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heme/themeOverride3.xml" ContentType="application/vnd.openxmlformats-officedocument.themeOverr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1"/>
  </p:sldMasterIdLst>
  <p:notesMasterIdLst>
    <p:notesMasterId r:id="rId94"/>
  </p:notesMasterIdLst>
  <p:handoutMasterIdLst>
    <p:handoutMasterId r:id="rId95"/>
  </p:handoutMasterIdLst>
  <p:sldIdLst>
    <p:sldId id="1261" r:id="rId2"/>
    <p:sldId id="1262" r:id="rId3"/>
    <p:sldId id="972" r:id="rId4"/>
    <p:sldId id="1328" r:id="rId5"/>
    <p:sldId id="1413" r:id="rId6"/>
    <p:sldId id="1416" r:id="rId7"/>
    <p:sldId id="1414" r:id="rId8"/>
    <p:sldId id="1417" r:id="rId9"/>
    <p:sldId id="1418" r:id="rId10"/>
    <p:sldId id="1419" r:id="rId11"/>
    <p:sldId id="1332" r:id="rId12"/>
    <p:sldId id="1420" r:id="rId13"/>
    <p:sldId id="1421" r:id="rId14"/>
    <p:sldId id="1422" r:id="rId15"/>
    <p:sldId id="1423" r:id="rId16"/>
    <p:sldId id="1424" r:id="rId17"/>
    <p:sldId id="1425" r:id="rId18"/>
    <p:sldId id="1427" r:id="rId19"/>
    <p:sldId id="1395" r:id="rId20"/>
    <p:sldId id="1426" r:id="rId21"/>
    <p:sldId id="1333" r:id="rId22"/>
    <p:sldId id="1334" r:id="rId23"/>
    <p:sldId id="1335" r:id="rId24"/>
    <p:sldId id="1336" r:id="rId25"/>
    <p:sldId id="1337" r:id="rId26"/>
    <p:sldId id="1338" r:id="rId27"/>
    <p:sldId id="1397" r:id="rId28"/>
    <p:sldId id="1398" r:id="rId29"/>
    <p:sldId id="1400" r:id="rId30"/>
    <p:sldId id="1401" r:id="rId31"/>
    <p:sldId id="1402" r:id="rId32"/>
    <p:sldId id="1403" r:id="rId33"/>
    <p:sldId id="1404" r:id="rId34"/>
    <p:sldId id="1405" r:id="rId35"/>
    <p:sldId id="1407" r:id="rId36"/>
    <p:sldId id="1408" r:id="rId37"/>
    <p:sldId id="1428" r:id="rId38"/>
    <p:sldId id="1412" r:id="rId39"/>
    <p:sldId id="1429" r:id="rId40"/>
    <p:sldId id="1340" r:id="rId41"/>
    <p:sldId id="926" r:id="rId42"/>
    <p:sldId id="1342" r:id="rId43"/>
    <p:sldId id="1345" r:id="rId44"/>
    <p:sldId id="1346" r:id="rId45"/>
    <p:sldId id="1347" r:id="rId46"/>
    <p:sldId id="1348" r:id="rId47"/>
    <p:sldId id="1349" r:id="rId48"/>
    <p:sldId id="1350" r:id="rId49"/>
    <p:sldId id="1351" r:id="rId50"/>
    <p:sldId id="1352" r:id="rId51"/>
    <p:sldId id="1353" r:id="rId52"/>
    <p:sldId id="1354" r:id="rId53"/>
    <p:sldId id="1355" r:id="rId54"/>
    <p:sldId id="1430" r:id="rId55"/>
    <p:sldId id="1356" r:id="rId56"/>
    <p:sldId id="1357" r:id="rId57"/>
    <p:sldId id="1358" r:id="rId58"/>
    <p:sldId id="1359" r:id="rId59"/>
    <p:sldId id="1360" r:id="rId60"/>
    <p:sldId id="1361" r:id="rId61"/>
    <p:sldId id="1362" r:id="rId62"/>
    <p:sldId id="1363" r:id="rId63"/>
    <p:sldId id="1364" r:id="rId64"/>
    <p:sldId id="1365" r:id="rId65"/>
    <p:sldId id="1366" r:id="rId66"/>
    <p:sldId id="1367" r:id="rId67"/>
    <p:sldId id="1368" r:id="rId68"/>
    <p:sldId id="1369" r:id="rId69"/>
    <p:sldId id="1370" r:id="rId70"/>
    <p:sldId id="1371" r:id="rId71"/>
    <p:sldId id="1372" r:id="rId72"/>
    <p:sldId id="1373" r:id="rId73"/>
    <p:sldId id="1374" r:id="rId74"/>
    <p:sldId id="1375" r:id="rId75"/>
    <p:sldId id="1376" r:id="rId76"/>
    <p:sldId id="1377" r:id="rId77"/>
    <p:sldId id="1378" r:id="rId78"/>
    <p:sldId id="1379" r:id="rId79"/>
    <p:sldId id="1380" r:id="rId80"/>
    <p:sldId id="1382" r:id="rId81"/>
    <p:sldId id="1381" r:id="rId82"/>
    <p:sldId id="1383" r:id="rId83"/>
    <p:sldId id="1384" r:id="rId84"/>
    <p:sldId id="1385" r:id="rId85"/>
    <p:sldId id="1386" r:id="rId86"/>
    <p:sldId id="1388" r:id="rId87"/>
    <p:sldId id="1389" r:id="rId88"/>
    <p:sldId id="1390" r:id="rId89"/>
    <p:sldId id="1391" r:id="rId90"/>
    <p:sldId id="1392" r:id="rId91"/>
    <p:sldId id="1394" r:id="rId92"/>
    <p:sldId id="1393" r:id="rId93"/>
  </p:sldIdLst>
  <p:sldSz cx="9144000" cy="6858000" type="screen4x3"/>
  <p:notesSz cx="6805613" cy="9939338"/>
  <p:defaultTextStyle>
    <a:defPPr>
      <a:defRPr lang="en-GB"/>
    </a:defPPr>
    <a:lvl1pPr algn="l" rtl="0" eaLnBrk="0" fontAlgn="base" hangingPunct="0">
      <a:spcBef>
        <a:spcPct val="0"/>
      </a:spcBef>
      <a:spcAft>
        <a:spcPct val="0"/>
      </a:spcAft>
      <a:defRPr sz="2000" b="1" kern="1200">
        <a:solidFill>
          <a:srgbClr val="FFFFFF"/>
        </a:solidFill>
        <a:latin typeface="Arial Unicode MS" pitchFamily="34" charset="-122"/>
        <a:ea typeface="Arial Unicode MS" pitchFamily="34" charset="-122"/>
        <a:cs typeface="+mn-cs"/>
      </a:defRPr>
    </a:lvl1pPr>
    <a:lvl2pPr marL="457200" algn="l" rtl="0" eaLnBrk="0" fontAlgn="base" hangingPunct="0">
      <a:spcBef>
        <a:spcPct val="0"/>
      </a:spcBef>
      <a:spcAft>
        <a:spcPct val="0"/>
      </a:spcAft>
      <a:defRPr sz="2000" b="1" kern="1200">
        <a:solidFill>
          <a:srgbClr val="FFFFFF"/>
        </a:solidFill>
        <a:latin typeface="Arial Unicode MS" pitchFamily="34" charset="-122"/>
        <a:ea typeface="Arial Unicode MS" pitchFamily="34" charset="-122"/>
        <a:cs typeface="+mn-cs"/>
      </a:defRPr>
    </a:lvl2pPr>
    <a:lvl3pPr marL="914400" algn="l" rtl="0" eaLnBrk="0" fontAlgn="base" hangingPunct="0">
      <a:spcBef>
        <a:spcPct val="0"/>
      </a:spcBef>
      <a:spcAft>
        <a:spcPct val="0"/>
      </a:spcAft>
      <a:defRPr sz="2000" b="1" kern="1200">
        <a:solidFill>
          <a:srgbClr val="FFFFFF"/>
        </a:solidFill>
        <a:latin typeface="Arial Unicode MS" pitchFamily="34" charset="-122"/>
        <a:ea typeface="Arial Unicode MS" pitchFamily="34" charset="-122"/>
        <a:cs typeface="+mn-cs"/>
      </a:defRPr>
    </a:lvl3pPr>
    <a:lvl4pPr marL="1371600" algn="l" rtl="0" eaLnBrk="0" fontAlgn="base" hangingPunct="0">
      <a:spcBef>
        <a:spcPct val="0"/>
      </a:spcBef>
      <a:spcAft>
        <a:spcPct val="0"/>
      </a:spcAft>
      <a:defRPr sz="2000" b="1" kern="1200">
        <a:solidFill>
          <a:srgbClr val="FFFFFF"/>
        </a:solidFill>
        <a:latin typeface="Arial Unicode MS" pitchFamily="34" charset="-122"/>
        <a:ea typeface="Arial Unicode MS" pitchFamily="34" charset="-122"/>
        <a:cs typeface="+mn-cs"/>
      </a:defRPr>
    </a:lvl4pPr>
    <a:lvl5pPr marL="1828800" algn="l" rtl="0" eaLnBrk="0" fontAlgn="base" hangingPunct="0">
      <a:spcBef>
        <a:spcPct val="0"/>
      </a:spcBef>
      <a:spcAft>
        <a:spcPct val="0"/>
      </a:spcAft>
      <a:defRPr sz="2000" b="1" kern="1200">
        <a:solidFill>
          <a:srgbClr val="FFFFFF"/>
        </a:solidFill>
        <a:latin typeface="Arial Unicode MS" pitchFamily="34" charset="-122"/>
        <a:ea typeface="Arial Unicode MS" pitchFamily="34" charset="-122"/>
        <a:cs typeface="+mn-cs"/>
      </a:defRPr>
    </a:lvl5pPr>
    <a:lvl6pPr marL="2286000" algn="l" defTabSz="914400" rtl="0" eaLnBrk="1" latinLnBrk="0" hangingPunct="1">
      <a:defRPr sz="2000" b="1" kern="1200">
        <a:solidFill>
          <a:srgbClr val="FFFFFF"/>
        </a:solidFill>
        <a:latin typeface="Arial Unicode MS" pitchFamily="34" charset="-122"/>
        <a:ea typeface="Arial Unicode MS" pitchFamily="34" charset="-122"/>
        <a:cs typeface="+mn-cs"/>
      </a:defRPr>
    </a:lvl6pPr>
    <a:lvl7pPr marL="2743200" algn="l" defTabSz="914400" rtl="0" eaLnBrk="1" latinLnBrk="0" hangingPunct="1">
      <a:defRPr sz="2000" b="1" kern="1200">
        <a:solidFill>
          <a:srgbClr val="FFFFFF"/>
        </a:solidFill>
        <a:latin typeface="Arial Unicode MS" pitchFamily="34" charset="-122"/>
        <a:ea typeface="Arial Unicode MS" pitchFamily="34" charset="-122"/>
        <a:cs typeface="+mn-cs"/>
      </a:defRPr>
    </a:lvl7pPr>
    <a:lvl8pPr marL="3200400" algn="l" defTabSz="914400" rtl="0" eaLnBrk="1" latinLnBrk="0" hangingPunct="1">
      <a:defRPr sz="2000" b="1" kern="1200">
        <a:solidFill>
          <a:srgbClr val="FFFFFF"/>
        </a:solidFill>
        <a:latin typeface="Arial Unicode MS" pitchFamily="34" charset="-122"/>
        <a:ea typeface="Arial Unicode MS" pitchFamily="34" charset="-122"/>
        <a:cs typeface="+mn-cs"/>
      </a:defRPr>
    </a:lvl8pPr>
    <a:lvl9pPr marL="3657600" algn="l" defTabSz="914400" rtl="0" eaLnBrk="1" latinLnBrk="0" hangingPunct="1">
      <a:defRPr sz="2000" b="1" kern="1200">
        <a:solidFill>
          <a:srgbClr val="FFFFFF"/>
        </a:solidFill>
        <a:latin typeface="Arial Unicode MS" pitchFamily="34" charset="-122"/>
        <a:ea typeface="Arial Unicode MS" pitchFamily="34" charset="-122"/>
        <a:cs typeface="+mn-cs"/>
      </a:defRPr>
    </a:lvl9pPr>
  </p:defaultTextStyle>
  <p:extLst>
    <p:ext uri="{EFAFB233-063F-42B5-8137-9DF3F51BA10A}">
      <p15:sldGuideLst xmlns:p15="http://schemas.microsoft.com/office/powerpoint/2012/main">
        <p15:guide id="1" orient="horz" pos="2152">
          <p15:clr>
            <a:srgbClr val="A4A3A4"/>
          </p15:clr>
        </p15:guide>
        <p15:guide id="2" pos="28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1CC28F"/>
    <a:srgbClr val="00FFCC"/>
    <a:srgbClr val="138763"/>
    <a:srgbClr val="3813AD"/>
    <a:srgbClr val="FF3300"/>
    <a:srgbClr val="0F60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407CEB-E25A-4D00-818F-277E6446D0C3}" v="31" dt="2021-12-31T02:32:34.769"/>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52"/>
        <p:guide pos="2884"/>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许 荣仁" userId="a51c77e00fced653" providerId="LiveId" clId="{88407CEB-E25A-4D00-818F-277E6446D0C3}"/>
    <pc:docChg chg="custSel addSld delSld modSld">
      <pc:chgData name="许 荣仁" userId="a51c77e00fced653" providerId="LiveId" clId="{88407CEB-E25A-4D00-818F-277E6446D0C3}" dt="2021-12-31T02:32:34.769" v="94" actId="478"/>
      <pc:docMkLst>
        <pc:docMk/>
      </pc:docMkLst>
      <pc:sldChg chg="modSp mod">
        <pc:chgData name="许 荣仁" userId="a51c77e00fced653" providerId="LiveId" clId="{88407CEB-E25A-4D00-818F-277E6446D0C3}" dt="2021-12-30T06:42:08.503" v="22" actId="1035"/>
        <pc:sldMkLst>
          <pc:docMk/>
          <pc:sldMk cId="0" sldId="1400"/>
        </pc:sldMkLst>
        <pc:picChg chg="mod">
          <ac:chgData name="许 荣仁" userId="a51c77e00fced653" providerId="LiveId" clId="{88407CEB-E25A-4D00-818F-277E6446D0C3}" dt="2021-12-30T06:42:08.503" v="22" actId="1035"/>
          <ac:picMkLst>
            <pc:docMk/>
            <pc:sldMk cId="0" sldId="1400"/>
            <ac:picMk id="9" creationId="{A6650DBF-D90E-41E1-A6B7-AF58BE8AC0C3}"/>
          </ac:picMkLst>
        </pc:picChg>
      </pc:sldChg>
      <pc:sldChg chg="modSp mod">
        <pc:chgData name="许 荣仁" userId="a51c77e00fced653" providerId="LiveId" clId="{88407CEB-E25A-4D00-818F-277E6446D0C3}" dt="2021-12-30T06:47:04.107" v="68" actId="14100"/>
        <pc:sldMkLst>
          <pc:docMk/>
          <pc:sldMk cId="0" sldId="1403"/>
        </pc:sldMkLst>
        <pc:graphicFrameChg chg="mod">
          <ac:chgData name="许 荣仁" userId="a51c77e00fced653" providerId="LiveId" clId="{88407CEB-E25A-4D00-818F-277E6446D0C3}" dt="2021-12-30T06:47:04.107" v="68" actId="14100"/>
          <ac:graphicFrameMkLst>
            <pc:docMk/>
            <pc:sldMk cId="0" sldId="1403"/>
            <ac:graphicFrameMk id="14" creationId="{B94A3584-330F-4329-BE66-D61025D9CEC5}"/>
          </ac:graphicFrameMkLst>
        </pc:graphicFrameChg>
      </pc:sldChg>
      <pc:sldChg chg="modSp">
        <pc:chgData name="许 荣仁" userId="a51c77e00fced653" providerId="LiveId" clId="{88407CEB-E25A-4D00-818F-277E6446D0C3}" dt="2021-12-31T02:14:27.153" v="91" actId="14100"/>
        <pc:sldMkLst>
          <pc:docMk/>
          <pc:sldMk cId="0" sldId="1428"/>
        </pc:sldMkLst>
        <pc:picChg chg="mod">
          <ac:chgData name="许 荣仁" userId="a51c77e00fced653" providerId="LiveId" clId="{88407CEB-E25A-4D00-818F-277E6446D0C3}" dt="2021-12-31T02:14:27.153" v="91" actId="14100"/>
          <ac:picMkLst>
            <pc:docMk/>
            <pc:sldMk cId="0" sldId="1428"/>
            <ac:picMk id="11" creationId="{C441F171-B79F-4678-9ED0-E38DE93CC3B4}"/>
          </ac:picMkLst>
        </pc:picChg>
      </pc:sldChg>
      <pc:sldChg chg="addSp delSp modAnim">
        <pc:chgData name="许 荣仁" userId="a51c77e00fced653" providerId="LiveId" clId="{88407CEB-E25A-4D00-818F-277E6446D0C3}" dt="2021-12-31T02:32:34.769" v="94" actId="478"/>
        <pc:sldMkLst>
          <pc:docMk/>
          <pc:sldMk cId="2647595269" sldId="1430"/>
        </pc:sldMkLst>
        <pc:spChg chg="add del">
          <ac:chgData name="许 荣仁" userId="a51c77e00fced653" providerId="LiveId" clId="{88407CEB-E25A-4D00-818F-277E6446D0C3}" dt="2021-12-31T02:32:34.769" v="94" actId="478"/>
          <ac:spMkLst>
            <pc:docMk/>
            <pc:sldMk cId="2647595269" sldId="1430"/>
            <ac:spMk id="152589" creationId="{C23E0FA3-6177-423D-91A7-EE251F36A4E1}"/>
          </ac:spMkLst>
        </pc:spChg>
      </pc:sldChg>
      <pc:sldChg chg="delSp add del mod delAnim">
        <pc:chgData name="许 荣仁" userId="a51c77e00fced653" providerId="LiveId" clId="{88407CEB-E25A-4D00-818F-277E6446D0C3}" dt="2021-12-30T06:42:14.917" v="23" actId="2696"/>
        <pc:sldMkLst>
          <pc:docMk/>
          <pc:sldMk cId="3291628777" sldId="1430"/>
        </pc:sldMkLst>
        <pc:picChg chg="del">
          <ac:chgData name="许 荣仁" userId="a51c77e00fced653" providerId="LiveId" clId="{88407CEB-E25A-4D00-818F-277E6446D0C3}" dt="2021-12-30T06:41:41.755" v="1" actId="478"/>
          <ac:picMkLst>
            <pc:docMk/>
            <pc:sldMk cId="3291628777" sldId="1430"/>
            <ac:picMk id="9" creationId="{A6650DBF-D90E-41E1-A6B7-AF58BE8AC0C3}"/>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4" Type="http://schemas.openxmlformats.org/officeDocument/2006/relationships/image" Target="../media/image36.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5" Type="http://schemas.openxmlformats.org/officeDocument/2006/relationships/image" Target="../media/image62.wmf"/><Relationship Id="rId4" Type="http://schemas.openxmlformats.org/officeDocument/2006/relationships/image" Target="../media/image6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646AC277-4CA3-43AC-B0CE-D41638FBCD58}"/>
              </a:ext>
            </a:extLst>
          </p:cNvPr>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Aft>
                <a:spcPct val="0"/>
              </a:spcAft>
              <a:buClrTx/>
              <a:buFontTx/>
              <a:buNone/>
              <a:defRPr sz="1200" b="0">
                <a:solidFill>
                  <a:schemeClr val="tx1"/>
                </a:solidFill>
                <a:effectLst/>
                <a:latin typeface="Trebuchet MS" pitchFamily="34" charset="0"/>
                <a:ea typeface="黑体" pitchFamily="49" charset="-122"/>
                <a:cs typeface="+mn-cs"/>
              </a:defRPr>
            </a:lvl1pPr>
          </a:lstStyle>
          <a:p>
            <a:pPr>
              <a:defRPr/>
            </a:pPr>
            <a:endParaRPr lang="zh-CN" altLang="en-US"/>
          </a:p>
        </p:txBody>
      </p:sp>
      <p:sp>
        <p:nvSpPr>
          <p:cNvPr id="203779" name="Rectangle 3">
            <a:extLst>
              <a:ext uri="{FF2B5EF4-FFF2-40B4-BE49-F238E27FC236}">
                <a16:creationId xmlns:a16="http://schemas.microsoft.com/office/drawing/2014/main" id="{FC25F2C9-982B-461F-9F99-8924D745FDAE}"/>
              </a:ext>
            </a:extLst>
          </p:cNvPr>
          <p:cNvSpPr>
            <a:spLocks noGrp="1" noChangeArrowheads="1"/>
          </p:cNvSpPr>
          <p:nvPr>
            <p:ph type="dt" sz="quarter" idx="1"/>
          </p:nvPr>
        </p:nvSpPr>
        <p:spPr bwMode="auto">
          <a:xfrm>
            <a:off x="385445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Aft>
                <a:spcPct val="0"/>
              </a:spcAft>
              <a:buClrTx/>
              <a:buFontTx/>
              <a:buNone/>
              <a:defRPr sz="1200" b="0">
                <a:solidFill>
                  <a:schemeClr val="tx1"/>
                </a:solidFill>
                <a:effectLst/>
                <a:latin typeface="Trebuchet MS" pitchFamily="34" charset="0"/>
                <a:ea typeface="黑体" pitchFamily="49" charset="-122"/>
                <a:cs typeface="+mn-cs"/>
              </a:defRPr>
            </a:lvl1pPr>
          </a:lstStyle>
          <a:p>
            <a:pPr>
              <a:defRPr/>
            </a:pPr>
            <a:fld id="{84582F04-D4B6-46CC-A1CD-2CCB73706348}" type="datetimeFigureOut">
              <a:rPr lang="zh-CN" altLang="en-US"/>
              <a:pPr>
                <a:defRPr/>
              </a:pPr>
              <a:t>2021/12/30</a:t>
            </a:fld>
            <a:endParaRPr lang="en-US" altLang="zh-CN"/>
          </a:p>
        </p:txBody>
      </p:sp>
      <p:sp>
        <p:nvSpPr>
          <p:cNvPr id="203780" name="Rectangle 4">
            <a:extLst>
              <a:ext uri="{FF2B5EF4-FFF2-40B4-BE49-F238E27FC236}">
                <a16:creationId xmlns:a16="http://schemas.microsoft.com/office/drawing/2014/main" id="{4665C43E-4235-4CBD-8260-5FCF8F86E89D}"/>
              </a:ext>
            </a:extLst>
          </p:cNvPr>
          <p:cNvSpPr>
            <a:spLocks noGrp="1" noChangeArrowheads="1"/>
          </p:cNvSpPr>
          <p:nvPr>
            <p:ph type="ftr" sz="quarter" idx="2"/>
          </p:nvPr>
        </p:nvSpPr>
        <p:spPr bwMode="auto">
          <a:xfrm>
            <a:off x="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spcAft>
                <a:spcPct val="0"/>
              </a:spcAft>
              <a:buClrTx/>
              <a:buFontTx/>
              <a:buNone/>
              <a:defRPr sz="1200" b="0">
                <a:solidFill>
                  <a:schemeClr val="tx1"/>
                </a:solidFill>
                <a:effectLst/>
                <a:latin typeface="Trebuchet MS" pitchFamily="34" charset="0"/>
                <a:ea typeface="黑体" pitchFamily="49" charset="-122"/>
                <a:cs typeface="+mn-cs"/>
              </a:defRPr>
            </a:lvl1pPr>
          </a:lstStyle>
          <a:p>
            <a:pPr>
              <a:defRPr/>
            </a:pPr>
            <a:endParaRPr lang="en-US" altLang="zh-CN"/>
          </a:p>
        </p:txBody>
      </p:sp>
      <p:sp>
        <p:nvSpPr>
          <p:cNvPr id="203781" name="Rectangle 5">
            <a:extLst>
              <a:ext uri="{FF2B5EF4-FFF2-40B4-BE49-F238E27FC236}">
                <a16:creationId xmlns:a16="http://schemas.microsoft.com/office/drawing/2014/main" id="{6DD10B05-B3C1-46A4-9A2E-B3DBBFB2F7C2}"/>
              </a:ext>
            </a:extLst>
          </p:cNvPr>
          <p:cNvSpPr>
            <a:spLocks noGrp="1" noChangeArrowheads="1"/>
          </p:cNvSpPr>
          <p:nvPr>
            <p:ph type="sldNum" sz="quarter" idx="3"/>
          </p:nvPr>
        </p:nvSpPr>
        <p:spPr bwMode="auto">
          <a:xfrm>
            <a:off x="385445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solidFill>
                  <a:schemeClr val="tx1"/>
                </a:solidFill>
                <a:latin typeface="Trebuchet MS" panose="020B0603020202020204" pitchFamily="34" charset="0"/>
                <a:ea typeface="黑体" panose="02010609060101010101" pitchFamily="49" charset="-122"/>
              </a:defRPr>
            </a:lvl1pPr>
          </a:lstStyle>
          <a:p>
            <a:pPr>
              <a:defRPr/>
            </a:pPr>
            <a:fld id="{EB6411C0-AD35-4406-A485-C2AA35E7CA29}" type="slidenum">
              <a:rPr lang="zh-CN" altLang="en-US"/>
              <a:pPr>
                <a:defRPr/>
              </a:pPr>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D182FF1-6F2E-4E1C-A4AA-B3293B13D4DE}"/>
              </a:ext>
            </a:extLst>
          </p:cNvPr>
          <p:cNvSpPr>
            <a:spLocks noChangeArrowheads="1"/>
          </p:cNvSpPr>
          <p:nvPr/>
        </p:nvSpPr>
        <p:spPr bwMode="auto">
          <a:xfrm>
            <a:off x="0" y="0"/>
            <a:ext cx="7054850" cy="246063"/>
          </a:xfrm>
          <a:prstGeom prst="rect">
            <a:avLst/>
          </a:prstGeom>
          <a:solidFill>
            <a:schemeClr val="bg1"/>
          </a:solidFill>
          <a:ln>
            <a:noFill/>
          </a:ln>
        </p:spPr>
        <p:txBody>
          <a:bodyPr lIns="0" tIns="0" rIns="0" bIns="0" anchor="ctr">
            <a:spAutoFit/>
          </a:bodyP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宋体" panose="02010600030101010101" pitchFamily="2" charset="-122"/>
            </a:endParaRPr>
          </a:p>
        </p:txBody>
      </p:sp>
      <p:sp>
        <p:nvSpPr>
          <p:cNvPr id="7171" name="Rectangle 3">
            <a:extLst>
              <a:ext uri="{FF2B5EF4-FFF2-40B4-BE49-F238E27FC236}">
                <a16:creationId xmlns:a16="http://schemas.microsoft.com/office/drawing/2014/main" id="{5F4FE099-15DD-45A9-BE52-A1521F73D9E3}"/>
              </a:ext>
            </a:extLst>
          </p:cNvPr>
          <p:cNvSpPr>
            <a:spLocks noGrp="1" noRot="1" noChangeAspect="1" noChangeArrowheads="1" noTextEdit="1"/>
          </p:cNvSpPr>
          <p:nvPr>
            <p:ph type="sldImg" idx="2"/>
          </p:nvPr>
        </p:nvSpPr>
        <p:spPr bwMode="auto">
          <a:xfrm>
            <a:off x="928688" y="742950"/>
            <a:ext cx="4948237"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6" name="Rectangle 4">
            <a:extLst>
              <a:ext uri="{FF2B5EF4-FFF2-40B4-BE49-F238E27FC236}">
                <a16:creationId xmlns:a16="http://schemas.microsoft.com/office/drawing/2014/main" id="{50B63EBA-501C-49D2-9743-68C79FDC8655}"/>
              </a:ext>
            </a:extLst>
          </p:cNvPr>
          <p:cNvSpPr>
            <a:spLocks noGrp="1" noChangeArrowheads="1" noTextEdit="1"/>
          </p:cNvSpPr>
          <p:nvPr>
            <p:ph type="body" sz="quarter" idx="3"/>
          </p:nvPr>
        </p:nvSpPr>
        <p:spPr bwMode="auto">
          <a:xfrm>
            <a:off x="896938" y="4702175"/>
            <a:ext cx="5011737" cy="4452938"/>
          </a:xfrm>
          <a:prstGeom prst="rect">
            <a:avLst/>
          </a:prstGeom>
          <a:noFill/>
          <a:ln w="9525">
            <a:noFill/>
            <a:miter lim="800000"/>
            <a:headEnd/>
            <a:tailEnd/>
          </a:ln>
          <a:effectLst/>
        </p:spPr>
        <p:txBody>
          <a:bodyPr vert="horz" wrap="square" lIns="93851" tIns="46927" rIns="93851" bIns="46927" numCol="1" anchor="ctr" anchorCtr="0" compatLnSpc="1">
            <a:prstTxWarp prst="textNoShape">
              <a:avLst/>
            </a:prstTxWarp>
          </a:bodyPr>
          <a:lstStyle/>
          <a:p>
            <a:pPr lvl="0"/>
            <a:r>
              <a:rPr lang="en-GB" altLang="zh-CN" noProof="0"/>
              <a:t>                                </a:t>
            </a:r>
          </a:p>
          <a:p>
            <a:pPr lvl="1"/>
            <a:r>
              <a:rPr lang="en-GB" altLang="zh-CN" noProof="0"/>
              <a:t>            </a:t>
            </a:r>
          </a:p>
          <a:p>
            <a:pPr lvl="2"/>
            <a:r>
              <a:rPr lang="en-GB" altLang="zh-CN" noProof="0"/>
              <a:t>           </a:t>
            </a:r>
          </a:p>
          <a:p>
            <a:pPr lvl="3"/>
            <a:r>
              <a:rPr lang="en-GB" altLang="zh-CN" noProof="0"/>
              <a:t>            </a:t>
            </a:r>
          </a:p>
          <a:p>
            <a:pPr lvl="4"/>
            <a:r>
              <a:rPr lang="en-GB" altLang="zh-CN" noProof="0"/>
              <a:t>           </a:t>
            </a:r>
          </a:p>
        </p:txBody>
      </p:sp>
      <p:sp>
        <p:nvSpPr>
          <p:cNvPr id="3077" name="Rectangle 5">
            <a:extLst>
              <a:ext uri="{FF2B5EF4-FFF2-40B4-BE49-F238E27FC236}">
                <a16:creationId xmlns:a16="http://schemas.microsoft.com/office/drawing/2014/main" id="{1BE73DCF-1E81-4098-B994-0AC7517E4D98}"/>
              </a:ext>
            </a:extLst>
          </p:cNvPr>
          <p:cNvSpPr>
            <a:spLocks noGrp="1" noChangeArrowheads="1"/>
          </p:cNvSpPr>
          <p:nvPr>
            <p:ph type="sldNum" sz="quarter" idx="5"/>
          </p:nvPr>
        </p:nvSpPr>
        <p:spPr bwMode="auto">
          <a:xfrm>
            <a:off x="3887788" y="9404350"/>
            <a:ext cx="2917825" cy="492125"/>
          </a:xfrm>
          <a:prstGeom prst="rect">
            <a:avLst/>
          </a:prstGeom>
          <a:noFill/>
          <a:ln w="9525">
            <a:noFill/>
            <a:miter lim="800000"/>
            <a:headEnd/>
            <a:tailEnd/>
          </a:ln>
          <a:effectLst/>
        </p:spPr>
        <p:txBody>
          <a:bodyPr vert="horz" wrap="square" lIns="93851" tIns="46927" rIns="93851" bIns="46927" numCol="1" anchor="b" anchorCtr="0" compatLnSpc="1">
            <a:prstTxWarp prst="textNoShape">
              <a:avLst/>
            </a:prstTxWarp>
          </a:bodyPr>
          <a:lstStyle>
            <a:lvl1pPr algn="r" defTabSz="930275">
              <a:defRPr sz="1000" b="0" smtClean="0">
                <a:solidFill>
                  <a:schemeClr val="tx1"/>
                </a:solidFill>
                <a:latin typeface="FuturaA Bk BT"/>
                <a:ea typeface="宋体" panose="02010600030101010101" pitchFamily="2" charset="-122"/>
              </a:defRPr>
            </a:lvl1pPr>
          </a:lstStyle>
          <a:p>
            <a:pPr>
              <a:defRPr/>
            </a:pPr>
            <a:fld id="{6A464C56-3A20-4F71-8781-B4FA2418795C}" type="slidenum">
              <a:rPr lang="en-US" altLang="zh-CN"/>
              <a:pPr>
                <a:defRPr/>
              </a:pPr>
              <a:t>‹#›</a:t>
            </a:fld>
            <a:endParaRPr lang="en-GB" altLang="zh-CN"/>
          </a:p>
        </p:txBody>
      </p:sp>
    </p:spTree>
  </p:cSld>
  <p:clrMap bg1="lt1" tx1="dk1" bg2="lt2" tx2="dk2" accent1="accent1" accent2="accent2" accent3="accent3" accent4="accent4" accent5="accent5" accent6="accent6" hlink="hlink" folHlink="folHlink"/>
  <p:notesStyle>
    <a:lvl1pPr marL="117475" indent="-117475" algn="l" rtl="0" eaLnBrk="0" fontAlgn="base" hangingPunct="0">
      <a:lnSpc>
        <a:spcPct val="90000"/>
      </a:lnSpc>
      <a:spcBef>
        <a:spcPct val="40000"/>
      </a:spcBef>
      <a:spcAft>
        <a:spcPct val="0"/>
      </a:spcAft>
      <a:buSzPct val="60000"/>
      <a:buFont typeface="Monotype Sorts"/>
      <a:defRPr sz="1200" kern="1200">
        <a:solidFill>
          <a:schemeClr val="tx1"/>
        </a:solidFill>
        <a:latin typeface="Trebuchet MS" pitchFamily="34" charset="0"/>
        <a:ea typeface="+mn-ea"/>
        <a:cs typeface="+mn-cs"/>
      </a:defRPr>
    </a:lvl1pPr>
    <a:lvl2pPr marL="342900" indent="-111125" algn="l" rtl="0" eaLnBrk="0" fontAlgn="base" hangingPunct="0">
      <a:lnSpc>
        <a:spcPct val="90000"/>
      </a:lnSpc>
      <a:spcBef>
        <a:spcPct val="40000"/>
      </a:spcBef>
      <a:spcAft>
        <a:spcPct val="0"/>
      </a:spcAft>
      <a:buSzPct val="60000"/>
      <a:buFont typeface="Monotype Sorts"/>
      <a:buChar char="t"/>
      <a:defRPr sz="1200" kern="1200">
        <a:solidFill>
          <a:schemeClr val="tx1"/>
        </a:solidFill>
        <a:latin typeface="Trebuchet MS" pitchFamily="34" charset="0"/>
        <a:ea typeface="+mn-ea"/>
        <a:cs typeface="+mn-cs"/>
      </a:defRPr>
    </a:lvl2pPr>
    <a:lvl3pPr marL="571500" indent="-114300" algn="l" rtl="0" eaLnBrk="0" fontAlgn="base" hangingPunct="0">
      <a:lnSpc>
        <a:spcPct val="90000"/>
      </a:lnSpc>
      <a:spcBef>
        <a:spcPct val="40000"/>
      </a:spcBef>
      <a:spcAft>
        <a:spcPct val="0"/>
      </a:spcAft>
      <a:buSzPct val="60000"/>
      <a:buFont typeface="Monotype Sorts"/>
      <a:buChar char="t"/>
      <a:defRPr sz="1200" kern="1200">
        <a:solidFill>
          <a:schemeClr val="tx1"/>
        </a:solidFill>
        <a:latin typeface="Trebuchet MS" pitchFamily="34" charset="0"/>
        <a:ea typeface="+mn-ea"/>
        <a:cs typeface="+mn-cs"/>
      </a:defRPr>
    </a:lvl3pPr>
    <a:lvl4pPr marL="800100" indent="-114300" algn="l" rtl="0" eaLnBrk="0" fontAlgn="base" hangingPunct="0">
      <a:lnSpc>
        <a:spcPct val="90000"/>
      </a:lnSpc>
      <a:spcBef>
        <a:spcPct val="40000"/>
      </a:spcBef>
      <a:spcAft>
        <a:spcPct val="0"/>
      </a:spcAft>
      <a:buSzPct val="60000"/>
      <a:buFont typeface="Monotype Sorts"/>
      <a:buChar char="t"/>
      <a:defRPr sz="1200" kern="1200">
        <a:solidFill>
          <a:schemeClr val="tx1"/>
        </a:solidFill>
        <a:latin typeface="Trebuchet MS" pitchFamily="34" charset="0"/>
        <a:ea typeface="+mn-ea"/>
        <a:cs typeface="+mn-cs"/>
      </a:defRPr>
    </a:lvl4pPr>
    <a:lvl5pPr marL="1028700" indent="-114300" algn="l" rtl="0" eaLnBrk="0" fontAlgn="base" hangingPunct="0">
      <a:lnSpc>
        <a:spcPct val="90000"/>
      </a:lnSpc>
      <a:spcBef>
        <a:spcPct val="40000"/>
      </a:spcBef>
      <a:spcAft>
        <a:spcPct val="0"/>
      </a:spcAft>
      <a:buSzPct val="60000"/>
      <a:buFont typeface="Monotype Sorts"/>
      <a:buChar char="t"/>
      <a:defRPr sz="1200" kern="1200">
        <a:solidFill>
          <a:schemeClr val="tx1"/>
        </a:solidFill>
        <a:latin typeface="Trebuchet M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zh.wikipedia.org/wiki/%E5%8D%A1%E6%99%AE%E7%9A%84%E4%BA%8C%E5%8D%81%E4%B8%80%E5%80%8BNP-%E5%AE%8C%E5%85%A8%E5%95%8F%E9%A1%8C"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baike.baidu.com/view/1448.htm"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zh.wikipedia.org/wiki/%E5%B9%B3%E9%9D%A2"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zh.wikipedia.org/wiki/%E5%9B%BE"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zh.wikipedia.org/wiki/%E5%9B%BE"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8" Type="http://schemas.openxmlformats.org/officeDocument/2006/relationships/hyperlink" Target="http://en.wikipedia.org/wiki/Bipartite_dimension" TargetMode="External"/><Relationship Id="rId3" Type="http://schemas.openxmlformats.org/officeDocument/2006/relationships/hyperlink" Target="http://zh.wikipedia.org/wiki/%E7%84%A1%E5%90%91%E5%9C%96" TargetMode="External"/><Relationship Id="rId7" Type="http://schemas.openxmlformats.org/officeDocument/2006/relationships/hyperlink" Target="http://en.wikipedia.org/wiki/intersection_number" TargetMode="External"/><Relationship Id="rId12" Type="http://schemas.openxmlformats.org/officeDocument/2006/relationships/hyperlink" Target="http://zh.wikipedia.org/wiki/%E8%A3%9C%E5%9C%96" TargetMode="External"/><Relationship Id="rId2" Type="http://schemas.openxmlformats.org/officeDocument/2006/relationships/slide" Target="../slides/slide56.xml"/><Relationship Id="rId1" Type="http://schemas.openxmlformats.org/officeDocument/2006/relationships/notesMaster" Target="../notesMasters/notesMaster1.xml"/><Relationship Id="rId6" Type="http://schemas.openxmlformats.org/officeDocument/2006/relationships/hyperlink" Target="http://zh.wikipedia.org/wiki/%E5%AE%8C%E5%85%A8%E5%9C%96" TargetMode="External"/><Relationship Id="rId11" Type="http://schemas.openxmlformats.org/officeDocument/2006/relationships/hyperlink" Target="http://en.wikipedia.org/wiki/Independent_set_(graph_theory)" TargetMode="External"/><Relationship Id="rId5" Type="http://schemas.openxmlformats.org/officeDocument/2006/relationships/hyperlink" Target="http://zh.wikipedia.org/wiki/%E8%BE%B9" TargetMode="External"/><Relationship Id="rId10" Type="http://schemas.openxmlformats.org/officeDocument/2006/relationships/hyperlink" Target="http://zh.wikipedia.org/wiki/%E5%88%86%E5%9C%98%E8%A6%86%E8%93%8B%E5%95%8F%E9%A1%8C" TargetMode="External"/><Relationship Id="rId4" Type="http://schemas.openxmlformats.org/officeDocument/2006/relationships/hyperlink" Target="http://zh.wikipedia.org/wiki/%E9%A1%B6%E7%82%B9" TargetMode="External"/><Relationship Id="rId9" Type="http://schemas.openxmlformats.org/officeDocument/2006/relationships/hyperlink" Target="http://zh.wikipedia.org/wiki/%E5%AE%8C%E5%85%A8%E4%BA%8C%E5%88%86%E5%9B%BE" TargetMode="Externa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a:extLst>
              <a:ext uri="{FF2B5EF4-FFF2-40B4-BE49-F238E27FC236}">
                <a16:creationId xmlns:a16="http://schemas.microsoft.com/office/drawing/2014/main" id="{B5CCBC5A-8D21-4691-8009-AA93810E0A58}"/>
              </a:ext>
            </a:extLst>
          </p:cNvPr>
          <p:cNvSpPr txBox="1">
            <a:spLocks noGrp="1" noChangeArrowheads="1"/>
          </p:cNvSpPr>
          <p:nvPr/>
        </p:nvSpPr>
        <p:spPr bwMode="auto">
          <a:xfrm>
            <a:off x="3887788" y="9404350"/>
            <a:ext cx="2917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51" tIns="46927" rIns="93851" bIns="46927" anchor="b"/>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pPr algn="r"/>
            <a:fld id="{5BF8DACF-CEAD-42A0-A64C-9CE50513AEE7}" type="slidenum">
              <a:rPr lang="en-US" altLang="zh-CN" sz="1000" b="0">
                <a:solidFill>
                  <a:schemeClr val="tx1"/>
                </a:solidFill>
                <a:latin typeface="FuturaA Bk BT"/>
                <a:ea typeface="宋体" panose="02010600030101010101" pitchFamily="2" charset="-122"/>
              </a:rPr>
              <a:pPr algn="r"/>
              <a:t>1</a:t>
            </a:fld>
            <a:endParaRPr lang="en-GB" altLang="zh-CN" sz="1000" b="0">
              <a:solidFill>
                <a:schemeClr val="tx1"/>
              </a:solidFill>
              <a:latin typeface="FuturaA Bk BT"/>
              <a:ea typeface="宋体" panose="02010600030101010101" pitchFamily="2" charset="-122"/>
            </a:endParaRPr>
          </a:p>
        </p:txBody>
      </p:sp>
      <p:sp>
        <p:nvSpPr>
          <p:cNvPr id="10243" name="Rectangle 2">
            <a:extLst>
              <a:ext uri="{FF2B5EF4-FFF2-40B4-BE49-F238E27FC236}">
                <a16:creationId xmlns:a16="http://schemas.microsoft.com/office/drawing/2014/main" id="{784B0508-77DA-4EE3-B98F-6668DEB3C828}"/>
              </a:ext>
            </a:extLst>
          </p:cNvPr>
          <p:cNvSpPr>
            <a:spLocks noGrp="1" noRot="1" noChangeAspect="1" noChangeArrowheads="1" noTextEdit="1"/>
          </p:cNvSpPr>
          <p:nvPr>
            <p:ph type="sldImg"/>
          </p:nvPr>
        </p:nvSpPr>
        <p:spPr/>
      </p:sp>
      <p:sp>
        <p:nvSpPr>
          <p:cNvPr id="10244" name="Rectangle 3">
            <a:extLst>
              <a:ext uri="{FF2B5EF4-FFF2-40B4-BE49-F238E27FC236}">
                <a16:creationId xmlns:a16="http://schemas.microsoft.com/office/drawing/2014/main" id="{C77F45EA-F313-4BD6-8D39-6E84212ADF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FDBE8C3-85E4-4174-85E8-604B1609575E}"/>
              </a:ext>
            </a:extLst>
          </p:cNvPr>
          <p:cNvSpPr>
            <a:spLocks noGrp="1" noRot="1" noChangeAspect="1" noChangeArrowheads="1" noTextEdit="1"/>
          </p:cNvSpPr>
          <p:nvPr>
            <p:ph type="sldImg"/>
          </p:nvPr>
        </p:nvSpPr>
        <p:spPr/>
      </p:sp>
      <p:sp>
        <p:nvSpPr>
          <p:cNvPr id="12291" name="Rectangle 3">
            <a:extLst>
              <a:ext uri="{FF2B5EF4-FFF2-40B4-BE49-F238E27FC236}">
                <a16:creationId xmlns:a16="http://schemas.microsoft.com/office/drawing/2014/main" id="{A623A88D-0B1D-4BF6-84F4-B5EF0E5D2CEB}"/>
              </a:ext>
            </a:extLst>
          </p:cNvPr>
          <p:cNvSpPr>
            <a:spLocks noGrp="1" noChangeArrowheads="1"/>
          </p:cNvSpPr>
          <p:nvPr>
            <p:ph type="body" idx="1"/>
          </p:nvPr>
        </p:nvSpPr>
        <p:spPr>
          <a:xfrm>
            <a:off x="1066800" y="4703763"/>
            <a:ext cx="4606925" cy="4451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52" rIns="93852" anchor="t"/>
          <a:lstStyle/>
          <a:p>
            <a:pPr eaLnBrk="1" hangingPunct="1"/>
            <a:endParaRPr lang="en-US" altLang="zh-CN"/>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7C6B66E-8425-4F53-A83C-9EAF7113F665}"/>
              </a:ext>
            </a:extLst>
          </p:cNvPr>
          <p:cNvSpPr>
            <a:spLocks noGrp="1" noRot="1" noChangeAspect="1" noChangeArrowheads="1" noTextEdit="1"/>
          </p:cNvSpPr>
          <p:nvPr>
            <p:ph type="sldImg"/>
          </p:nvPr>
        </p:nvSpPr>
        <p:spPr/>
      </p:sp>
      <p:sp>
        <p:nvSpPr>
          <p:cNvPr id="14339" name="Rectangle 3">
            <a:extLst>
              <a:ext uri="{FF2B5EF4-FFF2-40B4-BE49-F238E27FC236}">
                <a16:creationId xmlns:a16="http://schemas.microsoft.com/office/drawing/2014/main" id="{B55B035B-DB3A-4F6F-BA73-2AE2AF74ED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endParaRPr lang="en-GB" altLang="zh-CN"/>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5A27CAD-A78B-4E48-87E5-947E494A9CDA}"/>
              </a:ext>
            </a:extLst>
          </p:cNvPr>
          <p:cNvSpPr>
            <a:spLocks noGrp="1" noRot="1" noChangeAspect="1" noChangeArrowheads="1" noTextEdit="1"/>
          </p:cNvSpPr>
          <p:nvPr>
            <p:ph type="sldImg"/>
          </p:nvPr>
        </p:nvSpPr>
        <p:spPr/>
      </p:sp>
      <p:sp>
        <p:nvSpPr>
          <p:cNvPr id="16387" name="Rectangle 3">
            <a:extLst>
              <a:ext uri="{FF2B5EF4-FFF2-40B4-BE49-F238E27FC236}">
                <a16:creationId xmlns:a16="http://schemas.microsoft.com/office/drawing/2014/main" id="{30D00860-5DF8-40DF-8E27-BB79454884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可计算性：</a:t>
            </a:r>
            <a:r>
              <a:rPr lang="zh-CN" altLang="en-US"/>
              <a:t>是指一个实际问题是否可以使用计算机来解决。即可以解释为：可计算函数与之对应的问题是可计算的（该问题具有</a:t>
            </a:r>
            <a:r>
              <a:rPr lang="zh-CN" altLang="en-US" b="1"/>
              <a:t>可计算性</a:t>
            </a:r>
            <a:r>
              <a:rPr lang="zh-CN" altLang="en-US"/>
              <a:t>和可解性）</a:t>
            </a:r>
            <a:endParaRPr lang="en-US" altLang="zh-CN"/>
          </a:p>
          <a:p>
            <a:r>
              <a:rPr lang="zh-CN" altLang="en-US"/>
              <a:t>是否所有问题都能用计算机解决？否！</a:t>
            </a:r>
            <a:endParaRPr lang="en-US" altLang="zh-CN"/>
          </a:p>
          <a:p>
            <a:r>
              <a:rPr lang="zh-CN" altLang="en-US"/>
              <a:t>并非所有问题都是计算机可解的！其相应的函数是不可计算的！</a:t>
            </a:r>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4F34B2C6-6E25-42A4-8FB9-9F2D371D7BDD}"/>
              </a:ext>
            </a:extLst>
          </p:cNvPr>
          <p:cNvSpPr>
            <a:spLocks noGrp="1" noRot="1" noChangeAspect="1" noChangeArrowheads="1" noTextEdit="1"/>
          </p:cNvSpPr>
          <p:nvPr>
            <p:ph type="sldImg"/>
          </p:nvPr>
        </p:nvSpPr>
        <p:spPr/>
      </p:sp>
      <p:sp>
        <p:nvSpPr>
          <p:cNvPr id="18435" name="Rectangle 3">
            <a:extLst>
              <a:ext uri="{FF2B5EF4-FFF2-40B4-BE49-F238E27FC236}">
                <a16:creationId xmlns:a16="http://schemas.microsoft.com/office/drawing/2014/main" id="{A65F0140-0800-4CB2-9057-82BCB1403B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DAEFAA3-B6B7-4125-90F4-5B193C34B50C}"/>
              </a:ext>
            </a:extLst>
          </p:cNvPr>
          <p:cNvSpPr>
            <a:spLocks noGrp="1" noRot="1" noChangeAspect="1" noChangeArrowheads="1" noTextEdit="1"/>
          </p:cNvSpPr>
          <p:nvPr>
            <p:ph type="sldImg"/>
          </p:nvPr>
        </p:nvSpPr>
        <p:spPr/>
      </p:sp>
      <p:sp>
        <p:nvSpPr>
          <p:cNvPr id="20483" name="Rectangle 3">
            <a:extLst>
              <a:ext uri="{FF2B5EF4-FFF2-40B4-BE49-F238E27FC236}">
                <a16:creationId xmlns:a16="http://schemas.microsoft.com/office/drawing/2014/main" id="{09C72417-8378-45AB-95C1-7F9BF8C80A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1936</a:t>
            </a:r>
            <a:r>
              <a:rPr lang="zh-CN" altLang="en-US"/>
              <a:t>年图灵证明了停机问题的不可判定性，采用的是康托对角化方法</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7C7712B-0FE8-4884-9AB0-9A4CCCAD04B9}"/>
              </a:ext>
            </a:extLst>
          </p:cNvPr>
          <p:cNvSpPr>
            <a:spLocks noGrp="1" noRot="1" noChangeAspect="1" noChangeArrowheads="1" noTextEdit="1"/>
          </p:cNvSpPr>
          <p:nvPr>
            <p:ph type="sldImg"/>
          </p:nvPr>
        </p:nvSpPr>
        <p:spPr/>
      </p:sp>
      <p:sp>
        <p:nvSpPr>
          <p:cNvPr id="22531" name="Rectangle 3">
            <a:extLst>
              <a:ext uri="{FF2B5EF4-FFF2-40B4-BE49-F238E27FC236}">
                <a16:creationId xmlns:a16="http://schemas.microsoft.com/office/drawing/2014/main" id="{734F3D88-2BC6-489C-85B9-5FC33D3251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7475" lvl="2" indent="-117475">
              <a:buFont typeface="Monotype Sorts"/>
              <a:buNone/>
            </a:pPr>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DA3B7E8-2C71-41DF-852D-A185FC86FF62}"/>
              </a:ext>
            </a:extLst>
          </p:cNvPr>
          <p:cNvSpPr>
            <a:spLocks noGrp="1" noRot="1" noChangeAspect="1" noChangeArrowheads="1" noTextEdit="1"/>
          </p:cNvSpPr>
          <p:nvPr>
            <p:ph type="sldImg"/>
          </p:nvPr>
        </p:nvSpPr>
        <p:spPr/>
      </p:sp>
      <p:sp>
        <p:nvSpPr>
          <p:cNvPr id="24579" name="Rectangle 3">
            <a:extLst>
              <a:ext uri="{FF2B5EF4-FFF2-40B4-BE49-F238E27FC236}">
                <a16:creationId xmlns:a16="http://schemas.microsoft.com/office/drawing/2014/main" id="{D7C84AB4-C1E3-46E3-9955-1A3225E6E6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7475" lvl="2" indent="-117475">
              <a:buFont typeface="Monotype Sorts"/>
              <a:buNone/>
            </a:pPr>
            <a:r>
              <a:rPr lang="zh-CN" altLang="en-US" sz="2600">
                <a:latin typeface="Times New Roman" panose="02020603050405020304" pitchFamily="18" charset="0"/>
              </a:rPr>
              <a:t>这里所说的问题都是抽象的问题</a:t>
            </a:r>
            <a:endParaRPr lang="en-US" altLang="zh-CN" sz="2600">
              <a:latin typeface="Times New Roman" panose="02020603050405020304" pitchFamily="18" charset="0"/>
            </a:endParaRPr>
          </a:p>
          <a:p>
            <a:pPr marL="117475" lvl="2" indent="-117475">
              <a:buFont typeface="Monotype Sorts"/>
              <a:buNone/>
            </a:pPr>
            <a:r>
              <a:rPr lang="zh-CN" altLang="en-US" sz="2600">
                <a:latin typeface="Times New Roman" panose="02020603050405020304" pitchFamily="18" charset="0"/>
              </a:rPr>
              <a:t>因为早期的</a:t>
            </a:r>
            <a:r>
              <a:rPr lang="en-US" altLang="zh-CN" sz="2600">
                <a:latin typeface="Times New Roman" panose="02020603050405020304" pitchFamily="18" charset="0"/>
              </a:rPr>
              <a:t>NP</a:t>
            </a:r>
            <a:r>
              <a:rPr lang="zh-CN" altLang="en-US" sz="2600">
                <a:latin typeface="Times New Roman" panose="02020603050405020304" pitchFamily="18" charset="0"/>
              </a:rPr>
              <a:t>完全性理论研究仅限于判定问题，故需要将</a:t>
            </a:r>
            <a:r>
              <a:rPr lang="zh-CN" altLang="en-US" sz="2600" b="1">
                <a:latin typeface="Times New Roman" panose="02020603050405020304" pitchFamily="18" charset="0"/>
              </a:rPr>
              <a:t>优化</a:t>
            </a:r>
            <a:r>
              <a:rPr lang="zh-CN" altLang="en-US" sz="2600">
                <a:latin typeface="Times New Roman" panose="02020603050405020304" pitchFamily="18" charset="0"/>
              </a:rPr>
              <a:t>问题转化为</a:t>
            </a:r>
            <a:r>
              <a:rPr lang="zh-CN" altLang="en-US" sz="2600" b="1">
                <a:latin typeface="Times New Roman" panose="02020603050405020304" pitchFamily="18" charset="0"/>
              </a:rPr>
              <a:t>判定</a:t>
            </a:r>
            <a:r>
              <a:rPr lang="zh-CN" altLang="en-US" sz="2600">
                <a:latin typeface="Times New Roman" panose="02020603050405020304" pitchFamily="18" charset="0"/>
              </a:rPr>
              <a:t>问题</a:t>
            </a:r>
            <a:endParaRPr lang="en-US" altLang="zh-CN" sz="2600">
              <a:latin typeface="Times New Roman" panose="02020603050405020304" pitchFamily="18" charset="0"/>
            </a:endParaRPr>
          </a:p>
          <a:p>
            <a:endParaRPr lang="en-US" altLang="zh-CN" b="1"/>
          </a:p>
          <a:p>
            <a:endParaRPr lang="en-US" altLang="zh-CN">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E7DEBB9-5D4E-4FC3-9C28-3D73A70A3132}"/>
              </a:ext>
            </a:extLst>
          </p:cNvPr>
          <p:cNvSpPr>
            <a:spLocks noGrp="1" noRot="1" noChangeAspect="1" noChangeArrowheads="1" noTextEdit="1"/>
          </p:cNvSpPr>
          <p:nvPr>
            <p:ph type="sldImg"/>
          </p:nvPr>
        </p:nvSpPr>
        <p:spPr/>
      </p:sp>
      <p:sp>
        <p:nvSpPr>
          <p:cNvPr id="26627" name="Rectangle 3">
            <a:extLst>
              <a:ext uri="{FF2B5EF4-FFF2-40B4-BE49-F238E27FC236}">
                <a16:creationId xmlns:a16="http://schemas.microsoft.com/office/drawing/2014/main" id="{02DB1F87-787E-4DE0-A687-3686D14173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AE43FA6-C9D8-4ECD-98CA-972DCB32F2B0}"/>
              </a:ext>
            </a:extLst>
          </p:cNvPr>
          <p:cNvSpPr>
            <a:spLocks noGrp="1" noRot="1" noChangeAspect="1" noChangeArrowheads="1" noTextEdit="1"/>
          </p:cNvSpPr>
          <p:nvPr>
            <p:ph type="sldImg"/>
          </p:nvPr>
        </p:nvSpPr>
        <p:spPr/>
      </p:sp>
      <p:sp>
        <p:nvSpPr>
          <p:cNvPr id="28675" name="Rectangle 3">
            <a:extLst>
              <a:ext uri="{FF2B5EF4-FFF2-40B4-BE49-F238E27FC236}">
                <a16:creationId xmlns:a16="http://schemas.microsoft.com/office/drawing/2014/main" id="{271067ED-8ADC-4A6E-B74A-5AFF0F5348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808907D7-5E55-4BA7-B54E-5B2E0586EF22}"/>
              </a:ext>
            </a:extLst>
          </p:cNvPr>
          <p:cNvSpPr>
            <a:spLocks noGrp="1" noRot="1" noChangeAspect="1" noChangeArrowheads="1" noTextEdit="1"/>
          </p:cNvSpPr>
          <p:nvPr>
            <p:ph type="sldImg"/>
          </p:nvPr>
        </p:nvSpPr>
        <p:spPr/>
      </p:sp>
      <p:sp>
        <p:nvSpPr>
          <p:cNvPr id="30723" name="Rectangle 3">
            <a:extLst>
              <a:ext uri="{FF2B5EF4-FFF2-40B4-BE49-F238E27FC236}">
                <a16:creationId xmlns:a16="http://schemas.microsoft.com/office/drawing/2014/main" id="{83BE26F3-0EC7-436C-9D08-A1ACAFFF4B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a:extLst>
              <a:ext uri="{FF2B5EF4-FFF2-40B4-BE49-F238E27FC236}">
                <a16:creationId xmlns:a16="http://schemas.microsoft.com/office/drawing/2014/main" id="{B2B01065-C4ED-4DAD-A02A-62321B26C9AD}"/>
              </a:ext>
            </a:extLst>
          </p:cNvPr>
          <p:cNvSpPr>
            <a:spLocks noGrp="1" noRot="1" noChangeAspect="1" noChangeArrowheads="1" noTextEdit="1"/>
          </p:cNvSpPr>
          <p:nvPr>
            <p:ph type="sldImg"/>
          </p:nvPr>
        </p:nvSpPr>
        <p:spPr/>
      </p:sp>
      <p:sp>
        <p:nvSpPr>
          <p:cNvPr id="32771" name="备注占位符 2">
            <a:extLst>
              <a:ext uri="{FF2B5EF4-FFF2-40B4-BE49-F238E27FC236}">
                <a16:creationId xmlns:a16="http://schemas.microsoft.com/office/drawing/2014/main" id="{37C654A3-96B6-42F1-BB2E-2FAC2547339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a:extLst>
              <a:ext uri="{FF2B5EF4-FFF2-40B4-BE49-F238E27FC236}">
                <a16:creationId xmlns:a16="http://schemas.microsoft.com/office/drawing/2014/main" id="{9518D0D2-33B3-42E2-8214-6322525DC5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19D4835C-0D46-4638-84F8-FD5AF3462CC8}" type="slidenum">
              <a:rPr lang="en-US" altLang="zh-CN" sz="1000" b="0">
                <a:solidFill>
                  <a:schemeClr val="tx1"/>
                </a:solidFill>
                <a:latin typeface="FuturaA Bk BT"/>
                <a:ea typeface="宋体" panose="02010600030101010101" pitchFamily="2" charset="-122"/>
              </a:rPr>
              <a:pPr/>
              <a:t>12</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B3257453-1899-4326-A331-BEE3D433F8AA}"/>
              </a:ext>
            </a:extLst>
          </p:cNvPr>
          <p:cNvSpPr>
            <a:spLocks noGrp="1" noRot="1" noChangeAspect="1" noChangeArrowheads="1" noTextEdit="1"/>
          </p:cNvSpPr>
          <p:nvPr>
            <p:ph type="sldImg"/>
          </p:nvPr>
        </p:nvSpPr>
        <p:spPr/>
      </p:sp>
      <p:sp>
        <p:nvSpPr>
          <p:cNvPr id="34819" name="备注占位符 2">
            <a:extLst>
              <a:ext uri="{FF2B5EF4-FFF2-40B4-BE49-F238E27FC236}">
                <a16:creationId xmlns:a16="http://schemas.microsoft.com/office/drawing/2014/main" id="{A65A079D-C7CB-4892-95B5-03D841E09B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820" name="灯片编号占位符 3">
            <a:extLst>
              <a:ext uri="{FF2B5EF4-FFF2-40B4-BE49-F238E27FC236}">
                <a16:creationId xmlns:a16="http://schemas.microsoft.com/office/drawing/2014/main" id="{DDB4B119-EC37-4065-86CE-BC67567095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3DDDE4EE-95F8-458E-B8FD-C7EA15C9AB71}" type="slidenum">
              <a:rPr lang="en-US" altLang="zh-CN" sz="1000" b="0">
                <a:solidFill>
                  <a:schemeClr val="tx1"/>
                </a:solidFill>
                <a:latin typeface="FuturaA Bk BT"/>
                <a:ea typeface="宋体" panose="02010600030101010101" pitchFamily="2" charset="-122"/>
              </a:rPr>
              <a:pPr/>
              <a:t>13</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a:extLst>
              <a:ext uri="{FF2B5EF4-FFF2-40B4-BE49-F238E27FC236}">
                <a16:creationId xmlns:a16="http://schemas.microsoft.com/office/drawing/2014/main" id="{8CC69E06-5BBA-4487-8005-B853686346E0}"/>
              </a:ext>
            </a:extLst>
          </p:cNvPr>
          <p:cNvSpPr>
            <a:spLocks noGrp="1" noRot="1" noChangeAspect="1" noChangeArrowheads="1" noTextEdit="1"/>
          </p:cNvSpPr>
          <p:nvPr>
            <p:ph type="sldImg"/>
          </p:nvPr>
        </p:nvSpPr>
        <p:spPr/>
      </p:sp>
      <p:sp>
        <p:nvSpPr>
          <p:cNvPr id="36867" name="备注占位符 2">
            <a:extLst>
              <a:ext uri="{FF2B5EF4-FFF2-40B4-BE49-F238E27FC236}">
                <a16:creationId xmlns:a16="http://schemas.microsoft.com/office/drawing/2014/main" id="{50526638-DC63-4638-A88B-FDCBF5B676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需要说明的是，有些难解问题不能在</a:t>
            </a:r>
            <a:r>
              <a:rPr lang="zh-CN" altLang="en-US" b="1"/>
              <a:t>多项式时间内验证，因此并非所有的难解问题都属于</a:t>
            </a:r>
            <a:r>
              <a:rPr lang="en-US" altLang="zh-CN" b="1"/>
              <a:t>NP</a:t>
            </a:r>
            <a:r>
              <a:rPr lang="zh-CN" altLang="en-US" b="1"/>
              <a:t>类的</a:t>
            </a:r>
            <a:r>
              <a:rPr lang="zh-CN" altLang="en-US"/>
              <a:t>！如汉诺塔问题，验证其解需要</a:t>
            </a:r>
            <a:r>
              <a:rPr lang="en-US" altLang="zh-CN"/>
              <a:t>2</a:t>
            </a:r>
            <a:r>
              <a:rPr lang="en-US" altLang="zh-CN" baseline="30000"/>
              <a:t>n</a:t>
            </a:r>
            <a:r>
              <a:rPr lang="zh-CN" altLang="en-US"/>
              <a:t>步</a:t>
            </a:r>
            <a:endParaRPr lang="en-US" altLang="zh-CN"/>
          </a:p>
          <a:p>
            <a:endParaRPr lang="en-US" altLang="zh-CN"/>
          </a:p>
          <a:p>
            <a:endParaRPr lang="zh-CN" altLang="en-US"/>
          </a:p>
        </p:txBody>
      </p:sp>
      <p:sp>
        <p:nvSpPr>
          <p:cNvPr id="36868" name="灯片编号占位符 3">
            <a:extLst>
              <a:ext uri="{FF2B5EF4-FFF2-40B4-BE49-F238E27FC236}">
                <a16:creationId xmlns:a16="http://schemas.microsoft.com/office/drawing/2014/main" id="{D3A29CB3-30DD-4CB6-91C9-DD8C26AECC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BCCC206A-9EE2-48C3-B031-95A180C07FC0}" type="slidenum">
              <a:rPr lang="en-US" altLang="zh-CN" sz="1000" b="0">
                <a:solidFill>
                  <a:schemeClr val="tx1"/>
                </a:solidFill>
                <a:latin typeface="FuturaA Bk BT"/>
                <a:ea typeface="宋体" panose="02010600030101010101" pitchFamily="2" charset="-122"/>
              </a:rPr>
              <a:pPr/>
              <a:t>14</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a:extLst>
              <a:ext uri="{FF2B5EF4-FFF2-40B4-BE49-F238E27FC236}">
                <a16:creationId xmlns:a16="http://schemas.microsoft.com/office/drawing/2014/main" id="{9121B64C-9E2F-4721-8E8F-343D4606135A}"/>
              </a:ext>
            </a:extLst>
          </p:cNvPr>
          <p:cNvSpPr>
            <a:spLocks noGrp="1" noRot="1" noChangeAspect="1" noChangeArrowheads="1" noTextEdit="1"/>
          </p:cNvSpPr>
          <p:nvPr>
            <p:ph type="sldImg"/>
          </p:nvPr>
        </p:nvSpPr>
        <p:spPr/>
      </p:sp>
      <p:sp>
        <p:nvSpPr>
          <p:cNvPr id="38915" name="备注占位符 2">
            <a:extLst>
              <a:ext uri="{FF2B5EF4-FFF2-40B4-BE49-F238E27FC236}">
                <a16:creationId xmlns:a16="http://schemas.microsoft.com/office/drawing/2014/main" id="{4D8232DA-8262-4DC8-A380-2FD3D704C9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p>
          <a:p>
            <a:endParaRPr lang="zh-CN" altLang="en-US"/>
          </a:p>
        </p:txBody>
      </p:sp>
      <p:sp>
        <p:nvSpPr>
          <p:cNvPr id="38916" name="灯片编号占位符 3">
            <a:extLst>
              <a:ext uri="{FF2B5EF4-FFF2-40B4-BE49-F238E27FC236}">
                <a16:creationId xmlns:a16="http://schemas.microsoft.com/office/drawing/2014/main" id="{8534337A-E5FB-4DAB-BD02-FD0B704EE5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7B29F31F-81FB-45B5-9D24-AF5B56BC5C7D}" type="slidenum">
              <a:rPr lang="en-US" altLang="zh-CN" sz="1000" b="0">
                <a:solidFill>
                  <a:schemeClr val="tx1"/>
                </a:solidFill>
                <a:latin typeface="FuturaA Bk BT"/>
                <a:ea typeface="宋体" panose="02010600030101010101" pitchFamily="2" charset="-122"/>
              </a:rPr>
              <a:pPr/>
              <a:t>15</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a16="http://schemas.microsoft.com/office/drawing/2014/main" id="{27D8B543-A629-4120-A77D-5F05BA00FA69}"/>
              </a:ext>
            </a:extLst>
          </p:cNvPr>
          <p:cNvSpPr>
            <a:spLocks noGrp="1" noRot="1" noChangeAspect="1" noChangeArrowheads="1" noTextEdit="1"/>
          </p:cNvSpPr>
          <p:nvPr>
            <p:ph type="sldImg"/>
          </p:nvPr>
        </p:nvSpPr>
        <p:spPr/>
      </p:sp>
      <p:sp>
        <p:nvSpPr>
          <p:cNvPr id="40963" name="备注占位符 2">
            <a:extLst>
              <a:ext uri="{FF2B5EF4-FFF2-40B4-BE49-F238E27FC236}">
                <a16:creationId xmlns:a16="http://schemas.microsoft.com/office/drawing/2014/main" id="{D257A1DB-B639-4D73-B358-8D0B5878F7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4" name="灯片编号占位符 3">
            <a:extLst>
              <a:ext uri="{FF2B5EF4-FFF2-40B4-BE49-F238E27FC236}">
                <a16:creationId xmlns:a16="http://schemas.microsoft.com/office/drawing/2014/main" id="{B325E102-5A45-48F9-BDDC-396122BE682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57B78CFA-49A2-445D-BCD6-211CD60657E2}" type="slidenum">
              <a:rPr lang="en-US" altLang="zh-CN" sz="1000" b="0">
                <a:solidFill>
                  <a:schemeClr val="tx1"/>
                </a:solidFill>
                <a:latin typeface="FuturaA Bk BT"/>
                <a:ea typeface="宋体" panose="02010600030101010101" pitchFamily="2" charset="-122"/>
              </a:rPr>
              <a:pPr/>
              <a:t>16</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a:extLst>
              <a:ext uri="{FF2B5EF4-FFF2-40B4-BE49-F238E27FC236}">
                <a16:creationId xmlns:a16="http://schemas.microsoft.com/office/drawing/2014/main" id="{85595109-7A28-4C05-826A-57B51280737D}"/>
              </a:ext>
            </a:extLst>
          </p:cNvPr>
          <p:cNvSpPr>
            <a:spLocks noGrp="1" noRot="1" noChangeAspect="1" noChangeArrowheads="1" noTextEdit="1"/>
          </p:cNvSpPr>
          <p:nvPr>
            <p:ph type="sldImg"/>
          </p:nvPr>
        </p:nvSpPr>
        <p:spPr/>
      </p:sp>
      <p:sp>
        <p:nvSpPr>
          <p:cNvPr id="43011" name="备注占位符 2">
            <a:extLst>
              <a:ext uri="{FF2B5EF4-FFF2-40B4-BE49-F238E27FC236}">
                <a16:creationId xmlns:a16="http://schemas.microsoft.com/office/drawing/2014/main" id="{734402A7-A8A3-4175-9B15-8522046012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012" name="灯片编号占位符 3">
            <a:extLst>
              <a:ext uri="{FF2B5EF4-FFF2-40B4-BE49-F238E27FC236}">
                <a16:creationId xmlns:a16="http://schemas.microsoft.com/office/drawing/2014/main" id="{6857E503-8B04-4385-A9BD-F1A2A4078C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7CBCAEAE-8A2B-4667-93EA-DEB4FB687303}" type="slidenum">
              <a:rPr lang="en-US" altLang="zh-CN" sz="1000" b="0">
                <a:solidFill>
                  <a:schemeClr val="tx1"/>
                </a:solidFill>
                <a:latin typeface="FuturaA Bk BT"/>
                <a:ea typeface="宋体" panose="02010600030101010101" pitchFamily="2" charset="-122"/>
              </a:rPr>
              <a:pPr/>
              <a:t>17</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B782FC31-938D-476D-BE96-5DBA1D2444B2}"/>
              </a:ext>
            </a:extLst>
          </p:cNvPr>
          <p:cNvSpPr>
            <a:spLocks noGrp="1" noRot="1" noChangeAspect="1" noChangeArrowheads="1" noTextEdit="1"/>
          </p:cNvSpPr>
          <p:nvPr>
            <p:ph type="sldImg"/>
          </p:nvPr>
        </p:nvSpPr>
        <p:spPr/>
      </p:sp>
      <p:sp>
        <p:nvSpPr>
          <p:cNvPr id="45059" name="备注占位符 2">
            <a:extLst>
              <a:ext uri="{FF2B5EF4-FFF2-40B4-BE49-F238E27FC236}">
                <a16:creationId xmlns:a16="http://schemas.microsoft.com/office/drawing/2014/main" id="{A81E8974-EBAD-43F5-A18C-9B498C10B89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p>
        </p:txBody>
      </p:sp>
      <p:sp>
        <p:nvSpPr>
          <p:cNvPr id="45060" name="灯片编号占位符 3">
            <a:extLst>
              <a:ext uri="{FF2B5EF4-FFF2-40B4-BE49-F238E27FC236}">
                <a16:creationId xmlns:a16="http://schemas.microsoft.com/office/drawing/2014/main" id="{08F4D1D3-607A-4582-A9EB-9E555A68FC6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1B6FE074-C43F-480A-9002-927D16EC9B10}" type="slidenum">
              <a:rPr lang="en-US" altLang="zh-CN" sz="1000" b="0">
                <a:solidFill>
                  <a:schemeClr val="tx1"/>
                </a:solidFill>
                <a:latin typeface="FuturaA Bk BT"/>
                <a:ea typeface="宋体" panose="02010600030101010101" pitchFamily="2" charset="-122"/>
              </a:rPr>
              <a:pPr/>
              <a:t>18</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a:extLst>
              <a:ext uri="{FF2B5EF4-FFF2-40B4-BE49-F238E27FC236}">
                <a16:creationId xmlns:a16="http://schemas.microsoft.com/office/drawing/2014/main" id="{0F0A8005-9777-47BE-964D-5002B850806D}"/>
              </a:ext>
            </a:extLst>
          </p:cNvPr>
          <p:cNvSpPr>
            <a:spLocks noGrp="1" noRot="1" noChangeAspect="1" noChangeArrowheads="1" noTextEdit="1"/>
          </p:cNvSpPr>
          <p:nvPr>
            <p:ph type="sldImg"/>
          </p:nvPr>
        </p:nvSpPr>
        <p:spPr/>
      </p:sp>
      <p:sp>
        <p:nvSpPr>
          <p:cNvPr id="47107" name="备注占位符 2">
            <a:extLst>
              <a:ext uri="{FF2B5EF4-FFF2-40B4-BE49-F238E27FC236}">
                <a16:creationId xmlns:a16="http://schemas.microsoft.com/office/drawing/2014/main" id="{B3EE9D3E-4C99-4EDF-9622-5B892B4458A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汉密尔顿回路问题是一个</a:t>
            </a:r>
            <a:r>
              <a:rPr lang="en-US" altLang="zh-CN"/>
              <a:t>NP</a:t>
            </a:r>
            <a:r>
              <a:rPr lang="zh-CN" altLang="en-US"/>
              <a:t>问题（目前不存在多项式时间的算法），但是其验证问题是多项式时间可解的。</a:t>
            </a:r>
            <a:endParaRPr lang="en-US" altLang="zh-CN"/>
          </a:p>
        </p:txBody>
      </p:sp>
      <p:sp>
        <p:nvSpPr>
          <p:cNvPr id="47108" name="灯片编号占位符 3">
            <a:extLst>
              <a:ext uri="{FF2B5EF4-FFF2-40B4-BE49-F238E27FC236}">
                <a16:creationId xmlns:a16="http://schemas.microsoft.com/office/drawing/2014/main" id="{92F513AE-BDC9-4B38-B48D-9CAA7E97A82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64F787A5-E521-4645-A074-3AC056AC71CC}" type="slidenum">
              <a:rPr lang="en-US" altLang="zh-CN" sz="1000" b="0">
                <a:solidFill>
                  <a:schemeClr val="tx1"/>
                </a:solidFill>
                <a:latin typeface="FuturaA Bk BT"/>
                <a:ea typeface="宋体" panose="02010600030101010101" pitchFamily="2" charset="-122"/>
              </a:rPr>
              <a:pPr/>
              <a:t>19</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a:extLst>
              <a:ext uri="{FF2B5EF4-FFF2-40B4-BE49-F238E27FC236}">
                <a16:creationId xmlns:a16="http://schemas.microsoft.com/office/drawing/2014/main" id="{E9C5E8E4-E23E-4CA8-8414-F8064E5A4B0D}"/>
              </a:ext>
            </a:extLst>
          </p:cNvPr>
          <p:cNvSpPr>
            <a:spLocks noGrp="1" noRot="1" noChangeAspect="1" noChangeArrowheads="1" noTextEdit="1"/>
          </p:cNvSpPr>
          <p:nvPr>
            <p:ph type="sldImg"/>
          </p:nvPr>
        </p:nvSpPr>
        <p:spPr/>
      </p:sp>
      <p:sp>
        <p:nvSpPr>
          <p:cNvPr id="49155" name="备注占位符 2">
            <a:extLst>
              <a:ext uri="{FF2B5EF4-FFF2-40B4-BE49-F238E27FC236}">
                <a16:creationId xmlns:a16="http://schemas.microsoft.com/office/drawing/2014/main" id="{99F1A704-9BC4-4CDA-86C2-5B5B32C7EB6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156" name="灯片编号占位符 3">
            <a:extLst>
              <a:ext uri="{FF2B5EF4-FFF2-40B4-BE49-F238E27FC236}">
                <a16:creationId xmlns:a16="http://schemas.microsoft.com/office/drawing/2014/main" id="{D97F2719-64D6-4786-9A44-156E793164C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6CEA6AF1-6D7C-401A-A9D3-227C4AC7AC7F}" type="slidenum">
              <a:rPr lang="en-US" altLang="zh-CN" sz="1000" b="0">
                <a:solidFill>
                  <a:schemeClr val="tx1"/>
                </a:solidFill>
                <a:latin typeface="FuturaA Bk BT"/>
                <a:ea typeface="宋体" panose="02010600030101010101" pitchFamily="2" charset="-122"/>
              </a:rPr>
              <a:pPr/>
              <a:t>20</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B73F8347-04D3-4C90-B9C9-A15120EB8C90}"/>
              </a:ext>
            </a:extLst>
          </p:cNvPr>
          <p:cNvSpPr>
            <a:spLocks noGrp="1" noRot="1" noChangeAspect="1" noChangeArrowheads="1" noTextEdit="1"/>
          </p:cNvSpPr>
          <p:nvPr>
            <p:ph type="sldImg"/>
          </p:nvPr>
        </p:nvSpPr>
        <p:spPr/>
      </p:sp>
      <p:sp>
        <p:nvSpPr>
          <p:cNvPr id="51203" name="Rectangle 3">
            <a:extLst>
              <a:ext uri="{FF2B5EF4-FFF2-40B4-BE49-F238E27FC236}">
                <a16:creationId xmlns:a16="http://schemas.microsoft.com/office/drawing/2014/main" id="{709E9892-B3F4-4E6B-91D6-40641B2CF7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solidFill>
                <a:schemeClr val="hlin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40362E2E-17F0-4F0B-A6FE-E77D418212B0}"/>
              </a:ext>
            </a:extLst>
          </p:cNvPr>
          <p:cNvSpPr>
            <a:spLocks noGrp="1" noRot="1" noChangeAspect="1" noChangeArrowheads="1" noTextEdit="1"/>
          </p:cNvSpPr>
          <p:nvPr>
            <p:ph type="sldImg"/>
          </p:nvPr>
        </p:nvSpPr>
        <p:spPr/>
      </p:sp>
      <p:sp>
        <p:nvSpPr>
          <p:cNvPr id="53251" name="Rectangle 3">
            <a:extLst>
              <a:ext uri="{FF2B5EF4-FFF2-40B4-BE49-F238E27FC236}">
                <a16:creationId xmlns:a16="http://schemas.microsoft.com/office/drawing/2014/main" id="{2E989D4A-417A-4FFD-B912-ED732D7659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因为有些难解问题不能在</a:t>
            </a:r>
            <a:r>
              <a:rPr lang="zh-CN" altLang="en-US" b="1"/>
              <a:t>多项式时间内验证，故并非所有的难解问题都属于</a:t>
            </a:r>
            <a:r>
              <a:rPr lang="en-US" altLang="zh-CN" b="1"/>
              <a:t>NP</a:t>
            </a:r>
            <a:r>
              <a:rPr lang="zh-CN" altLang="en-US" b="1"/>
              <a:t>类</a:t>
            </a:r>
            <a:r>
              <a:rPr lang="zh-CN" altLang="en-US"/>
              <a:t>！</a:t>
            </a:r>
            <a:endParaRPr lang="en-US" altLang="zh-CN">
              <a:solidFill>
                <a:schemeClr val="hlink"/>
              </a:solidFill>
            </a:endParaRPr>
          </a:p>
          <a:p>
            <a:r>
              <a:rPr lang="en-US" altLang="zh-CN">
                <a:solidFill>
                  <a:schemeClr val="hlink"/>
                </a:solidFill>
              </a:rPr>
              <a:t>NPC</a:t>
            </a:r>
            <a:r>
              <a:rPr lang="en-US" altLang="zh-CN">
                <a:solidFill>
                  <a:schemeClr val="hlink"/>
                </a:solidFill>
                <a:latin typeface="Arial Unicode MS" pitchFamily="34" charset="-122"/>
                <a:ea typeface="Arial Unicode MS" pitchFamily="34" charset="-122"/>
              </a:rPr>
              <a:t>⊆NP-hard</a:t>
            </a:r>
          </a:p>
          <a:p>
            <a:pPr algn="just">
              <a:lnSpc>
                <a:spcPct val="100000"/>
              </a:lnSpc>
              <a:spcBef>
                <a:spcPct val="30000"/>
              </a:spcBef>
              <a:buClr>
                <a:srgbClr val="FF9900"/>
              </a:buClr>
              <a:buSzTx/>
              <a:buFont typeface="Wingdings" panose="05000000000000000000" pitchFamily="2" charset="2"/>
              <a:buNone/>
            </a:pPr>
            <a:r>
              <a:rPr lang="zh-CN" altLang="en-US"/>
              <a:t>有一类问题已被证明属于</a:t>
            </a:r>
            <a:r>
              <a:rPr lang="en-US" altLang="zh-CN"/>
              <a:t>NP-hard</a:t>
            </a:r>
            <a:r>
              <a:rPr lang="zh-CN" altLang="en-US"/>
              <a:t>但不属于</a:t>
            </a:r>
            <a:r>
              <a:rPr lang="en-US" altLang="zh-CN"/>
              <a:t>NP</a:t>
            </a:r>
            <a:r>
              <a:rPr lang="zh-CN" altLang="en-US"/>
              <a:t>，即，这类问题至少与</a:t>
            </a:r>
            <a:r>
              <a:rPr lang="en-US" altLang="zh-CN"/>
              <a:t>NP-complete</a:t>
            </a:r>
            <a:r>
              <a:rPr lang="zh-CN" altLang="en-US"/>
              <a:t>一样难，但这类问题又</a:t>
            </a:r>
            <a:r>
              <a:rPr lang="zh-CN" altLang="en-US" b="1">
                <a:solidFill>
                  <a:srgbClr val="0000FF"/>
                </a:solidFill>
              </a:rPr>
              <a:t>不属于</a:t>
            </a:r>
            <a:r>
              <a:rPr lang="en-US" altLang="zh-CN" b="1">
                <a:solidFill>
                  <a:srgbClr val="0000FF"/>
                </a:solidFill>
              </a:rPr>
              <a:t>NP</a:t>
            </a:r>
            <a:r>
              <a:rPr lang="zh-CN" altLang="en-US"/>
              <a:t>（自然也不属于</a:t>
            </a:r>
            <a:r>
              <a:rPr lang="en-US" altLang="zh-CN"/>
              <a:t>NPC</a:t>
            </a:r>
            <a:r>
              <a:rPr lang="zh-CN" altLang="en-US"/>
              <a:t>）。例如围棋的必胜下法，就是这样一个问题。</a:t>
            </a:r>
          </a:p>
          <a:p>
            <a:r>
              <a:rPr lang="en-US" altLang="zh-CN" b="1">
                <a:solidFill>
                  <a:srgbClr val="0000FF"/>
                </a:solidFill>
                <a:latin typeface="Arial Unicode MS" pitchFamily="34" charset="-122"/>
                <a:ea typeface="Arial Unicode MS" pitchFamily="34" charset="-122"/>
              </a:rPr>
              <a:t>SAT</a:t>
            </a:r>
            <a:r>
              <a:rPr lang="zh-CN" altLang="en-US" b="1">
                <a:solidFill>
                  <a:srgbClr val="0000FF"/>
                </a:solidFill>
                <a:latin typeface="Arial Unicode MS" pitchFamily="34" charset="-122"/>
                <a:ea typeface="Arial Unicode MS" pitchFamily="34" charset="-122"/>
              </a:rPr>
              <a:t>是第一个</a:t>
            </a:r>
            <a:r>
              <a:rPr lang="en-US" altLang="zh-CN" b="1">
                <a:solidFill>
                  <a:srgbClr val="0000FF"/>
                </a:solidFill>
                <a:latin typeface="Arial Unicode MS" pitchFamily="34" charset="-122"/>
                <a:ea typeface="Arial Unicode MS" pitchFamily="34" charset="-122"/>
              </a:rPr>
              <a:t>NPC</a:t>
            </a:r>
            <a:r>
              <a:rPr lang="zh-CN" altLang="en-US" b="1">
                <a:solidFill>
                  <a:srgbClr val="0000FF"/>
                </a:solidFill>
                <a:latin typeface="Arial Unicode MS" pitchFamily="34" charset="-122"/>
                <a:ea typeface="Arial Unicode MS" pitchFamily="34" charset="-122"/>
              </a:rPr>
              <a:t>问题</a:t>
            </a:r>
            <a:endParaRPr lang="en-US" altLang="zh-CN" b="1">
              <a:solidFill>
                <a:srgbClr val="0000FF"/>
              </a:solidFill>
              <a:latin typeface="Arial Unicode MS" pitchFamily="34" charset="-122"/>
              <a:ea typeface="Arial Unicode MS" pitchFamily="34" charset="-122"/>
            </a:endParaRPr>
          </a:p>
          <a:p>
            <a:r>
              <a:rPr lang="en-US" altLang="en-US">
                <a:solidFill>
                  <a:schemeClr val="hlink"/>
                </a:solidFill>
              </a:rPr>
              <a:t>≤</a:t>
            </a:r>
            <a:r>
              <a:rPr lang="en-US" altLang="zh-CN">
                <a:solidFill>
                  <a:schemeClr val="hlink"/>
                </a:solidFill>
              </a:rPr>
              <a:t>m</a:t>
            </a:r>
            <a:r>
              <a:rPr lang="zh-CN" altLang="en-US">
                <a:solidFill>
                  <a:schemeClr val="hlink"/>
                </a:solidFill>
              </a:rPr>
              <a:t>满足反身和传递性</a:t>
            </a:r>
          </a:p>
          <a:p>
            <a:endParaRPr lang="en-US" altLang="zh-CN" b="1">
              <a:solidFill>
                <a:srgbClr val="0000FF"/>
              </a:solidFill>
              <a:latin typeface="Arial Unicode MS" pitchFamily="34" charset="-122"/>
              <a:ea typeface="Arial Unicode MS" pitchFamily="34"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736B384D-390D-413D-97A1-485D4909BBC8}"/>
              </a:ext>
            </a:extLst>
          </p:cNvPr>
          <p:cNvSpPr>
            <a:spLocks noGrp="1" noRot="1" noChangeAspect="1" noChangeArrowheads="1" noTextEdit="1"/>
          </p:cNvSpPr>
          <p:nvPr>
            <p:ph type="sldImg"/>
          </p:nvPr>
        </p:nvSpPr>
        <p:spPr/>
      </p:sp>
      <p:sp>
        <p:nvSpPr>
          <p:cNvPr id="55299" name="Rectangle 3">
            <a:extLst>
              <a:ext uri="{FF2B5EF4-FFF2-40B4-BE49-F238E27FC236}">
                <a16:creationId xmlns:a16="http://schemas.microsoft.com/office/drawing/2014/main" id="{0A510B42-7443-40E4-B23D-A1E314A5D3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solidFill>
                  <a:schemeClr val="hlink"/>
                </a:solidFill>
                <a:latin typeface="Arial Unicode MS" pitchFamily="34" charset="-122"/>
                <a:ea typeface="Arial Unicode MS" pitchFamily="34" charset="-122"/>
              </a:rPr>
              <a:t> 千禧世界数学</a:t>
            </a:r>
            <a:r>
              <a:rPr lang="en-US" altLang="zh-CN" b="1">
                <a:solidFill>
                  <a:schemeClr val="hlink"/>
                </a:solidFill>
                <a:latin typeface="Arial Unicode MS" pitchFamily="34" charset="-122"/>
                <a:ea typeface="Arial Unicode MS" pitchFamily="34" charset="-122"/>
              </a:rPr>
              <a:t>7</a:t>
            </a:r>
            <a:r>
              <a:rPr lang="zh-CN" altLang="en-US" b="1">
                <a:solidFill>
                  <a:schemeClr val="hlink"/>
                </a:solidFill>
                <a:latin typeface="Arial Unicode MS" pitchFamily="34" charset="-122"/>
                <a:ea typeface="Arial Unicode MS" pitchFamily="34" charset="-122"/>
              </a:rPr>
              <a:t>个难题</a:t>
            </a:r>
            <a:endParaRPr lang="zh-CN" altLang="en-US" b="1"/>
          </a:p>
          <a:p>
            <a:r>
              <a:rPr lang="en-US" altLang="zh-CN" b="1"/>
              <a:t>1. P</a:t>
            </a:r>
            <a:r>
              <a:rPr lang="zh-CN" altLang="en-US" b="1"/>
              <a:t>问题属于</a:t>
            </a:r>
            <a:r>
              <a:rPr lang="en-US" altLang="zh-CN" b="1"/>
              <a:t>NP</a:t>
            </a:r>
            <a:r>
              <a:rPr lang="zh-CN" altLang="en-US" b="1"/>
              <a:t>问题，</a:t>
            </a:r>
            <a:r>
              <a:rPr lang="en-US" altLang="zh-CN" b="1"/>
              <a:t>NPC</a:t>
            </a:r>
            <a:r>
              <a:rPr lang="zh-CN" altLang="en-US" b="1"/>
              <a:t>问题属于</a:t>
            </a:r>
            <a:r>
              <a:rPr lang="en-US" altLang="zh-CN" b="1"/>
              <a:t>NP</a:t>
            </a:r>
            <a:r>
              <a:rPr lang="zh-CN" altLang="en-US" b="1"/>
              <a:t>问题。</a:t>
            </a:r>
          </a:p>
          <a:p>
            <a:r>
              <a:rPr lang="en-US" altLang="zh-CN" b="1"/>
              <a:t>2. NPC</a:t>
            </a:r>
            <a:r>
              <a:rPr lang="zh-CN" altLang="en-US" b="1"/>
              <a:t>问题同时属于</a:t>
            </a:r>
            <a:r>
              <a:rPr lang="en-US" altLang="zh-CN" b="1"/>
              <a:t>NP hard</a:t>
            </a:r>
            <a:r>
              <a:rPr lang="zh-CN" altLang="en-US" b="1"/>
              <a:t>问题，是</a:t>
            </a:r>
            <a:r>
              <a:rPr lang="en-US" altLang="zh-CN" b="1"/>
              <a:t>NP</a:t>
            </a:r>
            <a:r>
              <a:rPr lang="zh-CN" altLang="en-US" b="1"/>
              <a:t>与</a:t>
            </a:r>
            <a:r>
              <a:rPr lang="en-US" altLang="zh-CN" b="1"/>
              <a:t>NPhard</a:t>
            </a:r>
            <a:r>
              <a:rPr lang="zh-CN" altLang="en-US" b="1"/>
              <a:t>的交集。</a:t>
            </a:r>
            <a:endParaRPr lang="en-US" altLang="zh-CN" b="1"/>
          </a:p>
          <a:p>
            <a:r>
              <a:rPr lang="zh-CN" altLang="en-US"/>
              <a:t>有的问题时间更长且至今未解决，但是从重要性讲上面</a:t>
            </a:r>
            <a:r>
              <a:rPr lang="en-US" altLang="zh-CN"/>
              <a:t>7</a:t>
            </a:r>
            <a:r>
              <a:rPr lang="zh-CN" altLang="en-US"/>
              <a:t>个问题解决后更有价值！</a:t>
            </a:r>
            <a:endParaRPr lang="en-US" altLang="zh-CN"/>
          </a:p>
          <a:p>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332E8B32-91C9-4532-85F6-CB3856152B09}"/>
              </a:ext>
            </a:extLst>
          </p:cNvPr>
          <p:cNvSpPr>
            <a:spLocks noGrp="1" noRot="1" noChangeAspect="1" noChangeArrowheads="1" noTextEdit="1"/>
          </p:cNvSpPr>
          <p:nvPr>
            <p:ph type="sldImg"/>
          </p:nvPr>
        </p:nvSpPr>
        <p:spPr/>
      </p:sp>
      <p:sp>
        <p:nvSpPr>
          <p:cNvPr id="57347" name="Rectangle 3">
            <a:extLst>
              <a:ext uri="{FF2B5EF4-FFF2-40B4-BE49-F238E27FC236}">
                <a16:creationId xmlns:a16="http://schemas.microsoft.com/office/drawing/2014/main" id="{68CCCF42-88CB-4EF9-A4C4-D2E9B925F5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74878FB-399E-420E-81CF-EA198A2575B7}"/>
              </a:ext>
            </a:extLst>
          </p:cNvPr>
          <p:cNvSpPr>
            <a:spLocks noGrp="1" noRot="1" noChangeAspect="1" noChangeArrowheads="1" noTextEdit="1"/>
          </p:cNvSpPr>
          <p:nvPr>
            <p:ph type="sldImg"/>
          </p:nvPr>
        </p:nvSpPr>
        <p:spPr/>
      </p:sp>
      <p:sp>
        <p:nvSpPr>
          <p:cNvPr id="59395" name="Rectangle 3">
            <a:extLst>
              <a:ext uri="{FF2B5EF4-FFF2-40B4-BE49-F238E27FC236}">
                <a16:creationId xmlns:a16="http://schemas.microsoft.com/office/drawing/2014/main" id="{69E10C31-06EB-4B23-B7FB-76FA95B246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整个计算机科学的大厦就建立在图灵机可计算理论和计算复杂性理论的基础上</a:t>
            </a:r>
            <a:endParaRPr lang="en-US" altLang="zh-CN"/>
          </a:p>
          <a:p>
            <a:r>
              <a:rPr lang="en-US" altLang="zh-CN"/>
              <a:t>SAT：</a:t>
            </a:r>
            <a:r>
              <a:rPr lang="zh-CN" altLang="en-US" b="1">
                <a:latin typeface="黑体" panose="02010609060101010101" pitchFamily="49" charset="-122"/>
                <a:ea typeface="黑体" panose="02010609060101010101" pitchFamily="49" charset="-122"/>
              </a:rPr>
              <a:t>命题演算的可满足问题</a:t>
            </a:r>
            <a:endParaRPr lang="zh-CN" altLang="en-US" b="1"/>
          </a:p>
          <a:p>
            <a:r>
              <a:rPr lang="zh-CN" altLang="en-US"/>
              <a:t>一旦证明</a:t>
            </a:r>
            <a:r>
              <a:rPr lang="en-US" altLang="zh-CN"/>
              <a:t>P=NP,</a:t>
            </a:r>
            <a:r>
              <a:rPr lang="zh-CN" altLang="en-US"/>
              <a:t>将是计算机科学的一场决定性的突破</a:t>
            </a:r>
            <a:r>
              <a:rPr lang="en-US" altLang="zh-CN"/>
              <a:t>,</a:t>
            </a:r>
            <a:r>
              <a:rPr lang="zh-CN" altLang="en-US"/>
              <a:t>在软件工程实践中</a:t>
            </a:r>
            <a:r>
              <a:rPr lang="en-US" altLang="zh-CN"/>
              <a:t>,</a:t>
            </a:r>
            <a:r>
              <a:rPr lang="zh-CN" altLang="en-US"/>
              <a:t>将革命性的提高效率</a:t>
            </a:r>
            <a:r>
              <a:rPr lang="en-US" altLang="zh-CN"/>
              <a:t>.</a:t>
            </a:r>
            <a:r>
              <a:rPr lang="zh-CN" altLang="en-US"/>
              <a:t>从工业</a:t>
            </a:r>
            <a:r>
              <a:rPr lang="en-US" altLang="zh-CN"/>
              <a:t>,</a:t>
            </a:r>
            <a:r>
              <a:rPr lang="zh-CN" altLang="en-US"/>
              <a:t>农业</a:t>
            </a:r>
            <a:r>
              <a:rPr lang="en-US" altLang="zh-CN"/>
              <a:t>,</a:t>
            </a:r>
            <a:r>
              <a:rPr lang="zh-CN" altLang="en-US"/>
              <a:t>军事</a:t>
            </a:r>
            <a:r>
              <a:rPr lang="en-US" altLang="zh-CN"/>
              <a:t>,</a:t>
            </a:r>
            <a:r>
              <a:rPr lang="zh-CN" altLang="en-US"/>
              <a:t>医疗到生活</a:t>
            </a:r>
            <a:r>
              <a:rPr lang="en-US" altLang="zh-CN"/>
              <a:t>,</a:t>
            </a:r>
            <a:r>
              <a:rPr lang="zh-CN" altLang="en-US"/>
              <a:t>软件在它的各个应用域</a:t>
            </a:r>
            <a:r>
              <a:rPr lang="en-US" altLang="zh-CN"/>
              <a:t>,</a:t>
            </a:r>
            <a:r>
              <a:rPr lang="zh-CN" altLang="en-US"/>
              <a:t>都将是一个飞跃。</a:t>
            </a:r>
            <a:r>
              <a:rPr lang="en-US" altLang="zh-CN"/>
              <a:t>P=NP</a:t>
            </a:r>
            <a:r>
              <a:rPr lang="zh-CN" altLang="en-US"/>
              <a:t>吗</a:t>
            </a:r>
            <a:r>
              <a:rPr lang="en-US" altLang="zh-CN"/>
              <a:t>? </a:t>
            </a:r>
            <a:r>
              <a:rPr lang="zh-CN" altLang="en-US"/>
              <a:t>这个问题是著名计算机科学家</a:t>
            </a:r>
            <a:r>
              <a:rPr lang="en-US" altLang="zh-CN"/>
              <a:t>(1982</a:t>
            </a:r>
            <a:r>
              <a:rPr lang="zh-CN" altLang="en-US"/>
              <a:t>年图灵奖得主</a:t>
            </a:r>
            <a:r>
              <a:rPr lang="en-US" altLang="zh-CN"/>
              <a:t>)</a:t>
            </a:r>
            <a:r>
              <a:rPr lang="zh-CN" altLang="en-US"/>
              <a:t>斯蒂文</a:t>
            </a:r>
            <a:r>
              <a:rPr lang="en-US" altLang="zh-CN"/>
              <a:t>·</a:t>
            </a:r>
            <a:r>
              <a:rPr lang="zh-CN" altLang="en-US"/>
              <a:t>考克（</a:t>
            </a:r>
            <a:r>
              <a:rPr lang="en-US" altLang="zh-CN" err="1"/>
              <a:t>StephenCook</a:t>
            </a:r>
            <a:r>
              <a:rPr lang="en-US" altLang="zh-CN"/>
              <a:t> </a:t>
            </a:r>
            <a:r>
              <a:rPr lang="zh-CN" altLang="en-US"/>
              <a:t>）于</a:t>
            </a:r>
            <a:r>
              <a:rPr lang="en-US" altLang="zh-CN"/>
              <a:t>1971</a:t>
            </a:r>
            <a:r>
              <a:rPr lang="zh-CN" altLang="en-US"/>
              <a:t>年发现并提出的</a:t>
            </a:r>
          </a:p>
          <a:p>
            <a:r>
              <a:rPr lang="en-US" altLang="zh-CN" b="1"/>
              <a:t>SAT</a:t>
            </a:r>
            <a:r>
              <a:rPr lang="zh-CN" altLang="en-US" b="1"/>
              <a:t>的贡献在于</a:t>
            </a:r>
            <a:r>
              <a:rPr lang="zh-CN" altLang="en-US"/>
              <a:t>：只要能证明一个问题</a:t>
            </a:r>
            <a:r>
              <a:rPr lang="en-US" altLang="zh-CN"/>
              <a:t>T</a:t>
            </a:r>
            <a:r>
              <a:rPr lang="zh-CN" altLang="en-US"/>
              <a:t>属于</a:t>
            </a:r>
            <a:r>
              <a:rPr lang="en-US" altLang="zh-CN"/>
              <a:t>NP</a:t>
            </a:r>
            <a:r>
              <a:rPr lang="zh-CN" altLang="en-US"/>
              <a:t>且可将</a:t>
            </a:r>
            <a:r>
              <a:rPr lang="en-US" altLang="zh-CN"/>
              <a:t>SAT</a:t>
            </a:r>
            <a:r>
              <a:rPr lang="zh-CN" altLang="en-US"/>
              <a:t>规约到</a:t>
            </a:r>
            <a:r>
              <a:rPr lang="en-US" altLang="zh-CN"/>
              <a:t>T</a:t>
            </a:r>
            <a:r>
              <a:rPr lang="zh-CN" altLang="en-US"/>
              <a:t>，则</a:t>
            </a:r>
            <a:r>
              <a:rPr lang="en-US" altLang="zh-CN"/>
              <a:t>T</a:t>
            </a:r>
            <a:r>
              <a:rPr lang="zh-CN" altLang="en-US"/>
              <a:t>就是</a:t>
            </a:r>
            <a:r>
              <a:rPr lang="en-US" altLang="zh-CN"/>
              <a:t>NPC</a:t>
            </a:r>
            <a:r>
              <a:rPr lang="zh-CN" altLang="en-US"/>
              <a:t>的，为发现</a:t>
            </a:r>
            <a:r>
              <a:rPr lang="en-US" altLang="zh-CN"/>
              <a:t>NPC</a:t>
            </a:r>
            <a:r>
              <a:rPr lang="zh-CN" altLang="en-US"/>
              <a:t>奠定了基础。此后以</a:t>
            </a:r>
            <a:r>
              <a:rPr lang="en-US" altLang="zh-CN"/>
              <a:t>SAT</a:t>
            </a:r>
            <a:r>
              <a:rPr lang="zh-CN" altLang="en-US"/>
              <a:t>为基础，发现和证明了许多</a:t>
            </a:r>
            <a:r>
              <a:rPr lang="en-US" altLang="zh-CN"/>
              <a:t>NPC</a:t>
            </a:r>
            <a:r>
              <a:rPr lang="zh-CN" altLang="en-US"/>
              <a:t>问题，形成了一棵以</a:t>
            </a:r>
            <a:r>
              <a:rPr lang="en-US" altLang="zh-CN"/>
              <a:t>SAT</a:t>
            </a:r>
            <a:r>
              <a:rPr lang="zh-CN" altLang="en-US"/>
              <a:t>为根的</a:t>
            </a:r>
            <a:r>
              <a:rPr lang="en-US" altLang="zh-CN" b="1"/>
              <a:t>NPC</a:t>
            </a:r>
            <a:r>
              <a:rPr lang="zh-CN" altLang="en-US" b="1"/>
              <a:t>树</a:t>
            </a:r>
            <a:r>
              <a:rPr lang="zh-CN" altLang="en-US"/>
              <a:t>。当该树中</a:t>
            </a:r>
            <a:r>
              <a:rPr lang="en-US" altLang="zh-CN"/>
              <a:t>NPC</a:t>
            </a:r>
            <a:r>
              <a:rPr lang="zh-CN" altLang="en-US"/>
              <a:t>问题中任何一个问题可规约到新问题时，新问题是</a:t>
            </a:r>
            <a:r>
              <a:rPr lang="en-US" altLang="zh-CN"/>
              <a:t>NP-Hard</a:t>
            </a:r>
            <a:r>
              <a:rPr lang="zh-CN" altLang="en-US"/>
              <a:t>的。</a:t>
            </a:r>
            <a:endParaRPr lang="en-US" altLang="zh-CN"/>
          </a:p>
          <a:p>
            <a:r>
              <a:rPr lang="zh-CN" altLang="en-US"/>
              <a:t>只要找到一个</a:t>
            </a:r>
            <a:r>
              <a:rPr lang="en-US" altLang="zh-CN"/>
              <a:t>NPC</a:t>
            </a:r>
            <a:r>
              <a:rPr lang="zh-CN" altLang="en-US"/>
              <a:t>或</a:t>
            </a:r>
            <a:r>
              <a:rPr lang="en-US" altLang="zh-CN"/>
              <a:t>NPH</a:t>
            </a:r>
            <a:r>
              <a:rPr lang="zh-CN" altLang="en-US"/>
              <a:t>问题的多项式算法，相当于所有</a:t>
            </a:r>
            <a:r>
              <a:rPr lang="en-US" altLang="zh-CN"/>
              <a:t>NP</a:t>
            </a:r>
            <a:r>
              <a:rPr lang="zh-CN" altLang="en-US"/>
              <a:t>中的问题多项式时间可解，则</a:t>
            </a:r>
            <a:r>
              <a:rPr lang="en-US" altLang="zh-CN"/>
              <a:t>P=NP</a:t>
            </a: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45864A75-974B-460B-B59B-427424D61E23}"/>
              </a:ext>
            </a:extLst>
          </p:cNvPr>
          <p:cNvSpPr>
            <a:spLocks noGrp="1" noRot="1" noChangeAspect="1" noChangeArrowheads="1" noTextEdit="1"/>
          </p:cNvSpPr>
          <p:nvPr>
            <p:ph type="sldImg"/>
          </p:nvPr>
        </p:nvSpPr>
        <p:spPr/>
      </p:sp>
      <p:sp>
        <p:nvSpPr>
          <p:cNvPr id="61443" name="Rectangle 3">
            <a:extLst>
              <a:ext uri="{FF2B5EF4-FFF2-40B4-BE49-F238E27FC236}">
                <a16:creationId xmlns:a16="http://schemas.microsoft.com/office/drawing/2014/main" id="{59BBAF4F-F18D-4EB1-94C2-DB6203B860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这篇论文</a:t>
            </a:r>
            <a:r>
              <a:rPr lang="en-US" altLang="zh-CN"/>
              <a:t>(</a:t>
            </a:r>
            <a:r>
              <a:rPr lang="zh-CN" altLang="en-US"/>
              <a:t>提出了</a:t>
            </a:r>
            <a:r>
              <a:rPr lang="en-US" altLang="zh-CN" b="1"/>
              <a:t>21</a:t>
            </a:r>
            <a:r>
              <a:rPr lang="zh-CN" altLang="en-US" b="1">
                <a:hlinkClick r:id="rId3" tooltip="卡普的二十一个NP-完全问题"/>
              </a:rPr>
              <a:t>个</a:t>
            </a:r>
            <a:r>
              <a:rPr lang="en-US" altLang="zh-CN" b="1">
                <a:hlinkClick r:id="rId3" tooltip="卡普的二十一个NP-完全问题"/>
              </a:rPr>
              <a:t>NP-</a:t>
            </a:r>
            <a:r>
              <a:rPr lang="zh-CN" altLang="en-US" b="1">
                <a:hlinkClick r:id="rId3" tooltip="卡普的二十一个NP-完全问题"/>
              </a:rPr>
              <a:t>完全问题的列表</a:t>
            </a:r>
            <a:r>
              <a:rPr lang="en-US" altLang="zh-CN"/>
              <a:t>)</a:t>
            </a:r>
            <a:r>
              <a:rPr lang="zh-CN" altLang="en-US"/>
              <a:t>还有另外一些</a:t>
            </a:r>
            <a:r>
              <a:rPr lang="zh-CN" altLang="en-US" b="1">
                <a:hlinkClick r:id="rId4"/>
              </a:rPr>
              <a:t>贡献</a:t>
            </a:r>
            <a:r>
              <a:rPr lang="en-US" altLang="zh-CN"/>
              <a:t>:</a:t>
            </a:r>
          </a:p>
          <a:p>
            <a:r>
              <a:rPr lang="zh-CN" altLang="en-US"/>
              <a:t>其一就是对计算复杂性理论中的</a:t>
            </a:r>
            <a:r>
              <a:rPr lang="zh-CN" altLang="en-US" b="1"/>
              <a:t>术语进行了规范和统一</a:t>
            </a:r>
            <a:r>
              <a:rPr lang="zh-CN" altLang="en-US"/>
              <a:t>。把有多项式时间算法的问题命名为</a:t>
            </a:r>
            <a:r>
              <a:rPr lang="en-US" altLang="zh-CN"/>
              <a:t>P</a:t>
            </a:r>
            <a:r>
              <a:rPr lang="zh-CN" altLang="en-US"/>
              <a:t>类问题，就是卡普在这篇论文中首次采用的，现在已为学术界所接受并普遍采用，这为学术交流带来了很大的好处。</a:t>
            </a:r>
          </a:p>
          <a:p>
            <a:r>
              <a:rPr lang="zh-CN" altLang="en-US"/>
              <a:t>其二是卡普在刻画</a:t>
            </a:r>
            <a:r>
              <a:rPr lang="en-US" altLang="zh-CN"/>
              <a:t>NP</a:t>
            </a:r>
            <a:r>
              <a:rPr lang="zh-CN" altLang="en-US"/>
              <a:t>类中的“最困难”问题类时，提出了与库克归约不同的另一种归约方法，称作“</a:t>
            </a:r>
            <a:r>
              <a:rPr lang="zh-CN" altLang="en-US" b="1"/>
              <a:t>多项式时间多一归约</a:t>
            </a:r>
            <a:r>
              <a:rPr lang="zh-CN" altLang="en-US"/>
              <a:t>”，有时直接把它叫做“卡普归约”。</a:t>
            </a:r>
          </a:p>
          <a:p>
            <a:r>
              <a:rPr lang="zh-CN" altLang="en-US"/>
              <a:t>其三，卡普的论文给出了“多项式谱系”或叫“多项式层次”</a:t>
            </a:r>
            <a:r>
              <a:rPr lang="en-US" altLang="zh-CN"/>
              <a:t>(polynomial hierarchy)</a:t>
            </a:r>
            <a:r>
              <a:rPr lang="zh-CN" altLang="en-US"/>
              <a:t>的基本思想</a:t>
            </a:r>
            <a:endParaRPr lang="en-US" altLang="zh-CN"/>
          </a:p>
          <a:p>
            <a:r>
              <a:rPr lang="zh-CN" altLang="en-US"/>
              <a:t>理查德</a:t>
            </a:r>
            <a:r>
              <a:rPr lang="en-US" altLang="zh-CN"/>
              <a:t>·</a:t>
            </a:r>
            <a:r>
              <a:rPr lang="zh-CN" altLang="en-US"/>
              <a:t>卡普（</a:t>
            </a:r>
            <a:r>
              <a:rPr lang="en-US" altLang="zh-CN"/>
              <a:t>Richard Karp</a:t>
            </a:r>
            <a:r>
              <a:rPr lang="zh-CN" altLang="en-US"/>
              <a:t>）</a:t>
            </a:r>
            <a:r>
              <a:rPr lang="en-US" altLang="zh-CN"/>
              <a:t>1935</a:t>
            </a:r>
            <a:r>
              <a:rPr lang="zh-CN" altLang="en-US"/>
              <a:t>年</a:t>
            </a:r>
            <a:r>
              <a:rPr lang="en-US" altLang="zh-CN"/>
              <a:t>1</a:t>
            </a:r>
            <a:r>
              <a:rPr lang="zh-CN" altLang="en-US"/>
              <a:t>月</a:t>
            </a:r>
            <a:r>
              <a:rPr lang="en-US" altLang="zh-CN"/>
              <a:t>3</a:t>
            </a:r>
            <a:r>
              <a:rPr lang="zh-CN" altLang="en-US"/>
              <a:t>日生于波士顿，从小时起就兴趣广泛，聪明过人。在哈佛大学时他文理兼修，</a:t>
            </a:r>
            <a:r>
              <a:rPr lang="en-US" altLang="zh-CN"/>
              <a:t>1955</a:t>
            </a:r>
            <a:r>
              <a:rPr lang="zh-CN" altLang="en-US"/>
              <a:t>年先获得文学学士学位，第二年又获得理科硕士学位。之后他进入哈佛大学的计算实验室攻读博士，于</a:t>
            </a:r>
            <a:r>
              <a:rPr lang="en-US" altLang="zh-CN"/>
              <a:t>1959</a:t>
            </a:r>
            <a:r>
              <a:rPr lang="zh-CN" altLang="en-US"/>
              <a:t>年取得应用数学博士学位。理查德</a:t>
            </a:r>
            <a:r>
              <a:rPr lang="en-US" altLang="zh-CN"/>
              <a:t>·</a:t>
            </a:r>
            <a:r>
              <a:rPr lang="zh-CN" altLang="en-US"/>
              <a:t>卡普教授现任美国加州大学伯克利分校计算机科学讲座教授，美国科学院、美国工程院、美国艺术与科学院、欧洲科学院院士。因其在计算机科学领域的基础贡献曾获图灵奖、冯诺依曼奖、美国国家科学勋章、哈佛大学百年奖章等奖项，还担任美国科学院会刊（</a:t>
            </a:r>
            <a:r>
              <a:rPr lang="en-US" altLang="zh-CN"/>
              <a:t>PNAS</a:t>
            </a:r>
            <a:r>
              <a:rPr lang="zh-CN" altLang="en-US"/>
              <a:t>）等多个国际著名刊物编委</a:t>
            </a:r>
          </a:p>
          <a:p>
            <a:r>
              <a:rPr lang="en-US" altLang="zh-CN"/>
              <a:t>UC Berkeley</a:t>
            </a:r>
            <a:r>
              <a:rPr lang="zh-CN" altLang="en-US"/>
              <a:t>大学教授</a:t>
            </a:r>
            <a:r>
              <a:rPr lang="en-US" altLang="zh-CN"/>
              <a:t>Richard Karp</a:t>
            </a:r>
            <a:r>
              <a:rPr lang="zh-CN" altLang="en-US"/>
              <a:t>于</a:t>
            </a:r>
            <a:r>
              <a:rPr lang="en-US" altLang="zh-CN"/>
              <a:t>1980</a:t>
            </a:r>
            <a:r>
              <a:rPr lang="zh-CN" altLang="en-US"/>
              <a:t>年当选美国国家科学院院士，</a:t>
            </a:r>
            <a:r>
              <a:rPr lang="en-US" altLang="zh-CN"/>
              <a:t>1985</a:t>
            </a:r>
            <a:r>
              <a:rPr lang="zh-CN" altLang="en-US"/>
              <a:t>年当选美国文理科学院院士，</a:t>
            </a:r>
            <a:r>
              <a:rPr lang="en-US" altLang="zh-CN"/>
              <a:t>1985</a:t>
            </a:r>
            <a:r>
              <a:rPr lang="zh-CN" altLang="en-US"/>
              <a:t>年获得了美国计算机学会设立的“图灵奖”。</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74BFA01E-D9A9-4FBC-9135-A288058223F3}"/>
              </a:ext>
            </a:extLst>
          </p:cNvPr>
          <p:cNvSpPr>
            <a:spLocks noGrp="1" noRot="1" noChangeAspect="1" noChangeArrowheads="1" noTextEdit="1"/>
          </p:cNvSpPr>
          <p:nvPr>
            <p:ph type="sldImg"/>
          </p:nvPr>
        </p:nvSpPr>
        <p:spPr/>
      </p:sp>
      <p:sp>
        <p:nvSpPr>
          <p:cNvPr id="63491" name="Rectangle 3">
            <a:extLst>
              <a:ext uri="{FF2B5EF4-FFF2-40B4-BE49-F238E27FC236}">
                <a16:creationId xmlns:a16="http://schemas.microsoft.com/office/drawing/2014/main" id="{90F66B68-EAC2-4AE0-B6B3-4495AEB363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47A39D48-3750-47BC-AB71-21E612FC2836}"/>
              </a:ext>
            </a:extLst>
          </p:cNvPr>
          <p:cNvSpPr>
            <a:spLocks noGrp="1" noRot="1" noChangeAspect="1" noChangeArrowheads="1" noTextEdit="1"/>
          </p:cNvSpPr>
          <p:nvPr>
            <p:ph type="sldImg"/>
          </p:nvPr>
        </p:nvSpPr>
        <p:spPr/>
      </p:sp>
      <p:sp>
        <p:nvSpPr>
          <p:cNvPr id="65539" name="Rectangle 3">
            <a:extLst>
              <a:ext uri="{FF2B5EF4-FFF2-40B4-BE49-F238E27FC236}">
                <a16:creationId xmlns:a16="http://schemas.microsoft.com/office/drawing/2014/main" id="{8C0D4B52-5707-4E08-89ED-FF588E3BAA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随着规约得到的</a:t>
            </a:r>
            <a:r>
              <a:rPr lang="en-US" altLang="zh-CN"/>
              <a:t>NPC</a:t>
            </a:r>
            <a:r>
              <a:rPr lang="zh-CN" altLang="en-US"/>
              <a:t>问题越来越多，可将其分为</a:t>
            </a:r>
            <a:r>
              <a:rPr lang="en-US" altLang="zh-CN"/>
              <a:t>6</a:t>
            </a:r>
            <a:r>
              <a:rPr lang="zh-CN" altLang="en-US"/>
              <a:t>类</a:t>
            </a:r>
            <a:endParaRPr lang="en-US" altLang="zh-CN"/>
          </a:p>
          <a:p>
            <a:r>
              <a:rPr lang="en-US" altLang="zh-CN"/>
              <a:t>NP</a:t>
            </a:r>
            <a:r>
              <a:rPr lang="zh-CN" altLang="zh-CN"/>
              <a:t>完全问题</a:t>
            </a:r>
            <a:r>
              <a:rPr lang="zh-CN" altLang="en-US"/>
              <a:t>常用的</a:t>
            </a:r>
            <a:r>
              <a:rPr lang="en-US" altLang="zh-CN"/>
              <a:t>6</a:t>
            </a:r>
            <a:r>
              <a:rPr lang="zh-CN" altLang="zh-CN"/>
              <a:t>个种类和典型例子</a:t>
            </a:r>
          </a:p>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082AD0A0-29E0-4D54-8536-36D69B216EDC}"/>
              </a:ext>
            </a:extLst>
          </p:cNvPr>
          <p:cNvSpPr>
            <a:spLocks noGrp="1" noRot="1" noChangeAspect="1" noChangeArrowheads="1" noTextEdit="1"/>
          </p:cNvSpPr>
          <p:nvPr>
            <p:ph type="sldImg"/>
          </p:nvPr>
        </p:nvSpPr>
        <p:spPr/>
      </p:sp>
      <p:sp>
        <p:nvSpPr>
          <p:cNvPr id="67587" name="Rectangle 3">
            <a:extLst>
              <a:ext uri="{FF2B5EF4-FFF2-40B4-BE49-F238E27FC236}">
                <a16:creationId xmlns:a16="http://schemas.microsoft.com/office/drawing/2014/main" id="{BDD3B30F-C726-48ED-B367-D6856D07EA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等价规约</a:t>
            </a:r>
            <a:r>
              <a:rPr lang="zh-CN" altLang="en-US"/>
              <a:t>通常发生在两个互补的问题之间。</a:t>
            </a:r>
            <a:endParaRPr lang="en-US" altLang="zh-CN"/>
          </a:p>
          <a:p>
            <a:r>
              <a:rPr lang="en-US" altLang="zh-CN"/>
              <a:t>≤</a:t>
            </a:r>
            <a:r>
              <a:rPr lang="en-US" altLang="zh-CN" baseline="-25000"/>
              <a:t>p</a:t>
            </a:r>
            <a:r>
              <a:rPr lang="en-US" altLang="zh-CN"/>
              <a:t>p</a:t>
            </a:r>
            <a:r>
              <a:rPr lang="zh-CN" altLang="en-US"/>
              <a:t>表示多项式时间的规约。</a:t>
            </a:r>
            <a:endParaRPr lang="en-US" altLang="zh-CN"/>
          </a:p>
          <a:p>
            <a:r>
              <a:rPr lang="zh-CN" altLang="en-US"/>
              <a:t>最大独立集的</a:t>
            </a:r>
            <a:r>
              <a:rPr lang="en-US" altLang="zh-CN"/>
              <a:t>k=6</a:t>
            </a:r>
          </a:p>
          <a:p>
            <a:r>
              <a:rPr lang="zh-CN" altLang="en-US"/>
              <a:t>最小顶点覆盖的</a:t>
            </a:r>
            <a:r>
              <a:rPr lang="en-US" altLang="zh-CN"/>
              <a:t>k=4</a:t>
            </a: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081267FD-73E7-4F48-97DD-CD419C4DFADB}"/>
              </a:ext>
            </a:extLst>
          </p:cNvPr>
          <p:cNvSpPr>
            <a:spLocks noGrp="1" noRot="1" noChangeAspect="1" noChangeArrowheads="1" noTextEdit="1"/>
          </p:cNvSpPr>
          <p:nvPr>
            <p:ph type="sldImg"/>
          </p:nvPr>
        </p:nvSpPr>
        <p:spPr/>
      </p:sp>
      <p:sp>
        <p:nvSpPr>
          <p:cNvPr id="69635" name="Rectangle 3">
            <a:extLst>
              <a:ext uri="{FF2B5EF4-FFF2-40B4-BE49-F238E27FC236}">
                <a16:creationId xmlns:a16="http://schemas.microsoft.com/office/drawing/2014/main" id="{64F61D9F-297B-42C6-BAC0-01521A12F0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若通过</a:t>
            </a:r>
            <a:r>
              <a:rPr lang="en-US" altLang="zh-CN"/>
              <a:t>I</a:t>
            </a:r>
            <a:r>
              <a:rPr lang="zh-CN" altLang="en-US"/>
              <a:t>和</a:t>
            </a:r>
            <a:r>
              <a:rPr lang="en-US" altLang="zh-CN"/>
              <a:t>C</a:t>
            </a:r>
            <a:r>
              <a:rPr lang="zh-CN" altLang="en-US"/>
              <a:t>互补求其中之一，只要做集合差运算，时间为</a:t>
            </a:r>
            <a:r>
              <a:rPr lang="en-US" altLang="zh-CN"/>
              <a:t>O(n)</a:t>
            </a:r>
          </a:p>
          <a:p>
            <a:r>
              <a:rPr lang="en-US" altLang="zh-CN"/>
              <a:t>≤</a:t>
            </a:r>
            <a:r>
              <a:rPr lang="en-US" altLang="zh-CN" baseline="-25000"/>
              <a:t>p</a:t>
            </a:r>
            <a:r>
              <a:rPr lang="en-US" altLang="zh-CN"/>
              <a:t>p</a:t>
            </a:r>
            <a:r>
              <a:rPr lang="zh-CN" altLang="en-US"/>
              <a:t>表示多项式时间的规约</a:t>
            </a:r>
          </a:p>
          <a:p>
            <a:r>
              <a:rPr lang="en-US" altLang="zh-CN"/>
              <a:t>u</a:t>
            </a:r>
            <a:r>
              <a:rPr lang="zh-CN" altLang="en-US"/>
              <a:t>，</a:t>
            </a:r>
            <a:r>
              <a:rPr lang="en-US" altLang="zh-CN"/>
              <a:t>v</a:t>
            </a:r>
            <a:r>
              <a:rPr lang="zh-CN" altLang="en-US"/>
              <a:t>可能都在</a:t>
            </a:r>
            <a:r>
              <a:rPr lang="en-US" altLang="zh-CN"/>
              <a:t>C</a:t>
            </a:r>
            <a:r>
              <a:rPr lang="zh-CN" altLang="en-US"/>
              <a:t>中</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361AD92B-5FD3-4902-B0A2-74A7444D1967}"/>
              </a:ext>
            </a:extLst>
          </p:cNvPr>
          <p:cNvSpPr>
            <a:spLocks noGrp="1" noRot="1" noChangeAspect="1" noChangeArrowheads="1" noTextEdit="1"/>
          </p:cNvSpPr>
          <p:nvPr>
            <p:ph type="sldImg"/>
          </p:nvPr>
        </p:nvSpPr>
        <p:spPr/>
      </p:sp>
      <p:sp>
        <p:nvSpPr>
          <p:cNvPr id="71683" name="Rectangle 3">
            <a:extLst>
              <a:ext uri="{FF2B5EF4-FFF2-40B4-BE49-F238E27FC236}">
                <a16:creationId xmlns:a16="http://schemas.microsoft.com/office/drawing/2014/main" id="{A32F8ED5-7451-47C8-B481-734AB3BD68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要证明</a:t>
            </a:r>
            <a:r>
              <a:rPr lang="en-US" altLang="zh-CN"/>
              <a:t>I</a:t>
            </a:r>
            <a:r>
              <a:rPr lang="zh-CN" altLang="en-US"/>
              <a:t>中任意点对之间无边：反证法。</a:t>
            </a:r>
            <a:endParaRPr lang="en-US" altLang="zh-CN"/>
          </a:p>
          <a:p>
            <a:r>
              <a:rPr lang="zh-CN" altLang="en-US"/>
              <a:t>这里是通过</a:t>
            </a:r>
            <a:r>
              <a:rPr lang="en-US" altLang="zh-CN"/>
              <a:t>I</a:t>
            </a:r>
            <a:r>
              <a:rPr lang="zh-CN" altLang="en-US"/>
              <a:t>和</a:t>
            </a:r>
            <a:r>
              <a:rPr lang="en-US" altLang="zh-CN"/>
              <a:t>C</a:t>
            </a:r>
            <a:r>
              <a:rPr lang="zh-CN" altLang="en-US"/>
              <a:t>互补由</a:t>
            </a:r>
            <a:r>
              <a:rPr lang="en-US" altLang="zh-CN"/>
              <a:t>C</a:t>
            </a:r>
            <a:r>
              <a:rPr lang="zh-CN" altLang="en-US"/>
              <a:t>求</a:t>
            </a:r>
            <a:r>
              <a:rPr lang="en-US" altLang="zh-CN"/>
              <a:t>I</a:t>
            </a:r>
            <a:r>
              <a:rPr lang="zh-CN" altLang="en-US"/>
              <a:t>，只要做集合差运算，时间为</a:t>
            </a:r>
            <a:r>
              <a:rPr lang="en-US" altLang="zh-CN"/>
              <a:t>O(n)</a:t>
            </a:r>
          </a:p>
          <a:p>
            <a:endParaRPr lang="en-US" altLang="zh-CN"/>
          </a:p>
          <a:p>
            <a:r>
              <a:rPr lang="en-US" altLang="zh-CN"/>
              <a:t>≤</a:t>
            </a:r>
            <a:r>
              <a:rPr lang="en-US" altLang="zh-CN" baseline="-25000"/>
              <a:t>p</a:t>
            </a:r>
            <a:r>
              <a:rPr lang="en-US" altLang="zh-CN"/>
              <a:t>p</a:t>
            </a:r>
            <a:r>
              <a:rPr lang="zh-CN" altLang="en-US"/>
              <a:t>表示多项式时间的规约</a:t>
            </a:r>
          </a:p>
          <a:p>
            <a:r>
              <a:rPr lang="en-US" altLang="zh-CN"/>
              <a:t>u</a:t>
            </a:r>
            <a:r>
              <a:rPr lang="zh-CN" altLang="en-US"/>
              <a:t>，</a:t>
            </a:r>
            <a:r>
              <a:rPr lang="en-US" altLang="zh-CN"/>
              <a:t>v</a:t>
            </a:r>
            <a:r>
              <a:rPr lang="zh-CN" altLang="en-US"/>
              <a:t>可能都在</a:t>
            </a:r>
            <a:r>
              <a:rPr lang="en-US" altLang="zh-CN"/>
              <a:t>C</a:t>
            </a:r>
            <a:r>
              <a:rPr lang="zh-CN" altLang="en-US"/>
              <a:t>中</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3D483C3F-8C7E-44DA-9BAB-A91482AE3384}"/>
              </a:ext>
            </a:extLst>
          </p:cNvPr>
          <p:cNvSpPr>
            <a:spLocks noGrp="1" noRot="1" noChangeAspect="1" noChangeArrowheads="1" noTextEdit="1"/>
          </p:cNvSpPr>
          <p:nvPr>
            <p:ph type="sldImg"/>
          </p:nvPr>
        </p:nvSpPr>
        <p:spPr/>
      </p:sp>
      <p:sp>
        <p:nvSpPr>
          <p:cNvPr id="73731" name="Rectangle 3">
            <a:extLst>
              <a:ext uri="{FF2B5EF4-FFF2-40B4-BE49-F238E27FC236}">
                <a16:creationId xmlns:a16="http://schemas.microsoft.com/office/drawing/2014/main" id="{9121769D-8A35-45BC-AC0C-D091E84E38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64357807-96A2-40FA-B870-92422B0C4C3A}"/>
              </a:ext>
            </a:extLst>
          </p:cNvPr>
          <p:cNvSpPr>
            <a:spLocks noGrp="1" noRot="1" noChangeAspect="1" noChangeArrowheads="1" noTextEdit="1"/>
          </p:cNvSpPr>
          <p:nvPr>
            <p:ph type="sldImg"/>
          </p:nvPr>
        </p:nvSpPr>
        <p:spPr/>
      </p:sp>
      <p:sp>
        <p:nvSpPr>
          <p:cNvPr id="75779" name="Rectangle 3">
            <a:extLst>
              <a:ext uri="{FF2B5EF4-FFF2-40B4-BE49-F238E27FC236}">
                <a16:creationId xmlns:a16="http://schemas.microsoft.com/office/drawing/2014/main" id="{8CD2D4EC-1173-4888-AEB7-CB69EEA502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DE7FA2ED-AD57-4267-9D0C-B1C4366BB045}"/>
              </a:ext>
            </a:extLst>
          </p:cNvPr>
          <p:cNvSpPr>
            <a:spLocks noGrp="1" noRot="1" noChangeAspect="1" noChangeArrowheads="1" noTextEdit="1"/>
          </p:cNvSpPr>
          <p:nvPr>
            <p:ph type="sldImg"/>
          </p:nvPr>
        </p:nvSpPr>
        <p:spPr/>
      </p:sp>
      <p:sp>
        <p:nvSpPr>
          <p:cNvPr id="77827" name="Rectangle 3">
            <a:extLst>
              <a:ext uri="{FF2B5EF4-FFF2-40B4-BE49-F238E27FC236}">
                <a16:creationId xmlns:a16="http://schemas.microsoft.com/office/drawing/2014/main" id="{BF3A12D1-84CF-4901-937B-ACA8C21354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8F619B44-F458-40A2-83B4-DC49D406F937}"/>
              </a:ext>
            </a:extLst>
          </p:cNvPr>
          <p:cNvSpPr>
            <a:spLocks noGrp="1" noRot="1" noChangeAspect="1" noChangeArrowheads="1" noTextEdit="1"/>
          </p:cNvSpPr>
          <p:nvPr>
            <p:ph type="sldImg"/>
          </p:nvPr>
        </p:nvSpPr>
        <p:spPr/>
      </p:sp>
      <p:sp>
        <p:nvSpPr>
          <p:cNvPr id="79875" name="Rectangle 3">
            <a:extLst>
              <a:ext uri="{FF2B5EF4-FFF2-40B4-BE49-F238E27FC236}">
                <a16:creationId xmlns:a16="http://schemas.microsoft.com/office/drawing/2014/main" id="{EA0932B6-EF8D-462C-BB31-D48717D92A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9C3FD253-BFDA-44DF-B63C-64B2BCE5C690}"/>
              </a:ext>
            </a:extLst>
          </p:cNvPr>
          <p:cNvSpPr>
            <a:spLocks noGrp="1" noRot="1" noChangeAspect="1" noChangeArrowheads="1" noTextEdit="1"/>
          </p:cNvSpPr>
          <p:nvPr>
            <p:ph type="sldImg"/>
          </p:nvPr>
        </p:nvSpPr>
        <p:spPr/>
      </p:sp>
      <p:sp>
        <p:nvSpPr>
          <p:cNvPr id="81923" name="Rectangle 3">
            <a:extLst>
              <a:ext uri="{FF2B5EF4-FFF2-40B4-BE49-F238E27FC236}">
                <a16:creationId xmlns:a16="http://schemas.microsoft.com/office/drawing/2014/main" id="{93B31EEC-2504-4ED8-B731-8E42396975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V(G)</a:t>
            </a:r>
            <a:r>
              <a:rPr lang="zh-CN" altLang="en-US"/>
              <a:t>是所有</a:t>
            </a:r>
            <a:r>
              <a:rPr lang="en-US" altLang="zh-CN"/>
              <a:t>V</a:t>
            </a:r>
            <a:r>
              <a:rPr lang="en-US" altLang="zh-CN" baseline="-25000"/>
              <a:t>i</a:t>
            </a:r>
            <a:r>
              <a:rPr lang="zh-CN" altLang="en-US"/>
              <a:t>的并；</a:t>
            </a:r>
            <a:r>
              <a:rPr lang="en-US" altLang="zh-CN"/>
              <a:t>E(G)</a:t>
            </a:r>
            <a:r>
              <a:rPr lang="zh-CN" altLang="en-US"/>
              <a:t>是所有</a:t>
            </a:r>
            <a:r>
              <a:rPr lang="en-US" altLang="zh-CN"/>
              <a:t>E</a:t>
            </a:r>
            <a:r>
              <a:rPr lang="en-US" altLang="zh-CN" baseline="-25000"/>
              <a:t>i</a:t>
            </a:r>
            <a:r>
              <a:rPr lang="zh-CN" altLang="en-US"/>
              <a:t>的并，再加上所有冲突边。</a:t>
            </a:r>
            <a:endParaRPr lang="en-US" altLang="zh-CN"/>
          </a:p>
          <a:p>
            <a:r>
              <a:rPr lang="en-US" altLang="zh-CN"/>
              <a:t>3-SAT  ≤</a:t>
            </a:r>
            <a:r>
              <a:rPr lang="en-US" altLang="zh-CN" baseline="-25000"/>
              <a:t>p </a:t>
            </a:r>
            <a:r>
              <a:rPr lang="en-US" altLang="zh-CN"/>
              <a:t>Independent-Set </a:t>
            </a:r>
          </a:p>
          <a:p>
            <a:endParaRPr lang="en-US" altLang="zh-CN"/>
          </a:p>
          <a:p>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C902B7F5-CD95-40F3-B01A-ABDD11B4CB39}"/>
              </a:ext>
            </a:extLst>
          </p:cNvPr>
          <p:cNvSpPr>
            <a:spLocks noGrp="1" noRot="1" noChangeAspect="1" noChangeArrowheads="1" noTextEdit="1"/>
          </p:cNvSpPr>
          <p:nvPr>
            <p:ph type="sldImg"/>
          </p:nvPr>
        </p:nvSpPr>
        <p:spPr/>
      </p:sp>
      <p:sp>
        <p:nvSpPr>
          <p:cNvPr id="83971" name="Rectangle 3">
            <a:extLst>
              <a:ext uri="{FF2B5EF4-FFF2-40B4-BE49-F238E27FC236}">
                <a16:creationId xmlns:a16="http://schemas.microsoft.com/office/drawing/2014/main" id="{47FB60E4-F338-4F1C-943A-8BCE8CCE79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规约多项式时间：加了</a:t>
            </a:r>
            <a:r>
              <a:rPr lang="en-US" altLang="zh-CN"/>
              <a:t>3k</a:t>
            </a:r>
            <a:r>
              <a:rPr lang="zh-CN" altLang="en-US"/>
              <a:t>个顶点，</a:t>
            </a:r>
            <a:r>
              <a:rPr lang="en-US" altLang="zh-CN"/>
              <a:t>3k+m</a:t>
            </a:r>
            <a:r>
              <a:rPr lang="zh-CN" altLang="en-US"/>
              <a:t>条边</a:t>
            </a:r>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a:extLst>
              <a:ext uri="{FF2B5EF4-FFF2-40B4-BE49-F238E27FC236}">
                <a16:creationId xmlns:a16="http://schemas.microsoft.com/office/drawing/2014/main" id="{343C0BEC-7375-4BBD-9A2E-4D089B7182C3}"/>
              </a:ext>
            </a:extLst>
          </p:cNvPr>
          <p:cNvSpPr>
            <a:spLocks noGrp="1" noRot="1" noChangeAspect="1" noChangeArrowheads="1" noTextEdit="1"/>
          </p:cNvSpPr>
          <p:nvPr>
            <p:ph type="sldImg"/>
          </p:nvPr>
        </p:nvSpPr>
        <p:spPr/>
      </p:sp>
      <p:sp>
        <p:nvSpPr>
          <p:cNvPr id="86019" name="备注占位符 2">
            <a:extLst>
              <a:ext uri="{FF2B5EF4-FFF2-40B4-BE49-F238E27FC236}">
                <a16:creationId xmlns:a16="http://schemas.microsoft.com/office/drawing/2014/main" id="{873D7ED5-07A1-4522-B25F-C7D82C1F19F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7475" lvl="1" indent="-117475">
              <a:buFont typeface="Monotype Sorts"/>
              <a:buNone/>
            </a:pPr>
            <a:endParaRPr lang="zh-CN" altLang="en-US"/>
          </a:p>
        </p:txBody>
      </p:sp>
      <p:sp>
        <p:nvSpPr>
          <p:cNvPr id="86020" name="灯片编号占位符 3">
            <a:extLst>
              <a:ext uri="{FF2B5EF4-FFF2-40B4-BE49-F238E27FC236}">
                <a16:creationId xmlns:a16="http://schemas.microsoft.com/office/drawing/2014/main" id="{A6D13E6E-3199-4847-A08B-BE8E71DC10F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000" b="1">
                <a:solidFill>
                  <a:srgbClr val="FFFFFF"/>
                </a:solidFill>
                <a:latin typeface="Arial Unicode MS" pitchFamily="34" charset="-122"/>
                <a:ea typeface="Arial Unicode MS" pitchFamily="34" charset="-122"/>
              </a:defRPr>
            </a:lvl1pPr>
            <a:lvl2pPr marL="742950" indent="-285750" defTabSz="930275">
              <a:defRPr sz="2000" b="1">
                <a:solidFill>
                  <a:srgbClr val="FFFFFF"/>
                </a:solidFill>
                <a:latin typeface="Arial Unicode MS" pitchFamily="34" charset="-122"/>
                <a:ea typeface="Arial Unicode MS" pitchFamily="34" charset="-122"/>
              </a:defRPr>
            </a:lvl2pPr>
            <a:lvl3pPr marL="1143000" indent="-228600" defTabSz="930275">
              <a:defRPr sz="2000" b="1">
                <a:solidFill>
                  <a:srgbClr val="FFFFFF"/>
                </a:solidFill>
                <a:latin typeface="Arial Unicode MS" pitchFamily="34" charset="-122"/>
                <a:ea typeface="Arial Unicode MS" pitchFamily="34" charset="-122"/>
              </a:defRPr>
            </a:lvl3pPr>
            <a:lvl4pPr marL="1600200" indent="-228600" defTabSz="930275">
              <a:defRPr sz="2000" b="1">
                <a:solidFill>
                  <a:srgbClr val="FFFFFF"/>
                </a:solidFill>
                <a:latin typeface="Arial Unicode MS" pitchFamily="34" charset="-122"/>
                <a:ea typeface="Arial Unicode MS" pitchFamily="34" charset="-122"/>
              </a:defRPr>
            </a:lvl4pPr>
            <a:lvl5pPr marL="2057400" indent="-228600" defTabSz="930275">
              <a:defRPr sz="2000" b="1">
                <a:solidFill>
                  <a:srgbClr val="FFFFFF"/>
                </a:solidFill>
                <a:latin typeface="Arial Unicode MS" pitchFamily="34" charset="-122"/>
                <a:ea typeface="Arial Unicode MS" pitchFamily="34" charset="-122"/>
              </a:defRPr>
            </a:lvl5pPr>
            <a:lvl6pPr marL="25146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6pPr>
            <a:lvl7pPr marL="29718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7pPr>
            <a:lvl8pPr marL="34290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8pPr>
            <a:lvl9pPr marL="3886200" indent="-228600" defTabSz="930275" eaLnBrk="0" fontAlgn="base" hangingPunct="0">
              <a:spcBef>
                <a:spcPct val="0"/>
              </a:spcBef>
              <a:spcAft>
                <a:spcPct val="0"/>
              </a:spcAft>
              <a:defRPr sz="2000" b="1">
                <a:solidFill>
                  <a:srgbClr val="FFFFFF"/>
                </a:solidFill>
                <a:latin typeface="Arial Unicode MS" pitchFamily="34" charset="-122"/>
                <a:ea typeface="Arial Unicode MS" pitchFamily="34" charset="-122"/>
              </a:defRPr>
            </a:lvl9pPr>
          </a:lstStyle>
          <a:p>
            <a:fld id="{AA704B08-D6E7-48FB-92CA-D6C36876C66D}" type="slidenum">
              <a:rPr lang="en-US" altLang="zh-CN" sz="1000" b="0">
                <a:solidFill>
                  <a:schemeClr val="tx1"/>
                </a:solidFill>
                <a:latin typeface="FuturaA Bk BT"/>
                <a:ea typeface="宋体" panose="02010600030101010101" pitchFamily="2" charset="-122"/>
              </a:rPr>
              <a:pPr/>
              <a:t>38</a:t>
            </a:fld>
            <a:endParaRPr lang="en-GB" altLang="zh-CN" sz="1000" b="0">
              <a:solidFill>
                <a:schemeClr val="tx1"/>
              </a:solidFill>
              <a:latin typeface="FuturaA Bk BT"/>
              <a:ea typeface="宋体" panose="02010600030101010101"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B695816-2EA5-4F59-BE8D-A0357BE52209}"/>
              </a:ext>
            </a:extLst>
          </p:cNvPr>
          <p:cNvSpPr>
            <a:spLocks noGrp="1" noRot="1" noChangeAspect="1" noChangeArrowheads="1" noTextEdit="1"/>
          </p:cNvSpPr>
          <p:nvPr>
            <p:ph type="sldImg"/>
          </p:nvPr>
        </p:nvSpPr>
        <p:spPr/>
      </p:sp>
      <p:sp>
        <p:nvSpPr>
          <p:cNvPr id="88067" name="Rectangle 3">
            <a:extLst>
              <a:ext uri="{FF2B5EF4-FFF2-40B4-BE49-F238E27FC236}">
                <a16:creationId xmlns:a16="http://schemas.microsoft.com/office/drawing/2014/main" id="{9C2CC2A5-C010-49A6-B4C5-21AE44BE52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整个计算机科学的大厦就建立在图灵机可计算理论和计算复杂性理论的基础上</a:t>
            </a:r>
          </a:p>
          <a:p>
            <a:r>
              <a:rPr lang="zh-CN" altLang="en-US" b="1"/>
              <a:t>一旦证明</a:t>
            </a:r>
            <a:r>
              <a:rPr lang="en-US" altLang="zh-CN" b="1"/>
              <a:t>P=NP,</a:t>
            </a:r>
            <a:r>
              <a:rPr lang="zh-CN" altLang="en-US" b="1"/>
              <a:t>将是计算机科学的一场决定性的突破</a:t>
            </a:r>
            <a:r>
              <a:rPr lang="en-US" altLang="zh-CN" b="1"/>
              <a:t>,</a:t>
            </a:r>
            <a:r>
              <a:rPr lang="zh-CN" altLang="en-US" b="1"/>
              <a:t>在软件工程实践中</a:t>
            </a:r>
            <a:r>
              <a:rPr lang="en-US" altLang="zh-CN" b="1"/>
              <a:t>,</a:t>
            </a:r>
            <a:r>
              <a:rPr lang="zh-CN" altLang="en-US" b="1"/>
              <a:t>将革命性的提高效率</a:t>
            </a:r>
            <a:r>
              <a:rPr lang="en-US" altLang="zh-CN" b="1"/>
              <a:t>.</a:t>
            </a:r>
            <a:r>
              <a:rPr lang="zh-CN" altLang="en-US" b="1"/>
              <a:t>从工业</a:t>
            </a:r>
            <a:r>
              <a:rPr lang="en-US" altLang="zh-CN" b="1"/>
              <a:t>,</a:t>
            </a:r>
            <a:r>
              <a:rPr lang="zh-CN" altLang="en-US" b="1"/>
              <a:t>农业</a:t>
            </a:r>
            <a:r>
              <a:rPr lang="en-US" altLang="zh-CN" b="1"/>
              <a:t>,</a:t>
            </a:r>
            <a:r>
              <a:rPr lang="zh-CN" altLang="en-US" b="1"/>
              <a:t>军事</a:t>
            </a:r>
            <a:r>
              <a:rPr lang="en-US" altLang="zh-CN" b="1"/>
              <a:t>,</a:t>
            </a:r>
            <a:r>
              <a:rPr lang="zh-CN" altLang="en-US" b="1"/>
              <a:t>医疗到生活</a:t>
            </a:r>
            <a:r>
              <a:rPr lang="en-US" altLang="zh-CN" b="1"/>
              <a:t>,</a:t>
            </a:r>
            <a:r>
              <a:rPr lang="zh-CN" altLang="en-US" b="1"/>
              <a:t>软件在它的各个应用域</a:t>
            </a:r>
            <a:r>
              <a:rPr lang="en-US" altLang="zh-CN" b="1"/>
              <a:t>,</a:t>
            </a:r>
            <a:r>
              <a:rPr lang="zh-CN" altLang="en-US" b="1"/>
              <a:t>都将是一个飞跃</a:t>
            </a:r>
          </a:p>
          <a:p>
            <a:r>
              <a:rPr lang="en-US" altLang="zh-CN" b="1"/>
              <a:t>P=NP</a:t>
            </a:r>
            <a:r>
              <a:rPr lang="zh-CN" altLang="en-US" b="1"/>
              <a:t>吗</a:t>
            </a:r>
            <a:r>
              <a:rPr lang="en-US" altLang="zh-CN" b="1"/>
              <a:t>? </a:t>
            </a:r>
            <a:r>
              <a:rPr lang="zh-CN" altLang="en-US" b="1"/>
              <a:t>这个问题是著名计算机科学家</a:t>
            </a:r>
            <a:r>
              <a:rPr lang="en-US" altLang="zh-CN" b="1"/>
              <a:t>(1982</a:t>
            </a:r>
            <a:r>
              <a:rPr lang="zh-CN" altLang="en-US" b="1"/>
              <a:t>年图灵奖得主</a:t>
            </a:r>
            <a:r>
              <a:rPr lang="en-US" altLang="zh-CN" b="1"/>
              <a:t>)</a:t>
            </a:r>
            <a:r>
              <a:rPr lang="zh-CN" altLang="en-US" b="1"/>
              <a:t>斯蒂文</a:t>
            </a:r>
            <a:r>
              <a:rPr lang="en-US" altLang="zh-CN" b="1"/>
              <a:t>·</a:t>
            </a:r>
            <a:r>
              <a:rPr lang="zh-CN" altLang="en-US" b="1"/>
              <a:t>考克（</a:t>
            </a:r>
            <a:r>
              <a:rPr lang="en-US" altLang="zh-CN" b="1" err="1"/>
              <a:t>StephenCook</a:t>
            </a:r>
            <a:r>
              <a:rPr lang="en-US" altLang="zh-CN" b="1"/>
              <a:t> </a:t>
            </a:r>
            <a:r>
              <a:rPr lang="zh-CN" altLang="en-US" b="1"/>
              <a:t>）于</a:t>
            </a:r>
            <a:r>
              <a:rPr lang="en-US" altLang="zh-CN" b="1"/>
              <a:t>1971</a:t>
            </a:r>
            <a:r>
              <a:rPr lang="zh-CN" altLang="en-US" b="1"/>
              <a:t>年发现并提出的</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0E291F57-F9B1-4750-9796-FEFBFF24CD3F}"/>
              </a:ext>
            </a:extLst>
          </p:cNvPr>
          <p:cNvSpPr>
            <a:spLocks noGrp="1" noRot="1" noChangeAspect="1" noChangeArrowheads="1" noTextEdit="1"/>
          </p:cNvSpPr>
          <p:nvPr>
            <p:ph type="sldImg"/>
          </p:nvPr>
        </p:nvSpPr>
        <p:spPr/>
      </p:sp>
      <p:sp>
        <p:nvSpPr>
          <p:cNvPr id="90115" name="Rectangle 3">
            <a:extLst>
              <a:ext uri="{FF2B5EF4-FFF2-40B4-BE49-F238E27FC236}">
                <a16:creationId xmlns:a16="http://schemas.microsoft.com/office/drawing/2014/main" id="{450DAFBA-95AE-40B0-80F4-6BD6FBC020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NP</a:t>
            </a:r>
            <a:r>
              <a:rPr lang="zh-CN" altLang="en-US" b="1"/>
              <a:t>问题主要分为：判定问题和优化问题，但是二者很易互换</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A7AEE7CC-2DC8-42FC-A90A-88CCC3983B58}"/>
              </a:ext>
            </a:extLst>
          </p:cNvPr>
          <p:cNvSpPr>
            <a:spLocks noGrp="1" noRot="1" noChangeAspect="1" noChangeArrowheads="1" noTextEdit="1"/>
          </p:cNvSpPr>
          <p:nvPr>
            <p:ph type="sldImg"/>
          </p:nvPr>
        </p:nvSpPr>
        <p:spPr/>
      </p:sp>
      <p:sp>
        <p:nvSpPr>
          <p:cNvPr id="92163" name="Rectangle 3">
            <a:extLst>
              <a:ext uri="{FF2B5EF4-FFF2-40B4-BE49-F238E27FC236}">
                <a16:creationId xmlns:a16="http://schemas.microsoft.com/office/drawing/2014/main" id="{46E56B9B-E4DF-4C68-8D1A-8237EE8689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endParaRPr lang="en-GB" altLang="zh-CN"/>
          </a:p>
        </p:txBody>
      </p:sp>
    </p:spTree>
  </p:cSld>
  <p:clrMapOvr>
    <a:overrideClrMapping bg1="lt1" tx1="dk1" bg2="lt2" tx2="dk2" accent1="accent1" accent2="accent2" accent3="accent3" accent4="accent4" accent5="accent5" accent6="accent6" hlink="hlink" folHlink="folHlink"/>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B185264C-8D6F-4FF9-95E1-C8BDE888C22A}"/>
              </a:ext>
            </a:extLst>
          </p:cNvPr>
          <p:cNvSpPr>
            <a:spLocks noGrp="1" noRot="1" noChangeAspect="1" noChangeArrowheads="1" noTextEdit="1"/>
          </p:cNvSpPr>
          <p:nvPr>
            <p:ph type="sldImg"/>
          </p:nvPr>
        </p:nvSpPr>
        <p:spPr/>
      </p:sp>
      <p:sp>
        <p:nvSpPr>
          <p:cNvPr id="94211" name="Rectangle 3">
            <a:extLst>
              <a:ext uri="{FF2B5EF4-FFF2-40B4-BE49-F238E27FC236}">
                <a16:creationId xmlns:a16="http://schemas.microsoft.com/office/drawing/2014/main" id="{B2905BC6-A153-4B8A-9773-284DC9EC21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若某</a:t>
            </a:r>
            <a:r>
              <a:rPr lang="en-US" altLang="zh-CN"/>
              <a:t>NPH</a:t>
            </a:r>
            <a:r>
              <a:rPr lang="zh-CN" altLang="en-US"/>
              <a:t>问题</a:t>
            </a:r>
            <a:r>
              <a:rPr lang="en-US" altLang="zh-CN"/>
              <a:t>q</a:t>
            </a:r>
            <a:r>
              <a:rPr lang="zh-CN" altLang="en-US"/>
              <a:t>有多项式时间算法，则任一</a:t>
            </a:r>
            <a:r>
              <a:rPr lang="en-US" altLang="zh-CN"/>
              <a:t>NP</a:t>
            </a:r>
            <a:r>
              <a:rPr lang="zh-CN" altLang="en-US"/>
              <a:t>问题皆可多项式时间规约到</a:t>
            </a:r>
            <a:r>
              <a:rPr lang="en-US" altLang="zh-CN"/>
              <a:t>q，</a:t>
            </a:r>
            <a:r>
              <a:rPr lang="zh-CN" altLang="en-US"/>
              <a:t>故任一</a:t>
            </a:r>
            <a:r>
              <a:rPr lang="en-US" altLang="zh-CN"/>
              <a:t>NP</a:t>
            </a:r>
            <a:r>
              <a:rPr lang="zh-CN" altLang="en-US"/>
              <a:t>问题也是多项式时间可解的，由此可得</a:t>
            </a:r>
            <a:r>
              <a:rPr lang="en-US" altLang="zh-CN"/>
              <a:t>NP=P</a:t>
            </a:r>
          </a:p>
          <a:p>
            <a:r>
              <a:rPr lang="zh-CN" altLang="en-US"/>
              <a:t>传统时间复杂度中</a:t>
            </a:r>
            <a:r>
              <a:rPr lang="en-US" altLang="zh-CN"/>
              <a:t>n</a:t>
            </a:r>
            <a:r>
              <a:rPr lang="zh-CN" altLang="en-US"/>
              <a:t>表示数据输入的规模，如排序中</a:t>
            </a:r>
            <a:r>
              <a:rPr lang="en-US" altLang="zh-CN"/>
              <a:t>n</a:t>
            </a:r>
            <a:r>
              <a:rPr lang="zh-CN" altLang="en-US"/>
              <a:t>表示被排序的数据元素个数。但这不够严谨，其标准化的定义应该是：一个问题的输入规模是保存输入数据所需要的位数（</a:t>
            </a:r>
            <a:r>
              <a:rPr lang="en-US" altLang="zh-CN"/>
              <a:t>bit），</a:t>
            </a:r>
            <a:r>
              <a:rPr lang="zh-CN" altLang="en-US"/>
              <a:t>在此基础上定义的时间复杂度是</a:t>
            </a:r>
            <a:r>
              <a:rPr lang="zh-CN" altLang="en-US" b="1"/>
              <a:t>标准的时间复杂度</a:t>
            </a:r>
            <a:r>
              <a:rPr lang="zh-CN" altLang="en-US"/>
              <a:t>。</a:t>
            </a:r>
            <a:endParaRPr lang="en-US" altLang="zh-CN"/>
          </a:p>
          <a:p>
            <a:r>
              <a:rPr lang="zh-CN" altLang="en-US"/>
              <a:t>若一个算法的传统时间复杂度是多项式时间而其标准的时间复杂度不是多项式时间的，则该算法是</a:t>
            </a:r>
            <a:r>
              <a:rPr lang="zh-CN" altLang="en-US" b="1"/>
              <a:t>伪多项式时间</a:t>
            </a:r>
            <a:r>
              <a:rPr lang="zh-CN" altLang="en-US"/>
              <a:t>的。（例如朴素的素数判定算法）</a:t>
            </a:r>
            <a:endParaRPr lang="en-US" altLang="zh-CN"/>
          </a:p>
          <a:p>
            <a:r>
              <a:rPr lang="zh-CN" altLang="en-US"/>
              <a:t>一个具有伪多项式时间复杂度的</a:t>
            </a:r>
            <a:r>
              <a:rPr lang="en-US" altLang="zh-CN"/>
              <a:t>NPC</a:t>
            </a:r>
            <a:r>
              <a:rPr lang="zh-CN" altLang="en-US"/>
              <a:t>问题称为弱</a:t>
            </a:r>
            <a:r>
              <a:rPr lang="en-US" altLang="zh-CN"/>
              <a:t>NPC</a:t>
            </a:r>
            <a:r>
              <a:rPr lang="zh-CN" altLang="en-US"/>
              <a:t>问题，否则为强</a:t>
            </a:r>
            <a:r>
              <a:rPr lang="en-US" altLang="zh-CN"/>
              <a:t>NPC</a:t>
            </a:r>
            <a:r>
              <a:rPr lang="zh-CN" altLang="en-US"/>
              <a:t>问题</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F9429F39-CB79-4444-ADF4-D8B2EFF289B9}"/>
              </a:ext>
            </a:extLst>
          </p:cNvPr>
          <p:cNvSpPr>
            <a:spLocks noGrp="1" noRot="1" noChangeAspect="1" noChangeArrowheads="1" noTextEdit="1"/>
          </p:cNvSpPr>
          <p:nvPr>
            <p:ph type="sldImg"/>
          </p:nvPr>
        </p:nvSpPr>
        <p:spPr/>
      </p:sp>
      <p:sp>
        <p:nvSpPr>
          <p:cNvPr id="96259" name="Rectangle 3">
            <a:extLst>
              <a:ext uri="{FF2B5EF4-FFF2-40B4-BE49-F238E27FC236}">
                <a16:creationId xmlns:a16="http://schemas.microsoft.com/office/drawing/2014/main" id="{E08C2C2B-21A3-4D06-9631-E14CED9178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144F5F56-41EF-446A-9F95-218D3813E654}"/>
              </a:ext>
            </a:extLst>
          </p:cNvPr>
          <p:cNvSpPr>
            <a:spLocks noGrp="1" noRot="1" noChangeAspect="1" noChangeArrowheads="1" noTextEdit="1"/>
          </p:cNvSpPr>
          <p:nvPr>
            <p:ph type="sldImg"/>
          </p:nvPr>
        </p:nvSpPr>
        <p:spPr/>
      </p:sp>
      <p:sp>
        <p:nvSpPr>
          <p:cNvPr id="98307" name="Rectangle 3">
            <a:extLst>
              <a:ext uri="{FF2B5EF4-FFF2-40B4-BE49-F238E27FC236}">
                <a16:creationId xmlns:a16="http://schemas.microsoft.com/office/drawing/2014/main" id="{453D8D65-2075-44E2-818F-8199599F99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F3323077-13A4-47CA-98B1-E077CDBF7CD4}"/>
              </a:ext>
            </a:extLst>
          </p:cNvPr>
          <p:cNvSpPr>
            <a:spLocks noGrp="1" noRot="1" noChangeAspect="1" noChangeArrowheads="1" noTextEdit="1"/>
          </p:cNvSpPr>
          <p:nvPr>
            <p:ph type="sldImg"/>
          </p:nvPr>
        </p:nvSpPr>
        <p:spPr/>
      </p:sp>
      <p:sp>
        <p:nvSpPr>
          <p:cNvPr id="100355" name="Rectangle 3">
            <a:extLst>
              <a:ext uri="{FF2B5EF4-FFF2-40B4-BE49-F238E27FC236}">
                <a16:creationId xmlns:a16="http://schemas.microsoft.com/office/drawing/2014/main" id="{67239F2D-4BAE-42FC-A952-1E2D517E1D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a:t>
            </a:r>
            <a:r>
              <a:rPr lang="zh-CN" altLang="en-US" b="1"/>
              <a:t>上有三角≜</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142E16E4-10F1-4715-94BC-D93C7B79C81A}"/>
              </a:ext>
            </a:extLst>
          </p:cNvPr>
          <p:cNvSpPr>
            <a:spLocks noGrp="1" noRot="1" noChangeAspect="1" noChangeArrowheads="1" noTextEdit="1"/>
          </p:cNvSpPr>
          <p:nvPr>
            <p:ph type="sldImg"/>
          </p:nvPr>
        </p:nvSpPr>
        <p:spPr/>
      </p:sp>
      <p:sp>
        <p:nvSpPr>
          <p:cNvPr id="102403" name="Rectangle 3">
            <a:extLst>
              <a:ext uri="{FF2B5EF4-FFF2-40B4-BE49-F238E27FC236}">
                <a16:creationId xmlns:a16="http://schemas.microsoft.com/office/drawing/2014/main" id="{8B884432-A2CF-4DBC-A120-D1321BC82D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2)</a:t>
            </a:r>
            <a:r>
              <a:rPr lang="zh-CN" altLang="en-US" b="1"/>
              <a:t>说明任一箱子中所装的所有物品</a:t>
            </a:r>
            <a:r>
              <a:rPr lang="en-US" altLang="zh-CN" b="1"/>
              <a:t>size</a:t>
            </a:r>
            <a:r>
              <a:rPr lang="zh-CN" altLang="en-US" b="1"/>
              <a:t>之和不超过</a:t>
            </a:r>
            <a:r>
              <a:rPr lang="en-US" altLang="zh-CN" b="1"/>
              <a:t>1</a:t>
            </a:r>
          </a:p>
          <a:p>
            <a:r>
              <a:rPr lang="zh-CN" altLang="en-US" b="1"/>
              <a:t>一维装箱问题</a:t>
            </a:r>
            <a:endParaRPr lang="en-US" altLang="zh-CN" b="1"/>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8B4A1B6C-1CA1-4719-8B14-5536FE39AFD2}"/>
              </a:ext>
            </a:extLst>
          </p:cNvPr>
          <p:cNvSpPr>
            <a:spLocks noGrp="1" noRot="1" noChangeAspect="1" noChangeArrowheads="1" noTextEdit="1"/>
          </p:cNvSpPr>
          <p:nvPr>
            <p:ph type="sldImg"/>
          </p:nvPr>
        </p:nvSpPr>
        <p:spPr/>
      </p:sp>
      <p:sp>
        <p:nvSpPr>
          <p:cNvPr id="104451" name="Rectangle 3">
            <a:extLst>
              <a:ext uri="{FF2B5EF4-FFF2-40B4-BE49-F238E27FC236}">
                <a16:creationId xmlns:a16="http://schemas.microsoft.com/office/drawing/2014/main" id="{67B7D305-57E4-403C-A31D-2997E32A3C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NPC</a:t>
            </a:r>
            <a:r>
              <a:rPr lang="zh-CN" altLang="en-US" b="1"/>
              <a:t>原来主要是应用到语言或判定问题问题上，但对于优化问题将最优解的值和输入实例一起作为输入，则可将其转换为判定问题：</a:t>
            </a:r>
          </a:p>
          <a:p>
            <a:r>
              <a:rPr lang="zh-CN" altLang="en-US" b="1"/>
              <a:t>若存在</a:t>
            </a:r>
            <a:r>
              <a:rPr lang="el-GR" altLang="zh-CN" b="1"/>
              <a:t>σ ∊</a:t>
            </a:r>
            <a:r>
              <a:rPr lang="en-US" altLang="zh-CN" b="1"/>
              <a:t>S(I)</a:t>
            </a:r>
            <a:r>
              <a:rPr lang="zh-CN" altLang="en-US" b="1"/>
              <a:t>，使得</a:t>
            </a:r>
            <a:r>
              <a:rPr lang="en-US" altLang="zh-CN" b="1"/>
              <a:t>f(</a:t>
            </a:r>
            <a:r>
              <a:rPr lang="el-GR" altLang="zh-CN" b="1"/>
              <a:t>σ</a:t>
            </a:r>
            <a:r>
              <a:rPr lang="en-US" altLang="zh-CN" b="1"/>
              <a:t>) </a:t>
            </a:r>
            <a:r>
              <a:rPr lang="zh-CN" altLang="en-US" b="1"/>
              <a:t>≥</a:t>
            </a:r>
            <a:r>
              <a:rPr lang="en-US" altLang="zh-CN" b="1"/>
              <a:t>k</a:t>
            </a:r>
            <a:r>
              <a:rPr lang="zh-CN" altLang="en-US" b="1"/>
              <a:t>？则</a:t>
            </a:r>
            <a:r>
              <a:rPr lang="en-US" altLang="zh-CN" b="1"/>
              <a:t>k</a:t>
            </a:r>
            <a:r>
              <a:rPr lang="zh-CN" altLang="en-US" b="1"/>
              <a:t>就不是最大值；否则</a:t>
            </a:r>
            <a:r>
              <a:rPr lang="en-US" altLang="zh-CN" b="1"/>
              <a:t>k</a:t>
            </a:r>
            <a:r>
              <a:rPr lang="zh-CN" altLang="en-US" b="1"/>
              <a:t>是最大值</a:t>
            </a:r>
            <a:endParaRPr lang="en-US" altLang="zh-CN" b="1"/>
          </a:p>
          <a:p>
            <a:r>
              <a:rPr lang="en-US" altLang="zh-CN" b="1"/>
              <a:t>H2</a:t>
            </a:r>
            <a:r>
              <a:rPr lang="zh-CN" altLang="en-US" b="1"/>
              <a:t>是优化问题，经过上述变换就成为了判定问题。</a:t>
            </a:r>
          </a:p>
          <a:p>
            <a:endParaRPr lang="zh-CN" altLang="en-US" b="1"/>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E02753F9-DF6B-44FD-A1EE-8978C2611512}"/>
              </a:ext>
            </a:extLst>
          </p:cNvPr>
          <p:cNvSpPr>
            <a:spLocks noGrp="1" noRot="1" noChangeAspect="1" noChangeArrowheads="1" noTextEdit="1"/>
          </p:cNvSpPr>
          <p:nvPr>
            <p:ph type="sldImg"/>
          </p:nvPr>
        </p:nvSpPr>
        <p:spPr/>
      </p:sp>
      <p:sp>
        <p:nvSpPr>
          <p:cNvPr id="106499" name="Rectangle 3">
            <a:extLst>
              <a:ext uri="{FF2B5EF4-FFF2-40B4-BE49-F238E27FC236}">
                <a16:creationId xmlns:a16="http://schemas.microsoft.com/office/drawing/2014/main" id="{570CF7B8-4D08-442E-B50C-CE95F8BCB0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E873DE62-6D6C-4736-B386-425AA2F73690}"/>
              </a:ext>
            </a:extLst>
          </p:cNvPr>
          <p:cNvSpPr>
            <a:spLocks noGrp="1" noRot="1" noChangeAspect="1" noChangeArrowheads="1" noTextEdit="1"/>
          </p:cNvSpPr>
          <p:nvPr>
            <p:ph type="sldImg"/>
          </p:nvPr>
        </p:nvSpPr>
        <p:spPr/>
      </p:sp>
      <p:sp>
        <p:nvSpPr>
          <p:cNvPr id="108547" name="Rectangle 3">
            <a:extLst>
              <a:ext uri="{FF2B5EF4-FFF2-40B4-BE49-F238E27FC236}">
                <a16:creationId xmlns:a16="http://schemas.microsoft.com/office/drawing/2014/main" id="{2B810265-0FB2-457F-82CD-18ECB40E6F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注意：对“</a:t>
            </a:r>
            <a:r>
              <a:rPr lang="zh-CN" altLang="en-US" b="1">
                <a:solidFill>
                  <a:srgbClr val="0F606B"/>
                </a:solidFill>
              </a:rPr>
              <a:t>任意”</a:t>
            </a:r>
            <a:r>
              <a:rPr lang="zh-CN" altLang="en-US" b="1"/>
              <a:t>输入实例，近似解与最优解之差不超过</a:t>
            </a:r>
            <a:r>
              <a:rPr lang="en-US" altLang="zh-CN" b="1"/>
              <a:t>k</a:t>
            </a:r>
          </a:p>
          <a:p>
            <a:r>
              <a:rPr lang="en-US" altLang="zh-CN" b="1"/>
              <a:t>K</a:t>
            </a:r>
            <a:r>
              <a:rPr lang="zh-CN" altLang="en-US" b="1"/>
              <a:t>也是算法</a:t>
            </a:r>
            <a:r>
              <a:rPr lang="en-US" altLang="zh-CN" b="1"/>
              <a:t>A</a:t>
            </a:r>
            <a:r>
              <a:rPr lang="zh-CN" altLang="en-US" b="1"/>
              <a:t>的绝对误差。</a:t>
            </a:r>
          </a:p>
          <a:p>
            <a:endParaRPr lang="zh-CN" altLang="en-US" b="1"/>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A788EDCB-7EAB-428E-810B-22446515BA6A}"/>
              </a:ext>
            </a:extLst>
          </p:cNvPr>
          <p:cNvSpPr>
            <a:spLocks noGrp="1" noRot="1" noChangeAspect="1" noChangeArrowheads="1" noTextEdit="1"/>
          </p:cNvSpPr>
          <p:nvPr>
            <p:ph type="sldImg"/>
          </p:nvPr>
        </p:nvSpPr>
        <p:spPr/>
      </p:sp>
      <p:sp>
        <p:nvSpPr>
          <p:cNvPr id="110595" name="Rectangle 3">
            <a:extLst>
              <a:ext uri="{FF2B5EF4-FFF2-40B4-BE49-F238E27FC236}">
                <a16:creationId xmlns:a16="http://schemas.microsoft.com/office/drawing/2014/main" id="{432900EE-3CBD-4EBA-8E9B-83D60A4CC3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平面图是可以画在</a:t>
            </a:r>
            <a:r>
              <a:rPr lang="zh-CN" altLang="en-US" b="1">
                <a:hlinkClick r:id="rId3" tooltip="平面"/>
              </a:rPr>
              <a:t>平面</a:t>
            </a:r>
            <a:r>
              <a:rPr lang="zh-CN" altLang="en-US" b="1"/>
              <a:t>上并且使得不同的边可以互不交叠的</a:t>
            </a:r>
            <a:r>
              <a:rPr lang="zh-CN" altLang="en-US" b="1">
                <a:hlinkClick r:id="rId4" tooltip="图"/>
              </a:rPr>
              <a:t>图</a:t>
            </a:r>
            <a:r>
              <a:rPr lang="zh-CN" altLang="en-US" b="1"/>
              <a:t>。</a:t>
            </a:r>
          </a:p>
          <a:p>
            <a:r>
              <a:rPr lang="zh-CN" altLang="en-US" b="1"/>
              <a:t>二部图（二分图）就是顶点集</a:t>
            </a:r>
            <a:r>
              <a:rPr lang="en-US" altLang="zh-CN" b="1"/>
              <a:t>V</a:t>
            </a:r>
            <a:r>
              <a:rPr lang="zh-CN" altLang="en-US" b="1"/>
              <a:t>可分割为两个互不相交的子集，并且图中每条边依附的两个顶点都分属于这两个互不相交的子集</a:t>
            </a:r>
          </a:p>
          <a:p>
            <a:r>
              <a:rPr lang="zh-CN" altLang="en-US" b="1"/>
              <a:t>该问题来源于地图着色，</a:t>
            </a:r>
            <a:r>
              <a:rPr lang="en-US" altLang="zh-CN" b="1"/>
              <a:t>19</a:t>
            </a:r>
            <a:r>
              <a:rPr lang="zh-CN" altLang="en-US" b="1"/>
              <a:t>世纪</a:t>
            </a:r>
            <a:r>
              <a:rPr lang="en-US" altLang="zh-CN" b="1"/>
              <a:t>50</a:t>
            </a:r>
            <a:r>
              <a:rPr lang="zh-CN" altLang="en-US" b="1"/>
              <a:t>年代英国提出了</a:t>
            </a:r>
            <a:r>
              <a:rPr lang="en-US" altLang="zh-CN" b="1"/>
              <a:t>4</a:t>
            </a:r>
            <a:r>
              <a:rPr lang="zh-CN" altLang="en-US" b="1"/>
              <a:t>色猜想：任何地图都可以</a:t>
            </a:r>
            <a:r>
              <a:rPr lang="en-US" altLang="zh-CN" b="1"/>
              <a:t>4</a:t>
            </a:r>
            <a:r>
              <a:rPr lang="zh-CN" altLang="en-US" b="1"/>
              <a:t>着色，</a:t>
            </a:r>
            <a:r>
              <a:rPr lang="en-US" altLang="zh-CN" b="1"/>
              <a:t>100</a:t>
            </a:r>
            <a:r>
              <a:rPr lang="zh-CN" altLang="en-US" b="1"/>
              <a:t>多年以后美国学者在计算机上予以证明。</a:t>
            </a:r>
          </a:p>
          <a:p>
            <a:r>
              <a:rPr lang="zh-CN" altLang="en-US" b="1"/>
              <a:t>注意：对于有的图，</a:t>
            </a:r>
            <a:r>
              <a:rPr lang="en-US" altLang="zh-CN" b="1"/>
              <a:t>4</a:t>
            </a:r>
            <a:r>
              <a:rPr lang="zh-CN" altLang="en-US" b="1"/>
              <a:t>色不一定是最优的，若图不是偶图，至少应该是</a:t>
            </a:r>
            <a:r>
              <a:rPr lang="en-US" altLang="zh-CN" b="1"/>
              <a:t>3</a:t>
            </a:r>
            <a:r>
              <a:rPr lang="zh-CN" altLang="en-US" b="1"/>
              <a:t>色的。</a:t>
            </a:r>
          </a:p>
          <a:p>
            <a:endParaRPr lang="zh-CN" altLang="en-US" b="1"/>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E2B872B8-23A3-4C9E-9FF2-5126DADE9DE7}"/>
              </a:ext>
            </a:extLst>
          </p:cNvPr>
          <p:cNvSpPr>
            <a:spLocks noGrp="1" noRot="1" noChangeAspect="1" noChangeArrowheads="1" noTextEdit="1"/>
          </p:cNvSpPr>
          <p:nvPr>
            <p:ph type="sldImg"/>
          </p:nvPr>
        </p:nvSpPr>
        <p:spPr/>
      </p:sp>
      <p:sp>
        <p:nvSpPr>
          <p:cNvPr id="112643" name="Rectangle 3">
            <a:extLst>
              <a:ext uri="{FF2B5EF4-FFF2-40B4-BE49-F238E27FC236}">
                <a16:creationId xmlns:a16="http://schemas.microsoft.com/office/drawing/2014/main" id="{320F1492-69E6-4DB0-BC62-EAB548D713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err="1"/>
              <a:t>Vizing</a:t>
            </a:r>
            <a:r>
              <a:rPr lang="zh-CN" altLang="en-US" b="1"/>
              <a:t>（维津）定理</a:t>
            </a:r>
            <a:endParaRPr lang="en-US" altLang="zh-CN" b="1"/>
          </a:p>
          <a:p>
            <a:r>
              <a:rPr lang="zh-CN" altLang="en-US" b="1"/>
              <a:t>正则图是每个顶点都有相同数目的邻居的</a:t>
            </a:r>
            <a:r>
              <a:rPr lang="zh-CN" altLang="en-US" b="1">
                <a:hlinkClick r:id="rId3" tooltip="图"/>
              </a:rPr>
              <a:t>图</a:t>
            </a:r>
            <a:r>
              <a:rPr lang="zh-CN" altLang="en-US" b="1"/>
              <a:t>，即每个顶点的度相同。若每个顶点的度均为</a:t>
            </a:r>
            <a:r>
              <a:rPr lang="en-US" altLang="zh-CN" b="1"/>
              <a:t>k</a:t>
            </a:r>
            <a:r>
              <a:rPr lang="zh-CN" altLang="en-US" b="1"/>
              <a:t>，称为 </a:t>
            </a:r>
            <a:r>
              <a:rPr lang="en-US" altLang="zh-CN" b="1"/>
              <a:t>k-</a:t>
            </a:r>
            <a:r>
              <a:rPr lang="zh-CN" altLang="en-US" b="1"/>
              <a:t>正则图。</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CCBCF3AA-8CF3-482F-B6EA-738D329B4D58}"/>
              </a:ext>
            </a:extLst>
          </p:cNvPr>
          <p:cNvSpPr>
            <a:spLocks noGrp="1" noRot="1" noChangeAspect="1" noChangeArrowheads="1" noTextEdit="1"/>
          </p:cNvSpPr>
          <p:nvPr>
            <p:ph type="sldImg"/>
          </p:nvPr>
        </p:nvSpPr>
        <p:spPr/>
      </p:sp>
      <p:sp>
        <p:nvSpPr>
          <p:cNvPr id="114691" name="Rectangle 3">
            <a:extLst>
              <a:ext uri="{FF2B5EF4-FFF2-40B4-BE49-F238E27FC236}">
                <a16:creationId xmlns:a16="http://schemas.microsoft.com/office/drawing/2014/main" id="{41AB1AD9-7DC4-47CC-B8EE-39894BFAB5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Times New Roman" panose="02020603050405020304" pitchFamily="18" charset="0"/>
                <a:ea typeface="黑体" panose="02010609060101010101" pitchFamily="49" charset="-122"/>
              </a:rPr>
              <a:t>即对对大多数</a:t>
            </a:r>
            <a:r>
              <a:rPr lang="en-US" altLang="zh-CN">
                <a:latin typeface="Times New Roman" panose="02020603050405020304" pitchFamily="18" charset="0"/>
                <a:ea typeface="黑体" panose="02010609060101010101" pitchFamily="49" charset="-122"/>
              </a:rPr>
              <a:t>NP-hard</a:t>
            </a:r>
            <a:r>
              <a:rPr lang="zh-CN" altLang="en-US">
                <a:latin typeface="Times New Roman" panose="02020603050405020304" pitchFamily="18" charset="0"/>
                <a:ea typeface="黑体" panose="02010609060101010101" pitchFamily="49" charset="-122"/>
              </a:rPr>
              <a:t>问题，仅当</a:t>
            </a:r>
            <a:r>
              <a:rPr lang="en-US" altLang="zh-CN">
                <a:latin typeface="Times New Roman" panose="02020603050405020304" pitchFamily="18" charset="0"/>
                <a:ea typeface="黑体" panose="02010609060101010101" pitchFamily="49" charset="-122"/>
              </a:rPr>
              <a:t>P=NP</a:t>
            </a:r>
            <a:r>
              <a:rPr lang="zh-CN" altLang="en-US">
                <a:latin typeface="Times New Roman" panose="02020603050405020304" pitchFamily="18" charset="0"/>
                <a:ea typeface="黑体" panose="02010609060101010101" pitchFamily="49" charset="-122"/>
              </a:rPr>
              <a:t>时，才能找到绝对近似算法</a:t>
            </a:r>
            <a:r>
              <a:rPr lang="en-US" altLang="zh-CN">
                <a:latin typeface="Times New Roman" panose="02020603050405020304" pitchFamily="18" charset="0"/>
                <a:ea typeface="黑体" panose="02010609060101010101" pitchFamily="49" charset="-122"/>
              </a:rPr>
              <a:t>(</a:t>
            </a:r>
            <a:r>
              <a:rPr lang="zh-CN" altLang="en-US">
                <a:latin typeface="Times New Roman" panose="02020603050405020304" pitchFamily="18" charset="0"/>
                <a:ea typeface="黑体" panose="02010609060101010101" pitchFamily="49" charset="-122"/>
              </a:rPr>
              <a:t>指多项式时间</a:t>
            </a:r>
            <a:r>
              <a:rPr lang="en-US" altLang="zh-CN">
                <a:latin typeface="Times New Roman" panose="02020603050405020304" pitchFamily="18" charset="0"/>
                <a:ea typeface="黑体" panose="02010609060101010101" pitchFamily="49" charset="-122"/>
              </a:rPr>
              <a:t>)</a:t>
            </a:r>
            <a:endParaRPr lang="en-US" altLang="zh-CN" b="1"/>
          </a:p>
          <a:p>
            <a:r>
              <a:rPr lang="zh-CN" altLang="en-US" b="1"/>
              <a:t>如何证明一个问题的绝对近似算法是不存在的？否定结果可避免做无用功！</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7A0078A4-E4A3-4D55-B588-23DE52F2FF8F}"/>
              </a:ext>
            </a:extLst>
          </p:cNvPr>
          <p:cNvSpPr>
            <a:spLocks noGrp="1" noRot="1" noChangeAspect="1" noChangeArrowheads="1" noTextEdit="1"/>
          </p:cNvSpPr>
          <p:nvPr>
            <p:ph type="sldImg"/>
          </p:nvPr>
        </p:nvSpPr>
        <p:spPr/>
      </p:sp>
      <p:sp>
        <p:nvSpPr>
          <p:cNvPr id="116739" name="Rectangle 3">
            <a:extLst>
              <a:ext uri="{FF2B5EF4-FFF2-40B4-BE49-F238E27FC236}">
                <a16:creationId xmlns:a16="http://schemas.microsoft.com/office/drawing/2014/main" id="{6B0054F5-9954-4A56-9B06-2BCF395478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注意：我们均默认近似算法是多项式时间的</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5ED86495-4E50-407E-834E-D12F9786E2D2}"/>
              </a:ext>
            </a:extLst>
          </p:cNvPr>
          <p:cNvSpPr>
            <a:spLocks noGrp="1" noRot="1" noChangeAspect="1" noChangeArrowheads="1" noTextEdit="1"/>
          </p:cNvSpPr>
          <p:nvPr>
            <p:ph type="sldImg"/>
          </p:nvPr>
        </p:nvSpPr>
        <p:spPr/>
      </p:sp>
      <p:sp>
        <p:nvSpPr>
          <p:cNvPr id="118787" name="Rectangle 3">
            <a:extLst>
              <a:ext uri="{FF2B5EF4-FFF2-40B4-BE49-F238E27FC236}">
                <a16:creationId xmlns:a16="http://schemas.microsoft.com/office/drawing/2014/main" id="{C57BF7B7-817A-439F-AC95-A2E6ED7F78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NP</a:t>
            </a:r>
            <a:r>
              <a:rPr lang="en-US" altLang="zh-CN" b="1">
                <a:latin typeface="宋体" panose="02010600030101010101" pitchFamily="2" charset="-122"/>
              </a:rPr>
              <a:t>≠P</a:t>
            </a:r>
            <a:r>
              <a:rPr lang="en-US" altLang="zh-CN" b="1">
                <a:latin typeface="Arial Unicode MS" pitchFamily="34" charset="-122"/>
                <a:ea typeface="Arial Unicode MS" pitchFamily="34" charset="-122"/>
              </a:rPr>
              <a:t>➨|A(I)-OPT(I)|</a:t>
            </a:r>
            <a:r>
              <a:rPr lang="en-US" altLang="zh-CN" b="1">
                <a:latin typeface="宋体" panose="02010600030101010101" pitchFamily="2" charset="-122"/>
                <a:cs typeface="Arial Unicode MS" pitchFamily="34" charset="-122"/>
              </a:rPr>
              <a:t>≤K</a:t>
            </a:r>
            <a:r>
              <a:rPr lang="zh-CN" altLang="en-US" b="1">
                <a:latin typeface="宋体" panose="02010600030101010101" pitchFamily="2" charset="-122"/>
                <a:cs typeface="Arial Unicode MS" pitchFamily="34" charset="-122"/>
              </a:rPr>
              <a:t>不成立（</a:t>
            </a:r>
            <a:r>
              <a:rPr lang="en-US" altLang="zh-CN" b="1">
                <a:latin typeface="宋体" panose="02010600030101010101" pitchFamily="2" charset="-122"/>
                <a:cs typeface="Arial Unicode MS" pitchFamily="34" charset="-122"/>
              </a:rPr>
              <a:t>for all k</a:t>
            </a:r>
            <a:r>
              <a:rPr lang="zh-CN" altLang="en-US" b="1">
                <a:latin typeface="宋体" panose="02010600030101010101" pitchFamily="2" charset="-122"/>
                <a:cs typeface="Arial Unicode MS" pitchFamily="34" charset="-122"/>
              </a:rPr>
              <a:t>）</a:t>
            </a:r>
            <a:endParaRPr lang="zh-CN" altLang="en-US" b="1"/>
          </a:p>
          <a:p>
            <a:r>
              <a:rPr lang="zh-CN" altLang="en-US" b="1"/>
              <a:t>注意：</a:t>
            </a:r>
            <a:r>
              <a:rPr lang="en-US" altLang="zh-CN" b="1"/>
              <a:t>f(</a:t>
            </a:r>
            <a:r>
              <a:rPr lang="el-GR" altLang="zh-CN" b="1"/>
              <a:t>σ</a:t>
            </a:r>
            <a:r>
              <a:rPr lang="en-US" altLang="zh-CN" b="1"/>
              <a:t>)</a:t>
            </a:r>
            <a:r>
              <a:rPr lang="zh-CN" altLang="en-US" b="1"/>
              <a:t>和</a:t>
            </a:r>
            <a:r>
              <a:rPr lang="en-US" altLang="zh-CN" b="1"/>
              <a:t>OPT(I)</a:t>
            </a:r>
            <a:r>
              <a:rPr lang="zh-CN" altLang="en-US" b="1"/>
              <a:t>等均为表示利润的整数</a:t>
            </a:r>
            <a:r>
              <a:rPr lang="en-US" altLang="zh-CN" b="1"/>
              <a:t>, f(</a:t>
            </a:r>
            <a:r>
              <a:rPr lang="el-GR" altLang="zh-CN" b="1"/>
              <a:t>σ</a:t>
            </a:r>
            <a:r>
              <a:rPr lang="en-US" altLang="zh-CN" b="1"/>
              <a:t>)= OPT(I) </a:t>
            </a:r>
            <a:r>
              <a:rPr lang="zh-CN" altLang="en-US" b="1"/>
              <a:t>意味着近似算法</a:t>
            </a:r>
            <a:r>
              <a:rPr lang="en-US" altLang="zh-CN" b="1"/>
              <a:t>A</a:t>
            </a:r>
            <a:r>
              <a:rPr lang="zh-CN" altLang="en-US" b="1"/>
              <a:t>找到了最优解，也就是背包问题多项式时间可解。</a:t>
            </a:r>
            <a:endParaRPr lang="en-US" altLang="zh-CN" b="1"/>
          </a:p>
          <a:p>
            <a:r>
              <a:rPr lang="zh-CN" altLang="en-US" b="1"/>
              <a:t>由于该问题是</a:t>
            </a:r>
            <a:r>
              <a:rPr lang="en-US" altLang="zh-CN" b="1"/>
              <a:t>NHP</a:t>
            </a:r>
            <a:r>
              <a:rPr lang="zh-CN" altLang="en-US" b="1"/>
              <a:t>，故所有</a:t>
            </a:r>
            <a:r>
              <a:rPr lang="en-US" altLang="zh-CN" b="1"/>
              <a:t>NP</a:t>
            </a:r>
            <a:r>
              <a:rPr lang="zh-CN" altLang="en-US" b="1"/>
              <a:t>也是多项式时间可解，由此</a:t>
            </a:r>
            <a:r>
              <a:rPr lang="en-US" altLang="zh-CN" b="1"/>
              <a:t>NP=P</a:t>
            </a:r>
            <a:endParaRPr lang="zh-CN" altLang="en-US" b="1"/>
          </a:p>
        </p:txBody>
      </p:sp>
    </p:spTree>
    <p:extLst>
      <p:ext uri="{BB962C8B-B14F-4D97-AF65-F5344CB8AC3E}">
        <p14:creationId xmlns:p14="http://schemas.microsoft.com/office/powerpoint/2010/main" val="17579982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5ED86495-4E50-407E-834E-D12F9786E2D2}"/>
              </a:ext>
            </a:extLst>
          </p:cNvPr>
          <p:cNvSpPr>
            <a:spLocks noGrp="1" noRot="1" noChangeAspect="1" noChangeArrowheads="1" noTextEdit="1"/>
          </p:cNvSpPr>
          <p:nvPr>
            <p:ph type="sldImg"/>
          </p:nvPr>
        </p:nvSpPr>
        <p:spPr/>
      </p:sp>
      <p:sp>
        <p:nvSpPr>
          <p:cNvPr id="118787" name="Rectangle 3">
            <a:extLst>
              <a:ext uri="{FF2B5EF4-FFF2-40B4-BE49-F238E27FC236}">
                <a16:creationId xmlns:a16="http://schemas.microsoft.com/office/drawing/2014/main" id="{C57BF7B7-817A-439F-AC95-A2E6ED7F78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NP</a:t>
            </a:r>
            <a:r>
              <a:rPr lang="en-US" altLang="zh-CN" b="1">
                <a:latin typeface="宋体" panose="02010600030101010101" pitchFamily="2" charset="-122"/>
              </a:rPr>
              <a:t>≠P</a:t>
            </a:r>
            <a:r>
              <a:rPr lang="en-US" altLang="zh-CN" b="1">
                <a:latin typeface="Arial Unicode MS" pitchFamily="34" charset="-122"/>
                <a:ea typeface="Arial Unicode MS" pitchFamily="34" charset="-122"/>
              </a:rPr>
              <a:t>➨|A(I)-OPT(I)|</a:t>
            </a:r>
            <a:r>
              <a:rPr lang="en-US" altLang="zh-CN" b="1">
                <a:latin typeface="宋体" panose="02010600030101010101" pitchFamily="2" charset="-122"/>
                <a:cs typeface="Arial Unicode MS" pitchFamily="34" charset="-122"/>
              </a:rPr>
              <a:t>≤K</a:t>
            </a:r>
            <a:r>
              <a:rPr lang="zh-CN" altLang="en-US" b="1">
                <a:latin typeface="宋体" panose="02010600030101010101" pitchFamily="2" charset="-122"/>
                <a:cs typeface="Arial Unicode MS" pitchFamily="34" charset="-122"/>
              </a:rPr>
              <a:t>不成立（</a:t>
            </a:r>
            <a:r>
              <a:rPr lang="en-US" altLang="zh-CN" b="1">
                <a:latin typeface="宋体" panose="02010600030101010101" pitchFamily="2" charset="-122"/>
                <a:cs typeface="Arial Unicode MS" pitchFamily="34" charset="-122"/>
              </a:rPr>
              <a:t>for all k</a:t>
            </a:r>
            <a:r>
              <a:rPr lang="zh-CN" altLang="en-US" b="1">
                <a:latin typeface="宋体" panose="02010600030101010101" pitchFamily="2" charset="-122"/>
                <a:cs typeface="Arial Unicode MS" pitchFamily="34" charset="-122"/>
              </a:rPr>
              <a:t>）</a:t>
            </a:r>
            <a:endParaRPr lang="zh-CN" altLang="en-US" b="1"/>
          </a:p>
          <a:p>
            <a:r>
              <a:rPr lang="zh-CN" altLang="en-US" b="1"/>
              <a:t>注意：</a:t>
            </a:r>
            <a:r>
              <a:rPr lang="en-US" altLang="zh-CN" b="1"/>
              <a:t>f(</a:t>
            </a:r>
            <a:r>
              <a:rPr lang="el-GR" altLang="zh-CN" b="1"/>
              <a:t>σ</a:t>
            </a:r>
            <a:r>
              <a:rPr lang="en-US" altLang="zh-CN" b="1"/>
              <a:t>)</a:t>
            </a:r>
            <a:r>
              <a:rPr lang="zh-CN" altLang="en-US" b="1"/>
              <a:t>和</a:t>
            </a:r>
            <a:r>
              <a:rPr lang="en-US" altLang="zh-CN" b="1"/>
              <a:t>OPT(I)</a:t>
            </a:r>
            <a:r>
              <a:rPr lang="zh-CN" altLang="en-US" b="1"/>
              <a:t>等均为表示利润的整数</a:t>
            </a:r>
            <a:r>
              <a:rPr lang="en-US" altLang="zh-CN" b="1"/>
              <a:t>, f(</a:t>
            </a:r>
            <a:r>
              <a:rPr lang="el-GR" altLang="zh-CN" b="1"/>
              <a:t>σ</a:t>
            </a:r>
            <a:r>
              <a:rPr lang="en-US" altLang="zh-CN" b="1"/>
              <a:t>)= OPT(I) </a:t>
            </a:r>
            <a:r>
              <a:rPr lang="zh-CN" altLang="en-US" b="1"/>
              <a:t>意味着近似算法</a:t>
            </a:r>
            <a:r>
              <a:rPr lang="en-US" altLang="zh-CN" b="1"/>
              <a:t>A</a:t>
            </a:r>
            <a:r>
              <a:rPr lang="zh-CN" altLang="en-US" b="1"/>
              <a:t>找到了最优解，也就是背包问题多项式时间可解。</a:t>
            </a:r>
            <a:endParaRPr lang="en-US" altLang="zh-CN" b="1"/>
          </a:p>
          <a:p>
            <a:r>
              <a:rPr lang="zh-CN" altLang="en-US" b="1"/>
              <a:t>由于该问题是</a:t>
            </a:r>
            <a:r>
              <a:rPr lang="en-US" altLang="zh-CN" b="1"/>
              <a:t>NHP</a:t>
            </a:r>
            <a:r>
              <a:rPr lang="zh-CN" altLang="en-US" b="1"/>
              <a:t>，故所有</a:t>
            </a:r>
            <a:r>
              <a:rPr lang="en-US" altLang="zh-CN" b="1"/>
              <a:t>NP</a:t>
            </a:r>
            <a:r>
              <a:rPr lang="zh-CN" altLang="en-US" b="1"/>
              <a:t>也是多项式时间可解，由此</a:t>
            </a:r>
            <a:r>
              <a:rPr lang="en-US" altLang="zh-CN" b="1"/>
              <a:t>NP=P</a:t>
            </a:r>
            <a:endParaRPr lang="zh-CN" altLang="en-US" b="1"/>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3921FCB6-6856-4B14-876E-EE02BF4A777F}"/>
              </a:ext>
            </a:extLst>
          </p:cNvPr>
          <p:cNvSpPr>
            <a:spLocks noGrp="1" noRot="1" noChangeAspect="1" noChangeArrowheads="1" noTextEdit="1"/>
          </p:cNvSpPr>
          <p:nvPr>
            <p:ph type="sldImg"/>
          </p:nvPr>
        </p:nvSpPr>
        <p:spPr/>
      </p:sp>
      <p:sp>
        <p:nvSpPr>
          <p:cNvPr id="120835" name="Rectangle 3">
            <a:extLst>
              <a:ext uri="{FF2B5EF4-FFF2-40B4-BE49-F238E27FC236}">
                <a16:creationId xmlns:a16="http://schemas.microsoft.com/office/drawing/2014/main" id="{ABAB9CCF-B96E-4EE3-9640-ED5199A354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这里的例子说明在纯组合问题上，依然可用扩放性质</a:t>
            </a:r>
          </a:p>
          <a:p>
            <a:r>
              <a:rPr lang="zh-CN" altLang="en-US" b="1"/>
              <a:t>顶点集</a:t>
            </a:r>
            <a:r>
              <a:rPr lang="en-US" altLang="zh-CN" b="1"/>
              <a:t>C</a:t>
            </a:r>
            <a:r>
              <a:rPr lang="zh-CN" altLang="en-US" b="1"/>
              <a:t>被称为</a:t>
            </a:r>
            <a:r>
              <a:rPr lang="zh-CN" altLang="en-US" b="1">
                <a:hlinkClick r:id="rId3" tooltip="无向图"/>
              </a:rPr>
              <a:t>无向图</a:t>
            </a:r>
            <a:r>
              <a:rPr lang="zh-CN" altLang="en-US" b="1"/>
              <a:t> </a:t>
            </a:r>
            <a:r>
              <a:rPr lang="en-US" altLang="zh-CN" b="1"/>
              <a:t>G=(V,E) </a:t>
            </a:r>
            <a:r>
              <a:rPr lang="zh-CN" altLang="en-US" b="1"/>
              <a:t>的团，如果</a:t>
            </a:r>
            <a:r>
              <a:rPr lang="en-US" altLang="zh-CN" b="1"/>
              <a:t>C</a:t>
            </a:r>
            <a:r>
              <a:rPr lang="zh-CN" altLang="en-US" b="1"/>
              <a:t>是</a:t>
            </a:r>
            <a:r>
              <a:rPr lang="zh-CN" altLang="en-US" b="1">
                <a:hlinkClick r:id="rId4" tooltip="顶点"/>
              </a:rPr>
              <a:t>顶点</a:t>
            </a:r>
            <a:r>
              <a:rPr lang="zh-CN" altLang="en-US" b="1"/>
              <a:t>集</a:t>
            </a:r>
            <a:r>
              <a:rPr lang="en-US" altLang="zh-CN" b="1"/>
              <a:t>V</a:t>
            </a:r>
            <a:r>
              <a:rPr lang="zh-CN" altLang="en-US" b="1"/>
              <a:t>的子集</a:t>
            </a:r>
            <a:r>
              <a:rPr lang="en-US" altLang="zh-CN" b="1"/>
              <a:t>(C⊆V)</a:t>
            </a:r>
            <a:r>
              <a:rPr lang="zh-CN" altLang="en-US" b="1"/>
              <a:t>，而且任意两个</a:t>
            </a:r>
            <a:r>
              <a:rPr lang="en-US" altLang="zh-CN" b="1"/>
              <a:t>C</a:t>
            </a:r>
            <a:r>
              <a:rPr lang="zh-CN" altLang="en-US" b="1"/>
              <a:t>中的顶点都有</a:t>
            </a:r>
            <a:r>
              <a:rPr lang="zh-CN" altLang="en-US" b="1">
                <a:hlinkClick r:id="rId5" tooltip="边"/>
              </a:rPr>
              <a:t>边</a:t>
            </a:r>
            <a:r>
              <a:rPr lang="zh-CN" altLang="en-US" b="1"/>
              <a:t>连接。即</a:t>
            </a:r>
            <a:r>
              <a:rPr lang="en-US" altLang="zh-CN" b="1"/>
              <a:t>C</a:t>
            </a:r>
            <a:r>
              <a:rPr lang="zh-CN" altLang="en-US" b="1"/>
              <a:t>中顶点及其连接这些顶点的边构成的子图是</a:t>
            </a:r>
            <a:r>
              <a:rPr lang="zh-CN" altLang="en-US" b="1">
                <a:hlinkClick r:id="rId6" tooltip="完全图"/>
              </a:rPr>
              <a:t>完全图</a:t>
            </a:r>
            <a:r>
              <a:rPr lang="zh-CN" altLang="en-US"/>
              <a:t> 。</a:t>
            </a:r>
          </a:p>
          <a:p>
            <a:r>
              <a:rPr lang="zh-CN" altLang="en-US" b="1"/>
              <a:t>极大团是指增加任一顶点都不再符合团定义的团，即极大团不能被任何一个更大的团所包含。</a:t>
            </a:r>
            <a:endParaRPr lang="en-US" altLang="zh-CN" b="1"/>
          </a:p>
          <a:p>
            <a:r>
              <a:rPr lang="en-US" altLang="zh-CN" b="1"/>
              <a:t>NP</a:t>
            </a:r>
            <a:r>
              <a:rPr lang="en-US" altLang="zh-CN" b="1">
                <a:latin typeface="宋体" panose="02010600030101010101" pitchFamily="2" charset="-122"/>
              </a:rPr>
              <a:t>≠P</a:t>
            </a:r>
            <a:r>
              <a:rPr lang="en-US" altLang="zh-CN" b="1">
                <a:latin typeface="Arial Unicode MS" pitchFamily="34" charset="-122"/>
                <a:ea typeface="Arial Unicode MS" pitchFamily="34" charset="-122"/>
              </a:rPr>
              <a:t>➨|A(G)-OPT(G)|</a:t>
            </a:r>
            <a:r>
              <a:rPr lang="en-US" altLang="zh-CN" b="1">
                <a:latin typeface="宋体" panose="02010600030101010101" pitchFamily="2" charset="-122"/>
                <a:cs typeface="Arial Unicode MS" pitchFamily="34" charset="-122"/>
              </a:rPr>
              <a:t>≤K</a:t>
            </a:r>
            <a:r>
              <a:rPr lang="zh-CN" altLang="en-US" b="1">
                <a:latin typeface="宋体" panose="02010600030101010101" pitchFamily="2" charset="-122"/>
                <a:cs typeface="Arial Unicode MS" pitchFamily="34" charset="-122"/>
              </a:rPr>
              <a:t>不成立（</a:t>
            </a:r>
            <a:r>
              <a:rPr lang="en-US" altLang="zh-CN" b="1">
                <a:latin typeface="宋体" panose="02010600030101010101" pitchFamily="2" charset="-122"/>
                <a:cs typeface="Arial Unicode MS" pitchFamily="34" charset="-122"/>
              </a:rPr>
              <a:t>for all k</a:t>
            </a:r>
            <a:r>
              <a:rPr lang="zh-CN" altLang="en-US" b="1">
                <a:latin typeface="宋体" panose="02010600030101010101" pitchFamily="2" charset="-122"/>
                <a:cs typeface="Arial Unicode MS" pitchFamily="34" charset="-122"/>
              </a:rPr>
              <a:t>）</a:t>
            </a:r>
            <a:endParaRPr lang="en-US" altLang="zh-CN" b="1">
              <a:latin typeface="宋体" panose="02010600030101010101" pitchFamily="2" charset="-122"/>
              <a:cs typeface="Arial Unicode MS" pitchFamily="34" charset="-122"/>
            </a:endParaRPr>
          </a:p>
          <a:p>
            <a:r>
              <a:rPr lang="en-US" altLang="zh-CN" b="1">
                <a:latin typeface="宋体" panose="02010600030101010101" pitchFamily="2" charset="-122"/>
                <a:cs typeface="Arial Unicode MS" pitchFamily="34" charset="-122"/>
              </a:rPr>
              <a:t>Claim</a:t>
            </a:r>
            <a:r>
              <a:rPr lang="zh-CN" altLang="en-US" b="1">
                <a:latin typeface="宋体" panose="02010600030101010101" pitchFamily="2" charset="-122"/>
                <a:cs typeface="Arial Unicode MS" pitchFamily="34" charset="-122"/>
              </a:rPr>
              <a:t>：</a:t>
            </a:r>
            <a:r>
              <a:rPr lang="en-US" altLang="zh-CN" b="1">
                <a:solidFill>
                  <a:srgbClr val="3813AD"/>
                </a:solidFill>
                <a:latin typeface="宋体" panose="02010600030101010101" pitchFamily="2" charset="-122"/>
                <a:cs typeface="Arial Unicode MS" pitchFamily="34" charset="-122"/>
              </a:rPr>
              <a:t>G</a:t>
            </a:r>
            <a:r>
              <a:rPr lang="en-US" altLang="zh-CN" b="1" baseline="40000">
                <a:solidFill>
                  <a:srgbClr val="3813AD"/>
                </a:solidFill>
                <a:latin typeface="宋体" panose="02010600030101010101" pitchFamily="2" charset="-122"/>
                <a:cs typeface="Arial Unicode MS" pitchFamily="34" charset="-122"/>
              </a:rPr>
              <a:t>m</a:t>
            </a:r>
            <a:r>
              <a:rPr lang="zh-CN" altLang="en-US" b="1">
                <a:solidFill>
                  <a:srgbClr val="3813AD"/>
                </a:solidFill>
                <a:latin typeface="宋体" panose="02010600030101010101" pitchFamily="2" charset="-122"/>
                <a:cs typeface="Arial Unicode MS" pitchFamily="34" charset="-122"/>
              </a:rPr>
              <a:t>和</a:t>
            </a:r>
            <a:r>
              <a:rPr lang="en-US" altLang="zh-CN" b="1">
                <a:solidFill>
                  <a:srgbClr val="3813AD"/>
                </a:solidFill>
                <a:latin typeface="宋体" panose="02010600030101010101" pitchFamily="2" charset="-122"/>
                <a:cs typeface="Arial Unicode MS" pitchFamily="34" charset="-122"/>
              </a:rPr>
              <a:t>G</a:t>
            </a:r>
            <a:r>
              <a:rPr lang="zh-CN" altLang="en-US" b="1">
                <a:solidFill>
                  <a:srgbClr val="3813AD"/>
                </a:solidFill>
                <a:latin typeface="宋体" panose="02010600030101010101" pitchFamily="2" charset="-122"/>
                <a:cs typeface="Arial Unicode MS" pitchFamily="34" charset="-122"/>
              </a:rPr>
              <a:t>中</a:t>
            </a:r>
            <a:r>
              <a:rPr lang="en-US" altLang="zh-CN" b="1">
                <a:solidFill>
                  <a:srgbClr val="3813AD"/>
                </a:solidFill>
                <a:latin typeface="宋体" panose="02010600030101010101" pitchFamily="2" charset="-122"/>
                <a:cs typeface="Arial Unicode MS" pitchFamily="34" charset="-122"/>
              </a:rPr>
              <a:t>(</a:t>
            </a:r>
            <a:r>
              <a:rPr lang="zh-CN" altLang="en-US" b="1">
                <a:solidFill>
                  <a:srgbClr val="3813AD"/>
                </a:solidFill>
                <a:latin typeface="宋体" panose="02010600030101010101" pitchFamily="2" charset="-122"/>
                <a:cs typeface="Arial Unicode MS" pitchFamily="34" charset="-122"/>
              </a:rPr>
              <a:t>最优</a:t>
            </a:r>
            <a:r>
              <a:rPr lang="en-US" altLang="zh-CN" b="1">
                <a:solidFill>
                  <a:srgbClr val="3813AD"/>
                </a:solidFill>
                <a:latin typeface="宋体" panose="02010600030101010101" pitchFamily="2" charset="-122"/>
                <a:cs typeface="Arial Unicode MS" pitchFamily="34" charset="-122"/>
              </a:rPr>
              <a:t>)</a:t>
            </a:r>
            <a:r>
              <a:rPr lang="zh-CN" altLang="en-US" b="1">
                <a:solidFill>
                  <a:srgbClr val="3813AD"/>
                </a:solidFill>
                <a:latin typeface="宋体" panose="02010600030101010101" pitchFamily="2" charset="-122"/>
                <a:cs typeface="Arial Unicode MS" pitchFamily="34" charset="-122"/>
              </a:rPr>
              <a:t>解的值相差</a:t>
            </a:r>
            <a:r>
              <a:rPr lang="en-US" altLang="zh-CN" b="1">
                <a:solidFill>
                  <a:srgbClr val="3813AD"/>
                </a:solidFill>
                <a:latin typeface="宋体" panose="02010600030101010101" pitchFamily="2" charset="-122"/>
                <a:cs typeface="Arial Unicode MS" pitchFamily="34" charset="-122"/>
              </a:rPr>
              <a:t>m</a:t>
            </a:r>
            <a:r>
              <a:rPr lang="zh-CN" altLang="en-US" b="1">
                <a:solidFill>
                  <a:srgbClr val="3813AD"/>
                </a:solidFill>
                <a:latin typeface="宋体" panose="02010600030101010101" pitchFamily="2" charset="-122"/>
                <a:cs typeface="Arial Unicode MS" pitchFamily="34" charset="-122"/>
              </a:rPr>
              <a:t>倍</a:t>
            </a:r>
            <a:endParaRPr lang="zh-CN" altLang="en-US" b="1">
              <a:solidFill>
                <a:srgbClr val="3813AD"/>
              </a:solidFill>
            </a:endParaRPr>
          </a:p>
          <a:p>
            <a:r>
              <a:rPr lang="zh-CN" altLang="en-US" b="1"/>
              <a:t>最大团是一个图中顶点数最多的团。图</a:t>
            </a:r>
            <a:r>
              <a:rPr lang="en-US" altLang="zh-CN" b="1"/>
              <a:t>G</a:t>
            </a:r>
            <a:r>
              <a:rPr lang="zh-CN" altLang="en-US" b="1"/>
              <a:t>的团数（</a:t>
            </a:r>
            <a:r>
              <a:rPr lang="en-US" altLang="zh-CN" b="1"/>
              <a:t>clique number</a:t>
            </a:r>
            <a:r>
              <a:rPr lang="zh-CN" altLang="en-US" b="1"/>
              <a:t>）</a:t>
            </a:r>
            <a:r>
              <a:rPr lang="en-US" altLang="zh-CN" b="1"/>
              <a:t>ω(G) </a:t>
            </a:r>
            <a:r>
              <a:rPr lang="zh-CN" altLang="en-US" b="1"/>
              <a:t>是指</a:t>
            </a:r>
            <a:r>
              <a:rPr lang="en-US" altLang="zh-CN" b="1"/>
              <a:t>G</a:t>
            </a:r>
            <a:r>
              <a:rPr lang="zh-CN" altLang="en-US" b="1"/>
              <a:t>中最大团的顶点数。图</a:t>
            </a:r>
            <a:r>
              <a:rPr lang="en-US" altLang="zh-CN" b="1"/>
              <a:t>G</a:t>
            </a:r>
            <a:r>
              <a:rPr lang="zh-CN" altLang="en-US" b="1"/>
              <a:t>的边团覆盖数（</a:t>
            </a:r>
            <a:r>
              <a:rPr lang="en-US" altLang="zh-CN" b="1">
                <a:hlinkClick r:id="rId7" tooltip="en:intersection number"/>
              </a:rPr>
              <a:t>edge clique cover number</a:t>
            </a:r>
            <a:r>
              <a:rPr lang="zh-CN" altLang="en-US" b="1"/>
              <a:t>）是指覆盖</a:t>
            </a:r>
            <a:r>
              <a:rPr lang="en-US" altLang="zh-CN" b="1"/>
              <a:t>G</a:t>
            </a:r>
            <a:r>
              <a:rPr lang="zh-CN" altLang="en-US" b="1"/>
              <a:t>中所有的边所需要的最少的团的数目。图</a:t>
            </a:r>
            <a:r>
              <a:rPr lang="en-US" altLang="zh-CN" b="1"/>
              <a:t>G</a:t>
            </a:r>
            <a:r>
              <a:rPr lang="zh-CN" altLang="en-US" b="1"/>
              <a:t>的二分维数（</a:t>
            </a:r>
            <a:r>
              <a:rPr lang="en-US" altLang="zh-CN" b="1">
                <a:hlinkClick r:id="rId8" tooltip="en:Bipartite dimension"/>
              </a:rPr>
              <a:t>bipartite dimension</a:t>
            </a:r>
            <a:r>
              <a:rPr lang="zh-CN" altLang="en-US" b="1"/>
              <a:t>）是指覆盖</a:t>
            </a:r>
            <a:r>
              <a:rPr lang="en-US" altLang="zh-CN" b="1"/>
              <a:t>G</a:t>
            </a:r>
            <a:r>
              <a:rPr lang="zh-CN" altLang="en-US" b="1"/>
              <a:t>中所有边所需要的最少的二分团的数目，其中二分团（</a:t>
            </a:r>
            <a:r>
              <a:rPr lang="en-US" altLang="zh-CN" b="1"/>
              <a:t>biclique</a:t>
            </a:r>
            <a:r>
              <a:rPr lang="zh-CN" altLang="en-US" b="1"/>
              <a:t>）就是</a:t>
            </a:r>
            <a:r>
              <a:rPr lang="zh-CN" altLang="en-US" b="1">
                <a:hlinkClick r:id="rId9" tooltip="完全二分图"/>
              </a:rPr>
              <a:t>完全二 分子图</a:t>
            </a:r>
            <a:r>
              <a:rPr lang="zh-CN" altLang="en-US" b="1"/>
              <a:t> 。而</a:t>
            </a:r>
            <a:r>
              <a:rPr lang="zh-CN" altLang="en-US" b="1">
                <a:hlinkClick r:id="rId10" tooltip="分团覆盖问题"/>
              </a:rPr>
              <a:t>分团覆盖问题</a:t>
            </a:r>
            <a:r>
              <a:rPr lang="zh-CN" altLang="en-US" b="1"/>
              <a:t> （</a:t>
            </a:r>
            <a:r>
              <a:rPr lang="en-US" altLang="zh-CN" b="1"/>
              <a:t>Clique cover problem</a:t>
            </a:r>
            <a:r>
              <a:rPr lang="zh-CN" altLang="en-US" b="1"/>
              <a:t>）所关心的是用最少的团去覆盖</a:t>
            </a:r>
            <a:r>
              <a:rPr lang="en-US" altLang="zh-CN" b="1"/>
              <a:t>G</a:t>
            </a:r>
            <a:r>
              <a:rPr lang="zh-CN" altLang="en-US" b="1"/>
              <a:t>中所有的</a:t>
            </a:r>
            <a:r>
              <a:rPr lang="zh-CN" altLang="en-US" b="1">
                <a:hlinkClick r:id="rId4" tooltip="顶点"/>
              </a:rPr>
              <a:t>顶点</a:t>
            </a:r>
            <a:r>
              <a:rPr lang="zh-CN" altLang="en-US" b="1"/>
              <a:t>。</a:t>
            </a:r>
          </a:p>
          <a:p>
            <a:r>
              <a:rPr lang="zh-CN" altLang="en-US" b="1"/>
              <a:t>独立集（</a:t>
            </a:r>
            <a:r>
              <a:rPr lang="en-US" altLang="zh-CN" b="1">
                <a:hlinkClick r:id="rId11" tooltip="en:Independent set (graph theory)"/>
              </a:rPr>
              <a:t>independent set</a:t>
            </a:r>
            <a:r>
              <a:rPr lang="zh-CN" altLang="en-US" b="1"/>
              <a:t>）是刚好和团相反的概念，因为图</a:t>
            </a:r>
            <a:r>
              <a:rPr lang="en-US" altLang="zh-CN" b="1"/>
              <a:t>G</a:t>
            </a:r>
            <a:r>
              <a:rPr lang="zh-CN" altLang="en-US" b="1"/>
              <a:t>中的团和图</a:t>
            </a:r>
            <a:r>
              <a:rPr lang="en-US" altLang="zh-CN" b="1"/>
              <a:t>G</a:t>
            </a:r>
            <a:r>
              <a:rPr lang="zh-CN" altLang="en-US" b="1"/>
              <a:t>的</a:t>
            </a:r>
            <a:r>
              <a:rPr lang="zh-CN" altLang="en-US" b="1">
                <a:hlinkClick r:id="rId12" tooltip="补图"/>
              </a:rPr>
              <a:t>补图</a:t>
            </a:r>
            <a:r>
              <a:rPr lang="zh-CN" altLang="en-US" b="1"/>
              <a:t>中的独立集是一一对应的。</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C20DA13D-8D63-4344-86C7-C49008BBCBE4}"/>
              </a:ext>
            </a:extLst>
          </p:cNvPr>
          <p:cNvSpPr>
            <a:spLocks noGrp="1" noRot="1" noChangeAspect="1" noChangeArrowheads="1" noTextEdit="1"/>
          </p:cNvSpPr>
          <p:nvPr>
            <p:ph type="sldImg"/>
          </p:nvPr>
        </p:nvSpPr>
        <p:spPr/>
      </p:sp>
      <p:sp>
        <p:nvSpPr>
          <p:cNvPr id="122883" name="Rectangle 3">
            <a:extLst>
              <a:ext uri="{FF2B5EF4-FFF2-40B4-BE49-F238E27FC236}">
                <a16:creationId xmlns:a16="http://schemas.microsoft.com/office/drawing/2014/main" id="{AF231384-7D1C-49D3-B92C-61804CB3B9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Claim</a:t>
            </a:r>
            <a:r>
              <a:rPr lang="zh-CN" altLang="en-US" b="1"/>
              <a:t>直接给出了最优解之间的</a:t>
            </a:r>
            <a:r>
              <a:rPr lang="en-US" altLang="zh-CN" b="1"/>
              <a:t>scaling</a:t>
            </a:r>
            <a:r>
              <a:rPr lang="zh-CN" altLang="en-US" b="1"/>
              <a:t>性质：</a:t>
            </a:r>
            <a:r>
              <a:rPr lang="en-US" altLang="zh-CN" b="1"/>
              <a:t>OPT(G</a:t>
            </a:r>
            <a:r>
              <a:rPr lang="en-US" altLang="zh-CN" b="1" baseline="30000"/>
              <a:t>K+1</a:t>
            </a:r>
            <a:r>
              <a:rPr lang="en-US" altLang="zh-CN" b="1"/>
              <a:t>)=(k+1)OPT(G)</a:t>
            </a:r>
          </a:p>
          <a:p>
            <a:r>
              <a:rPr lang="zh-CN" altLang="en-US" b="1"/>
              <a:t>设</a:t>
            </a:r>
            <a:r>
              <a:rPr lang="en-US" altLang="zh-CN" b="1"/>
              <a:t>G</a:t>
            </a:r>
            <a:r>
              <a:rPr lang="en-US" altLang="zh-CN" b="1" baseline="30000"/>
              <a:t>m</a:t>
            </a:r>
            <a:r>
              <a:rPr lang="zh-CN" altLang="en-US" b="1"/>
              <a:t>中的团大小为</a:t>
            </a:r>
            <a:r>
              <a:rPr lang="el-GR" altLang="zh-CN">
                <a:latin typeface="Times New Roman" panose="02020603050405020304" pitchFamily="18" charset="0"/>
                <a:ea typeface="黑体" panose="02010609060101010101" pitchFamily="49" charset="-122"/>
                <a:cs typeface="Times New Roman" panose="02020603050405020304" pitchFamily="18" charset="0"/>
              </a:rPr>
              <a:t>β</a:t>
            </a:r>
            <a:r>
              <a:rPr lang="zh-CN" altLang="en-US">
                <a:latin typeface="Times New Roman" panose="02020603050405020304" pitchFamily="18" charset="0"/>
                <a:ea typeface="黑体" panose="02010609060101010101" pitchFamily="49" charset="-122"/>
                <a:cs typeface="Times New Roman" panose="02020603050405020304" pitchFamily="18" charset="0"/>
              </a:rPr>
              <a:t>，若只保留其中一个副本中的顶点，则该顶点集是</a:t>
            </a:r>
            <a:r>
              <a:rPr lang="en-US" altLang="zh-CN">
                <a:latin typeface="Times New Roman" panose="02020603050405020304" pitchFamily="18" charset="0"/>
                <a:ea typeface="黑体" panose="02010609060101010101" pitchFamily="49" charset="-122"/>
                <a:cs typeface="Times New Roman" panose="02020603050405020304" pitchFamily="18" charset="0"/>
              </a:rPr>
              <a:t>G</a:t>
            </a:r>
            <a:r>
              <a:rPr lang="zh-CN" altLang="en-US">
                <a:latin typeface="Times New Roman" panose="02020603050405020304" pitchFamily="18" charset="0"/>
                <a:ea typeface="黑体" panose="02010609060101010101" pitchFamily="49" charset="-122"/>
                <a:cs typeface="Times New Roman" panose="02020603050405020304" pitchFamily="18" charset="0"/>
              </a:rPr>
              <a:t>的团，其大小是</a:t>
            </a:r>
            <a:r>
              <a:rPr lang="el-GR" altLang="zh-CN">
                <a:latin typeface="Times New Roman" panose="02020603050405020304" pitchFamily="18" charset="0"/>
                <a:ea typeface="黑体" panose="02010609060101010101" pitchFamily="49" charset="-122"/>
                <a:cs typeface="Times New Roman" panose="02020603050405020304" pitchFamily="18" charset="0"/>
              </a:rPr>
              <a:t>β</a:t>
            </a:r>
            <a:r>
              <a:rPr lang="zh-CN" altLang="en-US">
                <a:latin typeface="Times New Roman" panose="02020603050405020304" pitchFamily="18" charset="0"/>
                <a:ea typeface="黑体" panose="02010609060101010101" pitchFamily="49" charset="-122"/>
                <a:cs typeface="Times New Roman" panose="02020603050405020304" pitchFamily="18" charset="0"/>
              </a:rPr>
              <a:t>的</a:t>
            </a:r>
            <a:r>
              <a:rPr lang="en-US" altLang="zh-CN">
                <a:latin typeface="Times New Roman" panose="02020603050405020304" pitchFamily="18" charset="0"/>
                <a:ea typeface="黑体" panose="02010609060101010101" pitchFamily="49" charset="-122"/>
                <a:cs typeface="Times New Roman" panose="02020603050405020304" pitchFamily="18" charset="0"/>
              </a:rPr>
              <a:t>1/m.</a:t>
            </a:r>
            <a:r>
              <a:rPr lang="zh-CN" altLang="en-US">
                <a:latin typeface="Times New Roman" panose="02020603050405020304" pitchFamily="18" charset="0"/>
                <a:ea typeface="黑体" panose="02010609060101010101" pitchFamily="49" charset="-122"/>
                <a:cs typeface="Times New Roman" panose="02020603050405020304" pitchFamily="18" charset="0"/>
              </a:rPr>
              <a:t>因此，</a:t>
            </a:r>
            <a:r>
              <a:rPr lang="en-US" altLang="zh-CN">
                <a:latin typeface="Times New Roman" panose="02020603050405020304" pitchFamily="18" charset="0"/>
                <a:ea typeface="黑体" panose="02010609060101010101" pitchFamily="49" charset="-122"/>
                <a:cs typeface="Times New Roman" panose="02020603050405020304" pitchFamily="18" charset="0"/>
              </a:rPr>
              <a:t>G</a:t>
            </a:r>
            <a:r>
              <a:rPr lang="zh-CN" altLang="en-US">
                <a:latin typeface="Times New Roman" panose="02020603050405020304" pitchFamily="18" charset="0"/>
                <a:ea typeface="黑体" panose="02010609060101010101" pitchFamily="49" charset="-122"/>
                <a:cs typeface="Times New Roman" panose="02020603050405020304" pitchFamily="18" charset="0"/>
              </a:rPr>
              <a:t>中团</a:t>
            </a:r>
            <a:r>
              <a:rPr lang="en-US" altLang="zh-CN">
                <a:latin typeface="Times New Roman" panose="02020603050405020304" pitchFamily="18" charset="0"/>
                <a:ea typeface="黑体" panose="02010609060101010101" pitchFamily="49" charset="-122"/>
                <a:cs typeface="Times New Roman" panose="02020603050405020304" pitchFamily="18" charset="0"/>
              </a:rPr>
              <a:t>C</a:t>
            </a:r>
            <a:r>
              <a:rPr lang="zh-CN" altLang="en-US">
                <a:latin typeface="Times New Roman" panose="02020603050405020304" pitchFamily="18" charset="0"/>
                <a:ea typeface="黑体" panose="02010609060101010101" pitchFamily="49" charset="-122"/>
                <a:cs typeface="Times New Roman" panose="02020603050405020304" pitchFamily="18" charset="0"/>
              </a:rPr>
              <a:t>的大小应该是</a:t>
            </a:r>
            <a:r>
              <a:rPr lang="en-US" altLang="zh-CN">
                <a:latin typeface="Times New Roman" panose="02020603050405020304" pitchFamily="18" charset="0"/>
                <a:ea typeface="黑体" panose="02010609060101010101" pitchFamily="49" charset="-122"/>
                <a:cs typeface="Times New Roman" panose="02020603050405020304" pitchFamily="18" charset="0"/>
              </a:rPr>
              <a:t>G</a:t>
            </a:r>
            <a:r>
              <a:rPr lang="en-US" altLang="zh-CN" baseline="30000">
                <a:latin typeface="Times New Roman" panose="02020603050405020304" pitchFamily="18" charset="0"/>
                <a:ea typeface="黑体" panose="02010609060101010101" pitchFamily="49" charset="-122"/>
                <a:cs typeface="Times New Roman" panose="02020603050405020304" pitchFamily="18" charset="0"/>
              </a:rPr>
              <a:t>k+1</a:t>
            </a:r>
            <a:r>
              <a:rPr lang="zh-CN" altLang="en-US">
                <a:latin typeface="Times New Roman" panose="02020603050405020304" pitchFamily="18" charset="0"/>
                <a:ea typeface="黑体" panose="02010609060101010101" pitchFamily="49" charset="-122"/>
                <a:cs typeface="Times New Roman" panose="02020603050405020304" pitchFamily="18" charset="0"/>
              </a:rPr>
              <a:t>中团大小的</a:t>
            </a:r>
            <a:r>
              <a:rPr lang="en-US" altLang="zh-CN">
                <a:latin typeface="Times New Roman" panose="02020603050405020304" pitchFamily="18" charset="0"/>
                <a:ea typeface="黑体" panose="02010609060101010101" pitchFamily="49" charset="-122"/>
                <a:cs typeface="Times New Roman" panose="02020603050405020304" pitchFamily="18" charset="0"/>
              </a:rPr>
              <a:t>1/k+1</a:t>
            </a:r>
            <a:endParaRPr lang="en-US" altLang="zh-CN" b="1"/>
          </a:p>
          <a:p>
            <a:r>
              <a:rPr lang="en-US" altLang="zh-CN" b="1"/>
              <a:t>A(G</a:t>
            </a:r>
            <a:r>
              <a:rPr lang="en-US" altLang="zh-CN" b="1" baseline="30000"/>
              <a:t>K+1</a:t>
            </a:r>
            <a:r>
              <a:rPr lang="en-US" altLang="zh-CN" b="1"/>
              <a:t>)= </a:t>
            </a:r>
            <a:r>
              <a:rPr lang="el-GR" altLang="zh-CN" b="1"/>
              <a:t>β</a:t>
            </a:r>
            <a:r>
              <a:rPr lang="zh-CN" altLang="en-US" b="1"/>
              <a:t>， </a:t>
            </a:r>
            <a:r>
              <a:rPr lang="en-US" altLang="zh-CN" b="1"/>
              <a:t>A(G)= </a:t>
            </a:r>
            <a:r>
              <a:rPr lang="el-GR" altLang="zh-CN" b="1"/>
              <a:t>β</a:t>
            </a:r>
            <a:r>
              <a:rPr lang="en-US" altLang="zh-CN" b="1"/>
              <a:t>/(k+1)=|C|,  A(G</a:t>
            </a:r>
            <a:r>
              <a:rPr lang="en-US" altLang="zh-CN" b="1" baseline="30000"/>
              <a:t>K+1</a:t>
            </a:r>
            <a:r>
              <a:rPr lang="en-US" altLang="zh-CN" b="1"/>
              <a:t>)= </a:t>
            </a:r>
            <a:r>
              <a:rPr lang="el-GR" altLang="zh-CN" b="1"/>
              <a:t>β</a:t>
            </a:r>
            <a:r>
              <a:rPr lang="en-US" altLang="zh-CN" b="1"/>
              <a:t>=(k+1)|C| </a:t>
            </a:r>
            <a:endParaRPr lang="zh-CN" altLang="en-US" b="1"/>
          </a:p>
          <a:p>
            <a:r>
              <a:rPr lang="zh-CN" altLang="en-US" b="1"/>
              <a:t>多项式时间内找到了</a:t>
            </a:r>
            <a:r>
              <a:rPr lang="en-US" altLang="zh-CN" b="1"/>
              <a:t>G</a:t>
            </a:r>
            <a:r>
              <a:rPr lang="zh-CN" altLang="en-US" b="1"/>
              <a:t>的最大团，故所有</a:t>
            </a:r>
            <a:r>
              <a:rPr lang="en-US" altLang="zh-CN" b="1"/>
              <a:t>NP</a:t>
            </a:r>
            <a:r>
              <a:rPr lang="zh-CN" altLang="en-US" b="1"/>
              <a:t>多项式时间可解，则</a:t>
            </a:r>
            <a:r>
              <a:rPr lang="en-US" altLang="zh-CN" b="1"/>
              <a:t>NP=P</a:t>
            </a:r>
            <a:r>
              <a:rPr lang="zh-CN" altLang="en-US" b="1"/>
              <a:t>。矛盾！</a:t>
            </a:r>
            <a:endParaRPr lang="en-US" altLang="zh-CN" b="1"/>
          </a:p>
          <a:p>
            <a:endParaRPr lang="en-US" altLang="zh-CN" b="1"/>
          </a:p>
          <a:p>
            <a:endParaRPr lang="zh-CN" altLang="en-US" b="1"/>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2C8647EA-A461-4566-82B2-6C8C755FFD3E}"/>
              </a:ext>
            </a:extLst>
          </p:cNvPr>
          <p:cNvSpPr>
            <a:spLocks noGrp="1" noRot="1" noChangeAspect="1" noChangeArrowheads="1" noTextEdit="1"/>
          </p:cNvSpPr>
          <p:nvPr>
            <p:ph type="sldImg"/>
          </p:nvPr>
        </p:nvSpPr>
        <p:spPr/>
      </p:sp>
      <p:sp>
        <p:nvSpPr>
          <p:cNvPr id="124931" name="Rectangle 3">
            <a:extLst>
              <a:ext uri="{FF2B5EF4-FFF2-40B4-BE49-F238E27FC236}">
                <a16:creationId xmlns:a16="http://schemas.microsoft.com/office/drawing/2014/main" id="{F9CC1241-8E79-4D85-A2B8-ECDC1DF5EA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A264BE54-44F5-405A-8074-A51F1C2D68B9}"/>
              </a:ext>
            </a:extLst>
          </p:cNvPr>
          <p:cNvSpPr>
            <a:spLocks noGrp="1" noRot="1" noChangeAspect="1" noChangeArrowheads="1" noTextEdit="1"/>
          </p:cNvSpPr>
          <p:nvPr>
            <p:ph type="sldImg"/>
          </p:nvPr>
        </p:nvSpPr>
        <p:spPr/>
      </p:sp>
      <p:sp>
        <p:nvSpPr>
          <p:cNvPr id="126979" name="Rectangle 3">
            <a:extLst>
              <a:ext uri="{FF2B5EF4-FFF2-40B4-BE49-F238E27FC236}">
                <a16:creationId xmlns:a16="http://schemas.microsoft.com/office/drawing/2014/main" id="{BB49F9EB-2765-4542-B115-C392D60BDA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On-line</a:t>
            </a:r>
            <a:r>
              <a:rPr lang="zh-CN" altLang="en-US" b="1"/>
              <a:t>调度</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4E449022-E8FC-4215-B63C-F8C8B3310DCE}"/>
              </a:ext>
            </a:extLst>
          </p:cNvPr>
          <p:cNvSpPr>
            <a:spLocks noGrp="1" noRot="1" noChangeAspect="1" noChangeArrowheads="1" noTextEdit="1"/>
          </p:cNvSpPr>
          <p:nvPr>
            <p:ph type="sldImg"/>
          </p:nvPr>
        </p:nvSpPr>
        <p:spPr/>
      </p:sp>
      <p:sp>
        <p:nvSpPr>
          <p:cNvPr id="129027" name="Rectangle 3">
            <a:extLst>
              <a:ext uri="{FF2B5EF4-FFF2-40B4-BE49-F238E27FC236}">
                <a16:creationId xmlns:a16="http://schemas.microsoft.com/office/drawing/2014/main" id="{12D2AA81-3B4E-4893-A76C-9AE88B8975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式（</a:t>
            </a:r>
            <a:r>
              <a:rPr lang="en-US" altLang="zh-CN" b="1"/>
              <a:t>1）</a:t>
            </a:r>
            <a:r>
              <a:rPr lang="zh-CN" altLang="en-US" b="1"/>
              <a:t>代入式（</a:t>
            </a:r>
            <a:r>
              <a:rPr lang="en-US" altLang="zh-CN" b="1"/>
              <a:t>2）</a:t>
            </a:r>
            <a:r>
              <a:rPr lang="zh-CN" altLang="en-US"/>
              <a:t>得：</a:t>
            </a:r>
            <a:endParaRPr lang="en-US" altLang="zh-CN"/>
          </a:p>
          <a:p>
            <a:r>
              <a:rPr lang="en-US" altLang="zh-CN">
                <a:latin typeface="Times New Roman" panose="02020603050405020304" pitchFamily="18" charset="0"/>
                <a:ea typeface="黑体" panose="02010609060101010101" pitchFamily="49" charset="-122"/>
              </a:rPr>
              <a:t>    OPT(I)</a:t>
            </a:r>
            <a:r>
              <a:rPr lang="zh-CN"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(L-P</a:t>
            </a:r>
            <a:r>
              <a:rPr lang="en-US" altLang="zh-CN" baseline="-25000">
                <a:latin typeface="Times New Roman" panose="02020603050405020304" pitchFamily="18" charset="0"/>
                <a:ea typeface="黑体" panose="02010609060101010101" pitchFamily="49" charset="-122"/>
              </a:rPr>
              <a:t>j</a:t>
            </a:r>
            <a:r>
              <a:rPr lang="en-US" altLang="zh-CN">
                <a:latin typeface="Times New Roman" panose="02020603050405020304" pitchFamily="18" charset="0"/>
                <a:ea typeface="黑体" panose="02010609060101010101" pitchFamily="49" charset="-122"/>
              </a:rPr>
              <a:t>)+P</a:t>
            </a:r>
            <a:r>
              <a:rPr lang="en-US" altLang="zh-CN" baseline="-25000">
                <a:latin typeface="Times New Roman" panose="02020603050405020304" pitchFamily="18" charset="0"/>
                <a:ea typeface="黑体" panose="02010609060101010101" pitchFamily="49" charset="-122"/>
              </a:rPr>
              <a:t>j</a:t>
            </a:r>
            <a:r>
              <a:rPr lang="en-US" altLang="zh-CN">
                <a:latin typeface="Times New Roman" panose="02020603050405020304" pitchFamily="18" charset="0"/>
                <a:ea typeface="黑体" panose="02010609060101010101" pitchFamily="49" charset="-122"/>
              </a:rPr>
              <a:t>/m=A(I)-(1-1/m)P</a:t>
            </a:r>
            <a:r>
              <a:rPr lang="en-US" altLang="zh-CN" baseline="-25000">
                <a:latin typeface="Times New Roman" panose="02020603050405020304" pitchFamily="18" charset="0"/>
                <a:ea typeface="黑体" panose="02010609060101010101" pitchFamily="49" charset="-122"/>
              </a:rPr>
              <a:t>j</a:t>
            </a:r>
            <a:r>
              <a:rPr lang="zh-CN" altLang="en-US" baseline="-25000">
                <a:latin typeface="Times New Roman" panose="02020603050405020304" pitchFamily="18" charset="0"/>
                <a:ea typeface="黑体" panose="02010609060101010101" pitchFamily="49" charset="-122"/>
              </a:rPr>
              <a:t>，</a:t>
            </a:r>
            <a:endParaRPr lang="en-US" altLang="zh-CN" baseline="-25000">
              <a:latin typeface="Times New Roman" panose="02020603050405020304" pitchFamily="18" charset="0"/>
              <a:ea typeface="黑体" panose="02010609060101010101" pitchFamily="49" charset="-122"/>
            </a:endParaRPr>
          </a:p>
          <a:p>
            <a:r>
              <a:rPr lang="zh-CN" altLang="en-US" b="1">
                <a:latin typeface="Times New Roman" panose="02020603050405020304" pitchFamily="18" charset="0"/>
                <a:ea typeface="黑体" panose="02010609060101010101" pitchFamily="49" charset="-122"/>
              </a:rPr>
              <a:t>两边除以</a:t>
            </a:r>
            <a:r>
              <a:rPr lang="en-US" altLang="zh-CN" b="1">
                <a:latin typeface="Times New Roman" panose="02020603050405020304" pitchFamily="18" charset="0"/>
                <a:ea typeface="黑体" panose="02010609060101010101" pitchFamily="49" charset="-122"/>
              </a:rPr>
              <a:t>OPT(I)</a:t>
            </a:r>
            <a:r>
              <a:rPr lang="zh-CN" altLang="en-US">
                <a:latin typeface="Times New Roman" panose="02020603050405020304" pitchFamily="18" charset="0"/>
                <a:ea typeface="黑体" panose="02010609060101010101" pitchFamily="49" charset="-122"/>
              </a:rPr>
              <a:t>得：</a:t>
            </a:r>
            <a:endParaRPr lang="en-US" altLang="zh-CN">
              <a:latin typeface="Times New Roman" panose="02020603050405020304" pitchFamily="18" charset="0"/>
              <a:ea typeface="黑体" panose="02010609060101010101" pitchFamily="49" charset="-122"/>
            </a:endParaRPr>
          </a:p>
          <a:p>
            <a:r>
              <a:rPr lang="en-US" altLang="zh-CN">
                <a:latin typeface="Times New Roman" panose="02020603050405020304" pitchFamily="18" charset="0"/>
                <a:ea typeface="黑体" panose="02010609060101010101" pitchFamily="49" charset="-122"/>
              </a:rPr>
              <a:t>   1</a:t>
            </a:r>
            <a:r>
              <a:rPr lang="zh-CN"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A(I)/OPT(I)-(1-1/m)P</a:t>
            </a:r>
            <a:r>
              <a:rPr lang="en-US" altLang="zh-CN" baseline="-25000">
                <a:latin typeface="Times New Roman" panose="02020603050405020304" pitchFamily="18" charset="0"/>
                <a:ea typeface="黑体" panose="02010609060101010101" pitchFamily="49" charset="-122"/>
              </a:rPr>
              <a:t>j</a:t>
            </a:r>
            <a:r>
              <a:rPr lang="en-US" altLang="zh-CN">
                <a:latin typeface="Times New Roman" panose="02020603050405020304" pitchFamily="18" charset="0"/>
                <a:ea typeface="黑体" panose="02010609060101010101" pitchFamily="49" charset="-122"/>
              </a:rPr>
              <a:t>/OPT(I)  //OPT(I) </a:t>
            </a:r>
            <a:r>
              <a:rPr lang="zh-CN"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P</a:t>
            </a:r>
            <a:r>
              <a:rPr lang="en-US" altLang="zh-CN" baseline="-25000">
                <a:latin typeface="Times New Roman" panose="02020603050405020304" pitchFamily="18" charset="0"/>
                <a:ea typeface="黑体" panose="02010609060101010101" pitchFamily="49" charset="-122"/>
              </a:rPr>
              <a:t>j</a:t>
            </a:r>
            <a:endParaRPr lang="en-US" altLang="zh-CN">
              <a:latin typeface="Times New Roman" panose="02020603050405020304" pitchFamily="18" charset="0"/>
              <a:ea typeface="黑体" panose="02010609060101010101" pitchFamily="49" charset="-122"/>
            </a:endParaRPr>
          </a:p>
          <a:p>
            <a:r>
              <a:rPr lang="zh-CN" altLang="en-US">
                <a:latin typeface="Times New Roman" panose="02020603050405020304" pitchFamily="18" charset="0"/>
                <a:ea typeface="黑体" panose="02010609060101010101" pitchFamily="49" charset="-122"/>
              </a:rPr>
              <a:t>     ≥</a:t>
            </a:r>
            <a:r>
              <a:rPr lang="en-US" altLang="zh-CN">
                <a:latin typeface="Times New Roman" panose="02020603050405020304" pitchFamily="18" charset="0"/>
                <a:ea typeface="黑体" panose="02010609060101010101" pitchFamily="49" charset="-122"/>
              </a:rPr>
              <a:t>A(I)/OPT(I)-(1-1/m)</a:t>
            </a:r>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3B3A0140-CD9E-45A7-AD6E-70EEB3142347}"/>
              </a:ext>
            </a:extLst>
          </p:cNvPr>
          <p:cNvSpPr>
            <a:spLocks noGrp="1" noRot="1" noChangeAspect="1" noChangeArrowheads="1" noTextEdit="1"/>
          </p:cNvSpPr>
          <p:nvPr>
            <p:ph type="sldImg"/>
          </p:nvPr>
        </p:nvSpPr>
        <p:spPr/>
      </p:sp>
      <p:sp>
        <p:nvSpPr>
          <p:cNvPr id="131075" name="Rectangle 3">
            <a:extLst>
              <a:ext uri="{FF2B5EF4-FFF2-40B4-BE49-F238E27FC236}">
                <a16:creationId xmlns:a16="http://schemas.microsoft.com/office/drawing/2014/main" id="{6E707496-65C2-4908-9261-574312D596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b="1"/>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97CBA285-A816-46F4-B1A1-EC361CBD9DF6}"/>
              </a:ext>
            </a:extLst>
          </p:cNvPr>
          <p:cNvSpPr>
            <a:spLocks noGrp="1" noRot="1" noChangeAspect="1" noChangeArrowheads="1" noTextEdit="1"/>
          </p:cNvSpPr>
          <p:nvPr>
            <p:ph type="sldImg"/>
          </p:nvPr>
        </p:nvSpPr>
        <p:spPr/>
      </p:sp>
      <p:sp>
        <p:nvSpPr>
          <p:cNvPr id="133123" name="Rectangle 3">
            <a:extLst>
              <a:ext uri="{FF2B5EF4-FFF2-40B4-BE49-F238E27FC236}">
                <a16:creationId xmlns:a16="http://schemas.microsoft.com/office/drawing/2014/main" id="{F116FA7B-2A88-40F6-B679-D5E4199948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5400" b="1"/>
              <a:t>若</a:t>
            </a:r>
            <a:r>
              <a:rPr lang="en-US" altLang="zh-CN" sz="5400" b="1"/>
              <a:t>R</a:t>
            </a:r>
            <a:r>
              <a:rPr lang="en-US" altLang="zh-CN" sz="5400" b="1" baseline="-25000"/>
              <a:t>A</a:t>
            </a:r>
            <a:r>
              <a:rPr lang="en-US" altLang="zh-CN" sz="5400" b="1"/>
              <a:t>(I) ≤</a:t>
            </a:r>
            <a:r>
              <a:rPr lang="zh-CN" altLang="en-US" sz="5400" b="1"/>
              <a:t>（</a:t>
            </a:r>
            <a:r>
              <a:rPr lang="en-US" altLang="zh-CN" sz="5400" b="1"/>
              <a:t>1+</a:t>
            </a:r>
            <a:r>
              <a:rPr lang="en-US" altLang="zh-CN" sz="5400" b="1">
                <a:latin typeface="Arial Unicode MS" pitchFamily="34" charset="-122"/>
                <a:ea typeface="Arial Unicode MS" pitchFamily="34" charset="-122"/>
              </a:rPr>
              <a:t>∊</a:t>
            </a:r>
            <a:r>
              <a:rPr lang="zh-CN" altLang="en-US" sz="5400" b="1">
                <a:latin typeface="Arial Unicode MS" pitchFamily="34" charset="-122"/>
                <a:ea typeface="Arial Unicode MS" pitchFamily="34" charset="-122"/>
              </a:rPr>
              <a:t>），则称</a:t>
            </a:r>
            <a:r>
              <a:rPr lang="en-US" altLang="zh-CN" sz="5400" b="1">
                <a:latin typeface="Arial Unicode MS" pitchFamily="34" charset="-122"/>
                <a:ea typeface="Arial Unicode MS" pitchFamily="34" charset="-122"/>
              </a:rPr>
              <a:t>A</a:t>
            </a:r>
            <a:r>
              <a:rPr lang="zh-CN" altLang="en-US" sz="5400" b="1">
                <a:latin typeface="Arial Unicode MS" pitchFamily="34" charset="-122"/>
                <a:ea typeface="Arial Unicode MS" pitchFamily="34" charset="-122"/>
              </a:rPr>
              <a:t>是</a:t>
            </a:r>
            <a:r>
              <a:rPr lang="en-US" altLang="zh-CN" sz="5400" b="1"/>
              <a:t>(1+</a:t>
            </a:r>
            <a:r>
              <a:rPr lang="en-US" altLang="zh-CN" sz="5400" b="1">
                <a:latin typeface="Arial Unicode MS" pitchFamily="34" charset="-122"/>
                <a:ea typeface="Arial Unicode MS" pitchFamily="34" charset="-122"/>
              </a:rPr>
              <a:t>∊)</a:t>
            </a:r>
            <a:r>
              <a:rPr lang="zh-CN" altLang="en-US" sz="5400" b="1"/>
              <a:t>－近似算法，</a:t>
            </a:r>
            <a:r>
              <a:rPr lang="en-US" altLang="zh-CN" sz="5400" b="1"/>
              <a:t>1-</a:t>
            </a:r>
            <a:r>
              <a:rPr lang="zh-CN" altLang="en-US" sz="5400" b="1"/>
              <a:t>近似算法产生最优解</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B3C3248E-73EC-4FFE-85D5-987B6D578D0F}"/>
              </a:ext>
            </a:extLst>
          </p:cNvPr>
          <p:cNvSpPr>
            <a:spLocks noGrp="1" noRot="1" noChangeAspect="1" noChangeArrowheads="1" noTextEdit="1"/>
          </p:cNvSpPr>
          <p:nvPr>
            <p:ph type="sldImg"/>
          </p:nvPr>
        </p:nvSpPr>
        <p:spPr/>
      </p:sp>
      <p:sp>
        <p:nvSpPr>
          <p:cNvPr id="135171" name="Rectangle 3">
            <a:extLst>
              <a:ext uri="{FF2B5EF4-FFF2-40B4-BE49-F238E27FC236}">
                <a16:creationId xmlns:a16="http://schemas.microsoft.com/office/drawing/2014/main" id="{E8DDFB98-B680-40D0-A863-5B5C254DC5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latin typeface="Arial" panose="020B0604020202020204" pitchFamily="34" charset="0"/>
              </a:rPr>
              <a:t>注意：绝对性能比与具体实例</a:t>
            </a:r>
            <a:r>
              <a:rPr lang="en-US" altLang="zh-CN">
                <a:latin typeface="Arial" panose="020B0604020202020204" pitchFamily="34" charset="0"/>
              </a:rPr>
              <a:t>I</a:t>
            </a:r>
            <a:r>
              <a:rPr lang="zh-CN" altLang="en-US">
                <a:latin typeface="Arial" panose="020B0604020202020204" pitchFamily="34" charset="0"/>
              </a:rPr>
              <a:t>无关，故表达比时无须用</a:t>
            </a:r>
            <a:r>
              <a:rPr lang="en-US" altLang="zh-CN">
                <a:latin typeface="Arial" panose="020B0604020202020204" pitchFamily="34" charset="0"/>
              </a:rPr>
              <a:t>I</a:t>
            </a:r>
          </a:p>
          <a:p>
            <a:r>
              <a:rPr lang="en-US" altLang="zh-CN">
                <a:latin typeface="Arial" panose="020B0604020202020204" pitchFamily="34" charset="0"/>
              </a:rPr>
              <a:t>R</a:t>
            </a:r>
            <a:r>
              <a:rPr lang="en-US" altLang="zh-CN" baseline="-25000">
                <a:latin typeface="Arial" panose="020B0604020202020204" pitchFamily="34" charset="0"/>
              </a:rPr>
              <a:t>A</a:t>
            </a:r>
            <a:r>
              <a:rPr lang="en-US" altLang="zh-CN">
                <a:latin typeface="Arial" panose="020B0604020202020204" pitchFamily="34" charset="0"/>
              </a:rPr>
              <a:t>=inf{r</a:t>
            </a:r>
            <a:r>
              <a:rPr lang="zh-CN" altLang="en-US">
                <a:latin typeface="Arial" panose="020B0604020202020204" pitchFamily="34" charset="0"/>
              </a:rPr>
              <a:t>≥</a:t>
            </a:r>
            <a:r>
              <a:rPr lang="en-US" altLang="zh-CN">
                <a:latin typeface="Arial" panose="020B0604020202020204" pitchFamily="34" charset="0"/>
              </a:rPr>
              <a:t>1:</a:t>
            </a:r>
            <a:r>
              <a:rPr lang="zh-CN" altLang="en-US">
                <a:latin typeface="Arial" panose="020B0604020202020204" pitchFamily="34" charset="0"/>
              </a:rPr>
              <a:t>对于所有的实例</a:t>
            </a:r>
            <a:r>
              <a:rPr lang="en-US" altLang="zh-CN">
                <a:latin typeface="Arial" panose="020B0604020202020204" pitchFamily="34" charset="0"/>
              </a:rPr>
              <a:t>I</a:t>
            </a:r>
            <a:r>
              <a:rPr lang="zh-CN" altLang="en-US">
                <a:latin typeface="Arial" panose="020B0604020202020204" pitchFamily="34" charset="0"/>
              </a:rPr>
              <a:t>，</a:t>
            </a:r>
            <a:r>
              <a:rPr lang="en-US" altLang="zh-CN">
                <a:latin typeface="Arial" panose="020B0604020202020204" pitchFamily="34" charset="0"/>
              </a:rPr>
              <a:t>R</a:t>
            </a:r>
            <a:r>
              <a:rPr lang="en-US" altLang="zh-CN" baseline="-25000">
                <a:latin typeface="Arial" panose="020B0604020202020204" pitchFamily="34" charset="0"/>
              </a:rPr>
              <a:t>A</a:t>
            </a:r>
            <a:r>
              <a:rPr lang="en-US" altLang="zh-CN">
                <a:latin typeface="Arial" panose="020B0604020202020204" pitchFamily="34" charset="0"/>
              </a:rPr>
              <a:t>(I) ≤r}//infimum</a:t>
            </a:r>
          </a:p>
          <a:p>
            <a:r>
              <a:rPr lang="en-US" altLang="zh-CN">
                <a:latin typeface="Arial" panose="020B0604020202020204" pitchFamily="34" charset="0"/>
              </a:rPr>
              <a:t>LPT</a:t>
            </a:r>
            <a:r>
              <a:rPr lang="zh-CN" altLang="en-US">
                <a:latin typeface="Arial" panose="020B0604020202020204" pitchFamily="34" charset="0"/>
              </a:rPr>
              <a:t>调度是非</a:t>
            </a:r>
            <a:r>
              <a:rPr lang="en-US" altLang="zh-CN">
                <a:latin typeface="Arial" panose="020B0604020202020204" pitchFamily="34" charset="0"/>
              </a:rPr>
              <a:t>online</a:t>
            </a:r>
            <a:r>
              <a:rPr lang="zh-CN" altLang="en-US">
                <a:latin typeface="Arial" panose="020B0604020202020204" pitchFamily="34" charset="0"/>
              </a:rPr>
              <a:t>的</a:t>
            </a:r>
            <a:endParaRPr lang="en-US" altLang="zh-CN">
              <a:latin typeface="Arial" panose="020B0604020202020204" pitchFamily="34" charset="0"/>
            </a:endParaRPr>
          </a:p>
          <a:p>
            <a:r>
              <a:rPr lang="en-US" altLang="zh-CN">
                <a:latin typeface="Arial" panose="020B0604020202020204" pitchFamily="34" charset="0"/>
              </a:rPr>
              <a:t>R</a:t>
            </a:r>
            <a:r>
              <a:rPr lang="en-US" altLang="zh-CN" baseline="-25000">
                <a:latin typeface="Arial" panose="020B0604020202020204" pitchFamily="34" charset="0"/>
              </a:rPr>
              <a:t>LPT</a:t>
            </a:r>
            <a:r>
              <a:rPr lang="zh-CN" altLang="en-US">
                <a:latin typeface="Arial" panose="020B0604020202020204" pitchFamily="34" charset="0"/>
              </a:rPr>
              <a:t>是绝对性能比。即</a:t>
            </a:r>
            <a:r>
              <a:rPr lang="en-US" altLang="zh-CN">
                <a:latin typeface="Arial" panose="020B0604020202020204" pitchFamily="34" charset="0"/>
              </a:rPr>
              <a:t>A(I)/OPT(I) ≤4/3-1/3m</a:t>
            </a:r>
          </a:p>
          <a:p>
            <a:r>
              <a:rPr lang="zh-CN" altLang="en-US">
                <a:latin typeface="Arial" panose="020B0604020202020204" pitchFamily="34" charset="0"/>
              </a:rPr>
              <a:t>不成立：</a:t>
            </a:r>
            <a:r>
              <a:rPr lang="en-US" altLang="zh-CN">
                <a:latin typeface="Arial" panose="020B0604020202020204" pitchFamily="34" charset="0"/>
              </a:rPr>
              <a:t>A(I)/OPT(I)&gt;4/3-1/3m</a:t>
            </a:r>
          </a:p>
          <a:p>
            <a:r>
              <a:rPr lang="zh-CN" altLang="en-US">
                <a:latin typeface="Arial" panose="020B0604020202020204" pitchFamily="34" charset="0"/>
              </a:rPr>
              <a:t>设给定一数集</a:t>
            </a:r>
            <a:r>
              <a:rPr lang="en-US" altLang="zh-CN">
                <a:latin typeface="Arial" panose="020B0604020202020204" pitchFamily="34" charset="0"/>
              </a:rPr>
              <a:t>E</a:t>
            </a:r>
            <a:r>
              <a:rPr lang="zh-CN" altLang="en-US">
                <a:latin typeface="Arial" panose="020B0604020202020204" pitchFamily="34" charset="0"/>
              </a:rPr>
              <a:t>。若存在这样一个数</a:t>
            </a:r>
            <a:r>
              <a:rPr lang="el-GR" altLang="zh-CN">
                <a:latin typeface="Arial" panose="020B0604020202020204" pitchFamily="34" charset="0"/>
              </a:rPr>
              <a:t>α</a:t>
            </a:r>
            <a:r>
              <a:rPr lang="en-US" altLang="zh-CN">
                <a:latin typeface="Arial" panose="020B0604020202020204" pitchFamily="34" charset="0"/>
              </a:rPr>
              <a:t>,</a:t>
            </a:r>
            <a:r>
              <a:rPr lang="zh-CN" altLang="en-US">
                <a:latin typeface="Arial" panose="020B0604020202020204" pitchFamily="34" charset="0"/>
              </a:rPr>
              <a:t>满足以下两个条件：</a:t>
            </a:r>
          </a:p>
          <a:p>
            <a:r>
              <a:rPr lang="en-US" altLang="zh-CN">
                <a:latin typeface="Arial" panose="020B0604020202020204" pitchFamily="34" charset="0"/>
              </a:rPr>
              <a:t>1</a:t>
            </a:r>
            <a:r>
              <a:rPr lang="zh-CN" altLang="en-US">
                <a:latin typeface="Arial" panose="020B0604020202020204" pitchFamily="34" charset="0"/>
              </a:rPr>
              <a:t>）集</a:t>
            </a:r>
            <a:r>
              <a:rPr lang="en-US" altLang="zh-CN">
                <a:latin typeface="Arial" panose="020B0604020202020204" pitchFamily="34" charset="0"/>
              </a:rPr>
              <a:t>E</a:t>
            </a:r>
            <a:r>
              <a:rPr lang="zh-CN" altLang="en-US">
                <a:latin typeface="Arial" panose="020B0604020202020204" pitchFamily="34" charset="0"/>
              </a:rPr>
              <a:t>中的一切数</a:t>
            </a:r>
            <a:r>
              <a:rPr lang="en-US" altLang="zh-CN">
                <a:latin typeface="Arial" panose="020B0604020202020204" pitchFamily="34" charset="0"/>
              </a:rPr>
              <a:t>x≥</a:t>
            </a:r>
            <a:r>
              <a:rPr lang="el-GR" altLang="zh-CN">
                <a:latin typeface="Arial" panose="020B0604020202020204" pitchFamily="34" charset="0"/>
              </a:rPr>
              <a:t>α</a:t>
            </a:r>
            <a:r>
              <a:rPr lang="zh-CN" altLang="en-US">
                <a:latin typeface="Arial" panose="020B0604020202020204" pitchFamily="34" charset="0"/>
              </a:rPr>
              <a:t> </a:t>
            </a:r>
            <a:r>
              <a:rPr lang="en-US" altLang="zh-CN">
                <a:latin typeface="Arial" panose="020B0604020202020204" pitchFamily="34" charset="0"/>
              </a:rPr>
              <a:t>(</a:t>
            </a:r>
            <a:r>
              <a:rPr lang="zh-CN" altLang="en-US">
                <a:latin typeface="Arial" panose="020B0604020202020204" pitchFamily="34" charset="0"/>
              </a:rPr>
              <a:t>即</a:t>
            </a:r>
            <a:r>
              <a:rPr lang="el-GR" altLang="zh-CN">
                <a:latin typeface="Arial" panose="020B0604020202020204" pitchFamily="34" charset="0"/>
              </a:rPr>
              <a:t>α</a:t>
            </a:r>
            <a:r>
              <a:rPr lang="zh-CN" altLang="en-US">
                <a:latin typeface="Arial" panose="020B0604020202020204" pitchFamily="34" charset="0"/>
              </a:rPr>
              <a:t> 是</a:t>
            </a:r>
            <a:r>
              <a:rPr lang="en-US" altLang="zh-CN">
                <a:latin typeface="Arial" panose="020B0604020202020204" pitchFamily="34" charset="0"/>
              </a:rPr>
              <a:t>E</a:t>
            </a:r>
            <a:r>
              <a:rPr lang="zh-CN" altLang="en-US">
                <a:latin typeface="Arial" panose="020B0604020202020204" pitchFamily="34" charset="0"/>
              </a:rPr>
              <a:t>的一个下界</a:t>
            </a:r>
            <a:r>
              <a:rPr lang="en-US" altLang="zh-CN">
                <a:latin typeface="Arial" panose="020B0604020202020204" pitchFamily="34" charset="0"/>
              </a:rPr>
              <a:t>)</a:t>
            </a:r>
            <a:r>
              <a:rPr lang="zh-CN" altLang="en-US">
                <a:latin typeface="Arial" panose="020B0604020202020204" pitchFamily="34" charset="0"/>
              </a:rPr>
              <a:t>；</a:t>
            </a:r>
          </a:p>
          <a:p>
            <a:r>
              <a:rPr lang="en-US" altLang="zh-CN">
                <a:latin typeface="Arial" panose="020B0604020202020204" pitchFamily="34" charset="0"/>
              </a:rPr>
              <a:t>2</a:t>
            </a:r>
            <a:r>
              <a:rPr lang="zh-CN" altLang="en-US">
                <a:latin typeface="Arial" panose="020B0604020202020204" pitchFamily="34" charset="0"/>
              </a:rPr>
              <a:t>）对任意给定的正数</a:t>
            </a:r>
            <a:r>
              <a:rPr lang="el-GR" altLang="zh-CN">
                <a:latin typeface="Arial" panose="020B0604020202020204" pitchFamily="34" charset="0"/>
              </a:rPr>
              <a:t>ε</a:t>
            </a:r>
            <a:r>
              <a:rPr lang="zh-CN" altLang="en-US">
                <a:latin typeface="Arial" panose="020B0604020202020204" pitchFamily="34" charset="0"/>
              </a:rPr>
              <a:t>，至少存在一个数</a:t>
            </a:r>
            <a:r>
              <a:rPr lang="en-US" altLang="zh-CN">
                <a:latin typeface="Arial" panose="020B0604020202020204" pitchFamily="34" charset="0"/>
              </a:rPr>
              <a:t>x</a:t>
            </a:r>
            <a:r>
              <a:rPr lang="en-US" altLang="zh-CN" baseline="-25000">
                <a:latin typeface="Arial" panose="020B0604020202020204" pitchFamily="34" charset="0"/>
              </a:rPr>
              <a:t>0</a:t>
            </a:r>
            <a:r>
              <a:rPr lang="en-US" altLang="zh-CN">
                <a:latin typeface="Arial" panose="020B0604020202020204" pitchFamily="34" charset="0"/>
              </a:rPr>
              <a:t>∈E</a:t>
            </a:r>
            <a:r>
              <a:rPr lang="zh-CN" altLang="en-US">
                <a:latin typeface="Arial" panose="020B0604020202020204" pitchFamily="34" charset="0"/>
              </a:rPr>
              <a:t>，使得</a:t>
            </a:r>
            <a:r>
              <a:rPr lang="en-US" altLang="zh-CN">
                <a:latin typeface="Arial" panose="020B0604020202020204" pitchFamily="34" charset="0"/>
              </a:rPr>
              <a:t>x</a:t>
            </a:r>
            <a:r>
              <a:rPr lang="en-US" altLang="zh-CN" baseline="-25000">
                <a:latin typeface="Arial" panose="020B0604020202020204" pitchFamily="34" charset="0"/>
              </a:rPr>
              <a:t>0</a:t>
            </a:r>
            <a:r>
              <a:rPr lang="en-US" altLang="zh-CN">
                <a:latin typeface="Arial" panose="020B0604020202020204" pitchFamily="34" charset="0"/>
              </a:rPr>
              <a:t>&lt;</a:t>
            </a:r>
            <a:r>
              <a:rPr lang="el-GR" altLang="zh-CN">
                <a:latin typeface="Arial" panose="020B0604020202020204" pitchFamily="34" charset="0"/>
              </a:rPr>
              <a:t>α</a:t>
            </a:r>
            <a:r>
              <a:rPr lang="en-US" altLang="zh-CN">
                <a:latin typeface="Arial" panose="020B0604020202020204" pitchFamily="34" charset="0"/>
              </a:rPr>
              <a:t>+</a:t>
            </a:r>
            <a:r>
              <a:rPr lang="el-GR" altLang="zh-CN">
                <a:latin typeface="Arial" panose="020B0604020202020204" pitchFamily="34" charset="0"/>
              </a:rPr>
              <a:t>ε</a:t>
            </a:r>
            <a:r>
              <a:rPr lang="zh-CN" altLang="en-US">
                <a:latin typeface="Arial" panose="020B0604020202020204" pitchFamily="34" charset="0"/>
              </a:rPr>
              <a:t>（即比</a:t>
            </a:r>
            <a:r>
              <a:rPr lang="el-GR" altLang="zh-CN">
                <a:latin typeface="Arial" panose="020B0604020202020204" pitchFamily="34" charset="0"/>
              </a:rPr>
              <a:t>α</a:t>
            </a:r>
            <a:r>
              <a:rPr lang="zh-CN" altLang="en-US">
                <a:latin typeface="Arial" panose="020B0604020202020204" pitchFamily="34" charset="0"/>
              </a:rPr>
              <a:t>再大一点就不是下界）</a:t>
            </a:r>
            <a:endParaRPr lang="en-US" altLang="zh-CN">
              <a:latin typeface="Arial" panose="020B0604020202020204" pitchFamily="34" charset="0"/>
            </a:endParaRPr>
          </a:p>
          <a:p>
            <a:r>
              <a:rPr lang="zh-CN" altLang="en-US">
                <a:latin typeface="Arial" panose="020B0604020202020204" pitchFamily="34" charset="0"/>
              </a:rPr>
              <a:t> 则</a:t>
            </a:r>
            <a:r>
              <a:rPr lang="el-GR" altLang="zh-CN">
                <a:latin typeface="Arial" panose="020B0604020202020204" pitchFamily="34" charset="0"/>
              </a:rPr>
              <a:t>α</a:t>
            </a:r>
            <a:r>
              <a:rPr lang="zh-CN" altLang="en-US">
                <a:latin typeface="Arial" panose="020B0604020202020204" pitchFamily="34" charset="0"/>
              </a:rPr>
              <a:t> 叫做</a:t>
            </a:r>
            <a:r>
              <a:rPr lang="en-US" altLang="zh-CN">
                <a:latin typeface="Arial" panose="020B0604020202020204" pitchFamily="34" charset="0"/>
              </a:rPr>
              <a:t>E</a:t>
            </a:r>
            <a:r>
              <a:rPr lang="zh-CN" altLang="en-US">
                <a:latin typeface="Arial" panose="020B0604020202020204" pitchFamily="34" charset="0"/>
              </a:rPr>
              <a:t>的</a:t>
            </a:r>
            <a:r>
              <a:rPr lang="zh-CN" altLang="en-US" b="1" i="1">
                <a:latin typeface="Arial" panose="020B0604020202020204" pitchFamily="34" charset="0"/>
              </a:rPr>
              <a:t>下确界</a:t>
            </a:r>
            <a:r>
              <a:rPr lang="zh-CN" altLang="en-US">
                <a:latin typeface="Arial" panose="020B0604020202020204" pitchFamily="34" charset="0"/>
              </a:rPr>
              <a:t>，记为</a:t>
            </a:r>
            <a:r>
              <a:rPr lang="el-GR" altLang="zh-CN">
                <a:latin typeface="Arial" panose="020B0604020202020204" pitchFamily="34" charset="0"/>
              </a:rPr>
              <a:t>α</a:t>
            </a:r>
            <a:r>
              <a:rPr lang="en-US" altLang="zh-CN">
                <a:latin typeface="Arial" panose="020B0604020202020204" pitchFamily="34" charset="0"/>
              </a:rPr>
              <a:t>=inf E</a:t>
            </a:r>
            <a:r>
              <a:rPr lang="zh-CN" altLang="en-US">
                <a:latin typeface="Arial" panose="020B0604020202020204" pitchFamily="34" charset="0"/>
              </a:rPr>
              <a:t> </a:t>
            </a:r>
            <a:endParaRPr lang="en-US" altLang="zh-CN">
              <a:latin typeface="Arial" panose="020B0604020202020204" pitchFamily="34" charset="0"/>
            </a:endParaRPr>
          </a:p>
          <a:p>
            <a:r>
              <a:rPr lang="zh-CN" altLang="en-US">
                <a:latin typeface="Arial" panose="020B0604020202020204" pitchFamily="34" charset="0"/>
              </a:rPr>
              <a:t>条件</a:t>
            </a:r>
            <a:r>
              <a:rPr lang="en-US" altLang="zh-CN">
                <a:latin typeface="Arial" panose="020B0604020202020204" pitchFamily="34" charset="0"/>
              </a:rPr>
              <a:t>1)</a:t>
            </a:r>
            <a:r>
              <a:rPr lang="zh-CN" altLang="en-US">
                <a:latin typeface="Arial" panose="020B0604020202020204" pitchFamily="34" charset="0"/>
              </a:rPr>
              <a:t>说明</a:t>
            </a:r>
            <a:r>
              <a:rPr lang="el-GR" altLang="zh-CN">
                <a:latin typeface="Arial" panose="020B0604020202020204" pitchFamily="34" charset="0"/>
              </a:rPr>
              <a:t>α</a:t>
            </a:r>
            <a:r>
              <a:rPr lang="zh-CN" altLang="en-US">
                <a:latin typeface="Arial" panose="020B0604020202020204" pitchFamily="34" charset="0"/>
              </a:rPr>
              <a:t> 是</a:t>
            </a:r>
            <a:r>
              <a:rPr lang="en-US" altLang="zh-CN">
                <a:latin typeface="Arial" panose="020B0604020202020204" pitchFamily="34" charset="0"/>
              </a:rPr>
              <a:t>E</a:t>
            </a:r>
            <a:r>
              <a:rPr lang="zh-CN" altLang="en-US">
                <a:latin typeface="Arial" panose="020B0604020202020204" pitchFamily="34" charset="0"/>
              </a:rPr>
              <a:t>的下界之一，条件</a:t>
            </a:r>
            <a:r>
              <a:rPr lang="en-US" altLang="zh-CN">
                <a:latin typeface="Arial" panose="020B0604020202020204" pitchFamily="34" charset="0"/>
              </a:rPr>
              <a:t>2)</a:t>
            </a:r>
            <a:r>
              <a:rPr lang="zh-CN" altLang="en-US">
                <a:latin typeface="Arial" panose="020B0604020202020204" pitchFamily="34" charset="0"/>
              </a:rPr>
              <a:t>说明凡大于</a:t>
            </a:r>
            <a:r>
              <a:rPr lang="el-GR" altLang="zh-CN">
                <a:latin typeface="Arial" panose="020B0604020202020204" pitchFamily="34" charset="0"/>
              </a:rPr>
              <a:t>α</a:t>
            </a:r>
            <a:r>
              <a:rPr lang="zh-CN" altLang="en-US">
                <a:latin typeface="Arial" panose="020B0604020202020204" pitchFamily="34" charset="0"/>
              </a:rPr>
              <a:t>的任何数都不是</a:t>
            </a:r>
            <a:r>
              <a:rPr lang="en-US" altLang="zh-CN">
                <a:latin typeface="Arial" panose="020B0604020202020204" pitchFamily="34" charset="0"/>
              </a:rPr>
              <a:t>E</a:t>
            </a:r>
            <a:r>
              <a:rPr lang="zh-CN" altLang="en-US">
                <a:latin typeface="Arial" panose="020B0604020202020204" pitchFamily="34" charset="0"/>
              </a:rPr>
              <a:t>的下界。也就是说</a:t>
            </a:r>
            <a:r>
              <a:rPr lang="el-GR" altLang="zh-CN">
                <a:latin typeface="Arial" panose="020B0604020202020204" pitchFamily="34" charset="0"/>
              </a:rPr>
              <a:t>α</a:t>
            </a:r>
            <a:r>
              <a:rPr lang="zh-CN" altLang="en-US">
                <a:latin typeface="Arial" panose="020B0604020202020204" pitchFamily="34" charset="0"/>
              </a:rPr>
              <a:t>是</a:t>
            </a:r>
            <a:r>
              <a:rPr lang="en-US" altLang="zh-CN">
                <a:latin typeface="Arial" panose="020B0604020202020204" pitchFamily="34" charset="0"/>
              </a:rPr>
              <a:t>E</a:t>
            </a:r>
            <a:r>
              <a:rPr lang="zh-CN" altLang="en-US">
                <a:latin typeface="Arial" panose="020B0604020202020204" pitchFamily="34" charset="0"/>
              </a:rPr>
              <a:t>的</a:t>
            </a:r>
            <a:r>
              <a:rPr lang="zh-CN" altLang="en-US" b="1" i="1">
                <a:latin typeface="Arial" panose="020B0604020202020204" pitchFamily="34" charset="0"/>
              </a:rPr>
              <a:t>最大下界</a:t>
            </a:r>
            <a:r>
              <a:rPr lang="zh-CN" altLang="en-US">
                <a:latin typeface="Arial" panose="020B0604020202020204" pitchFamily="34" charset="0"/>
              </a:rPr>
              <a:t>。</a:t>
            </a:r>
            <a:endParaRPr lang="zh-CN" altLang="en-US" sz="5400" b="1"/>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D842221C-FA42-434B-9E76-1CEE9800DF99}"/>
              </a:ext>
            </a:extLst>
          </p:cNvPr>
          <p:cNvSpPr>
            <a:spLocks noGrp="1" noRot="1" noChangeAspect="1" noChangeArrowheads="1" noTextEdit="1"/>
          </p:cNvSpPr>
          <p:nvPr>
            <p:ph type="sldImg"/>
          </p:nvPr>
        </p:nvSpPr>
        <p:spPr/>
      </p:sp>
      <p:sp>
        <p:nvSpPr>
          <p:cNvPr id="137219" name="Rectangle 3">
            <a:extLst>
              <a:ext uri="{FF2B5EF4-FFF2-40B4-BE49-F238E27FC236}">
                <a16:creationId xmlns:a16="http://schemas.microsoft.com/office/drawing/2014/main" id="{66EABB57-02B8-4F64-9127-846087B942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J</a:t>
            </a:r>
            <a:r>
              <a:rPr lang="en-US" altLang="zh-CN" b="1" baseline="-25000"/>
              <a:t>n</a:t>
            </a:r>
            <a:r>
              <a:rPr lang="zh-CN" altLang="en-US" b="1"/>
              <a:t>是</a:t>
            </a:r>
            <a:r>
              <a:rPr lang="en-US" altLang="zh-CN" b="1"/>
              <a:t>I</a:t>
            </a:r>
            <a:r>
              <a:rPr lang="zh-CN" altLang="en-US" b="1"/>
              <a:t>中最迟完成的作业</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F09BDD91-403D-4398-ADCD-A74359733620}"/>
              </a:ext>
            </a:extLst>
          </p:cNvPr>
          <p:cNvSpPr>
            <a:spLocks noGrp="1" noRot="1" noChangeAspect="1" noChangeArrowheads="1" noTextEdit="1"/>
          </p:cNvSpPr>
          <p:nvPr>
            <p:ph type="sldImg"/>
          </p:nvPr>
        </p:nvSpPr>
        <p:spPr/>
      </p:sp>
      <p:sp>
        <p:nvSpPr>
          <p:cNvPr id="139267" name="Rectangle 3">
            <a:extLst>
              <a:ext uri="{FF2B5EF4-FFF2-40B4-BE49-F238E27FC236}">
                <a16:creationId xmlns:a16="http://schemas.microsoft.com/office/drawing/2014/main" id="{606E9F62-66B7-4A88-BAC5-92172DF3C1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注意和式的上界</a:t>
            </a:r>
            <a:r>
              <a:rPr lang="en-US" altLang="zh-CN"/>
              <a:t>n</a:t>
            </a:r>
            <a:r>
              <a:rPr lang="zh-CN" altLang="en-US"/>
              <a:t>和</a:t>
            </a:r>
            <a:r>
              <a:rPr lang="en-US" altLang="zh-CN"/>
              <a:t>n-1</a:t>
            </a:r>
          </a:p>
          <a:p>
            <a:r>
              <a:rPr lang="zh-CN" altLang="en-US"/>
              <a:t>注意：因为是反证法，故</a:t>
            </a:r>
            <a:r>
              <a:rPr lang="en-US" altLang="zh-CN"/>
              <a:t>A(I)/OPT(I)&gt;4/3-1/3m</a:t>
            </a:r>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D72E413B-8486-4958-80F4-B29052A15864}"/>
              </a:ext>
            </a:extLst>
          </p:cNvPr>
          <p:cNvSpPr>
            <a:spLocks noGrp="1" noRot="1" noChangeAspect="1" noChangeArrowheads="1" noTextEdit="1"/>
          </p:cNvSpPr>
          <p:nvPr>
            <p:ph type="sldImg"/>
          </p:nvPr>
        </p:nvSpPr>
        <p:spPr/>
      </p:sp>
      <p:sp>
        <p:nvSpPr>
          <p:cNvPr id="141315" name="Rectangle 3">
            <a:extLst>
              <a:ext uri="{FF2B5EF4-FFF2-40B4-BE49-F238E27FC236}">
                <a16:creationId xmlns:a16="http://schemas.microsoft.com/office/drawing/2014/main" id="{2732A5B0-908F-4C0C-959A-63F279C466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两边乘</a:t>
            </a:r>
            <a:r>
              <a:rPr lang="en-US" altLang="zh-CN" b="1"/>
              <a:t>3m</a:t>
            </a:r>
          </a:p>
          <a:p>
            <a:r>
              <a:rPr lang="en-US" altLang="zh-CN" b="1"/>
              <a:t>m-1&lt;3(m-1)Pn/OPT(I)</a:t>
            </a:r>
          </a:p>
          <a:p>
            <a:r>
              <a:rPr lang="en-US" altLang="zh-CN" b="1"/>
              <a:t>1&lt;3Pn/OPT(I)</a:t>
            </a:r>
            <a:endParaRPr lang="zh-CN" altLang="en-US" b="1"/>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6060A88A-DC50-49C9-9246-A8741E54661F}"/>
              </a:ext>
            </a:extLst>
          </p:cNvPr>
          <p:cNvSpPr>
            <a:spLocks noGrp="1" noRot="1" noChangeAspect="1" noChangeArrowheads="1" noTextEdit="1"/>
          </p:cNvSpPr>
          <p:nvPr>
            <p:ph type="sldImg"/>
          </p:nvPr>
        </p:nvSpPr>
        <p:spPr/>
      </p:sp>
      <p:sp>
        <p:nvSpPr>
          <p:cNvPr id="143363" name="Rectangle 3">
            <a:extLst>
              <a:ext uri="{FF2B5EF4-FFF2-40B4-BE49-F238E27FC236}">
                <a16:creationId xmlns:a16="http://schemas.microsoft.com/office/drawing/2014/main" id="{8ADCE8E5-8222-4D44-B669-96A1877728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或者交换</a:t>
            </a:r>
            <a:r>
              <a:rPr lang="en-US" altLang="zh-CN" b="1"/>
              <a:t>Pi</a:t>
            </a:r>
            <a:r>
              <a:rPr lang="zh-CN" altLang="en-US" b="1"/>
              <a:t>和</a:t>
            </a:r>
            <a:r>
              <a:rPr lang="en-US" altLang="zh-CN" b="1"/>
              <a:t>Ps</a:t>
            </a:r>
          </a:p>
          <a:p>
            <a:r>
              <a:rPr lang="zh-CN" altLang="en-US" b="1"/>
              <a:t>交换后涉及的两台机器上的运行时间均小于</a:t>
            </a:r>
            <a:r>
              <a:rPr lang="en-US" altLang="zh-CN" b="1" err="1"/>
              <a:t>Pi+Pj</a:t>
            </a:r>
            <a:endParaRPr lang="en-US" altLang="zh-CN" b="1"/>
          </a:p>
          <a:p>
            <a:r>
              <a:rPr lang="zh-CN" altLang="en-US" b="1"/>
              <a:t>证明留为作业</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C10DFDD2-B4C4-4B2B-A69A-B5F348E362E7}"/>
              </a:ext>
            </a:extLst>
          </p:cNvPr>
          <p:cNvSpPr>
            <a:spLocks noGrp="1" noRot="1" noChangeAspect="1" noChangeArrowheads="1" noTextEdit="1"/>
          </p:cNvSpPr>
          <p:nvPr>
            <p:ph type="sldImg"/>
          </p:nvPr>
        </p:nvSpPr>
        <p:spPr/>
      </p:sp>
      <p:sp>
        <p:nvSpPr>
          <p:cNvPr id="145411" name="Rectangle 3">
            <a:extLst>
              <a:ext uri="{FF2B5EF4-FFF2-40B4-BE49-F238E27FC236}">
                <a16:creationId xmlns:a16="http://schemas.microsoft.com/office/drawing/2014/main" id="{3BA5AB43-7113-40FF-A0C6-BCFCB57627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绝对性能比是</a:t>
            </a:r>
            <a:r>
              <a:rPr lang="zh-CN" altLang="en-US">
                <a:latin typeface="Times New Roman" panose="02020603050405020304" pitchFamily="18" charset="0"/>
                <a:ea typeface="黑体" panose="02010609060101010101" pitchFamily="49" charset="-122"/>
                <a:cs typeface="Times New Roman" panose="02020603050405020304" pitchFamily="18" charset="0"/>
              </a:rPr>
              <a:t>性能比上界集合中的下确界；</a:t>
            </a:r>
            <a:r>
              <a:rPr lang="zh-CN" altLang="en-US" b="1">
                <a:latin typeface="Times New Roman" panose="02020603050405020304" pitchFamily="18" charset="0"/>
                <a:ea typeface="黑体" panose="02010609060101010101" pitchFamily="49" charset="-122"/>
                <a:cs typeface="Times New Roman" panose="02020603050405020304" pitchFamily="18" charset="0"/>
              </a:rPr>
              <a:t>渐近性能比</a:t>
            </a:r>
            <a:r>
              <a:rPr lang="zh-CN" altLang="en-US">
                <a:latin typeface="Times New Roman" panose="02020603050405020304" pitchFamily="18" charset="0"/>
                <a:ea typeface="黑体" panose="02010609060101010101" pitchFamily="49" charset="-122"/>
                <a:cs typeface="Times New Roman" panose="02020603050405020304" pitchFamily="18" charset="0"/>
              </a:rPr>
              <a:t>是对那些最优解的值（足够大）大于</a:t>
            </a:r>
            <a:r>
              <a:rPr lang="en-US" altLang="zh-CN">
                <a:latin typeface="Times New Roman" panose="02020603050405020304" pitchFamily="18" charset="0"/>
                <a:ea typeface="黑体" panose="02010609060101010101" pitchFamily="49" charset="-122"/>
                <a:cs typeface="Times New Roman" panose="02020603050405020304" pitchFamily="18" charset="0"/>
              </a:rPr>
              <a:t>N</a:t>
            </a:r>
            <a:r>
              <a:rPr lang="zh-CN" altLang="en-US">
                <a:latin typeface="Times New Roman" panose="02020603050405020304" pitchFamily="18" charset="0"/>
                <a:ea typeface="黑体" panose="02010609060101010101" pitchFamily="49" charset="-122"/>
                <a:cs typeface="Times New Roman" panose="02020603050405020304" pitchFamily="18" charset="0"/>
              </a:rPr>
              <a:t>时的所有实例的性能比上界集合中的下确界。有时等价于输入实例足够大，例如装箱问题，若输入实例较小，最优解的值（箱子个数）必定很小。</a:t>
            </a:r>
            <a:endParaRPr lang="en-US" altLang="zh-CN" b="1"/>
          </a:p>
          <a:p>
            <a:r>
              <a:rPr lang="zh-CN" altLang="en-US"/>
              <a:t>渐近性能比</a:t>
            </a:r>
            <a:r>
              <a:rPr lang="en-US" altLang="zh-CN"/>
              <a:t>=inf{r≥1</a:t>
            </a:r>
            <a:r>
              <a:rPr lang="zh-CN" altLang="en-US"/>
              <a:t>：存在</a:t>
            </a:r>
            <a:r>
              <a:rPr lang="en-US" altLang="zh-CN"/>
              <a:t>n</a:t>
            </a:r>
            <a:r>
              <a:rPr lang="en-US" altLang="zh-CN">
                <a:latin typeface="Arial Unicode MS" pitchFamily="34" charset="-122"/>
                <a:ea typeface="Arial Unicode MS" pitchFamily="34" charset="-122"/>
              </a:rPr>
              <a:t>∊</a:t>
            </a:r>
            <a:r>
              <a:rPr lang="en-US" altLang="zh-CN">
                <a:latin typeface="Batang" panose="02030600000101010101" pitchFamily="18" charset="-127"/>
                <a:ea typeface="Batang" panose="02030600000101010101" pitchFamily="18" charset="-127"/>
                <a:cs typeface="Batang" panose="02030600000101010101" pitchFamily="18" charset="-127"/>
              </a:rPr>
              <a:t>Z</a:t>
            </a:r>
            <a:r>
              <a:rPr lang="en-US" altLang="zh-CN" baseline="30000">
                <a:latin typeface="Batang" panose="02030600000101010101" pitchFamily="18" charset="-127"/>
                <a:ea typeface="Batang" panose="02030600000101010101" pitchFamily="18" charset="-127"/>
                <a:cs typeface="Batang" panose="02030600000101010101" pitchFamily="18" charset="-127"/>
              </a:rPr>
              <a:t>+</a:t>
            </a:r>
            <a:r>
              <a:rPr lang="zh-CN" altLang="en-US">
                <a:latin typeface="Batang" panose="02030600000101010101" pitchFamily="18" charset="-127"/>
                <a:ea typeface="Batang" panose="02030600000101010101" pitchFamily="18" charset="-127"/>
                <a:cs typeface="Batang" panose="02030600000101010101" pitchFamily="18" charset="-127"/>
              </a:rPr>
              <a:t>，对所有满足</a:t>
            </a:r>
            <a:r>
              <a:rPr lang="en-US" altLang="zh-CN">
                <a:latin typeface="Batang" panose="02030600000101010101" pitchFamily="18" charset="-127"/>
                <a:ea typeface="Batang" panose="02030600000101010101" pitchFamily="18" charset="-127"/>
                <a:cs typeface="Batang" panose="02030600000101010101" pitchFamily="18" charset="-127"/>
              </a:rPr>
              <a:t>OPT(I) </a:t>
            </a:r>
            <a:r>
              <a:rPr lang="en-US" altLang="zh-CN"/>
              <a:t>≥n</a:t>
            </a:r>
            <a:r>
              <a:rPr lang="zh-CN" altLang="en-US"/>
              <a:t>的实例</a:t>
            </a:r>
            <a:r>
              <a:rPr lang="en-US" altLang="zh-CN"/>
              <a:t>I</a:t>
            </a:r>
            <a:r>
              <a:rPr lang="zh-CN" altLang="en-US"/>
              <a:t>，</a:t>
            </a:r>
            <a:r>
              <a:rPr lang="en-US" altLang="zh-CN"/>
              <a:t>R</a:t>
            </a:r>
            <a:r>
              <a:rPr lang="en-US" altLang="zh-CN" baseline="-25000"/>
              <a:t>A</a:t>
            </a:r>
            <a:r>
              <a:rPr lang="en-US" altLang="zh-CN"/>
              <a:t>(I) ≤r}</a:t>
            </a:r>
          </a:p>
          <a:p>
            <a:r>
              <a:rPr lang="zh-CN" altLang="en-US"/>
              <a:t>亦可定义为：渐近性能比</a:t>
            </a:r>
            <a:r>
              <a:rPr lang="en-US" altLang="zh-CN"/>
              <a:t>=inf{r≥1</a:t>
            </a:r>
            <a:r>
              <a:rPr lang="zh-CN" altLang="en-US"/>
              <a:t>：存在</a:t>
            </a:r>
            <a:r>
              <a:rPr lang="en-US" altLang="zh-CN"/>
              <a:t>n</a:t>
            </a:r>
            <a:r>
              <a:rPr lang="en-US" altLang="zh-CN">
                <a:latin typeface="Arial Unicode MS" pitchFamily="34" charset="-122"/>
                <a:ea typeface="Arial Unicode MS" pitchFamily="34" charset="-122"/>
              </a:rPr>
              <a:t>∊</a:t>
            </a:r>
            <a:r>
              <a:rPr lang="en-US" altLang="zh-CN">
                <a:latin typeface="Batang" panose="02030600000101010101" pitchFamily="18" charset="-127"/>
                <a:ea typeface="Batang" panose="02030600000101010101" pitchFamily="18" charset="-127"/>
                <a:cs typeface="Batang" panose="02030600000101010101" pitchFamily="18" charset="-127"/>
              </a:rPr>
              <a:t>Z</a:t>
            </a:r>
            <a:r>
              <a:rPr lang="en-US" altLang="zh-CN" baseline="30000">
                <a:latin typeface="Batang" panose="02030600000101010101" pitchFamily="18" charset="-127"/>
                <a:ea typeface="Batang" panose="02030600000101010101" pitchFamily="18" charset="-127"/>
                <a:cs typeface="Batang" panose="02030600000101010101" pitchFamily="18" charset="-127"/>
              </a:rPr>
              <a:t>+</a:t>
            </a:r>
            <a:r>
              <a:rPr lang="zh-CN" altLang="en-US">
                <a:latin typeface="Batang" panose="02030600000101010101" pitchFamily="18" charset="-127"/>
                <a:ea typeface="Batang" panose="02030600000101010101" pitchFamily="18" charset="-127"/>
                <a:cs typeface="Batang" panose="02030600000101010101" pitchFamily="18" charset="-127"/>
              </a:rPr>
              <a:t>，对所有满足</a:t>
            </a:r>
            <a:r>
              <a:rPr lang="en-US" altLang="zh-CN">
                <a:latin typeface="Batang" panose="02030600000101010101" pitchFamily="18" charset="-127"/>
                <a:ea typeface="Batang" panose="02030600000101010101" pitchFamily="18" charset="-127"/>
                <a:cs typeface="Batang" panose="02030600000101010101" pitchFamily="18" charset="-127"/>
              </a:rPr>
              <a:t>I</a:t>
            </a:r>
            <a:r>
              <a:rPr lang="en-US" altLang="zh-CN"/>
              <a:t>≥n</a:t>
            </a:r>
            <a:r>
              <a:rPr lang="zh-CN" altLang="en-US"/>
              <a:t>的实例</a:t>
            </a:r>
            <a:r>
              <a:rPr lang="en-US" altLang="zh-CN"/>
              <a:t>I</a:t>
            </a:r>
            <a:r>
              <a:rPr lang="zh-CN" altLang="en-US"/>
              <a:t>，</a:t>
            </a:r>
            <a:r>
              <a:rPr lang="en-US" altLang="zh-CN"/>
              <a:t>R</a:t>
            </a:r>
            <a:r>
              <a:rPr lang="en-US" altLang="zh-CN" baseline="-25000"/>
              <a:t>A</a:t>
            </a:r>
            <a:r>
              <a:rPr lang="en-US" altLang="zh-CN"/>
              <a:t>(I) ≤r}</a:t>
            </a:r>
          </a:p>
          <a:p>
            <a:endParaRPr lang="en-US" altLang="zh-CN" b="1"/>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B4BDF667-8354-4AE2-BDFF-FF679DC035C2}"/>
              </a:ext>
            </a:extLst>
          </p:cNvPr>
          <p:cNvSpPr>
            <a:spLocks noGrp="1" noRot="1" noChangeAspect="1" noChangeArrowheads="1" noTextEdit="1"/>
          </p:cNvSpPr>
          <p:nvPr>
            <p:ph type="sldImg"/>
          </p:nvPr>
        </p:nvSpPr>
        <p:spPr/>
      </p:sp>
      <p:sp>
        <p:nvSpPr>
          <p:cNvPr id="147459" name="Rectangle 3">
            <a:extLst>
              <a:ext uri="{FF2B5EF4-FFF2-40B4-BE49-F238E27FC236}">
                <a16:creationId xmlns:a16="http://schemas.microsoft.com/office/drawing/2014/main" id="{F1697B16-BB43-4451-9CDF-B6A3C7C25C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b="1"/>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1CF9240D-DEA2-4579-8CE6-4B274F63752A}"/>
              </a:ext>
            </a:extLst>
          </p:cNvPr>
          <p:cNvSpPr>
            <a:spLocks noGrp="1" noRot="1" noChangeAspect="1" noChangeArrowheads="1" noTextEdit="1"/>
          </p:cNvSpPr>
          <p:nvPr>
            <p:ph type="sldImg"/>
          </p:nvPr>
        </p:nvSpPr>
        <p:spPr/>
      </p:sp>
      <p:sp>
        <p:nvSpPr>
          <p:cNvPr id="149507" name="Rectangle 3">
            <a:extLst>
              <a:ext uri="{FF2B5EF4-FFF2-40B4-BE49-F238E27FC236}">
                <a16:creationId xmlns:a16="http://schemas.microsoft.com/office/drawing/2014/main" id="{442D55E2-4AF7-40B9-BE1A-7DF9EC27C3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即：除可能有</a:t>
            </a:r>
            <a:r>
              <a:rPr lang="en-US" altLang="zh-CN" b="1"/>
              <a:t>1</a:t>
            </a:r>
            <a:r>
              <a:rPr lang="zh-CN" altLang="en-US" b="1"/>
              <a:t>个箱子外，每个箱子至少是半满的</a:t>
            </a:r>
            <a:endParaRPr lang="en-US" altLang="zh-CN" b="1"/>
          </a:p>
          <a:p>
            <a:r>
              <a:rPr lang="zh-CN" altLang="en-US" b="1"/>
              <a:t>半</a:t>
            </a:r>
            <a:r>
              <a:rPr lang="en-US" altLang="zh-CN" b="1"/>
              <a:t>online</a:t>
            </a:r>
            <a:r>
              <a:rPr lang="zh-CN" altLang="en-US" b="1"/>
              <a:t>，要求所有箱子装好后一起处理</a:t>
            </a:r>
            <a:endParaRPr lang="en-US" altLang="zh-CN" b="1"/>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6B590FBD-EB22-4EE6-B3B8-99F5C2714DAD}"/>
              </a:ext>
            </a:extLst>
          </p:cNvPr>
          <p:cNvSpPr>
            <a:spLocks noGrp="1" noRot="1" noChangeAspect="1" noChangeArrowheads="1" noTextEdit="1"/>
          </p:cNvSpPr>
          <p:nvPr>
            <p:ph type="sldImg"/>
          </p:nvPr>
        </p:nvSpPr>
        <p:spPr/>
      </p:sp>
      <p:sp>
        <p:nvSpPr>
          <p:cNvPr id="151555" name="Rectangle 3">
            <a:extLst>
              <a:ext uri="{FF2B5EF4-FFF2-40B4-BE49-F238E27FC236}">
                <a16:creationId xmlns:a16="http://schemas.microsoft.com/office/drawing/2014/main" id="{FBBECA3F-9929-4578-8ADB-3092BD3EDF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因为每个箱子（</a:t>
            </a:r>
            <a:r>
              <a:rPr lang="en-US" altLang="zh-CN" b="1"/>
              <a:t>1</a:t>
            </a:r>
            <a:r>
              <a:rPr lang="zh-CN" altLang="en-US" b="1"/>
              <a:t>个除外）至少是</a:t>
            </a:r>
            <a:r>
              <a:rPr lang="en-US" altLang="zh-CN" b="1"/>
              <a:t>1/2</a:t>
            </a:r>
            <a:r>
              <a:rPr lang="zh-CN" altLang="en-US" b="1"/>
              <a:t>满的</a:t>
            </a:r>
            <a:endParaRPr lang="en-US" altLang="zh-CN" b="1"/>
          </a:p>
          <a:p>
            <a:r>
              <a:rPr lang="zh-CN" altLang="en-US">
                <a:latin typeface="Times New Roman" panose="02020603050405020304" pitchFamily="18" charset="0"/>
                <a:ea typeface="MS Gothic" panose="020B0609070205080204" pitchFamily="49" charset="-128"/>
              </a:rPr>
              <a:t> ∀</a:t>
            </a:r>
            <a:r>
              <a:rPr lang="en-US" altLang="zh-CN">
                <a:latin typeface="Times New Roman" panose="02020603050405020304" pitchFamily="18" charset="0"/>
                <a:ea typeface="MS Gothic" panose="020B0609070205080204" pitchFamily="49" charset="-128"/>
              </a:rPr>
              <a:t>I,  FF(I)≤1.7OPT(I)+1</a:t>
            </a:r>
            <a:endParaRPr lang="en-US" altLang="zh-CN" b="1"/>
          </a:p>
          <a:p>
            <a:r>
              <a:rPr lang="en-US" altLang="zh-CN" b="1"/>
              <a:t>7/4=1.75</a:t>
            </a:r>
            <a:endParaRPr lang="zh-CN" altLang="en-US" b="1"/>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626C87EA-1710-4F94-B649-AF84F4353684}"/>
              </a:ext>
            </a:extLst>
          </p:cNvPr>
          <p:cNvSpPr>
            <a:spLocks noGrp="1" noRot="1" noChangeAspect="1" noChangeArrowheads="1" noTextEdit="1"/>
          </p:cNvSpPr>
          <p:nvPr>
            <p:ph type="sldImg"/>
          </p:nvPr>
        </p:nvSpPr>
        <p:spPr/>
      </p:sp>
      <p:sp>
        <p:nvSpPr>
          <p:cNvPr id="153603" name="Rectangle 3">
            <a:extLst>
              <a:ext uri="{FF2B5EF4-FFF2-40B4-BE49-F238E27FC236}">
                <a16:creationId xmlns:a16="http://schemas.microsoft.com/office/drawing/2014/main" id="{A301D454-F370-4C0F-B2A2-C926095C29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Offline</a:t>
            </a:r>
          </a:p>
          <a:p>
            <a:r>
              <a:rPr lang="en-US" altLang="zh-CN" b="1"/>
              <a:t>R</a:t>
            </a:r>
            <a:r>
              <a:rPr lang="en-US" altLang="zh-CN" b="1" baseline="-25000"/>
              <a:t>FFD</a:t>
            </a:r>
            <a:r>
              <a:rPr lang="zh-CN" altLang="en-US" b="1"/>
              <a:t>为</a:t>
            </a:r>
            <a:r>
              <a:rPr lang="en-US" altLang="zh-CN" b="1"/>
              <a:t>3/2</a:t>
            </a:r>
            <a:r>
              <a:rPr lang="zh-CN" altLang="en-US" b="1"/>
              <a:t>的例子（</a:t>
            </a:r>
            <a:r>
              <a:rPr lang="en-US" altLang="zh-CN" b="1"/>
              <a:t>6</a:t>
            </a:r>
            <a:r>
              <a:rPr lang="zh-CN" altLang="en-US" b="1"/>
              <a:t>件物品</a:t>
            </a:r>
            <a:r>
              <a:rPr lang="zh-CN" altLang="en-US"/>
              <a:t>）（</a:t>
            </a:r>
            <a:r>
              <a:rPr lang="en-US" altLang="zh-CN"/>
              <a:t>1/2, 1/3</a:t>
            </a:r>
            <a:r>
              <a:rPr lang="zh-CN" altLang="en-US"/>
              <a:t>）</a:t>
            </a:r>
            <a:r>
              <a:rPr lang="en-US" altLang="zh-CN"/>
              <a:t>,</a:t>
            </a:r>
            <a:r>
              <a:rPr lang="zh-CN" altLang="en-US"/>
              <a:t>（</a:t>
            </a:r>
            <a:r>
              <a:rPr lang="en-US" altLang="zh-CN"/>
              <a:t> 1/3, 1/3, ¼</a:t>
            </a:r>
            <a:r>
              <a:rPr lang="zh-CN" altLang="en-US"/>
              <a:t>）</a:t>
            </a:r>
            <a:r>
              <a:rPr lang="en-US" altLang="zh-CN"/>
              <a:t>,</a:t>
            </a:r>
            <a:r>
              <a:rPr lang="zh-CN" altLang="en-US"/>
              <a:t>（</a:t>
            </a:r>
            <a:r>
              <a:rPr lang="en-US" altLang="zh-CN"/>
              <a:t> ¼</a:t>
            </a:r>
            <a:r>
              <a:rPr lang="zh-CN" altLang="en-US"/>
              <a:t>）</a:t>
            </a:r>
            <a:endParaRPr lang="en-US" altLang="zh-CN"/>
          </a:p>
          <a:p>
            <a:r>
              <a:rPr lang="zh-CN" altLang="en-US"/>
              <a:t>这里</a:t>
            </a:r>
            <a:r>
              <a:rPr lang="en-US" altLang="zh-CN"/>
              <a:t>OPT(I)=2</a:t>
            </a:r>
            <a:r>
              <a:rPr lang="zh-CN" altLang="en-US"/>
              <a:t>，太小（项数太少）！</a:t>
            </a:r>
            <a:endParaRPr lang="en-US" altLang="zh-CN"/>
          </a:p>
          <a:p>
            <a:r>
              <a:rPr lang="zh-CN" altLang="en-US"/>
              <a:t>故渐近性能比中有时最优解的值足够大也等价于输入实例足够大</a:t>
            </a:r>
            <a:endParaRPr lang="en-US"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1F536253-19DF-41C3-96AA-C0EC4658D75F}"/>
              </a:ext>
            </a:extLst>
          </p:cNvPr>
          <p:cNvSpPr>
            <a:spLocks noGrp="1" noRot="1" noChangeAspect="1" noChangeArrowheads="1" noTextEdit="1"/>
          </p:cNvSpPr>
          <p:nvPr>
            <p:ph type="sldImg"/>
          </p:nvPr>
        </p:nvSpPr>
        <p:spPr/>
      </p:sp>
      <p:sp>
        <p:nvSpPr>
          <p:cNvPr id="155651" name="Rectangle 3">
            <a:extLst>
              <a:ext uri="{FF2B5EF4-FFF2-40B4-BE49-F238E27FC236}">
                <a16:creationId xmlns:a16="http://schemas.microsoft.com/office/drawing/2014/main" id="{17A49ED3-B6BD-4E69-80CF-614579FC7F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HC</a:t>
            </a:r>
            <a:r>
              <a:rPr lang="zh-CN" altLang="en-US" b="1"/>
              <a:t>的判断问题是</a:t>
            </a:r>
            <a:r>
              <a:rPr lang="en-US" altLang="zh-CN" b="1"/>
              <a:t>NPC</a:t>
            </a:r>
            <a:r>
              <a:rPr lang="zh-CN" altLang="en-US" b="1"/>
              <a:t>的</a:t>
            </a:r>
            <a:endParaRPr lang="en-US" altLang="zh-CN" b="1"/>
          </a:p>
          <a:p>
            <a:r>
              <a:rPr lang="zh-CN" altLang="en-US" b="1"/>
              <a:t>欧几里得</a:t>
            </a:r>
            <a:r>
              <a:rPr lang="en-US" altLang="zh-CN" b="1"/>
              <a:t>TSP</a:t>
            </a:r>
            <a:r>
              <a:rPr lang="zh-CN" altLang="en-US" b="1"/>
              <a:t>问题</a:t>
            </a:r>
            <a:endParaRPr lang="en-US" altLang="zh-CN" b="1"/>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DFACB33B-5146-4C94-82E0-A2F1197C4109}"/>
              </a:ext>
            </a:extLst>
          </p:cNvPr>
          <p:cNvSpPr>
            <a:spLocks noGrp="1" noRot="1" noChangeAspect="1" noChangeArrowheads="1" noTextEdit="1"/>
          </p:cNvSpPr>
          <p:nvPr>
            <p:ph type="sldImg"/>
          </p:nvPr>
        </p:nvSpPr>
        <p:spPr/>
      </p:sp>
      <p:sp>
        <p:nvSpPr>
          <p:cNvPr id="157699" name="Rectangle 3">
            <a:extLst>
              <a:ext uri="{FF2B5EF4-FFF2-40B4-BE49-F238E27FC236}">
                <a16:creationId xmlns:a16="http://schemas.microsoft.com/office/drawing/2014/main" id="{060CD18E-BD46-4DE7-8902-8B3C1AB792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指的是近似性能</a:t>
            </a:r>
            <a:endParaRPr lang="en-US" altLang="zh-CN" b="1"/>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9BB3CB3F-3E8A-42A8-B570-1EEBD88AEF8C}"/>
              </a:ext>
            </a:extLst>
          </p:cNvPr>
          <p:cNvSpPr>
            <a:spLocks noGrp="1" noRot="1" noChangeAspect="1" noChangeArrowheads="1" noTextEdit="1"/>
          </p:cNvSpPr>
          <p:nvPr>
            <p:ph type="sldImg"/>
          </p:nvPr>
        </p:nvSpPr>
        <p:spPr/>
      </p:sp>
      <p:sp>
        <p:nvSpPr>
          <p:cNvPr id="159747" name="Rectangle 3">
            <a:extLst>
              <a:ext uri="{FF2B5EF4-FFF2-40B4-BE49-F238E27FC236}">
                <a16:creationId xmlns:a16="http://schemas.microsoft.com/office/drawing/2014/main" id="{69980BB6-5A10-476D-AE14-34444C8254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连通的无向图</a:t>
            </a:r>
            <a:r>
              <a:rPr lang="en-US" altLang="zh-CN" b="1"/>
              <a:t>G</a:t>
            </a:r>
            <a:r>
              <a:rPr lang="zh-CN" altLang="en-US" b="1"/>
              <a:t>有欧拉路径的充要条件是：</a:t>
            </a:r>
            <a:r>
              <a:rPr lang="en-US" altLang="zh-CN" b="1"/>
              <a:t>G</a:t>
            </a:r>
            <a:r>
              <a:rPr lang="zh-CN" altLang="en-US" b="1"/>
              <a:t>中奇顶点（连接的边数量为奇数的顶点）的数目等于</a:t>
            </a:r>
            <a:r>
              <a:rPr lang="en-US" altLang="zh-CN" b="1"/>
              <a:t>0</a:t>
            </a:r>
            <a:r>
              <a:rPr lang="zh-CN" altLang="en-US" b="1"/>
              <a:t>或者</a:t>
            </a:r>
            <a:r>
              <a:rPr lang="en-US" altLang="zh-CN" b="1"/>
              <a:t>2</a:t>
            </a:r>
            <a:r>
              <a:rPr lang="zh-CN" altLang="en-US" b="1"/>
              <a:t>，</a:t>
            </a:r>
          </a:p>
          <a:p>
            <a:r>
              <a:rPr lang="zh-CN" altLang="en-US" b="1"/>
              <a:t>奇数点是起点和终点。</a:t>
            </a:r>
          </a:p>
          <a:p>
            <a:r>
              <a:rPr lang="zh-CN" altLang="en-US" b="1"/>
              <a:t>连通的无向图</a:t>
            </a:r>
            <a:r>
              <a:rPr lang="en-US" altLang="zh-CN" b="1"/>
              <a:t>G</a:t>
            </a:r>
            <a:r>
              <a:rPr lang="zh-CN" altLang="en-US" b="1"/>
              <a:t>是欧拉环（存在欧拉回路）的充要条件是：</a:t>
            </a:r>
            <a:r>
              <a:rPr lang="en-US" altLang="zh-CN" b="1"/>
              <a:t>G</a:t>
            </a:r>
            <a:r>
              <a:rPr lang="zh-CN" altLang="en-US" b="1"/>
              <a:t>中每个顶点的度都是偶数</a:t>
            </a:r>
            <a:endParaRPr lang="en-US" altLang="zh-CN" b="1"/>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322893F3-FAEF-43DA-8E38-06B1C670700D}"/>
              </a:ext>
            </a:extLst>
          </p:cNvPr>
          <p:cNvSpPr>
            <a:spLocks noGrp="1" noRot="1" noChangeAspect="1" noChangeArrowheads="1" noTextEdit="1"/>
          </p:cNvSpPr>
          <p:nvPr>
            <p:ph type="sldImg"/>
          </p:nvPr>
        </p:nvSpPr>
        <p:spPr/>
      </p:sp>
      <p:sp>
        <p:nvSpPr>
          <p:cNvPr id="161795" name="Rectangle 3">
            <a:extLst>
              <a:ext uri="{FF2B5EF4-FFF2-40B4-BE49-F238E27FC236}">
                <a16:creationId xmlns:a16="http://schemas.microsoft.com/office/drawing/2014/main" id="{2CFEFFB4-2D34-466B-A2F8-1C29EC5DA9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因为某顶点可能通过多次，故欧拉环的顶点序列长度</a:t>
            </a:r>
            <a:r>
              <a:rPr lang="en-US" altLang="zh-CN" b="1"/>
              <a:t>&gt;n</a:t>
            </a:r>
            <a:r>
              <a:rPr lang="zh-CN" altLang="en-US" b="1"/>
              <a:t>。而哈密尔顿圈的顶点序列长度为</a:t>
            </a:r>
            <a:r>
              <a:rPr lang="en-US" altLang="zh-CN" b="1"/>
              <a:t>n</a:t>
            </a:r>
            <a:r>
              <a:rPr lang="zh-CN" altLang="en-US" b="1"/>
              <a:t>，因此，可以通过去掉重复顶点的方式得到哈密尔顿圈。因为去掉的边长度</a:t>
            </a:r>
            <a:r>
              <a:rPr lang="en-US" altLang="zh-CN" b="1"/>
              <a:t>&gt;=0,</a:t>
            </a:r>
            <a:r>
              <a:rPr lang="zh-CN" altLang="en-US" b="1"/>
              <a:t>所以</a:t>
            </a:r>
            <a:r>
              <a:rPr lang="en-US" altLang="zh-CN" b="1"/>
              <a:t>HC</a:t>
            </a:r>
            <a:r>
              <a:rPr lang="zh-CN" altLang="en-US" b="1"/>
              <a:t>的长度小于其</a:t>
            </a:r>
            <a:r>
              <a:rPr lang="en-US" altLang="zh-CN" b="1"/>
              <a:t>ET</a:t>
            </a:r>
            <a:r>
              <a:rPr lang="zh-CN" altLang="en-US" b="1"/>
              <a:t>的长度，这点由三角不等式保证。</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7F80F6C0-1101-4DC0-A2EA-A6F440A6983C}"/>
              </a:ext>
            </a:extLst>
          </p:cNvPr>
          <p:cNvSpPr>
            <a:spLocks noGrp="1" noRot="1" noChangeAspect="1" noChangeArrowheads="1" noTextEdit="1"/>
          </p:cNvSpPr>
          <p:nvPr>
            <p:ph type="sldImg"/>
          </p:nvPr>
        </p:nvSpPr>
        <p:spPr/>
      </p:sp>
      <p:sp>
        <p:nvSpPr>
          <p:cNvPr id="163843" name="Rectangle 3">
            <a:extLst>
              <a:ext uri="{FF2B5EF4-FFF2-40B4-BE49-F238E27FC236}">
                <a16:creationId xmlns:a16="http://schemas.microsoft.com/office/drawing/2014/main" id="{14BB53A5-D418-488A-AF49-69A19BB037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T</a:t>
            </a:r>
            <a:r>
              <a:rPr lang="zh-CN" altLang="en-US" b="1"/>
              <a:t>中的顶点的度数若为奇数，重复每一边必使其为偶数</a:t>
            </a:r>
            <a:r>
              <a:rPr lang="en-US" altLang="zh-CN" b="1"/>
              <a:t>,</a:t>
            </a:r>
            <a:r>
              <a:rPr lang="zh-CN" altLang="en-US" b="1"/>
              <a:t>故</a:t>
            </a:r>
            <a:r>
              <a:rPr lang="en-US" altLang="zh-CN" b="1"/>
              <a:t>T</a:t>
            </a:r>
            <a:r>
              <a:rPr lang="zh-CN" altLang="en-US" b="1"/>
              <a:t>‘的每个顶点度为偶数</a:t>
            </a:r>
            <a:endParaRPr lang="en-US" altLang="zh-CN" b="1"/>
          </a:p>
          <a:p>
            <a:r>
              <a:rPr lang="en-US" altLang="zh-CN" b="1"/>
              <a:t>OPT(G)</a:t>
            </a:r>
            <a:r>
              <a:rPr lang="zh-CN" altLang="en-US" b="1"/>
              <a:t>是最短的汉密尔顿回路的长度</a:t>
            </a:r>
            <a:endParaRPr lang="en-US" altLang="zh-CN" b="1"/>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6CA5E73A-B399-4DA5-B32E-692D143797E5}"/>
              </a:ext>
            </a:extLst>
          </p:cNvPr>
          <p:cNvSpPr>
            <a:spLocks noGrp="1" noRot="1" noChangeAspect="1" noChangeArrowheads="1" noTextEdit="1"/>
          </p:cNvSpPr>
          <p:nvPr>
            <p:ph type="sldImg"/>
          </p:nvPr>
        </p:nvSpPr>
        <p:spPr/>
      </p:sp>
      <p:sp>
        <p:nvSpPr>
          <p:cNvPr id="165891" name="Rectangle 3">
            <a:extLst>
              <a:ext uri="{FF2B5EF4-FFF2-40B4-BE49-F238E27FC236}">
                <a16:creationId xmlns:a16="http://schemas.microsoft.com/office/drawing/2014/main" id="{8676C642-162C-41D2-845D-4AD12715AA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克里斯托弗启发：</a:t>
            </a:r>
            <a:endParaRPr lang="en-US" altLang="zh-CN" b="1"/>
          </a:p>
          <a:p>
            <a:r>
              <a:rPr lang="zh-CN" altLang="en-US" b="1"/>
              <a:t>因为匹配集</a:t>
            </a:r>
            <a:r>
              <a:rPr lang="en-US" altLang="zh-CN" b="1"/>
              <a:t>M</a:t>
            </a:r>
            <a:r>
              <a:rPr lang="zh-CN" altLang="en-US" b="1"/>
              <a:t>中任一边的两个端点均在</a:t>
            </a:r>
            <a:r>
              <a:rPr lang="en-US" altLang="zh-CN" b="1"/>
              <a:t>S</a:t>
            </a:r>
            <a:r>
              <a:rPr lang="zh-CN" altLang="en-US" b="1"/>
              <a:t>中，故</a:t>
            </a:r>
            <a:r>
              <a:rPr lang="en-US" altLang="zh-CN" b="1"/>
              <a:t>|S|=2|M|(</a:t>
            </a:r>
            <a:r>
              <a:rPr lang="zh-CN" altLang="en-US" b="1"/>
              <a:t>即</a:t>
            </a:r>
            <a:r>
              <a:rPr lang="en-US" altLang="zh-CN" b="1"/>
              <a:t>S</a:t>
            </a:r>
            <a:r>
              <a:rPr lang="zh-CN" altLang="en-US" b="1"/>
              <a:t>中顶点数是</a:t>
            </a:r>
            <a:r>
              <a:rPr lang="en-US" altLang="zh-CN" b="1"/>
              <a:t>M</a:t>
            </a:r>
            <a:r>
              <a:rPr lang="zh-CN" altLang="en-US" b="1"/>
              <a:t>中边数的</a:t>
            </a:r>
            <a:r>
              <a:rPr lang="en-US" altLang="zh-CN" b="1"/>
              <a:t>2</a:t>
            </a:r>
            <a:r>
              <a:rPr lang="zh-CN" altLang="en-US" b="1"/>
              <a:t>倍），可画图表示之</a:t>
            </a:r>
            <a:endParaRPr lang="en-US" altLang="zh-CN" b="1"/>
          </a:p>
          <a:p>
            <a:r>
              <a:rPr lang="zh-CN" altLang="en-US" b="1"/>
              <a:t>例：</a:t>
            </a:r>
            <a:r>
              <a:rPr lang="en-US" altLang="zh-CN" b="1"/>
              <a:t>5</a:t>
            </a:r>
            <a:r>
              <a:rPr lang="zh-CN" altLang="en-US" b="1"/>
              <a:t>个頂的完全图，设</a:t>
            </a:r>
            <a:r>
              <a:rPr lang="en-US" altLang="zh-CN" b="1"/>
              <a:t>S=｛1,2,3,4｝，</a:t>
            </a:r>
            <a:r>
              <a:rPr lang="zh-CN" altLang="en-US" b="1"/>
              <a:t>则</a:t>
            </a:r>
            <a:r>
              <a:rPr lang="en-US" altLang="zh-CN" b="1"/>
              <a:t>M</a:t>
            </a:r>
            <a:r>
              <a:rPr lang="zh-CN" altLang="en-US" b="1"/>
              <a:t>可以是</a:t>
            </a:r>
            <a:endParaRPr lang="en-US" altLang="zh-CN" b="1"/>
          </a:p>
          <a:p>
            <a:r>
              <a:rPr lang="en-US" altLang="zh-CN" b="1"/>
              <a:t>M1=</a:t>
            </a:r>
            <a:r>
              <a:rPr lang="zh-CN" altLang="en-US" b="1"/>
              <a:t>｛（</a:t>
            </a:r>
            <a:r>
              <a:rPr lang="en-US" altLang="zh-CN" b="1"/>
              <a:t>1,2），（3,4）｝</a:t>
            </a:r>
            <a:r>
              <a:rPr lang="zh-CN" altLang="en-US" b="1"/>
              <a:t>；</a:t>
            </a:r>
            <a:endParaRPr lang="en-US" altLang="zh-CN" b="1"/>
          </a:p>
          <a:p>
            <a:r>
              <a:rPr lang="en-US" altLang="zh-CN" b="1"/>
              <a:t>M2=｛（1,3），（2,4）｝</a:t>
            </a:r>
            <a:r>
              <a:rPr lang="zh-CN" altLang="en-US" b="1"/>
              <a:t>等</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AFF6B6D4-8C7C-4EB0-8DA3-67A8034AFE5D}"/>
              </a:ext>
            </a:extLst>
          </p:cNvPr>
          <p:cNvSpPr>
            <a:spLocks noGrp="1" noRot="1" noChangeAspect="1" noChangeArrowheads="1" noTextEdit="1"/>
          </p:cNvSpPr>
          <p:nvPr>
            <p:ph type="sldImg"/>
          </p:nvPr>
        </p:nvSpPr>
        <p:spPr/>
      </p:sp>
      <p:sp>
        <p:nvSpPr>
          <p:cNvPr id="167939" name="Rectangle 3">
            <a:extLst>
              <a:ext uri="{FF2B5EF4-FFF2-40B4-BE49-F238E27FC236}">
                <a16:creationId xmlns:a16="http://schemas.microsoft.com/office/drawing/2014/main" id="{0B13C7D2-42C5-4339-A70A-7CAFF64281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b="1"/>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6F7F07A3-0F0F-418F-B35B-A7160D3E2DB8}"/>
              </a:ext>
            </a:extLst>
          </p:cNvPr>
          <p:cNvSpPr>
            <a:spLocks noGrp="1" noRot="1" noChangeAspect="1" noChangeArrowheads="1" noTextEdit="1"/>
          </p:cNvSpPr>
          <p:nvPr>
            <p:ph type="sldImg"/>
          </p:nvPr>
        </p:nvSpPr>
        <p:spPr/>
      </p:sp>
      <p:sp>
        <p:nvSpPr>
          <p:cNvPr id="169987" name="Rectangle 3">
            <a:extLst>
              <a:ext uri="{FF2B5EF4-FFF2-40B4-BE49-F238E27FC236}">
                <a16:creationId xmlns:a16="http://schemas.microsoft.com/office/drawing/2014/main" id="{DD0E1289-FA11-4532-B785-21C1515D9A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边集</a:t>
            </a:r>
            <a:r>
              <a:rPr lang="en-US" altLang="zh-CN"/>
              <a:t>M</a:t>
            </a:r>
            <a:r>
              <a:rPr lang="zh-CN" altLang="en-US"/>
              <a:t>是</a:t>
            </a:r>
            <a:r>
              <a:rPr lang="en-US" altLang="zh-CN"/>
              <a:t>O</a:t>
            </a:r>
            <a:r>
              <a:rPr lang="zh-CN" altLang="en-US"/>
              <a:t>的权最小的匹配集。</a:t>
            </a:r>
            <a:r>
              <a:rPr lang="en-US" altLang="zh-CN"/>
              <a:t>M</a:t>
            </a:r>
            <a:r>
              <a:rPr lang="zh-CN" altLang="en-US"/>
              <a:t>加到</a:t>
            </a:r>
            <a:r>
              <a:rPr lang="en-US" altLang="zh-CN"/>
              <a:t>T</a:t>
            </a:r>
            <a:r>
              <a:rPr lang="zh-CN" altLang="en-US"/>
              <a:t>上，使其每个奇数度顶点补上了</a:t>
            </a:r>
            <a:r>
              <a:rPr lang="en-US" altLang="zh-CN"/>
              <a:t>1</a:t>
            </a:r>
            <a:r>
              <a:rPr lang="zh-CN" altLang="en-US"/>
              <a:t>条边而其度变为偶数</a:t>
            </a:r>
            <a:endParaRPr lang="en-US" altLang="zh-CN"/>
          </a:p>
          <a:p>
            <a:r>
              <a:rPr lang="en-US" altLang="zh-CN">
                <a:latin typeface="Times New Roman" panose="02020603050405020304" pitchFamily="18" charset="0"/>
                <a:ea typeface="黑体" panose="02010609060101010101" pitchFamily="49" charset="-122"/>
              </a:rPr>
              <a:t> MST</a:t>
            </a:r>
            <a:r>
              <a:rPr lang="zh-CN" altLang="en-US">
                <a:latin typeface="Times New Roman" panose="02020603050405020304" pitchFamily="18" charset="0"/>
                <a:ea typeface="黑体" panose="02010609060101010101" pitchFamily="49" charset="-122"/>
              </a:rPr>
              <a:t>的权</a:t>
            </a:r>
            <a:r>
              <a:rPr lang="en-US" altLang="zh-CN">
                <a:latin typeface="Times New Roman" panose="02020603050405020304" pitchFamily="18" charset="0"/>
                <a:ea typeface="黑体" panose="02010609060101010101" pitchFamily="49" charset="-122"/>
              </a:rPr>
              <a:t>d(T)≤ OPT(G)</a:t>
            </a:r>
            <a:r>
              <a:rPr lang="zh-CN"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d(</a:t>
            </a:r>
            <a:r>
              <a:rPr lang="zh-CN" altLang="en-US">
                <a:latin typeface="Times New Roman" panose="02020603050405020304" pitchFamily="18" charset="0"/>
                <a:ea typeface="黑体" panose="02010609060101010101" pitchFamily="49" charset="-122"/>
              </a:rPr>
              <a:t>M</a:t>
            </a:r>
            <a:r>
              <a:rPr lang="en-US" altLang="zh-CN">
                <a:latin typeface="Times New Roman" panose="02020603050405020304" pitchFamily="18" charset="0"/>
                <a:ea typeface="黑体" panose="02010609060101010101" pitchFamily="49" charset="-122"/>
              </a:rPr>
              <a:t>) ≤ OPT(G)/2</a:t>
            </a:r>
            <a:endParaRPr lang="en-US"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CC9F0EB4-B71F-4F8E-A8C7-A65A71794B41}"/>
              </a:ext>
            </a:extLst>
          </p:cNvPr>
          <p:cNvSpPr>
            <a:spLocks noGrp="1" noRot="1" noChangeAspect="1" noChangeArrowheads="1" noTextEdit="1"/>
          </p:cNvSpPr>
          <p:nvPr>
            <p:ph type="sldImg"/>
          </p:nvPr>
        </p:nvSpPr>
        <p:spPr/>
      </p:sp>
      <p:sp>
        <p:nvSpPr>
          <p:cNvPr id="172035" name="Rectangle 3">
            <a:extLst>
              <a:ext uri="{FF2B5EF4-FFF2-40B4-BE49-F238E27FC236}">
                <a16:creationId xmlns:a16="http://schemas.microsoft.com/office/drawing/2014/main" id="{632441C5-1A7A-4C37-BAC7-FB2B7AD171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最小覆盖集与最大独立集互补</a:t>
            </a:r>
            <a:endParaRPr lang="en-US" altLang="zh-CN" b="1"/>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6D8FC565-EE60-4F4C-8B7C-B2E4CA6BD733}"/>
              </a:ext>
            </a:extLst>
          </p:cNvPr>
          <p:cNvSpPr>
            <a:spLocks noGrp="1" noRot="1" noChangeAspect="1" noChangeArrowheads="1" noTextEdit="1"/>
          </p:cNvSpPr>
          <p:nvPr>
            <p:ph type="sldImg"/>
          </p:nvPr>
        </p:nvSpPr>
        <p:spPr/>
      </p:sp>
      <p:sp>
        <p:nvSpPr>
          <p:cNvPr id="174083" name="Rectangle 3">
            <a:extLst>
              <a:ext uri="{FF2B5EF4-FFF2-40B4-BE49-F238E27FC236}">
                <a16:creationId xmlns:a16="http://schemas.microsoft.com/office/drawing/2014/main" id="{73247C0C-0199-42D2-9FA4-389F4C8B31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Times New Roman" panose="02020603050405020304" pitchFamily="18" charset="0"/>
                <a:ea typeface="黑体" panose="02010609060101010101" pitchFamily="49" charset="-122"/>
              </a:rPr>
              <a:t>OPT</a:t>
            </a:r>
            <a:r>
              <a:rPr lang="en-US" altLang="zh-CN" baseline="-25000">
                <a:latin typeface="Times New Roman" panose="02020603050405020304" pitchFamily="18" charset="0"/>
                <a:ea typeface="黑体" panose="02010609060101010101" pitchFamily="49" charset="-122"/>
              </a:rPr>
              <a:t>VC</a:t>
            </a:r>
            <a:r>
              <a:rPr lang="en-US" altLang="zh-CN">
                <a:latin typeface="Times New Roman" panose="02020603050405020304" pitchFamily="18" charset="0"/>
                <a:ea typeface="黑体" panose="02010609060101010101" pitchFamily="49" charset="-122"/>
              </a:rPr>
              <a:t>(G)=n/2-1</a:t>
            </a:r>
            <a:r>
              <a:rPr lang="zh-CN" altLang="en-US">
                <a:latin typeface="Times New Roman" panose="02020603050405020304" pitchFamily="18" charset="0"/>
                <a:ea typeface="黑体" panose="02010609060101010101" pitchFamily="49" charset="-122"/>
              </a:rPr>
              <a:t>，补集</a:t>
            </a:r>
            <a:r>
              <a:rPr lang="en-US" altLang="zh-CN">
                <a:latin typeface="Times New Roman" panose="02020603050405020304" pitchFamily="18" charset="0"/>
                <a:ea typeface="黑体" panose="02010609060101010101" pitchFamily="49" charset="-122"/>
              </a:rPr>
              <a:t>OPT</a:t>
            </a:r>
            <a:r>
              <a:rPr lang="en-US" altLang="zh-CN" baseline="-25000">
                <a:latin typeface="Times New Roman" panose="02020603050405020304" pitchFamily="18" charset="0"/>
                <a:ea typeface="黑体" panose="02010609060101010101" pitchFamily="49" charset="-122"/>
              </a:rPr>
              <a:t>MIS</a:t>
            </a:r>
            <a:r>
              <a:rPr lang="zh-CN" altLang="en-US">
                <a:latin typeface="Times New Roman" panose="02020603050405020304" pitchFamily="18" charset="0"/>
                <a:ea typeface="黑体" panose="02010609060101010101" pitchFamily="49" charset="-122"/>
              </a:rPr>
              <a:t>为</a:t>
            </a:r>
            <a:r>
              <a:rPr lang="en-US" altLang="zh-CN">
                <a:latin typeface="Times New Roman" panose="02020603050405020304" pitchFamily="18" charset="0"/>
                <a:ea typeface="黑体" panose="02010609060101010101" pitchFamily="49" charset="-122"/>
              </a:rPr>
              <a:t>n/2+1</a:t>
            </a:r>
          </a:p>
          <a:p>
            <a:r>
              <a:rPr lang="en-US" altLang="zh-CN">
                <a:latin typeface="Times New Roman" panose="02020603050405020304" pitchFamily="18" charset="0"/>
                <a:ea typeface="黑体" panose="02010609060101010101" pitchFamily="49" charset="-122"/>
              </a:rPr>
              <a:t>A</a:t>
            </a:r>
            <a:r>
              <a:rPr lang="en-US" altLang="zh-CN" baseline="-25000">
                <a:latin typeface="Times New Roman" panose="02020603050405020304" pitchFamily="18" charset="0"/>
                <a:ea typeface="黑体" panose="02010609060101010101" pitchFamily="49" charset="-122"/>
              </a:rPr>
              <a:t>VC</a:t>
            </a:r>
            <a:r>
              <a:rPr lang="en-US" altLang="zh-CN">
                <a:latin typeface="Times New Roman" panose="02020603050405020304" pitchFamily="18" charset="0"/>
                <a:ea typeface="黑体" panose="02010609060101010101" pitchFamily="49" charset="-122"/>
              </a:rPr>
              <a:t>(G)</a:t>
            </a:r>
            <a:r>
              <a:rPr lang="zh-CN"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n-2</a:t>
            </a:r>
            <a:r>
              <a:rPr lang="zh-CN" altLang="en-US">
                <a:latin typeface="Times New Roman" panose="02020603050405020304" pitchFamily="18" charset="0"/>
                <a:ea typeface="黑体" panose="02010609060101010101" pitchFamily="49" charset="-122"/>
              </a:rPr>
              <a:t>，补集</a:t>
            </a:r>
            <a:r>
              <a:rPr lang="en-US" altLang="zh-CN">
                <a:latin typeface="Times New Roman" panose="02020603050405020304" pitchFamily="18" charset="0"/>
                <a:ea typeface="黑体" panose="02010609060101010101" pitchFamily="49" charset="-122"/>
              </a:rPr>
              <a:t>A</a:t>
            </a:r>
            <a:r>
              <a:rPr lang="en-US" altLang="zh-CN" baseline="-25000">
                <a:latin typeface="Times New Roman" panose="02020603050405020304" pitchFamily="18" charset="0"/>
                <a:ea typeface="黑体" panose="02010609060101010101" pitchFamily="49" charset="-122"/>
              </a:rPr>
              <a:t>MIS</a:t>
            </a:r>
            <a:r>
              <a:rPr lang="zh-CN" altLang="en-US">
                <a:latin typeface="Cambria Math" panose="020405030504060302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2</a:t>
            </a:r>
            <a:endParaRPr lang="en-US" altLang="zh-CN" b="1"/>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4FC221D8-ABCD-41CA-BB03-7D471D8B5A83}"/>
              </a:ext>
            </a:extLst>
          </p:cNvPr>
          <p:cNvSpPr>
            <a:spLocks noGrp="1" noRot="1" noChangeAspect="1" noChangeArrowheads="1" noTextEdit="1"/>
          </p:cNvSpPr>
          <p:nvPr>
            <p:ph type="sldImg"/>
          </p:nvPr>
        </p:nvSpPr>
        <p:spPr/>
      </p:sp>
      <p:sp>
        <p:nvSpPr>
          <p:cNvPr id="176131" name="Rectangle 3">
            <a:extLst>
              <a:ext uri="{FF2B5EF4-FFF2-40B4-BE49-F238E27FC236}">
                <a16:creationId xmlns:a16="http://schemas.microsoft.com/office/drawing/2014/main" id="{142FA398-DB96-4E5E-AC73-1483ED1917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solidFill>
                  <a:schemeClr val="hlink"/>
                </a:solidFill>
                <a:latin typeface="Times New Roman" panose="02020603050405020304" pitchFamily="18" charset="0"/>
                <a:ea typeface="MS Gothic" panose="020B0609070205080204" pitchFamily="49" charset="-128"/>
                <a:cs typeface="Times New Roman" panose="02020603050405020304" pitchFamily="18" charset="0"/>
              </a:rPr>
              <a:t>最佳可达</a:t>
            </a:r>
            <a:r>
              <a:rPr lang="zh-CN" altLang="en-US">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性能比是其渐近性能比上界集合的下确界</a:t>
            </a:r>
            <a:endParaRPr lang="en-US" altLang="zh-CN" b="1">
              <a:cs typeface="Times New Roman" panose="02020603050405020304" pitchFamily="18"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1DAA64F0-1C15-449B-9712-9FFF6F1BF57B}"/>
              </a:ext>
            </a:extLst>
          </p:cNvPr>
          <p:cNvSpPr>
            <a:spLocks noGrp="1" noRot="1" noChangeAspect="1" noChangeArrowheads="1" noTextEdit="1"/>
          </p:cNvSpPr>
          <p:nvPr>
            <p:ph type="sldImg"/>
          </p:nvPr>
        </p:nvSpPr>
        <p:spPr/>
      </p:sp>
      <p:sp>
        <p:nvSpPr>
          <p:cNvPr id="126979" name="Rectangle 3">
            <a:extLst>
              <a:ext uri="{FF2B5EF4-FFF2-40B4-BE49-F238E27FC236}">
                <a16:creationId xmlns:a16="http://schemas.microsoft.com/office/drawing/2014/main" id="{2A13D3E4-AD4F-4C46-9FBB-321F98063A67}"/>
              </a:ext>
            </a:extLst>
          </p:cNvPr>
          <p:cNvSpPr>
            <a:spLocks noGrp="1" noChangeArrowheads="1"/>
          </p:cNvSpPr>
          <p:nvPr>
            <p:ph type="body" idx="1"/>
          </p:nvPr>
        </p:nvSpPr>
        <p:spPr>
          <a:ln/>
        </p:spPr>
        <p:txBody>
          <a:bodyPr/>
          <a:lstStyle/>
          <a:p>
            <a:pPr>
              <a:defRPr/>
            </a:pPr>
            <a:r>
              <a:rPr lang="zh-CN" altLang="en-US">
                <a:latin typeface="Times New Roman" panose="02020603050405020304" pitchFamily="18" charset="0"/>
                <a:ea typeface="黑体" panose="02010609060101010101" pitchFamily="49" charset="-122"/>
              </a:rPr>
              <a:t>若</a:t>
            </a:r>
            <a:r>
              <a:rPr lang="en-US" altLang="zh-CN">
                <a:latin typeface="Times New Roman" panose="02020603050405020304" pitchFamily="18" charset="0"/>
                <a:ea typeface="黑体" panose="02010609060101010101" pitchFamily="49" charset="-122"/>
              </a:rPr>
              <a:t>G</a:t>
            </a:r>
            <a:r>
              <a:rPr lang="zh-CN" altLang="en-US">
                <a:latin typeface="Times New Roman" panose="02020603050405020304" pitchFamily="18" charset="0"/>
                <a:ea typeface="黑体" panose="02010609060101010101" pitchFamily="49" charset="-122"/>
              </a:rPr>
              <a:t>有</a:t>
            </a:r>
            <a:r>
              <a:rPr lang="en-US" altLang="zh-CN">
                <a:latin typeface="Times New Roman" panose="02020603050405020304" pitchFamily="18" charset="0"/>
                <a:ea typeface="黑体" panose="02010609060101010101" pitchFamily="49" charset="-122"/>
              </a:rPr>
              <a:t>HC</a:t>
            </a:r>
            <a:r>
              <a:rPr lang="zh-CN" altLang="en-US">
                <a:latin typeface="Times New Roman" panose="02020603050405020304" pitchFamily="18" charset="0"/>
                <a:ea typeface="黑体" panose="02010609060101010101" pitchFamily="49" charset="-122"/>
              </a:rPr>
              <a:t>，则最优解只能包含</a:t>
            </a:r>
            <a:r>
              <a:rPr lang="en-US" altLang="zh-CN">
                <a:latin typeface="Times New Roman" panose="02020603050405020304" pitchFamily="18" charset="0"/>
                <a:ea typeface="黑体" panose="02010609060101010101" pitchFamily="49" charset="-122"/>
              </a:rPr>
              <a:t>E</a:t>
            </a:r>
            <a:r>
              <a:rPr lang="zh-CN" altLang="en-US">
                <a:latin typeface="Times New Roman" panose="02020603050405020304" pitchFamily="18" charset="0"/>
                <a:ea typeface="黑体" panose="02010609060101010101" pitchFamily="49" charset="-122"/>
              </a:rPr>
              <a:t>中的边，故</a:t>
            </a:r>
            <a:r>
              <a:rPr lang="en-US" altLang="zh-CN">
                <a:latin typeface="Times New Roman" panose="02020603050405020304" pitchFamily="18" charset="0"/>
                <a:ea typeface="黑体" panose="02010609060101010101" pitchFamily="49" charset="-122"/>
              </a:rPr>
              <a:t>OPT(I)=n</a:t>
            </a:r>
            <a:r>
              <a:rPr lang="zh-CN" altLang="en-US">
                <a:latin typeface="Times New Roman" panose="02020603050405020304" pitchFamily="18" charset="0"/>
                <a:ea typeface="黑体" panose="02010609060101010101" pitchFamily="49" charset="-122"/>
              </a:rPr>
              <a:t>；近似解中可能包含非</a:t>
            </a:r>
            <a:r>
              <a:rPr lang="en-US" altLang="zh-CN">
                <a:latin typeface="Times New Roman" panose="02020603050405020304" pitchFamily="18" charset="0"/>
                <a:ea typeface="黑体" panose="02010609060101010101" pitchFamily="49" charset="-122"/>
              </a:rPr>
              <a:t>E</a:t>
            </a:r>
            <a:r>
              <a:rPr lang="zh-CN" altLang="en-US">
                <a:latin typeface="Times New Roman" panose="02020603050405020304" pitchFamily="18" charset="0"/>
                <a:ea typeface="黑体" panose="02010609060101010101" pitchFamily="49" charset="-122"/>
              </a:rPr>
              <a:t>中的边，由近似比知</a:t>
            </a:r>
            <a:r>
              <a:rPr lang="en-US" altLang="zh-CN" b="1">
                <a:latin typeface="Times New Roman" panose="02020603050405020304" pitchFamily="18" charset="0"/>
                <a:ea typeface="黑体" panose="02010609060101010101" pitchFamily="49" charset="-122"/>
              </a:rPr>
              <a:t>A(I)≤</a:t>
            </a:r>
            <a:r>
              <a:rPr lang="en-US" altLang="zh-CN" b="1" err="1">
                <a:latin typeface="Times New Roman" panose="02020603050405020304" pitchFamily="18" charset="0"/>
                <a:ea typeface="黑体" panose="02010609060101010101" pitchFamily="49" charset="-122"/>
              </a:rPr>
              <a:t>kOPT</a:t>
            </a:r>
            <a:r>
              <a:rPr lang="en-US" altLang="zh-CN" b="1">
                <a:latin typeface="Times New Roman" panose="02020603050405020304" pitchFamily="18" charset="0"/>
                <a:ea typeface="黑体" panose="02010609060101010101" pitchFamily="49" charset="-122"/>
              </a:rPr>
              <a:t>(I)=</a:t>
            </a:r>
            <a:r>
              <a:rPr lang="en-US" altLang="zh-CN" b="1" err="1">
                <a:latin typeface="Times New Roman" panose="02020603050405020304" pitchFamily="18" charset="0"/>
                <a:ea typeface="黑体" panose="02010609060101010101" pitchFamily="49" charset="-122"/>
              </a:rPr>
              <a:t>kn</a:t>
            </a:r>
            <a:endParaRPr lang="en-US" altLang="zh-CN" b="1"/>
          </a:p>
          <a:p>
            <a:pPr>
              <a:defRPr/>
            </a:pPr>
            <a:r>
              <a:rPr lang="zh-CN" altLang="en-US"/>
              <a:t>若</a:t>
            </a:r>
            <a:r>
              <a:rPr lang="en-US" altLang="zh-CN"/>
              <a:t>G</a:t>
            </a:r>
            <a:r>
              <a:rPr lang="zh-CN" altLang="en-US"/>
              <a:t>无</a:t>
            </a:r>
            <a:r>
              <a:rPr lang="en-US" altLang="zh-CN"/>
              <a:t>HC</a:t>
            </a:r>
            <a:r>
              <a:rPr lang="zh-CN" altLang="en-US"/>
              <a:t>，则因为</a:t>
            </a:r>
            <a:r>
              <a:rPr lang="en-US" altLang="zh-CN" u="sng">
                <a:solidFill>
                  <a:srgbClr val="FF0000"/>
                </a:solidFill>
                <a:uFill>
                  <a:solidFill>
                    <a:srgbClr val="00FFFF"/>
                  </a:solidFill>
                </a:uFill>
              </a:rPr>
              <a:t>H</a:t>
            </a:r>
            <a:r>
              <a:rPr lang="zh-CN" altLang="en-US" u="sng">
                <a:solidFill>
                  <a:srgbClr val="FF0000"/>
                </a:solidFill>
                <a:uFill>
                  <a:solidFill>
                    <a:srgbClr val="00FFFF"/>
                  </a:solidFill>
                </a:uFill>
              </a:rPr>
              <a:t>是完全图</a:t>
            </a:r>
            <a:r>
              <a:rPr lang="zh-CN" altLang="en-US"/>
              <a:t>，存在</a:t>
            </a:r>
            <a:r>
              <a:rPr lang="en-US" altLang="zh-CN"/>
              <a:t>HC</a:t>
            </a:r>
            <a:r>
              <a:rPr lang="zh-CN" altLang="en-US"/>
              <a:t>。</a:t>
            </a:r>
            <a:r>
              <a:rPr lang="en-US" altLang="zh-CN"/>
              <a:t>H</a:t>
            </a:r>
            <a:r>
              <a:rPr lang="zh-CN" altLang="en-US"/>
              <a:t>的最小</a:t>
            </a:r>
            <a:r>
              <a:rPr lang="en-US" altLang="zh-CN"/>
              <a:t>HC</a:t>
            </a:r>
            <a:r>
              <a:rPr lang="zh-CN" altLang="en-US"/>
              <a:t>至少有一条边不是</a:t>
            </a:r>
            <a:r>
              <a:rPr lang="en-US" altLang="zh-CN"/>
              <a:t>E</a:t>
            </a:r>
            <a:r>
              <a:rPr lang="zh-CN" altLang="en-US"/>
              <a:t>的，其长为</a:t>
            </a:r>
            <a:r>
              <a:rPr lang="en-US" altLang="zh-CN" err="1"/>
              <a:t>kn</a:t>
            </a:r>
            <a:r>
              <a:rPr lang="en-US" altLang="zh-CN"/>
              <a:t>，</a:t>
            </a:r>
            <a:r>
              <a:rPr lang="zh-CN" altLang="en-US"/>
              <a:t>其余</a:t>
            </a:r>
            <a:r>
              <a:rPr lang="en-US" altLang="zh-CN"/>
              <a:t>n-1</a:t>
            </a:r>
            <a:r>
              <a:rPr lang="zh-CN" altLang="en-US"/>
              <a:t>条边∈</a:t>
            </a:r>
            <a:r>
              <a:rPr lang="en-US" altLang="zh-CN"/>
              <a:t>E</a:t>
            </a:r>
            <a:r>
              <a:rPr lang="zh-CN" altLang="en-US"/>
              <a:t>。即最小汉密尔顿回路的长度至少为</a:t>
            </a:r>
            <a:r>
              <a:rPr lang="en-US" altLang="zh-CN"/>
              <a:t>kn+n-1=(k+1)n-1,</a:t>
            </a:r>
            <a:r>
              <a:rPr lang="zh-CN" altLang="en-US"/>
              <a:t>即</a:t>
            </a:r>
            <a:r>
              <a:rPr lang="en-US" altLang="zh-CN">
                <a:latin typeface="Times New Roman" panose="02020603050405020304" pitchFamily="18" charset="0"/>
                <a:ea typeface="黑体" panose="02010609060101010101" pitchFamily="49" charset="-122"/>
              </a:rPr>
              <a:t>OPT(I)≥(k+1)n-1</a:t>
            </a:r>
            <a:r>
              <a:rPr lang="zh-CN" altLang="en-US">
                <a:latin typeface="Times New Roman" panose="02020603050405020304" pitchFamily="18" charset="0"/>
                <a:ea typeface="黑体" panose="02010609060101010101" pitchFamily="49" charset="-122"/>
              </a:rPr>
              <a:t>，故有</a:t>
            </a:r>
            <a:r>
              <a:rPr lang="en-US" altLang="zh-CN" b="1">
                <a:solidFill>
                  <a:srgbClr val="C00000"/>
                </a:solidFill>
                <a:latin typeface="Times New Roman" panose="02020603050405020304" pitchFamily="18" charset="0"/>
                <a:ea typeface="黑体" panose="02010609060101010101" pitchFamily="49" charset="-122"/>
              </a:rPr>
              <a:t>A(I)≥(k+1)n-1</a:t>
            </a:r>
            <a:endParaRPr lang="en-US" altLang="zh-CN" b="1">
              <a:solidFill>
                <a:srgbClr val="C00000"/>
              </a:solidFill>
            </a:endParaRPr>
          </a:p>
          <a:p>
            <a:pPr>
              <a:defRPr/>
            </a:pPr>
            <a:r>
              <a:rPr lang="zh-CN" altLang="en-US"/>
              <a:t>若</a:t>
            </a:r>
            <a:r>
              <a:rPr lang="en-US" altLang="zh-CN"/>
              <a:t>A</a:t>
            </a:r>
            <a:r>
              <a:rPr lang="zh-CN" altLang="en-US"/>
              <a:t>返回的值小于等于</a:t>
            </a:r>
            <a:r>
              <a:rPr lang="en-US" altLang="zh-CN" err="1"/>
              <a:t>kn</a:t>
            </a:r>
            <a:r>
              <a:rPr lang="zh-CN" altLang="en-US"/>
              <a:t>，则</a:t>
            </a:r>
            <a:r>
              <a:rPr lang="en-US" altLang="zh-CN"/>
              <a:t>G</a:t>
            </a:r>
            <a:r>
              <a:rPr lang="zh-CN" altLang="en-US"/>
              <a:t>有</a:t>
            </a:r>
            <a:r>
              <a:rPr lang="en-US" altLang="zh-CN"/>
              <a:t>HC</a:t>
            </a:r>
            <a:r>
              <a:rPr lang="zh-CN" altLang="en-US"/>
              <a:t>；若返回值大于等于</a:t>
            </a:r>
            <a:r>
              <a:rPr lang="en-US" altLang="zh-CN">
                <a:latin typeface="Times New Roman" panose="02020603050405020304" pitchFamily="18" charset="0"/>
                <a:ea typeface="黑体" panose="02010609060101010101" pitchFamily="49" charset="-122"/>
              </a:rPr>
              <a:t>(k+1)n-1</a:t>
            </a:r>
            <a:r>
              <a:rPr lang="zh-CN" altLang="en-US">
                <a:latin typeface="Times New Roman" panose="02020603050405020304" pitchFamily="18" charset="0"/>
                <a:ea typeface="黑体" panose="02010609060101010101" pitchFamily="49" charset="-122"/>
              </a:rPr>
              <a:t>，则</a:t>
            </a:r>
            <a:r>
              <a:rPr lang="en-US" altLang="zh-CN">
                <a:latin typeface="Times New Roman" panose="02020603050405020304" pitchFamily="18" charset="0"/>
                <a:ea typeface="黑体" panose="02010609060101010101" pitchFamily="49" charset="-122"/>
              </a:rPr>
              <a:t>G</a:t>
            </a:r>
            <a:r>
              <a:rPr lang="zh-CN" altLang="en-US">
                <a:latin typeface="Times New Roman" panose="02020603050405020304" pitchFamily="18" charset="0"/>
                <a:ea typeface="黑体" panose="02010609060101010101" pitchFamily="49" charset="-122"/>
              </a:rPr>
              <a:t>无</a:t>
            </a:r>
            <a:r>
              <a:rPr lang="en-US" altLang="zh-CN">
                <a:latin typeface="Times New Roman" panose="02020603050405020304" pitchFamily="18" charset="0"/>
                <a:ea typeface="黑体" panose="02010609060101010101" pitchFamily="49" charset="-122"/>
              </a:rPr>
              <a:t>HC</a:t>
            </a:r>
          </a:p>
          <a:p>
            <a:pPr>
              <a:defRPr/>
            </a:pPr>
            <a:r>
              <a:rPr lang="zh-CN" altLang="en-US">
                <a:latin typeface="Times New Roman" panose="02020603050405020304" pitchFamily="18" charset="0"/>
                <a:ea typeface="黑体" panose="02010609060101010101" pitchFamily="49" charset="-122"/>
              </a:rPr>
              <a:t>注意：</a:t>
            </a:r>
            <a:r>
              <a:rPr lang="en-US" altLang="zh-CN">
                <a:latin typeface="Times New Roman" panose="02020603050405020304" pitchFamily="18" charset="0"/>
                <a:ea typeface="黑体" panose="02010609060101010101" pitchFamily="49" charset="-122"/>
              </a:rPr>
              <a:t>HC</a:t>
            </a:r>
            <a:r>
              <a:rPr lang="zh-CN" altLang="en-US">
                <a:latin typeface="Times New Roman" panose="02020603050405020304" pitchFamily="18" charset="0"/>
                <a:ea typeface="黑体" panose="02010609060101010101" pitchFamily="49" charset="-122"/>
              </a:rPr>
              <a:t>和</a:t>
            </a:r>
            <a:r>
              <a:rPr lang="en-US" altLang="zh-CN">
                <a:latin typeface="Times New Roman" panose="02020603050405020304" pitchFamily="18" charset="0"/>
                <a:ea typeface="黑体" panose="02010609060101010101" pitchFamily="49" charset="-122"/>
              </a:rPr>
              <a:t>OPT(G)</a:t>
            </a:r>
            <a:r>
              <a:rPr lang="zh-CN" altLang="en-US">
                <a:latin typeface="Times New Roman" panose="02020603050405020304" pitchFamily="18" charset="0"/>
                <a:ea typeface="黑体" panose="02010609060101010101" pitchFamily="49" charset="-122"/>
              </a:rPr>
              <a:t>之区别</a:t>
            </a:r>
            <a:endParaRPr lang="en-US"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9C1E5379-D9D7-49C3-A0AF-D86D8868B9AC}"/>
              </a:ext>
            </a:extLst>
          </p:cNvPr>
          <p:cNvSpPr>
            <a:spLocks noGrp="1" noRot="1" noChangeAspect="1" noChangeArrowheads="1" noTextEdit="1"/>
          </p:cNvSpPr>
          <p:nvPr>
            <p:ph type="sldImg"/>
          </p:nvPr>
        </p:nvSpPr>
        <p:spPr/>
      </p:sp>
      <p:sp>
        <p:nvSpPr>
          <p:cNvPr id="180227" name="Rectangle 3">
            <a:extLst>
              <a:ext uri="{FF2B5EF4-FFF2-40B4-BE49-F238E27FC236}">
                <a16:creationId xmlns:a16="http://schemas.microsoft.com/office/drawing/2014/main" id="{D9D40A05-9FA2-4C04-B9E9-99FDF3D1F9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注意：绝对近似算法指的是绝对误差是</a:t>
            </a:r>
            <a:r>
              <a:rPr lang="en-US" altLang="zh-CN" b="1"/>
              <a:t>1</a:t>
            </a:r>
            <a:r>
              <a:rPr lang="zh-CN" altLang="en-US" b="1"/>
              <a:t>个常数</a:t>
            </a:r>
            <a:endParaRPr lang="en-US" altLang="zh-CN" b="1"/>
          </a:p>
          <a:p>
            <a:r>
              <a:rPr lang="en-US" altLang="zh-CN" b="1"/>
              <a:t>F(n)</a:t>
            </a:r>
            <a:r>
              <a:rPr lang="zh-CN" altLang="en-US" b="1"/>
              <a:t>是近似算法的相对误差界</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29564DAF-56D4-4383-B88E-B2E136B4D0CA}"/>
              </a:ext>
            </a:extLst>
          </p:cNvPr>
          <p:cNvSpPr>
            <a:spLocks noGrp="1" noRot="1" noChangeAspect="1" noChangeArrowheads="1" noTextEdit="1"/>
          </p:cNvSpPr>
          <p:nvPr>
            <p:ph type="sldImg"/>
          </p:nvPr>
        </p:nvSpPr>
        <p:spPr/>
      </p:sp>
      <p:sp>
        <p:nvSpPr>
          <p:cNvPr id="182275" name="Rectangle 3">
            <a:extLst>
              <a:ext uri="{FF2B5EF4-FFF2-40B4-BE49-F238E27FC236}">
                <a16:creationId xmlns:a16="http://schemas.microsoft.com/office/drawing/2014/main" id="{E13EFA3D-540C-4AD8-9478-78C4966D47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注意：</a:t>
            </a:r>
            <a:r>
              <a:rPr lang="en-US" altLang="zh-CN" b="1"/>
              <a:t>FPAS</a:t>
            </a:r>
            <a:r>
              <a:rPr lang="zh-CN" altLang="en-US" b="1"/>
              <a:t>要求近似算法</a:t>
            </a:r>
            <a:r>
              <a:rPr lang="en-US" altLang="zh-CN" b="1"/>
              <a:t>A</a:t>
            </a:r>
            <a:r>
              <a:rPr lang="zh-CN" altLang="en-US" b="1"/>
              <a:t>的时间是关于</a:t>
            </a:r>
            <a:r>
              <a:rPr lang="en-US" altLang="zh-CN" b="1"/>
              <a:t>size[I]</a:t>
            </a:r>
            <a:r>
              <a:rPr lang="zh-CN" altLang="en-US" b="1"/>
              <a:t>和</a:t>
            </a:r>
            <a:r>
              <a:rPr lang="en-US" altLang="zh-CN" b="1"/>
              <a:t>1/</a:t>
            </a:r>
            <a:r>
              <a:rPr lang="el-GR" altLang="zh-CN" b="1"/>
              <a:t>ε</a:t>
            </a:r>
            <a:r>
              <a:rPr lang="zh-CN" altLang="en-US" b="1"/>
              <a:t>的多项式阶，但是</a:t>
            </a:r>
            <a:r>
              <a:rPr lang="en-US" altLang="zh-CN" b="1"/>
              <a:t>PAS</a:t>
            </a:r>
            <a:r>
              <a:rPr lang="zh-CN" altLang="en-US" b="1"/>
              <a:t>对于后者没有要求</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617BE65E-8487-4315-8032-9415B2633FD3}"/>
              </a:ext>
            </a:extLst>
          </p:cNvPr>
          <p:cNvSpPr>
            <a:spLocks noGrp="1" noRot="1" noChangeAspect="1" noChangeArrowheads="1" noTextEdit="1"/>
          </p:cNvSpPr>
          <p:nvPr>
            <p:ph type="sldImg"/>
          </p:nvPr>
        </p:nvSpPr>
        <p:spPr/>
      </p:sp>
      <p:sp>
        <p:nvSpPr>
          <p:cNvPr id="184323" name="Rectangle 3">
            <a:extLst>
              <a:ext uri="{FF2B5EF4-FFF2-40B4-BE49-F238E27FC236}">
                <a16:creationId xmlns:a16="http://schemas.microsoft.com/office/drawing/2014/main" id="{DD871C61-0721-42DB-A96D-9252D8427B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b="1"/>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85C168C9-BCA6-4712-BA55-0FB4E6D66659}"/>
              </a:ext>
            </a:extLst>
          </p:cNvPr>
          <p:cNvSpPr>
            <a:spLocks noGrp="1" noRot="1" noChangeAspect="1" noChangeArrowheads="1" noTextEdit="1"/>
          </p:cNvSpPr>
          <p:nvPr>
            <p:ph type="sldImg"/>
          </p:nvPr>
        </p:nvSpPr>
        <p:spPr/>
      </p:sp>
      <p:sp>
        <p:nvSpPr>
          <p:cNvPr id="186371" name="Rectangle 3">
            <a:extLst>
              <a:ext uri="{FF2B5EF4-FFF2-40B4-BE49-F238E27FC236}">
                <a16:creationId xmlns:a16="http://schemas.microsoft.com/office/drawing/2014/main" id="{9EEB4C9E-1352-4A4E-ABC1-7BD908ABB7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b="1"/>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3FAB5080-0787-48C6-A724-1BE9970EB5FC}"/>
              </a:ext>
            </a:extLst>
          </p:cNvPr>
          <p:cNvSpPr>
            <a:spLocks noGrp="1" noRot="1" noChangeAspect="1" noChangeArrowheads="1" noTextEdit="1"/>
          </p:cNvSpPr>
          <p:nvPr>
            <p:ph type="sldImg"/>
          </p:nvPr>
        </p:nvSpPr>
        <p:spPr/>
      </p:sp>
      <p:sp>
        <p:nvSpPr>
          <p:cNvPr id="188419" name="Rectangle 3">
            <a:extLst>
              <a:ext uri="{FF2B5EF4-FFF2-40B4-BE49-F238E27FC236}">
                <a16:creationId xmlns:a16="http://schemas.microsoft.com/office/drawing/2014/main" id="{31BCCD0C-BFCD-4E08-A7FA-1C57129E16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小写</a:t>
            </a:r>
            <a:r>
              <a:rPr lang="en-US" altLang="zh-CN" b="1"/>
              <a:t>k</a:t>
            </a:r>
            <a:r>
              <a:rPr lang="zh-CN" altLang="en-US" b="1"/>
              <a:t>是</a:t>
            </a:r>
            <a:r>
              <a:rPr lang="en-US" altLang="zh-CN" b="1"/>
              <a:t>step1</a:t>
            </a:r>
            <a:r>
              <a:rPr lang="zh-CN" altLang="en-US" b="1"/>
              <a:t>（最优调度）中的作业数</a:t>
            </a:r>
            <a:endParaRPr lang="en-US" altLang="zh-CN" b="1"/>
          </a:p>
          <a:p>
            <a:r>
              <a:rPr lang="zh-CN" altLang="en-US" b="1"/>
              <a:t>大写的</a:t>
            </a:r>
            <a:r>
              <a:rPr lang="en-US" altLang="zh-CN" b="1"/>
              <a:t>K</a:t>
            </a:r>
            <a:r>
              <a:rPr lang="zh-CN" altLang="en-US" b="1"/>
              <a:t>是该最优调度的完成时间</a:t>
            </a:r>
            <a:endParaRPr lang="en-US" altLang="zh-CN" b="1"/>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3B9D2B1E-528D-41C1-AF7A-EACF19BD6147}"/>
              </a:ext>
            </a:extLst>
          </p:cNvPr>
          <p:cNvSpPr>
            <a:spLocks noGrp="1" noRot="1" noChangeAspect="1" noChangeArrowheads="1" noTextEdit="1"/>
          </p:cNvSpPr>
          <p:nvPr>
            <p:ph type="sldImg"/>
          </p:nvPr>
        </p:nvSpPr>
        <p:spPr/>
      </p:sp>
      <p:sp>
        <p:nvSpPr>
          <p:cNvPr id="190467" name="Rectangle 3">
            <a:extLst>
              <a:ext uri="{FF2B5EF4-FFF2-40B4-BE49-F238E27FC236}">
                <a16:creationId xmlns:a16="http://schemas.microsoft.com/office/drawing/2014/main" id="{9BFA949F-02BE-4EA7-A923-8B34BA0491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1"/>
              <a:t>每台机器平均执行（</a:t>
            </a:r>
            <a:r>
              <a:rPr lang="en-US" altLang="zh-CN" b="1"/>
              <a:t>k+1</a:t>
            </a:r>
            <a:r>
              <a:rPr lang="zh-CN" altLang="en-US" b="1"/>
              <a:t>）</a:t>
            </a:r>
            <a:r>
              <a:rPr lang="en-US" altLang="zh-CN" b="1"/>
              <a:t>/m</a:t>
            </a:r>
            <a:r>
              <a:rPr lang="zh-CN" altLang="en-US" b="1"/>
              <a:t>个作业，根据鸽巢原理，必有某一台机器至少执行其中的</a:t>
            </a:r>
            <a:r>
              <a:rPr lang="en-US" altLang="zh-CN" b="1"/>
              <a:t>1+k/m</a:t>
            </a:r>
            <a:r>
              <a:rPr lang="zh-CN" altLang="en-US" b="1"/>
              <a:t>个作业</a:t>
            </a:r>
            <a:r>
              <a:rPr lang="en-US" altLang="zh-CN" b="1"/>
              <a:t>(</a:t>
            </a:r>
            <a:r>
              <a:rPr lang="zh-CN" altLang="en-US" b="1"/>
              <a:t>若</a:t>
            </a:r>
            <a:r>
              <a:rPr lang="en-US" altLang="zh-CN" b="1"/>
              <a:t>k</a:t>
            </a:r>
            <a:r>
              <a:rPr lang="en-US" altLang="zh-CN" b="1">
                <a:latin typeface="Cambria Math" panose="02040503050406030204" pitchFamily="18" charset="0"/>
              </a:rPr>
              <a:t>≥m</a:t>
            </a:r>
            <a:r>
              <a:rPr lang="zh-CN" altLang="en-US" b="1">
                <a:latin typeface="Cambria Math" panose="02040503050406030204" pitchFamily="18" charset="0"/>
              </a:rPr>
              <a:t>，则必有机器至少执行其中的</a:t>
            </a:r>
            <a:r>
              <a:rPr lang="en-US" altLang="zh-CN" b="1">
                <a:latin typeface="Cambria Math" panose="02040503050406030204" pitchFamily="18" charset="0"/>
              </a:rPr>
              <a:t>1+</a:t>
            </a:r>
            <a:r>
              <a:rPr lang="zh-CN"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k/m</a:t>
            </a:r>
            <a:r>
              <a:rPr lang="zh-CN" altLang="en-US">
                <a:latin typeface="Times New Roman" panose="02020603050405020304" pitchFamily="18" charset="0"/>
                <a:ea typeface="MS PMincho" panose="02020600040205080304" pitchFamily="18" charset="-128"/>
                <a:cs typeface="MS PMincho" panose="02020600040205080304" pitchFamily="18" charset="-128"/>
              </a:rPr>
              <a:t>⏌</a:t>
            </a:r>
            <a:r>
              <a:rPr lang="en-US" altLang="zh-CN">
                <a:latin typeface="Times New Roman" panose="02020603050405020304" pitchFamily="18" charset="0"/>
                <a:ea typeface="黑体" panose="02010609060101010101" pitchFamily="49" charset="-122"/>
              </a:rPr>
              <a:t>)</a:t>
            </a:r>
            <a:r>
              <a:rPr lang="zh-CN" altLang="en-US" b="1">
                <a:latin typeface="Cambria Math" panose="02040503050406030204" pitchFamily="18" charset="0"/>
              </a:rPr>
              <a:t>个作业；否则必有机器至少执行其中的</a:t>
            </a:r>
            <a:r>
              <a:rPr lang="en-US" altLang="zh-CN" b="1">
                <a:latin typeface="Cambria Math" panose="02040503050406030204" pitchFamily="18" charset="0"/>
              </a:rPr>
              <a:t>1</a:t>
            </a:r>
            <a:r>
              <a:rPr lang="zh-CN" altLang="en-US" b="1">
                <a:latin typeface="Cambria Math" panose="02040503050406030204" pitchFamily="18" charset="0"/>
              </a:rPr>
              <a:t>个作业</a:t>
            </a:r>
            <a:r>
              <a:rPr lang="en-US" altLang="zh-CN" b="1"/>
              <a:t>)</a:t>
            </a:r>
          </a:p>
          <a:p>
            <a:r>
              <a:rPr lang="en-US" altLang="zh-CN" b="1"/>
              <a:t>A</a:t>
            </a:r>
            <a:r>
              <a:rPr lang="en-US" altLang="zh-CN" b="1" baseline="-25000"/>
              <a:t>k</a:t>
            </a:r>
            <a:r>
              <a:rPr lang="zh-CN" altLang="en-US" b="1"/>
              <a:t>的前</a:t>
            </a:r>
            <a:r>
              <a:rPr lang="en-US" altLang="zh-CN" b="1"/>
              <a:t>k</a:t>
            </a:r>
            <a:r>
              <a:rPr lang="zh-CN" altLang="en-US" b="1"/>
              <a:t>个作业的调度是最优的，在实例</a:t>
            </a:r>
            <a:r>
              <a:rPr lang="en-US" altLang="zh-CN" b="1"/>
              <a:t>I</a:t>
            </a:r>
            <a:r>
              <a:rPr lang="zh-CN" altLang="en-US" b="1"/>
              <a:t>上，第</a:t>
            </a:r>
            <a:r>
              <a:rPr lang="en-US" altLang="zh-CN" b="1"/>
              <a:t>k+1</a:t>
            </a:r>
            <a:r>
              <a:rPr lang="zh-CN" altLang="en-US" b="1"/>
              <a:t>个作业按照</a:t>
            </a:r>
            <a:r>
              <a:rPr lang="en-US" altLang="zh-CN" b="1"/>
              <a:t>LPT</a:t>
            </a:r>
            <a:r>
              <a:rPr lang="zh-CN" altLang="en-US" b="1"/>
              <a:t>调度模式，对于这</a:t>
            </a:r>
            <a:r>
              <a:rPr lang="en-US" altLang="zh-CN" b="1"/>
              <a:t>k+1</a:t>
            </a:r>
            <a:r>
              <a:rPr lang="zh-CN" altLang="en-US" b="1"/>
              <a:t>个调度而言仍然是最优调度，故最优解至少大于调度</a:t>
            </a:r>
            <a:r>
              <a:rPr lang="en-US" altLang="zh-CN" b="1"/>
              <a:t>K+1</a:t>
            </a:r>
            <a:r>
              <a:rPr lang="zh-CN" altLang="en-US" b="1"/>
              <a:t>个作业时该台机器的时间，即：</a:t>
            </a:r>
            <a:endParaRPr lang="en-US" altLang="zh-CN" b="1"/>
          </a:p>
          <a:p>
            <a:r>
              <a:rPr lang="en-US" altLang="zh-CN">
                <a:latin typeface="Times New Roman" panose="02020603050405020304" pitchFamily="18" charset="0"/>
                <a:ea typeface="黑体" panose="02010609060101010101" pitchFamily="49" charset="-122"/>
              </a:rPr>
              <a:t>OPT(I) </a:t>
            </a:r>
            <a:r>
              <a:rPr lang="en-US"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 ( 1+</a:t>
            </a:r>
            <a:r>
              <a:rPr lang="zh-CN" altLang="en-US">
                <a:latin typeface="Times New Roman" panose="02020603050405020304" pitchFamily="18" charset="0"/>
                <a:ea typeface="黑体" panose="02010609060101010101" pitchFamily="49" charset="-122"/>
              </a:rPr>
              <a:t>⎿</a:t>
            </a:r>
            <a:r>
              <a:rPr lang="en-US" altLang="zh-CN">
                <a:latin typeface="Times New Roman" panose="02020603050405020304" pitchFamily="18" charset="0"/>
                <a:ea typeface="黑体" panose="02010609060101010101" pitchFamily="49" charset="-122"/>
              </a:rPr>
              <a:t>k/m</a:t>
            </a:r>
            <a:r>
              <a:rPr lang="zh-CN" altLang="en-US">
                <a:latin typeface="Times New Roman" panose="02020603050405020304" pitchFamily="18" charset="0"/>
                <a:ea typeface="MS PMincho" panose="02020600040205080304" pitchFamily="18" charset="-128"/>
                <a:cs typeface="MS PMincho" panose="02020600040205080304" pitchFamily="18" charset="-128"/>
              </a:rPr>
              <a:t>⏌</a:t>
            </a:r>
            <a:r>
              <a:rPr lang="en-US" altLang="zh-CN">
                <a:latin typeface="Times New Roman" panose="02020603050405020304" pitchFamily="18" charset="0"/>
                <a:ea typeface="黑体" panose="02010609060101010101" pitchFamily="49" charset="-122"/>
              </a:rPr>
              <a:t>)P</a:t>
            </a:r>
            <a:r>
              <a:rPr lang="en-US" altLang="zh-CN" baseline="-25000">
                <a:latin typeface="Times New Roman" panose="02020603050405020304" pitchFamily="18" charset="0"/>
                <a:ea typeface="黑体" panose="02010609060101010101" pitchFamily="49" charset="-122"/>
              </a:rPr>
              <a:t>k+1</a:t>
            </a:r>
          </a:p>
          <a:p>
            <a:endParaRPr lang="en-US" altLang="zh-CN" b="1" baseline="-2500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5CAC1350-030B-4379-9F96-D1918C287C13}"/>
              </a:ext>
            </a:extLst>
          </p:cNvPr>
          <p:cNvSpPr>
            <a:spLocks noGrp="1" noRot="1" noChangeAspect="1" noChangeArrowheads="1" noTextEdit="1"/>
          </p:cNvSpPr>
          <p:nvPr>
            <p:ph type="sldImg"/>
          </p:nvPr>
        </p:nvSpPr>
        <p:spPr/>
      </p:sp>
      <p:sp>
        <p:nvSpPr>
          <p:cNvPr id="192515" name="Rectangle 3">
            <a:extLst>
              <a:ext uri="{FF2B5EF4-FFF2-40B4-BE49-F238E27FC236}">
                <a16:creationId xmlns:a16="http://schemas.microsoft.com/office/drawing/2014/main" id="{51B8E2CB-E628-4536-91FE-95BE1F24E5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t>A</a:t>
            </a:r>
            <a:r>
              <a:rPr lang="en-US" altLang="zh-CN" b="1" baseline="-25000"/>
              <a:t>k</a:t>
            </a:r>
            <a:r>
              <a:rPr lang="zh-CN" altLang="en-US" b="1"/>
              <a:t>的绝对性能比</a:t>
            </a:r>
            <a:endParaRPr lang="en-US" altLang="zh-CN" b="1"/>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E362F3CD-8620-444A-A8FE-D5BC46C9BB2A}"/>
              </a:ext>
            </a:extLst>
          </p:cNvPr>
          <p:cNvSpPr>
            <a:spLocks noGrp="1" noRot="1" noChangeAspect="1" noChangeArrowheads="1" noTextEdit="1"/>
          </p:cNvSpPr>
          <p:nvPr>
            <p:ph type="sldImg"/>
          </p:nvPr>
        </p:nvSpPr>
        <p:spPr/>
      </p:sp>
      <p:sp>
        <p:nvSpPr>
          <p:cNvPr id="194563" name="Rectangle 3">
            <a:extLst>
              <a:ext uri="{FF2B5EF4-FFF2-40B4-BE49-F238E27FC236}">
                <a16:creationId xmlns:a16="http://schemas.microsoft.com/office/drawing/2014/main" id="{3FDDF24A-BE71-4C21-9952-C07E990033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b="1"/>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81C2855-25EF-4DF7-98E4-0638A1733D72}"/>
              </a:ext>
            </a:extLst>
          </p:cNvPr>
          <p:cNvSpPr>
            <a:spLocks noChangeArrowheads="1"/>
          </p:cNvSpPr>
          <p:nvPr/>
        </p:nvSpPr>
        <p:spPr bwMode="auto">
          <a:xfrm>
            <a:off x="0" y="0"/>
            <a:ext cx="9144000" cy="6858000"/>
          </a:xfrm>
          <a:prstGeom prst="rect">
            <a:avLst/>
          </a:prstGeom>
          <a:solidFill>
            <a:schemeClr val="bg1"/>
          </a:solidFill>
          <a:ln>
            <a:noFill/>
          </a:ln>
        </p:spPr>
        <p:txBody>
          <a:bodyPr lIns="0" tIns="0" rIns="0" bIns="0" anchor="ctr">
            <a:spAutoFit/>
          </a:bodyP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黑体" panose="02010609060101010101" pitchFamily="49" charset="-122"/>
            </a:endParaRPr>
          </a:p>
        </p:txBody>
      </p:sp>
      <p:sp>
        <p:nvSpPr>
          <p:cNvPr id="5" name="Rectangle 9">
            <a:extLst>
              <a:ext uri="{FF2B5EF4-FFF2-40B4-BE49-F238E27FC236}">
                <a16:creationId xmlns:a16="http://schemas.microsoft.com/office/drawing/2014/main" id="{0885D4D2-678E-45C8-8F03-5C0CFCCD206E}"/>
              </a:ext>
            </a:extLst>
          </p:cNvPr>
          <p:cNvSpPr>
            <a:spLocks noChangeArrowheads="1"/>
          </p:cNvSpPr>
          <p:nvPr/>
        </p:nvSpPr>
        <p:spPr bwMode="auto">
          <a:xfrm>
            <a:off x="0" y="2286000"/>
            <a:ext cx="9140825" cy="2286000"/>
          </a:xfrm>
          <a:prstGeom prst="rect">
            <a:avLst/>
          </a:prstGeom>
          <a:solidFill>
            <a:srgbClr val="64BE19"/>
          </a:solidFill>
          <a:ln>
            <a:noFill/>
          </a:ln>
        </p:spPr>
        <p:txBody>
          <a:bodyPr wrap="none" lIns="0" tIns="0" rIns="0" bIns="0" anchor="ctr">
            <a:spAutoFit/>
          </a:bodyP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黑体" panose="02010609060101010101" pitchFamily="49" charset="-122"/>
            </a:endParaRPr>
          </a:p>
        </p:txBody>
      </p:sp>
      <p:pic>
        <p:nvPicPr>
          <p:cNvPr id="6" name="Picture 10" descr="green">
            <a:extLst>
              <a:ext uri="{FF2B5EF4-FFF2-40B4-BE49-F238E27FC236}">
                <a16:creationId xmlns:a16="http://schemas.microsoft.com/office/drawing/2014/main" id="{971348BE-B0F7-4FE2-A807-A5945F749E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1175" y="2287588"/>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points">
            <a:extLst>
              <a:ext uri="{FF2B5EF4-FFF2-40B4-BE49-F238E27FC236}">
                <a16:creationId xmlns:a16="http://schemas.microsoft.com/office/drawing/2014/main" id="{15D54CD0-3350-49C7-A87F-3BF8709AC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975" y="4144963"/>
            <a:ext cx="7543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p:cNvSpPr>
            <a:spLocks noGrp="1" noChangeArrowheads="1"/>
          </p:cNvSpPr>
          <p:nvPr>
            <p:ph type="subTitle" idx="1"/>
          </p:nvPr>
        </p:nvSpPr>
        <p:spPr>
          <a:xfrm>
            <a:off x="433388" y="4935538"/>
            <a:ext cx="6238875" cy="825500"/>
          </a:xfrm>
        </p:spPr>
        <p:txBody>
          <a:bodyPr wrap="none"/>
          <a:lstStyle>
            <a:lvl1pPr>
              <a:buFont typeface="Futura Md BT" pitchFamily="34" charset="0"/>
              <a:buNone/>
              <a:defRPr sz="1400"/>
            </a:lvl1pPr>
          </a:lstStyle>
          <a:p>
            <a:r>
              <a:rPr lang="zh-CN" altLang="en-GB"/>
              <a:t>点击编辑母板副标题版式</a:t>
            </a:r>
          </a:p>
        </p:txBody>
      </p:sp>
      <p:sp>
        <p:nvSpPr>
          <p:cNvPr id="21511" name="Rectangle 7"/>
          <p:cNvSpPr>
            <a:spLocks noGrp="1" noChangeArrowheads="1"/>
          </p:cNvSpPr>
          <p:nvPr>
            <p:ph type="ctrTitle"/>
          </p:nvPr>
        </p:nvSpPr>
        <p:spPr>
          <a:xfrm>
            <a:off x="422275" y="2463800"/>
            <a:ext cx="6257925" cy="1470025"/>
          </a:xfrm>
        </p:spPr>
        <p:txBody>
          <a:bodyPr anchor="t"/>
          <a:lstStyle>
            <a:lvl1pPr>
              <a:lnSpc>
                <a:spcPts val="3800"/>
              </a:lnSpc>
              <a:spcAft>
                <a:spcPts val="1200"/>
              </a:spcAft>
              <a:defRPr sz="3200">
                <a:solidFill>
                  <a:schemeClr val="bg1"/>
                </a:solidFill>
              </a:defRPr>
            </a:lvl1pPr>
          </a:lstStyle>
          <a:p>
            <a:r>
              <a:rPr lang="zh-CN" altLang="en-GB"/>
              <a:t>点击编辑母版版式</a:t>
            </a:r>
          </a:p>
        </p:txBody>
      </p:sp>
    </p:spTree>
    <p:extLst>
      <p:ext uri="{BB962C8B-B14F-4D97-AF65-F5344CB8AC3E}">
        <p14:creationId xmlns:p14="http://schemas.microsoft.com/office/powerpoint/2010/main" val="1301679813"/>
      </p:ext>
    </p:extLst>
  </p:cSld>
  <p:clrMapOvr>
    <a:masterClrMapping/>
  </p:clrMapOvr>
  <p:transition>
    <p:wipe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7">
            <a:extLst>
              <a:ext uri="{FF2B5EF4-FFF2-40B4-BE49-F238E27FC236}">
                <a16:creationId xmlns:a16="http://schemas.microsoft.com/office/drawing/2014/main" id="{B45E45AD-E226-4AB8-99FE-0AC3D4CFE1BD}"/>
              </a:ext>
            </a:extLst>
          </p:cNvPr>
          <p:cNvSpPr>
            <a:spLocks noGrp="1" noChangeArrowheads="1"/>
          </p:cNvSpPr>
          <p:nvPr>
            <p:ph type="sldNum" sz="quarter" idx="10"/>
          </p:nvPr>
        </p:nvSpPr>
        <p:spPr/>
        <p:txBody>
          <a:bodyPr/>
          <a:lstStyle>
            <a:lvl1pPr>
              <a:defRPr smtClean="0"/>
            </a:lvl1pPr>
          </a:lstStyle>
          <a:p>
            <a:pPr>
              <a:defRPr/>
            </a:pPr>
            <a:fld id="{1C0B4A5A-9818-465E-B87D-925445E27A00}" type="slidenum">
              <a:rPr lang="en-US" altLang="zh-CN"/>
              <a:pPr>
                <a:defRPr/>
              </a:pPr>
              <a:t>‹#›</a:t>
            </a:fld>
            <a:r>
              <a:rPr lang="en-GB" altLang="zh-CN" sz="700"/>
              <a:t> </a:t>
            </a:r>
            <a:endParaRPr lang="zh-CN" altLang="zh-CN" sz="700"/>
          </a:p>
        </p:txBody>
      </p:sp>
    </p:spTree>
    <p:extLst>
      <p:ext uri="{BB962C8B-B14F-4D97-AF65-F5344CB8AC3E}">
        <p14:creationId xmlns:p14="http://schemas.microsoft.com/office/powerpoint/2010/main" val="4176302495"/>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82600" y="1181100"/>
            <a:ext cx="40290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64075" y="1181100"/>
            <a:ext cx="403066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7">
            <a:extLst>
              <a:ext uri="{FF2B5EF4-FFF2-40B4-BE49-F238E27FC236}">
                <a16:creationId xmlns:a16="http://schemas.microsoft.com/office/drawing/2014/main" id="{4FE30D36-6946-4BCE-A275-42DF850A6E01}"/>
              </a:ext>
            </a:extLst>
          </p:cNvPr>
          <p:cNvSpPr>
            <a:spLocks noGrp="1" noChangeArrowheads="1"/>
          </p:cNvSpPr>
          <p:nvPr>
            <p:ph type="sldNum" sz="quarter" idx="10"/>
          </p:nvPr>
        </p:nvSpPr>
        <p:spPr/>
        <p:txBody>
          <a:bodyPr/>
          <a:lstStyle>
            <a:lvl1pPr>
              <a:defRPr smtClean="0"/>
            </a:lvl1pPr>
          </a:lstStyle>
          <a:p>
            <a:pPr>
              <a:defRPr/>
            </a:pPr>
            <a:fld id="{6DCFAD5F-7FDE-4C0D-96E3-B9668C0730FC}" type="slidenum">
              <a:rPr lang="en-US" altLang="zh-CN"/>
              <a:pPr>
                <a:defRPr/>
              </a:pPr>
              <a:t>‹#›</a:t>
            </a:fld>
            <a:r>
              <a:rPr lang="en-GB" altLang="zh-CN" sz="700"/>
              <a:t> </a:t>
            </a:r>
            <a:endParaRPr lang="zh-CN" altLang="zh-CN" sz="700"/>
          </a:p>
        </p:txBody>
      </p:sp>
    </p:spTree>
    <p:extLst>
      <p:ext uri="{BB962C8B-B14F-4D97-AF65-F5344CB8AC3E}">
        <p14:creationId xmlns:p14="http://schemas.microsoft.com/office/powerpoint/2010/main" val="234152205"/>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83786F07-934D-4C60-9E06-03F25BE81FC2}"/>
              </a:ext>
            </a:extLst>
          </p:cNvPr>
          <p:cNvSpPr>
            <a:spLocks noGrp="1" noChangeArrowheads="1"/>
          </p:cNvSpPr>
          <p:nvPr>
            <p:ph type="sldNum" sz="quarter" idx="10"/>
          </p:nvPr>
        </p:nvSpPr>
        <p:spPr/>
        <p:txBody>
          <a:bodyPr/>
          <a:lstStyle>
            <a:lvl1pPr>
              <a:defRPr smtClean="0"/>
            </a:lvl1pPr>
          </a:lstStyle>
          <a:p>
            <a:pPr>
              <a:defRPr/>
            </a:pPr>
            <a:fld id="{AD625966-0C65-48A1-84F5-F967CA11101A}" type="slidenum">
              <a:rPr lang="en-US" altLang="zh-CN"/>
              <a:pPr>
                <a:defRPr/>
              </a:pPr>
              <a:t>‹#›</a:t>
            </a:fld>
            <a:r>
              <a:rPr lang="en-GB" altLang="zh-CN" sz="700"/>
              <a:t> </a:t>
            </a:r>
            <a:endParaRPr lang="zh-CN" altLang="zh-CN" sz="700"/>
          </a:p>
        </p:txBody>
      </p:sp>
    </p:spTree>
    <p:extLst>
      <p:ext uri="{BB962C8B-B14F-4D97-AF65-F5344CB8AC3E}">
        <p14:creationId xmlns:p14="http://schemas.microsoft.com/office/powerpoint/2010/main" val="1303476619"/>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71488" y="463550"/>
            <a:ext cx="8213725" cy="368300"/>
          </a:xfrm>
        </p:spPr>
        <p:txBody>
          <a:bodyPr/>
          <a:lstStyle/>
          <a:p>
            <a:r>
              <a:rPr lang="zh-CN" altLang="en-US"/>
              <a:t>单击此处编辑母版标题样式</a:t>
            </a:r>
          </a:p>
        </p:txBody>
      </p:sp>
      <p:sp>
        <p:nvSpPr>
          <p:cNvPr id="3" name="文本占位符 2"/>
          <p:cNvSpPr>
            <a:spLocks noGrp="1"/>
          </p:cNvSpPr>
          <p:nvPr>
            <p:ph type="body" sz="half" idx="1"/>
          </p:nvPr>
        </p:nvSpPr>
        <p:spPr>
          <a:xfrm>
            <a:off x="482600" y="1181100"/>
            <a:ext cx="4029075"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64075" y="1181100"/>
            <a:ext cx="4030663"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7">
            <a:extLst>
              <a:ext uri="{FF2B5EF4-FFF2-40B4-BE49-F238E27FC236}">
                <a16:creationId xmlns:a16="http://schemas.microsoft.com/office/drawing/2014/main" id="{3E86AC10-EB75-4447-BB87-D80A7C9583EF}"/>
              </a:ext>
            </a:extLst>
          </p:cNvPr>
          <p:cNvSpPr>
            <a:spLocks noGrp="1" noChangeArrowheads="1"/>
          </p:cNvSpPr>
          <p:nvPr>
            <p:ph type="sldNum" sz="quarter" idx="10"/>
          </p:nvPr>
        </p:nvSpPr>
        <p:spPr/>
        <p:txBody>
          <a:bodyPr/>
          <a:lstStyle>
            <a:lvl1pPr>
              <a:defRPr smtClean="0"/>
            </a:lvl1pPr>
          </a:lstStyle>
          <a:p>
            <a:pPr>
              <a:defRPr/>
            </a:pPr>
            <a:fld id="{9AED3097-FB0F-4DC1-8C0A-866FD924CD32}" type="slidenum">
              <a:rPr lang="en-US" altLang="zh-CN"/>
              <a:pPr>
                <a:defRPr/>
              </a:pPr>
              <a:t>‹#›</a:t>
            </a:fld>
            <a:r>
              <a:rPr lang="en-GB" altLang="zh-CN" sz="700"/>
              <a:t>  </a:t>
            </a:r>
            <a:endParaRPr lang="zh-CN" altLang="zh-CN" sz="700"/>
          </a:p>
        </p:txBody>
      </p:sp>
    </p:spTree>
    <p:extLst>
      <p:ext uri="{BB962C8B-B14F-4D97-AF65-F5344CB8AC3E}">
        <p14:creationId xmlns:p14="http://schemas.microsoft.com/office/powerpoint/2010/main" val="629500309"/>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F99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F765E5F-B97F-47D1-8F2F-1B29C46F6B62}"/>
              </a:ext>
            </a:extLst>
          </p:cNvPr>
          <p:cNvSpPr>
            <a:spLocks noChangeArrowheads="1"/>
          </p:cNvSpPr>
          <p:nvPr/>
        </p:nvSpPr>
        <p:spPr bwMode="auto">
          <a:xfrm>
            <a:off x="0" y="0"/>
            <a:ext cx="9144000" cy="6858000"/>
          </a:xfrm>
          <a:prstGeom prst="rect">
            <a:avLst/>
          </a:prstGeom>
          <a:solidFill>
            <a:schemeClr val="bg1"/>
          </a:solidFill>
          <a:ln>
            <a:noFill/>
          </a:ln>
        </p:spPr>
        <p:txBody>
          <a:bodyPr wrap="none" lIns="0" tIns="0" rIns="0" bIns="0" anchor="ctr">
            <a:spAutoFit/>
          </a:bodyP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黑体" panose="02010609060101010101" pitchFamily="49" charset="-122"/>
            </a:endParaRPr>
          </a:p>
        </p:txBody>
      </p:sp>
      <p:sp>
        <p:nvSpPr>
          <p:cNvPr id="1027" name="Rectangle 3">
            <a:extLst>
              <a:ext uri="{FF2B5EF4-FFF2-40B4-BE49-F238E27FC236}">
                <a16:creationId xmlns:a16="http://schemas.microsoft.com/office/drawing/2014/main" id="{FC9C8A93-60C9-40DF-9EE3-409705FF9B4C}"/>
              </a:ext>
            </a:extLst>
          </p:cNvPr>
          <p:cNvSpPr>
            <a:spLocks noGrp="1" noChangeArrowheads="1"/>
          </p:cNvSpPr>
          <p:nvPr>
            <p:ph type="title"/>
          </p:nvPr>
        </p:nvSpPr>
        <p:spPr bwMode="auto">
          <a:xfrm>
            <a:off x="471488" y="290513"/>
            <a:ext cx="821372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zh-CN" altLang="en-GB"/>
              <a:t>点击编辑母版标题版式</a:t>
            </a:r>
          </a:p>
        </p:txBody>
      </p:sp>
      <p:sp>
        <p:nvSpPr>
          <p:cNvPr id="1028" name="Rectangle 4">
            <a:extLst>
              <a:ext uri="{FF2B5EF4-FFF2-40B4-BE49-F238E27FC236}">
                <a16:creationId xmlns:a16="http://schemas.microsoft.com/office/drawing/2014/main" id="{70A191DD-0CA2-42DE-BF0F-617C28BE57CB}"/>
              </a:ext>
            </a:extLst>
          </p:cNvPr>
          <p:cNvSpPr>
            <a:spLocks noChangeArrowheads="1"/>
          </p:cNvSpPr>
          <p:nvPr/>
        </p:nvSpPr>
        <p:spPr bwMode="auto">
          <a:xfrm>
            <a:off x="9126538" y="6145213"/>
            <a:ext cx="6350" cy="19050"/>
          </a:xfrm>
          <a:prstGeom prst="rect">
            <a:avLst/>
          </a:prstGeom>
          <a:gradFill rotWithShape="1">
            <a:gsLst>
              <a:gs pos="0">
                <a:srgbClr val="808080"/>
              </a:gs>
              <a:gs pos="100000">
                <a:srgbClr val="D7D7D7"/>
              </a:gs>
            </a:gsLst>
            <a:lin ang="0" scaled="1"/>
          </a:gradFill>
          <a:ln>
            <a:noFill/>
          </a:ln>
        </p:spPr>
        <p:txBody>
          <a:bodyP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黑体" panose="02010609060101010101" pitchFamily="49" charset="-122"/>
            </a:endParaRPr>
          </a:p>
        </p:txBody>
      </p:sp>
      <p:sp>
        <p:nvSpPr>
          <p:cNvPr id="1029" name="Rectangle 5">
            <a:extLst>
              <a:ext uri="{FF2B5EF4-FFF2-40B4-BE49-F238E27FC236}">
                <a16:creationId xmlns:a16="http://schemas.microsoft.com/office/drawing/2014/main" id="{978721C1-054F-4011-B3D3-01334A65B011}"/>
              </a:ext>
            </a:extLst>
          </p:cNvPr>
          <p:cNvSpPr>
            <a:spLocks noChangeArrowheads="1"/>
          </p:cNvSpPr>
          <p:nvPr/>
        </p:nvSpPr>
        <p:spPr bwMode="auto">
          <a:xfrm>
            <a:off x="0" y="0"/>
            <a:ext cx="9144000" cy="6858000"/>
          </a:xfrm>
          <a:prstGeom prst="rect">
            <a:avLst/>
          </a:prstGeom>
          <a:noFill/>
          <a:ln w="12700">
            <a:solidFill>
              <a:schemeClr val="tx1"/>
            </a:solidFill>
            <a:miter lim="800000"/>
            <a:headEnd/>
            <a:tailEnd/>
          </a:ln>
        </p:spPr>
        <p:txBody>
          <a:bodyPr wrap="none" anchor="ct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黑体" panose="02010609060101010101" pitchFamily="49" charset="-122"/>
            </a:endParaRPr>
          </a:p>
        </p:txBody>
      </p:sp>
      <p:sp>
        <p:nvSpPr>
          <p:cNvPr id="1030" name="Rectangle 6">
            <a:extLst>
              <a:ext uri="{FF2B5EF4-FFF2-40B4-BE49-F238E27FC236}">
                <a16:creationId xmlns:a16="http://schemas.microsoft.com/office/drawing/2014/main" id="{49771DEC-2738-47EF-9649-52FC62DB5D05}"/>
              </a:ext>
            </a:extLst>
          </p:cNvPr>
          <p:cNvSpPr>
            <a:spLocks noGrp="1" noChangeArrowheads="1"/>
          </p:cNvSpPr>
          <p:nvPr>
            <p:ph type="body" idx="1"/>
          </p:nvPr>
        </p:nvSpPr>
        <p:spPr bwMode="auto">
          <a:xfrm>
            <a:off x="406400" y="1001713"/>
            <a:ext cx="8432800" cy="522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zh-CN" altLang="en-GB"/>
              <a:t>点击编辑母版内容版式</a:t>
            </a:r>
          </a:p>
          <a:p>
            <a:pPr lvl="1"/>
            <a:r>
              <a:rPr lang="zh-CN" altLang="en-GB"/>
              <a:t>第二行</a:t>
            </a:r>
          </a:p>
          <a:p>
            <a:pPr lvl="2"/>
            <a:r>
              <a:rPr lang="zh-CN" altLang="en-GB"/>
              <a:t>第三行</a:t>
            </a:r>
          </a:p>
          <a:p>
            <a:pPr lvl="3"/>
            <a:r>
              <a:rPr lang="zh-CN" altLang="en-GB"/>
              <a:t>第四行</a:t>
            </a:r>
          </a:p>
        </p:txBody>
      </p:sp>
      <p:sp>
        <p:nvSpPr>
          <p:cNvPr id="20487" name="Rectangle 7">
            <a:extLst>
              <a:ext uri="{FF2B5EF4-FFF2-40B4-BE49-F238E27FC236}">
                <a16:creationId xmlns:a16="http://schemas.microsoft.com/office/drawing/2014/main" id="{A05DE142-AF90-42E9-AAE1-E79637490963}"/>
              </a:ext>
            </a:extLst>
          </p:cNvPr>
          <p:cNvSpPr>
            <a:spLocks noGrp="1" noChangeArrowheads="1"/>
          </p:cNvSpPr>
          <p:nvPr>
            <p:ph type="sldNum" sz="quarter" idx="4"/>
          </p:nvPr>
        </p:nvSpPr>
        <p:spPr bwMode="auto">
          <a:xfrm>
            <a:off x="355600" y="6526213"/>
            <a:ext cx="3192463" cy="207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600" b="0" smtClean="0">
                <a:solidFill>
                  <a:schemeClr val="tx1"/>
                </a:solidFill>
                <a:latin typeface="Trebuchet MS" panose="020B0603020202020204" pitchFamily="34" charset="0"/>
                <a:ea typeface="宋体" panose="02010600030101010101" pitchFamily="2" charset="-122"/>
              </a:defRPr>
            </a:lvl1pPr>
          </a:lstStyle>
          <a:p>
            <a:pPr>
              <a:defRPr/>
            </a:pPr>
            <a:fld id="{CC6D4770-911B-4071-A8F7-0A01FE429C66}" type="slidenum">
              <a:rPr lang="en-US" altLang="zh-CN"/>
              <a:pPr>
                <a:defRPr/>
              </a:pPr>
              <a:t>‹#›</a:t>
            </a:fld>
            <a:r>
              <a:rPr lang="en-GB" altLang="zh-CN" sz="700"/>
              <a:t>  | </a:t>
            </a:r>
            <a:r>
              <a:rPr lang="zh-CN" altLang="en-US" sz="700"/>
              <a:t>泛在网络下多终端协同的网络控制平台及关键技术</a:t>
            </a:r>
            <a:endParaRPr lang="zh-CN" altLang="zh-CN" sz="700"/>
          </a:p>
        </p:txBody>
      </p:sp>
      <p:sp>
        <p:nvSpPr>
          <p:cNvPr id="1032" name="Rectangle 8">
            <a:extLst>
              <a:ext uri="{FF2B5EF4-FFF2-40B4-BE49-F238E27FC236}">
                <a16:creationId xmlns:a16="http://schemas.microsoft.com/office/drawing/2014/main" id="{642F1939-AF26-418C-9879-8BFD5C4A4B51}"/>
              </a:ext>
            </a:extLst>
          </p:cNvPr>
          <p:cNvSpPr>
            <a:spLocks noChangeArrowheads="1"/>
          </p:cNvSpPr>
          <p:nvPr/>
        </p:nvSpPr>
        <p:spPr bwMode="auto">
          <a:xfrm>
            <a:off x="454025" y="892175"/>
            <a:ext cx="8715375" cy="19050"/>
          </a:xfrm>
          <a:prstGeom prst="rect">
            <a:avLst/>
          </a:prstGeom>
          <a:gradFill rotWithShape="1">
            <a:gsLst>
              <a:gs pos="0">
                <a:srgbClr val="808080"/>
              </a:gs>
              <a:gs pos="100000">
                <a:srgbClr val="EBEBEB"/>
              </a:gs>
            </a:gsLst>
            <a:lin ang="0" scaled="1"/>
          </a:gradFill>
          <a:ln>
            <a:noFill/>
          </a:ln>
        </p:spPr>
        <p:txBody>
          <a:bodyPr lIns="92075" tIns="46038" rIns="92075" bIns="46038" anchor="ctr">
            <a:spAutoFit/>
          </a:bodyP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黑体" panose="02010609060101010101" pitchFamily="49" charset="-122"/>
            </a:endParaRPr>
          </a:p>
        </p:txBody>
      </p:sp>
      <p:sp>
        <p:nvSpPr>
          <p:cNvPr id="1033" name="Rectangle 10">
            <a:extLst>
              <a:ext uri="{FF2B5EF4-FFF2-40B4-BE49-F238E27FC236}">
                <a16:creationId xmlns:a16="http://schemas.microsoft.com/office/drawing/2014/main" id="{BEA51D1B-547F-446B-BE5D-B6779152AFE3}"/>
              </a:ext>
            </a:extLst>
          </p:cNvPr>
          <p:cNvSpPr>
            <a:spLocks noChangeArrowheads="1"/>
          </p:cNvSpPr>
          <p:nvPr/>
        </p:nvSpPr>
        <p:spPr bwMode="auto">
          <a:xfrm>
            <a:off x="454025" y="6308725"/>
            <a:ext cx="8715375" cy="19050"/>
          </a:xfrm>
          <a:prstGeom prst="rect">
            <a:avLst/>
          </a:prstGeom>
          <a:gradFill rotWithShape="1">
            <a:gsLst>
              <a:gs pos="0">
                <a:srgbClr val="808080"/>
              </a:gs>
              <a:gs pos="100000">
                <a:srgbClr val="EBEBEB"/>
              </a:gs>
            </a:gsLst>
            <a:lin ang="0" scaled="1"/>
          </a:gradFill>
          <a:ln>
            <a:noFill/>
          </a:ln>
        </p:spPr>
        <p:txBody>
          <a:bodyPr lIns="92075" tIns="46038" rIns="92075" bIns="46038" anchor="ctr">
            <a:spAutoFit/>
          </a:bodyPr>
          <a:lstStyle>
            <a:lvl1pPr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742950" indent="-28575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1430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6002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57400" indent="-228600" algn="l">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marL="25146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marL="29718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marL="34290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marL="3886200" indent="-228600" eaLnBrk="0" fontAlgn="base" hangingPunct="0">
              <a:spcBef>
                <a:spcPct val="0"/>
              </a:spcBef>
              <a:spcAft>
                <a:spcPts val="1200"/>
              </a:spcAft>
              <a:buClr>
                <a:schemeClr val="accent1"/>
              </a:buClr>
              <a:buFont typeface="Futura Md BT"/>
              <a:buChar char=" "/>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defRPr/>
            </a:pPr>
            <a:endParaRPr lang="zh-CN" altLang="en-US" sz="1600" b="0">
              <a:solidFill>
                <a:schemeClr val="tx1"/>
              </a:solidFill>
              <a:latin typeface="Trebuchet MS" panose="020B0603020202020204" pitchFamily="34" charset="0"/>
              <a:ea typeface="黑体" panose="02010609060101010101" pitchFamily="49" charset="-122"/>
            </a:endParaRPr>
          </a:p>
        </p:txBody>
      </p:sp>
    </p:spTree>
  </p:cSld>
  <p:clrMap bg1="lt1" tx1="dk1" bg2="lt2" tx2="dk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Lst>
  <p:transition>
    <p:wipe dir="r"/>
  </p:transition>
  <p:hf hdr="0" ftr="0" dt="0"/>
  <p:txStyles>
    <p:titleStyle>
      <a:lvl1pPr algn="l" rtl="0" eaLnBrk="0" fontAlgn="base" hangingPunct="0">
        <a:spcBef>
          <a:spcPct val="0"/>
        </a:spcBef>
        <a:spcAft>
          <a:spcPct val="0"/>
        </a:spcAft>
        <a:defRPr sz="2600">
          <a:solidFill>
            <a:srgbClr val="323232"/>
          </a:solidFill>
          <a:latin typeface="Arial Unicode MS" pitchFamily="34" charset="-122"/>
          <a:ea typeface="Arial Unicode MS" pitchFamily="34" charset="-122"/>
          <a:cs typeface="Arial Unicode MS" pitchFamily="34" charset="-122"/>
        </a:defRPr>
      </a:lvl1pPr>
      <a:lvl2pPr algn="l" rtl="0" eaLnBrk="0" fontAlgn="base" hangingPunct="0">
        <a:spcBef>
          <a:spcPct val="0"/>
        </a:spcBef>
        <a:spcAft>
          <a:spcPct val="0"/>
        </a:spcAft>
        <a:defRPr sz="2600">
          <a:solidFill>
            <a:srgbClr val="323232"/>
          </a:solidFill>
          <a:latin typeface="Arial Unicode MS" pitchFamily="34" charset="-122"/>
          <a:ea typeface="Arial Unicode MS" pitchFamily="34" charset="-122"/>
          <a:cs typeface="Arial Unicode MS" pitchFamily="34" charset="-122"/>
        </a:defRPr>
      </a:lvl2pPr>
      <a:lvl3pPr algn="l" rtl="0" eaLnBrk="0" fontAlgn="base" hangingPunct="0">
        <a:spcBef>
          <a:spcPct val="0"/>
        </a:spcBef>
        <a:spcAft>
          <a:spcPct val="0"/>
        </a:spcAft>
        <a:defRPr sz="2600">
          <a:solidFill>
            <a:srgbClr val="323232"/>
          </a:solidFill>
          <a:latin typeface="Arial Unicode MS" pitchFamily="34" charset="-122"/>
          <a:ea typeface="Arial Unicode MS" pitchFamily="34" charset="-122"/>
          <a:cs typeface="Arial Unicode MS" pitchFamily="34" charset="-122"/>
        </a:defRPr>
      </a:lvl3pPr>
      <a:lvl4pPr algn="l" rtl="0" eaLnBrk="0" fontAlgn="base" hangingPunct="0">
        <a:spcBef>
          <a:spcPct val="0"/>
        </a:spcBef>
        <a:spcAft>
          <a:spcPct val="0"/>
        </a:spcAft>
        <a:defRPr sz="2600">
          <a:solidFill>
            <a:srgbClr val="323232"/>
          </a:solidFill>
          <a:latin typeface="Arial Unicode MS" pitchFamily="34" charset="-122"/>
          <a:ea typeface="Arial Unicode MS" pitchFamily="34" charset="-122"/>
          <a:cs typeface="Arial Unicode MS" pitchFamily="34" charset="-122"/>
        </a:defRPr>
      </a:lvl4pPr>
      <a:lvl5pPr algn="l" rtl="0" eaLnBrk="0" fontAlgn="base" hangingPunct="0">
        <a:spcBef>
          <a:spcPct val="0"/>
        </a:spcBef>
        <a:spcAft>
          <a:spcPct val="0"/>
        </a:spcAft>
        <a:defRPr sz="2600">
          <a:solidFill>
            <a:srgbClr val="323232"/>
          </a:solidFill>
          <a:latin typeface="Arial Unicode MS" pitchFamily="34" charset="-122"/>
          <a:ea typeface="Arial Unicode MS" pitchFamily="34" charset="-122"/>
          <a:cs typeface="Arial Unicode MS" pitchFamily="34" charset="-122"/>
        </a:defRPr>
      </a:lvl5pPr>
      <a:lvl6pPr marL="457200" algn="l" rtl="0" fontAlgn="base">
        <a:lnSpc>
          <a:spcPts val="2600"/>
        </a:lnSpc>
        <a:spcBef>
          <a:spcPct val="0"/>
        </a:spcBef>
        <a:spcAft>
          <a:spcPct val="0"/>
        </a:spcAft>
        <a:defRPr>
          <a:solidFill>
            <a:srgbClr val="323232"/>
          </a:solidFill>
          <a:latin typeface="黑体" pitchFamily="2" charset="-122"/>
          <a:ea typeface="黑体" pitchFamily="2" charset="-122"/>
        </a:defRPr>
      </a:lvl6pPr>
      <a:lvl7pPr marL="914400" algn="l" rtl="0" fontAlgn="base">
        <a:lnSpc>
          <a:spcPts val="2600"/>
        </a:lnSpc>
        <a:spcBef>
          <a:spcPct val="0"/>
        </a:spcBef>
        <a:spcAft>
          <a:spcPct val="0"/>
        </a:spcAft>
        <a:defRPr>
          <a:solidFill>
            <a:srgbClr val="323232"/>
          </a:solidFill>
          <a:latin typeface="黑体" pitchFamily="2" charset="-122"/>
          <a:ea typeface="黑体" pitchFamily="2" charset="-122"/>
        </a:defRPr>
      </a:lvl7pPr>
      <a:lvl8pPr marL="1371600" algn="l" rtl="0" fontAlgn="base">
        <a:lnSpc>
          <a:spcPts val="2600"/>
        </a:lnSpc>
        <a:spcBef>
          <a:spcPct val="0"/>
        </a:spcBef>
        <a:spcAft>
          <a:spcPct val="0"/>
        </a:spcAft>
        <a:defRPr>
          <a:solidFill>
            <a:srgbClr val="323232"/>
          </a:solidFill>
          <a:latin typeface="黑体" pitchFamily="2" charset="-122"/>
          <a:ea typeface="黑体" pitchFamily="2" charset="-122"/>
        </a:defRPr>
      </a:lvl8pPr>
      <a:lvl9pPr marL="1828800" algn="l" rtl="0" fontAlgn="base">
        <a:lnSpc>
          <a:spcPts val="2600"/>
        </a:lnSpc>
        <a:spcBef>
          <a:spcPct val="0"/>
        </a:spcBef>
        <a:spcAft>
          <a:spcPct val="0"/>
        </a:spcAft>
        <a:defRPr>
          <a:solidFill>
            <a:srgbClr val="323232"/>
          </a:solidFill>
          <a:latin typeface="黑体" pitchFamily="2" charset="-122"/>
          <a:ea typeface="黑体" pitchFamily="2" charset="-122"/>
        </a:defRPr>
      </a:lvl9pPr>
    </p:titleStyle>
    <p:bodyStyle>
      <a:lvl1pPr marL="342900" indent="-342900" algn="l" rtl="0" eaLnBrk="0" fontAlgn="base" hangingPunct="0">
        <a:spcBef>
          <a:spcPct val="0"/>
        </a:spcBef>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lgn="l" rtl="0" eaLnBrk="0" fontAlgn="base" hangingPunct="0">
        <a:spcBef>
          <a:spcPct val="0"/>
        </a:spcBef>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lgn="l" rtl="0" eaLnBrk="0" fontAlgn="base" hangingPunct="0">
        <a:spcBef>
          <a:spcPct val="0"/>
        </a:spcBef>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lgn="l" rtl="0" eaLnBrk="0" fontAlgn="base" hangingPunct="0">
        <a:spcBef>
          <a:spcPct val="0"/>
        </a:spcBef>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gn="l" rtl="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itchFamily="34" charset="0"/>
          <a:ea typeface="宋体" pitchFamily="2" charset="-122"/>
          <a:cs typeface="Arial" pitchFamily="34" charset="0"/>
        </a:defRPr>
      </a:lvl5pPr>
      <a:lvl6pPr marL="2503488" indent="-168275" algn="l" rtl="0" fontAlgn="base">
        <a:lnSpc>
          <a:spcPts val="1400"/>
        </a:lnSpc>
        <a:spcBef>
          <a:spcPct val="0"/>
        </a:spcBef>
        <a:spcAft>
          <a:spcPts val="600"/>
        </a:spcAft>
        <a:buClr>
          <a:schemeClr val="tx1"/>
        </a:buClr>
        <a:buFont typeface="Futura Md BT" pitchFamily="34" charset="0"/>
        <a:buChar char="–"/>
        <a:tabLst>
          <a:tab pos="3946525" algn="l"/>
        </a:tabLst>
        <a:defRPr sz="1400">
          <a:solidFill>
            <a:schemeClr val="tx1"/>
          </a:solidFill>
          <a:latin typeface="Verdana" pitchFamily="34" charset="0"/>
          <a:ea typeface="宋体" pitchFamily="2" charset="-122"/>
          <a:cs typeface="Arial" pitchFamily="34" charset="0"/>
        </a:defRPr>
      </a:lvl6pPr>
      <a:lvl7pPr marL="2960688" indent="-168275" algn="l" rtl="0" fontAlgn="base">
        <a:lnSpc>
          <a:spcPts val="1400"/>
        </a:lnSpc>
        <a:spcBef>
          <a:spcPct val="0"/>
        </a:spcBef>
        <a:spcAft>
          <a:spcPts val="600"/>
        </a:spcAft>
        <a:buClr>
          <a:schemeClr val="tx1"/>
        </a:buClr>
        <a:buFont typeface="Futura Md BT" pitchFamily="34" charset="0"/>
        <a:buChar char="–"/>
        <a:tabLst>
          <a:tab pos="3946525" algn="l"/>
        </a:tabLst>
        <a:defRPr sz="1400">
          <a:solidFill>
            <a:schemeClr val="tx1"/>
          </a:solidFill>
          <a:latin typeface="Verdana" pitchFamily="34" charset="0"/>
          <a:ea typeface="宋体" pitchFamily="2" charset="-122"/>
          <a:cs typeface="Arial" pitchFamily="34" charset="0"/>
        </a:defRPr>
      </a:lvl7pPr>
      <a:lvl8pPr marL="3417888" indent="-168275" algn="l" rtl="0" fontAlgn="base">
        <a:lnSpc>
          <a:spcPts val="1400"/>
        </a:lnSpc>
        <a:spcBef>
          <a:spcPct val="0"/>
        </a:spcBef>
        <a:spcAft>
          <a:spcPts val="600"/>
        </a:spcAft>
        <a:buClr>
          <a:schemeClr val="tx1"/>
        </a:buClr>
        <a:buFont typeface="Futura Md BT" pitchFamily="34" charset="0"/>
        <a:buChar char="–"/>
        <a:tabLst>
          <a:tab pos="3946525" algn="l"/>
        </a:tabLst>
        <a:defRPr sz="1400">
          <a:solidFill>
            <a:schemeClr val="tx1"/>
          </a:solidFill>
          <a:latin typeface="Verdana" pitchFamily="34" charset="0"/>
          <a:ea typeface="宋体" pitchFamily="2" charset="-122"/>
          <a:cs typeface="Arial" pitchFamily="34" charset="0"/>
        </a:defRPr>
      </a:lvl8pPr>
      <a:lvl9pPr marL="3875088" indent="-168275" algn="l" rtl="0" fontAlgn="base">
        <a:lnSpc>
          <a:spcPts val="1400"/>
        </a:lnSpc>
        <a:spcBef>
          <a:spcPct val="0"/>
        </a:spcBef>
        <a:spcAft>
          <a:spcPts val="600"/>
        </a:spcAft>
        <a:buClr>
          <a:schemeClr val="tx1"/>
        </a:buClr>
        <a:buFont typeface="Futura Md BT" pitchFamily="34" charset="0"/>
        <a:buChar char="–"/>
        <a:tabLst>
          <a:tab pos="3946525" algn="l"/>
        </a:tabLst>
        <a:defRPr sz="1400">
          <a:solidFill>
            <a:schemeClr val="tx1"/>
          </a:solidFill>
          <a:latin typeface="Verdana" pitchFamily="34" charset="0"/>
          <a:ea typeface="宋体" pitchFamily="2" charset="-122"/>
          <a:cs typeface="Arial"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2.xml"/><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1.wmf"/><Relationship Id="rId4" Type="http://schemas.openxmlformats.org/officeDocument/2006/relationships/oleObject" Target="../embeddings/oleObject2.bin"/><Relationship Id="rId9" Type="http://schemas.openxmlformats.org/officeDocument/2006/relationships/image" Target="../media/image13.w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35.xml"/><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15.wmf"/><Relationship Id="rId4" Type="http://schemas.openxmlformats.org/officeDocument/2006/relationships/oleObject" Target="../embeddings/oleObject5.bin"/><Relationship Id="rId9" Type="http://schemas.openxmlformats.org/officeDocument/2006/relationships/image" Target="../media/image17.wm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5.wmf"/><Relationship Id="rId4" Type="http://schemas.openxmlformats.org/officeDocument/2006/relationships/oleObject" Target="../embeddings/oleObject8.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9.png"/><Relationship Id="rId5" Type="http://schemas.openxmlformats.org/officeDocument/2006/relationships/image" Target="../media/image15.wmf"/><Relationship Id="rId4" Type="http://schemas.openxmlformats.org/officeDocument/2006/relationships/oleObject" Target="../embeddings/oleObject10.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45.xml"/><Relationship Id="rId7" Type="http://schemas.openxmlformats.org/officeDocument/2006/relationships/image" Target="../media/image21.w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oleObject" Target="../embeddings/oleObject12.bin"/><Relationship Id="rId5" Type="http://schemas.openxmlformats.org/officeDocument/2006/relationships/image" Target="../media/image20.wmf"/><Relationship Id="rId4" Type="http://schemas.openxmlformats.org/officeDocument/2006/relationships/oleObject" Target="../embeddings/oleObject11.bin"/><Relationship Id="rId9" Type="http://schemas.openxmlformats.org/officeDocument/2006/relationships/image" Target="../media/image22.w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vmlDrawing" Target="../drawings/vmlDrawing7.vml"/><Relationship Id="rId5" Type="http://schemas.openxmlformats.org/officeDocument/2006/relationships/image" Target="../media/image23.wmf"/><Relationship Id="rId4" Type="http://schemas.openxmlformats.org/officeDocument/2006/relationships/oleObject" Target="../embeddings/oleObject14.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26.wmf"/><Relationship Id="rId2" Type="http://schemas.openxmlformats.org/officeDocument/2006/relationships/slideLayout" Target="../slideLayouts/slideLayout4.xml"/><Relationship Id="rId1" Type="http://schemas.openxmlformats.org/officeDocument/2006/relationships/vmlDrawing" Target="../drawings/vmlDrawing8.vml"/><Relationship Id="rId6" Type="http://schemas.openxmlformats.org/officeDocument/2006/relationships/oleObject" Target="../embeddings/oleObject16.bin"/><Relationship Id="rId5" Type="http://schemas.openxmlformats.org/officeDocument/2006/relationships/image" Target="../media/image25.wmf"/><Relationship Id="rId4" Type="http://schemas.openxmlformats.org/officeDocument/2006/relationships/oleObject" Target="../embeddings/oleObject15.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vmlDrawing" Target="../drawings/vmlDrawing9.vml"/><Relationship Id="rId5" Type="http://schemas.openxmlformats.org/officeDocument/2006/relationships/image" Target="../media/image27.wmf"/><Relationship Id="rId4" Type="http://schemas.openxmlformats.org/officeDocument/2006/relationships/oleObject" Target="../embeddings/oleObject17.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7" Type="http://schemas.openxmlformats.org/officeDocument/2006/relationships/image" Target="../media/image29.wmf"/><Relationship Id="rId2" Type="http://schemas.openxmlformats.org/officeDocument/2006/relationships/slideLayout" Target="../slideLayouts/slideLayout4.xml"/><Relationship Id="rId1" Type="http://schemas.openxmlformats.org/officeDocument/2006/relationships/vmlDrawing" Target="../drawings/vmlDrawing10.vml"/><Relationship Id="rId6" Type="http://schemas.openxmlformats.org/officeDocument/2006/relationships/oleObject" Target="../embeddings/oleObject19.bin"/><Relationship Id="rId5" Type="http://schemas.openxmlformats.org/officeDocument/2006/relationships/image" Target="../media/image28.wmf"/><Relationship Id="rId4" Type="http://schemas.openxmlformats.org/officeDocument/2006/relationships/oleObject" Target="../embeddings/oleObject18.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4.xml"/><Relationship Id="rId1" Type="http://schemas.openxmlformats.org/officeDocument/2006/relationships/vmlDrawing" Target="../drawings/vmlDrawing11.vml"/><Relationship Id="rId5" Type="http://schemas.openxmlformats.org/officeDocument/2006/relationships/image" Target="../media/image30.wmf"/><Relationship Id="rId4" Type="http://schemas.openxmlformats.org/officeDocument/2006/relationships/oleObject" Target="../embeddings/oleObject20.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xml"/><Relationship Id="rId1" Type="http://schemas.openxmlformats.org/officeDocument/2006/relationships/vmlDrawing" Target="../drawings/vmlDrawing12.vml"/><Relationship Id="rId5" Type="http://schemas.openxmlformats.org/officeDocument/2006/relationships/image" Target="../media/image31.wmf"/><Relationship Id="rId4" Type="http://schemas.openxmlformats.org/officeDocument/2006/relationships/oleObject" Target="../embeddings/oleObject21.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4.xml"/><Relationship Id="rId1" Type="http://schemas.openxmlformats.org/officeDocument/2006/relationships/vmlDrawing" Target="../drawings/vmlDrawing13.vml"/><Relationship Id="rId5" Type="http://schemas.openxmlformats.org/officeDocument/2006/relationships/image" Target="../media/image32.wmf"/><Relationship Id="rId4" Type="http://schemas.openxmlformats.org/officeDocument/2006/relationships/oleObject" Target="../embeddings/oleObject22.bin"/></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65.xml"/><Relationship Id="rId7" Type="http://schemas.openxmlformats.org/officeDocument/2006/relationships/image" Target="../media/image34.wmf"/><Relationship Id="rId2" Type="http://schemas.openxmlformats.org/officeDocument/2006/relationships/slideLayout" Target="../slideLayouts/slideLayout4.xml"/><Relationship Id="rId1" Type="http://schemas.openxmlformats.org/officeDocument/2006/relationships/vmlDrawing" Target="../drawings/vmlDrawing14.vml"/><Relationship Id="rId6" Type="http://schemas.openxmlformats.org/officeDocument/2006/relationships/oleObject" Target="../embeddings/oleObject24.bin"/><Relationship Id="rId11" Type="http://schemas.openxmlformats.org/officeDocument/2006/relationships/image" Target="../media/image36.wmf"/><Relationship Id="rId5" Type="http://schemas.openxmlformats.org/officeDocument/2006/relationships/image" Target="../media/image33.wmf"/><Relationship Id="rId10" Type="http://schemas.openxmlformats.org/officeDocument/2006/relationships/oleObject" Target="../embeddings/oleObject26.bin"/><Relationship Id="rId4" Type="http://schemas.openxmlformats.org/officeDocument/2006/relationships/oleObject" Target="../embeddings/oleObject23.bin"/><Relationship Id="rId9" Type="http://schemas.openxmlformats.org/officeDocument/2006/relationships/image" Target="../media/image35.wmf"/></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7" Type="http://schemas.openxmlformats.org/officeDocument/2006/relationships/image" Target="../media/image37.wmf"/><Relationship Id="rId2" Type="http://schemas.openxmlformats.org/officeDocument/2006/relationships/slideLayout" Target="../slideLayouts/slideLayout4.xml"/><Relationship Id="rId1" Type="http://schemas.openxmlformats.org/officeDocument/2006/relationships/vmlDrawing" Target="../drawings/vmlDrawing15.vml"/><Relationship Id="rId6" Type="http://schemas.openxmlformats.org/officeDocument/2006/relationships/oleObject" Target="../embeddings/oleObject28.bin"/><Relationship Id="rId5" Type="http://schemas.openxmlformats.org/officeDocument/2006/relationships/image" Target="../media/image36.wmf"/><Relationship Id="rId4" Type="http://schemas.openxmlformats.org/officeDocument/2006/relationships/oleObject" Target="../embeddings/oleObject27.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4.xml"/><Relationship Id="rId1" Type="http://schemas.openxmlformats.org/officeDocument/2006/relationships/vmlDrawing" Target="../drawings/vmlDrawing16.vml"/><Relationship Id="rId5" Type="http://schemas.openxmlformats.org/officeDocument/2006/relationships/image" Target="../media/image38.wmf"/><Relationship Id="rId4" Type="http://schemas.openxmlformats.org/officeDocument/2006/relationships/oleObject" Target="../embeddings/oleObject29.bin"/></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notesSlide" Target="../notesSlides/notesSlide68.xml"/><Relationship Id="rId7" Type="http://schemas.openxmlformats.org/officeDocument/2006/relationships/image" Target="../media/image40.wmf"/><Relationship Id="rId2" Type="http://schemas.openxmlformats.org/officeDocument/2006/relationships/slideLayout" Target="../slideLayouts/slideLayout4.xml"/><Relationship Id="rId1" Type="http://schemas.openxmlformats.org/officeDocument/2006/relationships/vmlDrawing" Target="../drawings/vmlDrawing17.vml"/><Relationship Id="rId6" Type="http://schemas.openxmlformats.org/officeDocument/2006/relationships/oleObject" Target="../embeddings/oleObject31.bin"/><Relationship Id="rId5" Type="http://schemas.openxmlformats.org/officeDocument/2006/relationships/image" Target="../media/image39.wmf"/><Relationship Id="rId4" Type="http://schemas.openxmlformats.org/officeDocument/2006/relationships/oleObject" Target="../embeddings/oleObject30.bin"/><Relationship Id="rId9" Type="http://schemas.openxmlformats.org/officeDocument/2006/relationships/image" Target="../media/image41.wmf"/></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7" Type="http://schemas.openxmlformats.org/officeDocument/2006/relationships/image" Target="../media/image43.wmf"/><Relationship Id="rId2" Type="http://schemas.openxmlformats.org/officeDocument/2006/relationships/slideLayout" Target="../slideLayouts/slideLayout4.xml"/><Relationship Id="rId1" Type="http://schemas.openxmlformats.org/officeDocument/2006/relationships/vmlDrawing" Target="../drawings/vmlDrawing18.vml"/><Relationship Id="rId6" Type="http://schemas.openxmlformats.org/officeDocument/2006/relationships/oleObject" Target="../embeddings/oleObject34.bin"/><Relationship Id="rId5" Type="http://schemas.openxmlformats.org/officeDocument/2006/relationships/image" Target="../media/image42.wmf"/><Relationship Id="rId4" Type="http://schemas.openxmlformats.org/officeDocument/2006/relationships/oleObject" Target="../embeddings/oleObject33.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xml"/><Relationship Id="rId1" Type="http://schemas.openxmlformats.org/officeDocument/2006/relationships/vmlDrawing" Target="../drawings/vmlDrawing19.vml"/><Relationship Id="rId5" Type="http://schemas.openxmlformats.org/officeDocument/2006/relationships/image" Target="../media/image44.wmf"/><Relationship Id="rId4" Type="http://schemas.openxmlformats.org/officeDocument/2006/relationships/oleObject" Target="../embeddings/oleObject35.bin"/></Relationships>
</file>

<file path=ppt/slides/_rels/slide73.xml.rels><?xml version="1.0" encoding="UTF-8" standalone="yes"?>
<Relationships xmlns="http://schemas.openxmlformats.org/package/2006/relationships"><Relationship Id="rId3" Type="http://schemas.openxmlformats.org/officeDocument/2006/relationships/hyperlink" Target="http://zh.wikipedia.org/wiki/%E5%93%88%E5%AF%86%E9%A1%BF%E5%9B%BE" TargetMode="External"/><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4.xml"/><Relationship Id="rId1" Type="http://schemas.openxmlformats.org/officeDocument/2006/relationships/vmlDrawing" Target="../drawings/vmlDrawing20.vml"/><Relationship Id="rId5" Type="http://schemas.openxmlformats.org/officeDocument/2006/relationships/image" Target="../media/image45.wmf"/><Relationship Id="rId4" Type="http://schemas.openxmlformats.org/officeDocument/2006/relationships/oleObject" Target="../embeddings/oleObject36.bin"/></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7" Type="http://schemas.openxmlformats.org/officeDocument/2006/relationships/image" Target="../media/image47.wmf"/><Relationship Id="rId2" Type="http://schemas.openxmlformats.org/officeDocument/2006/relationships/slideLayout" Target="../slideLayouts/slideLayout4.xml"/><Relationship Id="rId1" Type="http://schemas.openxmlformats.org/officeDocument/2006/relationships/vmlDrawing" Target="../drawings/vmlDrawing21.vml"/><Relationship Id="rId6" Type="http://schemas.openxmlformats.org/officeDocument/2006/relationships/oleObject" Target="../embeddings/oleObject38.bin"/><Relationship Id="rId5" Type="http://schemas.openxmlformats.org/officeDocument/2006/relationships/image" Target="../media/image46.wmf"/><Relationship Id="rId4" Type="http://schemas.openxmlformats.org/officeDocument/2006/relationships/oleObject" Target="../embeddings/oleObject37.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7" Type="http://schemas.openxmlformats.org/officeDocument/2006/relationships/image" Target="../media/image49.wmf"/><Relationship Id="rId2" Type="http://schemas.openxmlformats.org/officeDocument/2006/relationships/slideLayout" Target="../slideLayouts/slideLayout4.xml"/><Relationship Id="rId1" Type="http://schemas.openxmlformats.org/officeDocument/2006/relationships/vmlDrawing" Target="../drawings/vmlDrawing22.vml"/><Relationship Id="rId6" Type="http://schemas.openxmlformats.org/officeDocument/2006/relationships/oleObject" Target="../embeddings/oleObject40.bin"/><Relationship Id="rId5" Type="http://schemas.openxmlformats.org/officeDocument/2006/relationships/image" Target="../media/image48.wmf"/><Relationship Id="rId4" Type="http://schemas.openxmlformats.org/officeDocument/2006/relationships/oleObject" Target="../embeddings/oleObject39.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4.xml"/><Relationship Id="rId1" Type="http://schemas.openxmlformats.org/officeDocument/2006/relationships/vmlDrawing" Target="../drawings/vmlDrawing23.vml"/><Relationship Id="rId5" Type="http://schemas.openxmlformats.org/officeDocument/2006/relationships/image" Target="../media/image50.wmf"/><Relationship Id="rId4" Type="http://schemas.openxmlformats.org/officeDocument/2006/relationships/oleObject" Target="../embeddings/oleObject41.bin"/></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4.xml"/><Relationship Id="rId1" Type="http://schemas.openxmlformats.org/officeDocument/2006/relationships/vmlDrawing" Target="../drawings/vmlDrawing24.vml"/><Relationship Id="rId5" Type="http://schemas.openxmlformats.org/officeDocument/2006/relationships/image" Target="../media/image51.wmf"/><Relationship Id="rId4" Type="http://schemas.openxmlformats.org/officeDocument/2006/relationships/oleObject" Target="../embeddings/oleObject42.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4.xml"/><Relationship Id="rId1" Type="http://schemas.openxmlformats.org/officeDocument/2006/relationships/vmlDrawing" Target="../drawings/vmlDrawing25.vml"/><Relationship Id="rId5" Type="http://schemas.openxmlformats.org/officeDocument/2006/relationships/image" Target="../media/image52.wmf"/><Relationship Id="rId4" Type="http://schemas.openxmlformats.org/officeDocument/2006/relationships/oleObject" Target="../embeddings/oleObject43.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4.xml"/><Relationship Id="rId1" Type="http://schemas.openxmlformats.org/officeDocument/2006/relationships/vmlDrawing" Target="../drawings/vmlDrawing26.vml"/><Relationship Id="rId5" Type="http://schemas.openxmlformats.org/officeDocument/2006/relationships/image" Target="../media/image53.wmf"/><Relationship Id="rId4" Type="http://schemas.openxmlformats.org/officeDocument/2006/relationships/oleObject" Target="../embeddings/oleObject44.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7" Type="http://schemas.openxmlformats.org/officeDocument/2006/relationships/image" Target="../media/image55.wmf"/><Relationship Id="rId2" Type="http://schemas.openxmlformats.org/officeDocument/2006/relationships/slideLayout" Target="../slideLayouts/slideLayout4.xml"/><Relationship Id="rId1" Type="http://schemas.openxmlformats.org/officeDocument/2006/relationships/vmlDrawing" Target="../drawings/vmlDrawing27.vml"/><Relationship Id="rId6" Type="http://schemas.openxmlformats.org/officeDocument/2006/relationships/oleObject" Target="../embeddings/oleObject46.bin"/><Relationship Id="rId5" Type="http://schemas.openxmlformats.org/officeDocument/2006/relationships/image" Target="../media/image54.wmf"/><Relationship Id="rId4" Type="http://schemas.openxmlformats.org/officeDocument/2006/relationships/oleObject" Target="../embeddings/oleObject45.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4.xml"/><Relationship Id="rId1" Type="http://schemas.openxmlformats.org/officeDocument/2006/relationships/vmlDrawing" Target="../drawings/vmlDrawing28.vml"/><Relationship Id="rId5" Type="http://schemas.openxmlformats.org/officeDocument/2006/relationships/image" Target="../media/image56.wmf"/><Relationship Id="rId4" Type="http://schemas.openxmlformats.org/officeDocument/2006/relationships/oleObject" Target="../embeddings/oleObject47.bin"/></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4.xml"/><Relationship Id="rId1" Type="http://schemas.openxmlformats.org/officeDocument/2006/relationships/vmlDrawing" Target="../drawings/vmlDrawing29.vml"/><Relationship Id="rId5" Type="http://schemas.openxmlformats.org/officeDocument/2006/relationships/image" Target="../media/image57.wmf"/><Relationship Id="rId4" Type="http://schemas.openxmlformats.org/officeDocument/2006/relationships/oleObject" Target="../embeddings/oleObject48.bin"/></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62.wmf"/><Relationship Id="rId3" Type="http://schemas.openxmlformats.org/officeDocument/2006/relationships/notesSlide" Target="../notesSlides/notesSlide91.xml"/><Relationship Id="rId7" Type="http://schemas.openxmlformats.org/officeDocument/2006/relationships/image" Target="../media/image59.wmf"/><Relationship Id="rId12" Type="http://schemas.openxmlformats.org/officeDocument/2006/relationships/oleObject" Target="../embeddings/oleObject53.bin"/><Relationship Id="rId2" Type="http://schemas.openxmlformats.org/officeDocument/2006/relationships/slideLayout" Target="../slideLayouts/slideLayout4.xml"/><Relationship Id="rId1" Type="http://schemas.openxmlformats.org/officeDocument/2006/relationships/vmlDrawing" Target="../drawings/vmlDrawing30.vml"/><Relationship Id="rId6" Type="http://schemas.openxmlformats.org/officeDocument/2006/relationships/oleObject" Target="../embeddings/oleObject50.bin"/><Relationship Id="rId11" Type="http://schemas.openxmlformats.org/officeDocument/2006/relationships/image" Target="../media/image61.wmf"/><Relationship Id="rId5" Type="http://schemas.openxmlformats.org/officeDocument/2006/relationships/image" Target="../media/image58.wmf"/><Relationship Id="rId10" Type="http://schemas.openxmlformats.org/officeDocument/2006/relationships/oleObject" Target="../embeddings/oleObject52.bin"/><Relationship Id="rId4" Type="http://schemas.openxmlformats.org/officeDocument/2006/relationships/oleObject" Target="../embeddings/oleObject49.bin"/><Relationship Id="rId9" Type="http://schemas.openxmlformats.org/officeDocument/2006/relationships/image" Target="../media/image60.wmf"/><Relationship Id="rId14" Type="http://schemas.openxmlformats.org/officeDocument/2006/relationships/oleObject" Target="../embeddings/oleObject54.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4.xml"/><Relationship Id="rId1" Type="http://schemas.openxmlformats.org/officeDocument/2006/relationships/vmlDrawing" Target="../drawings/vmlDrawing31.vml"/><Relationship Id="rId5" Type="http://schemas.openxmlformats.org/officeDocument/2006/relationships/image" Target="../media/image63.wmf"/><Relationship Id="rId4" Type="http://schemas.openxmlformats.org/officeDocument/2006/relationships/oleObject" Target="../embeddings/oleObject5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A07C2ADD-73BE-491A-85E8-F793DC731C8D}"/>
              </a:ext>
            </a:extLst>
          </p:cNvPr>
          <p:cNvSpPr>
            <a:spLocks noGrp="1" noChangeArrowheads="1"/>
          </p:cNvSpPr>
          <p:nvPr>
            <p:ph type="ctrTitle" idx="4294967295"/>
          </p:nvPr>
        </p:nvSpPr>
        <p:spPr>
          <a:xfrm>
            <a:off x="709613" y="2674938"/>
            <a:ext cx="7753350" cy="1247775"/>
          </a:xfrm>
        </p:spPr>
        <p:txBody>
          <a:bodyPr anchor="t"/>
          <a:lstStyle/>
          <a:p>
            <a:pPr algn="ctr" eaLnBrk="1" hangingPunct="1">
              <a:spcBef>
                <a:spcPct val="100000"/>
              </a:spcBef>
              <a:spcAft>
                <a:spcPts val="1200"/>
              </a:spcAft>
            </a:pPr>
            <a:r>
              <a:rPr lang="zh-CN" altLang="en-US" sz="6600" b="1">
                <a:solidFill>
                  <a:schemeClr val="bg1"/>
                </a:solidFill>
                <a:latin typeface="黑体" panose="02010609060101010101" pitchFamily="49" charset="-122"/>
                <a:ea typeface="黑体" panose="02010609060101010101" pitchFamily="49" charset="-122"/>
              </a:rPr>
              <a:t>近似算法</a:t>
            </a:r>
            <a:endParaRPr lang="zh-CN" altLang="en-GB" sz="6600" b="1">
              <a:solidFill>
                <a:schemeClr val="bg1"/>
              </a:solidFill>
              <a:latin typeface="黑体" panose="02010609060101010101" pitchFamily="49" charset="-122"/>
              <a:ea typeface="黑体" panose="02010609060101010101" pitchFamily="49" charset="-122"/>
            </a:endParaRPr>
          </a:p>
        </p:txBody>
      </p:sp>
      <p:pic>
        <p:nvPicPr>
          <p:cNvPr id="9219" name="Picture 4" descr="科大logo">
            <a:extLst>
              <a:ext uri="{FF2B5EF4-FFF2-40B4-BE49-F238E27FC236}">
                <a16:creationId xmlns:a16="http://schemas.microsoft.com/office/drawing/2014/main" id="{3B04C1B4-83BF-4544-8707-4BE82B0BE0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00" y="341313"/>
            <a:ext cx="1557338"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3">
            <a:extLst>
              <a:ext uri="{FF2B5EF4-FFF2-40B4-BE49-F238E27FC236}">
                <a16:creationId xmlns:a16="http://schemas.microsoft.com/office/drawing/2014/main" id="{53157F23-D36E-48F4-92B1-625DA9FB75D8}"/>
              </a:ext>
            </a:extLst>
          </p:cNvPr>
          <p:cNvSpPr>
            <a:spLocks noChangeArrowheads="1"/>
          </p:cNvSpPr>
          <p:nvPr/>
        </p:nvSpPr>
        <p:spPr bwMode="auto">
          <a:xfrm>
            <a:off x="3046413" y="4894263"/>
            <a:ext cx="29273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eaLnBrk="1" hangingPunct="1">
              <a:spcAft>
                <a:spcPts val="300"/>
              </a:spcAft>
              <a:buFont typeface="Futura Md BT"/>
              <a:buNone/>
            </a:pPr>
            <a:r>
              <a:rPr lang="zh-CN" altLang="en-US" sz="3200">
                <a:solidFill>
                  <a:schemeClr val="hlink"/>
                </a:solidFill>
                <a:latin typeface="黑体" panose="02010609060101010101" pitchFamily="49" charset="-122"/>
                <a:ea typeface="黑体" panose="02010609060101010101" pitchFamily="49" charset="-122"/>
              </a:rPr>
              <a:t>    黄刘生</a:t>
            </a:r>
            <a:endParaRPr lang="zh-CN" altLang="zh-CN" sz="3200">
              <a:solidFill>
                <a:schemeClr val="hlink"/>
              </a:solidFill>
              <a:latin typeface="黑体" panose="02010609060101010101" pitchFamily="49" charset="-122"/>
              <a:ea typeface="黑体" panose="02010609060101010101" pitchFamily="49" charset="-122"/>
            </a:endParaRPr>
          </a:p>
        </p:txBody>
      </p:sp>
      <p:sp>
        <p:nvSpPr>
          <p:cNvPr id="6152" name="Text Box 8">
            <a:extLst>
              <a:ext uri="{FF2B5EF4-FFF2-40B4-BE49-F238E27FC236}">
                <a16:creationId xmlns:a16="http://schemas.microsoft.com/office/drawing/2014/main" id="{87D514E7-E296-421A-BCF8-81A2A1DA05F0}"/>
              </a:ext>
            </a:extLst>
          </p:cNvPr>
          <p:cNvSpPr txBox="1">
            <a:spLocks noChangeArrowheads="1"/>
          </p:cNvSpPr>
          <p:nvPr/>
        </p:nvSpPr>
        <p:spPr bwMode="auto">
          <a:xfrm>
            <a:off x="2195513" y="6159500"/>
            <a:ext cx="4724400" cy="493713"/>
          </a:xfrm>
          <a:prstGeom prst="rect">
            <a:avLst/>
          </a:prstGeom>
          <a:noFill/>
          <a:ln w="9525" algn="ctr">
            <a:noFill/>
            <a:miter lim="800000"/>
            <a:headEnd/>
            <a:tailEnd/>
          </a:ln>
          <a:effectLst/>
        </p:spPr>
        <p:txBody>
          <a:bodyPr>
            <a:spAutoFit/>
          </a:bodyPr>
          <a:lstStyle>
            <a:lvl1pPr marL="442913" indent="-442913">
              <a:spcAft>
                <a:spcPct val="0"/>
              </a:spcAft>
              <a:defRPr sz="1600">
                <a:solidFill>
                  <a:schemeClr val="tx1"/>
                </a:solidFill>
                <a:latin typeface="Trebuchet MS" pitchFamily="34" charset="0"/>
                <a:ea typeface="黑体" pitchFamily="49" charset="-122"/>
              </a:defRPr>
            </a:lvl1pPr>
            <a:lvl2pPr marL="742950" indent="-285750">
              <a:spcAft>
                <a:spcPct val="0"/>
              </a:spcAft>
              <a:defRPr sz="1600">
                <a:solidFill>
                  <a:schemeClr val="tx1"/>
                </a:solidFill>
                <a:latin typeface="Trebuchet MS" pitchFamily="34" charset="0"/>
                <a:ea typeface="黑体" pitchFamily="49" charset="-122"/>
              </a:defRPr>
            </a:lvl2pPr>
            <a:lvl3pPr marL="1143000" indent="-228600">
              <a:spcAft>
                <a:spcPct val="0"/>
              </a:spcAft>
              <a:defRPr sz="1600">
                <a:solidFill>
                  <a:schemeClr val="tx1"/>
                </a:solidFill>
                <a:latin typeface="Trebuchet MS" pitchFamily="34" charset="0"/>
                <a:ea typeface="黑体" pitchFamily="49" charset="-122"/>
              </a:defRPr>
            </a:lvl3pPr>
            <a:lvl4pPr marL="1600200" indent="-228600">
              <a:spcAft>
                <a:spcPct val="0"/>
              </a:spcAft>
              <a:defRPr sz="1600">
                <a:solidFill>
                  <a:schemeClr val="tx1"/>
                </a:solidFill>
                <a:latin typeface="Trebuchet MS" pitchFamily="34" charset="0"/>
                <a:ea typeface="黑体" pitchFamily="49" charset="-122"/>
              </a:defRPr>
            </a:lvl4pPr>
            <a:lvl5pPr marL="2057400" indent="-228600">
              <a:spcAft>
                <a:spcPct val="0"/>
              </a:spcAft>
              <a:defRPr sz="1600">
                <a:solidFill>
                  <a:schemeClr val="tx1"/>
                </a:solidFill>
                <a:latin typeface="Trebuchet MS" pitchFamily="34" charset="0"/>
                <a:ea typeface="黑体" pitchFamily="49" charset="-122"/>
              </a:defRPr>
            </a:lvl5pPr>
            <a:lvl6pPr marL="2514600" indent="-228600" eaLnBrk="0" fontAlgn="base" hangingPunct="0">
              <a:spcBef>
                <a:spcPct val="0"/>
              </a:spcBef>
              <a:spcAft>
                <a:spcPct val="0"/>
              </a:spcAft>
              <a:defRPr sz="1600">
                <a:solidFill>
                  <a:schemeClr val="tx1"/>
                </a:solidFill>
                <a:latin typeface="Trebuchet MS" pitchFamily="34" charset="0"/>
                <a:ea typeface="黑体" pitchFamily="49" charset="-122"/>
              </a:defRPr>
            </a:lvl6pPr>
            <a:lvl7pPr marL="2971800" indent="-228600" eaLnBrk="0" fontAlgn="base" hangingPunct="0">
              <a:spcBef>
                <a:spcPct val="0"/>
              </a:spcBef>
              <a:spcAft>
                <a:spcPct val="0"/>
              </a:spcAft>
              <a:defRPr sz="1600">
                <a:solidFill>
                  <a:schemeClr val="tx1"/>
                </a:solidFill>
                <a:latin typeface="Trebuchet MS" pitchFamily="34" charset="0"/>
                <a:ea typeface="黑体" pitchFamily="49" charset="-122"/>
              </a:defRPr>
            </a:lvl7pPr>
            <a:lvl8pPr marL="3429000" indent="-228600" eaLnBrk="0" fontAlgn="base" hangingPunct="0">
              <a:spcBef>
                <a:spcPct val="0"/>
              </a:spcBef>
              <a:spcAft>
                <a:spcPct val="0"/>
              </a:spcAft>
              <a:defRPr sz="1600">
                <a:solidFill>
                  <a:schemeClr val="tx1"/>
                </a:solidFill>
                <a:latin typeface="Trebuchet MS" pitchFamily="34" charset="0"/>
                <a:ea typeface="黑体" pitchFamily="49" charset="-122"/>
              </a:defRPr>
            </a:lvl8pPr>
            <a:lvl9pPr marL="3886200" indent="-228600" eaLnBrk="0" fontAlgn="base" hangingPunct="0">
              <a:spcBef>
                <a:spcPct val="0"/>
              </a:spcBef>
              <a:spcAft>
                <a:spcPct val="0"/>
              </a:spcAft>
              <a:defRPr sz="1600">
                <a:solidFill>
                  <a:schemeClr val="tx1"/>
                </a:solidFill>
                <a:latin typeface="Trebuchet MS" pitchFamily="34" charset="0"/>
                <a:ea typeface="黑体" pitchFamily="49" charset="-122"/>
              </a:defRPr>
            </a:lvl9pPr>
          </a:lstStyle>
          <a:p>
            <a:pPr algn="ctr" eaLnBrk="1" hangingPunct="1">
              <a:lnSpc>
                <a:spcPct val="110000"/>
              </a:lnSpc>
              <a:spcBef>
                <a:spcPct val="50000"/>
              </a:spcBef>
              <a:buFont typeface="Wingdings" pitchFamily="2" charset="2"/>
              <a:buNone/>
              <a:defRPr/>
            </a:pPr>
            <a:r>
              <a:rPr lang="en-US" altLang="zh-CN" sz="2400">
                <a:effectLst>
                  <a:outerShdw blurRad="38100" dist="38100" dir="2700000" algn="tl">
                    <a:srgbClr val="FFFFFF"/>
                  </a:outerShdw>
                </a:effectLst>
                <a:latin typeface="Arial" pitchFamily="34" charset="0"/>
                <a:ea typeface="宋体" pitchFamily="2" charset="-122"/>
                <a:cs typeface="Times New Roman" pitchFamily="18" charset="0"/>
              </a:rPr>
              <a:t>2013</a:t>
            </a:r>
            <a:r>
              <a:rPr lang="zh-CN" altLang="en-US" sz="2400">
                <a:effectLst>
                  <a:outerShdw blurRad="38100" dist="38100" dir="2700000" algn="tl">
                    <a:srgbClr val="FFFFFF"/>
                  </a:outerShdw>
                </a:effectLst>
                <a:latin typeface="Arial" pitchFamily="34" charset="0"/>
                <a:ea typeface="宋体" pitchFamily="2" charset="-122"/>
                <a:cs typeface="Times New Roman" pitchFamily="18" charset="0"/>
              </a:rPr>
              <a:t>年</a:t>
            </a:r>
            <a:r>
              <a:rPr lang="en-US" altLang="zh-CN" sz="2400">
                <a:effectLst>
                  <a:outerShdw blurRad="38100" dist="38100" dir="2700000" algn="tl">
                    <a:srgbClr val="FFFFFF"/>
                  </a:outerShdw>
                </a:effectLst>
                <a:latin typeface="Arial" pitchFamily="34" charset="0"/>
                <a:ea typeface="宋体" pitchFamily="2" charset="-122"/>
                <a:cs typeface="Times New Roman" pitchFamily="18" charset="0"/>
              </a:rPr>
              <a:t>9</a:t>
            </a:r>
            <a:r>
              <a:rPr lang="zh-CN" altLang="en-US" sz="2400">
                <a:effectLst>
                  <a:outerShdw blurRad="38100" dist="38100" dir="2700000" algn="tl">
                    <a:srgbClr val="FFFFFF"/>
                  </a:outerShdw>
                </a:effectLst>
                <a:latin typeface="Arial" pitchFamily="34" charset="0"/>
                <a:ea typeface="宋体" pitchFamily="2" charset="-122"/>
                <a:cs typeface="Times New Roman" pitchFamily="18" charset="0"/>
              </a:rPr>
              <a:t>月</a:t>
            </a:r>
            <a:r>
              <a:rPr lang="en-US" altLang="zh-CN" sz="2400">
                <a:effectLst>
                  <a:outerShdw blurRad="38100" dist="38100" dir="2700000" algn="tl">
                    <a:srgbClr val="FFFFFF"/>
                  </a:outerShdw>
                </a:effectLst>
                <a:latin typeface="Arial" pitchFamily="34" charset="0"/>
                <a:ea typeface="宋体" pitchFamily="2" charset="-122"/>
                <a:cs typeface="Times New Roman" pitchFamily="18" charset="0"/>
              </a:rPr>
              <a:t>16</a:t>
            </a:r>
            <a:r>
              <a:rPr lang="zh-CN" altLang="en-US" sz="2400">
                <a:effectLst>
                  <a:outerShdw blurRad="38100" dist="38100" dir="2700000" algn="tl">
                    <a:srgbClr val="FFFFFF"/>
                  </a:outerShdw>
                </a:effectLst>
                <a:latin typeface="Arial" pitchFamily="34" charset="0"/>
                <a:ea typeface="宋体" pitchFamily="2" charset="-122"/>
                <a:cs typeface="Times New Roman" pitchFamily="18" charset="0"/>
              </a:rPr>
              <a:t>日</a:t>
            </a:r>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B54C1E2-D9F7-4A7F-9682-4A449BC8E26D}"/>
              </a:ext>
            </a:extLst>
          </p:cNvPr>
          <p:cNvSpPr>
            <a:spLocks noChangeArrowheads="1"/>
          </p:cNvSpPr>
          <p:nvPr/>
        </p:nvSpPr>
        <p:spPr bwMode="auto">
          <a:xfrm>
            <a:off x="0" y="0"/>
            <a:ext cx="9144000" cy="6858000"/>
          </a:xfrm>
          <a:prstGeom prst="rect">
            <a:avLst/>
          </a:prstGeom>
          <a:solidFill>
            <a:schemeClr val="bg1"/>
          </a:solidFill>
          <a:ln w="19050">
            <a:solidFill>
              <a:schemeClr val="tx1"/>
            </a:solidFill>
            <a:miter lim="800000"/>
            <a:headEnd/>
            <a:tailEnd/>
          </a:ln>
        </p:spPr>
        <p:txBody>
          <a:bodyPr lIns="0" tIns="0" rIns="0" bIns="0" anchor="ctr">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spcAft>
                <a:spcPct val="0"/>
              </a:spcAft>
              <a:buClrTx/>
              <a:buFontTx/>
              <a:buNone/>
            </a:pPr>
            <a:endParaRPr lang="zh-CN" altLang="en-US" sz="1600" b="0">
              <a:solidFill>
                <a:schemeClr val="tx1"/>
              </a:solidFill>
              <a:latin typeface="Trebuchet MS" panose="020B0603020202020204" pitchFamily="34" charset="0"/>
              <a:ea typeface="黑体" panose="02010609060101010101" pitchFamily="49" charset="-122"/>
            </a:endParaRPr>
          </a:p>
        </p:txBody>
      </p:sp>
      <p:sp>
        <p:nvSpPr>
          <p:cNvPr id="11267" name="Rectangle 4">
            <a:extLst>
              <a:ext uri="{FF2B5EF4-FFF2-40B4-BE49-F238E27FC236}">
                <a16:creationId xmlns:a16="http://schemas.microsoft.com/office/drawing/2014/main" id="{0A4B8904-951E-49FA-9F18-358C29674611}"/>
              </a:ext>
            </a:extLst>
          </p:cNvPr>
          <p:cNvSpPr>
            <a:spLocks noGrp="1" noChangeArrowheads="1"/>
          </p:cNvSpPr>
          <p:nvPr>
            <p:ph type="title" idx="4294967295"/>
          </p:nvPr>
        </p:nvSpPr>
        <p:spPr>
          <a:xfrm>
            <a:off x="455613" y="71438"/>
            <a:ext cx="8255000" cy="760412"/>
          </a:xfrm>
        </p:spPr>
        <p:txBody>
          <a:bodyPr/>
          <a:lstStyle/>
          <a:p>
            <a:pPr eaLnBrk="1" hangingPunct="1"/>
            <a:r>
              <a:rPr lang="zh-CN" altLang="en-US" sz="3800" b="1"/>
              <a:t>目录</a:t>
            </a:r>
            <a:endParaRPr lang="zh-CN" altLang="en-GB" sz="3800" b="1"/>
          </a:p>
        </p:txBody>
      </p:sp>
      <p:sp>
        <p:nvSpPr>
          <p:cNvPr id="11268" name="Rectangle 6">
            <a:extLst>
              <a:ext uri="{FF2B5EF4-FFF2-40B4-BE49-F238E27FC236}">
                <a16:creationId xmlns:a16="http://schemas.microsoft.com/office/drawing/2014/main" id="{49BBF2B7-CABA-430A-BB3B-D718629AE7C7}"/>
              </a:ext>
            </a:extLst>
          </p:cNvPr>
          <p:cNvSpPr>
            <a:spLocks noChangeArrowheads="1"/>
          </p:cNvSpPr>
          <p:nvPr/>
        </p:nvSpPr>
        <p:spPr bwMode="auto">
          <a:xfrm>
            <a:off x="3175" y="889000"/>
            <a:ext cx="9140825" cy="5468938"/>
          </a:xfrm>
          <a:prstGeom prst="rect">
            <a:avLst/>
          </a:prstGeom>
          <a:solidFill>
            <a:srgbClr val="64BE19"/>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0" tIns="0" rIns="0" bIns="0" anchor="ctr">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spcAft>
                <a:spcPct val="0"/>
              </a:spcAft>
              <a:buClrTx/>
              <a:buFontTx/>
              <a:buNone/>
            </a:pPr>
            <a:endParaRPr lang="zh-CN" altLang="en-US" sz="1600" b="0">
              <a:solidFill>
                <a:schemeClr val="tx1"/>
              </a:solidFill>
              <a:latin typeface="Trebuchet MS" panose="020B0603020202020204" pitchFamily="34" charset="0"/>
              <a:ea typeface="黑体" panose="02010609060101010101" pitchFamily="49" charset="-122"/>
            </a:endParaRPr>
          </a:p>
        </p:txBody>
      </p:sp>
      <p:sp>
        <p:nvSpPr>
          <p:cNvPr id="11269" name="Rectangle 5">
            <a:extLst>
              <a:ext uri="{FF2B5EF4-FFF2-40B4-BE49-F238E27FC236}">
                <a16:creationId xmlns:a16="http://schemas.microsoft.com/office/drawing/2014/main" id="{77EEB75A-286A-44CA-803E-CB05EF284B20}"/>
              </a:ext>
            </a:extLst>
          </p:cNvPr>
          <p:cNvSpPr>
            <a:spLocks noGrp="1" noChangeArrowheads="1"/>
          </p:cNvSpPr>
          <p:nvPr>
            <p:ph type="body" sz="half" idx="4294967295"/>
          </p:nvPr>
        </p:nvSpPr>
        <p:spPr>
          <a:xfrm>
            <a:off x="454025" y="1262063"/>
            <a:ext cx="7696200" cy="4830762"/>
          </a:xfrm>
        </p:spPr>
        <p:txBody>
          <a:bodyPr/>
          <a:lstStyle/>
          <a:p>
            <a:pPr marL="304800" indent="-304800" eaLnBrk="1" hangingPunct="1">
              <a:lnSpc>
                <a:spcPct val="110000"/>
              </a:lnSpc>
              <a:spcAft>
                <a:spcPct val="15000"/>
              </a:spcAft>
              <a:buClr>
                <a:schemeClr val="bg1"/>
              </a:buClr>
              <a:buFont typeface="Futura Md BT"/>
              <a:buNone/>
            </a:pPr>
            <a:r>
              <a:rPr lang="en-US" altLang="zh-CN" sz="4000" b="1">
                <a:solidFill>
                  <a:schemeClr val="bg1"/>
                </a:solidFill>
                <a:latin typeface="黑体" panose="02010609060101010101" pitchFamily="49" charset="-122"/>
                <a:ea typeface="黑体" panose="02010609060101010101" pitchFamily="49" charset="-122"/>
              </a:rPr>
              <a:t>Part1 NP-</a:t>
            </a:r>
            <a:r>
              <a:rPr lang="zh-CN" altLang="en-US" sz="4000" b="1">
                <a:solidFill>
                  <a:schemeClr val="bg1"/>
                </a:solidFill>
                <a:latin typeface="黑体" panose="02010609060101010101" pitchFamily="49" charset="-122"/>
                <a:ea typeface="黑体" panose="02010609060101010101" pitchFamily="49" charset="-122"/>
              </a:rPr>
              <a:t>完全性理论</a:t>
            </a:r>
          </a:p>
          <a:p>
            <a:pPr marL="304800" indent="-304800" eaLnBrk="1" hangingPunct="1">
              <a:lnSpc>
                <a:spcPct val="110000"/>
              </a:lnSpc>
              <a:spcAft>
                <a:spcPct val="15000"/>
              </a:spcAft>
              <a:buClr>
                <a:schemeClr val="bg1"/>
              </a:buClr>
              <a:buFont typeface="Futura Md BT"/>
              <a:buNone/>
            </a:pPr>
            <a:r>
              <a:rPr lang="en-US" altLang="zh-CN" sz="4000" b="1">
                <a:solidFill>
                  <a:schemeClr val="bg1"/>
                </a:solidFill>
                <a:latin typeface="黑体" panose="02010609060101010101" pitchFamily="49" charset="-122"/>
                <a:ea typeface="黑体" panose="02010609060101010101" pitchFamily="49" charset="-122"/>
              </a:rPr>
              <a:t>Part2 </a:t>
            </a:r>
            <a:r>
              <a:rPr lang="zh-CN" altLang="en-US" sz="4000" b="1">
                <a:solidFill>
                  <a:schemeClr val="bg1"/>
                </a:solidFill>
                <a:latin typeface="黑体" panose="02010609060101010101" pitchFamily="49" charset="-122"/>
                <a:ea typeface="黑体" panose="02010609060101010101" pitchFamily="49" charset="-122"/>
              </a:rPr>
              <a:t>近似算法</a:t>
            </a:r>
          </a:p>
        </p:txBody>
      </p:sp>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1">
            <a:extLst>
              <a:ext uri="{FF2B5EF4-FFF2-40B4-BE49-F238E27FC236}">
                <a16:creationId xmlns:a16="http://schemas.microsoft.com/office/drawing/2014/main" id="{3C17964F-EA53-4D27-A29C-CF09EBAC970E}"/>
              </a:ext>
            </a:extLst>
          </p:cNvPr>
          <p:cNvSpPr txBox="1">
            <a:spLocks noGrp="1"/>
          </p:cNvSpPr>
          <p:nvPr/>
        </p:nvSpPr>
        <p:spPr bwMode="auto">
          <a:xfrm>
            <a:off x="355600" y="6526213"/>
            <a:ext cx="3192463"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8F1D158-C740-4C01-B4C5-95C76524C2E6}" type="slidenum">
              <a:rPr lang="en-US" altLang="zh-CN" sz="700" b="0">
                <a:solidFill>
                  <a:schemeClr val="tx1"/>
                </a:solidFill>
                <a:latin typeface="Trebuchet MS" panose="020B0603020202020204" pitchFamily="34" charset="0"/>
                <a:ea typeface="宋体" panose="02010600030101010101" pitchFamily="2" charset="-122"/>
              </a:rPr>
              <a:pPr>
                <a:spcAft>
                  <a:spcPct val="0"/>
                </a:spcAft>
                <a:buClrTx/>
                <a:buFontTx/>
                <a:buNone/>
              </a:pPr>
              <a:t>3</a:t>
            </a:fld>
            <a:r>
              <a:rPr lang="en-GB" altLang="zh-CN" sz="700" b="0">
                <a:solidFill>
                  <a:schemeClr val="tx1"/>
                </a:solidFill>
                <a:latin typeface="Trebuchet MS" panose="020B0603020202020204" pitchFamily="34" charset="0"/>
                <a:ea typeface="宋体" panose="02010600030101010101" pitchFamily="2" charset="-122"/>
              </a:rPr>
              <a:t> | Presentation Title | Month 2010</a:t>
            </a:r>
            <a:endParaRPr lang="zh-CN" altLang="zh-CN" sz="700" b="0">
              <a:solidFill>
                <a:schemeClr val="tx1"/>
              </a:solidFill>
              <a:latin typeface="Trebuchet MS" panose="020B0603020202020204" pitchFamily="34" charset="0"/>
              <a:ea typeface="宋体" panose="02010600030101010101" pitchFamily="2" charset="-122"/>
            </a:endParaRPr>
          </a:p>
        </p:txBody>
      </p:sp>
      <p:sp>
        <p:nvSpPr>
          <p:cNvPr id="13315" name="Rectangle 2">
            <a:extLst>
              <a:ext uri="{FF2B5EF4-FFF2-40B4-BE49-F238E27FC236}">
                <a16:creationId xmlns:a16="http://schemas.microsoft.com/office/drawing/2014/main" id="{98F11BB5-7513-4878-8648-08A30B102967}"/>
              </a:ext>
            </a:extLst>
          </p:cNvPr>
          <p:cNvSpPr>
            <a:spLocks noChangeArrowheads="1"/>
          </p:cNvSpPr>
          <p:nvPr/>
        </p:nvSpPr>
        <p:spPr bwMode="auto">
          <a:xfrm>
            <a:off x="0" y="0"/>
            <a:ext cx="9144000" cy="6858000"/>
          </a:xfrm>
          <a:prstGeom prst="rect">
            <a:avLst/>
          </a:prstGeom>
          <a:solidFill>
            <a:schemeClr val="bg1"/>
          </a:solidFill>
          <a:ln w="19050">
            <a:solidFill>
              <a:schemeClr val="tx1"/>
            </a:solidFill>
            <a:miter lim="800000"/>
            <a:headEnd/>
            <a:tailEnd/>
          </a:ln>
        </p:spPr>
        <p:txBody>
          <a:bodyPr lIns="0" tIns="0" rIns="0" bIns="0" anchor="ctr">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spcAft>
                <a:spcPct val="0"/>
              </a:spcAft>
              <a:buClrTx/>
              <a:buFontTx/>
              <a:buNone/>
            </a:pPr>
            <a:endParaRPr lang="zh-CN" altLang="en-US" sz="1600" b="0">
              <a:solidFill>
                <a:schemeClr val="tx1"/>
              </a:solidFill>
              <a:latin typeface="Trebuchet MS" panose="020B0603020202020204" pitchFamily="34" charset="0"/>
              <a:ea typeface="黑体" panose="02010609060101010101" pitchFamily="49" charset="-122"/>
            </a:endParaRPr>
          </a:p>
        </p:txBody>
      </p:sp>
      <p:pic>
        <p:nvPicPr>
          <p:cNvPr id="13316" name="Picture 7" descr="transition_green">
            <a:extLst>
              <a:ext uri="{FF2B5EF4-FFF2-40B4-BE49-F238E27FC236}">
                <a16:creationId xmlns:a16="http://schemas.microsoft.com/office/drawing/2014/main" id="{4E1B247F-F349-4E9C-BB0B-DE8B50BB6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0"/>
            <a:ext cx="91408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4">
            <a:extLst>
              <a:ext uri="{FF2B5EF4-FFF2-40B4-BE49-F238E27FC236}">
                <a16:creationId xmlns:a16="http://schemas.microsoft.com/office/drawing/2014/main" id="{EC63F3FA-9D54-4FBE-A017-2C848987227B}"/>
              </a:ext>
            </a:extLst>
          </p:cNvPr>
          <p:cNvSpPr txBox="1">
            <a:spLocks noChangeArrowheads="1"/>
          </p:cNvSpPr>
          <p:nvPr/>
        </p:nvSpPr>
        <p:spPr bwMode="auto">
          <a:xfrm>
            <a:off x="1387475" y="2613025"/>
            <a:ext cx="7210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nSpc>
                <a:spcPts val="3600"/>
              </a:lnSpc>
              <a:buClrTx/>
              <a:buFontTx/>
              <a:buNone/>
            </a:pPr>
            <a:r>
              <a:rPr lang="en-US" altLang="zh-CN" sz="4000">
                <a:solidFill>
                  <a:schemeClr val="bg1"/>
                </a:solidFill>
                <a:latin typeface="黑体" panose="02010609060101010101" pitchFamily="49" charset="-122"/>
                <a:ea typeface="黑体" panose="02010609060101010101" pitchFamily="49" charset="-122"/>
              </a:rPr>
              <a:t>NP-</a:t>
            </a:r>
            <a:r>
              <a:rPr lang="zh-CN" altLang="en-US" sz="4000">
                <a:solidFill>
                  <a:schemeClr val="bg1"/>
                </a:solidFill>
                <a:latin typeface="黑体" panose="02010609060101010101" pitchFamily="49" charset="-122"/>
                <a:ea typeface="黑体" panose="02010609060101010101" pitchFamily="49" charset="-122"/>
              </a:rPr>
              <a:t>完全性理论</a:t>
            </a:r>
          </a:p>
        </p:txBody>
      </p:sp>
      <p:sp>
        <p:nvSpPr>
          <p:cNvPr id="13318" name="Text Box 5">
            <a:extLst>
              <a:ext uri="{FF2B5EF4-FFF2-40B4-BE49-F238E27FC236}">
                <a16:creationId xmlns:a16="http://schemas.microsoft.com/office/drawing/2014/main" id="{5534B539-9A86-460E-8830-A760DF18F743}"/>
              </a:ext>
            </a:extLst>
          </p:cNvPr>
          <p:cNvSpPr txBox="1">
            <a:spLocks noChangeArrowheads="1"/>
          </p:cNvSpPr>
          <p:nvPr/>
        </p:nvSpPr>
        <p:spPr bwMode="auto">
          <a:xfrm>
            <a:off x="61913" y="2401888"/>
            <a:ext cx="1374775"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lnSpc>
                <a:spcPct val="90000"/>
              </a:lnSpc>
              <a:spcBef>
                <a:spcPct val="50000"/>
              </a:spcBef>
              <a:spcAft>
                <a:spcPct val="0"/>
              </a:spcAft>
              <a:buClrTx/>
              <a:buFontTx/>
              <a:buNone/>
            </a:pPr>
            <a:r>
              <a:rPr lang="en-GB" altLang="zh-CN" sz="14200">
                <a:solidFill>
                  <a:schemeClr val="bg1"/>
                </a:solidFill>
                <a:latin typeface="Trebuchet MS" panose="020B0603020202020204" pitchFamily="34" charset="0"/>
                <a:ea typeface="宋体" panose="02010600030101010101" pitchFamily="2" charset="-122"/>
              </a:rPr>
              <a:t>1</a:t>
            </a:r>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4BD46241-A3BA-49B6-A28B-00F1591C1B4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7A52B65-8DDA-4DD6-B306-EC9F0F805F3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5363" name="Rectangle 2">
            <a:extLst>
              <a:ext uri="{FF2B5EF4-FFF2-40B4-BE49-F238E27FC236}">
                <a16:creationId xmlns:a16="http://schemas.microsoft.com/office/drawing/2014/main" id="{FF2F2015-E56D-4AA1-BC8C-0656DA08865B}"/>
              </a:ext>
            </a:extLst>
          </p:cNvPr>
          <p:cNvSpPr>
            <a:spLocks noGrp="1" noChangeArrowheads="1"/>
          </p:cNvSpPr>
          <p:nvPr>
            <p:ph type="title" idx="4294967295"/>
          </p:nvPr>
        </p:nvSpPr>
        <p:spPr/>
        <p:txBody>
          <a:bodyPr/>
          <a:lstStyle/>
          <a:p>
            <a:r>
              <a:rPr lang="zh-CN" altLang="en-US" sz="3000" b="1"/>
              <a:t>计算机科学的局限性</a:t>
            </a:r>
          </a:p>
        </p:txBody>
      </p:sp>
      <p:sp>
        <p:nvSpPr>
          <p:cNvPr id="15364" name="Rectangle 2">
            <a:extLst>
              <a:ext uri="{FF2B5EF4-FFF2-40B4-BE49-F238E27FC236}">
                <a16:creationId xmlns:a16="http://schemas.microsoft.com/office/drawing/2014/main" id="{F8AF331B-7536-4F46-8822-40123F439860}"/>
              </a:ext>
            </a:extLst>
          </p:cNvPr>
          <p:cNvSpPr>
            <a:spLocks noChangeArrowheads="1"/>
          </p:cNvSpPr>
          <p:nvPr/>
        </p:nvSpPr>
        <p:spPr bwMode="auto">
          <a:xfrm>
            <a:off x="282575" y="2082800"/>
            <a:ext cx="8442325"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495300" indent="-495300">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495300" indent="-49530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495300" indent="-4953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495300" indent="-4953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495300" indent="-4953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9525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14097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18669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23241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Tx/>
              <a:buFontTx/>
              <a:buNone/>
            </a:pPr>
            <a:endParaRPr lang="zh-CN" altLang="en-US" sz="2600"/>
          </a:p>
        </p:txBody>
      </p:sp>
      <p:sp>
        <p:nvSpPr>
          <p:cNvPr id="15365" name="Text Box 5">
            <a:extLst>
              <a:ext uri="{FF2B5EF4-FFF2-40B4-BE49-F238E27FC236}">
                <a16:creationId xmlns:a16="http://schemas.microsoft.com/office/drawing/2014/main" id="{5EB90C63-190E-4F15-9E29-B5912D17725C}"/>
              </a:ext>
            </a:extLst>
          </p:cNvPr>
          <p:cNvSpPr txBox="1">
            <a:spLocks noChangeArrowheads="1"/>
          </p:cNvSpPr>
          <p:nvPr/>
        </p:nvSpPr>
        <p:spPr bwMode="auto">
          <a:xfrm>
            <a:off x="230188" y="1163638"/>
            <a:ext cx="8547100" cy="50768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fontAlgn="t">
              <a:spcAft>
                <a:spcPct val="15000"/>
              </a:spcAft>
              <a:buClr>
                <a:srgbClr val="FF9900"/>
              </a:buClr>
              <a:buFont typeface="Wingdings" panose="05000000000000000000" pitchFamily="2" charset="2"/>
              <a:buChar char="n"/>
            </a:pPr>
            <a:r>
              <a:rPr lang="zh-CN" altLang="en-US" sz="2600">
                <a:solidFill>
                  <a:srgbClr val="FF9900"/>
                </a:solidFill>
              </a:rPr>
              <a:t>问题的可解性</a:t>
            </a:r>
            <a:r>
              <a:rPr lang="zh-CN" altLang="en-US" sz="2600"/>
              <a:t>：问题及其可解性可用函数和可计算性来代替</a:t>
            </a:r>
          </a:p>
          <a:p>
            <a:pPr fontAlgn="t">
              <a:spcAft>
                <a:spcPct val="15000"/>
              </a:spcAft>
              <a:buClr>
                <a:srgbClr val="FF9900"/>
              </a:buClr>
              <a:buFont typeface="Wingdings" panose="05000000000000000000" pitchFamily="2" charset="2"/>
              <a:buChar char="n"/>
            </a:pPr>
            <a:r>
              <a:rPr lang="zh-CN" altLang="en-US" sz="2600">
                <a:solidFill>
                  <a:srgbClr val="FF9900"/>
                </a:solidFill>
              </a:rPr>
              <a:t>可计算性理论</a:t>
            </a:r>
            <a:r>
              <a:rPr lang="zh-CN" altLang="en-US" sz="2600"/>
              <a:t>：研究计算的一般性质的数学理论，它通过建立计算的数学模型（例如抽象计算机），精确区分哪些是可计算的，哪些是不可计算的。</a:t>
            </a:r>
          </a:p>
          <a:p>
            <a:pPr>
              <a:spcAft>
                <a:spcPct val="15000"/>
              </a:spcAft>
              <a:buClr>
                <a:srgbClr val="FF9900"/>
              </a:buClr>
              <a:buFont typeface="Wingdings" panose="05000000000000000000" pitchFamily="2" charset="2"/>
              <a:buChar char="n"/>
            </a:pPr>
            <a:r>
              <a:rPr lang="zh-CN" altLang="en-US" sz="2600">
                <a:solidFill>
                  <a:srgbClr val="FF9900"/>
                </a:solidFill>
              </a:rPr>
              <a:t>可计算函数</a:t>
            </a:r>
            <a:r>
              <a:rPr lang="zh-CN" altLang="en-US" sz="2600"/>
              <a:t>：能够在抽象计算机上编出程序计算其值的函数。这样就可以讨论哪些函数是可计算的，哪些函数是不可计算的。</a:t>
            </a:r>
            <a:r>
              <a:rPr lang="zh-CN" altLang="en-US" sz="2800" b="0">
                <a:solidFill>
                  <a:schemeClr val="tx1"/>
                </a:solidFill>
                <a:latin typeface="Trebuchet MS" panose="020B0603020202020204" pitchFamily="34" charset="0"/>
              </a:rPr>
              <a:t>可计算函数对应的问题是</a:t>
            </a:r>
            <a:r>
              <a:rPr lang="zh-CN" altLang="en-US" sz="2800">
                <a:solidFill>
                  <a:srgbClr val="FF0000"/>
                </a:solidFill>
                <a:latin typeface="Trebuchet MS" panose="020B0603020202020204" pitchFamily="34" charset="0"/>
              </a:rPr>
              <a:t>可计算</a:t>
            </a:r>
            <a:r>
              <a:rPr lang="zh-CN" altLang="en-US" sz="2800" b="0">
                <a:solidFill>
                  <a:schemeClr val="tx1"/>
                </a:solidFill>
                <a:latin typeface="Trebuchet MS" panose="020B0603020202020204" pitchFamily="34" charset="0"/>
              </a:rPr>
              <a:t>的。</a:t>
            </a:r>
            <a:endParaRPr lang="en-US" altLang="zh-CN" sz="2600">
              <a:solidFill>
                <a:srgbClr val="FF9900"/>
              </a:solidFill>
            </a:endParaRPr>
          </a:p>
          <a:p>
            <a:pPr>
              <a:spcAft>
                <a:spcPct val="15000"/>
              </a:spcAft>
              <a:buClr>
                <a:srgbClr val="FF9900"/>
              </a:buClr>
              <a:buFont typeface="Wingdings" panose="05000000000000000000" pitchFamily="2" charset="2"/>
              <a:buChar char="n"/>
            </a:pPr>
            <a:r>
              <a:rPr lang="en-US" altLang="zh-CN" sz="2600">
                <a:solidFill>
                  <a:srgbClr val="FF9900"/>
                </a:solidFill>
              </a:rPr>
              <a:t>Church-Turing</a:t>
            </a:r>
            <a:r>
              <a:rPr lang="zh-CN" altLang="en-US" sz="2600">
                <a:solidFill>
                  <a:srgbClr val="FF9900"/>
                </a:solidFill>
              </a:rPr>
              <a:t>论题：</a:t>
            </a:r>
            <a:r>
              <a:rPr lang="zh-CN" altLang="en-US" sz="2600">
                <a:solidFill>
                  <a:schemeClr val="tx1"/>
                </a:solidFill>
              </a:rPr>
              <a:t>若一函数在某个</a:t>
            </a:r>
            <a:r>
              <a:rPr lang="zh-CN" altLang="en-US" sz="2600">
                <a:solidFill>
                  <a:srgbClr val="FF0000"/>
                </a:solidFill>
              </a:rPr>
              <a:t>合理</a:t>
            </a:r>
            <a:r>
              <a:rPr lang="zh-CN" altLang="en-US" sz="2600">
                <a:solidFill>
                  <a:schemeClr val="tx1"/>
                </a:solidFill>
              </a:rPr>
              <a:t>的计算模型上可计算，则它在图灵机上也是可计算的。</a:t>
            </a:r>
          </a:p>
          <a:p>
            <a:pPr fontAlgn="t">
              <a:spcAft>
                <a:spcPct val="15000"/>
              </a:spcAft>
              <a:buClr>
                <a:srgbClr val="FF9900"/>
              </a:buClr>
              <a:buFont typeface="Wingdings" panose="05000000000000000000" pitchFamily="2" charset="2"/>
              <a:buChar char="n"/>
            </a:pPr>
            <a:r>
              <a:rPr lang="zh-CN" altLang="en-US" sz="2600">
                <a:solidFill>
                  <a:srgbClr val="FF9900"/>
                </a:solidFill>
              </a:rPr>
              <a:t>不可计算性</a:t>
            </a:r>
            <a:r>
              <a:rPr lang="zh-CN" altLang="en-US" sz="2600"/>
              <a:t>：很多问题和函数是无法用具有有穷描述的过程完成计算</a:t>
            </a:r>
            <a:endParaRPr lang="zh-CN" altLang="en-US" sz="2000">
              <a:solidFill>
                <a:srgbClr val="FFFFFF"/>
              </a:solidFill>
            </a:endParaRP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EED347AE-714D-4F8A-A091-68E0B579734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C80E7F5-B3F5-4449-85C2-CC3134A32BEC}"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7411" name="Rectangle 2">
            <a:extLst>
              <a:ext uri="{FF2B5EF4-FFF2-40B4-BE49-F238E27FC236}">
                <a16:creationId xmlns:a16="http://schemas.microsoft.com/office/drawing/2014/main" id="{1169AF6D-32C8-41AE-B45F-EBB72264B5E4}"/>
              </a:ext>
            </a:extLst>
          </p:cNvPr>
          <p:cNvSpPr>
            <a:spLocks noGrp="1" noChangeArrowheads="1"/>
          </p:cNvSpPr>
          <p:nvPr>
            <p:ph type="title" idx="4294967295"/>
          </p:nvPr>
        </p:nvSpPr>
        <p:spPr/>
        <p:txBody>
          <a:bodyPr/>
          <a:lstStyle/>
          <a:p>
            <a:r>
              <a:rPr lang="zh-CN" altLang="en-US" sz="3000" b="1"/>
              <a:t>可计算性与计算复杂性</a:t>
            </a:r>
          </a:p>
        </p:txBody>
      </p:sp>
      <p:sp>
        <p:nvSpPr>
          <p:cNvPr id="17412" name="Rectangle 2">
            <a:extLst>
              <a:ext uri="{FF2B5EF4-FFF2-40B4-BE49-F238E27FC236}">
                <a16:creationId xmlns:a16="http://schemas.microsoft.com/office/drawing/2014/main" id="{CF100B1B-938C-4059-A986-33EE18D1A3BB}"/>
              </a:ext>
            </a:extLst>
          </p:cNvPr>
          <p:cNvSpPr>
            <a:spLocks noChangeArrowheads="1"/>
          </p:cNvSpPr>
          <p:nvPr/>
        </p:nvSpPr>
        <p:spPr bwMode="auto">
          <a:xfrm>
            <a:off x="282575" y="2082800"/>
            <a:ext cx="8442325"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495300" indent="-495300">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495300" indent="-49530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495300" indent="-4953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495300" indent="-4953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495300" indent="-4953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9525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14097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18669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23241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Tx/>
              <a:buFontTx/>
              <a:buNone/>
            </a:pPr>
            <a:endParaRPr lang="zh-CN" altLang="en-US" sz="2600"/>
          </a:p>
        </p:txBody>
      </p:sp>
      <p:sp>
        <p:nvSpPr>
          <p:cNvPr id="17413" name="Text Box 5">
            <a:extLst>
              <a:ext uri="{FF2B5EF4-FFF2-40B4-BE49-F238E27FC236}">
                <a16:creationId xmlns:a16="http://schemas.microsoft.com/office/drawing/2014/main" id="{DDD84B03-4B5B-4CC1-B8B4-67C034836213}"/>
              </a:ext>
            </a:extLst>
          </p:cNvPr>
          <p:cNvSpPr txBox="1">
            <a:spLocks noChangeArrowheads="1"/>
          </p:cNvSpPr>
          <p:nvPr/>
        </p:nvSpPr>
        <p:spPr bwMode="auto">
          <a:xfrm>
            <a:off x="230188" y="1163638"/>
            <a:ext cx="8547100" cy="48371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fontAlgn="t">
              <a:spcAft>
                <a:spcPct val="15000"/>
              </a:spcAft>
              <a:buClr>
                <a:srgbClr val="FF9900"/>
              </a:buClr>
              <a:buFont typeface="Wingdings" panose="05000000000000000000" pitchFamily="2" charset="2"/>
              <a:buChar char="n"/>
            </a:pPr>
            <a:r>
              <a:rPr lang="zh-CN" altLang="en-US" sz="2600">
                <a:solidFill>
                  <a:srgbClr val="FF9900"/>
                </a:solidFill>
              </a:rPr>
              <a:t>可计算性问题</a:t>
            </a:r>
            <a:r>
              <a:rPr lang="zh-CN" altLang="en-US" sz="2600"/>
              <a:t>：其计算复杂性如何度量？</a:t>
            </a:r>
            <a:endParaRPr lang="en-US" altLang="zh-CN" sz="2600"/>
          </a:p>
          <a:p>
            <a:pPr lvl="2" fontAlgn="t">
              <a:spcAft>
                <a:spcPct val="15000"/>
              </a:spcAft>
              <a:buClr>
                <a:srgbClr val="FF9900"/>
              </a:buClr>
              <a:buFont typeface="Wingdings" panose="05000000000000000000" pitchFamily="2" charset="2"/>
              <a:buChar char="l"/>
            </a:pPr>
            <a:r>
              <a:rPr lang="zh-CN" altLang="en-US" sz="2600">
                <a:solidFill>
                  <a:srgbClr val="0000FF"/>
                </a:solidFill>
              </a:rPr>
              <a:t>多项式时间算法</a:t>
            </a:r>
            <a:r>
              <a:rPr lang="zh-CN" altLang="en-US" sz="2600"/>
              <a:t>：设</a:t>
            </a:r>
            <a:r>
              <a:rPr lang="en-US" altLang="zh-CN" sz="2600" i="1"/>
              <a:t>n</a:t>
            </a:r>
            <a:r>
              <a:rPr lang="zh-CN" altLang="en-US" sz="2600"/>
              <a:t>是输入的</a:t>
            </a:r>
            <a:r>
              <a:rPr lang="en-US" altLang="zh-CN" sz="2600"/>
              <a:t>size</a:t>
            </a:r>
            <a:r>
              <a:rPr lang="zh-CN" altLang="en-US" sz="2600"/>
              <a:t>，</a:t>
            </a:r>
            <a:r>
              <a:rPr lang="en-US" altLang="zh-CN" sz="2600" i="1"/>
              <a:t>k</a:t>
            </a:r>
            <a:r>
              <a:rPr lang="zh-CN" altLang="en-US" sz="2600"/>
              <a:t>是某个常数，其最坏情况下的运行时间是 </a:t>
            </a:r>
            <a:r>
              <a:rPr lang="en-US" altLang="zh-CN" sz="2800" i="1">
                <a:latin typeface="Times New Roman" panose="02020603050405020304" pitchFamily="18" charset="0"/>
              </a:rPr>
              <a:t>O</a:t>
            </a:r>
            <a:r>
              <a:rPr lang="en-US" altLang="zh-CN" sz="2800">
                <a:latin typeface="Times New Roman" panose="02020603050405020304" pitchFamily="18" charset="0"/>
              </a:rPr>
              <a:t>(</a:t>
            </a:r>
            <a:r>
              <a:rPr lang="en-US" altLang="zh-CN" sz="2800" i="1">
                <a:latin typeface="Times New Roman" panose="02020603050405020304" pitchFamily="18" charset="0"/>
              </a:rPr>
              <a:t>n</a:t>
            </a:r>
            <a:r>
              <a:rPr lang="en-US" altLang="zh-CN" sz="2800" i="1" baseline="30000">
                <a:latin typeface="Times New Roman" panose="02020603050405020304" pitchFamily="18" charset="0"/>
              </a:rPr>
              <a:t>k</a:t>
            </a:r>
            <a:r>
              <a:rPr lang="en-US" altLang="zh-CN" sz="2800" i="1">
                <a:latin typeface="Times New Roman" panose="02020603050405020304" pitchFamily="18" charset="0"/>
              </a:rPr>
              <a:t>) </a:t>
            </a:r>
            <a:r>
              <a:rPr lang="zh-CN" altLang="en-US" sz="2600"/>
              <a:t>的算法。</a:t>
            </a:r>
            <a:endParaRPr lang="en-US" altLang="zh-CN" sz="2600"/>
          </a:p>
          <a:p>
            <a:pPr lvl="2" fontAlgn="t">
              <a:spcAft>
                <a:spcPct val="15000"/>
              </a:spcAft>
              <a:buClr>
                <a:srgbClr val="FF9900"/>
              </a:buClr>
              <a:buFont typeface="Wingdings" panose="05000000000000000000" pitchFamily="2" charset="2"/>
              <a:buChar char="l"/>
            </a:pPr>
            <a:r>
              <a:rPr lang="zh-CN" altLang="en-US" sz="2600">
                <a:solidFill>
                  <a:srgbClr val="0000FF"/>
                </a:solidFill>
              </a:rPr>
              <a:t>超多项式时间算法</a:t>
            </a:r>
            <a:r>
              <a:rPr lang="zh-CN" altLang="en-US" sz="2600"/>
              <a:t>：问题可解，但并非对任意的常数</a:t>
            </a:r>
            <a:r>
              <a:rPr lang="en-US" altLang="zh-CN" sz="2600" i="1"/>
              <a:t>k</a:t>
            </a:r>
            <a:r>
              <a:rPr lang="zh-CN" altLang="en-US" sz="2600"/>
              <a:t>其算法的时间均是 </a:t>
            </a:r>
            <a:r>
              <a:rPr lang="en-US" altLang="zh-CN" sz="2800" i="1">
                <a:latin typeface="Times New Roman" panose="02020603050405020304" pitchFamily="18" charset="0"/>
              </a:rPr>
              <a:t>O</a:t>
            </a:r>
            <a:r>
              <a:rPr lang="en-US" altLang="zh-CN" sz="2800">
                <a:latin typeface="Times New Roman" panose="02020603050405020304" pitchFamily="18" charset="0"/>
              </a:rPr>
              <a:t>(</a:t>
            </a:r>
            <a:r>
              <a:rPr lang="en-US" altLang="zh-CN" sz="2800" i="1">
                <a:latin typeface="Times New Roman" panose="02020603050405020304" pitchFamily="18" charset="0"/>
              </a:rPr>
              <a:t>n</a:t>
            </a:r>
            <a:r>
              <a:rPr lang="en-US" altLang="zh-CN" sz="2800" i="1" baseline="30000">
                <a:latin typeface="Times New Roman" panose="02020603050405020304" pitchFamily="18" charset="0"/>
              </a:rPr>
              <a:t>k</a:t>
            </a:r>
            <a:r>
              <a:rPr lang="en-US" altLang="zh-CN" sz="2800" i="1">
                <a:latin typeface="Times New Roman" panose="02020603050405020304" pitchFamily="18" charset="0"/>
              </a:rPr>
              <a:t>) </a:t>
            </a:r>
            <a:r>
              <a:rPr lang="zh-CN" altLang="en-US" sz="2800" i="1">
                <a:latin typeface="Times New Roman" panose="02020603050405020304" pitchFamily="18" charset="0"/>
              </a:rPr>
              <a:t>。</a:t>
            </a:r>
            <a:endParaRPr lang="en-US" altLang="zh-CN" sz="2600"/>
          </a:p>
          <a:p>
            <a:r>
              <a:rPr lang="zh-CN" altLang="en-US" sz="2800">
                <a:latin typeface="Times New Roman" panose="02020603050405020304" pitchFamily="18" charset="0"/>
              </a:rPr>
              <a:t>   </a:t>
            </a:r>
            <a:r>
              <a:rPr lang="zh-CN" altLang="en-US" sz="2600">
                <a:latin typeface="Times New Roman" panose="02020603050405020304" pitchFamily="18" charset="0"/>
              </a:rPr>
              <a:t>通常认为：</a:t>
            </a:r>
            <a:endParaRPr lang="en-US" altLang="zh-CN" sz="2600">
              <a:latin typeface="Times New Roman" panose="02020603050405020304" pitchFamily="18" charset="0"/>
            </a:endParaRPr>
          </a:p>
          <a:p>
            <a:r>
              <a:rPr lang="en-US" altLang="zh-CN" sz="2600">
                <a:latin typeface="Times New Roman" panose="02020603050405020304" pitchFamily="18" charset="0"/>
              </a:rPr>
              <a:t>         </a:t>
            </a:r>
            <a:r>
              <a:rPr lang="zh-CN" altLang="en-US" sz="2600">
                <a:latin typeface="Times New Roman" panose="02020603050405020304" pitchFamily="18" charset="0"/>
              </a:rPr>
              <a:t>多项式时间可解的问题是易解的</a:t>
            </a:r>
            <a:endParaRPr lang="en-US" altLang="zh-CN" sz="2600">
              <a:latin typeface="Times New Roman" panose="02020603050405020304" pitchFamily="18" charset="0"/>
            </a:endParaRPr>
          </a:p>
          <a:p>
            <a:r>
              <a:rPr lang="en-US" altLang="zh-CN" sz="2600">
                <a:latin typeface="Times New Roman" panose="02020603050405020304" pitchFamily="18" charset="0"/>
              </a:rPr>
              <a:t>         </a:t>
            </a:r>
            <a:r>
              <a:rPr lang="zh-CN" altLang="en-US" sz="2600">
                <a:latin typeface="Times New Roman" panose="02020603050405020304" pitchFamily="18" charset="0"/>
              </a:rPr>
              <a:t>超多项式时间可解的问题是不易解的</a:t>
            </a:r>
            <a:endParaRPr lang="en-US" altLang="zh-CN" sz="2600">
              <a:latin typeface="Times New Roman" panose="02020603050405020304" pitchFamily="18" charset="0"/>
            </a:endParaRPr>
          </a:p>
          <a:p>
            <a:pPr>
              <a:spcBef>
                <a:spcPts val="600"/>
              </a:spcBef>
              <a:buFont typeface="Wingdings" panose="05000000000000000000" pitchFamily="2" charset="2"/>
              <a:buChar char="n"/>
            </a:pPr>
            <a:r>
              <a:rPr lang="zh-CN" altLang="en-US" sz="2600">
                <a:solidFill>
                  <a:srgbClr val="FF9900"/>
                </a:solidFill>
              </a:rPr>
              <a:t>不可计算性问题</a:t>
            </a:r>
            <a:r>
              <a:rPr lang="zh-CN" altLang="en-US" sz="2600"/>
              <a:t>：无论使用何种计算机，无论使用多少时间都无法解决的问题。</a:t>
            </a:r>
            <a:r>
              <a:rPr lang="zh-CN" altLang="en-US" sz="2600">
                <a:latin typeface="Times New Roman" panose="02020603050405020304" pitchFamily="18" charset="0"/>
              </a:rPr>
              <a:t>例如，图灵停机问题。</a:t>
            </a:r>
            <a:endParaRPr lang="en-US" altLang="zh-CN" sz="2600">
              <a:latin typeface="Times New Roman" panose="02020603050405020304" pitchFamily="18" charset="0"/>
            </a:endParaRPr>
          </a:p>
        </p:txBody>
      </p: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7A889D9C-8212-4655-99CC-E42A7F53B7C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0CF55040-7992-4759-A112-58A1687D3F0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9459" name="Rectangle 2">
            <a:extLst>
              <a:ext uri="{FF2B5EF4-FFF2-40B4-BE49-F238E27FC236}">
                <a16:creationId xmlns:a16="http://schemas.microsoft.com/office/drawing/2014/main" id="{E5B65646-E23A-420A-9932-B62CA2598D47}"/>
              </a:ext>
            </a:extLst>
          </p:cNvPr>
          <p:cNvSpPr>
            <a:spLocks noGrp="1" noChangeArrowheads="1"/>
          </p:cNvSpPr>
          <p:nvPr>
            <p:ph type="title" idx="4294967295"/>
          </p:nvPr>
        </p:nvSpPr>
        <p:spPr/>
        <p:txBody>
          <a:bodyPr/>
          <a:lstStyle/>
          <a:p>
            <a:r>
              <a:rPr lang="zh-CN" altLang="en-US" sz="3000" b="1"/>
              <a:t>停机问题</a:t>
            </a:r>
          </a:p>
        </p:txBody>
      </p:sp>
      <p:sp>
        <p:nvSpPr>
          <p:cNvPr id="19460" name="Text Box 5">
            <a:extLst>
              <a:ext uri="{FF2B5EF4-FFF2-40B4-BE49-F238E27FC236}">
                <a16:creationId xmlns:a16="http://schemas.microsoft.com/office/drawing/2014/main" id="{6BF1EE6C-BD43-4D3A-AFDD-3CA09021DA93}"/>
              </a:ext>
            </a:extLst>
          </p:cNvPr>
          <p:cNvSpPr txBox="1">
            <a:spLocks noChangeArrowheads="1"/>
          </p:cNvSpPr>
          <p:nvPr/>
        </p:nvSpPr>
        <p:spPr bwMode="auto">
          <a:xfrm>
            <a:off x="177800" y="1041400"/>
            <a:ext cx="8724900" cy="52514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
                <a:srgbClr val="FF9900"/>
              </a:buClr>
              <a:buFont typeface="Wingdings" panose="05000000000000000000" pitchFamily="2" charset="2"/>
              <a:buChar char="n"/>
            </a:pPr>
            <a:r>
              <a:rPr lang="zh-CN" altLang="en-US">
                <a:solidFill>
                  <a:srgbClr val="FF9900"/>
                </a:solidFill>
              </a:rPr>
              <a:t>停机问题</a:t>
            </a:r>
            <a:r>
              <a:rPr lang="zh-CN" altLang="en-US"/>
              <a:t>：能否写一个程序正确判定输入给它的任何一个程序是否会停机？</a:t>
            </a:r>
          </a:p>
          <a:p>
            <a:pPr algn="just" eaLnBrk="1">
              <a:spcAft>
                <a:spcPct val="0"/>
              </a:spcAft>
              <a:buClr>
                <a:srgbClr val="FF9900"/>
              </a:buClr>
              <a:buFont typeface="Wingdings" panose="05000000000000000000" pitchFamily="2" charset="2"/>
              <a:buNone/>
            </a:pPr>
            <a:r>
              <a:rPr lang="zh-CN" altLang="en-US"/>
              <a:t>    设程序</a:t>
            </a:r>
            <a:r>
              <a:rPr lang="en-US" altLang="zh-CN"/>
              <a:t>halt(P,X)</a:t>
            </a:r>
            <a:r>
              <a:rPr lang="zh-CN" altLang="en-US"/>
              <a:t>总是正确地判定程序</a:t>
            </a:r>
            <a:r>
              <a:rPr lang="en-US" altLang="zh-CN"/>
              <a:t>P</a:t>
            </a:r>
            <a:r>
              <a:rPr lang="zh-CN" altLang="en-US"/>
              <a:t>在其输入</a:t>
            </a:r>
            <a:r>
              <a:rPr lang="en-US" altLang="zh-CN"/>
              <a:t>X</a:t>
            </a:r>
            <a:r>
              <a:rPr lang="zh-CN" altLang="en-US"/>
              <a:t>上是否停机</a:t>
            </a:r>
            <a:r>
              <a:rPr lang="en-US" altLang="zh-CN"/>
              <a:t>:</a:t>
            </a:r>
            <a:r>
              <a:rPr lang="zh-CN" altLang="en-US"/>
              <a:t>若停机，则返回</a:t>
            </a:r>
            <a:r>
              <a:rPr lang="en-US" altLang="zh-CN"/>
              <a:t>yes</a:t>
            </a:r>
            <a:r>
              <a:rPr lang="zh-CN" altLang="en-US"/>
              <a:t>；否则死循环，返回</a:t>
            </a:r>
            <a:r>
              <a:rPr lang="en-US" altLang="zh-CN"/>
              <a:t>no</a:t>
            </a:r>
            <a:r>
              <a:rPr lang="zh-CN" altLang="en-US"/>
              <a:t>。设另有一程序</a:t>
            </a:r>
            <a:r>
              <a:rPr lang="en-US" altLang="zh-CN"/>
              <a:t>:</a:t>
            </a:r>
          </a:p>
          <a:p>
            <a:pPr>
              <a:spcBef>
                <a:spcPct val="30000"/>
              </a:spcBef>
              <a:spcAft>
                <a:spcPct val="0"/>
              </a:spcAft>
              <a:buClr>
                <a:srgbClr val="FF9900"/>
              </a:buClr>
              <a:buFont typeface="Wingdings" panose="05000000000000000000" pitchFamily="2" charset="2"/>
              <a:buNone/>
            </a:pPr>
            <a:r>
              <a:rPr lang="en-US" altLang="zh-CN"/>
              <a:t>    diagonal(Y){</a:t>
            </a:r>
          </a:p>
          <a:p>
            <a:pPr>
              <a:spcAft>
                <a:spcPct val="0"/>
              </a:spcAft>
              <a:buClr>
                <a:srgbClr val="FF9900"/>
              </a:buClr>
              <a:buFont typeface="Wingdings" panose="05000000000000000000" pitchFamily="2" charset="2"/>
              <a:buNone/>
            </a:pPr>
            <a:r>
              <a:rPr lang="en-US" altLang="zh-CN"/>
              <a:t>          a: if  halt(Y,Y)  then</a:t>
            </a:r>
          </a:p>
          <a:p>
            <a:pPr>
              <a:spcAft>
                <a:spcPct val="0"/>
              </a:spcAft>
              <a:buClr>
                <a:srgbClr val="FF9900"/>
              </a:buClr>
              <a:buFont typeface="Wingdings" panose="05000000000000000000" pitchFamily="2" charset="2"/>
              <a:buNone/>
            </a:pPr>
            <a:r>
              <a:rPr lang="zh-CN" altLang="en-US"/>
              <a:t>                   </a:t>
            </a:r>
            <a:r>
              <a:rPr lang="en-US" altLang="zh-CN" err="1"/>
              <a:t>goto</a:t>
            </a:r>
            <a:r>
              <a:rPr lang="en-US" altLang="zh-CN"/>
              <a:t> a;</a:t>
            </a:r>
          </a:p>
          <a:p>
            <a:pPr>
              <a:spcAft>
                <a:spcPct val="0"/>
              </a:spcAft>
              <a:buClr>
                <a:srgbClr val="FF9900"/>
              </a:buClr>
              <a:buFont typeface="Wingdings" panose="05000000000000000000" pitchFamily="2" charset="2"/>
              <a:buNone/>
            </a:pPr>
            <a:r>
              <a:rPr lang="en-US" altLang="zh-CN"/>
              <a:t>              else  halts;</a:t>
            </a:r>
          </a:p>
          <a:p>
            <a:pPr>
              <a:spcAft>
                <a:spcPct val="0"/>
              </a:spcAft>
              <a:buClr>
                <a:srgbClr val="FF9900"/>
              </a:buClr>
              <a:buFont typeface="Wingdings" panose="05000000000000000000" pitchFamily="2" charset="2"/>
              <a:buNone/>
            </a:pPr>
            <a:r>
              <a:rPr lang="en-US" altLang="zh-CN"/>
              <a:t>    }</a:t>
            </a:r>
          </a:p>
          <a:p>
            <a:pPr>
              <a:spcBef>
                <a:spcPct val="50000"/>
              </a:spcBef>
            </a:pPr>
            <a:r>
              <a:rPr lang="en-US" altLang="zh-CN">
                <a:solidFill>
                  <a:schemeClr val="tx1"/>
                </a:solidFill>
              </a:rPr>
              <a:t>diagonal</a:t>
            </a:r>
            <a:r>
              <a:rPr lang="zh-CN" altLang="en-US">
                <a:solidFill>
                  <a:schemeClr val="tx1"/>
                </a:solidFill>
              </a:rPr>
              <a:t>（</a:t>
            </a:r>
            <a:r>
              <a:rPr lang="en-US" altLang="zh-CN">
                <a:solidFill>
                  <a:schemeClr val="tx1"/>
                </a:solidFill>
              </a:rPr>
              <a:t>diagonal</a:t>
            </a:r>
            <a:r>
              <a:rPr lang="zh-CN" altLang="en-US">
                <a:solidFill>
                  <a:schemeClr val="tx1"/>
                </a:solidFill>
              </a:rPr>
              <a:t>）是否停机？  </a:t>
            </a:r>
            <a:r>
              <a:rPr lang="zh-CN" altLang="en-US">
                <a:solidFill>
                  <a:srgbClr val="FF9900"/>
                </a:solidFill>
              </a:rPr>
              <a:t>不可判定</a:t>
            </a:r>
            <a:endParaRPr lang="en-US" altLang="zh-CN">
              <a:solidFill>
                <a:srgbClr val="FF9900"/>
              </a:solidFill>
            </a:endParaRPr>
          </a:p>
          <a:p>
            <a:pPr>
              <a:spcAft>
                <a:spcPct val="0"/>
              </a:spcAft>
            </a:pPr>
            <a:r>
              <a:rPr lang="zh-CN" altLang="en-US">
                <a:solidFill>
                  <a:schemeClr val="tx1"/>
                </a:solidFill>
              </a:rPr>
              <a:t>它停机当且仅当</a:t>
            </a:r>
            <a:r>
              <a:rPr lang="en-US" altLang="zh-CN">
                <a:solidFill>
                  <a:schemeClr val="tx1"/>
                </a:solidFill>
              </a:rPr>
              <a:t>halt(</a:t>
            </a:r>
            <a:r>
              <a:rPr lang="en-US" altLang="zh-CN" err="1">
                <a:solidFill>
                  <a:schemeClr val="tx1"/>
                </a:solidFill>
              </a:rPr>
              <a:t>diagonal,diagonal</a:t>
            </a:r>
            <a:r>
              <a:rPr lang="en-US" altLang="zh-CN">
                <a:solidFill>
                  <a:schemeClr val="tx1"/>
                </a:solidFill>
              </a:rPr>
              <a:t>)</a:t>
            </a:r>
            <a:r>
              <a:rPr lang="zh-CN" altLang="en-US">
                <a:solidFill>
                  <a:schemeClr val="tx1"/>
                </a:solidFill>
              </a:rPr>
              <a:t>返回否，也就是：</a:t>
            </a:r>
          </a:p>
          <a:p>
            <a:pPr>
              <a:spcAft>
                <a:spcPct val="0"/>
              </a:spcAft>
            </a:pPr>
            <a:r>
              <a:rPr lang="en-US" altLang="zh-CN">
                <a:solidFill>
                  <a:schemeClr val="tx1"/>
                </a:solidFill>
              </a:rPr>
              <a:t>diagonal</a:t>
            </a:r>
            <a:r>
              <a:rPr lang="zh-CN" altLang="en-US">
                <a:solidFill>
                  <a:schemeClr val="tx1"/>
                </a:solidFill>
              </a:rPr>
              <a:t>停机当且仅当它自己不停机，矛盾！</a:t>
            </a:r>
          </a:p>
          <a:p>
            <a:pPr>
              <a:spcAft>
                <a:spcPct val="0"/>
              </a:spcAft>
            </a:pPr>
            <a:r>
              <a:rPr lang="zh-CN" altLang="en-US">
                <a:solidFill>
                  <a:schemeClr val="tx1"/>
                </a:solidFill>
              </a:rPr>
              <a:t>即：</a:t>
            </a:r>
            <a:r>
              <a:rPr lang="en-US" altLang="zh-CN">
                <a:solidFill>
                  <a:schemeClr val="tx1"/>
                </a:solidFill>
              </a:rPr>
              <a:t>halt(P,X)</a:t>
            </a:r>
            <a:r>
              <a:rPr lang="zh-CN" altLang="en-US">
                <a:solidFill>
                  <a:schemeClr val="tx1"/>
                </a:solidFill>
              </a:rPr>
              <a:t>并不存在，停机问题是不可解的！</a:t>
            </a:r>
          </a:p>
        </p:txBody>
      </p:sp>
      <p:sp>
        <p:nvSpPr>
          <p:cNvPr id="19461" name="Text Box 6">
            <a:extLst>
              <a:ext uri="{FF2B5EF4-FFF2-40B4-BE49-F238E27FC236}">
                <a16:creationId xmlns:a16="http://schemas.microsoft.com/office/drawing/2014/main" id="{32CE5411-09C0-4F74-A6DB-9CF4CB77C892}"/>
              </a:ext>
            </a:extLst>
          </p:cNvPr>
          <p:cNvSpPr txBox="1">
            <a:spLocks noChangeArrowheads="1"/>
          </p:cNvSpPr>
          <p:nvPr/>
        </p:nvSpPr>
        <p:spPr bwMode="auto">
          <a:xfrm>
            <a:off x="4649788" y="2820988"/>
            <a:ext cx="3759200" cy="14779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50000"/>
              </a:spcBef>
            </a:pPr>
            <a:r>
              <a:rPr lang="zh-CN" altLang="en-US">
                <a:solidFill>
                  <a:schemeClr val="accent2"/>
                </a:solidFill>
              </a:rPr>
              <a:t>功能：若</a:t>
            </a:r>
            <a:r>
              <a:rPr lang="en-US" altLang="zh-CN">
                <a:solidFill>
                  <a:schemeClr val="accent2"/>
                </a:solidFill>
              </a:rPr>
              <a:t>halt</a:t>
            </a:r>
            <a:r>
              <a:rPr lang="zh-CN" altLang="en-US">
                <a:solidFill>
                  <a:schemeClr val="accent2"/>
                </a:solidFill>
              </a:rPr>
              <a:t>断定当程序</a:t>
            </a:r>
            <a:r>
              <a:rPr lang="en-US" altLang="zh-CN">
                <a:solidFill>
                  <a:schemeClr val="accent2"/>
                </a:solidFill>
              </a:rPr>
              <a:t>Y</a:t>
            </a:r>
            <a:r>
              <a:rPr lang="zh-CN" altLang="en-US">
                <a:solidFill>
                  <a:schemeClr val="accent2"/>
                </a:solidFill>
              </a:rPr>
              <a:t>用其自身</a:t>
            </a:r>
            <a:r>
              <a:rPr lang="en-US" altLang="zh-CN">
                <a:solidFill>
                  <a:schemeClr val="accent2"/>
                </a:solidFill>
              </a:rPr>
              <a:t>Y</a:t>
            </a:r>
            <a:r>
              <a:rPr lang="zh-CN" altLang="en-US">
                <a:solidFill>
                  <a:schemeClr val="accent2"/>
                </a:solidFill>
              </a:rPr>
              <a:t>作为输入时</a:t>
            </a:r>
            <a:r>
              <a:rPr lang="en-US" altLang="zh-CN">
                <a:solidFill>
                  <a:schemeClr val="accent2"/>
                </a:solidFill>
              </a:rPr>
              <a:t>Y</a:t>
            </a:r>
            <a:r>
              <a:rPr lang="zh-CN" altLang="en-US">
                <a:solidFill>
                  <a:schemeClr val="accent2"/>
                </a:solidFill>
              </a:rPr>
              <a:t>停机</a:t>
            </a:r>
            <a:r>
              <a:rPr lang="en-US" altLang="zh-CN">
                <a:solidFill>
                  <a:schemeClr val="accent2"/>
                </a:solidFill>
              </a:rPr>
              <a:t>,</a:t>
            </a:r>
            <a:r>
              <a:rPr lang="zh-CN" altLang="en-US">
                <a:solidFill>
                  <a:schemeClr val="accent2"/>
                </a:solidFill>
              </a:rPr>
              <a:t>则</a:t>
            </a:r>
            <a:r>
              <a:rPr lang="en-US" altLang="zh-CN">
                <a:solidFill>
                  <a:schemeClr val="accent2"/>
                </a:solidFill>
              </a:rPr>
              <a:t>diagonal(Y)</a:t>
            </a:r>
            <a:r>
              <a:rPr lang="zh-CN" altLang="en-US">
                <a:solidFill>
                  <a:schemeClr val="accent2"/>
                </a:solidFill>
              </a:rPr>
              <a:t>死循环；否则它停机</a:t>
            </a:r>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0E5FF087-F969-4E95-85B4-016CE8BD9A56}"/>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DA3885C4-F47D-4CFF-8904-EF10AA2C20F2}"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21507" name="Rectangle 2">
            <a:extLst>
              <a:ext uri="{FF2B5EF4-FFF2-40B4-BE49-F238E27FC236}">
                <a16:creationId xmlns:a16="http://schemas.microsoft.com/office/drawing/2014/main" id="{ABA2BA68-EDE6-4B18-9BBF-875B3CD83A9A}"/>
              </a:ext>
            </a:extLst>
          </p:cNvPr>
          <p:cNvSpPr>
            <a:spLocks noGrp="1" noChangeArrowheads="1"/>
          </p:cNvSpPr>
          <p:nvPr>
            <p:ph type="title" idx="4294967295"/>
          </p:nvPr>
        </p:nvSpPr>
        <p:spPr/>
        <p:txBody>
          <a:bodyPr/>
          <a:lstStyle/>
          <a:p>
            <a:r>
              <a:rPr lang="zh-CN" altLang="en-US" sz="3000" b="1"/>
              <a:t>问题形式化的定义</a:t>
            </a:r>
          </a:p>
        </p:txBody>
      </p:sp>
      <p:sp>
        <p:nvSpPr>
          <p:cNvPr id="21508" name="Rectangle 2">
            <a:extLst>
              <a:ext uri="{FF2B5EF4-FFF2-40B4-BE49-F238E27FC236}">
                <a16:creationId xmlns:a16="http://schemas.microsoft.com/office/drawing/2014/main" id="{B609039A-41DD-488D-BFB7-E5A142DA05DE}"/>
              </a:ext>
            </a:extLst>
          </p:cNvPr>
          <p:cNvSpPr>
            <a:spLocks noChangeArrowheads="1"/>
          </p:cNvSpPr>
          <p:nvPr/>
        </p:nvSpPr>
        <p:spPr bwMode="auto">
          <a:xfrm>
            <a:off x="282575" y="2082800"/>
            <a:ext cx="8442325"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495300" indent="-495300">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495300" indent="-49530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495300" indent="-4953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495300" indent="-4953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495300" indent="-4953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9525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14097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18669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23241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Tx/>
              <a:buFontTx/>
              <a:buNone/>
            </a:pPr>
            <a:endParaRPr lang="zh-CN" altLang="en-US" sz="2600"/>
          </a:p>
        </p:txBody>
      </p:sp>
      <p:sp>
        <p:nvSpPr>
          <p:cNvPr id="21509" name="Text Box 5">
            <a:extLst>
              <a:ext uri="{FF2B5EF4-FFF2-40B4-BE49-F238E27FC236}">
                <a16:creationId xmlns:a16="http://schemas.microsoft.com/office/drawing/2014/main" id="{756AE100-3D77-4B0D-9771-95B739EB1033}"/>
              </a:ext>
            </a:extLst>
          </p:cNvPr>
          <p:cNvSpPr txBox="1">
            <a:spLocks noChangeArrowheads="1"/>
          </p:cNvSpPr>
          <p:nvPr/>
        </p:nvSpPr>
        <p:spPr bwMode="auto">
          <a:xfrm>
            <a:off x="282575" y="1119188"/>
            <a:ext cx="8547100" cy="55356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048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fontAlgn="t">
              <a:spcAft>
                <a:spcPts val="600"/>
              </a:spcAft>
              <a:buClr>
                <a:srgbClr val="FF9900"/>
              </a:buClr>
              <a:buFont typeface="Wingdings" panose="05000000000000000000" pitchFamily="2" charset="2"/>
              <a:buChar char="n"/>
            </a:pPr>
            <a:r>
              <a:rPr lang="zh-CN" altLang="en-US" sz="2600">
                <a:solidFill>
                  <a:srgbClr val="FF9900"/>
                </a:solidFill>
              </a:rPr>
              <a:t>抽象问题</a:t>
            </a:r>
            <a:endParaRPr lang="en-US" altLang="zh-CN" sz="2600"/>
          </a:p>
          <a:p>
            <a:pPr lvl="2" fontAlgn="t">
              <a:spcAft>
                <a:spcPct val="15000"/>
              </a:spcAft>
              <a:buClr>
                <a:srgbClr val="FF9900"/>
              </a:buClr>
              <a:buFont typeface="Wingdings" panose="05000000000000000000" pitchFamily="2" charset="2"/>
              <a:buNone/>
            </a:pPr>
            <a:r>
              <a:rPr lang="zh-CN" altLang="en-US" sz="2600">
                <a:solidFill>
                  <a:srgbClr val="0000FF"/>
                </a:solidFill>
                <a:latin typeface="Times New Roman" panose="02020603050405020304" pitchFamily="18" charset="0"/>
              </a:rPr>
              <a:t>抽象问题</a:t>
            </a:r>
            <a:r>
              <a:rPr lang="en-US" altLang="zh-CN" sz="2600" i="1">
                <a:solidFill>
                  <a:srgbClr val="0000FF"/>
                </a:solidFill>
                <a:latin typeface="Times New Roman" panose="02020603050405020304" pitchFamily="18" charset="0"/>
              </a:rPr>
              <a:t> Q </a:t>
            </a:r>
            <a:r>
              <a:rPr lang="zh-CN" altLang="en-US" sz="2600">
                <a:latin typeface="Times New Roman" panose="02020603050405020304" pitchFamily="18" charset="0"/>
              </a:rPr>
              <a:t>  是一个输入实例集合</a:t>
            </a:r>
            <a:r>
              <a:rPr lang="en-US" altLang="zh-CN" sz="2600">
                <a:latin typeface="Times New Roman" panose="02020603050405020304" pitchFamily="18" charset="0"/>
              </a:rPr>
              <a:t>I</a:t>
            </a:r>
            <a:r>
              <a:rPr lang="zh-CN" altLang="en-US" sz="2600">
                <a:latin typeface="Times New Roman" panose="02020603050405020304" pitchFamily="18" charset="0"/>
              </a:rPr>
              <a:t>到问题的解集合</a:t>
            </a:r>
            <a:r>
              <a:rPr lang="en-US" altLang="zh-CN" sz="2600">
                <a:latin typeface="Times New Roman" panose="02020603050405020304" pitchFamily="18" charset="0"/>
              </a:rPr>
              <a:t>S </a:t>
            </a:r>
            <a:r>
              <a:rPr lang="zh-CN" altLang="en-US" sz="2600">
                <a:latin typeface="Times New Roman" panose="02020603050405020304" pitchFamily="18" charset="0"/>
              </a:rPr>
              <a:t>的二元关系。</a:t>
            </a:r>
            <a:endParaRPr lang="en-US" altLang="zh-CN" sz="2600">
              <a:latin typeface="Times New Roman" panose="02020603050405020304" pitchFamily="18" charset="0"/>
            </a:endParaRPr>
          </a:p>
          <a:p>
            <a:pPr lvl="2" fontAlgn="t">
              <a:spcAft>
                <a:spcPct val="15000"/>
              </a:spcAft>
              <a:buClr>
                <a:srgbClr val="FF9900"/>
              </a:buClr>
              <a:buFont typeface="Wingdings" panose="05000000000000000000" pitchFamily="2" charset="2"/>
              <a:buNone/>
            </a:pPr>
            <a:r>
              <a:rPr lang="zh-CN" altLang="en-US" sz="2600">
                <a:latin typeface="Times New Roman" panose="02020603050405020304" pitchFamily="18" charset="0"/>
              </a:rPr>
              <a:t> 例 ：</a:t>
            </a:r>
            <a:r>
              <a:rPr lang="en-US" altLang="zh-CN" sz="2600">
                <a:latin typeface="Times New Roman" panose="02020603050405020304" pitchFamily="18" charset="0"/>
              </a:rPr>
              <a:t>Shortest-Path</a:t>
            </a:r>
          </a:p>
          <a:p>
            <a:pPr lvl="2" fontAlgn="t">
              <a:spcAft>
                <a:spcPct val="15000"/>
              </a:spcAft>
              <a:buClr>
                <a:srgbClr val="FF9900"/>
              </a:buClr>
              <a:buFont typeface="Wingdings" panose="05000000000000000000" pitchFamily="2" charset="2"/>
              <a:buNone/>
            </a:pPr>
            <a:r>
              <a:rPr lang="en-US" altLang="zh-CN" sz="2600">
                <a:latin typeface="Times New Roman" panose="02020603050405020304" pitchFamily="18" charset="0"/>
              </a:rPr>
              <a:t>     </a:t>
            </a:r>
            <a:r>
              <a:rPr lang="zh-CN" altLang="en-US" sz="2600">
                <a:latin typeface="Times New Roman" panose="02020603050405020304" pitchFamily="18" charset="0"/>
              </a:rPr>
              <a:t>实例：</a:t>
            </a:r>
            <a:r>
              <a:rPr lang="en-US" altLang="zh-CN" sz="2600">
                <a:latin typeface="Times New Roman" panose="02020603050405020304" pitchFamily="18" charset="0"/>
              </a:rPr>
              <a:t>&lt;</a:t>
            </a:r>
            <a:r>
              <a:rPr lang="en-US" altLang="zh-CN" sz="2600" err="1">
                <a:latin typeface="Times New Roman" panose="02020603050405020304" pitchFamily="18" charset="0"/>
              </a:rPr>
              <a:t>G,u,v</a:t>
            </a:r>
            <a:r>
              <a:rPr lang="en-US" altLang="zh-CN" sz="2600">
                <a:latin typeface="Times New Roman" panose="02020603050405020304" pitchFamily="18" charset="0"/>
              </a:rPr>
              <a:t>&gt;</a:t>
            </a:r>
            <a:r>
              <a:rPr lang="zh-CN" altLang="en-US" sz="2600">
                <a:latin typeface="Times New Roman" panose="02020603050405020304" pitchFamily="18" charset="0"/>
              </a:rPr>
              <a:t>，  解：</a:t>
            </a:r>
            <a:r>
              <a:rPr lang="en-US" altLang="zh-CN" sz="2600">
                <a:latin typeface="Times New Roman" panose="02020603050405020304" pitchFamily="18" charset="0"/>
              </a:rPr>
              <a:t>G</a:t>
            </a:r>
            <a:r>
              <a:rPr lang="zh-CN" altLang="en-US" sz="2600">
                <a:latin typeface="Times New Roman" panose="02020603050405020304" pitchFamily="18" charset="0"/>
              </a:rPr>
              <a:t>的顶点序列（可能为空）</a:t>
            </a:r>
            <a:endParaRPr lang="en-US" altLang="zh-CN" sz="2600">
              <a:latin typeface="Times New Roman" panose="02020603050405020304" pitchFamily="18" charset="0"/>
            </a:endParaRPr>
          </a:p>
          <a:p>
            <a:pPr lvl="2" fontAlgn="t">
              <a:spcAft>
                <a:spcPct val="15000"/>
              </a:spcAft>
              <a:buClr>
                <a:srgbClr val="FF9900"/>
              </a:buClr>
              <a:buFont typeface="Wingdings" panose="05000000000000000000" pitchFamily="2" charset="2"/>
              <a:buNone/>
            </a:pPr>
            <a:r>
              <a:rPr lang="en-US" altLang="zh-CN" sz="2600">
                <a:latin typeface="Times New Roman" panose="02020603050405020304" pitchFamily="18" charset="0"/>
              </a:rPr>
              <a:t>     </a:t>
            </a:r>
            <a:r>
              <a:rPr lang="zh-CN" altLang="en-US" sz="2600">
                <a:latin typeface="Times New Roman" panose="02020603050405020304" pitchFamily="18" charset="0"/>
              </a:rPr>
              <a:t>最短路径不一定唯一，故</a:t>
            </a:r>
            <a:r>
              <a:rPr lang="en-US" altLang="zh-CN" sz="2600">
                <a:latin typeface="Times New Roman" panose="02020603050405020304" pitchFamily="18" charset="0"/>
              </a:rPr>
              <a:t>1</a:t>
            </a:r>
            <a:r>
              <a:rPr lang="zh-CN" altLang="en-US" sz="2600">
                <a:latin typeface="Times New Roman" panose="02020603050405020304" pitchFamily="18" charset="0"/>
              </a:rPr>
              <a:t>个给定的实例可能有多个解</a:t>
            </a:r>
            <a:endParaRPr lang="en-US" altLang="zh-CN" sz="2600">
              <a:latin typeface="Times New Roman" panose="02020603050405020304" pitchFamily="18" charset="0"/>
            </a:endParaRPr>
          </a:p>
          <a:p>
            <a:pPr lvl="2" fontAlgn="t">
              <a:spcBef>
                <a:spcPts val="600"/>
              </a:spcBef>
              <a:spcAft>
                <a:spcPts val="600"/>
              </a:spcAft>
              <a:buClr>
                <a:srgbClr val="FF9900"/>
              </a:buClr>
              <a:buFont typeface="Wingdings" panose="05000000000000000000" pitchFamily="2" charset="2"/>
              <a:buNone/>
            </a:pPr>
            <a:r>
              <a:rPr lang="zh-CN" altLang="en-US" sz="2600">
                <a:solidFill>
                  <a:srgbClr val="0000FF"/>
                </a:solidFill>
                <a:latin typeface="Times New Roman" panose="02020603050405020304" pitchFamily="18" charset="0"/>
              </a:rPr>
              <a:t>判定问题</a:t>
            </a:r>
            <a:r>
              <a:rPr lang="zh-CN" altLang="en-US" sz="2600">
                <a:latin typeface="Times New Roman" panose="02020603050405020304" pitchFamily="18" charset="0"/>
              </a:rPr>
              <a:t> </a:t>
            </a:r>
            <a:r>
              <a:rPr lang="en-US" altLang="zh-CN" sz="2600">
                <a:latin typeface="Times New Roman" panose="02020603050405020304" pitchFamily="18" charset="0"/>
              </a:rPr>
              <a:t>    f </a:t>
            </a:r>
            <a:r>
              <a:rPr lang="zh-CN" altLang="en-US" sz="2600">
                <a:latin typeface="Times New Roman" panose="02020603050405020304" pitchFamily="18" charset="0"/>
              </a:rPr>
              <a:t>：实例集</a:t>
            </a:r>
            <a:r>
              <a:rPr lang="en-US" altLang="zh-CN" sz="2600">
                <a:latin typeface="Times New Roman" panose="02020603050405020304" pitchFamily="18" charset="0"/>
              </a:rPr>
              <a:t>I→</a:t>
            </a:r>
            <a:r>
              <a:rPr lang="zh-CN" altLang="en-US" sz="2600">
                <a:latin typeface="Times New Roman" panose="02020603050405020304" pitchFamily="18" charset="0"/>
              </a:rPr>
              <a:t>解集</a:t>
            </a:r>
            <a:r>
              <a:rPr lang="en-US" altLang="zh-CN" sz="2600">
                <a:latin typeface="Times New Roman" panose="02020603050405020304" pitchFamily="18" charset="0"/>
              </a:rPr>
              <a:t>{0,1}</a:t>
            </a:r>
          </a:p>
          <a:p>
            <a:pPr lvl="2" fontAlgn="t">
              <a:spcAft>
                <a:spcPct val="15000"/>
              </a:spcAft>
              <a:buClr>
                <a:srgbClr val="FF9900"/>
              </a:buClr>
              <a:buFont typeface="Wingdings" panose="05000000000000000000" pitchFamily="2" charset="2"/>
              <a:buNone/>
            </a:pPr>
            <a:r>
              <a:rPr lang="zh-CN" altLang="en-US" sz="2600">
                <a:solidFill>
                  <a:srgbClr val="0000FF"/>
                </a:solidFill>
                <a:latin typeface="Times New Roman" panose="02020603050405020304" pitchFamily="18" charset="0"/>
              </a:rPr>
              <a:t>优化问题转化   </a:t>
            </a:r>
            <a:r>
              <a:rPr lang="zh-CN" altLang="en-US" sz="2600">
                <a:solidFill>
                  <a:srgbClr val="FF9900"/>
                </a:solidFill>
                <a:latin typeface="Times New Roman" panose="02020603050405020304" pitchFamily="18" charset="0"/>
              </a:rPr>
              <a:t>最优</a:t>
            </a:r>
            <a:r>
              <a:rPr lang="en-US" altLang="zh-CN" sz="2800">
                <a:latin typeface="Times New Roman" panose="02020603050405020304" pitchFamily="18" charset="0"/>
              </a:rPr>
              <a:t>Shortest-Path </a:t>
            </a:r>
            <a:r>
              <a:rPr lang="en-US" altLang="zh-CN" sz="2800"/>
              <a:t>⇒ </a:t>
            </a:r>
            <a:r>
              <a:rPr lang="zh-CN" altLang="en-US" sz="2800">
                <a:solidFill>
                  <a:srgbClr val="FF9900"/>
                </a:solidFill>
                <a:latin typeface="Times New Roman" panose="02020603050405020304" pitchFamily="18" charset="0"/>
              </a:rPr>
              <a:t>判定</a:t>
            </a:r>
            <a:r>
              <a:rPr lang="en-US" altLang="zh-CN" sz="2800">
                <a:latin typeface="Times New Roman" panose="02020603050405020304" pitchFamily="18" charset="0"/>
              </a:rPr>
              <a:t>Path</a:t>
            </a:r>
            <a:endParaRPr lang="en-US" altLang="zh-CN" sz="2600">
              <a:solidFill>
                <a:schemeClr val="tx1"/>
              </a:solidFill>
              <a:latin typeface="Times New Roman" panose="02020603050405020304" pitchFamily="18" charset="0"/>
            </a:endParaRPr>
          </a:p>
          <a:p>
            <a:pPr lvl="2" fontAlgn="t">
              <a:spcAft>
                <a:spcPct val="15000"/>
              </a:spcAft>
              <a:buClr>
                <a:srgbClr val="FF9900"/>
              </a:buClr>
              <a:buFont typeface="Wingdings" panose="05000000000000000000" pitchFamily="2" charset="2"/>
              <a:buNone/>
            </a:pPr>
            <a:r>
              <a:rPr lang="en-US" altLang="zh-CN" sz="2800">
                <a:latin typeface="Times New Roman" panose="02020603050405020304" pitchFamily="18" charset="0"/>
              </a:rPr>
              <a:t>      Path={ &lt;</a:t>
            </a:r>
            <a:r>
              <a:rPr lang="en-US" altLang="zh-CN" sz="2800" err="1">
                <a:latin typeface="Times New Roman" panose="02020603050405020304" pitchFamily="18" charset="0"/>
              </a:rPr>
              <a:t>G,u,v,k</a:t>
            </a:r>
            <a:r>
              <a:rPr lang="en-US" altLang="zh-CN" sz="2800">
                <a:latin typeface="Times New Roman" panose="02020603050405020304" pitchFamily="18" charset="0"/>
              </a:rPr>
              <a:t>&gt;: u</a:t>
            </a:r>
            <a:r>
              <a:rPr lang="zh-CN" altLang="en-US" sz="2800">
                <a:latin typeface="Times New Roman" panose="02020603050405020304" pitchFamily="18" charset="0"/>
              </a:rPr>
              <a:t>和</a:t>
            </a:r>
            <a:r>
              <a:rPr lang="en-US" altLang="zh-CN" sz="2800">
                <a:latin typeface="Times New Roman" panose="02020603050405020304" pitchFamily="18" charset="0"/>
              </a:rPr>
              <a:t>v</a:t>
            </a:r>
            <a:r>
              <a:rPr lang="zh-CN" altLang="en-US" sz="2800">
                <a:latin typeface="Times New Roman" panose="02020603050405020304" pitchFamily="18" charset="0"/>
              </a:rPr>
              <a:t>之间是否存在</a:t>
            </a:r>
            <a:r>
              <a:rPr lang="en-US" altLang="zh-CN" sz="2800">
                <a:latin typeface="Times New Roman" panose="02020603050405020304" pitchFamily="18" charset="0"/>
              </a:rPr>
              <a:t>1</a:t>
            </a:r>
            <a:r>
              <a:rPr lang="zh-CN" altLang="en-US" sz="2800">
                <a:latin typeface="Times New Roman" panose="02020603050405020304" pitchFamily="18" charset="0"/>
              </a:rPr>
              <a:t>条至多包含</a:t>
            </a:r>
            <a:r>
              <a:rPr lang="en-US" altLang="zh-CN" sz="2800">
                <a:latin typeface="Times New Roman" panose="02020603050405020304" pitchFamily="18" charset="0"/>
              </a:rPr>
              <a:t>k</a:t>
            </a:r>
            <a:r>
              <a:rPr lang="zh-CN" altLang="en-US" sz="2800">
                <a:latin typeface="Times New Roman" panose="02020603050405020304" pitchFamily="18" charset="0"/>
              </a:rPr>
              <a:t>条边的路径，</a:t>
            </a:r>
            <a:r>
              <a:rPr lang="en-US" altLang="zh-CN" sz="2800" err="1">
                <a:latin typeface="Times New Roman" panose="02020603050405020304" pitchFamily="18" charset="0"/>
              </a:rPr>
              <a:t>u,v</a:t>
            </a:r>
            <a:r>
              <a:rPr lang="zh-CN" altLang="en-US" sz="2800">
                <a:latin typeface="Times New Roman" panose="02020603050405020304" pitchFamily="18" charset="0"/>
              </a:rPr>
              <a:t>是顶点，</a:t>
            </a:r>
            <a:r>
              <a:rPr lang="en-US" altLang="zh-CN" sz="2800">
                <a:latin typeface="Times New Roman" panose="02020603050405020304" pitchFamily="18" charset="0"/>
              </a:rPr>
              <a:t>k</a:t>
            </a:r>
            <a:r>
              <a:rPr lang="zh-CN" altLang="en-US" sz="2800">
                <a:latin typeface="Times New Roman" panose="02020603050405020304" pitchFamily="18" charset="0"/>
              </a:rPr>
              <a:t>是某整数 </a:t>
            </a:r>
            <a:r>
              <a:rPr lang="en-US" altLang="zh-CN" sz="2800">
                <a:latin typeface="Times New Roman" panose="02020603050405020304" pitchFamily="18" charset="0"/>
              </a:rPr>
              <a:t>}</a:t>
            </a:r>
          </a:p>
          <a:p>
            <a:pPr lvl="2" fontAlgn="t">
              <a:spcAft>
                <a:spcPct val="15000"/>
              </a:spcAft>
              <a:buClr>
                <a:srgbClr val="FF9900"/>
              </a:buClr>
              <a:buFont typeface="Wingdings" panose="05000000000000000000" pitchFamily="2" charset="2"/>
              <a:buNone/>
            </a:pPr>
            <a:endParaRPr lang="en-US" altLang="zh-CN" sz="2600">
              <a:latin typeface="Times New Roman" panose="02020603050405020304" pitchFamily="18" charset="0"/>
            </a:endParaRPr>
          </a:p>
          <a:p>
            <a:pPr lvl="2" fontAlgn="t">
              <a:spcAft>
                <a:spcPct val="15000"/>
              </a:spcAft>
              <a:buClr>
                <a:srgbClr val="FF9900"/>
              </a:buClr>
              <a:buFont typeface="Wingdings" panose="05000000000000000000" pitchFamily="2" charset="2"/>
              <a:buNone/>
            </a:pPr>
            <a:endParaRPr lang="en-US" altLang="zh-CN" sz="2600">
              <a:latin typeface="Times New Roman" panose="02020603050405020304" pitchFamily="18" charset="0"/>
            </a:endParaRP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8F462EFD-010D-433B-8699-636A12C0768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639E929-BD6F-4C3A-ADC2-EDD2813C548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23555" name="Rectangle 2">
            <a:extLst>
              <a:ext uri="{FF2B5EF4-FFF2-40B4-BE49-F238E27FC236}">
                <a16:creationId xmlns:a16="http://schemas.microsoft.com/office/drawing/2014/main" id="{73B011AC-C437-48DA-9DC0-B7A483D9E964}"/>
              </a:ext>
            </a:extLst>
          </p:cNvPr>
          <p:cNvSpPr>
            <a:spLocks noGrp="1" noChangeArrowheads="1"/>
          </p:cNvSpPr>
          <p:nvPr>
            <p:ph type="title" idx="4294967295"/>
          </p:nvPr>
        </p:nvSpPr>
        <p:spPr/>
        <p:txBody>
          <a:bodyPr/>
          <a:lstStyle/>
          <a:p>
            <a:r>
              <a:rPr lang="zh-CN" altLang="en-US" sz="3000" b="1"/>
              <a:t>编码</a:t>
            </a:r>
          </a:p>
        </p:txBody>
      </p:sp>
      <p:sp>
        <p:nvSpPr>
          <p:cNvPr id="23556" name="Rectangle 2">
            <a:extLst>
              <a:ext uri="{FF2B5EF4-FFF2-40B4-BE49-F238E27FC236}">
                <a16:creationId xmlns:a16="http://schemas.microsoft.com/office/drawing/2014/main" id="{43FB0256-6F82-4838-817F-DF3DA7F804E9}"/>
              </a:ext>
            </a:extLst>
          </p:cNvPr>
          <p:cNvSpPr>
            <a:spLocks noChangeArrowheads="1"/>
          </p:cNvSpPr>
          <p:nvPr/>
        </p:nvSpPr>
        <p:spPr bwMode="auto">
          <a:xfrm>
            <a:off x="282575" y="2082800"/>
            <a:ext cx="8442325"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495300" indent="-495300">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495300" indent="-49530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495300" indent="-4953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495300" indent="-4953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495300" indent="-4953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9525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14097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18669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23241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Tx/>
              <a:buFontTx/>
              <a:buNone/>
            </a:pPr>
            <a:endParaRPr lang="zh-CN" altLang="en-US" sz="2600"/>
          </a:p>
        </p:txBody>
      </p:sp>
      <p:sp>
        <p:nvSpPr>
          <p:cNvPr id="23557" name="Text Box 5">
            <a:extLst>
              <a:ext uri="{FF2B5EF4-FFF2-40B4-BE49-F238E27FC236}">
                <a16:creationId xmlns:a16="http://schemas.microsoft.com/office/drawing/2014/main" id="{F84799D2-AF78-4B0C-9B7E-5B4DB155E5CF}"/>
              </a:ext>
            </a:extLst>
          </p:cNvPr>
          <p:cNvSpPr txBox="1">
            <a:spLocks noChangeArrowheads="1"/>
          </p:cNvSpPr>
          <p:nvPr/>
        </p:nvSpPr>
        <p:spPr bwMode="auto">
          <a:xfrm>
            <a:off x="471488" y="1265238"/>
            <a:ext cx="8404225" cy="49339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287338" indent="-381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编码</a:t>
            </a:r>
            <a:r>
              <a:rPr lang="zh-CN" altLang="en-US">
                <a:latin typeface="Times New Roman" panose="02020603050405020304" pitchFamily="18" charset="0"/>
              </a:rPr>
              <a:t>：抽象问题必须编码为具体问题才能被程序理解和求解</a:t>
            </a:r>
            <a:endParaRPr lang="en-US" altLang="zh-CN">
              <a:latin typeface="Times New Roman" panose="02020603050405020304" pitchFamily="18" charset="0"/>
            </a:endParaRPr>
          </a:p>
          <a:p>
            <a:pPr eaLnBrk="1" hangingPunct="1"/>
            <a:r>
              <a:rPr lang="en-US" altLang="zh-CN">
                <a:latin typeface="Times New Roman" panose="02020603050405020304" pitchFamily="18" charset="0"/>
              </a:rPr>
              <a:t> S(</a:t>
            </a:r>
            <a:r>
              <a:rPr lang="zh-CN" altLang="en-US">
                <a:latin typeface="Times New Roman" panose="02020603050405020304" pitchFamily="18" charset="0"/>
              </a:rPr>
              <a:t>抽象对象集合</a:t>
            </a:r>
            <a:r>
              <a:rPr lang="en-US" altLang="zh-CN">
                <a:latin typeface="Times New Roman" panose="02020603050405020304" pitchFamily="18" charset="0"/>
              </a:rPr>
              <a:t>)</a:t>
            </a:r>
            <a:r>
              <a:rPr lang="zh-CN" altLang="en-US">
                <a:latin typeface="Times New Roman" panose="02020603050405020304" pitchFamily="18" charset="0"/>
              </a:rPr>
              <a:t>的</a:t>
            </a:r>
            <a:r>
              <a:rPr lang="zh-CN" altLang="en-US">
                <a:solidFill>
                  <a:srgbClr val="0000FF"/>
                </a:solidFill>
                <a:latin typeface="Times New Roman" panose="02020603050405020304" pitchFamily="18" charset="0"/>
              </a:rPr>
              <a:t>编码</a:t>
            </a:r>
            <a:r>
              <a:rPr lang="zh-CN" altLang="en-US">
                <a:latin typeface="Times New Roman" panose="02020603050405020304" pitchFamily="18" charset="0"/>
              </a:rPr>
              <a:t>是从</a:t>
            </a:r>
            <a:r>
              <a:rPr lang="en-US" altLang="zh-CN">
                <a:latin typeface="Times New Roman" panose="02020603050405020304" pitchFamily="18" charset="0"/>
              </a:rPr>
              <a:t>S</a:t>
            </a:r>
            <a:r>
              <a:rPr lang="zh-CN" altLang="en-US">
                <a:latin typeface="Times New Roman" panose="02020603050405020304" pitchFamily="18" charset="0"/>
              </a:rPr>
              <a:t>到二进制串集合的映射</a:t>
            </a:r>
            <a:r>
              <a:rPr lang="en-US" altLang="zh-CN">
                <a:latin typeface="Times New Roman" panose="02020603050405020304" pitchFamily="18" charset="0"/>
              </a:rPr>
              <a:t>e:</a:t>
            </a:r>
          </a:p>
          <a:p>
            <a:pPr eaLnBrk="1" hangingPunct="1"/>
            <a:r>
              <a:rPr lang="en-US" altLang="zh-CN">
                <a:latin typeface="Times New Roman" panose="02020603050405020304" pitchFamily="18" charset="0"/>
              </a:rPr>
              <a:t>    </a:t>
            </a:r>
            <a:r>
              <a:rPr lang="zh-CN" altLang="en-US">
                <a:latin typeface="Times New Roman" panose="02020603050405020304" pitchFamily="18" charset="0"/>
              </a:rPr>
              <a:t>即：</a:t>
            </a:r>
            <a:r>
              <a:rPr lang="en-US" altLang="zh-CN">
                <a:latin typeface="Times New Roman" panose="02020603050405020304" pitchFamily="18" charset="0"/>
              </a:rPr>
              <a:t>   e: S → {0,1}</a:t>
            </a:r>
            <a:r>
              <a:rPr lang="en-US" altLang="zh-CN" baseline="30000">
                <a:latin typeface="Times New Roman" panose="02020603050405020304" pitchFamily="18" charset="0"/>
              </a:rPr>
              <a:t>*</a:t>
            </a:r>
          </a:p>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具体问题</a:t>
            </a:r>
            <a:r>
              <a:rPr lang="zh-CN" altLang="en-US">
                <a:latin typeface="Times New Roman" panose="02020603050405020304" pitchFamily="18" charset="0"/>
              </a:rPr>
              <a:t>：将实例集编码为二进制串集合的问题称为具体问题</a:t>
            </a:r>
            <a:endParaRPr lang="en-US" altLang="zh-CN">
              <a:latin typeface="Times New Roman" panose="02020603050405020304" pitchFamily="18" charset="0"/>
            </a:endParaRPr>
          </a:p>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算法的时间复杂度</a:t>
            </a:r>
            <a:r>
              <a:rPr lang="zh-CN" altLang="en-US">
                <a:latin typeface="Times New Roman" panose="02020603050405020304" pitchFamily="18" charset="0"/>
              </a:rPr>
              <a:t>：是对具体问题定义的，输入实例的</a:t>
            </a:r>
            <a:r>
              <a:rPr lang="en-US" altLang="zh-CN">
                <a:latin typeface="Times New Roman" panose="02020603050405020304" pitchFamily="18" charset="0"/>
              </a:rPr>
              <a:t>size</a:t>
            </a:r>
            <a:r>
              <a:rPr lang="zh-CN" altLang="en-US">
                <a:latin typeface="Times New Roman" panose="02020603050405020304" pitchFamily="18" charset="0"/>
              </a:rPr>
              <a:t>是其编码长度</a:t>
            </a:r>
            <a:endParaRPr lang="en-US" altLang="zh-CN">
              <a:latin typeface="Times New Roman" panose="02020603050405020304" pitchFamily="18" charset="0"/>
            </a:endParaRPr>
          </a:p>
          <a:p>
            <a:pPr lvl="2" eaLnBrk="1" hangingPunct="1">
              <a:buFont typeface="Wingdings" panose="05000000000000000000" pitchFamily="2" charset="2"/>
              <a:buNone/>
            </a:pPr>
            <a:r>
              <a:rPr lang="zh-CN" altLang="en-US">
                <a:latin typeface="Times New Roman" panose="02020603050405020304" pitchFamily="18" charset="0"/>
              </a:rPr>
              <a:t>设算法的时间是</a:t>
            </a:r>
            <a:r>
              <a:rPr lang="el-GR" altLang="zh-CN"/>
              <a:t>Θ</a:t>
            </a:r>
            <a:r>
              <a:rPr lang="en-US" altLang="zh-CN"/>
              <a:t>(k), </a:t>
            </a:r>
            <a:r>
              <a:rPr lang="zh-CN" altLang="en-US"/>
              <a:t>整数</a:t>
            </a:r>
            <a:r>
              <a:rPr lang="en-US" altLang="zh-CN"/>
              <a:t>k</a:t>
            </a:r>
            <a:r>
              <a:rPr lang="zh-CN" altLang="en-US">
                <a:latin typeface="Times New Roman" panose="02020603050405020304" pitchFamily="18" charset="0"/>
              </a:rPr>
              <a:t>是唯一的输入，若</a:t>
            </a:r>
            <a:r>
              <a:rPr lang="en-US" altLang="zh-CN">
                <a:latin typeface="Times New Roman" panose="02020603050405020304" pitchFamily="18" charset="0"/>
              </a:rPr>
              <a:t>k</a:t>
            </a:r>
            <a:r>
              <a:rPr lang="zh-CN" altLang="en-US">
                <a:latin typeface="Times New Roman" panose="02020603050405020304" pitchFamily="18" charset="0"/>
              </a:rPr>
              <a:t>是一元编码（串为</a:t>
            </a:r>
            <a:r>
              <a:rPr lang="en-US" altLang="zh-CN">
                <a:latin typeface="Times New Roman" panose="02020603050405020304" pitchFamily="18" charset="0"/>
              </a:rPr>
              <a:t>k</a:t>
            </a:r>
            <a:r>
              <a:rPr lang="zh-CN" altLang="en-US">
                <a:latin typeface="Times New Roman" panose="02020603050405020304" pitchFamily="18" charset="0"/>
              </a:rPr>
              <a:t>个</a:t>
            </a:r>
            <a:r>
              <a:rPr lang="en-US" altLang="zh-CN">
                <a:latin typeface="Times New Roman" panose="02020603050405020304" pitchFamily="18" charset="0"/>
              </a:rPr>
              <a:t>1</a:t>
            </a:r>
            <a:r>
              <a:rPr lang="zh-CN" altLang="en-US">
                <a:latin typeface="Times New Roman" panose="02020603050405020304" pitchFamily="18" charset="0"/>
              </a:rPr>
              <a:t>），则对编码长度为</a:t>
            </a:r>
            <a:r>
              <a:rPr lang="en-US" altLang="zh-CN">
                <a:latin typeface="Times New Roman" panose="02020603050405020304" pitchFamily="18" charset="0"/>
              </a:rPr>
              <a:t>n</a:t>
            </a:r>
            <a:r>
              <a:rPr lang="zh-CN" altLang="en-US">
                <a:latin typeface="Times New Roman" panose="02020603050405020304" pitchFamily="18" charset="0"/>
              </a:rPr>
              <a:t>的输入，算法的时间是</a:t>
            </a:r>
            <a:r>
              <a:rPr lang="en-US" altLang="zh-CN">
                <a:latin typeface="Times New Roman" panose="02020603050405020304" pitchFamily="18" charset="0"/>
              </a:rPr>
              <a:t>O(n)</a:t>
            </a:r>
          </a:p>
          <a:p>
            <a:pPr lvl="2" eaLnBrk="1" hangingPunct="1">
              <a:buFont typeface="Wingdings" panose="05000000000000000000" pitchFamily="2" charset="2"/>
              <a:buNone/>
            </a:pPr>
            <a:r>
              <a:rPr lang="zh-CN" altLang="en-US">
                <a:latin typeface="Times New Roman" panose="02020603050405020304" pitchFamily="18" charset="0"/>
              </a:rPr>
              <a:t>若</a:t>
            </a:r>
            <a:r>
              <a:rPr lang="en-US" altLang="zh-CN">
                <a:latin typeface="Times New Roman" panose="02020603050405020304" pitchFamily="18" charset="0"/>
              </a:rPr>
              <a:t>k</a:t>
            </a:r>
            <a:r>
              <a:rPr lang="zh-CN" altLang="en-US">
                <a:latin typeface="Times New Roman" panose="02020603050405020304" pitchFamily="18" charset="0"/>
              </a:rPr>
              <a:t>采用二进制编码，当编码长度为</a:t>
            </a:r>
            <a:r>
              <a:rPr lang="en-US" altLang="zh-CN">
                <a:latin typeface="Times New Roman" panose="02020603050405020304" pitchFamily="18" charset="0"/>
              </a:rPr>
              <a:t>n</a:t>
            </a:r>
            <a:r>
              <a:rPr lang="zh-CN" altLang="en-US">
                <a:latin typeface="Times New Roman" panose="02020603050405020304" pitchFamily="18" charset="0"/>
              </a:rPr>
              <a:t>时，</a:t>
            </a:r>
            <a:r>
              <a:rPr lang="en-US" altLang="zh-CN">
                <a:latin typeface="Times New Roman" panose="02020603050405020304" pitchFamily="18" charset="0"/>
              </a:rPr>
              <a:t>n=</a:t>
            </a:r>
            <a:r>
              <a:rPr lang="zh-CN" altLang="en-US">
                <a:latin typeface="Times New Roman" panose="02020603050405020304" pitchFamily="18" charset="0"/>
              </a:rPr>
              <a:t>⌊ </a:t>
            </a:r>
            <a:r>
              <a:rPr lang="en-US" altLang="zh-CN">
                <a:latin typeface="Times New Roman" panose="02020603050405020304" pitchFamily="18" charset="0"/>
              </a:rPr>
              <a:t>lgk</a:t>
            </a:r>
            <a:r>
              <a:rPr lang="zh-CN" altLang="en-US">
                <a:latin typeface="Times New Roman" panose="02020603050405020304" pitchFamily="18" charset="0"/>
              </a:rPr>
              <a:t> ⌋</a:t>
            </a:r>
            <a:r>
              <a:rPr lang="en-US" altLang="zh-CN">
                <a:latin typeface="Times New Roman" panose="02020603050405020304" pitchFamily="18" charset="0"/>
              </a:rPr>
              <a:t>+1</a:t>
            </a:r>
            <a:r>
              <a:rPr lang="zh-CN" altLang="en-US">
                <a:latin typeface="Times New Roman" panose="02020603050405020304" pitchFamily="18" charset="0"/>
              </a:rPr>
              <a:t>，则算法的时间是</a:t>
            </a:r>
            <a:r>
              <a:rPr lang="el-GR" altLang="zh-CN"/>
              <a:t>Θ</a:t>
            </a:r>
            <a:r>
              <a:rPr lang="en-US" altLang="zh-CN"/>
              <a:t>(k) =</a:t>
            </a:r>
            <a:r>
              <a:rPr lang="el-GR" altLang="zh-CN"/>
              <a:t> Θ</a:t>
            </a:r>
            <a:r>
              <a:rPr lang="en-US" altLang="zh-CN"/>
              <a:t>(2</a:t>
            </a:r>
            <a:r>
              <a:rPr lang="en-US" altLang="zh-CN" baseline="30000"/>
              <a:t>n</a:t>
            </a:r>
            <a:r>
              <a:rPr lang="en-US" altLang="zh-CN"/>
              <a:t>)</a:t>
            </a:r>
            <a:endParaRPr lang="en-US" altLang="zh-CN">
              <a:latin typeface="Times New Roman" panose="02020603050405020304" pitchFamily="18" charset="0"/>
            </a:endParaRP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18C1A3EB-0273-4714-9E3C-9EB3FDC3D66A}"/>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C5BFA209-A065-4458-B775-9A17EBEC33D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25603" name="Rectangle 2">
            <a:extLst>
              <a:ext uri="{FF2B5EF4-FFF2-40B4-BE49-F238E27FC236}">
                <a16:creationId xmlns:a16="http://schemas.microsoft.com/office/drawing/2014/main" id="{EE85B9A7-DBB7-469A-8641-CC6E6BFB7352}"/>
              </a:ext>
            </a:extLst>
          </p:cNvPr>
          <p:cNvSpPr>
            <a:spLocks noGrp="1" noChangeArrowheads="1"/>
          </p:cNvSpPr>
          <p:nvPr>
            <p:ph type="title" idx="4294967295"/>
          </p:nvPr>
        </p:nvSpPr>
        <p:spPr>
          <a:xfrm>
            <a:off x="396875" y="290513"/>
            <a:ext cx="8213725" cy="512762"/>
          </a:xfrm>
        </p:spPr>
        <p:txBody>
          <a:bodyPr/>
          <a:lstStyle/>
          <a:p>
            <a:r>
              <a:rPr lang="zh-CN" altLang="en-US" sz="3000" b="1"/>
              <a:t>形式语言框架</a:t>
            </a:r>
          </a:p>
        </p:txBody>
      </p:sp>
      <p:sp>
        <p:nvSpPr>
          <p:cNvPr id="25604" name="Rectangle 2">
            <a:extLst>
              <a:ext uri="{FF2B5EF4-FFF2-40B4-BE49-F238E27FC236}">
                <a16:creationId xmlns:a16="http://schemas.microsoft.com/office/drawing/2014/main" id="{B5F3B972-48B8-4E46-8555-E35D1BC84137}"/>
              </a:ext>
            </a:extLst>
          </p:cNvPr>
          <p:cNvSpPr>
            <a:spLocks noChangeArrowheads="1"/>
          </p:cNvSpPr>
          <p:nvPr/>
        </p:nvSpPr>
        <p:spPr bwMode="auto">
          <a:xfrm>
            <a:off x="190500" y="803275"/>
            <a:ext cx="8775700" cy="485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495300" indent="-495300">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495300" indent="-49530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495300" indent="-4953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495300" indent="-4953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495300" indent="-4953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9525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14097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18669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23241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Tx/>
              <a:buFontTx/>
              <a:buNone/>
            </a:pPr>
            <a:endParaRPr lang="zh-CN" altLang="en-US" sz="2600"/>
          </a:p>
        </p:txBody>
      </p:sp>
      <p:sp>
        <p:nvSpPr>
          <p:cNvPr id="25605" name="Text Box 5">
            <a:extLst>
              <a:ext uri="{FF2B5EF4-FFF2-40B4-BE49-F238E27FC236}">
                <a16:creationId xmlns:a16="http://schemas.microsoft.com/office/drawing/2014/main" id="{E171F910-48A8-4453-972C-C1CF223DC0BB}"/>
              </a:ext>
            </a:extLst>
          </p:cNvPr>
          <p:cNvSpPr txBox="1">
            <a:spLocks noChangeArrowheads="1"/>
          </p:cNvSpPr>
          <p:nvPr/>
        </p:nvSpPr>
        <p:spPr bwMode="auto">
          <a:xfrm>
            <a:off x="301625" y="1166813"/>
            <a:ext cx="8404225" cy="46164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048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字母表</a:t>
            </a:r>
            <a:r>
              <a:rPr lang="zh-CN" altLang="en-US">
                <a:latin typeface="Times New Roman" panose="02020603050405020304" pitchFamily="18" charset="0"/>
              </a:rPr>
              <a:t>：字母表</a:t>
            </a:r>
            <a:r>
              <a:rPr lang="en-US" altLang="zh-CN">
                <a:latin typeface="Times New Roman" panose="02020603050405020304" pitchFamily="18" charset="0"/>
              </a:rPr>
              <a:t>∑</a:t>
            </a:r>
            <a:r>
              <a:rPr lang="zh-CN" altLang="en-US">
                <a:latin typeface="Times New Roman" panose="02020603050405020304" pitchFamily="18" charset="0"/>
              </a:rPr>
              <a:t>是符号的有限集</a:t>
            </a:r>
            <a:endParaRPr lang="en-US" altLang="zh-CN">
              <a:latin typeface="Times New Roman" panose="02020603050405020304" pitchFamily="18" charset="0"/>
            </a:endParaRPr>
          </a:p>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语言</a:t>
            </a:r>
            <a:r>
              <a:rPr lang="en-US" altLang="zh-CN">
                <a:solidFill>
                  <a:srgbClr val="FF9900"/>
                </a:solidFill>
                <a:latin typeface="Times New Roman" panose="02020603050405020304" pitchFamily="18" charset="0"/>
              </a:rPr>
              <a:t> L</a:t>
            </a:r>
            <a:r>
              <a:rPr lang="zh-CN" altLang="en-US">
                <a:latin typeface="Times New Roman" panose="02020603050405020304" pitchFamily="18" charset="0"/>
              </a:rPr>
              <a:t>：字母表</a:t>
            </a:r>
            <a:r>
              <a:rPr lang="en-US" altLang="zh-CN">
                <a:latin typeface="Times New Roman" panose="02020603050405020304" pitchFamily="18" charset="0"/>
              </a:rPr>
              <a:t>∑</a:t>
            </a:r>
            <a:r>
              <a:rPr lang="zh-CN" altLang="en-US">
                <a:latin typeface="Times New Roman" panose="02020603050405020304" pitchFamily="18" charset="0"/>
              </a:rPr>
              <a:t>上的语言</a:t>
            </a:r>
            <a:r>
              <a:rPr lang="en-US" altLang="zh-CN">
                <a:latin typeface="Times New Roman" panose="02020603050405020304" pitchFamily="18" charset="0"/>
              </a:rPr>
              <a:t>L</a:t>
            </a:r>
            <a:r>
              <a:rPr lang="zh-CN" altLang="en-US">
                <a:latin typeface="Times New Roman" panose="02020603050405020304" pitchFamily="18" charset="0"/>
              </a:rPr>
              <a:t>是由表中符号组成的串的任意集合，</a:t>
            </a:r>
            <a:r>
              <a:rPr lang="en-US" altLang="zh-CN" i="1">
                <a:latin typeface="Times New Roman" panose="02020603050405020304" pitchFamily="18" charset="0"/>
              </a:rPr>
              <a:t> ε</a:t>
            </a:r>
            <a:r>
              <a:rPr lang="zh-CN" altLang="en-US">
                <a:latin typeface="Times New Roman" panose="02020603050405020304" pitchFamily="18" charset="0"/>
              </a:rPr>
              <a:t>表示空串</a:t>
            </a:r>
            <a:r>
              <a:rPr lang="zh-CN" altLang="en-US" i="1">
                <a:latin typeface="Times New Roman" panose="02020603050405020304" pitchFamily="18" charset="0"/>
              </a:rPr>
              <a:t>，</a:t>
            </a:r>
            <a:r>
              <a:rPr lang="en-US" altLang="zh-CN" i="1">
                <a:latin typeface="Times New Roman" panose="02020603050405020304" pitchFamily="18" charset="0"/>
              </a:rPr>
              <a:t> Φ</a:t>
            </a:r>
            <a:r>
              <a:rPr lang="zh-CN" altLang="en-US">
                <a:latin typeface="Times New Roman" panose="02020603050405020304" pitchFamily="18" charset="0"/>
              </a:rPr>
              <a:t>表示空语言</a:t>
            </a:r>
            <a:endParaRPr lang="en-US" altLang="zh-CN">
              <a:latin typeface="Times New Roman" panose="02020603050405020304" pitchFamily="18" charset="0"/>
            </a:endParaRPr>
          </a:p>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闭包</a:t>
            </a:r>
            <a:r>
              <a:rPr lang="en-US" altLang="zh-CN">
                <a:solidFill>
                  <a:srgbClr val="FF9900"/>
                </a:solidFill>
                <a:latin typeface="Times New Roman" panose="02020603050405020304" pitchFamily="18" charset="0"/>
              </a:rPr>
              <a:t>∑</a:t>
            </a:r>
            <a:r>
              <a:rPr lang="en-US" altLang="zh-CN" i="1">
                <a:solidFill>
                  <a:srgbClr val="FF9900"/>
                </a:solidFill>
                <a:latin typeface="Times New Roman" panose="02020603050405020304" pitchFamily="18" charset="0"/>
              </a:rPr>
              <a:t>*</a:t>
            </a:r>
            <a:r>
              <a:rPr lang="zh-CN" altLang="en-US">
                <a:latin typeface="Times New Roman" panose="02020603050405020304" pitchFamily="18" charset="0"/>
              </a:rPr>
              <a:t>：</a:t>
            </a:r>
            <a:r>
              <a:rPr lang="en-US" altLang="zh-CN">
                <a:latin typeface="Times New Roman" panose="02020603050405020304" pitchFamily="18" charset="0"/>
              </a:rPr>
              <a:t> ∑</a:t>
            </a:r>
            <a:r>
              <a:rPr lang="zh-CN" altLang="en-US">
                <a:latin typeface="Times New Roman" panose="02020603050405020304" pitchFamily="18" charset="0"/>
              </a:rPr>
              <a:t>上所有串构成的语言，</a:t>
            </a:r>
            <a:r>
              <a:rPr lang="en-US" altLang="zh-CN">
                <a:latin typeface="Times New Roman" panose="02020603050405020304" pitchFamily="18" charset="0"/>
              </a:rPr>
              <a:t> ∑</a:t>
            </a:r>
            <a:r>
              <a:rPr lang="zh-CN" altLang="en-US">
                <a:latin typeface="Times New Roman" panose="02020603050405020304" pitchFamily="18" charset="0"/>
              </a:rPr>
              <a:t>上每个语言均是</a:t>
            </a:r>
            <a:r>
              <a:rPr lang="en-US" altLang="zh-CN">
                <a:latin typeface="Times New Roman" panose="02020603050405020304" pitchFamily="18" charset="0"/>
              </a:rPr>
              <a:t>∑</a:t>
            </a:r>
            <a:r>
              <a:rPr lang="en-US" altLang="zh-CN" i="1">
                <a:latin typeface="Times New Roman" panose="02020603050405020304" pitchFamily="18" charset="0"/>
              </a:rPr>
              <a:t>*</a:t>
            </a:r>
            <a:r>
              <a:rPr lang="zh-CN" altLang="en-US">
                <a:latin typeface="Times New Roman" panose="02020603050405020304" pitchFamily="18" charset="0"/>
              </a:rPr>
              <a:t>的一个子集</a:t>
            </a:r>
            <a:endParaRPr lang="en-US" altLang="zh-CN">
              <a:latin typeface="Times New Roman" panose="02020603050405020304" pitchFamily="18" charset="0"/>
            </a:endParaRPr>
          </a:p>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接受</a:t>
            </a:r>
            <a:r>
              <a:rPr lang="en-US" altLang="zh-CN">
                <a:solidFill>
                  <a:srgbClr val="FF9900"/>
                </a:solidFill>
                <a:latin typeface="Times New Roman" panose="02020603050405020304" pitchFamily="18" charset="0"/>
              </a:rPr>
              <a:t>/</a:t>
            </a:r>
            <a:r>
              <a:rPr lang="zh-CN" altLang="en-US">
                <a:solidFill>
                  <a:srgbClr val="FF9900"/>
                </a:solidFill>
                <a:latin typeface="Times New Roman" panose="02020603050405020304" pitchFamily="18" charset="0"/>
              </a:rPr>
              <a:t>拒绝串</a:t>
            </a:r>
            <a:r>
              <a:rPr lang="zh-CN" altLang="en-US">
                <a:latin typeface="Times New Roman" panose="02020603050405020304" pitchFamily="18" charset="0"/>
              </a:rPr>
              <a:t>：设输入</a:t>
            </a:r>
            <a:r>
              <a:rPr lang="en-US" altLang="zh-CN" i="1">
                <a:latin typeface="Times New Roman" panose="02020603050405020304" pitchFamily="18" charset="0"/>
              </a:rPr>
              <a:t>x</a:t>
            </a:r>
            <a:r>
              <a:rPr lang="en-US" altLang="zh-CN">
                <a:latin typeface="Times New Roman" panose="02020603050405020304" pitchFamily="18" charset="0"/>
              </a:rPr>
              <a:t>∈{0, 1}*, </a:t>
            </a:r>
            <a:r>
              <a:rPr lang="zh-CN" altLang="en-US">
                <a:latin typeface="Times New Roman" panose="02020603050405020304" pitchFamily="18" charset="0"/>
              </a:rPr>
              <a:t>若算法输出</a:t>
            </a:r>
            <a:r>
              <a:rPr lang="en-US" altLang="zh-CN" i="1">
                <a:latin typeface="Times New Roman" panose="02020603050405020304" pitchFamily="18" charset="0"/>
              </a:rPr>
              <a:t> A</a:t>
            </a:r>
            <a:r>
              <a:rPr lang="en-US" altLang="zh-CN">
                <a:latin typeface="Times New Roman" panose="02020603050405020304" pitchFamily="18" charset="0"/>
              </a:rPr>
              <a:t>(</a:t>
            </a:r>
            <a:r>
              <a:rPr lang="en-US" altLang="zh-CN" i="1">
                <a:latin typeface="Times New Roman" panose="02020603050405020304" pitchFamily="18" charset="0"/>
              </a:rPr>
              <a:t>x</a:t>
            </a:r>
            <a:r>
              <a:rPr lang="en-US" altLang="zh-CN">
                <a:latin typeface="Times New Roman" panose="02020603050405020304" pitchFamily="18" charset="0"/>
              </a:rPr>
              <a:t>)</a:t>
            </a:r>
            <a:r>
              <a:rPr lang="en-US" altLang="zh-CN" i="1">
                <a:latin typeface="Times New Roman" panose="02020603050405020304" pitchFamily="18" charset="0"/>
              </a:rPr>
              <a:t> = </a:t>
            </a:r>
            <a:r>
              <a:rPr lang="en-US" altLang="zh-CN">
                <a:latin typeface="Times New Roman" panose="02020603050405020304" pitchFamily="18" charset="0"/>
              </a:rPr>
              <a:t>1</a:t>
            </a:r>
            <a:r>
              <a:rPr lang="zh-CN" altLang="en-US">
                <a:latin typeface="Times New Roman" panose="02020603050405020304" pitchFamily="18" charset="0"/>
              </a:rPr>
              <a:t>，则称算法</a:t>
            </a:r>
            <a:r>
              <a:rPr lang="en-US" altLang="zh-CN">
                <a:latin typeface="Times New Roman" panose="02020603050405020304" pitchFamily="18" charset="0"/>
              </a:rPr>
              <a:t>A</a:t>
            </a:r>
            <a:r>
              <a:rPr lang="zh-CN" altLang="en-US">
                <a:solidFill>
                  <a:srgbClr val="0000FF"/>
                </a:solidFill>
                <a:latin typeface="Times New Roman" panose="02020603050405020304" pitchFamily="18" charset="0"/>
              </a:rPr>
              <a:t>接受</a:t>
            </a:r>
            <a:r>
              <a:rPr lang="zh-CN" altLang="en-US">
                <a:latin typeface="Times New Roman" panose="02020603050405020304" pitchFamily="18" charset="0"/>
              </a:rPr>
              <a:t>串</a:t>
            </a:r>
            <a:r>
              <a:rPr lang="en-US" altLang="zh-CN">
                <a:latin typeface="Times New Roman" panose="02020603050405020304" pitchFamily="18" charset="0"/>
              </a:rPr>
              <a:t>x</a:t>
            </a:r>
            <a:r>
              <a:rPr lang="zh-CN" altLang="en-US">
                <a:latin typeface="Times New Roman" panose="02020603050405020304" pitchFamily="18" charset="0"/>
              </a:rPr>
              <a:t>；若</a:t>
            </a:r>
            <a:r>
              <a:rPr lang="en-US" altLang="zh-CN">
                <a:latin typeface="Times New Roman" panose="02020603050405020304" pitchFamily="18" charset="0"/>
              </a:rPr>
              <a:t> </a:t>
            </a:r>
            <a:r>
              <a:rPr lang="en-US" altLang="zh-CN" i="1">
                <a:latin typeface="Times New Roman" panose="02020603050405020304" pitchFamily="18" charset="0"/>
              </a:rPr>
              <a:t>A</a:t>
            </a:r>
            <a:r>
              <a:rPr lang="en-US" altLang="zh-CN">
                <a:latin typeface="Times New Roman" panose="02020603050405020304" pitchFamily="18" charset="0"/>
              </a:rPr>
              <a:t>(</a:t>
            </a:r>
            <a:r>
              <a:rPr lang="en-US" altLang="zh-CN" i="1">
                <a:latin typeface="Times New Roman" panose="02020603050405020304" pitchFamily="18" charset="0"/>
              </a:rPr>
              <a:t>x</a:t>
            </a:r>
            <a:r>
              <a:rPr lang="en-US" altLang="zh-CN">
                <a:latin typeface="Times New Roman" panose="02020603050405020304" pitchFamily="18" charset="0"/>
              </a:rPr>
              <a:t>)</a:t>
            </a:r>
            <a:r>
              <a:rPr lang="en-US" altLang="zh-CN" i="1">
                <a:latin typeface="Times New Roman" panose="02020603050405020304" pitchFamily="18" charset="0"/>
              </a:rPr>
              <a:t> = </a:t>
            </a:r>
            <a:r>
              <a:rPr lang="en-US" altLang="zh-CN">
                <a:latin typeface="Times New Roman" panose="02020603050405020304" pitchFamily="18" charset="0"/>
              </a:rPr>
              <a:t>0</a:t>
            </a:r>
            <a:r>
              <a:rPr lang="zh-CN" altLang="en-US">
                <a:latin typeface="Times New Roman" panose="02020603050405020304" pitchFamily="18" charset="0"/>
              </a:rPr>
              <a:t>，则算法</a:t>
            </a:r>
            <a:r>
              <a:rPr lang="en-US" altLang="zh-CN">
                <a:latin typeface="Times New Roman" panose="02020603050405020304" pitchFamily="18" charset="0"/>
              </a:rPr>
              <a:t>A</a:t>
            </a:r>
            <a:r>
              <a:rPr lang="zh-CN" altLang="en-US">
                <a:solidFill>
                  <a:srgbClr val="0000FF"/>
                </a:solidFill>
                <a:latin typeface="Times New Roman" panose="02020603050405020304" pitchFamily="18" charset="0"/>
              </a:rPr>
              <a:t>拒绝</a:t>
            </a:r>
            <a:r>
              <a:rPr lang="zh-CN" altLang="en-US">
                <a:latin typeface="Times New Roman" panose="02020603050405020304" pitchFamily="18" charset="0"/>
              </a:rPr>
              <a:t>串</a:t>
            </a:r>
            <a:r>
              <a:rPr lang="en-US" altLang="zh-CN">
                <a:latin typeface="Times New Roman" panose="02020603050405020304" pitchFamily="18" charset="0"/>
              </a:rPr>
              <a:t>x</a:t>
            </a:r>
            <a:r>
              <a:rPr lang="zh-CN" altLang="en-US">
                <a:latin typeface="Times New Roman" panose="02020603050405020304" pitchFamily="18" charset="0"/>
              </a:rPr>
              <a:t>。</a:t>
            </a:r>
            <a:endParaRPr lang="en-US" altLang="zh-CN">
              <a:latin typeface="Times New Roman" panose="02020603050405020304" pitchFamily="18" charset="0"/>
            </a:endParaRPr>
          </a:p>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接受语言</a:t>
            </a:r>
            <a:r>
              <a:rPr lang="zh-CN" altLang="en-US">
                <a:latin typeface="Times New Roman" panose="02020603050405020304" pitchFamily="18" charset="0"/>
              </a:rPr>
              <a:t>：算法</a:t>
            </a:r>
            <a:r>
              <a:rPr lang="en-US" altLang="zh-CN">
                <a:latin typeface="Times New Roman" panose="02020603050405020304" pitchFamily="18" charset="0"/>
              </a:rPr>
              <a:t>A</a:t>
            </a:r>
            <a:r>
              <a:rPr lang="zh-CN" altLang="en-US">
                <a:latin typeface="Times New Roman" panose="02020603050405020304" pitchFamily="18" charset="0"/>
              </a:rPr>
              <a:t>接受的串的集合，即</a:t>
            </a:r>
            <a:endParaRPr lang="en-US" altLang="zh-CN">
              <a:latin typeface="Times New Roman" panose="02020603050405020304" pitchFamily="18" charset="0"/>
            </a:endParaRPr>
          </a:p>
          <a:p>
            <a:pPr eaLnBrk="1" hangingPunct="1"/>
            <a:r>
              <a:rPr lang="en-US" altLang="zh-CN">
                <a:latin typeface="Times New Roman" panose="02020603050405020304" pitchFamily="18" charset="0"/>
              </a:rPr>
              <a:t>            </a:t>
            </a:r>
            <a:r>
              <a:rPr lang="en-US" altLang="zh-CN" i="1">
                <a:latin typeface="Times New Roman" panose="02020603050405020304" pitchFamily="18" charset="0"/>
              </a:rPr>
              <a:t> L = </a:t>
            </a:r>
            <a:r>
              <a:rPr lang="en-US" altLang="zh-CN">
                <a:latin typeface="Times New Roman" panose="02020603050405020304" pitchFamily="18" charset="0"/>
              </a:rPr>
              <a:t>{ </a:t>
            </a:r>
            <a:r>
              <a:rPr lang="en-US" altLang="zh-CN" i="1">
                <a:latin typeface="Times New Roman" panose="02020603050405020304" pitchFamily="18" charset="0"/>
              </a:rPr>
              <a:t>x</a:t>
            </a:r>
            <a:r>
              <a:rPr lang="en-US" altLang="zh-CN">
                <a:latin typeface="Times New Roman" panose="02020603050405020304" pitchFamily="18" charset="0"/>
              </a:rPr>
              <a:t>∈</a:t>
            </a:r>
            <a:r>
              <a:rPr lang="en-US" altLang="zh-CN" i="1">
                <a:latin typeface="Times New Roman" panose="02020603050405020304" pitchFamily="18" charset="0"/>
              </a:rPr>
              <a:t> </a:t>
            </a:r>
            <a:r>
              <a:rPr lang="en-US" altLang="zh-CN">
                <a:latin typeface="Times New Roman" panose="02020603050405020304" pitchFamily="18" charset="0"/>
              </a:rPr>
              <a:t>{0, 1}*</a:t>
            </a:r>
            <a:r>
              <a:rPr lang="en-US" altLang="zh-CN" i="1">
                <a:latin typeface="Times New Roman" panose="02020603050405020304" pitchFamily="18" charset="0"/>
              </a:rPr>
              <a:t> </a:t>
            </a:r>
            <a:r>
              <a:rPr lang="en-US" altLang="zh-CN">
                <a:latin typeface="Times New Roman" panose="02020603050405020304" pitchFamily="18" charset="0"/>
              </a:rPr>
              <a:t>:</a:t>
            </a:r>
            <a:r>
              <a:rPr lang="en-US" altLang="zh-CN" i="1">
                <a:latin typeface="Times New Roman" panose="02020603050405020304" pitchFamily="18" charset="0"/>
              </a:rPr>
              <a:t> A</a:t>
            </a:r>
            <a:r>
              <a:rPr lang="en-US" altLang="zh-CN">
                <a:latin typeface="Times New Roman" panose="02020603050405020304" pitchFamily="18" charset="0"/>
              </a:rPr>
              <a:t>(</a:t>
            </a:r>
            <a:r>
              <a:rPr lang="en-US" altLang="zh-CN" i="1">
                <a:latin typeface="Times New Roman" panose="02020603050405020304" pitchFamily="18" charset="0"/>
              </a:rPr>
              <a:t>x</a:t>
            </a:r>
            <a:r>
              <a:rPr lang="en-US" altLang="zh-CN">
                <a:latin typeface="Times New Roman" panose="02020603050405020304" pitchFamily="18" charset="0"/>
              </a:rPr>
              <a:t>)</a:t>
            </a:r>
            <a:r>
              <a:rPr lang="en-US" altLang="zh-CN" i="1">
                <a:latin typeface="Times New Roman" panose="02020603050405020304" pitchFamily="18" charset="0"/>
              </a:rPr>
              <a:t> = </a:t>
            </a:r>
            <a:r>
              <a:rPr lang="en-US" altLang="zh-CN">
                <a:latin typeface="Times New Roman" panose="02020603050405020304" pitchFamily="18" charset="0"/>
              </a:rPr>
              <a:t>1 }</a:t>
            </a:r>
          </a:p>
          <a:p>
            <a:pPr eaLnBrk="1" hangingPunct="1">
              <a:buFont typeface="Wingdings" panose="05000000000000000000" pitchFamily="2" charset="2"/>
              <a:buChar char="n"/>
            </a:pPr>
            <a:r>
              <a:rPr lang="zh-CN" altLang="en-US">
                <a:solidFill>
                  <a:srgbClr val="FF9900"/>
                </a:solidFill>
                <a:latin typeface="Times New Roman" panose="02020603050405020304" pitchFamily="18" charset="0"/>
              </a:rPr>
              <a:t>算法</a:t>
            </a:r>
            <a:r>
              <a:rPr lang="en-US" altLang="zh-CN">
                <a:solidFill>
                  <a:srgbClr val="FF9900"/>
                </a:solidFill>
                <a:latin typeface="Times New Roman" panose="02020603050405020304" pitchFamily="18" charset="0"/>
              </a:rPr>
              <a:t>A</a:t>
            </a:r>
            <a:r>
              <a:rPr lang="zh-CN" altLang="en-US">
                <a:solidFill>
                  <a:srgbClr val="FF9900"/>
                </a:solidFill>
                <a:latin typeface="Times New Roman" panose="02020603050405020304" pitchFamily="18" charset="0"/>
              </a:rPr>
              <a:t>接受语言</a:t>
            </a:r>
            <a:r>
              <a:rPr lang="en-US" altLang="zh-CN">
                <a:solidFill>
                  <a:srgbClr val="FF9900"/>
                </a:solidFill>
                <a:latin typeface="Times New Roman" panose="02020603050405020304" pitchFamily="18" charset="0"/>
              </a:rPr>
              <a:t>L</a:t>
            </a:r>
            <a:r>
              <a:rPr lang="zh-CN" altLang="en-US">
                <a:solidFill>
                  <a:schemeClr val="tx1"/>
                </a:solidFill>
                <a:latin typeface="Times New Roman" panose="02020603050405020304" pitchFamily="18" charset="0"/>
              </a:rPr>
              <a:t>：</a:t>
            </a:r>
            <a:r>
              <a:rPr lang="zh-CN" altLang="en-US">
                <a:solidFill>
                  <a:schemeClr val="tx1"/>
                </a:solidFill>
              </a:rPr>
              <a:t>∀</a:t>
            </a:r>
            <a:r>
              <a:rPr lang="en-US" altLang="zh-CN">
                <a:solidFill>
                  <a:schemeClr val="tx1"/>
                </a:solidFill>
              </a:rPr>
              <a:t>x∈L</a:t>
            </a:r>
            <a:r>
              <a:rPr lang="zh-CN" altLang="en-US">
                <a:solidFill>
                  <a:schemeClr val="tx1"/>
                </a:solidFill>
              </a:rPr>
              <a:t>，</a:t>
            </a:r>
            <a:r>
              <a:rPr lang="en-US" altLang="zh-CN">
                <a:solidFill>
                  <a:schemeClr val="tx1"/>
                </a:solidFill>
              </a:rPr>
              <a:t>A(x)=1</a:t>
            </a:r>
            <a:endParaRPr lang="en-US" altLang="zh-CN">
              <a:latin typeface="Times New Roman" panose="02020603050405020304" pitchFamily="18" charset="0"/>
            </a:endParaRP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FDBC24EC-5EDC-4338-8AD2-A7815B15B74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444C20A6-972F-4AD7-B599-24C53AE01119}"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27651" name="Rectangle 2">
            <a:extLst>
              <a:ext uri="{FF2B5EF4-FFF2-40B4-BE49-F238E27FC236}">
                <a16:creationId xmlns:a16="http://schemas.microsoft.com/office/drawing/2014/main" id="{EBCC57D1-2C73-48F0-95E5-DC154FD740F4}"/>
              </a:ext>
            </a:extLst>
          </p:cNvPr>
          <p:cNvSpPr>
            <a:spLocks noGrp="1" noChangeArrowheads="1"/>
          </p:cNvSpPr>
          <p:nvPr>
            <p:ph type="title" idx="4294967295"/>
          </p:nvPr>
        </p:nvSpPr>
        <p:spPr>
          <a:xfrm>
            <a:off x="396875" y="290513"/>
            <a:ext cx="8213725" cy="512762"/>
          </a:xfrm>
        </p:spPr>
        <p:txBody>
          <a:bodyPr/>
          <a:lstStyle/>
          <a:p>
            <a:r>
              <a:rPr lang="zh-CN" altLang="en-US" sz="3000" b="1"/>
              <a:t>形式语言框架（续）</a:t>
            </a:r>
          </a:p>
        </p:txBody>
      </p:sp>
      <p:sp>
        <p:nvSpPr>
          <p:cNvPr id="27652" name="Rectangle 2">
            <a:extLst>
              <a:ext uri="{FF2B5EF4-FFF2-40B4-BE49-F238E27FC236}">
                <a16:creationId xmlns:a16="http://schemas.microsoft.com/office/drawing/2014/main" id="{988831C4-8CA6-4F6C-989A-EAE60B0BACB9}"/>
              </a:ext>
            </a:extLst>
          </p:cNvPr>
          <p:cNvSpPr>
            <a:spLocks noChangeArrowheads="1"/>
          </p:cNvSpPr>
          <p:nvPr/>
        </p:nvSpPr>
        <p:spPr bwMode="auto">
          <a:xfrm>
            <a:off x="190500" y="803275"/>
            <a:ext cx="8775700" cy="485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495300" indent="-495300">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495300" indent="-49530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495300" indent="-4953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495300" indent="-4953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495300" indent="-4953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9525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14097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18669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2324100" indent="-4953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Tx/>
              <a:buFontTx/>
              <a:buNone/>
            </a:pPr>
            <a:endParaRPr lang="zh-CN" altLang="en-US" sz="2600"/>
          </a:p>
        </p:txBody>
      </p:sp>
      <p:sp>
        <p:nvSpPr>
          <p:cNvPr id="19461" name="Text Box 5">
            <a:extLst>
              <a:ext uri="{FF2B5EF4-FFF2-40B4-BE49-F238E27FC236}">
                <a16:creationId xmlns:a16="http://schemas.microsoft.com/office/drawing/2014/main" id="{046AD92E-CB5A-457C-B344-03A85E32D3FF}"/>
              </a:ext>
            </a:extLst>
          </p:cNvPr>
          <p:cNvSpPr txBox="1">
            <a:spLocks noChangeArrowheads="1"/>
          </p:cNvSpPr>
          <p:nvPr/>
        </p:nvSpPr>
        <p:spPr bwMode="auto">
          <a:xfrm>
            <a:off x="301625" y="1166813"/>
            <a:ext cx="8404225" cy="5957887"/>
          </a:xfrm>
          <a:prstGeom prst="rect">
            <a:avLst/>
          </a:prstGeom>
          <a:noFill/>
          <a:ln>
            <a:noFill/>
          </a:ln>
          <a:effectLst>
            <a:prstShdw prst="shdw17" dist="17961" dir="13500000">
              <a:srgbClr val="7E9699"/>
            </a:prstShdw>
          </a:effec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3048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eaLnBrk="1" hangingPunct="1">
              <a:lnSpc>
                <a:spcPct val="90000"/>
              </a:lnSpc>
              <a:buFont typeface="Wingdings" panose="05000000000000000000" pitchFamily="2" charset="2"/>
              <a:buChar char="n"/>
              <a:defRPr/>
            </a:pPr>
            <a:r>
              <a:rPr lang="zh-CN" altLang="en-US">
                <a:solidFill>
                  <a:srgbClr val="FF9900"/>
                </a:solidFill>
                <a:latin typeface="Times New Roman" panose="02020603050405020304" pitchFamily="18" charset="0"/>
              </a:rPr>
              <a:t>判定语言</a:t>
            </a:r>
            <a:r>
              <a:rPr lang="en-US" altLang="zh-CN">
                <a:solidFill>
                  <a:srgbClr val="FF9900"/>
                </a:solidFill>
                <a:latin typeface="Times New Roman" panose="02020603050405020304" pitchFamily="18" charset="0"/>
              </a:rPr>
              <a:t>L</a:t>
            </a:r>
            <a:endParaRPr lang="en-US" altLang="zh-CN">
              <a:latin typeface="Times New Roman" panose="02020603050405020304" pitchFamily="18" charset="0"/>
            </a:endParaRPr>
          </a:p>
          <a:p>
            <a:pPr marL="360000" lvl="3" indent="-38100" eaLnBrk="1" hangingPunct="1">
              <a:lnSpc>
                <a:spcPct val="90000"/>
              </a:lnSpc>
              <a:buFont typeface="Futura Md BT"/>
              <a:buNone/>
              <a:defRPr/>
            </a:pPr>
            <a:r>
              <a:rPr lang="zh-CN" altLang="en-US" sz="2400">
                <a:latin typeface="Times New Roman" panose="02020603050405020304" pitchFamily="18" charset="0"/>
              </a:rPr>
              <a:t>若算法</a:t>
            </a:r>
            <a:r>
              <a:rPr lang="en-US" altLang="zh-CN" sz="2400">
                <a:latin typeface="Times New Roman" panose="02020603050405020304" pitchFamily="18" charset="0"/>
              </a:rPr>
              <a:t>A</a:t>
            </a:r>
            <a:r>
              <a:rPr lang="zh-CN" altLang="en-US" sz="2400">
                <a:latin typeface="Times New Roman" panose="02020603050405020304" pitchFamily="18" charset="0"/>
              </a:rPr>
              <a:t>接受</a:t>
            </a:r>
            <a:r>
              <a:rPr lang="en-US" altLang="zh-CN" sz="2400">
                <a:latin typeface="Times New Roman" panose="02020603050405020304" pitchFamily="18" charset="0"/>
              </a:rPr>
              <a:t>L</a:t>
            </a:r>
            <a:r>
              <a:rPr lang="zh-CN" altLang="en-US" sz="2400">
                <a:latin typeface="Times New Roman" panose="02020603050405020304" pitchFamily="18" charset="0"/>
              </a:rPr>
              <a:t>中的每个串，拒绝每个不在</a:t>
            </a:r>
            <a:r>
              <a:rPr lang="en-US" altLang="zh-CN" sz="2400">
                <a:latin typeface="Times New Roman" panose="02020603050405020304" pitchFamily="18" charset="0"/>
              </a:rPr>
              <a:t>L</a:t>
            </a:r>
            <a:r>
              <a:rPr lang="zh-CN" altLang="en-US" sz="2400">
                <a:latin typeface="Times New Roman" panose="02020603050405020304" pitchFamily="18" charset="0"/>
              </a:rPr>
              <a:t>中的串，则称</a:t>
            </a:r>
            <a:r>
              <a:rPr lang="en-US" altLang="zh-CN" sz="2400">
                <a:latin typeface="Times New Roman" panose="02020603050405020304" pitchFamily="18" charset="0"/>
              </a:rPr>
              <a:t>L</a:t>
            </a:r>
            <a:r>
              <a:rPr lang="zh-CN" altLang="en-US" sz="2400">
                <a:latin typeface="Times New Roman" panose="02020603050405020304" pitchFamily="18" charset="0"/>
              </a:rPr>
              <a:t>是由</a:t>
            </a:r>
            <a:r>
              <a:rPr lang="en-US" altLang="zh-CN" sz="2400">
                <a:latin typeface="Times New Roman" panose="02020603050405020304" pitchFamily="18" charset="0"/>
              </a:rPr>
              <a:t>A</a:t>
            </a:r>
            <a:r>
              <a:rPr lang="zh-CN" altLang="en-US" sz="2400">
                <a:latin typeface="Times New Roman" panose="02020603050405020304" pitchFamily="18" charset="0"/>
              </a:rPr>
              <a:t>判定的语言</a:t>
            </a:r>
            <a:endParaRPr lang="en-US" altLang="zh-CN" sz="2400">
              <a:latin typeface="Times New Roman" panose="02020603050405020304" pitchFamily="18" charset="0"/>
            </a:endParaRPr>
          </a:p>
          <a:p>
            <a:pPr marL="342900" lvl="3" indent="-342900" eaLnBrk="1" hangingPunct="1">
              <a:lnSpc>
                <a:spcPct val="90000"/>
              </a:lnSpc>
              <a:spcAft>
                <a:spcPts val="1200"/>
              </a:spcAft>
              <a:buClr>
                <a:schemeClr val="accent1"/>
              </a:buClr>
              <a:buFont typeface="Wingdings" panose="05000000000000000000" pitchFamily="2" charset="2"/>
              <a:buChar char="n"/>
              <a:defRPr/>
            </a:pPr>
            <a:r>
              <a:rPr lang="zh-CN" altLang="en-US" sz="2400">
                <a:solidFill>
                  <a:srgbClr val="FF9900"/>
                </a:solidFill>
                <a:latin typeface="Times New Roman" panose="02020603050405020304" pitchFamily="18" charset="0"/>
              </a:rPr>
              <a:t>算法</a:t>
            </a:r>
            <a:r>
              <a:rPr lang="en-US" altLang="zh-CN" sz="2400">
                <a:solidFill>
                  <a:srgbClr val="FF9900"/>
                </a:solidFill>
                <a:latin typeface="Times New Roman" panose="02020603050405020304" pitchFamily="18" charset="0"/>
              </a:rPr>
              <a:t>A</a:t>
            </a:r>
            <a:r>
              <a:rPr lang="zh-CN" altLang="en-US" sz="2400">
                <a:solidFill>
                  <a:srgbClr val="FF9900"/>
                </a:solidFill>
                <a:latin typeface="Times New Roman" panose="02020603050405020304" pitchFamily="18" charset="0"/>
              </a:rPr>
              <a:t>判定语言</a:t>
            </a:r>
            <a:r>
              <a:rPr lang="en-US" altLang="zh-CN" sz="2400">
                <a:solidFill>
                  <a:srgbClr val="FF9900"/>
                </a:solidFill>
                <a:latin typeface="Times New Roman" panose="02020603050405020304" pitchFamily="18" charset="0"/>
              </a:rPr>
              <a:t>L</a:t>
            </a:r>
          </a:p>
          <a:p>
            <a:pPr marL="0" lvl="3" indent="0" eaLnBrk="1" hangingPunct="1">
              <a:lnSpc>
                <a:spcPct val="90000"/>
              </a:lnSpc>
              <a:spcAft>
                <a:spcPts val="1200"/>
              </a:spcAft>
              <a:buClr>
                <a:schemeClr val="accent1"/>
              </a:buClr>
              <a:buFont typeface="Futura Md BT"/>
              <a:buNone/>
              <a:defRPr/>
            </a:pPr>
            <a:r>
              <a:rPr lang="en-US" altLang="zh-CN" sz="2400" i="1">
                <a:sym typeface="Math1" pitchFamily="2" charset="2"/>
              </a:rPr>
              <a:t>          </a:t>
            </a:r>
            <a:r>
              <a:rPr lang="en-US" altLang="zh-CN" sz="2400">
                <a:sym typeface="Math1" pitchFamily="2" charset="2"/>
              </a:rPr>
              <a:t>∀</a:t>
            </a:r>
            <a:r>
              <a:rPr lang="en-US" altLang="zh-CN" sz="2400" i="1">
                <a:sym typeface="Math1" pitchFamily="2" charset="2"/>
              </a:rPr>
              <a:t>x </a:t>
            </a:r>
            <a:r>
              <a:rPr lang="en-US" altLang="en-US" sz="2400">
                <a:sym typeface="Math1" pitchFamily="2" charset="2"/>
              </a:rPr>
              <a:t>∈</a:t>
            </a:r>
            <a:r>
              <a:rPr lang="en-US" altLang="zh-CN" sz="2400" i="1"/>
              <a:t>L</a:t>
            </a:r>
            <a:r>
              <a:rPr lang="en-US" altLang="zh-CN" sz="2400"/>
              <a:t> , A(</a:t>
            </a:r>
            <a:r>
              <a:rPr lang="en-US" altLang="zh-CN" sz="2400" i="1"/>
              <a:t>x</a:t>
            </a:r>
            <a:r>
              <a:rPr lang="en-US" altLang="zh-CN" sz="2400"/>
              <a:t>)=1;  ∀</a:t>
            </a:r>
            <a:r>
              <a:rPr lang="en-US" altLang="zh-CN" sz="2400" i="1">
                <a:sym typeface="Math1" pitchFamily="2" charset="2"/>
              </a:rPr>
              <a:t>x </a:t>
            </a:r>
            <a:r>
              <a:rPr lang="en-US" altLang="zh-CN" sz="2400">
                <a:sym typeface="Math1" pitchFamily="2" charset="2"/>
              </a:rPr>
              <a:t>∉ </a:t>
            </a:r>
            <a:r>
              <a:rPr lang="en-US" altLang="zh-CN" sz="2400" i="1"/>
              <a:t>L</a:t>
            </a:r>
            <a:r>
              <a:rPr lang="en-US" altLang="zh-CN" sz="2400"/>
              <a:t> , A(</a:t>
            </a:r>
            <a:r>
              <a:rPr lang="en-US" altLang="zh-CN" sz="2400" i="1"/>
              <a:t>x</a:t>
            </a:r>
            <a:r>
              <a:rPr lang="en-US" altLang="zh-CN" sz="2400"/>
              <a:t>)=0; </a:t>
            </a:r>
            <a:endParaRPr lang="en-US" altLang="zh-CN" sz="2400">
              <a:latin typeface="Times New Roman" panose="02020603050405020304" pitchFamily="18" charset="0"/>
            </a:endParaRPr>
          </a:p>
          <a:p>
            <a:pPr eaLnBrk="1" hangingPunct="1">
              <a:lnSpc>
                <a:spcPct val="90000"/>
              </a:lnSpc>
              <a:buFont typeface="Wingdings" panose="05000000000000000000" pitchFamily="2" charset="2"/>
              <a:buChar char="n"/>
              <a:defRPr/>
            </a:pPr>
            <a:r>
              <a:rPr lang="zh-CN" altLang="en-US">
                <a:solidFill>
                  <a:srgbClr val="FF9900"/>
                </a:solidFill>
                <a:latin typeface="Times New Roman" panose="02020603050405020304" pitchFamily="18" charset="0"/>
              </a:rPr>
              <a:t>多项式时间接受的语言</a:t>
            </a:r>
            <a:r>
              <a:rPr lang="en-US" altLang="zh-CN">
                <a:solidFill>
                  <a:srgbClr val="FF9900"/>
                </a:solidFill>
                <a:latin typeface="Times New Roman" panose="02020603050405020304" pitchFamily="18" charset="0"/>
              </a:rPr>
              <a:t>L</a:t>
            </a:r>
            <a:endParaRPr lang="en-US" altLang="zh-CN">
              <a:latin typeface="Times New Roman" panose="02020603050405020304" pitchFamily="18" charset="0"/>
            </a:endParaRPr>
          </a:p>
          <a:p>
            <a:pPr eaLnBrk="1" hangingPunct="1">
              <a:lnSpc>
                <a:spcPct val="90000"/>
              </a:lnSpc>
              <a:defRPr/>
            </a:pPr>
            <a:r>
              <a:rPr lang="zh-CN" altLang="en-US">
                <a:latin typeface="Times New Roman" panose="02020603050405020304" pitchFamily="18" charset="0"/>
              </a:rPr>
              <a:t>若存在某个常数</a:t>
            </a:r>
            <a:r>
              <a:rPr lang="en-US" altLang="zh-CN">
                <a:latin typeface="Times New Roman" panose="02020603050405020304" pitchFamily="18" charset="0"/>
              </a:rPr>
              <a:t>k</a:t>
            </a:r>
            <a:r>
              <a:rPr lang="zh-CN" altLang="en-US">
                <a:latin typeface="Times New Roman" panose="02020603050405020304" pitchFamily="18" charset="0"/>
              </a:rPr>
              <a:t>，对任意长度为</a:t>
            </a:r>
            <a:r>
              <a:rPr lang="en-US" altLang="zh-CN">
                <a:latin typeface="Times New Roman" panose="02020603050405020304" pitchFamily="18" charset="0"/>
              </a:rPr>
              <a:t>n</a:t>
            </a:r>
            <a:r>
              <a:rPr lang="zh-CN" altLang="en-US">
                <a:latin typeface="Times New Roman" panose="02020603050405020304" pitchFamily="18" charset="0"/>
              </a:rPr>
              <a:t>的串</a:t>
            </a:r>
            <a:r>
              <a:rPr lang="en-US" altLang="zh-CN" i="1">
                <a:latin typeface="Times New Roman" panose="02020603050405020304" pitchFamily="18" charset="0"/>
              </a:rPr>
              <a:t> </a:t>
            </a:r>
            <a:r>
              <a:rPr lang="en-US" altLang="zh-CN" i="1" err="1">
                <a:latin typeface="Times New Roman" panose="02020603050405020304" pitchFamily="18" charset="0"/>
              </a:rPr>
              <a:t>x</a:t>
            </a:r>
            <a:r>
              <a:rPr lang="en-US" altLang="zh-CN" err="1">
                <a:latin typeface="Times New Roman" panose="02020603050405020304" pitchFamily="18" charset="0"/>
              </a:rPr>
              <a:t>∈</a:t>
            </a:r>
            <a:r>
              <a:rPr lang="en-US" altLang="zh-CN" i="1" err="1">
                <a:latin typeface="Times New Roman" panose="02020603050405020304" pitchFamily="18" charset="0"/>
              </a:rPr>
              <a:t>L</a:t>
            </a:r>
            <a:r>
              <a:rPr lang="en-US" altLang="zh-CN" i="1">
                <a:latin typeface="Times New Roman" panose="02020603050405020304" pitchFamily="18" charset="0"/>
              </a:rPr>
              <a:t>, </a:t>
            </a:r>
            <a:r>
              <a:rPr lang="zh-CN" altLang="en-US">
                <a:latin typeface="Times New Roman" panose="02020603050405020304" pitchFamily="18" charset="0"/>
              </a:rPr>
              <a:t>算法</a:t>
            </a:r>
            <a:r>
              <a:rPr lang="en-US" altLang="zh-CN">
                <a:latin typeface="Times New Roman" panose="02020603050405020304" pitchFamily="18" charset="0"/>
              </a:rPr>
              <a:t>A</a:t>
            </a:r>
            <a:r>
              <a:rPr lang="zh-CN" altLang="en-US">
                <a:latin typeface="Times New Roman" panose="02020603050405020304" pitchFamily="18" charset="0"/>
              </a:rPr>
              <a:t>在</a:t>
            </a:r>
            <a:r>
              <a:rPr lang="en-US" altLang="zh-CN" i="1">
                <a:latin typeface="Times New Roman" panose="02020603050405020304" pitchFamily="18" charset="0"/>
              </a:rPr>
              <a:t>O</a:t>
            </a:r>
            <a:r>
              <a:rPr lang="en-US" altLang="zh-CN">
                <a:latin typeface="Times New Roman" panose="02020603050405020304" pitchFamily="18" charset="0"/>
              </a:rPr>
              <a:t>(</a:t>
            </a:r>
            <a:r>
              <a:rPr lang="en-US" altLang="zh-CN" i="1" err="1">
                <a:latin typeface="Times New Roman" panose="02020603050405020304" pitchFamily="18" charset="0"/>
              </a:rPr>
              <a:t>n</a:t>
            </a:r>
            <a:r>
              <a:rPr lang="en-US" altLang="zh-CN" i="1" baseline="30000" err="1">
                <a:latin typeface="Times New Roman" panose="02020603050405020304" pitchFamily="18" charset="0"/>
              </a:rPr>
              <a:t>k</a:t>
            </a:r>
            <a:r>
              <a:rPr lang="en-US" altLang="zh-CN">
                <a:latin typeface="Times New Roman" panose="02020603050405020304" pitchFamily="18" charset="0"/>
              </a:rPr>
              <a:t>)</a:t>
            </a:r>
            <a:r>
              <a:rPr lang="zh-CN" altLang="en-US">
                <a:latin typeface="Times New Roman" panose="02020603050405020304" pitchFamily="18" charset="0"/>
              </a:rPr>
              <a:t>时间内接受</a:t>
            </a:r>
            <a:r>
              <a:rPr lang="en-US" altLang="zh-CN" i="1">
                <a:latin typeface="Times New Roman" panose="02020603050405020304" pitchFamily="18" charset="0"/>
              </a:rPr>
              <a:t>x</a:t>
            </a:r>
            <a:r>
              <a:rPr lang="zh-CN" altLang="en-US">
                <a:latin typeface="Times New Roman" panose="02020603050405020304" pitchFamily="18" charset="0"/>
              </a:rPr>
              <a:t>，</a:t>
            </a:r>
            <a:r>
              <a:rPr lang="en-US" altLang="zh-CN">
                <a:latin typeface="Times New Roman" panose="02020603050405020304" pitchFamily="18" charset="0"/>
              </a:rPr>
              <a:t> </a:t>
            </a:r>
            <a:r>
              <a:rPr lang="zh-CN" altLang="en-US">
                <a:latin typeface="Times New Roman" panose="02020603050405020304" pitchFamily="18" charset="0"/>
              </a:rPr>
              <a:t>则称</a:t>
            </a:r>
            <a:r>
              <a:rPr lang="en-US" altLang="zh-CN">
                <a:latin typeface="Times New Roman" panose="02020603050405020304" pitchFamily="18" charset="0"/>
              </a:rPr>
              <a:t>L</a:t>
            </a:r>
            <a:r>
              <a:rPr lang="zh-CN" altLang="en-US">
                <a:latin typeface="Times New Roman" panose="02020603050405020304" pitchFamily="18" charset="0"/>
              </a:rPr>
              <a:t>是算法</a:t>
            </a:r>
            <a:r>
              <a:rPr lang="en-US" altLang="zh-CN">
                <a:latin typeface="Times New Roman" panose="02020603050405020304" pitchFamily="18" charset="0"/>
              </a:rPr>
              <a:t>A</a:t>
            </a:r>
            <a:r>
              <a:rPr lang="zh-CN" altLang="en-US">
                <a:latin typeface="Times New Roman" panose="02020603050405020304" pitchFamily="18" charset="0"/>
              </a:rPr>
              <a:t>在多项式时间内</a:t>
            </a:r>
            <a:r>
              <a:rPr lang="zh-CN" altLang="en-US">
                <a:solidFill>
                  <a:srgbClr val="0000FF"/>
                </a:solidFill>
                <a:latin typeface="Times New Roman" panose="02020603050405020304" pitchFamily="18" charset="0"/>
              </a:rPr>
              <a:t>接受</a:t>
            </a:r>
            <a:r>
              <a:rPr lang="zh-CN" altLang="en-US">
                <a:latin typeface="Times New Roman" panose="02020603050405020304" pitchFamily="18" charset="0"/>
              </a:rPr>
              <a:t>的语言。</a:t>
            </a:r>
            <a:endParaRPr lang="en-US" altLang="zh-CN">
              <a:latin typeface="Times New Roman" panose="02020603050405020304" pitchFamily="18" charset="0"/>
            </a:endParaRPr>
          </a:p>
          <a:p>
            <a:pPr marL="0" indent="0" eaLnBrk="1" hangingPunct="1">
              <a:lnSpc>
                <a:spcPct val="90000"/>
              </a:lnSpc>
              <a:spcAft>
                <a:spcPts val="600"/>
              </a:spcAft>
              <a:buClrTx/>
              <a:buFont typeface="Wingdings" panose="05000000000000000000" pitchFamily="2" charset="2"/>
              <a:buChar char="n"/>
              <a:tabLst/>
              <a:defRPr/>
            </a:pPr>
            <a:r>
              <a:rPr lang="zh-CN" altLang="en-US">
                <a:solidFill>
                  <a:srgbClr val="FF9900"/>
                </a:solidFill>
                <a:latin typeface="Times New Roman" panose="02020603050405020304" pitchFamily="18" charset="0"/>
              </a:rPr>
              <a:t>多项式时间判定的语言</a:t>
            </a:r>
            <a:r>
              <a:rPr lang="en-US" altLang="zh-CN">
                <a:solidFill>
                  <a:srgbClr val="FF9900"/>
                </a:solidFill>
                <a:latin typeface="Times New Roman" panose="02020603050405020304" pitchFamily="18" charset="0"/>
              </a:rPr>
              <a:t>L</a:t>
            </a:r>
            <a:endParaRPr lang="en-US" altLang="zh-CN">
              <a:solidFill>
                <a:srgbClr val="FFFFFF"/>
              </a:solidFill>
              <a:latin typeface="Times New Roman" panose="02020603050405020304" pitchFamily="18" charset="0"/>
            </a:endParaRPr>
          </a:p>
          <a:p>
            <a:pPr eaLnBrk="1" hangingPunct="1">
              <a:lnSpc>
                <a:spcPct val="90000"/>
              </a:lnSpc>
              <a:defRPr/>
            </a:pPr>
            <a:r>
              <a:rPr lang="zh-CN" altLang="en-US">
                <a:latin typeface="Times New Roman" panose="02020603050405020304" pitchFamily="18" charset="0"/>
              </a:rPr>
              <a:t>若存在某个常数</a:t>
            </a:r>
            <a:r>
              <a:rPr lang="en-US" altLang="zh-CN">
                <a:latin typeface="Times New Roman" panose="02020603050405020304" pitchFamily="18" charset="0"/>
              </a:rPr>
              <a:t>k</a:t>
            </a:r>
            <a:r>
              <a:rPr lang="zh-CN" altLang="en-US">
                <a:latin typeface="Times New Roman" panose="02020603050405020304" pitchFamily="18" charset="0"/>
              </a:rPr>
              <a:t>，对任意长度为</a:t>
            </a:r>
            <a:r>
              <a:rPr lang="en-US" altLang="zh-CN">
                <a:latin typeface="Times New Roman" panose="02020603050405020304" pitchFamily="18" charset="0"/>
              </a:rPr>
              <a:t>n</a:t>
            </a:r>
            <a:r>
              <a:rPr lang="zh-CN" altLang="en-US">
                <a:latin typeface="Times New Roman" panose="02020603050405020304" pitchFamily="18" charset="0"/>
              </a:rPr>
              <a:t>的串</a:t>
            </a:r>
            <a:r>
              <a:rPr lang="en-US" altLang="zh-CN" i="1">
                <a:latin typeface="Times New Roman" panose="02020603050405020304" pitchFamily="18" charset="0"/>
              </a:rPr>
              <a:t> x</a:t>
            </a:r>
            <a:r>
              <a:rPr lang="en-US" altLang="zh-CN">
                <a:latin typeface="Times New Roman" panose="02020603050405020304" pitchFamily="18" charset="0"/>
              </a:rPr>
              <a:t>∈ {0, 1 }*</a:t>
            </a:r>
            <a:r>
              <a:rPr lang="en-US" altLang="zh-CN" i="1">
                <a:latin typeface="Times New Roman" panose="02020603050405020304" pitchFamily="18" charset="0"/>
              </a:rPr>
              <a:t>, </a:t>
            </a:r>
            <a:r>
              <a:rPr lang="zh-CN" altLang="en-US">
                <a:latin typeface="Times New Roman" panose="02020603050405020304" pitchFamily="18" charset="0"/>
              </a:rPr>
              <a:t>算法</a:t>
            </a:r>
            <a:r>
              <a:rPr lang="en-US" altLang="zh-CN">
                <a:latin typeface="Times New Roman" panose="02020603050405020304" pitchFamily="18" charset="0"/>
              </a:rPr>
              <a:t>A</a:t>
            </a:r>
            <a:r>
              <a:rPr lang="zh-CN" altLang="en-US">
                <a:latin typeface="Times New Roman" panose="02020603050405020304" pitchFamily="18" charset="0"/>
              </a:rPr>
              <a:t>可在</a:t>
            </a:r>
            <a:r>
              <a:rPr lang="en-US" altLang="zh-CN" i="1">
                <a:latin typeface="Times New Roman" panose="02020603050405020304" pitchFamily="18" charset="0"/>
              </a:rPr>
              <a:t>O</a:t>
            </a:r>
            <a:r>
              <a:rPr lang="en-US" altLang="zh-CN">
                <a:latin typeface="Times New Roman" panose="02020603050405020304" pitchFamily="18" charset="0"/>
              </a:rPr>
              <a:t>(</a:t>
            </a:r>
            <a:r>
              <a:rPr lang="en-US" altLang="zh-CN" i="1" err="1">
                <a:latin typeface="Times New Roman" panose="02020603050405020304" pitchFamily="18" charset="0"/>
              </a:rPr>
              <a:t>n</a:t>
            </a:r>
            <a:r>
              <a:rPr lang="en-US" altLang="zh-CN" i="1" baseline="30000" err="1">
                <a:latin typeface="Times New Roman" panose="02020603050405020304" pitchFamily="18" charset="0"/>
              </a:rPr>
              <a:t>k</a:t>
            </a:r>
            <a:r>
              <a:rPr lang="en-US" altLang="zh-CN">
                <a:latin typeface="Times New Roman" panose="02020603050405020304" pitchFamily="18" charset="0"/>
              </a:rPr>
              <a:t>)</a:t>
            </a:r>
            <a:r>
              <a:rPr lang="zh-CN" altLang="en-US">
                <a:latin typeface="Times New Roman" panose="02020603050405020304" pitchFamily="18" charset="0"/>
              </a:rPr>
              <a:t>时间内正确地</a:t>
            </a:r>
            <a:r>
              <a:rPr lang="zh-CN" altLang="en-US">
                <a:solidFill>
                  <a:srgbClr val="0000FF"/>
                </a:solidFill>
                <a:latin typeface="Times New Roman" panose="02020603050405020304" pitchFamily="18" charset="0"/>
              </a:rPr>
              <a:t>判定</a:t>
            </a:r>
            <a:r>
              <a:rPr lang="zh-CN" altLang="en-US">
                <a:latin typeface="Times New Roman" panose="02020603050405020304" pitchFamily="18" charset="0"/>
              </a:rPr>
              <a:t>是否有</a:t>
            </a:r>
            <a:r>
              <a:rPr lang="en-US" altLang="zh-CN" i="1">
                <a:latin typeface="Times New Roman" panose="02020603050405020304" pitchFamily="18" charset="0"/>
              </a:rPr>
              <a:t>x</a:t>
            </a:r>
            <a:r>
              <a:rPr lang="en-US" altLang="zh-CN">
                <a:latin typeface="Times New Roman" panose="02020603050405020304" pitchFamily="18" charset="0"/>
              </a:rPr>
              <a:t> ∈ L</a:t>
            </a:r>
            <a:r>
              <a:rPr lang="zh-CN" altLang="en-US">
                <a:latin typeface="Times New Roman" panose="02020603050405020304" pitchFamily="18" charset="0"/>
              </a:rPr>
              <a:t>，</a:t>
            </a:r>
            <a:r>
              <a:rPr lang="en-US" altLang="zh-CN">
                <a:latin typeface="Times New Roman" panose="02020603050405020304" pitchFamily="18" charset="0"/>
              </a:rPr>
              <a:t> </a:t>
            </a:r>
            <a:r>
              <a:rPr lang="zh-CN" altLang="en-US">
                <a:latin typeface="Times New Roman" panose="02020603050405020304" pitchFamily="18" charset="0"/>
              </a:rPr>
              <a:t>则称</a:t>
            </a:r>
            <a:r>
              <a:rPr lang="en-US" altLang="zh-CN">
                <a:latin typeface="Times New Roman" panose="02020603050405020304" pitchFamily="18" charset="0"/>
              </a:rPr>
              <a:t>L</a:t>
            </a:r>
            <a:r>
              <a:rPr lang="zh-CN" altLang="en-US">
                <a:latin typeface="Times New Roman" panose="02020603050405020304" pitchFamily="18" charset="0"/>
              </a:rPr>
              <a:t>是算法</a:t>
            </a:r>
            <a:r>
              <a:rPr lang="en-US" altLang="zh-CN">
                <a:latin typeface="Times New Roman" panose="02020603050405020304" pitchFamily="18" charset="0"/>
              </a:rPr>
              <a:t>A</a:t>
            </a:r>
            <a:r>
              <a:rPr lang="zh-CN" altLang="en-US">
                <a:latin typeface="Times New Roman" panose="02020603050405020304" pitchFamily="18" charset="0"/>
              </a:rPr>
              <a:t>在多项式时间内可判定的语言。</a:t>
            </a:r>
            <a:endParaRPr lang="en-US" altLang="zh-CN">
              <a:latin typeface="Times New Roman" panose="02020603050405020304" pitchFamily="18" charset="0"/>
            </a:endParaRPr>
          </a:p>
          <a:p>
            <a:pPr eaLnBrk="1" hangingPunct="1">
              <a:defRPr/>
            </a:pPr>
            <a:endParaRPr lang="en-US" altLang="zh-CN" i="1">
              <a:latin typeface="Times New Roman" panose="02020603050405020304" pitchFamily="18" charset="0"/>
            </a:endParaRPr>
          </a:p>
          <a:p>
            <a:pPr eaLnBrk="1" hangingPunct="1">
              <a:defRPr/>
            </a:pPr>
            <a:endParaRPr lang="en-US" altLang="zh-CN">
              <a:latin typeface="Times New Roman" panose="02020603050405020304" pitchFamily="18" charset="0"/>
            </a:endParaRP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545BDB88-5D36-47EF-BE46-A843A78A068E}"/>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B6AB5381-43C2-448B-B839-BC0DCDA476C6}"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29699" name="Rectangle 2">
            <a:extLst>
              <a:ext uri="{FF2B5EF4-FFF2-40B4-BE49-F238E27FC236}">
                <a16:creationId xmlns:a16="http://schemas.microsoft.com/office/drawing/2014/main" id="{AC5E0AF2-8DAC-44A6-9484-7B447448087C}"/>
              </a:ext>
            </a:extLst>
          </p:cNvPr>
          <p:cNvSpPr>
            <a:spLocks noGrp="1" noChangeArrowheads="1"/>
          </p:cNvSpPr>
          <p:nvPr>
            <p:ph type="title" idx="4294967295"/>
          </p:nvPr>
        </p:nvSpPr>
        <p:spPr/>
        <p:txBody>
          <a:bodyPr/>
          <a:lstStyle/>
          <a:p>
            <a:r>
              <a:rPr lang="zh-CN" altLang="en-US" sz="3000" b="1"/>
              <a:t>图灵机（</a:t>
            </a:r>
            <a:r>
              <a:rPr lang="en-US" altLang="zh-CN" sz="3000" b="1"/>
              <a:t>TM</a:t>
            </a:r>
            <a:r>
              <a:rPr lang="zh-CN" altLang="en-US" sz="3000" b="1"/>
              <a:t>）</a:t>
            </a:r>
          </a:p>
        </p:txBody>
      </p:sp>
      <p:sp>
        <p:nvSpPr>
          <p:cNvPr id="29700" name="Text Box 3">
            <a:extLst>
              <a:ext uri="{FF2B5EF4-FFF2-40B4-BE49-F238E27FC236}">
                <a16:creationId xmlns:a16="http://schemas.microsoft.com/office/drawing/2014/main" id="{F4122FE3-6126-4ECF-808E-68DED4E1D2E2}"/>
              </a:ext>
            </a:extLst>
          </p:cNvPr>
          <p:cNvSpPr txBox="1">
            <a:spLocks noChangeArrowheads="1"/>
          </p:cNvSpPr>
          <p:nvPr/>
        </p:nvSpPr>
        <p:spPr bwMode="auto">
          <a:xfrm>
            <a:off x="406400" y="3371850"/>
            <a:ext cx="8369300" cy="2921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pPr>
            <a:r>
              <a:rPr lang="zh-CN" altLang="en-US">
                <a:solidFill>
                  <a:schemeClr val="tx1"/>
                </a:solidFill>
              </a:rPr>
              <a:t>依据控制器的状态和读写头所读字符，决定执行以下</a:t>
            </a:r>
            <a:r>
              <a:rPr lang="en-US" altLang="zh-CN">
                <a:solidFill>
                  <a:schemeClr val="tx1"/>
                </a:solidFill>
              </a:rPr>
              <a:t>3</a:t>
            </a:r>
            <a:r>
              <a:rPr lang="zh-CN" altLang="en-US">
                <a:solidFill>
                  <a:schemeClr val="tx1"/>
                </a:solidFill>
              </a:rPr>
              <a:t>个操作之一、之二或全部：</a:t>
            </a:r>
          </a:p>
          <a:p>
            <a:pPr>
              <a:spcAft>
                <a:spcPct val="0"/>
              </a:spcAft>
            </a:pPr>
            <a:r>
              <a:rPr lang="en-US" altLang="zh-CN">
                <a:solidFill>
                  <a:schemeClr val="tx1"/>
                </a:solidFill>
              </a:rPr>
              <a:t>   1</a:t>
            </a:r>
            <a:r>
              <a:rPr lang="zh-CN" altLang="en-US">
                <a:solidFill>
                  <a:schemeClr val="tx1"/>
                </a:solidFill>
              </a:rPr>
              <a:t>）改变有限状态控制器中的状态；</a:t>
            </a:r>
          </a:p>
          <a:p>
            <a:pPr>
              <a:spcAft>
                <a:spcPct val="0"/>
              </a:spcAft>
            </a:pPr>
            <a:r>
              <a:rPr lang="en-US" altLang="zh-CN">
                <a:solidFill>
                  <a:schemeClr val="tx1"/>
                </a:solidFill>
              </a:rPr>
              <a:t>   2</a:t>
            </a:r>
            <a:r>
              <a:rPr lang="zh-CN" altLang="en-US">
                <a:solidFill>
                  <a:schemeClr val="tx1"/>
                </a:solidFill>
              </a:rPr>
              <a:t>）读写头在相应的方格中写一符号；</a:t>
            </a:r>
          </a:p>
          <a:p>
            <a:pPr>
              <a:spcAft>
                <a:spcPct val="0"/>
              </a:spcAft>
            </a:pPr>
            <a:r>
              <a:rPr lang="en-US" altLang="zh-CN">
                <a:solidFill>
                  <a:schemeClr val="tx1"/>
                </a:solidFill>
              </a:rPr>
              <a:t>   3</a:t>
            </a:r>
            <a:r>
              <a:rPr lang="zh-CN" altLang="en-US">
                <a:solidFill>
                  <a:schemeClr val="tx1"/>
                </a:solidFill>
              </a:rPr>
              <a:t>）读写头左、右移一格或不动。</a:t>
            </a:r>
          </a:p>
          <a:p>
            <a:pPr>
              <a:spcAft>
                <a:spcPct val="0"/>
              </a:spcAft>
              <a:buClr>
                <a:srgbClr val="FF9900"/>
              </a:buClr>
              <a:buFont typeface="Wingdings" panose="05000000000000000000" pitchFamily="2" charset="2"/>
              <a:buChar char="n"/>
            </a:pPr>
            <a:r>
              <a:rPr lang="zh-CN" altLang="en-US">
                <a:solidFill>
                  <a:srgbClr val="FF9900"/>
                </a:solidFill>
              </a:rPr>
              <a:t>确定型图灵机</a:t>
            </a:r>
            <a:r>
              <a:rPr lang="en-US" altLang="zh-CN">
                <a:solidFill>
                  <a:srgbClr val="FF9900"/>
                </a:solidFill>
              </a:rPr>
              <a:t>DTM</a:t>
            </a:r>
            <a:r>
              <a:rPr lang="zh-CN" altLang="en-US">
                <a:solidFill>
                  <a:schemeClr val="tx1"/>
                </a:solidFill>
              </a:rPr>
              <a:t>：若对任一个状态和符号，要执行的动作都是唯一的</a:t>
            </a:r>
          </a:p>
          <a:p>
            <a:pPr>
              <a:spcAft>
                <a:spcPct val="0"/>
              </a:spcAft>
              <a:buClr>
                <a:srgbClr val="FF9900"/>
              </a:buClr>
              <a:buFont typeface="Wingdings" panose="05000000000000000000" pitchFamily="2" charset="2"/>
              <a:buChar char="n"/>
            </a:pPr>
            <a:r>
              <a:rPr lang="zh-CN" altLang="en-US">
                <a:solidFill>
                  <a:srgbClr val="FF9900"/>
                </a:solidFill>
              </a:rPr>
              <a:t>非确定型图灵机</a:t>
            </a:r>
            <a:r>
              <a:rPr lang="en-US" altLang="zh-CN">
                <a:solidFill>
                  <a:srgbClr val="FF9900"/>
                </a:solidFill>
              </a:rPr>
              <a:t>NTM</a:t>
            </a:r>
            <a:r>
              <a:rPr lang="zh-CN" altLang="en-US">
                <a:solidFill>
                  <a:schemeClr val="tx1"/>
                </a:solidFill>
              </a:rPr>
              <a:t>：若执行的动作是有穷多个可供选择</a:t>
            </a:r>
          </a:p>
        </p:txBody>
      </p:sp>
      <p:sp>
        <p:nvSpPr>
          <p:cNvPr id="29701" name="Text Box 4">
            <a:extLst>
              <a:ext uri="{FF2B5EF4-FFF2-40B4-BE49-F238E27FC236}">
                <a16:creationId xmlns:a16="http://schemas.microsoft.com/office/drawing/2014/main" id="{3CDA2A7A-441E-4D43-9908-85BF4C313B2C}"/>
              </a:ext>
            </a:extLst>
          </p:cNvPr>
          <p:cNvSpPr txBox="1">
            <a:spLocks noChangeArrowheads="1"/>
          </p:cNvSpPr>
          <p:nvPr/>
        </p:nvSpPr>
        <p:spPr bwMode="auto">
          <a:xfrm>
            <a:off x="5473700" y="1703388"/>
            <a:ext cx="2882900" cy="7302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50000"/>
              </a:spcBef>
            </a:pPr>
            <a:r>
              <a:rPr lang="zh-CN" altLang="en-US">
                <a:solidFill>
                  <a:schemeClr val="accent2"/>
                </a:solidFill>
              </a:rPr>
              <a:t>有单带、多带等变种，计算能力等价</a:t>
            </a:r>
          </a:p>
        </p:txBody>
      </p:sp>
      <p:grpSp>
        <p:nvGrpSpPr>
          <p:cNvPr id="29702" name="Group 22">
            <a:extLst>
              <a:ext uri="{FF2B5EF4-FFF2-40B4-BE49-F238E27FC236}">
                <a16:creationId xmlns:a16="http://schemas.microsoft.com/office/drawing/2014/main" id="{1121C5BD-FD05-41CD-BC89-227F9A16A2F1}"/>
              </a:ext>
            </a:extLst>
          </p:cNvPr>
          <p:cNvGrpSpPr>
            <a:grpSpLocks/>
          </p:cNvGrpSpPr>
          <p:nvPr/>
        </p:nvGrpSpPr>
        <p:grpSpPr bwMode="auto">
          <a:xfrm>
            <a:off x="407988" y="1016000"/>
            <a:ext cx="4468812" cy="2171700"/>
            <a:chOff x="225" y="2208"/>
            <a:chExt cx="2815" cy="1368"/>
          </a:xfrm>
        </p:grpSpPr>
        <p:sp>
          <p:nvSpPr>
            <p:cNvPr id="29703" name="Rectangle 7">
              <a:extLst>
                <a:ext uri="{FF2B5EF4-FFF2-40B4-BE49-F238E27FC236}">
                  <a16:creationId xmlns:a16="http://schemas.microsoft.com/office/drawing/2014/main" id="{FF0B9E22-73DE-46F7-B735-FA903257250F}"/>
                </a:ext>
              </a:extLst>
            </p:cNvPr>
            <p:cNvSpPr>
              <a:spLocks noChangeArrowheads="1"/>
            </p:cNvSpPr>
            <p:nvPr/>
          </p:nvSpPr>
          <p:spPr bwMode="auto">
            <a:xfrm>
              <a:off x="392" y="3048"/>
              <a:ext cx="1984" cy="528"/>
            </a:xfrm>
            <a:prstGeom prst="rect">
              <a:avLst/>
            </a:prstGeom>
            <a:solidFill>
              <a:srgbClr val="D2FAFF"/>
            </a:solidFill>
            <a:ln>
              <a:noFill/>
            </a:ln>
            <a:effectLst>
              <a:prstShdw prst="shdw17" dist="17961" dir="13500000">
                <a:srgbClr val="7E9699"/>
              </a:prstShdw>
            </a:effectLst>
            <a:extLs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29704" name="Text Box 8">
              <a:extLst>
                <a:ext uri="{FF2B5EF4-FFF2-40B4-BE49-F238E27FC236}">
                  <a16:creationId xmlns:a16="http://schemas.microsoft.com/office/drawing/2014/main" id="{6BDCB6F0-EFB2-421A-8E5D-F255E0D6ABCA}"/>
                </a:ext>
              </a:extLst>
            </p:cNvPr>
            <p:cNvSpPr txBox="1">
              <a:spLocks noChangeArrowheads="1"/>
            </p:cNvSpPr>
            <p:nvPr/>
          </p:nvSpPr>
          <p:spPr bwMode="auto">
            <a:xfrm>
              <a:off x="600" y="3240"/>
              <a:ext cx="1560"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有限状态控制器</a:t>
              </a:r>
            </a:p>
          </p:txBody>
        </p:sp>
        <p:sp>
          <p:nvSpPr>
            <p:cNvPr id="29705" name="Text Box 10">
              <a:extLst>
                <a:ext uri="{FF2B5EF4-FFF2-40B4-BE49-F238E27FC236}">
                  <a16:creationId xmlns:a16="http://schemas.microsoft.com/office/drawing/2014/main" id="{8AFFC426-5E71-4A97-8007-2377E96E2C29}"/>
                </a:ext>
              </a:extLst>
            </p:cNvPr>
            <p:cNvSpPr txBox="1">
              <a:spLocks noChangeArrowheads="1"/>
            </p:cNvSpPr>
            <p:nvPr/>
          </p:nvSpPr>
          <p:spPr bwMode="auto">
            <a:xfrm>
              <a:off x="280" y="2328"/>
              <a:ext cx="496"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zh-CN" altLang="en-US" sz="2000">
                  <a:solidFill>
                    <a:schemeClr val="tx1"/>
                  </a:solidFill>
                </a:rPr>
                <a:t>输入带</a:t>
              </a:r>
            </a:p>
          </p:txBody>
        </p:sp>
        <p:sp>
          <p:nvSpPr>
            <p:cNvPr id="103435" name="Line 11">
              <a:extLst>
                <a:ext uri="{FF2B5EF4-FFF2-40B4-BE49-F238E27FC236}">
                  <a16:creationId xmlns:a16="http://schemas.microsoft.com/office/drawing/2014/main" id="{5620ADB3-37B5-4215-A176-5316BEAE0C5C}"/>
                </a:ext>
              </a:extLst>
            </p:cNvPr>
            <p:cNvSpPr>
              <a:spLocks noChangeShapeType="1"/>
            </p:cNvSpPr>
            <p:nvPr/>
          </p:nvSpPr>
          <p:spPr bwMode="auto">
            <a:xfrm>
              <a:off x="936" y="2224"/>
              <a:ext cx="0" cy="376"/>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03436" name="Line 12">
              <a:extLst>
                <a:ext uri="{FF2B5EF4-FFF2-40B4-BE49-F238E27FC236}">
                  <a16:creationId xmlns:a16="http://schemas.microsoft.com/office/drawing/2014/main" id="{8D48DECA-93EA-408E-AEE2-6C16ABA88B14}"/>
                </a:ext>
              </a:extLst>
            </p:cNvPr>
            <p:cNvSpPr>
              <a:spLocks noChangeShapeType="1"/>
            </p:cNvSpPr>
            <p:nvPr/>
          </p:nvSpPr>
          <p:spPr bwMode="auto">
            <a:xfrm flipV="1">
              <a:off x="240" y="2208"/>
              <a:ext cx="2800" cy="16"/>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03437" name="Line 13">
              <a:extLst>
                <a:ext uri="{FF2B5EF4-FFF2-40B4-BE49-F238E27FC236}">
                  <a16:creationId xmlns:a16="http://schemas.microsoft.com/office/drawing/2014/main" id="{8228705A-18AA-4480-8EC8-4FB6C05D96BF}"/>
                </a:ext>
              </a:extLst>
            </p:cNvPr>
            <p:cNvSpPr>
              <a:spLocks noChangeShapeType="1"/>
            </p:cNvSpPr>
            <p:nvPr/>
          </p:nvSpPr>
          <p:spPr bwMode="auto">
            <a:xfrm flipV="1">
              <a:off x="225" y="2609"/>
              <a:ext cx="2800" cy="16"/>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03438" name="Line 14">
              <a:extLst>
                <a:ext uri="{FF2B5EF4-FFF2-40B4-BE49-F238E27FC236}">
                  <a16:creationId xmlns:a16="http://schemas.microsoft.com/office/drawing/2014/main" id="{BA42EB32-D81F-4421-836D-6A1E75DE8257}"/>
                </a:ext>
              </a:extLst>
            </p:cNvPr>
            <p:cNvSpPr>
              <a:spLocks noChangeShapeType="1"/>
            </p:cNvSpPr>
            <p:nvPr/>
          </p:nvSpPr>
          <p:spPr bwMode="auto">
            <a:xfrm>
              <a:off x="1241" y="2241"/>
              <a:ext cx="0" cy="376"/>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03439" name="Line 15">
              <a:extLst>
                <a:ext uri="{FF2B5EF4-FFF2-40B4-BE49-F238E27FC236}">
                  <a16:creationId xmlns:a16="http://schemas.microsoft.com/office/drawing/2014/main" id="{3271D98C-0257-4D45-9D3C-BD5F283B8783}"/>
                </a:ext>
              </a:extLst>
            </p:cNvPr>
            <p:cNvSpPr>
              <a:spLocks noChangeShapeType="1"/>
            </p:cNvSpPr>
            <p:nvPr/>
          </p:nvSpPr>
          <p:spPr bwMode="auto">
            <a:xfrm>
              <a:off x="1514" y="2234"/>
              <a:ext cx="0" cy="376"/>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03440" name="Line 16">
              <a:extLst>
                <a:ext uri="{FF2B5EF4-FFF2-40B4-BE49-F238E27FC236}">
                  <a16:creationId xmlns:a16="http://schemas.microsoft.com/office/drawing/2014/main" id="{D0A3C153-D294-4375-91A4-4AA37B66E7F5}"/>
                </a:ext>
              </a:extLst>
            </p:cNvPr>
            <p:cNvSpPr>
              <a:spLocks noChangeShapeType="1"/>
            </p:cNvSpPr>
            <p:nvPr/>
          </p:nvSpPr>
          <p:spPr bwMode="auto">
            <a:xfrm>
              <a:off x="1787" y="2235"/>
              <a:ext cx="0" cy="376"/>
            </a:xfrm>
            <a:prstGeom prst="line">
              <a:avLst/>
            </a:prstGeom>
            <a:noFill/>
            <a:ln w="12700">
              <a:solidFill>
                <a:schemeClr val="tx1"/>
              </a:solidFill>
              <a:prstDash val="sysDot"/>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9712" name="Rectangle 18">
              <a:extLst>
                <a:ext uri="{FF2B5EF4-FFF2-40B4-BE49-F238E27FC236}">
                  <a16:creationId xmlns:a16="http://schemas.microsoft.com/office/drawing/2014/main" id="{A5915FC1-594A-4A2F-94D7-49BF6EAD0A81}"/>
                </a:ext>
              </a:extLst>
            </p:cNvPr>
            <p:cNvSpPr>
              <a:spLocks noChangeArrowheads="1"/>
            </p:cNvSpPr>
            <p:nvPr/>
          </p:nvSpPr>
          <p:spPr bwMode="auto">
            <a:xfrm>
              <a:off x="1661" y="2235"/>
              <a:ext cx="600" cy="23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en-US" altLang="en-US">
                  <a:solidFill>
                    <a:schemeClr val="tx1"/>
                  </a:solidFill>
                </a:rPr>
                <a:t>…</a:t>
              </a:r>
              <a:r>
                <a:rPr lang="en-US" altLang="zh-CN">
                  <a:solidFill>
                    <a:schemeClr val="tx1"/>
                  </a:solidFill>
                </a:rPr>
                <a:t>…</a:t>
              </a:r>
              <a:endParaRPr lang="zh-CN" altLang="en-US">
                <a:solidFill>
                  <a:schemeClr val="tx1"/>
                </a:solidFill>
              </a:endParaRPr>
            </a:p>
          </p:txBody>
        </p:sp>
        <p:sp>
          <p:nvSpPr>
            <p:cNvPr id="29713" name="Text Box 19">
              <a:extLst>
                <a:ext uri="{FF2B5EF4-FFF2-40B4-BE49-F238E27FC236}">
                  <a16:creationId xmlns:a16="http://schemas.microsoft.com/office/drawing/2014/main" id="{C2F0A494-0A9C-438B-829D-8D383733D6EF}"/>
                </a:ext>
              </a:extLst>
            </p:cNvPr>
            <p:cNvSpPr txBox="1">
              <a:spLocks noChangeArrowheads="1"/>
            </p:cNvSpPr>
            <p:nvPr/>
          </p:nvSpPr>
          <p:spPr bwMode="auto">
            <a:xfrm>
              <a:off x="2168" y="2312"/>
              <a:ext cx="784"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无限长</a:t>
              </a:r>
            </a:p>
          </p:txBody>
        </p:sp>
        <p:sp>
          <p:nvSpPr>
            <p:cNvPr id="103444" name="Line 20">
              <a:extLst>
                <a:ext uri="{FF2B5EF4-FFF2-40B4-BE49-F238E27FC236}">
                  <a16:creationId xmlns:a16="http://schemas.microsoft.com/office/drawing/2014/main" id="{7842C930-3812-4D79-80F4-E5020785AB79}"/>
                </a:ext>
              </a:extLst>
            </p:cNvPr>
            <p:cNvSpPr>
              <a:spLocks noChangeShapeType="1"/>
            </p:cNvSpPr>
            <p:nvPr/>
          </p:nvSpPr>
          <p:spPr bwMode="auto">
            <a:xfrm flipV="1">
              <a:off x="1344" y="2632"/>
              <a:ext cx="0" cy="400"/>
            </a:xfrm>
            <a:prstGeom prst="line">
              <a:avLst/>
            </a:prstGeom>
            <a:noFill/>
            <a:ln w="12700">
              <a:solidFill>
                <a:schemeClr val="tx1"/>
              </a:solidFill>
              <a:round/>
              <a:headEnd/>
              <a:tailEnd type="stealth"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9715" name="Text Box 21">
              <a:extLst>
                <a:ext uri="{FF2B5EF4-FFF2-40B4-BE49-F238E27FC236}">
                  <a16:creationId xmlns:a16="http://schemas.microsoft.com/office/drawing/2014/main" id="{D60D794A-2440-4BDE-82B1-8486EECE1A2A}"/>
                </a:ext>
              </a:extLst>
            </p:cNvPr>
            <p:cNvSpPr txBox="1">
              <a:spLocks noChangeArrowheads="1"/>
            </p:cNvSpPr>
            <p:nvPr/>
          </p:nvSpPr>
          <p:spPr bwMode="auto">
            <a:xfrm>
              <a:off x="1240" y="2776"/>
              <a:ext cx="696"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读写头</a:t>
              </a:r>
            </a:p>
          </p:txBody>
        </p:sp>
      </p:gr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B3F9357B-A366-4196-8807-6C94CD0F437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CD4D8E05-D0C9-4EB4-88A2-BE1FF83AA73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31747" name="Rectangle 2">
            <a:extLst>
              <a:ext uri="{FF2B5EF4-FFF2-40B4-BE49-F238E27FC236}">
                <a16:creationId xmlns:a16="http://schemas.microsoft.com/office/drawing/2014/main" id="{BB0CE31C-2726-43E7-A287-045B091C6AB1}"/>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31748" name="Text Box 4">
            <a:extLst>
              <a:ext uri="{FF2B5EF4-FFF2-40B4-BE49-F238E27FC236}">
                <a16:creationId xmlns:a16="http://schemas.microsoft.com/office/drawing/2014/main" id="{28B6137E-136C-4515-B3C1-AEC5910F6EE4}"/>
              </a:ext>
            </a:extLst>
          </p:cNvPr>
          <p:cNvSpPr txBox="1">
            <a:spLocks noChangeArrowheads="1"/>
          </p:cNvSpPr>
          <p:nvPr/>
        </p:nvSpPr>
        <p:spPr bwMode="auto">
          <a:xfrm>
            <a:off x="193675" y="1041400"/>
            <a:ext cx="8645525" cy="52784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ts val="600"/>
              </a:spcAft>
              <a:buClr>
                <a:srgbClr val="FF9900"/>
              </a:buClr>
              <a:buFont typeface="Wingdings" panose="05000000000000000000" pitchFamily="2" charset="2"/>
              <a:buChar char="n"/>
            </a:pPr>
            <a:r>
              <a:rPr lang="en-US" altLang="zh-CN" sz="2800">
                <a:solidFill>
                  <a:srgbClr val="FF9900"/>
                </a:solidFill>
              </a:rPr>
              <a:t>P</a:t>
            </a:r>
            <a:r>
              <a:rPr lang="zh-CN" altLang="en-US" sz="2800">
                <a:solidFill>
                  <a:srgbClr val="FF9900"/>
                </a:solidFill>
              </a:rPr>
              <a:t>类问题</a:t>
            </a:r>
            <a:endParaRPr lang="en-US" altLang="zh-CN" sz="2800">
              <a:solidFill>
                <a:schemeClr val="tx1"/>
              </a:solidFill>
            </a:endParaRPr>
          </a:p>
          <a:p>
            <a:pPr lvl="1" algn="just" eaLnBrk="1">
              <a:spcAft>
                <a:spcPct val="0"/>
              </a:spcAft>
              <a:buClr>
                <a:srgbClr val="FF9900"/>
              </a:buClr>
              <a:buFont typeface="Wingdings" panose="05000000000000000000" pitchFamily="2" charset="2"/>
              <a:buNone/>
            </a:pPr>
            <a:r>
              <a:rPr lang="zh-CN" altLang="en-US" sz="2800">
                <a:solidFill>
                  <a:schemeClr val="tx1"/>
                </a:solidFill>
              </a:rPr>
              <a:t>一类问题的集合，对其中的任一问题，都存在一个</a:t>
            </a:r>
            <a:r>
              <a:rPr lang="zh-CN" altLang="en-US" sz="2800">
                <a:solidFill>
                  <a:srgbClr val="FF9900"/>
                </a:solidFill>
              </a:rPr>
              <a:t>确定</a:t>
            </a:r>
            <a:r>
              <a:rPr lang="zh-CN" altLang="en-US" sz="2800">
                <a:solidFill>
                  <a:schemeClr val="tx1"/>
                </a:solidFill>
              </a:rPr>
              <a:t>型图灵机</a:t>
            </a:r>
            <a:r>
              <a:rPr lang="en-US" altLang="zh-CN" sz="2800">
                <a:solidFill>
                  <a:schemeClr val="tx1"/>
                </a:solidFill>
              </a:rPr>
              <a:t>M</a:t>
            </a:r>
            <a:r>
              <a:rPr lang="zh-CN" altLang="en-US" sz="2800">
                <a:solidFill>
                  <a:schemeClr val="tx1"/>
                </a:solidFill>
              </a:rPr>
              <a:t>和一个多项式</a:t>
            </a:r>
            <a:r>
              <a:rPr lang="en-US" altLang="zh-CN" sz="2800">
                <a:solidFill>
                  <a:schemeClr val="tx1"/>
                </a:solidFill>
              </a:rPr>
              <a:t>p</a:t>
            </a:r>
            <a:r>
              <a:rPr lang="zh-CN" altLang="en-US" sz="2800">
                <a:solidFill>
                  <a:schemeClr val="tx1"/>
                </a:solidFill>
              </a:rPr>
              <a:t>，对于该问题的任何（编码）长度为</a:t>
            </a:r>
            <a:r>
              <a:rPr lang="en-US" altLang="zh-CN" sz="2800">
                <a:solidFill>
                  <a:schemeClr val="tx1"/>
                </a:solidFill>
              </a:rPr>
              <a:t>n</a:t>
            </a:r>
            <a:r>
              <a:rPr lang="zh-CN" altLang="en-US" sz="2800">
                <a:solidFill>
                  <a:schemeClr val="tx1"/>
                </a:solidFill>
              </a:rPr>
              <a:t>的实例，</a:t>
            </a:r>
            <a:r>
              <a:rPr lang="en-US" altLang="zh-CN" sz="2800">
                <a:solidFill>
                  <a:schemeClr val="tx1"/>
                </a:solidFill>
              </a:rPr>
              <a:t>M</a:t>
            </a:r>
            <a:r>
              <a:rPr lang="zh-CN" altLang="en-US" sz="2800">
                <a:solidFill>
                  <a:schemeClr val="tx1"/>
                </a:solidFill>
              </a:rPr>
              <a:t>都能在</a:t>
            </a:r>
            <a:r>
              <a:rPr lang="en-US" altLang="zh-CN" sz="2800">
                <a:solidFill>
                  <a:schemeClr val="tx1"/>
                </a:solidFill>
              </a:rPr>
              <a:t>p(n)</a:t>
            </a:r>
            <a:r>
              <a:rPr lang="zh-CN" altLang="en-US" sz="2800">
                <a:solidFill>
                  <a:schemeClr val="tx1"/>
                </a:solidFill>
              </a:rPr>
              <a:t>步内，给出对该实例的回答（</a:t>
            </a:r>
            <a:r>
              <a:rPr lang="en-US" altLang="zh-CN" sz="2800">
                <a:solidFill>
                  <a:schemeClr val="tx1"/>
                </a:solidFill>
              </a:rPr>
              <a:t>yes</a:t>
            </a:r>
            <a:r>
              <a:rPr lang="zh-CN" altLang="en-US" sz="2800">
                <a:solidFill>
                  <a:schemeClr val="tx1"/>
                </a:solidFill>
              </a:rPr>
              <a:t>）。</a:t>
            </a:r>
            <a:endParaRPr lang="en-US" altLang="zh-CN" sz="2800">
              <a:solidFill>
                <a:srgbClr val="0000FF"/>
              </a:solidFill>
            </a:endParaRPr>
          </a:p>
          <a:p>
            <a:pPr lvl="1" algn="just" eaLnBrk="1">
              <a:spcBef>
                <a:spcPts val="600"/>
              </a:spcBef>
              <a:spcAft>
                <a:spcPts val="600"/>
              </a:spcAft>
              <a:buClr>
                <a:srgbClr val="FF9900"/>
              </a:buClr>
              <a:buFont typeface="Wingdings" panose="05000000000000000000" pitchFamily="2" charset="2"/>
              <a:buNone/>
            </a:pPr>
            <a:r>
              <a:rPr lang="zh-CN" altLang="en-US" sz="2800">
                <a:solidFill>
                  <a:srgbClr val="0000FF"/>
                </a:solidFill>
              </a:rPr>
              <a:t>形式化定义</a:t>
            </a:r>
            <a:r>
              <a:rPr lang="zh-CN" altLang="en-US" sz="2800">
                <a:solidFill>
                  <a:schemeClr val="tx1"/>
                </a:solidFill>
              </a:rPr>
              <a:t>：</a:t>
            </a:r>
            <a:endParaRPr lang="en-US" altLang="zh-CN" sz="2800">
              <a:solidFill>
                <a:schemeClr val="tx1"/>
              </a:solidFill>
            </a:endParaRPr>
          </a:p>
          <a:p>
            <a:pPr lvl="1" algn="just" eaLnBrk="1">
              <a:spcBef>
                <a:spcPts val="600"/>
              </a:spcBef>
              <a:spcAft>
                <a:spcPts val="600"/>
              </a:spcAft>
              <a:buClr>
                <a:srgbClr val="FF9900"/>
              </a:buClr>
              <a:buFont typeface="Wingdings" panose="05000000000000000000" pitchFamily="2" charset="2"/>
              <a:buNone/>
            </a:pPr>
            <a:r>
              <a:rPr lang="en-US" altLang="zh-CN" sz="2800">
                <a:solidFill>
                  <a:schemeClr val="tx1"/>
                </a:solidFill>
              </a:rPr>
              <a:t>P={ L</a:t>
            </a:r>
            <a:r>
              <a:rPr lang="zh-CN" altLang="en-US" sz="2800">
                <a:solidFill>
                  <a:schemeClr val="tx1"/>
                </a:solidFill>
              </a:rPr>
              <a:t>：</a:t>
            </a:r>
            <a:r>
              <a:rPr lang="en-US" altLang="zh-CN" sz="2800">
                <a:solidFill>
                  <a:schemeClr val="tx1"/>
                </a:solidFill>
              </a:rPr>
              <a:t>L</a:t>
            </a:r>
            <a:r>
              <a:rPr lang="zh-CN" altLang="en-US" sz="2800">
                <a:solidFill>
                  <a:schemeClr val="tx1"/>
                </a:solidFill>
              </a:rPr>
              <a:t>是一个能在多项式时间内被一台</a:t>
            </a:r>
            <a:r>
              <a:rPr lang="en-US" altLang="zh-CN" sz="2800">
                <a:solidFill>
                  <a:schemeClr val="tx1"/>
                </a:solidFill>
              </a:rPr>
              <a:t>DTM</a:t>
            </a:r>
            <a:r>
              <a:rPr lang="zh-CN" altLang="en-US" sz="2800">
                <a:solidFill>
                  <a:schemeClr val="tx1"/>
                </a:solidFill>
              </a:rPr>
              <a:t>所接受的语言</a:t>
            </a:r>
            <a:r>
              <a:rPr lang="en-US" altLang="zh-CN" sz="2800">
                <a:solidFill>
                  <a:schemeClr val="tx1"/>
                </a:solidFill>
              </a:rPr>
              <a:t>}</a:t>
            </a:r>
            <a:endParaRPr lang="en-US" altLang="zh-CN" sz="2800">
              <a:solidFill>
                <a:srgbClr val="0000FF"/>
              </a:solidFill>
            </a:endParaRPr>
          </a:p>
          <a:p>
            <a:pPr lvl="1" algn="just" eaLnBrk="1">
              <a:spcBef>
                <a:spcPts val="600"/>
              </a:spcBef>
              <a:spcAft>
                <a:spcPts val="600"/>
              </a:spcAft>
              <a:buClr>
                <a:srgbClr val="FF9900"/>
              </a:buClr>
              <a:buFont typeface="Wingdings" panose="05000000000000000000" pitchFamily="2" charset="2"/>
              <a:buNone/>
            </a:pPr>
            <a:r>
              <a:rPr lang="zh-CN" altLang="en-US" sz="2800">
                <a:solidFill>
                  <a:srgbClr val="0000FF"/>
                </a:solidFill>
              </a:rPr>
              <a:t>非形式定义</a:t>
            </a:r>
            <a:r>
              <a:rPr lang="zh-CN" altLang="en-US" sz="2800">
                <a:solidFill>
                  <a:schemeClr val="tx1"/>
                </a:solidFill>
              </a:rPr>
              <a:t>：</a:t>
            </a:r>
            <a:endParaRPr lang="en-US" altLang="zh-CN" sz="2800">
              <a:solidFill>
                <a:schemeClr val="tx1"/>
              </a:solidFill>
            </a:endParaRPr>
          </a:p>
          <a:p>
            <a:pPr lvl="1" algn="just" eaLnBrk="1">
              <a:spcAft>
                <a:spcPct val="0"/>
              </a:spcAft>
              <a:buClr>
                <a:srgbClr val="FF9900"/>
              </a:buClr>
              <a:buFont typeface="Wingdings" panose="05000000000000000000" pitchFamily="2" charset="2"/>
              <a:buNone/>
            </a:pPr>
            <a:r>
              <a:rPr lang="en-US" altLang="zh-CN" sz="2800">
                <a:solidFill>
                  <a:schemeClr val="tx1"/>
                </a:solidFill>
              </a:rPr>
              <a:t>P</a:t>
            </a:r>
            <a:r>
              <a:rPr lang="zh-CN" altLang="en-US" sz="2800">
                <a:solidFill>
                  <a:schemeClr val="tx1"/>
                </a:solidFill>
              </a:rPr>
              <a:t>是所有用</a:t>
            </a:r>
            <a:r>
              <a:rPr lang="zh-CN" altLang="en-US" sz="2800">
                <a:solidFill>
                  <a:schemeClr val="hlink"/>
                </a:solidFill>
              </a:rPr>
              <a:t>确定性算法</a:t>
            </a:r>
            <a:r>
              <a:rPr lang="zh-CN" altLang="en-US" sz="2800">
                <a:solidFill>
                  <a:schemeClr val="tx1"/>
                </a:solidFill>
              </a:rPr>
              <a:t>在多项式时间内可解的</a:t>
            </a:r>
            <a:r>
              <a:rPr lang="en-US" altLang="zh-CN" sz="2800">
                <a:solidFill>
                  <a:schemeClr val="tx1"/>
                </a:solidFill>
              </a:rPr>
              <a:t>(</a:t>
            </a:r>
            <a:r>
              <a:rPr lang="zh-CN" altLang="en-US" sz="2800">
                <a:solidFill>
                  <a:schemeClr val="tx1"/>
                </a:solidFill>
              </a:rPr>
              <a:t>判定</a:t>
            </a:r>
            <a:r>
              <a:rPr lang="en-US" altLang="zh-CN" sz="2800">
                <a:solidFill>
                  <a:schemeClr val="tx1"/>
                </a:solidFill>
              </a:rPr>
              <a:t>)</a:t>
            </a:r>
            <a:r>
              <a:rPr lang="zh-CN" altLang="en-US" sz="2800">
                <a:solidFill>
                  <a:schemeClr val="tx1"/>
                </a:solidFill>
              </a:rPr>
              <a:t>问题的集合</a:t>
            </a:r>
            <a:endParaRPr lang="en-US" altLang="zh-CN" sz="2800">
              <a:solidFill>
                <a:schemeClr val="tx1"/>
              </a:solidFill>
            </a:endParaRPr>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B1C5FBFF-DC29-42DD-9D63-4AC383DD2506}"/>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EF53EAA8-3CFD-4208-B007-63362E886EB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33795" name="Rectangle 2">
            <a:extLst>
              <a:ext uri="{FF2B5EF4-FFF2-40B4-BE49-F238E27FC236}">
                <a16:creationId xmlns:a16="http://schemas.microsoft.com/office/drawing/2014/main" id="{2B8502E7-4DD5-49A9-A0CC-813B8F39A3E4}"/>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21508" name="Text Box 4">
            <a:extLst>
              <a:ext uri="{FF2B5EF4-FFF2-40B4-BE49-F238E27FC236}">
                <a16:creationId xmlns:a16="http://schemas.microsoft.com/office/drawing/2014/main" id="{8CF72959-A384-4421-9BAB-5FA860227E28}"/>
              </a:ext>
            </a:extLst>
          </p:cNvPr>
          <p:cNvSpPr txBox="1">
            <a:spLocks noChangeArrowheads="1"/>
          </p:cNvSpPr>
          <p:nvPr/>
        </p:nvSpPr>
        <p:spPr bwMode="auto">
          <a:xfrm>
            <a:off x="201613" y="1106488"/>
            <a:ext cx="8753475" cy="4789487"/>
          </a:xfrm>
          <a:prstGeom prst="rect">
            <a:avLst/>
          </a:prstGeom>
          <a:noFill/>
          <a:ln>
            <a:noFill/>
          </a:ln>
          <a:effectLst>
            <a:prstShdw prst="shdw17" dist="17961" dir="13500000">
              <a:srgbClr val="7E9699"/>
            </a:prstShdw>
          </a:effec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defRPr/>
            </a:pPr>
            <a:r>
              <a:rPr lang="en-US" altLang="zh-CN">
                <a:solidFill>
                  <a:srgbClr val="FF9900"/>
                </a:solidFill>
              </a:rPr>
              <a:t>NP</a:t>
            </a:r>
            <a:r>
              <a:rPr lang="zh-CN" altLang="en-US">
                <a:solidFill>
                  <a:srgbClr val="FF9900"/>
                </a:solidFill>
              </a:rPr>
              <a:t>类问题</a:t>
            </a:r>
            <a:endParaRPr lang="en-US" altLang="zh-CN">
              <a:solidFill>
                <a:schemeClr val="tx1"/>
              </a:solidFill>
            </a:endParaRPr>
          </a:p>
          <a:p>
            <a:pPr marL="457200" lvl="1" indent="0" algn="just">
              <a:spcBef>
                <a:spcPct val="30000"/>
              </a:spcBef>
              <a:spcAft>
                <a:spcPct val="0"/>
              </a:spcAft>
              <a:buClr>
                <a:srgbClr val="FF9900"/>
              </a:buClr>
              <a:buFont typeface="Wingdings" panose="05000000000000000000" pitchFamily="2" charset="2"/>
              <a:buNone/>
              <a:defRPr/>
            </a:pPr>
            <a:r>
              <a:rPr lang="zh-CN" altLang="en-US" sz="2400">
                <a:solidFill>
                  <a:schemeClr val="tx1"/>
                </a:solidFill>
              </a:rPr>
              <a:t>一类问题的集合，对其中的任一问题，都存在一个</a:t>
            </a:r>
            <a:r>
              <a:rPr lang="zh-CN" altLang="en-US" sz="2400">
                <a:solidFill>
                  <a:srgbClr val="FF9900"/>
                </a:solidFill>
              </a:rPr>
              <a:t>非确定</a:t>
            </a:r>
            <a:r>
              <a:rPr lang="zh-CN" altLang="en-US" sz="2400">
                <a:solidFill>
                  <a:schemeClr val="tx1"/>
                </a:solidFill>
              </a:rPr>
              <a:t>型图灵机</a:t>
            </a:r>
            <a:r>
              <a:rPr lang="en-US" altLang="zh-CN" sz="2400">
                <a:solidFill>
                  <a:schemeClr val="tx1"/>
                </a:solidFill>
              </a:rPr>
              <a:t>M</a:t>
            </a:r>
            <a:r>
              <a:rPr lang="zh-CN" altLang="en-US" sz="2400">
                <a:solidFill>
                  <a:schemeClr val="tx1"/>
                </a:solidFill>
              </a:rPr>
              <a:t>和一个</a:t>
            </a:r>
            <a:r>
              <a:rPr lang="zh-CN" altLang="en-US" sz="2400">
                <a:solidFill>
                  <a:srgbClr val="0000FF"/>
                </a:solidFill>
              </a:rPr>
              <a:t>多项式</a:t>
            </a:r>
            <a:r>
              <a:rPr lang="en-US" altLang="zh-CN" sz="2400">
                <a:solidFill>
                  <a:srgbClr val="0000FF"/>
                </a:solidFill>
              </a:rPr>
              <a:t>p</a:t>
            </a:r>
            <a:r>
              <a:rPr lang="zh-CN" altLang="en-US" sz="2400">
                <a:solidFill>
                  <a:schemeClr val="tx1"/>
                </a:solidFill>
              </a:rPr>
              <a:t>，对于该问题的任何（编码）长度为</a:t>
            </a:r>
            <a:r>
              <a:rPr lang="en-US" altLang="zh-CN" sz="2400">
                <a:solidFill>
                  <a:schemeClr val="tx1"/>
                </a:solidFill>
              </a:rPr>
              <a:t>n</a:t>
            </a:r>
            <a:r>
              <a:rPr lang="zh-CN" altLang="en-US" sz="2400">
                <a:solidFill>
                  <a:schemeClr val="tx1"/>
                </a:solidFill>
              </a:rPr>
              <a:t>的实例，</a:t>
            </a:r>
            <a:r>
              <a:rPr lang="en-US" altLang="zh-CN" sz="2400">
                <a:solidFill>
                  <a:schemeClr val="tx1"/>
                </a:solidFill>
              </a:rPr>
              <a:t>M</a:t>
            </a:r>
            <a:r>
              <a:rPr lang="zh-CN" altLang="en-US" sz="2400">
                <a:solidFill>
                  <a:schemeClr val="tx1"/>
                </a:solidFill>
              </a:rPr>
              <a:t>都能在</a:t>
            </a:r>
            <a:r>
              <a:rPr lang="en-US" altLang="zh-CN" sz="2400">
                <a:solidFill>
                  <a:schemeClr val="tx1"/>
                </a:solidFill>
              </a:rPr>
              <a:t>p(n)</a:t>
            </a:r>
            <a:r>
              <a:rPr lang="zh-CN" altLang="en-US" sz="2400">
                <a:solidFill>
                  <a:schemeClr val="tx1"/>
                </a:solidFill>
              </a:rPr>
              <a:t>步内，给出对该实例的回答（</a:t>
            </a:r>
            <a:r>
              <a:rPr lang="en-US" altLang="zh-CN" sz="2400">
                <a:solidFill>
                  <a:schemeClr val="tx1"/>
                </a:solidFill>
              </a:rPr>
              <a:t>yes</a:t>
            </a:r>
            <a:r>
              <a:rPr lang="zh-CN" altLang="en-US" sz="2400">
                <a:solidFill>
                  <a:schemeClr val="tx1"/>
                </a:solidFill>
              </a:rPr>
              <a:t>）。</a:t>
            </a:r>
            <a:endParaRPr lang="en-US" altLang="zh-CN" sz="2400">
              <a:solidFill>
                <a:schemeClr val="tx1"/>
              </a:solidFill>
            </a:endParaRPr>
          </a:p>
          <a:p>
            <a:pPr marL="457200" lvl="1" indent="0" algn="just" eaLnBrk="1">
              <a:spcBef>
                <a:spcPts val="1200"/>
              </a:spcBef>
              <a:spcAft>
                <a:spcPts val="600"/>
              </a:spcAft>
              <a:buClr>
                <a:srgbClr val="FF9900"/>
              </a:buClr>
              <a:buFont typeface="Wingdings" panose="05000000000000000000" pitchFamily="2" charset="2"/>
              <a:buNone/>
              <a:defRPr/>
            </a:pPr>
            <a:r>
              <a:rPr lang="zh-CN" altLang="en-US" sz="2400">
                <a:solidFill>
                  <a:srgbClr val="0000FF"/>
                </a:solidFill>
              </a:rPr>
              <a:t>形式化定义</a:t>
            </a:r>
            <a:r>
              <a:rPr lang="zh-CN" altLang="en-US" sz="2400">
                <a:solidFill>
                  <a:schemeClr val="tx1"/>
                </a:solidFill>
              </a:rPr>
              <a:t>： </a:t>
            </a:r>
            <a:r>
              <a:rPr lang="en-US" altLang="zh-CN" sz="2400">
                <a:solidFill>
                  <a:schemeClr val="tx1"/>
                </a:solidFill>
              </a:rPr>
              <a:t>NP={ L</a:t>
            </a:r>
            <a:r>
              <a:rPr lang="zh-CN" altLang="en-US" sz="2400">
                <a:solidFill>
                  <a:schemeClr val="tx1"/>
                </a:solidFill>
              </a:rPr>
              <a:t>：</a:t>
            </a:r>
            <a:r>
              <a:rPr lang="en-US" altLang="zh-CN" sz="2400">
                <a:solidFill>
                  <a:schemeClr val="tx1"/>
                </a:solidFill>
              </a:rPr>
              <a:t>L</a:t>
            </a:r>
            <a:r>
              <a:rPr lang="zh-CN" altLang="en-US" sz="2400">
                <a:solidFill>
                  <a:schemeClr val="tx1"/>
                </a:solidFill>
              </a:rPr>
              <a:t>是一个能在多项式时间内被一台</a:t>
            </a:r>
            <a:r>
              <a:rPr lang="en-US" altLang="zh-CN" sz="2400">
                <a:solidFill>
                  <a:schemeClr val="tx1"/>
                </a:solidFill>
              </a:rPr>
              <a:t>NTM</a:t>
            </a:r>
            <a:r>
              <a:rPr lang="zh-CN" altLang="en-US" sz="2400">
                <a:solidFill>
                  <a:schemeClr val="tx1"/>
                </a:solidFill>
              </a:rPr>
              <a:t>所接受的语言</a:t>
            </a:r>
            <a:r>
              <a:rPr lang="en-US" altLang="zh-CN" sz="2400">
                <a:solidFill>
                  <a:schemeClr val="tx1"/>
                </a:solidFill>
              </a:rPr>
              <a:t>}</a:t>
            </a:r>
            <a:endParaRPr lang="en-US" altLang="zh-CN" sz="2400">
              <a:solidFill>
                <a:srgbClr val="0000FF"/>
              </a:solidFill>
            </a:endParaRPr>
          </a:p>
          <a:p>
            <a:pPr marL="457200" lvl="1" indent="0" algn="just" eaLnBrk="1">
              <a:spcBef>
                <a:spcPts val="600"/>
              </a:spcBef>
              <a:spcAft>
                <a:spcPts val="1200"/>
              </a:spcAft>
              <a:buClr>
                <a:srgbClr val="FF9900"/>
              </a:buClr>
              <a:buFont typeface="Wingdings" panose="05000000000000000000" pitchFamily="2" charset="2"/>
              <a:buNone/>
              <a:defRPr/>
            </a:pPr>
            <a:r>
              <a:rPr lang="zh-CN" altLang="en-US" sz="2400">
                <a:solidFill>
                  <a:srgbClr val="0000FF"/>
                </a:solidFill>
              </a:rPr>
              <a:t>非形式定义</a:t>
            </a:r>
            <a:r>
              <a:rPr lang="zh-CN" altLang="en-US" sz="2400">
                <a:solidFill>
                  <a:schemeClr val="tx1"/>
                </a:solidFill>
              </a:rPr>
              <a:t>：</a:t>
            </a:r>
            <a:r>
              <a:rPr lang="en-US" altLang="zh-CN" sz="2400">
                <a:solidFill>
                  <a:schemeClr val="tx1"/>
                </a:solidFill>
              </a:rPr>
              <a:t>NP</a:t>
            </a:r>
            <a:r>
              <a:rPr lang="zh-CN" altLang="en-US" sz="2400">
                <a:solidFill>
                  <a:schemeClr val="tx1"/>
                </a:solidFill>
              </a:rPr>
              <a:t>是所有用</a:t>
            </a:r>
            <a:r>
              <a:rPr lang="zh-CN" altLang="en-US" sz="2400">
                <a:solidFill>
                  <a:srgbClr val="0000FF"/>
                </a:solidFill>
              </a:rPr>
              <a:t>非</a:t>
            </a:r>
            <a:r>
              <a:rPr lang="zh-CN" altLang="en-US" sz="2400">
                <a:solidFill>
                  <a:schemeClr val="hlink"/>
                </a:solidFill>
              </a:rPr>
              <a:t>确定性算法</a:t>
            </a:r>
            <a:r>
              <a:rPr lang="zh-CN" altLang="en-US" sz="2400">
                <a:solidFill>
                  <a:schemeClr val="tx1"/>
                </a:solidFill>
              </a:rPr>
              <a:t>在多项式时间内可解的</a:t>
            </a:r>
            <a:r>
              <a:rPr lang="en-US" altLang="zh-CN" sz="2400">
                <a:solidFill>
                  <a:schemeClr val="tx1"/>
                </a:solidFill>
              </a:rPr>
              <a:t>(</a:t>
            </a:r>
            <a:r>
              <a:rPr lang="zh-CN" altLang="en-US" sz="2400">
                <a:solidFill>
                  <a:schemeClr val="tx1"/>
                </a:solidFill>
              </a:rPr>
              <a:t>判定</a:t>
            </a:r>
            <a:r>
              <a:rPr lang="en-US" altLang="zh-CN" sz="2400">
                <a:solidFill>
                  <a:schemeClr val="tx1"/>
                </a:solidFill>
              </a:rPr>
              <a:t>)</a:t>
            </a:r>
            <a:r>
              <a:rPr lang="zh-CN" altLang="en-US" sz="2400">
                <a:solidFill>
                  <a:schemeClr val="tx1"/>
                </a:solidFill>
              </a:rPr>
              <a:t>问题的集合</a:t>
            </a:r>
            <a:endParaRPr lang="en-US" altLang="zh-CN" sz="2400">
              <a:solidFill>
                <a:schemeClr val="tx1"/>
              </a:solidFill>
            </a:endParaRPr>
          </a:p>
          <a:p>
            <a:pPr marL="457200" lvl="1" indent="0" algn="just" eaLnBrk="1">
              <a:spcAft>
                <a:spcPct val="0"/>
              </a:spcAft>
              <a:buClr>
                <a:srgbClr val="FF9900"/>
              </a:buClr>
              <a:buFont typeface="Wingdings" panose="05000000000000000000" pitchFamily="2" charset="2"/>
              <a:buNone/>
              <a:defRPr/>
            </a:pPr>
            <a:r>
              <a:rPr lang="zh-CN" altLang="en-US" sz="2400">
                <a:solidFill>
                  <a:schemeClr val="tx1"/>
                </a:solidFill>
              </a:rPr>
              <a:t>若</a:t>
            </a:r>
            <a:r>
              <a:rPr lang="en-US" altLang="zh-CN" sz="2400">
                <a:solidFill>
                  <a:schemeClr val="tx1"/>
                </a:solidFill>
              </a:rPr>
              <a:t>NTM</a:t>
            </a:r>
            <a:r>
              <a:rPr lang="zh-CN" altLang="en-US" sz="2400">
                <a:solidFill>
                  <a:schemeClr val="tx1"/>
                </a:solidFill>
              </a:rPr>
              <a:t>在每一步都恰有</a:t>
            </a:r>
            <a:r>
              <a:rPr lang="en-US" altLang="zh-CN" sz="2400">
                <a:solidFill>
                  <a:schemeClr val="tx1"/>
                </a:solidFill>
              </a:rPr>
              <a:t>2</a:t>
            </a:r>
            <a:r>
              <a:rPr lang="zh-CN" altLang="en-US" sz="2400">
                <a:solidFill>
                  <a:schemeClr val="tx1"/>
                </a:solidFill>
              </a:rPr>
              <a:t>步可供选择，则回答实例需考察</a:t>
            </a:r>
            <a:r>
              <a:rPr lang="en-US" altLang="zh-CN" sz="2400">
                <a:solidFill>
                  <a:schemeClr val="tx1"/>
                </a:solidFill>
              </a:rPr>
              <a:t>2</a:t>
            </a:r>
            <a:r>
              <a:rPr lang="en-US" altLang="zh-CN" sz="2400" baseline="30000">
                <a:solidFill>
                  <a:schemeClr val="tx1"/>
                </a:solidFill>
              </a:rPr>
              <a:t>p(n)</a:t>
            </a:r>
            <a:r>
              <a:rPr lang="zh-CN" altLang="en-US" sz="2400">
                <a:solidFill>
                  <a:schemeClr val="tx1"/>
                </a:solidFill>
              </a:rPr>
              <a:t>种不同的可能性。</a:t>
            </a:r>
            <a:endParaRPr lang="en-US" altLang="zh-CN" sz="2400">
              <a:solidFill>
                <a:schemeClr val="tx1"/>
              </a:solidFill>
            </a:endParaRPr>
          </a:p>
          <a:p>
            <a:pPr marL="396000" algn="just">
              <a:spcBef>
                <a:spcPts val="1200"/>
              </a:spcBef>
              <a:buClr>
                <a:srgbClr val="FF9900"/>
              </a:buClr>
              <a:buFont typeface="Wingdings" panose="05000000000000000000" pitchFamily="2" charset="2"/>
              <a:buNone/>
              <a:defRPr/>
            </a:pPr>
            <a:r>
              <a:rPr lang="zh-CN" altLang="en-US">
                <a:solidFill>
                  <a:schemeClr val="tx1"/>
                </a:solidFill>
              </a:rPr>
              <a:t>     存在多项式时间的（</a:t>
            </a:r>
            <a:r>
              <a:rPr lang="zh-CN" altLang="en-US">
                <a:solidFill>
                  <a:srgbClr val="0000FF"/>
                </a:solidFill>
              </a:rPr>
              <a:t>确定性</a:t>
            </a:r>
            <a:r>
              <a:rPr lang="zh-CN" altLang="en-US">
                <a:solidFill>
                  <a:schemeClr val="tx1"/>
                </a:solidFill>
              </a:rPr>
              <a:t>）算法吗？</a:t>
            </a: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707CE48F-5C10-4A77-AC91-4B234C115B17}"/>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F1D7B2B-9661-490D-9526-9B644099CDD5}"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35843" name="Rectangle 2">
            <a:extLst>
              <a:ext uri="{FF2B5EF4-FFF2-40B4-BE49-F238E27FC236}">
                <a16:creationId xmlns:a16="http://schemas.microsoft.com/office/drawing/2014/main" id="{004B4B1C-BFFA-4A60-A73C-D12FCEF27F54}"/>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21508" name="Text Box 4">
            <a:extLst>
              <a:ext uri="{FF2B5EF4-FFF2-40B4-BE49-F238E27FC236}">
                <a16:creationId xmlns:a16="http://schemas.microsoft.com/office/drawing/2014/main" id="{2AB5C68D-FE74-42D7-96B9-C58BD0545B0B}"/>
              </a:ext>
            </a:extLst>
          </p:cNvPr>
          <p:cNvSpPr txBox="1">
            <a:spLocks noChangeArrowheads="1"/>
          </p:cNvSpPr>
          <p:nvPr/>
        </p:nvSpPr>
        <p:spPr bwMode="auto">
          <a:xfrm>
            <a:off x="330200" y="1098550"/>
            <a:ext cx="8572500" cy="5921375"/>
          </a:xfrm>
          <a:prstGeom prst="rect">
            <a:avLst/>
          </a:prstGeom>
          <a:noFill/>
          <a:ln>
            <a:noFill/>
          </a:ln>
          <a:effectLst>
            <a:prstShdw prst="shdw17" dist="17961" dir="13500000">
              <a:srgbClr val="7E9699"/>
            </a:prstShdw>
          </a:effec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defRPr/>
            </a:pPr>
            <a:r>
              <a:rPr lang="en-US" altLang="zh-CN" sz="2600">
                <a:solidFill>
                  <a:srgbClr val="FF9900"/>
                </a:solidFill>
              </a:rPr>
              <a:t>NP</a:t>
            </a:r>
            <a:r>
              <a:rPr lang="zh-CN" altLang="en-US" sz="2600">
                <a:solidFill>
                  <a:srgbClr val="FF9900"/>
                </a:solidFill>
              </a:rPr>
              <a:t>类问题（续）：</a:t>
            </a:r>
            <a:r>
              <a:rPr lang="en-US" altLang="zh-CN" sz="2600">
                <a:solidFill>
                  <a:srgbClr val="FF9900"/>
                </a:solidFill>
              </a:rPr>
              <a:t> </a:t>
            </a:r>
            <a:r>
              <a:rPr lang="zh-CN" altLang="en-US" sz="2600">
                <a:solidFill>
                  <a:schemeClr val="tx1"/>
                </a:solidFill>
              </a:rPr>
              <a:t>通常，其求解可分为两个阶段：</a:t>
            </a:r>
            <a:endParaRPr lang="en-US" altLang="zh-CN" sz="2600">
              <a:solidFill>
                <a:schemeClr val="tx1"/>
              </a:solidFill>
            </a:endParaRPr>
          </a:p>
          <a:p>
            <a:pPr lvl="1" algn="just">
              <a:spcBef>
                <a:spcPct val="30000"/>
              </a:spcBef>
              <a:spcAft>
                <a:spcPct val="0"/>
              </a:spcAft>
              <a:buClr>
                <a:srgbClr val="FF9900"/>
              </a:buClr>
              <a:buFont typeface="Wingdings" panose="05000000000000000000" pitchFamily="2" charset="2"/>
              <a:buChar char="l"/>
              <a:defRPr/>
            </a:pPr>
            <a:r>
              <a:rPr lang="zh-CN" altLang="en-US" sz="2600">
                <a:solidFill>
                  <a:srgbClr val="0000FF"/>
                </a:solidFill>
              </a:rPr>
              <a:t>猜测阶段</a:t>
            </a:r>
            <a:endParaRPr lang="en-US" altLang="zh-CN" sz="2600">
              <a:solidFill>
                <a:srgbClr val="0000FF"/>
              </a:solidFill>
            </a:endParaRPr>
          </a:p>
          <a:p>
            <a:pPr marL="457200" lvl="1" indent="0" algn="just">
              <a:spcBef>
                <a:spcPct val="30000"/>
              </a:spcBef>
              <a:spcAft>
                <a:spcPct val="0"/>
              </a:spcAft>
              <a:buClr>
                <a:srgbClr val="FF9900"/>
              </a:buClr>
              <a:buFont typeface="Wingdings" panose="05000000000000000000" pitchFamily="2" charset="2"/>
              <a:buNone/>
              <a:defRPr/>
            </a:pPr>
            <a:r>
              <a:rPr lang="en-US" altLang="zh-CN" sz="2600">
                <a:solidFill>
                  <a:schemeClr val="tx1"/>
                </a:solidFill>
              </a:rPr>
              <a:t>     </a:t>
            </a:r>
            <a:r>
              <a:rPr lang="zh-CN" altLang="en-US" sz="2600">
                <a:solidFill>
                  <a:schemeClr val="tx1"/>
                </a:solidFill>
              </a:rPr>
              <a:t>对规模为</a:t>
            </a:r>
            <a:r>
              <a:rPr lang="en-US" altLang="zh-CN" sz="2600">
                <a:solidFill>
                  <a:schemeClr val="tx1"/>
                </a:solidFill>
              </a:rPr>
              <a:t>n</a:t>
            </a:r>
            <a:r>
              <a:rPr lang="zh-CN" altLang="en-US" sz="2600">
                <a:solidFill>
                  <a:schemeClr val="tx1"/>
                </a:solidFill>
              </a:rPr>
              <a:t>的输入实例</a:t>
            </a:r>
            <a:r>
              <a:rPr lang="en-US" altLang="zh-CN" sz="2600">
                <a:solidFill>
                  <a:schemeClr val="tx1"/>
                </a:solidFill>
              </a:rPr>
              <a:t>x</a:t>
            </a:r>
            <a:r>
              <a:rPr lang="zh-CN" altLang="en-US" sz="2600">
                <a:solidFill>
                  <a:schemeClr val="tx1"/>
                </a:solidFill>
              </a:rPr>
              <a:t>，产生一个输出</a:t>
            </a:r>
            <a:r>
              <a:rPr lang="en-US" altLang="zh-CN" sz="2600">
                <a:solidFill>
                  <a:schemeClr val="tx1"/>
                </a:solidFill>
              </a:rPr>
              <a:t>y</a:t>
            </a:r>
            <a:r>
              <a:rPr lang="zh-CN" altLang="en-US" sz="2600">
                <a:solidFill>
                  <a:schemeClr val="tx1"/>
                </a:solidFill>
              </a:rPr>
              <a:t>。</a:t>
            </a:r>
            <a:endParaRPr lang="en-US" altLang="zh-CN" sz="2600">
              <a:solidFill>
                <a:schemeClr val="tx1"/>
              </a:solidFill>
            </a:endParaRPr>
          </a:p>
          <a:p>
            <a:pPr marL="914400" lvl="2" indent="0" algn="just">
              <a:spcBef>
                <a:spcPct val="30000"/>
              </a:spcBef>
              <a:spcAft>
                <a:spcPct val="0"/>
              </a:spcAft>
              <a:buClr>
                <a:srgbClr val="FF9900"/>
              </a:buClr>
              <a:buFont typeface="Wingdings" panose="05000000000000000000" pitchFamily="2" charset="2"/>
              <a:buNone/>
              <a:defRPr/>
            </a:pPr>
            <a:r>
              <a:rPr lang="zh-CN" altLang="en-US" sz="2600">
                <a:solidFill>
                  <a:schemeClr val="tx1"/>
                </a:solidFill>
              </a:rPr>
              <a:t>通常是用多项式时间的</a:t>
            </a:r>
            <a:r>
              <a:rPr lang="zh-CN" altLang="en-US" sz="2600">
                <a:solidFill>
                  <a:srgbClr val="1CC28F"/>
                </a:solidFill>
              </a:rPr>
              <a:t>非确定算法</a:t>
            </a:r>
            <a:r>
              <a:rPr lang="zh-CN" altLang="en-US" sz="2600">
                <a:solidFill>
                  <a:schemeClr val="tx1"/>
                </a:solidFill>
              </a:rPr>
              <a:t>产生解</a:t>
            </a:r>
            <a:r>
              <a:rPr lang="en-US" altLang="zh-CN" sz="2600">
                <a:solidFill>
                  <a:schemeClr val="tx1"/>
                </a:solidFill>
              </a:rPr>
              <a:t>y</a:t>
            </a:r>
            <a:r>
              <a:rPr lang="zh-CN" altLang="en-US" sz="2600">
                <a:solidFill>
                  <a:schemeClr val="tx1"/>
                </a:solidFill>
              </a:rPr>
              <a:t>，可以通过增加</a:t>
            </a:r>
            <a:r>
              <a:rPr lang="en-US" altLang="zh-CN" sz="2600">
                <a:solidFill>
                  <a:schemeClr val="tx1"/>
                </a:solidFill>
              </a:rPr>
              <a:t>1</a:t>
            </a:r>
            <a:r>
              <a:rPr lang="zh-CN" altLang="en-US" sz="2600">
                <a:solidFill>
                  <a:schemeClr val="tx1"/>
                </a:solidFill>
              </a:rPr>
              <a:t>条非确定性选择语句实现之：</a:t>
            </a:r>
            <a:endParaRPr lang="en-US" altLang="zh-CN" sz="2600">
              <a:solidFill>
                <a:schemeClr val="tx1"/>
              </a:solidFill>
            </a:endParaRPr>
          </a:p>
          <a:p>
            <a:pPr marL="914400" lvl="2" indent="0" algn="just">
              <a:spcBef>
                <a:spcPct val="30000"/>
              </a:spcBef>
              <a:spcAft>
                <a:spcPct val="0"/>
              </a:spcAft>
              <a:buClr>
                <a:srgbClr val="FF9900"/>
              </a:buClr>
              <a:buFont typeface="Wingdings" panose="05000000000000000000" pitchFamily="2" charset="2"/>
              <a:buNone/>
              <a:defRPr/>
            </a:pPr>
            <a:r>
              <a:rPr lang="en-US" altLang="zh-CN" sz="2600">
                <a:solidFill>
                  <a:srgbClr val="138763"/>
                </a:solidFill>
              </a:rPr>
              <a:t>choice( S )</a:t>
            </a:r>
            <a:r>
              <a:rPr lang="zh-CN" altLang="en-US" sz="2600">
                <a:solidFill>
                  <a:srgbClr val="138763"/>
                </a:solidFill>
              </a:rPr>
              <a:t>：</a:t>
            </a:r>
            <a:r>
              <a:rPr lang="en-US" altLang="zh-CN" sz="2600">
                <a:solidFill>
                  <a:srgbClr val="138763"/>
                </a:solidFill>
              </a:rPr>
              <a:t> </a:t>
            </a:r>
            <a:r>
              <a:rPr lang="zh-CN" altLang="en-US" sz="2600">
                <a:solidFill>
                  <a:schemeClr val="tx1"/>
                </a:solidFill>
              </a:rPr>
              <a:t>任意选择集合</a:t>
            </a:r>
            <a:r>
              <a:rPr lang="en-US" altLang="zh-CN" sz="2600">
                <a:solidFill>
                  <a:schemeClr val="tx1"/>
                </a:solidFill>
              </a:rPr>
              <a:t>S</a:t>
            </a:r>
            <a:r>
              <a:rPr lang="zh-CN" altLang="en-US" sz="2600">
                <a:solidFill>
                  <a:schemeClr val="tx1"/>
                </a:solidFill>
              </a:rPr>
              <a:t>的</a:t>
            </a:r>
            <a:r>
              <a:rPr lang="en-US" altLang="zh-CN" sz="2600">
                <a:solidFill>
                  <a:schemeClr val="tx1"/>
                </a:solidFill>
              </a:rPr>
              <a:t>1</a:t>
            </a:r>
            <a:r>
              <a:rPr lang="zh-CN" altLang="en-US" sz="2600">
                <a:solidFill>
                  <a:schemeClr val="tx1"/>
                </a:solidFill>
              </a:rPr>
              <a:t>个元素。</a:t>
            </a:r>
            <a:endParaRPr lang="en-US" altLang="zh-CN" sz="2600">
              <a:solidFill>
                <a:schemeClr val="tx1"/>
              </a:solidFill>
            </a:endParaRPr>
          </a:p>
          <a:p>
            <a:pPr marL="914400" lvl="2" indent="0" algn="just">
              <a:spcBef>
                <a:spcPct val="30000"/>
              </a:spcBef>
              <a:spcAft>
                <a:spcPct val="0"/>
              </a:spcAft>
              <a:buClr>
                <a:srgbClr val="FF9900"/>
              </a:buClr>
              <a:buFont typeface="Wingdings" panose="05000000000000000000" pitchFamily="2" charset="2"/>
              <a:buNone/>
              <a:defRPr/>
            </a:pPr>
            <a:r>
              <a:rPr lang="zh-CN" altLang="en-US" sz="2600">
                <a:solidFill>
                  <a:schemeClr val="tx1"/>
                </a:solidFill>
              </a:rPr>
              <a:t>对同一个实例</a:t>
            </a:r>
            <a:r>
              <a:rPr lang="en-US" altLang="zh-CN" sz="2600">
                <a:solidFill>
                  <a:schemeClr val="tx1"/>
                </a:solidFill>
              </a:rPr>
              <a:t>x</a:t>
            </a:r>
            <a:r>
              <a:rPr lang="zh-CN" altLang="en-US" sz="2600">
                <a:solidFill>
                  <a:schemeClr val="tx1"/>
                </a:solidFill>
              </a:rPr>
              <a:t>，下次输出的解就不一定是</a:t>
            </a:r>
            <a:r>
              <a:rPr lang="en-US" altLang="zh-CN" sz="2600">
                <a:solidFill>
                  <a:schemeClr val="tx1"/>
                </a:solidFill>
              </a:rPr>
              <a:t>y</a:t>
            </a:r>
            <a:r>
              <a:rPr lang="zh-CN" altLang="en-US" sz="2600">
                <a:solidFill>
                  <a:schemeClr val="tx1"/>
                </a:solidFill>
              </a:rPr>
              <a:t>。</a:t>
            </a:r>
            <a:endParaRPr lang="en-US" altLang="zh-CN" sz="2600">
              <a:solidFill>
                <a:schemeClr val="tx1"/>
              </a:solidFill>
            </a:endParaRPr>
          </a:p>
          <a:p>
            <a:pPr lvl="1" algn="just">
              <a:spcBef>
                <a:spcPct val="30000"/>
              </a:spcBef>
              <a:spcAft>
                <a:spcPct val="0"/>
              </a:spcAft>
              <a:buClr>
                <a:srgbClr val="FF9900"/>
              </a:buClr>
              <a:buFont typeface="Wingdings" panose="05000000000000000000" pitchFamily="2" charset="2"/>
              <a:buChar char="l"/>
              <a:defRPr/>
            </a:pPr>
            <a:r>
              <a:rPr lang="zh-CN" altLang="en-US" sz="2600">
                <a:solidFill>
                  <a:srgbClr val="0000FF"/>
                </a:solidFill>
              </a:rPr>
              <a:t>验证阶段</a:t>
            </a:r>
            <a:endParaRPr lang="en-US" altLang="zh-CN" sz="2600">
              <a:solidFill>
                <a:srgbClr val="0000FF"/>
              </a:solidFill>
            </a:endParaRPr>
          </a:p>
          <a:p>
            <a:pPr marL="457200" lvl="1" indent="0" algn="just">
              <a:spcBef>
                <a:spcPct val="30000"/>
              </a:spcBef>
              <a:spcAft>
                <a:spcPct val="0"/>
              </a:spcAft>
              <a:buClr>
                <a:srgbClr val="FF9900"/>
              </a:buClr>
              <a:buFont typeface="Wingdings" panose="05000000000000000000" pitchFamily="2" charset="2"/>
              <a:buNone/>
              <a:defRPr/>
            </a:pPr>
            <a:r>
              <a:rPr lang="en-US" altLang="zh-CN" sz="2600">
                <a:solidFill>
                  <a:schemeClr val="tx1"/>
                </a:solidFill>
              </a:rPr>
              <a:t>     </a:t>
            </a:r>
            <a:r>
              <a:rPr lang="zh-CN" altLang="en-US" sz="2600">
                <a:solidFill>
                  <a:schemeClr val="tx1"/>
                </a:solidFill>
              </a:rPr>
              <a:t>检验</a:t>
            </a:r>
            <a:r>
              <a:rPr lang="en-US" altLang="zh-CN" sz="2600">
                <a:solidFill>
                  <a:schemeClr val="tx1"/>
                </a:solidFill>
              </a:rPr>
              <a:t>y</a:t>
            </a:r>
            <a:r>
              <a:rPr lang="zh-CN" altLang="en-US" sz="2600">
                <a:solidFill>
                  <a:schemeClr val="tx1"/>
                </a:solidFill>
              </a:rPr>
              <a:t>是否满足解的形式，是否是问题的解？</a:t>
            </a:r>
            <a:endParaRPr lang="en-US" altLang="zh-CN" sz="2600">
              <a:solidFill>
                <a:schemeClr val="tx1"/>
              </a:solidFill>
            </a:endParaRPr>
          </a:p>
          <a:p>
            <a:pPr marL="457200" lvl="1" indent="0" algn="just">
              <a:spcBef>
                <a:spcPct val="30000"/>
              </a:spcBef>
              <a:spcAft>
                <a:spcPct val="0"/>
              </a:spcAft>
              <a:buClr>
                <a:srgbClr val="FF9900"/>
              </a:buClr>
              <a:buFont typeface="Wingdings" panose="05000000000000000000" pitchFamily="2" charset="2"/>
              <a:buNone/>
              <a:defRPr/>
            </a:pPr>
            <a:r>
              <a:rPr lang="zh-CN" altLang="en-US" sz="2600">
                <a:solidFill>
                  <a:schemeClr val="tx1"/>
                </a:solidFill>
              </a:rPr>
              <a:t>     验证阶段是使用多项式时间的</a:t>
            </a:r>
            <a:r>
              <a:rPr lang="zh-CN" altLang="en-US" sz="2600">
                <a:solidFill>
                  <a:srgbClr val="1CC28F"/>
                </a:solidFill>
              </a:rPr>
              <a:t>确定性</a:t>
            </a:r>
            <a:r>
              <a:rPr lang="zh-CN" altLang="en-US" sz="2600">
                <a:solidFill>
                  <a:schemeClr val="tx1"/>
                </a:solidFill>
              </a:rPr>
              <a:t>算法。</a:t>
            </a:r>
            <a:endParaRPr lang="en-US" altLang="zh-CN" sz="2600">
              <a:solidFill>
                <a:schemeClr val="tx1"/>
              </a:solidFill>
            </a:endParaRPr>
          </a:p>
          <a:p>
            <a:pPr marL="0" indent="0" algn="just">
              <a:spcBef>
                <a:spcPct val="30000"/>
              </a:spcBef>
              <a:spcAft>
                <a:spcPct val="0"/>
              </a:spcAft>
              <a:buClr>
                <a:srgbClr val="FF9900"/>
              </a:buClr>
              <a:buFont typeface="Futura Md BT"/>
              <a:buNone/>
              <a:defRPr/>
            </a:pPr>
            <a:endParaRPr lang="en-US" altLang="zh-CN">
              <a:solidFill>
                <a:schemeClr val="tx1"/>
              </a:solidFill>
            </a:endParaRPr>
          </a:p>
          <a:p>
            <a:pPr marL="0" indent="0" algn="just">
              <a:spcBef>
                <a:spcPct val="30000"/>
              </a:spcBef>
              <a:spcAft>
                <a:spcPct val="0"/>
              </a:spcAft>
              <a:buClr>
                <a:srgbClr val="FF9900"/>
              </a:buClr>
              <a:buFont typeface="Futura Md BT"/>
              <a:buNone/>
              <a:defRPr/>
            </a:pPr>
            <a:r>
              <a:rPr lang="en-US" altLang="zh-CN">
                <a:solidFill>
                  <a:schemeClr val="tx1"/>
                </a:solidFill>
              </a:rPr>
              <a:t>      </a:t>
            </a:r>
            <a:endParaRPr lang="zh-CN" altLang="en-US">
              <a:solidFill>
                <a:schemeClr val="tx1"/>
              </a:solidFill>
            </a:endParaRP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0D25C5B4-D9A7-462F-BF3B-7D51D003BE7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E6C01B05-2495-45A5-B11C-4A14D2AA819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37891" name="Rectangle 2">
            <a:extLst>
              <a:ext uri="{FF2B5EF4-FFF2-40B4-BE49-F238E27FC236}">
                <a16:creationId xmlns:a16="http://schemas.microsoft.com/office/drawing/2014/main" id="{E1D0E7D8-95A6-4F4F-A37A-5017B163B8A5}"/>
              </a:ext>
            </a:extLst>
          </p:cNvPr>
          <p:cNvSpPr>
            <a:spLocks noGrp="1" noChangeArrowheads="1"/>
          </p:cNvSpPr>
          <p:nvPr>
            <p:ph type="title" idx="4294967295"/>
          </p:nvPr>
        </p:nvSpPr>
        <p:spPr>
          <a:xfrm>
            <a:off x="355600" y="171450"/>
            <a:ext cx="8213725" cy="630238"/>
          </a:xfrm>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37892" name="Text Box 4">
            <a:extLst>
              <a:ext uri="{FF2B5EF4-FFF2-40B4-BE49-F238E27FC236}">
                <a16:creationId xmlns:a16="http://schemas.microsoft.com/office/drawing/2014/main" id="{675A4A6E-D61A-4F31-A3CB-23AEB036DBC5}"/>
              </a:ext>
            </a:extLst>
          </p:cNvPr>
          <p:cNvSpPr txBox="1">
            <a:spLocks noChangeArrowheads="1"/>
          </p:cNvSpPr>
          <p:nvPr/>
        </p:nvSpPr>
        <p:spPr bwMode="auto">
          <a:xfrm>
            <a:off x="355600" y="1104900"/>
            <a:ext cx="8572500" cy="487838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eaLnBrk="1" hangingPunct="1">
              <a:spcBef>
                <a:spcPts val="600"/>
              </a:spcBef>
              <a:spcAft>
                <a:spcPts val="600"/>
              </a:spcAft>
              <a:buClr>
                <a:srgbClr val="FFC000"/>
              </a:buClr>
              <a:buFont typeface="Wingdings" panose="05000000000000000000" pitchFamily="2" charset="2"/>
              <a:buChar char="n"/>
            </a:pPr>
            <a:r>
              <a:rPr lang="zh-CN" altLang="en-US" sz="2600">
                <a:solidFill>
                  <a:srgbClr val="FF9900"/>
                </a:solidFill>
              </a:rPr>
              <a:t>非确定算法执行</a:t>
            </a:r>
            <a:endParaRPr kumimoji="1" lang="en-US" altLang="zh-CN" sz="2600">
              <a:solidFill>
                <a:srgbClr val="FF9900"/>
              </a:solidFill>
              <a:latin typeface="Times New Roman" panose="02020603050405020304" pitchFamily="18" charset="0"/>
              <a:ea typeface="宋体" panose="02010600030101010101" pitchFamily="2" charset="-122"/>
            </a:endParaRPr>
          </a:p>
          <a:p>
            <a:pPr algn="just" eaLnBrk="1" hangingPunct="1">
              <a:spcBef>
                <a:spcPts val="600"/>
              </a:spcBef>
              <a:spcAft>
                <a:spcPts val="600"/>
              </a:spcAft>
              <a:buClr>
                <a:srgbClr val="B21BEF"/>
              </a:buClr>
              <a:buFont typeface="Wingdings" panose="05000000000000000000" pitchFamily="2" charset="2"/>
              <a:buNone/>
            </a:pPr>
            <a:r>
              <a:rPr kumimoji="1" lang="zh-CN" altLang="en-US" sz="2800">
                <a:solidFill>
                  <a:srgbClr val="000000"/>
                </a:solidFill>
                <a:latin typeface="Times New Roman" panose="02020603050405020304" pitchFamily="18" charset="0"/>
                <a:ea typeface="宋体" panose="02010600030101010101" pitchFamily="2" charset="-122"/>
              </a:rPr>
              <a:t>    </a:t>
            </a:r>
            <a:r>
              <a:rPr lang="zh-CN" altLang="en-US" sz="2600">
                <a:solidFill>
                  <a:schemeClr val="tx1"/>
                </a:solidFill>
              </a:rPr>
              <a:t>可以设想非确定机器在执行</a:t>
            </a:r>
            <a:r>
              <a:rPr lang="en-US" altLang="zh-CN" sz="2600">
                <a:solidFill>
                  <a:srgbClr val="0000FF"/>
                </a:solidFill>
              </a:rPr>
              <a:t>choice(S)</a:t>
            </a:r>
            <a:r>
              <a:rPr lang="en-US" altLang="zh-CN" sz="2600">
                <a:solidFill>
                  <a:schemeClr val="tx1"/>
                </a:solidFill>
              </a:rPr>
              <a:t> </a:t>
            </a:r>
            <a:r>
              <a:rPr lang="zh-CN" altLang="en-US" sz="2600">
                <a:solidFill>
                  <a:schemeClr val="tx1"/>
                </a:solidFill>
              </a:rPr>
              <a:t>语句时，不是随机选择，而是并行地计算，可以想象是算法的多个副本同时执行，若正确值存在，则它具有</a:t>
            </a:r>
            <a:r>
              <a:rPr lang="zh-CN" altLang="en-US" sz="2600">
                <a:solidFill>
                  <a:srgbClr val="0000FF"/>
                </a:solidFill>
              </a:rPr>
              <a:t>主动选择</a:t>
            </a:r>
            <a:r>
              <a:rPr lang="zh-CN" altLang="en-US" sz="2600">
                <a:solidFill>
                  <a:schemeClr val="tx1"/>
                </a:solidFill>
              </a:rPr>
              <a:t>正确值（导致</a:t>
            </a:r>
            <a:r>
              <a:rPr lang="en-US" altLang="zh-CN" sz="2600">
                <a:solidFill>
                  <a:schemeClr val="tx1"/>
                </a:solidFill>
              </a:rPr>
              <a:t>success</a:t>
            </a:r>
            <a:r>
              <a:rPr lang="zh-CN" altLang="en-US" sz="2600">
                <a:solidFill>
                  <a:schemeClr val="tx1"/>
                </a:solidFill>
              </a:rPr>
              <a:t>）的能力。</a:t>
            </a:r>
          </a:p>
          <a:p>
            <a:pPr algn="just" eaLnBrk="1" hangingPunct="1">
              <a:spcBef>
                <a:spcPts val="1200"/>
              </a:spcBef>
              <a:buClr>
                <a:srgbClr val="B21BEF"/>
              </a:buClr>
              <a:buFont typeface="Futura Md BT"/>
              <a:buNone/>
            </a:pPr>
            <a:r>
              <a:rPr lang="zh-CN" altLang="en-US" sz="2600">
                <a:solidFill>
                  <a:schemeClr val="tx1"/>
                </a:solidFill>
              </a:rPr>
              <a:t>    非确定机器在现实技术条件下是不存在的，是为了分析计算机复杂度难题而虚构的理论模型。</a:t>
            </a:r>
            <a:endParaRPr lang="en-US" altLang="zh-CN" sz="2600">
              <a:solidFill>
                <a:schemeClr val="tx1"/>
              </a:solidFill>
            </a:endParaRPr>
          </a:p>
          <a:p>
            <a:pPr eaLnBrk="1" hangingPunct="1">
              <a:spcBef>
                <a:spcPts val="600"/>
              </a:spcBef>
              <a:spcAft>
                <a:spcPts val="600"/>
              </a:spcAft>
              <a:buClr>
                <a:srgbClr val="FFC000"/>
              </a:buClr>
              <a:buFont typeface="Wingdings" panose="05000000000000000000" pitchFamily="2" charset="2"/>
              <a:buChar char="n"/>
            </a:pPr>
            <a:r>
              <a:rPr lang="zh-CN" altLang="en-US" sz="2600">
                <a:solidFill>
                  <a:srgbClr val="FF9900"/>
                </a:solidFill>
              </a:rPr>
              <a:t>非确定的判定算法</a:t>
            </a:r>
            <a:endParaRPr kumimoji="1" lang="en-US" altLang="zh-CN" sz="2600">
              <a:solidFill>
                <a:srgbClr val="FF9900"/>
              </a:solidFill>
              <a:latin typeface="Times New Roman" panose="02020603050405020304" pitchFamily="18" charset="0"/>
              <a:ea typeface="宋体" panose="02010600030101010101" pitchFamily="2" charset="-122"/>
            </a:endParaRPr>
          </a:p>
          <a:p>
            <a:pPr lvl="1">
              <a:spcBef>
                <a:spcPts val="600"/>
              </a:spcBef>
              <a:spcAft>
                <a:spcPct val="0"/>
              </a:spcAft>
              <a:buClr>
                <a:srgbClr val="B21BEF"/>
              </a:buClr>
              <a:buFont typeface="Wingdings" panose="05000000000000000000" pitchFamily="2" charset="2"/>
              <a:buNone/>
            </a:pPr>
            <a:r>
              <a:rPr lang="zh-CN" altLang="en-US" sz="2600"/>
              <a:t>输出</a:t>
            </a:r>
            <a:r>
              <a:rPr lang="en-US" altLang="zh-CN" sz="2600"/>
              <a:t>0:  </a:t>
            </a:r>
            <a:r>
              <a:rPr lang="zh-CN" altLang="en-US" sz="2600"/>
              <a:t>当且仅当没有一种选择可导致</a:t>
            </a:r>
            <a:r>
              <a:rPr lang="en-US" altLang="zh-CN" sz="2600"/>
              <a:t>success</a:t>
            </a:r>
          </a:p>
          <a:p>
            <a:pPr lvl="1">
              <a:spcBef>
                <a:spcPts val="600"/>
              </a:spcBef>
              <a:spcAft>
                <a:spcPct val="0"/>
              </a:spcAft>
              <a:buClr>
                <a:srgbClr val="B21BEF"/>
              </a:buClr>
              <a:buFont typeface="Wingdings" panose="05000000000000000000" pitchFamily="2" charset="2"/>
              <a:buNone/>
            </a:pPr>
            <a:r>
              <a:rPr lang="zh-CN" altLang="en-US" sz="2600"/>
              <a:t>输出</a:t>
            </a:r>
            <a:r>
              <a:rPr lang="en-US" altLang="zh-CN" sz="2600"/>
              <a:t>1:  </a:t>
            </a:r>
            <a:r>
              <a:rPr lang="zh-CN" altLang="en-US" sz="2600"/>
              <a:t>当且仅当至少存在一种选择导致</a:t>
            </a:r>
            <a:r>
              <a:rPr lang="en-US" altLang="zh-CN" sz="2600"/>
              <a:t>success</a:t>
            </a:r>
            <a:r>
              <a:rPr lang="en-US" altLang="zh-CN" sz="2600">
                <a:solidFill>
                  <a:schemeClr val="tx1"/>
                </a:solidFill>
              </a:rPr>
              <a:t>      </a:t>
            </a:r>
            <a:endParaRPr lang="zh-CN" altLang="en-US" sz="2600">
              <a:solidFill>
                <a:schemeClr val="tx1"/>
              </a:solidFill>
            </a:endParaRP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7366C928-C7B5-4063-B308-BE94365A833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6DF99011-3FC0-4479-AAEA-DD645694E43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39939" name="Rectangle 2">
            <a:extLst>
              <a:ext uri="{FF2B5EF4-FFF2-40B4-BE49-F238E27FC236}">
                <a16:creationId xmlns:a16="http://schemas.microsoft.com/office/drawing/2014/main" id="{0CD62312-14C3-4826-84CB-51EFE396D1A2}"/>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39940" name="Text Box 4">
            <a:extLst>
              <a:ext uri="{FF2B5EF4-FFF2-40B4-BE49-F238E27FC236}">
                <a16:creationId xmlns:a16="http://schemas.microsoft.com/office/drawing/2014/main" id="{12CF90CA-DA1D-4A70-BA71-33C8ECC6D862}"/>
              </a:ext>
            </a:extLst>
          </p:cNvPr>
          <p:cNvSpPr txBox="1">
            <a:spLocks noChangeArrowheads="1"/>
          </p:cNvSpPr>
          <p:nvPr/>
        </p:nvSpPr>
        <p:spPr bwMode="auto">
          <a:xfrm>
            <a:off x="292100" y="1012825"/>
            <a:ext cx="8572500" cy="51403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zh-CN" altLang="en-US" sz="2600">
                <a:solidFill>
                  <a:srgbClr val="FF9900"/>
                </a:solidFill>
              </a:rPr>
              <a:t>非确定算法</a:t>
            </a:r>
            <a:endParaRPr lang="en-US" altLang="zh-CN" sz="2600">
              <a:solidFill>
                <a:schemeClr val="tx1"/>
              </a:solidFill>
            </a:endParaRPr>
          </a:p>
          <a:p>
            <a:pPr lvl="1" algn="just">
              <a:spcBef>
                <a:spcPct val="30000"/>
              </a:spcBef>
              <a:spcAft>
                <a:spcPct val="0"/>
              </a:spcAft>
              <a:buClr>
                <a:srgbClr val="FF9900"/>
              </a:buClr>
              <a:buFont typeface="Wingdings" panose="05000000000000000000" pitchFamily="2" charset="2"/>
              <a:buNone/>
            </a:pPr>
            <a:r>
              <a:rPr lang="zh-CN" altLang="en-US" sz="2600">
                <a:solidFill>
                  <a:srgbClr val="0000FF"/>
                </a:solidFill>
              </a:rPr>
              <a:t>查找：</a:t>
            </a:r>
            <a:r>
              <a:rPr lang="zh-CN" altLang="en-US" sz="2600">
                <a:solidFill>
                  <a:schemeClr val="tx1"/>
                </a:solidFill>
              </a:rPr>
              <a:t>在数组</a:t>
            </a:r>
            <a:r>
              <a:rPr lang="en-US" altLang="zh-CN" sz="2600">
                <a:solidFill>
                  <a:schemeClr val="tx1"/>
                </a:solidFill>
              </a:rPr>
              <a:t>A[1..n] ( n≥1 )</a:t>
            </a:r>
            <a:r>
              <a:rPr lang="zh-CN" altLang="en-US" sz="2600">
                <a:solidFill>
                  <a:schemeClr val="tx1"/>
                </a:solidFill>
              </a:rPr>
              <a:t>中查找</a:t>
            </a:r>
            <a:r>
              <a:rPr lang="en-US" altLang="zh-CN" sz="2600">
                <a:solidFill>
                  <a:schemeClr val="tx1"/>
                </a:solidFill>
              </a:rPr>
              <a:t>x</a:t>
            </a:r>
            <a:r>
              <a:rPr lang="zh-CN" altLang="en-US" sz="2600">
                <a:solidFill>
                  <a:schemeClr val="tx1"/>
                </a:solidFill>
              </a:rPr>
              <a:t>，即确定</a:t>
            </a:r>
            <a:r>
              <a:rPr lang="en-US" altLang="zh-CN" sz="2600">
                <a:solidFill>
                  <a:schemeClr val="tx1"/>
                </a:solidFill>
              </a:rPr>
              <a:t>j</a:t>
            </a:r>
            <a:r>
              <a:rPr lang="zh-CN" altLang="en-US" sz="2600">
                <a:solidFill>
                  <a:schemeClr val="tx1"/>
                </a:solidFill>
              </a:rPr>
              <a:t>使</a:t>
            </a:r>
            <a:r>
              <a:rPr lang="en-US" altLang="zh-CN" sz="2600">
                <a:solidFill>
                  <a:schemeClr val="tx1"/>
                </a:solidFill>
              </a:rPr>
              <a:t>A[j]=x</a:t>
            </a:r>
            <a:r>
              <a:rPr lang="zh-CN" altLang="en-US" sz="2600">
                <a:solidFill>
                  <a:schemeClr val="tx1"/>
                </a:solidFill>
              </a:rPr>
              <a:t>，若</a:t>
            </a:r>
            <a:r>
              <a:rPr lang="en-US" altLang="zh-CN" sz="2600">
                <a:solidFill>
                  <a:schemeClr val="tx1"/>
                </a:solidFill>
              </a:rPr>
              <a:t>x∉A, </a:t>
            </a:r>
            <a:r>
              <a:rPr lang="zh-CN" altLang="en-US" sz="2600">
                <a:solidFill>
                  <a:schemeClr val="tx1"/>
                </a:solidFill>
              </a:rPr>
              <a:t>则</a:t>
            </a:r>
            <a:r>
              <a:rPr lang="en-US" altLang="zh-CN" sz="2600">
                <a:solidFill>
                  <a:schemeClr val="tx1"/>
                </a:solidFill>
              </a:rPr>
              <a:t>j=0</a:t>
            </a:r>
            <a:r>
              <a:rPr lang="zh-CN" altLang="en-US" sz="2600">
                <a:solidFill>
                  <a:schemeClr val="tx1"/>
                </a:solidFill>
              </a:rPr>
              <a:t>。</a:t>
            </a:r>
            <a:endParaRPr lang="en-US" altLang="zh-CN" sz="2600">
              <a:solidFill>
                <a:schemeClr val="tx1"/>
              </a:solidFill>
            </a:endParaRPr>
          </a:p>
          <a:p>
            <a:pPr lvl="1" algn="just">
              <a:spcBef>
                <a:spcPts val="600"/>
              </a:spcBef>
              <a:spcAft>
                <a:spcPct val="0"/>
              </a:spcAft>
              <a:buClr>
                <a:srgbClr val="FF9900"/>
              </a:buClr>
              <a:buFont typeface="Wingdings" panose="05000000000000000000" pitchFamily="2" charset="2"/>
              <a:buNone/>
            </a:pPr>
            <a:r>
              <a:rPr lang="en-US" altLang="zh-CN" sz="2600">
                <a:solidFill>
                  <a:schemeClr val="tx1"/>
                </a:solidFill>
              </a:rPr>
              <a:t>Search</a:t>
            </a:r>
            <a:r>
              <a:rPr lang="zh-CN" altLang="en-US" sz="2600">
                <a:solidFill>
                  <a:schemeClr val="tx1"/>
                </a:solidFill>
              </a:rPr>
              <a:t>（</a:t>
            </a:r>
            <a:r>
              <a:rPr lang="en-US" altLang="zh-CN" sz="2600">
                <a:solidFill>
                  <a:schemeClr val="tx1"/>
                </a:solidFill>
              </a:rPr>
              <a:t>A</a:t>
            </a:r>
            <a:r>
              <a:rPr lang="zh-CN" altLang="en-US" sz="2600">
                <a:solidFill>
                  <a:schemeClr val="tx1"/>
                </a:solidFill>
              </a:rPr>
              <a:t>）</a:t>
            </a:r>
            <a:r>
              <a:rPr lang="en-US" altLang="zh-CN" sz="2600">
                <a:solidFill>
                  <a:schemeClr val="tx1"/>
                </a:solidFill>
              </a:rPr>
              <a:t>{</a:t>
            </a: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j = choice( A ); </a:t>
            </a: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if  A[ j ]=x then {</a:t>
            </a: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     print( j ); success//</a:t>
            </a:r>
            <a:r>
              <a:rPr lang="zh-CN" altLang="en-US" sz="2600">
                <a:solidFill>
                  <a:schemeClr val="tx1"/>
                </a:solidFill>
              </a:rPr>
              <a:t>若</a:t>
            </a:r>
            <a:r>
              <a:rPr lang="en-US" altLang="zh-CN" sz="2600">
                <a:solidFill>
                  <a:schemeClr val="tx1"/>
                </a:solidFill>
              </a:rPr>
              <a:t>x∈A</a:t>
            </a:r>
            <a:r>
              <a:rPr lang="zh-CN" altLang="en-US" sz="2600">
                <a:solidFill>
                  <a:schemeClr val="tx1"/>
                </a:solidFill>
              </a:rPr>
              <a:t>，必定成功</a:t>
            </a:r>
            <a:endParaRPr lang="en-US" altLang="zh-CN" sz="2600">
              <a:solidFill>
                <a:schemeClr val="tx1"/>
              </a:solidFill>
            </a:endParaRP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a:t>
            </a: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print(0); failure // </a:t>
            </a:r>
            <a:r>
              <a:rPr lang="zh-CN" altLang="en-US" sz="2600">
                <a:solidFill>
                  <a:schemeClr val="tx1"/>
                </a:solidFill>
              </a:rPr>
              <a:t>当且仅当</a:t>
            </a:r>
            <a:r>
              <a:rPr lang="en-US" altLang="zh-CN" sz="2600">
                <a:solidFill>
                  <a:schemeClr val="tx1"/>
                </a:solidFill>
              </a:rPr>
              <a:t>A</a:t>
            </a:r>
            <a:r>
              <a:rPr lang="zh-CN" altLang="en-US" sz="2600">
                <a:solidFill>
                  <a:schemeClr val="tx1"/>
                </a:solidFill>
              </a:rPr>
              <a:t>中没有</a:t>
            </a:r>
            <a:r>
              <a:rPr lang="en-US" altLang="zh-CN" sz="2600">
                <a:solidFill>
                  <a:schemeClr val="tx1"/>
                </a:solidFill>
              </a:rPr>
              <a:t>j</a:t>
            </a:r>
            <a:r>
              <a:rPr lang="zh-CN" altLang="en-US" sz="2600">
                <a:solidFill>
                  <a:schemeClr val="tx1"/>
                </a:solidFill>
              </a:rPr>
              <a:t>满足</a:t>
            </a:r>
            <a:r>
              <a:rPr lang="en-US" altLang="zh-CN" sz="2600">
                <a:solidFill>
                  <a:schemeClr val="tx1"/>
                </a:solidFill>
              </a:rPr>
              <a:t>A[j]=x</a:t>
            </a:r>
          </a:p>
          <a:p>
            <a:pPr lvl="1" algn="just">
              <a:spcBef>
                <a:spcPts val="600"/>
              </a:spcBef>
              <a:spcAft>
                <a:spcPct val="0"/>
              </a:spcAft>
              <a:buClr>
                <a:srgbClr val="FF9900"/>
              </a:buClr>
              <a:buFont typeface="Wingdings" panose="05000000000000000000" pitchFamily="2" charset="2"/>
              <a:buNone/>
            </a:pPr>
            <a:r>
              <a:rPr lang="en-US" altLang="zh-CN" sz="2600">
                <a:solidFill>
                  <a:schemeClr val="tx1"/>
                </a:solidFill>
              </a:rPr>
              <a:t>}     </a:t>
            </a:r>
            <a:r>
              <a:rPr lang="en-US" altLang="zh-CN">
                <a:solidFill>
                  <a:schemeClr val="tx1"/>
                </a:solidFill>
              </a:rPr>
              <a:t>   </a:t>
            </a:r>
          </a:p>
          <a:p>
            <a:pPr lvl="1" algn="just">
              <a:spcBef>
                <a:spcPct val="30000"/>
              </a:spcBef>
              <a:spcAft>
                <a:spcPct val="0"/>
              </a:spcAft>
              <a:buClr>
                <a:srgbClr val="FF9900"/>
              </a:buClr>
              <a:buFont typeface="Wingdings" panose="05000000000000000000" pitchFamily="2" charset="2"/>
              <a:buNone/>
            </a:pPr>
            <a:r>
              <a:rPr lang="zh-CN" altLang="en-US" sz="2600">
                <a:solidFill>
                  <a:schemeClr val="tx1"/>
                </a:solidFill>
              </a:rPr>
              <a:t>时间：</a:t>
            </a:r>
            <a:r>
              <a:rPr lang="en-US" altLang="zh-CN" sz="2600">
                <a:solidFill>
                  <a:schemeClr val="tx1"/>
                </a:solidFill>
              </a:rPr>
              <a:t>O</a:t>
            </a:r>
            <a:r>
              <a:rPr lang="zh-CN" altLang="en-US" sz="2600">
                <a:solidFill>
                  <a:schemeClr val="tx1"/>
                </a:solidFill>
              </a:rPr>
              <a:t>（</a:t>
            </a:r>
            <a:r>
              <a:rPr lang="en-US" altLang="zh-CN" sz="2600">
                <a:solidFill>
                  <a:schemeClr val="tx1"/>
                </a:solidFill>
              </a:rPr>
              <a:t>1</a:t>
            </a:r>
            <a:r>
              <a:rPr lang="zh-CN" altLang="en-US" sz="2600">
                <a:solidFill>
                  <a:schemeClr val="tx1"/>
                </a:solidFill>
              </a:rPr>
              <a:t>）</a:t>
            </a:r>
            <a:r>
              <a:rPr lang="en-US" altLang="zh-CN" sz="2600">
                <a:solidFill>
                  <a:schemeClr val="tx1"/>
                </a:solidFill>
              </a:rPr>
              <a:t>  </a:t>
            </a:r>
            <a:endParaRPr lang="zh-CN" altLang="en-US" sz="2600">
              <a:solidFill>
                <a:schemeClr val="tx1"/>
              </a:solidFill>
            </a:endParaRP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B1BDEDCF-BBDE-4BC2-951C-C6CB53BC7D4C}"/>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8D18EB17-1328-43E7-B7BC-92DAA57335BC}"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41987" name="Rectangle 2">
            <a:extLst>
              <a:ext uri="{FF2B5EF4-FFF2-40B4-BE49-F238E27FC236}">
                <a16:creationId xmlns:a16="http://schemas.microsoft.com/office/drawing/2014/main" id="{936FF693-3239-4F8C-8C33-791EAA958CD7}"/>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41988" name="Text Box 4">
            <a:extLst>
              <a:ext uri="{FF2B5EF4-FFF2-40B4-BE49-F238E27FC236}">
                <a16:creationId xmlns:a16="http://schemas.microsoft.com/office/drawing/2014/main" id="{FFBDEA17-F474-4801-8AE6-45EACEE0B92D}"/>
              </a:ext>
            </a:extLst>
          </p:cNvPr>
          <p:cNvSpPr txBox="1">
            <a:spLocks noChangeArrowheads="1"/>
          </p:cNvSpPr>
          <p:nvPr/>
        </p:nvSpPr>
        <p:spPr bwMode="auto">
          <a:xfrm>
            <a:off x="292100" y="1012825"/>
            <a:ext cx="8572500" cy="510381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zh-CN" altLang="en-US" sz="2600">
                <a:solidFill>
                  <a:srgbClr val="FF9900"/>
                </a:solidFill>
              </a:rPr>
              <a:t>非确定算法</a:t>
            </a:r>
            <a:endParaRPr lang="en-US" altLang="zh-CN" sz="2600">
              <a:solidFill>
                <a:schemeClr val="tx1"/>
              </a:solidFill>
            </a:endParaRPr>
          </a:p>
          <a:p>
            <a:pPr lvl="1" algn="just">
              <a:spcBef>
                <a:spcPct val="30000"/>
              </a:spcBef>
              <a:spcAft>
                <a:spcPct val="0"/>
              </a:spcAft>
              <a:buClr>
                <a:srgbClr val="FF9900"/>
              </a:buClr>
              <a:buFont typeface="Wingdings" panose="05000000000000000000" pitchFamily="2" charset="2"/>
              <a:buNone/>
            </a:pPr>
            <a:r>
              <a:rPr lang="zh-CN" altLang="en-US" sz="2600">
                <a:solidFill>
                  <a:srgbClr val="0000FF"/>
                </a:solidFill>
              </a:rPr>
              <a:t>命题演算公式可满足：</a:t>
            </a:r>
            <a:r>
              <a:rPr lang="zh-CN" altLang="en-US" sz="2600">
                <a:solidFill>
                  <a:schemeClr val="tx1"/>
                </a:solidFill>
              </a:rPr>
              <a:t>设</a:t>
            </a:r>
            <a:r>
              <a:rPr lang="en-US" altLang="zh-CN" sz="2600">
                <a:solidFill>
                  <a:schemeClr val="tx1"/>
                </a:solidFill>
              </a:rPr>
              <a:t>E(x</a:t>
            </a:r>
            <a:r>
              <a:rPr lang="en-US" altLang="zh-CN" sz="2600" baseline="-25000">
                <a:solidFill>
                  <a:schemeClr val="tx1"/>
                </a:solidFill>
              </a:rPr>
              <a:t>1</a:t>
            </a:r>
            <a:r>
              <a:rPr lang="en-US" altLang="zh-CN" sz="2600">
                <a:solidFill>
                  <a:schemeClr val="tx1"/>
                </a:solidFill>
              </a:rPr>
              <a:t>,x</a:t>
            </a:r>
            <a:r>
              <a:rPr lang="en-US" altLang="zh-CN" sz="2600" baseline="-25000">
                <a:solidFill>
                  <a:schemeClr val="tx1"/>
                </a:solidFill>
              </a:rPr>
              <a:t>2</a:t>
            </a:r>
            <a:r>
              <a:rPr lang="en-US" altLang="zh-CN" sz="2600">
                <a:solidFill>
                  <a:schemeClr val="tx1"/>
                </a:solidFill>
              </a:rPr>
              <a:t>,…,x</a:t>
            </a:r>
            <a:r>
              <a:rPr lang="en-US" altLang="zh-CN" sz="2600" baseline="-25000">
                <a:solidFill>
                  <a:schemeClr val="tx1"/>
                </a:solidFill>
              </a:rPr>
              <a:t>n</a:t>
            </a:r>
            <a:r>
              <a:rPr lang="en-US" altLang="zh-CN" sz="2600">
                <a:solidFill>
                  <a:schemeClr val="tx1"/>
                </a:solidFill>
              </a:rPr>
              <a:t>)</a:t>
            </a:r>
            <a:r>
              <a:rPr lang="zh-CN" altLang="en-US" sz="2600">
                <a:solidFill>
                  <a:schemeClr val="tx1"/>
                </a:solidFill>
              </a:rPr>
              <a:t>是由布尔变量</a:t>
            </a:r>
            <a:r>
              <a:rPr lang="en-US" altLang="zh-CN" sz="2600">
                <a:solidFill>
                  <a:schemeClr val="tx1"/>
                </a:solidFill>
              </a:rPr>
              <a:t>x</a:t>
            </a:r>
            <a:r>
              <a:rPr lang="en-US" altLang="zh-CN" sz="2600" baseline="-25000">
                <a:solidFill>
                  <a:schemeClr val="tx1"/>
                </a:solidFill>
              </a:rPr>
              <a:t>i</a:t>
            </a:r>
            <a:r>
              <a:rPr lang="zh-CN" altLang="en-US" sz="2600">
                <a:solidFill>
                  <a:schemeClr val="tx1"/>
                </a:solidFill>
              </a:rPr>
              <a:t>组成的命题演算公式，可满足性问题是：是否存在一组对</a:t>
            </a:r>
            <a:r>
              <a:rPr lang="en-US" altLang="zh-CN" sz="2600">
                <a:solidFill>
                  <a:schemeClr val="tx1"/>
                </a:solidFill>
              </a:rPr>
              <a:t>(x</a:t>
            </a:r>
            <a:r>
              <a:rPr lang="en-US" altLang="zh-CN" sz="2600" baseline="-25000">
                <a:solidFill>
                  <a:schemeClr val="tx1"/>
                </a:solidFill>
              </a:rPr>
              <a:t>1</a:t>
            </a:r>
            <a:r>
              <a:rPr lang="en-US" altLang="zh-CN" sz="2600">
                <a:solidFill>
                  <a:schemeClr val="tx1"/>
                </a:solidFill>
              </a:rPr>
              <a:t>,x</a:t>
            </a:r>
            <a:r>
              <a:rPr lang="en-US" altLang="zh-CN" sz="2600" baseline="-25000">
                <a:solidFill>
                  <a:schemeClr val="tx1"/>
                </a:solidFill>
              </a:rPr>
              <a:t>2</a:t>
            </a:r>
            <a:r>
              <a:rPr lang="en-US" altLang="zh-CN" sz="2600">
                <a:solidFill>
                  <a:schemeClr val="tx1"/>
                </a:solidFill>
              </a:rPr>
              <a:t>,…,x</a:t>
            </a:r>
            <a:r>
              <a:rPr lang="en-US" altLang="zh-CN" sz="2600" baseline="-25000">
                <a:solidFill>
                  <a:schemeClr val="tx1"/>
                </a:solidFill>
              </a:rPr>
              <a:t>n</a:t>
            </a:r>
            <a:r>
              <a:rPr lang="en-US" altLang="zh-CN" sz="2600">
                <a:solidFill>
                  <a:schemeClr val="tx1"/>
                </a:solidFill>
              </a:rPr>
              <a:t>)</a:t>
            </a:r>
            <a:r>
              <a:rPr lang="zh-CN" altLang="en-US" sz="2600">
                <a:solidFill>
                  <a:schemeClr val="tx1"/>
                </a:solidFill>
              </a:rPr>
              <a:t>的真值赋值，使得公式</a:t>
            </a:r>
            <a:r>
              <a:rPr lang="en-US" altLang="zh-CN" sz="2600">
                <a:solidFill>
                  <a:schemeClr val="tx1"/>
                </a:solidFill>
              </a:rPr>
              <a:t>E(x</a:t>
            </a:r>
            <a:r>
              <a:rPr lang="en-US" altLang="zh-CN" sz="2600" baseline="-25000">
                <a:solidFill>
                  <a:schemeClr val="tx1"/>
                </a:solidFill>
              </a:rPr>
              <a:t>1</a:t>
            </a:r>
            <a:r>
              <a:rPr lang="en-US" altLang="zh-CN" sz="2600">
                <a:solidFill>
                  <a:schemeClr val="tx1"/>
                </a:solidFill>
              </a:rPr>
              <a:t>,x</a:t>
            </a:r>
            <a:r>
              <a:rPr lang="en-US" altLang="zh-CN" sz="2600" baseline="-25000">
                <a:solidFill>
                  <a:schemeClr val="tx1"/>
                </a:solidFill>
              </a:rPr>
              <a:t>2</a:t>
            </a:r>
            <a:r>
              <a:rPr lang="en-US" altLang="zh-CN" sz="2600">
                <a:solidFill>
                  <a:schemeClr val="tx1"/>
                </a:solidFill>
              </a:rPr>
              <a:t>,…,x</a:t>
            </a:r>
            <a:r>
              <a:rPr lang="en-US" altLang="zh-CN" sz="2600" baseline="-25000">
                <a:solidFill>
                  <a:schemeClr val="tx1"/>
                </a:solidFill>
              </a:rPr>
              <a:t>n</a:t>
            </a:r>
            <a:r>
              <a:rPr lang="en-US" altLang="zh-CN" sz="2600">
                <a:solidFill>
                  <a:schemeClr val="tx1"/>
                </a:solidFill>
              </a:rPr>
              <a:t>)</a:t>
            </a:r>
            <a:r>
              <a:rPr lang="zh-CN" altLang="en-US" sz="2600">
                <a:solidFill>
                  <a:schemeClr val="tx1"/>
                </a:solidFill>
              </a:rPr>
              <a:t>为真。</a:t>
            </a:r>
            <a:endParaRPr lang="en-US" altLang="zh-CN" sz="2600">
              <a:solidFill>
                <a:schemeClr val="tx1"/>
              </a:solidFill>
            </a:endParaRPr>
          </a:p>
          <a:p>
            <a:pPr lvl="1" algn="just">
              <a:spcBef>
                <a:spcPts val="600"/>
              </a:spcBef>
              <a:spcAft>
                <a:spcPct val="0"/>
              </a:spcAft>
              <a:buClr>
                <a:srgbClr val="FF9900"/>
              </a:buClr>
              <a:buFont typeface="Wingdings" panose="05000000000000000000" pitchFamily="2" charset="2"/>
              <a:buNone/>
            </a:pPr>
            <a:r>
              <a:rPr lang="en-US" altLang="zh-CN" sz="2600">
                <a:solidFill>
                  <a:schemeClr val="tx1"/>
                </a:solidFill>
              </a:rPr>
              <a:t>Eval</a:t>
            </a:r>
            <a:r>
              <a:rPr lang="zh-CN" altLang="en-US" sz="2600">
                <a:solidFill>
                  <a:schemeClr val="tx1"/>
                </a:solidFill>
              </a:rPr>
              <a:t>（</a:t>
            </a:r>
            <a:r>
              <a:rPr lang="en-US" altLang="zh-CN" sz="2600">
                <a:solidFill>
                  <a:schemeClr val="tx1"/>
                </a:solidFill>
              </a:rPr>
              <a:t>E, n</a:t>
            </a:r>
            <a:r>
              <a:rPr lang="zh-CN" altLang="en-US" sz="2600">
                <a:solidFill>
                  <a:schemeClr val="tx1"/>
                </a:solidFill>
              </a:rPr>
              <a:t>）</a:t>
            </a:r>
            <a:r>
              <a:rPr lang="en-US" altLang="zh-CN" sz="2600">
                <a:solidFill>
                  <a:schemeClr val="tx1"/>
                </a:solidFill>
              </a:rPr>
              <a:t>{</a:t>
            </a: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for i=1 to n do </a:t>
            </a: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      x</a:t>
            </a:r>
            <a:r>
              <a:rPr lang="en-US" altLang="zh-CN" sz="2600" baseline="-25000">
                <a:solidFill>
                  <a:schemeClr val="tx1"/>
                </a:solidFill>
              </a:rPr>
              <a:t>i </a:t>
            </a:r>
            <a:r>
              <a:rPr lang="en-US" altLang="zh-CN" sz="2600">
                <a:solidFill>
                  <a:schemeClr val="tx1"/>
                </a:solidFill>
              </a:rPr>
              <a:t>= choice( ture,false); </a:t>
            </a: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if  E(x</a:t>
            </a:r>
            <a:r>
              <a:rPr lang="en-US" altLang="zh-CN" sz="2600" baseline="-25000">
                <a:solidFill>
                  <a:schemeClr val="tx1"/>
                </a:solidFill>
              </a:rPr>
              <a:t>1</a:t>
            </a:r>
            <a:r>
              <a:rPr lang="en-US" altLang="zh-CN" sz="2600">
                <a:solidFill>
                  <a:schemeClr val="tx1"/>
                </a:solidFill>
              </a:rPr>
              <a:t>,x</a:t>
            </a:r>
            <a:r>
              <a:rPr lang="en-US" altLang="zh-CN" sz="2600" baseline="-25000">
                <a:solidFill>
                  <a:schemeClr val="tx1"/>
                </a:solidFill>
              </a:rPr>
              <a:t>2</a:t>
            </a:r>
            <a:r>
              <a:rPr lang="en-US" altLang="zh-CN" sz="2600">
                <a:solidFill>
                  <a:schemeClr val="tx1"/>
                </a:solidFill>
              </a:rPr>
              <a:t>,…,x</a:t>
            </a:r>
            <a:r>
              <a:rPr lang="en-US" altLang="zh-CN" sz="2600" baseline="-25000">
                <a:solidFill>
                  <a:schemeClr val="tx1"/>
                </a:solidFill>
              </a:rPr>
              <a:t>n</a:t>
            </a:r>
            <a:r>
              <a:rPr lang="en-US" altLang="zh-CN" sz="2600">
                <a:solidFill>
                  <a:schemeClr val="tx1"/>
                </a:solidFill>
              </a:rPr>
              <a:t>) =ture then success//</a:t>
            </a:r>
            <a:r>
              <a:rPr lang="zh-CN" altLang="en-US" sz="2600">
                <a:solidFill>
                  <a:schemeClr val="tx1"/>
                </a:solidFill>
              </a:rPr>
              <a:t>可满足</a:t>
            </a:r>
            <a:endParaRPr lang="en-US" altLang="zh-CN" sz="2600">
              <a:solidFill>
                <a:schemeClr val="tx1"/>
              </a:solidFill>
            </a:endParaRPr>
          </a:p>
          <a:p>
            <a:pPr lvl="2" algn="just">
              <a:spcBef>
                <a:spcPts val="600"/>
              </a:spcBef>
              <a:spcAft>
                <a:spcPct val="0"/>
              </a:spcAft>
              <a:buClr>
                <a:srgbClr val="FF9900"/>
              </a:buClr>
              <a:buFont typeface="Wingdings" panose="05000000000000000000" pitchFamily="2" charset="2"/>
              <a:buNone/>
            </a:pPr>
            <a:r>
              <a:rPr lang="en-US" altLang="zh-CN" sz="2600">
                <a:solidFill>
                  <a:schemeClr val="tx1"/>
                </a:solidFill>
              </a:rPr>
              <a:t>else  failure</a:t>
            </a:r>
          </a:p>
          <a:p>
            <a:pPr lvl="1" algn="just">
              <a:spcBef>
                <a:spcPts val="600"/>
              </a:spcBef>
              <a:spcAft>
                <a:spcPct val="0"/>
              </a:spcAft>
              <a:buClr>
                <a:srgbClr val="FF9900"/>
              </a:buClr>
              <a:buFont typeface="Wingdings" panose="05000000000000000000" pitchFamily="2" charset="2"/>
              <a:buNone/>
            </a:pPr>
            <a:r>
              <a:rPr lang="en-US" altLang="zh-CN" sz="2600">
                <a:solidFill>
                  <a:schemeClr val="tx1"/>
                </a:solidFill>
              </a:rPr>
              <a:t>}  </a:t>
            </a:r>
            <a:r>
              <a:rPr lang="en-US" altLang="zh-CN" sz="2200">
                <a:solidFill>
                  <a:schemeClr val="tx1"/>
                </a:solidFill>
              </a:rPr>
              <a:t>   </a:t>
            </a:r>
            <a:r>
              <a:rPr lang="en-US" altLang="zh-CN">
                <a:solidFill>
                  <a:schemeClr val="tx1"/>
                </a:solidFill>
              </a:rPr>
              <a:t>   </a:t>
            </a:r>
          </a:p>
          <a:p>
            <a:pPr lvl="1" algn="just">
              <a:spcBef>
                <a:spcPct val="30000"/>
              </a:spcBef>
              <a:spcAft>
                <a:spcPct val="0"/>
              </a:spcAft>
              <a:buClr>
                <a:srgbClr val="FF9900"/>
              </a:buClr>
              <a:buFont typeface="Wingdings" panose="05000000000000000000" pitchFamily="2" charset="2"/>
              <a:buNone/>
            </a:pPr>
            <a:r>
              <a:rPr lang="zh-CN" altLang="en-US" sz="2600">
                <a:solidFill>
                  <a:schemeClr val="tx1"/>
                </a:solidFill>
              </a:rPr>
              <a:t>时间：</a:t>
            </a:r>
            <a:r>
              <a:rPr lang="en-US" altLang="zh-CN" sz="2600">
                <a:solidFill>
                  <a:schemeClr val="tx1"/>
                </a:solidFill>
              </a:rPr>
              <a:t>O</a:t>
            </a:r>
            <a:r>
              <a:rPr lang="zh-CN" altLang="en-US" sz="2600">
                <a:solidFill>
                  <a:schemeClr val="tx1"/>
                </a:solidFill>
              </a:rPr>
              <a:t>（</a:t>
            </a:r>
            <a:r>
              <a:rPr lang="en-US" altLang="zh-CN" sz="2600">
                <a:solidFill>
                  <a:schemeClr val="tx1"/>
                </a:solidFill>
              </a:rPr>
              <a:t>n+|E|</a:t>
            </a:r>
            <a:r>
              <a:rPr lang="zh-CN" altLang="en-US" sz="2600">
                <a:solidFill>
                  <a:schemeClr val="tx1"/>
                </a:solidFill>
              </a:rPr>
              <a:t>）</a:t>
            </a:r>
            <a:r>
              <a:rPr lang="en-US" altLang="zh-CN" sz="2600">
                <a:solidFill>
                  <a:schemeClr val="tx1"/>
                </a:solidFill>
              </a:rPr>
              <a:t>  </a:t>
            </a:r>
            <a:endParaRPr lang="zh-CN" altLang="en-US" sz="2600">
              <a:solidFill>
                <a:schemeClr val="tx1"/>
              </a:solidFill>
            </a:endParaRPr>
          </a:p>
        </p:txBody>
      </p:sp>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7389D57A-C7D0-4AF4-B8EA-639883243660}"/>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FEF48F10-B119-476A-974E-8335AC767067}"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44035" name="Rectangle 2">
            <a:extLst>
              <a:ext uri="{FF2B5EF4-FFF2-40B4-BE49-F238E27FC236}">
                <a16:creationId xmlns:a16="http://schemas.microsoft.com/office/drawing/2014/main" id="{6555BDE8-F4D6-4610-B945-51527AAD30CA}"/>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21508" name="Text Box 4">
            <a:extLst>
              <a:ext uri="{FF2B5EF4-FFF2-40B4-BE49-F238E27FC236}">
                <a16:creationId xmlns:a16="http://schemas.microsoft.com/office/drawing/2014/main" id="{9B9F4F35-D93E-4C3D-B0B3-CDA7767AB57D}"/>
              </a:ext>
            </a:extLst>
          </p:cNvPr>
          <p:cNvSpPr txBox="1">
            <a:spLocks noChangeArrowheads="1"/>
          </p:cNvSpPr>
          <p:nvPr/>
        </p:nvSpPr>
        <p:spPr bwMode="auto">
          <a:xfrm>
            <a:off x="292100" y="976313"/>
            <a:ext cx="8572500" cy="5292725"/>
          </a:xfrm>
          <a:prstGeom prst="rect">
            <a:avLst/>
          </a:prstGeom>
          <a:noFill/>
          <a:ln>
            <a:noFill/>
          </a:ln>
          <a:effectLst>
            <a:prstShdw prst="shdw17" dist="17961" dir="13500000">
              <a:srgbClr val="7E9699"/>
            </a:prstShdw>
          </a:effec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defRPr/>
            </a:pPr>
            <a:r>
              <a:rPr lang="zh-CN" altLang="en-US">
                <a:solidFill>
                  <a:srgbClr val="FF9900"/>
                </a:solidFill>
              </a:rPr>
              <a:t>验证算法</a:t>
            </a:r>
            <a:r>
              <a:rPr lang="en-US" altLang="zh-CN">
                <a:solidFill>
                  <a:srgbClr val="FF9900"/>
                </a:solidFill>
              </a:rPr>
              <a:t>A</a:t>
            </a:r>
          </a:p>
          <a:p>
            <a:pPr marL="457200" lvl="1" indent="0" algn="just" eaLnBrk="1">
              <a:spcBef>
                <a:spcPct val="30000"/>
              </a:spcBef>
              <a:spcAft>
                <a:spcPct val="0"/>
              </a:spcAft>
              <a:buClr>
                <a:srgbClr val="FF9900"/>
              </a:buClr>
              <a:buFont typeface="Wingdings" panose="05000000000000000000" pitchFamily="2" charset="2"/>
              <a:buNone/>
              <a:defRPr/>
            </a:pPr>
            <a:r>
              <a:rPr lang="en-US" altLang="zh-CN" sz="2400">
                <a:solidFill>
                  <a:schemeClr val="tx1"/>
                </a:solidFill>
              </a:rPr>
              <a:t>A</a:t>
            </a:r>
            <a:r>
              <a:rPr lang="zh-CN" altLang="en-US" sz="2400">
                <a:solidFill>
                  <a:schemeClr val="tx1"/>
                </a:solidFill>
              </a:rPr>
              <a:t>有</a:t>
            </a:r>
            <a:r>
              <a:rPr lang="en-US" altLang="zh-CN" sz="2400">
                <a:solidFill>
                  <a:schemeClr val="tx1"/>
                </a:solidFill>
              </a:rPr>
              <a:t>2</a:t>
            </a:r>
            <a:r>
              <a:rPr lang="zh-CN" altLang="en-US" sz="2400">
                <a:solidFill>
                  <a:schemeClr val="tx1"/>
                </a:solidFill>
              </a:rPr>
              <a:t>个参数：</a:t>
            </a:r>
            <a:r>
              <a:rPr lang="en-US" altLang="zh-CN" sz="2400">
                <a:solidFill>
                  <a:schemeClr val="tx1"/>
                </a:solidFill>
              </a:rPr>
              <a:t>x</a:t>
            </a:r>
            <a:r>
              <a:rPr lang="zh-CN" altLang="en-US" sz="2400">
                <a:solidFill>
                  <a:schemeClr val="tx1"/>
                </a:solidFill>
              </a:rPr>
              <a:t>是待验证的输入串，</a:t>
            </a:r>
            <a:r>
              <a:rPr lang="en-US" altLang="zh-CN" sz="2400">
                <a:solidFill>
                  <a:schemeClr val="tx1"/>
                </a:solidFill>
              </a:rPr>
              <a:t>y</a:t>
            </a:r>
            <a:r>
              <a:rPr lang="zh-CN" altLang="en-US" sz="2400">
                <a:solidFill>
                  <a:schemeClr val="tx1"/>
                </a:solidFill>
              </a:rPr>
              <a:t>是称为“证书”的二进制串。算法</a:t>
            </a:r>
            <a:r>
              <a:rPr lang="en-US" altLang="zh-CN" sz="2400">
                <a:solidFill>
                  <a:schemeClr val="tx1"/>
                </a:solidFill>
              </a:rPr>
              <a:t>A</a:t>
            </a:r>
            <a:r>
              <a:rPr lang="zh-CN" altLang="en-US" sz="2400">
                <a:solidFill>
                  <a:schemeClr val="tx1"/>
                </a:solidFill>
              </a:rPr>
              <a:t>验证了输入串</a:t>
            </a:r>
            <a:r>
              <a:rPr lang="en-US" altLang="zh-CN" sz="2400">
                <a:solidFill>
                  <a:schemeClr val="tx1"/>
                </a:solidFill>
              </a:rPr>
              <a:t>x</a:t>
            </a:r>
            <a:r>
              <a:rPr lang="zh-CN" altLang="en-US" sz="2400">
                <a:solidFill>
                  <a:schemeClr val="tx1"/>
                </a:solidFill>
              </a:rPr>
              <a:t>是指：</a:t>
            </a:r>
          </a:p>
          <a:p>
            <a:pPr marL="0" indent="0" algn="just" eaLnBrk="1">
              <a:spcBef>
                <a:spcPts val="600"/>
              </a:spcBef>
              <a:spcAft>
                <a:spcPct val="0"/>
              </a:spcAft>
              <a:buClr>
                <a:srgbClr val="FF9900"/>
              </a:buClr>
              <a:buFont typeface="Futura Md BT"/>
              <a:buNone/>
              <a:defRPr/>
            </a:pPr>
            <a:r>
              <a:rPr lang="zh-CN" altLang="en-US">
                <a:solidFill>
                  <a:schemeClr val="tx1"/>
                </a:solidFill>
              </a:rPr>
              <a:t>              若 ∀</a:t>
            </a:r>
            <a:r>
              <a:rPr lang="en-US" altLang="zh-CN" err="1">
                <a:solidFill>
                  <a:schemeClr val="tx1"/>
                </a:solidFill>
              </a:rPr>
              <a:t>x∈L</a:t>
            </a:r>
            <a:r>
              <a:rPr lang="zh-CN" altLang="en-US">
                <a:solidFill>
                  <a:schemeClr val="tx1"/>
                </a:solidFill>
              </a:rPr>
              <a:t>，∃证书</a:t>
            </a:r>
            <a:r>
              <a:rPr lang="en-US" altLang="zh-CN">
                <a:solidFill>
                  <a:schemeClr val="tx1"/>
                </a:solidFill>
              </a:rPr>
              <a:t>y</a:t>
            </a:r>
            <a:r>
              <a:rPr lang="zh-CN" altLang="en-US">
                <a:solidFill>
                  <a:schemeClr val="tx1"/>
                </a:solidFill>
              </a:rPr>
              <a:t>，使得</a:t>
            </a:r>
            <a:r>
              <a:rPr lang="en-US" altLang="zh-CN">
                <a:solidFill>
                  <a:schemeClr val="tx1"/>
                </a:solidFill>
              </a:rPr>
              <a:t>A(x, y)=1</a:t>
            </a:r>
            <a:r>
              <a:rPr lang="zh-CN" altLang="en-US">
                <a:solidFill>
                  <a:schemeClr val="tx1"/>
                </a:solidFill>
              </a:rPr>
              <a:t>。 </a:t>
            </a:r>
          </a:p>
          <a:p>
            <a:pPr algn="just" eaLnBrk="1">
              <a:spcBef>
                <a:spcPct val="30000"/>
              </a:spcBef>
              <a:spcAft>
                <a:spcPct val="0"/>
              </a:spcAft>
              <a:buClr>
                <a:srgbClr val="FF9900"/>
              </a:buClr>
              <a:buFont typeface="Wingdings" panose="05000000000000000000" pitchFamily="2" charset="2"/>
              <a:buChar char="n"/>
              <a:defRPr/>
            </a:pPr>
            <a:r>
              <a:rPr lang="zh-CN" altLang="en-US">
                <a:solidFill>
                  <a:srgbClr val="FF9900"/>
                </a:solidFill>
              </a:rPr>
              <a:t>算法</a:t>
            </a:r>
            <a:r>
              <a:rPr lang="en-US" altLang="zh-CN">
                <a:solidFill>
                  <a:srgbClr val="FF9900"/>
                </a:solidFill>
              </a:rPr>
              <a:t>A</a:t>
            </a:r>
            <a:r>
              <a:rPr lang="zh-CN" altLang="en-US">
                <a:solidFill>
                  <a:srgbClr val="FF9900"/>
                </a:solidFill>
              </a:rPr>
              <a:t>验证的语言</a:t>
            </a:r>
          </a:p>
          <a:p>
            <a:pPr marL="0" indent="0" algn="just" eaLnBrk="1">
              <a:spcBef>
                <a:spcPct val="30000"/>
              </a:spcBef>
              <a:spcAft>
                <a:spcPct val="0"/>
              </a:spcAft>
              <a:buClr>
                <a:srgbClr val="FF9900"/>
              </a:buClr>
              <a:buFont typeface="Futura Md BT"/>
              <a:buNone/>
              <a:defRPr/>
            </a:pPr>
            <a:r>
              <a:rPr lang="en-US" altLang="zh-CN">
                <a:solidFill>
                  <a:schemeClr val="tx1"/>
                </a:solidFill>
              </a:rPr>
              <a:t>          L={ x ∈{0,1}*: </a:t>
            </a:r>
            <a:r>
              <a:rPr lang="zh-CN" altLang="en-US">
                <a:solidFill>
                  <a:schemeClr val="tx1"/>
                </a:solidFill>
              </a:rPr>
              <a:t>∃证书</a:t>
            </a:r>
            <a:r>
              <a:rPr lang="en-US" altLang="zh-CN">
                <a:solidFill>
                  <a:schemeClr val="tx1"/>
                </a:solidFill>
              </a:rPr>
              <a:t>y ∈{0,1}*, </a:t>
            </a:r>
            <a:r>
              <a:rPr lang="zh-CN" altLang="en-US">
                <a:solidFill>
                  <a:schemeClr val="tx1"/>
                </a:solidFill>
              </a:rPr>
              <a:t>满足</a:t>
            </a:r>
            <a:r>
              <a:rPr lang="en-US" altLang="zh-CN">
                <a:solidFill>
                  <a:schemeClr val="tx1"/>
                </a:solidFill>
              </a:rPr>
              <a:t>A(x, y)=1}</a:t>
            </a:r>
          </a:p>
          <a:p>
            <a:pPr marL="457200" lvl="1" indent="0" algn="just" eaLnBrk="1">
              <a:spcBef>
                <a:spcPct val="30000"/>
              </a:spcBef>
              <a:spcAft>
                <a:spcPct val="0"/>
              </a:spcAft>
              <a:buClr>
                <a:srgbClr val="FF9900"/>
              </a:buClr>
              <a:buFont typeface="Wingdings" panose="05000000000000000000" pitchFamily="2" charset="2"/>
              <a:buNone/>
              <a:defRPr/>
            </a:pPr>
            <a:r>
              <a:rPr lang="en-US" altLang="zh-CN" sz="2400">
                <a:solidFill>
                  <a:schemeClr val="tx1"/>
                </a:solidFill>
              </a:rPr>
              <a:t> </a:t>
            </a:r>
            <a:r>
              <a:rPr lang="zh-CN" altLang="en-US" sz="2400">
                <a:solidFill>
                  <a:schemeClr val="tx1"/>
                </a:solidFill>
              </a:rPr>
              <a:t>直观上，若对任意串</a:t>
            </a:r>
            <a:r>
              <a:rPr lang="en-US" altLang="zh-CN" sz="2400" err="1">
                <a:solidFill>
                  <a:schemeClr val="tx1"/>
                </a:solidFill>
              </a:rPr>
              <a:t>x∈L</a:t>
            </a:r>
            <a:r>
              <a:rPr lang="zh-CN" altLang="en-US" sz="2400">
                <a:solidFill>
                  <a:schemeClr val="tx1"/>
                </a:solidFill>
              </a:rPr>
              <a:t>，都存在一个证书</a:t>
            </a:r>
            <a:r>
              <a:rPr lang="en-US" altLang="zh-CN" sz="2400">
                <a:solidFill>
                  <a:schemeClr val="tx1"/>
                </a:solidFill>
              </a:rPr>
              <a:t>y</a:t>
            </a:r>
            <a:r>
              <a:rPr lang="zh-CN" altLang="en-US" sz="2400">
                <a:solidFill>
                  <a:schemeClr val="tx1"/>
                </a:solidFill>
              </a:rPr>
              <a:t>，算法</a:t>
            </a:r>
            <a:r>
              <a:rPr lang="en-US" altLang="zh-CN" sz="2400">
                <a:solidFill>
                  <a:schemeClr val="tx1"/>
                </a:solidFill>
              </a:rPr>
              <a:t>A</a:t>
            </a:r>
            <a:r>
              <a:rPr lang="zh-CN" altLang="en-US" sz="2400">
                <a:solidFill>
                  <a:schemeClr val="tx1"/>
                </a:solidFill>
              </a:rPr>
              <a:t>能用</a:t>
            </a:r>
            <a:r>
              <a:rPr lang="en-US" altLang="zh-CN" sz="2400">
                <a:solidFill>
                  <a:schemeClr val="tx1"/>
                </a:solidFill>
              </a:rPr>
              <a:t>y</a:t>
            </a:r>
            <a:r>
              <a:rPr lang="zh-CN" altLang="en-US" sz="2400">
                <a:solidFill>
                  <a:schemeClr val="tx1"/>
                </a:solidFill>
              </a:rPr>
              <a:t>来证明</a:t>
            </a:r>
            <a:r>
              <a:rPr lang="en-US" altLang="zh-CN" sz="2400" err="1">
                <a:solidFill>
                  <a:schemeClr val="tx1"/>
                </a:solidFill>
              </a:rPr>
              <a:t>x∈L</a:t>
            </a:r>
            <a:r>
              <a:rPr lang="zh-CN" altLang="en-US" sz="2400">
                <a:solidFill>
                  <a:schemeClr val="tx1"/>
                </a:solidFill>
              </a:rPr>
              <a:t>，则算法</a:t>
            </a:r>
            <a:r>
              <a:rPr lang="en-US" altLang="zh-CN" sz="2400">
                <a:solidFill>
                  <a:schemeClr val="tx1"/>
                </a:solidFill>
              </a:rPr>
              <a:t>A</a:t>
            </a:r>
            <a:r>
              <a:rPr lang="zh-CN" altLang="en-US" sz="2400">
                <a:solidFill>
                  <a:schemeClr val="tx1"/>
                </a:solidFill>
              </a:rPr>
              <a:t>就验证了语言</a:t>
            </a:r>
            <a:r>
              <a:rPr lang="en-US" altLang="zh-CN" sz="2400">
                <a:solidFill>
                  <a:schemeClr val="tx1"/>
                </a:solidFill>
              </a:rPr>
              <a:t>L </a:t>
            </a:r>
            <a:r>
              <a:rPr lang="zh-CN" altLang="en-US" sz="2400">
                <a:solidFill>
                  <a:schemeClr val="tx1"/>
                </a:solidFill>
              </a:rPr>
              <a:t>。</a:t>
            </a:r>
            <a:endParaRPr lang="en-US" altLang="zh-CN" sz="2400">
              <a:solidFill>
                <a:schemeClr val="tx1"/>
              </a:solidFill>
            </a:endParaRPr>
          </a:p>
          <a:p>
            <a:pPr marL="0" indent="0" algn="just" eaLnBrk="1">
              <a:spcBef>
                <a:spcPct val="30000"/>
              </a:spcBef>
              <a:spcAft>
                <a:spcPts val="600"/>
              </a:spcAft>
              <a:buClr>
                <a:srgbClr val="FF9900"/>
              </a:buClr>
              <a:buFont typeface="Wingdings" panose="05000000000000000000" pitchFamily="2" charset="2"/>
              <a:buChar char="n"/>
              <a:tabLst/>
              <a:defRPr/>
            </a:pPr>
            <a:r>
              <a:rPr lang="zh-CN" altLang="en-US">
                <a:solidFill>
                  <a:srgbClr val="FF9900"/>
                </a:solidFill>
              </a:rPr>
              <a:t>  多项式时间验证</a:t>
            </a:r>
          </a:p>
          <a:p>
            <a:pPr eaLnBrk="1" hangingPunct="1">
              <a:spcAft>
                <a:spcPts val="600"/>
              </a:spcAft>
              <a:buFontTx/>
              <a:buNone/>
              <a:defRPr/>
            </a:pPr>
            <a:r>
              <a:rPr lang="en-US" altLang="zh-CN" i="1">
                <a:latin typeface="Times New Roman" panose="02020603050405020304" pitchFamily="18" charset="0"/>
              </a:rPr>
              <a:t>      </a:t>
            </a:r>
            <a:r>
              <a:rPr lang="zh-CN" altLang="en-US">
                <a:latin typeface="Times New Roman" panose="02020603050405020304" pitchFamily="18" charset="0"/>
              </a:rPr>
              <a:t>若存在一个多项式时间算法</a:t>
            </a:r>
            <a:r>
              <a:rPr lang="en-US" altLang="zh-CN">
                <a:latin typeface="Times New Roman" panose="02020603050405020304" pitchFamily="18" charset="0"/>
              </a:rPr>
              <a:t>A</a:t>
            </a:r>
            <a:r>
              <a:rPr lang="zh-CN" altLang="en-US">
                <a:latin typeface="Times New Roman" panose="02020603050405020304" pitchFamily="18" charset="0"/>
              </a:rPr>
              <a:t>和常数</a:t>
            </a:r>
            <a:r>
              <a:rPr lang="en-US" altLang="zh-CN">
                <a:latin typeface="Times New Roman" panose="02020603050405020304" pitchFamily="18" charset="0"/>
              </a:rPr>
              <a:t>c</a:t>
            </a:r>
            <a:r>
              <a:rPr lang="zh-CN" altLang="en-US">
                <a:latin typeface="Times New Roman" panose="02020603050405020304" pitchFamily="18" charset="0"/>
              </a:rPr>
              <a:t>，满足：</a:t>
            </a:r>
            <a:endParaRPr lang="en-US" altLang="zh-CN">
              <a:latin typeface="Times New Roman" panose="02020603050405020304" pitchFamily="18" charset="0"/>
            </a:endParaRPr>
          </a:p>
          <a:p>
            <a:pPr eaLnBrk="1" hangingPunct="1">
              <a:spcBef>
                <a:spcPts val="0"/>
              </a:spcBef>
              <a:spcAft>
                <a:spcPts val="600"/>
              </a:spcAft>
              <a:buFontTx/>
              <a:buNone/>
              <a:defRPr/>
            </a:pPr>
            <a:r>
              <a:rPr lang="en-US" altLang="zh-CN" i="1">
                <a:latin typeface="Times New Roman" panose="02020603050405020304" pitchFamily="18" charset="0"/>
              </a:rPr>
              <a:t>          L = </a:t>
            </a:r>
            <a:r>
              <a:rPr lang="en-US" altLang="zh-CN">
                <a:latin typeface="Times New Roman" panose="02020603050405020304" pitchFamily="18" charset="0"/>
              </a:rPr>
              <a:t>{ </a:t>
            </a:r>
            <a:r>
              <a:rPr lang="en-US" altLang="zh-CN" i="1">
                <a:latin typeface="Times New Roman" panose="02020603050405020304" pitchFamily="18" charset="0"/>
              </a:rPr>
              <a:t>x</a:t>
            </a:r>
            <a:r>
              <a:rPr lang="en-US" altLang="zh-CN">
                <a:latin typeface="Times New Roman" panose="02020603050405020304" pitchFamily="18" charset="0"/>
              </a:rPr>
              <a:t>∈{0,1}* : </a:t>
            </a:r>
            <a:r>
              <a:rPr lang="zh-CN" altLang="en-US">
                <a:solidFill>
                  <a:schemeClr val="tx1"/>
                </a:solidFill>
              </a:rPr>
              <a:t>∃证书</a:t>
            </a:r>
            <a:r>
              <a:rPr lang="en-US" altLang="zh-CN" i="1">
                <a:latin typeface="Times New Roman" panose="02020603050405020304" pitchFamily="18" charset="0"/>
              </a:rPr>
              <a:t>y</a:t>
            </a:r>
            <a:r>
              <a:rPr lang="zh-CN" altLang="en-US">
                <a:latin typeface="Times New Roman" panose="02020603050405020304" pitchFamily="18" charset="0"/>
              </a:rPr>
              <a:t>，</a:t>
            </a:r>
            <a:r>
              <a:rPr lang="en-US" altLang="zh-CN" i="1">
                <a:latin typeface="Times New Roman" panose="02020603050405020304" pitchFamily="18" charset="0"/>
              </a:rPr>
              <a:t>|y| = O(|</a:t>
            </a:r>
            <a:r>
              <a:rPr lang="en-US" altLang="zh-CN" i="1" err="1">
                <a:latin typeface="Times New Roman" panose="02020603050405020304" pitchFamily="18" charset="0"/>
              </a:rPr>
              <a:t>x|</a:t>
            </a:r>
            <a:r>
              <a:rPr lang="en-US" altLang="zh-CN" i="1" baseline="30000" err="1">
                <a:latin typeface="Times New Roman" panose="02020603050405020304" pitchFamily="18" charset="0"/>
              </a:rPr>
              <a:t>c</a:t>
            </a:r>
            <a:r>
              <a:rPr lang="en-US" altLang="zh-CN" i="1">
                <a:latin typeface="Times New Roman" panose="02020603050405020304" pitchFamily="18" charset="0"/>
              </a:rPr>
              <a:t>) </a:t>
            </a:r>
            <a:r>
              <a:rPr lang="zh-CN" altLang="en-US">
                <a:latin typeface="Times New Roman" panose="02020603050405020304" pitchFamily="18" charset="0"/>
              </a:rPr>
              <a:t>满足</a:t>
            </a:r>
            <a:r>
              <a:rPr lang="en-US" altLang="zh-CN">
                <a:latin typeface="Times New Roman" panose="02020603050405020304" pitchFamily="18" charset="0"/>
              </a:rPr>
              <a:t> </a:t>
            </a:r>
            <a:r>
              <a:rPr lang="en-US" altLang="zh-CN" i="1">
                <a:latin typeface="Times New Roman" panose="02020603050405020304" pitchFamily="18" charset="0"/>
              </a:rPr>
              <a:t>A</a:t>
            </a:r>
            <a:r>
              <a:rPr lang="en-US" altLang="zh-CN">
                <a:latin typeface="Times New Roman" panose="02020603050405020304" pitchFamily="18" charset="0"/>
              </a:rPr>
              <a:t>(</a:t>
            </a:r>
            <a:r>
              <a:rPr lang="en-US" altLang="zh-CN" i="1" err="1">
                <a:latin typeface="Times New Roman" panose="02020603050405020304" pitchFamily="18" charset="0"/>
              </a:rPr>
              <a:t>x,y</a:t>
            </a:r>
            <a:r>
              <a:rPr lang="en-US" altLang="zh-CN">
                <a:latin typeface="Times New Roman" panose="02020603050405020304" pitchFamily="18" charset="0"/>
              </a:rPr>
              <a:t>)=1 }</a:t>
            </a:r>
            <a:r>
              <a:rPr lang="en-US" altLang="zh-CN" i="1">
                <a:latin typeface="Times New Roman" panose="02020603050405020304" pitchFamily="18" charset="0"/>
              </a:rPr>
              <a:t>  </a:t>
            </a:r>
          </a:p>
          <a:p>
            <a:pPr eaLnBrk="1" hangingPunct="1">
              <a:buFontTx/>
              <a:buNone/>
              <a:defRPr/>
            </a:pPr>
            <a:r>
              <a:rPr lang="en-US" altLang="zh-CN" i="1">
                <a:latin typeface="Times New Roman" panose="02020603050405020304" pitchFamily="18" charset="0"/>
              </a:rPr>
              <a:t>       </a:t>
            </a:r>
            <a:r>
              <a:rPr lang="zh-CN" altLang="en-US">
                <a:latin typeface="Times New Roman" panose="02020603050405020304" pitchFamily="18" charset="0"/>
              </a:rPr>
              <a:t>则称算法</a:t>
            </a:r>
            <a:r>
              <a:rPr lang="en-US" altLang="zh-CN">
                <a:latin typeface="Times New Roman" panose="02020603050405020304" pitchFamily="18" charset="0"/>
              </a:rPr>
              <a:t>A</a:t>
            </a:r>
            <a:r>
              <a:rPr lang="zh-CN" altLang="en-US">
                <a:latin typeface="Times New Roman" panose="02020603050405020304" pitchFamily="18" charset="0"/>
              </a:rPr>
              <a:t>在多项式时间内验证了语言</a:t>
            </a:r>
            <a:r>
              <a:rPr lang="en-US" altLang="zh-CN">
                <a:latin typeface="Times New Roman" panose="02020603050405020304" pitchFamily="18" charset="0"/>
              </a:rPr>
              <a:t>L</a:t>
            </a:r>
            <a:r>
              <a:rPr lang="zh-CN" altLang="en-US">
                <a:latin typeface="Times New Roman" panose="02020603050405020304" pitchFamily="18" charset="0"/>
              </a:rPr>
              <a:t>。</a:t>
            </a:r>
            <a:endParaRPr lang="zh-CN" altLang="en-US" sz="2600">
              <a:solidFill>
                <a:schemeClr val="tx1"/>
              </a:solidFill>
            </a:endParaRPr>
          </a:p>
        </p:txBody>
      </p:sp>
    </p:spTree>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5513DAA4-27E8-4CFD-B399-196450DAC56C}"/>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5FEA0ED3-81C5-4B06-8F59-C10BDBDD501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19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46083" name="Rectangle 2">
            <a:extLst>
              <a:ext uri="{FF2B5EF4-FFF2-40B4-BE49-F238E27FC236}">
                <a16:creationId xmlns:a16="http://schemas.microsoft.com/office/drawing/2014/main" id="{4ED37A10-E78D-4045-B5ED-6396E802A55C}"/>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21508" name="Text Box 4">
            <a:extLst>
              <a:ext uri="{FF2B5EF4-FFF2-40B4-BE49-F238E27FC236}">
                <a16:creationId xmlns:a16="http://schemas.microsoft.com/office/drawing/2014/main" id="{C6AF168D-58E0-4B2F-8216-156F306C1466}"/>
              </a:ext>
            </a:extLst>
          </p:cNvPr>
          <p:cNvSpPr txBox="1">
            <a:spLocks noChangeArrowheads="1"/>
          </p:cNvSpPr>
          <p:nvPr/>
        </p:nvSpPr>
        <p:spPr bwMode="auto">
          <a:xfrm>
            <a:off x="98425" y="1098550"/>
            <a:ext cx="8804275" cy="4949825"/>
          </a:xfrm>
          <a:prstGeom prst="rect">
            <a:avLst/>
          </a:prstGeom>
          <a:noFill/>
          <a:ln>
            <a:noFill/>
          </a:ln>
          <a:effectLst>
            <a:prstShdw prst="shdw17" dist="17961" dir="13500000">
              <a:srgbClr val="7E9699"/>
            </a:prstShdw>
          </a:effec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defRPr/>
            </a:pPr>
            <a:r>
              <a:rPr lang="en-US" altLang="zh-CN">
                <a:solidFill>
                  <a:srgbClr val="FF9900"/>
                </a:solidFill>
              </a:rPr>
              <a:t>NP</a:t>
            </a:r>
            <a:r>
              <a:rPr lang="zh-CN" altLang="en-US">
                <a:solidFill>
                  <a:srgbClr val="FF9900"/>
                </a:solidFill>
              </a:rPr>
              <a:t>类问题（续）</a:t>
            </a:r>
            <a:endParaRPr lang="en-US" altLang="zh-CN">
              <a:solidFill>
                <a:schemeClr val="tx1"/>
              </a:solidFill>
            </a:endParaRPr>
          </a:p>
          <a:p>
            <a:pPr marL="0" indent="0" algn="just">
              <a:spcBef>
                <a:spcPct val="30000"/>
              </a:spcBef>
              <a:spcAft>
                <a:spcPct val="0"/>
              </a:spcAft>
              <a:buClr>
                <a:srgbClr val="FF9900"/>
              </a:buClr>
              <a:buFont typeface="Futura Md BT"/>
              <a:buNone/>
              <a:defRPr/>
            </a:pPr>
            <a:r>
              <a:rPr lang="en-US" altLang="zh-CN">
                <a:solidFill>
                  <a:schemeClr val="tx1"/>
                </a:solidFill>
              </a:rPr>
              <a:t>      </a:t>
            </a:r>
            <a:r>
              <a:rPr lang="zh-CN" altLang="en-US">
                <a:solidFill>
                  <a:schemeClr val="tx1"/>
                </a:solidFill>
              </a:rPr>
              <a:t>多式时间内可</a:t>
            </a:r>
            <a:r>
              <a:rPr lang="zh-CN" altLang="en-US">
                <a:solidFill>
                  <a:srgbClr val="0000FF"/>
                </a:solidFill>
              </a:rPr>
              <a:t>验证</a:t>
            </a:r>
            <a:r>
              <a:rPr lang="zh-CN" altLang="en-US">
                <a:solidFill>
                  <a:schemeClr val="tx1"/>
                </a:solidFill>
              </a:rPr>
              <a:t>的问题（指验证其解的正确性）</a:t>
            </a:r>
            <a:endParaRPr lang="en-US" altLang="zh-CN">
              <a:solidFill>
                <a:schemeClr val="tx1"/>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zh-CN" altLang="en-US" sz="2400">
                <a:solidFill>
                  <a:srgbClr val="0000FF"/>
                </a:solidFill>
              </a:rPr>
              <a:t>验证</a:t>
            </a:r>
            <a:r>
              <a:rPr lang="zh-CN" altLang="en-US" sz="2400">
                <a:solidFill>
                  <a:schemeClr val="tx1"/>
                </a:solidFill>
              </a:rPr>
              <a:t>：给定一个问题的</a:t>
            </a:r>
            <a:r>
              <a:rPr lang="zh-CN" altLang="en-US" sz="2400">
                <a:solidFill>
                  <a:srgbClr val="1CC28F"/>
                </a:solidFill>
              </a:rPr>
              <a:t>实例</a:t>
            </a:r>
            <a:r>
              <a:rPr lang="zh-CN" altLang="en-US" sz="2400">
                <a:solidFill>
                  <a:schemeClr val="tx1"/>
                </a:solidFill>
              </a:rPr>
              <a:t>和</a:t>
            </a:r>
            <a:r>
              <a:rPr lang="zh-CN" altLang="en-US" sz="2400">
                <a:solidFill>
                  <a:srgbClr val="1CC28F"/>
                </a:solidFill>
              </a:rPr>
              <a:t>证书</a:t>
            </a:r>
            <a:r>
              <a:rPr lang="zh-CN" altLang="en-US" sz="2400">
                <a:solidFill>
                  <a:schemeClr val="tx1"/>
                </a:solidFill>
              </a:rPr>
              <a:t>（</a:t>
            </a:r>
            <a:r>
              <a:rPr lang="en-US" altLang="zh-CN" sz="2400">
                <a:solidFill>
                  <a:schemeClr val="tx1"/>
                </a:solidFill>
              </a:rPr>
              <a:t>Certificate</a:t>
            </a:r>
            <a:r>
              <a:rPr lang="zh-CN" altLang="en-US" sz="2400">
                <a:solidFill>
                  <a:schemeClr val="tx1"/>
                </a:solidFill>
              </a:rPr>
              <a:t>，证书相当于</a:t>
            </a:r>
            <a:r>
              <a:rPr lang="zh-CN" altLang="en-US" sz="2400">
                <a:solidFill>
                  <a:srgbClr val="1CC28F"/>
                </a:solidFill>
              </a:rPr>
              <a:t>证据</a:t>
            </a:r>
            <a:r>
              <a:rPr lang="zh-CN" altLang="en-US" sz="2400">
                <a:solidFill>
                  <a:schemeClr val="tx1"/>
                </a:solidFill>
              </a:rPr>
              <a:t>），验证该证书是否是问题的正确答案。</a:t>
            </a:r>
          </a:p>
          <a:p>
            <a:pPr marL="457200" lvl="1" indent="0" algn="just" eaLnBrk="1">
              <a:spcBef>
                <a:spcPct val="30000"/>
              </a:spcBef>
              <a:spcAft>
                <a:spcPct val="0"/>
              </a:spcAft>
              <a:buClr>
                <a:srgbClr val="FF9900"/>
              </a:buClr>
              <a:buFont typeface="Wingdings" panose="05000000000000000000" pitchFamily="2" charset="2"/>
              <a:buNone/>
              <a:defRPr/>
            </a:pPr>
            <a:r>
              <a:rPr lang="zh-CN" altLang="en-US" sz="2400">
                <a:solidFill>
                  <a:schemeClr val="tx1"/>
                </a:solidFill>
              </a:rPr>
              <a:t>例如哈密尔顿回路问题：实例</a:t>
            </a:r>
            <a:r>
              <a:rPr lang="en-US" altLang="zh-CN" sz="2400">
                <a:solidFill>
                  <a:schemeClr val="tx1"/>
                </a:solidFill>
              </a:rPr>
              <a:t>G=(V,E)</a:t>
            </a:r>
            <a:r>
              <a:rPr lang="zh-CN" altLang="en-US" sz="2400">
                <a:solidFill>
                  <a:schemeClr val="tx1"/>
                </a:solidFill>
              </a:rPr>
              <a:t>，证书 </a:t>
            </a:r>
            <a:r>
              <a:rPr lang="en-US" altLang="zh-CN" sz="2400" err="1">
                <a:solidFill>
                  <a:schemeClr val="tx1"/>
                </a:solidFill>
              </a:rPr>
              <a:t>V</a:t>
            </a:r>
            <a:r>
              <a:rPr lang="en-US" altLang="zh-CN" sz="2400" baseline="-25000" err="1">
                <a:solidFill>
                  <a:schemeClr val="tx1"/>
                </a:solidFill>
              </a:rPr>
              <a:t>h</a:t>
            </a:r>
            <a:r>
              <a:rPr lang="en-US" altLang="zh-CN" sz="2400">
                <a:solidFill>
                  <a:schemeClr val="tx1"/>
                </a:solidFill>
              </a:rPr>
              <a:t>={v</a:t>
            </a:r>
            <a:r>
              <a:rPr lang="en-US" altLang="zh-CN" sz="2400" baseline="-25000">
                <a:solidFill>
                  <a:schemeClr val="tx1"/>
                </a:solidFill>
              </a:rPr>
              <a:t>1</a:t>
            </a:r>
            <a:r>
              <a:rPr lang="en-US" altLang="zh-CN" sz="2400">
                <a:solidFill>
                  <a:schemeClr val="tx1"/>
                </a:solidFill>
              </a:rPr>
              <a:t>,v</a:t>
            </a:r>
            <a:r>
              <a:rPr lang="en-US" altLang="zh-CN" sz="2400" baseline="-25000">
                <a:solidFill>
                  <a:schemeClr val="tx1"/>
                </a:solidFill>
              </a:rPr>
              <a:t>2</a:t>
            </a:r>
            <a:r>
              <a:rPr lang="en-US" altLang="zh-CN" sz="2400">
                <a:solidFill>
                  <a:schemeClr val="tx1"/>
                </a:solidFill>
              </a:rPr>
              <a:t>,...,</a:t>
            </a:r>
            <a:r>
              <a:rPr lang="en-US" altLang="zh-CN" sz="2400" err="1">
                <a:solidFill>
                  <a:schemeClr val="tx1"/>
                </a:solidFill>
              </a:rPr>
              <a:t>v</a:t>
            </a:r>
            <a:r>
              <a:rPr lang="en-US" altLang="zh-CN" sz="2400" baseline="-25000" err="1">
                <a:solidFill>
                  <a:schemeClr val="tx1"/>
                </a:solidFill>
              </a:rPr>
              <a:t>n</a:t>
            </a:r>
            <a:r>
              <a:rPr lang="en-US" altLang="zh-CN" sz="2400">
                <a:solidFill>
                  <a:schemeClr val="tx1"/>
                </a:solidFill>
              </a:rPr>
              <a:t>}</a:t>
            </a:r>
          </a:p>
          <a:p>
            <a:pPr marL="457200" lvl="1" indent="0" algn="just" eaLnBrk="1">
              <a:spcBef>
                <a:spcPct val="30000"/>
              </a:spcBef>
              <a:spcAft>
                <a:spcPct val="0"/>
              </a:spcAft>
              <a:buClr>
                <a:srgbClr val="FF9900"/>
              </a:buClr>
              <a:buFont typeface="Wingdings" panose="05000000000000000000" pitchFamily="2" charset="2"/>
              <a:buNone/>
              <a:defRPr/>
            </a:pPr>
            <a:r>
              <a:rPr lang="zh-CN" altLang="en-US" sz="2400">
                <a:solidFill>
                  <a:srgbClr val="0000FF"/>
                </a:solidFill>
              </a:rPr>
              <a:t>验证：</a:t>
            </a:r>
            <a:r>
              <a:rPr lang="zh-CN" altLang="en-US" sz="2400">
                <a:solidFill>
                  <a:schemeClr val="tx1"/>
                </a:solidFill>
              </a:rPr>
              <a:t>顶点序列</a:t>
            </a:r>
            <a:r>
              <a:rPr lang="en-US" altLang="zh-CN" sz="2400" err="1">
                <a:solidFill>
                  <a:schemeClr val="tx1"/>
                </a:solidFill>
              </a:rPr>
              <a:t>V</a:t>
            </a:r>
            <a:r>
              <a:rPr lang="en-US" altLang="zh-CN" sz="2400" baseline="-25000" err="1">
                <a:solidFill>
                  <a:schemeClr val="tx1"/>
                </a:solidFill>
              </a:rPr>
              <a:t>h</a:t>
            </a:r>
            <a:r>
              <a:rPr lang="en-US" altLang="zh-CN" sz="2400">
                <a:solidFill>
                  <a:schemeClr val="tx1"/>
                </a:solidFill>
              </a:rPr>
              <a:t>(</a:t>
            </a:r>
            <a:r>
              <a:rPr lang="zh-CN" altLang="en-US" sz="2400">
                <a:solidFill>
                  <a:schemeClr val="tx1"/>
                </a:solidFill>
              </a:rPr>
              <a:t>证书</a:t>
            </a:r>
            <a:r>
              <a:rPr lang="en-US" altLang="zh-CN" sz="2400">
                <a:solidFill>
                  <a:schemeClr val="tx1"/>
                </a:solidFill>
              </a:rPr>
              <a:t>)</a:t>
            </a:r>
            <a:r>
              <a:rPr lang="zh-CN" altLang="en-US" sz="2400">
                <a:solidFill>
                  <a:schemeClr val="tx1"/>
                </a:solidFill>
              </a:rPr>
              <a:t>是一个汉密尔顿回路吗？若是，则该序列就是实例</a:t>
            </a:r>
            <a:r>
              <a:rPr lang="en-US" altLang="zh-CN" sz="2400">
                <a:solidFill>
                  <a:schemeClr val="tx1"/>
                </a:solidFill>
              </a:rPr>
              <a:t>G</a:t>
            </a:r>
            <a:r>
              <a:rPr lang="zh-CN" altLang="en-US" sz="2400">
                <a:solidFill>
                  <a:schemeClr val="tx1"/>
                </a:solidFill>
              </a:rPr>
              <a:t>是哈密尔顿图的</a:t>
            </a:r>
            <a:r>
              <a:rPr lang="zh-CN" altLang="en-US" sz="2400">
                <a:solidFill>
                  <a:srgbClr val="0000FF"/>
                </a:solidFill>
              </a:rPr>
              <a:t>证书</a:t>
            </a:r>
            <a:r>
              <a:rPr lang="en-US" altLang="zh-CN" sz="2400">
                <a:solidFill>
                  <a:srgbClr val="0000FF"/>
                </a:solidFill>
              </a:rPr>
              <a:t>/</a:t>
            </a:r>
            <a:r>
              <a:rPr lang="zh-CN" altLang="en-US" sz="2400">
                <a:solidFill>
                  <a:srgbClr val="0000FF"/>
                </a:solidFill>
              </a:rPr>
              <a:t>证据</a:t>
            </a:r>
            <a:r>
              <a:rPr lang="zh-CN" altLang="en-US" sz="2400">
                <a:solidFill>
                  <a:schemeClr val="tx1"/>
                </a:solidFill>
              </a:rPr>
              <a:t>。</a:t>
            </a:r>
            <a:endParaRPr lang="en-US" altLang="zh-CN" sz="2400">
              <a:solidFill>
                <a:schemeClr val="tx1"/>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zh-CN" altLang="en-US" sz="2400">
                <a:solidFill>
                  <a:srgbClr val="0000FF"/>
                </a:solidFill>
              </a:rPr>
              <a:t>验证算法：</a:t>
            </a:r>
            <a:endParaRPr lang="en-US" altLang="zh-CN" sz="2400">
              <a:solidFill>
                <a:srgbClr val="0000FF"/>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en-US" altLang="zh-CN" sz="2400">
                <a:solidFill>
                  <a:srgbClr val="1CC28F"/>
                </a:solidFill>
              </a:rPr>
              <a:t>   1</a:t>
            </a:r>
            <a:r>
              <a:rPr lang="zh-CN" altLang="en-US" sz="2400">
                <a:solidFill>
                  <a:srgbClr val="1CC28F"/>
                </a:solidFill>
              </a:rPr>
              <a:t>）</a:t>
            </a:r>
            <a:r>
              <a:rPr lang="zh-CN" altLang="en-US" sz="2400">
                <a:solidFill>
                  <a:schemeClr val="tx1"/>
                </a:solidFill>
              </a:rPr>
              <a:t>遍历</a:t>
            </a:r>
            <a:r>
              <a:rPr lang="en-US" altLang="zh-CN" sz="2400" err="1">
                <a:solidFill>
                  <a:schemeClr val="tx1"/>
                </a:solidFill>
              </a:rPr>
              <a:t>V</a:t>
            </a:r>
            <a:r>
              <a:rPr lang="en-US" altLang="zh-CN" sz="2400" baseline="-25000" err="1">
                <a:solidFill>
                  <a:schemeClr val="tx1"/>
                </a:solidFill>
              </a:rPr>
              <a:t>h</a:t>
            </a:r>
            <a:r>
              <a:rPr lang="zh-CN" altLang="en-US" sz="2400">
                <a:solidFill>
                  <a:schemeClr val="tx1"/>
                </a:solidFill>
              </a:rPr>
              <a:t>，每个点仅出现</a:t>
            </a:r>
            <a:r>
              <a:rPr lang="en-US" altLang="zh-CN" sz="2400">
                <a:solidFill>
                  <a:schemeClr val="tx1"/>
                </a:solidFill>
              </a:rPr>
              <a:t>1</a:t>
            </a:r>
            <a:r>
              <a:rPr lang="zh-CN" altLang="en-US" sz="2400">
                <a:solidFill>
                  <a:schemeClr val="tx1"/>
                </a:solidFill>
              </a:rPr>
              <a:t>次？ </a:t>
            </a:r>
            <a:endParaRPr lang="en-US" altLang="zh-CN" sz="2400">
              <a:solidFill>
                <a:schemeClr val="tx1"/>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en-US" altLang="zh-CN" sz="2400">
                <a:solidFill>
                  <a:schemeClr val="tx1"/>
                </a:solidFill>
              </a:rPr>
              <a:t>   </a:t>
            </a:r>
            <a:r>
              <a:rPr lang="en-US" altLang="zh-CN" sz="2400">
                <a:solidFill>
                  <a:srgbClr val="1CC28F"/>
                </a:solidFill>
              </a:rPr>
              <a:t>2</a:t>
            </a:r>
            <a:r>
              <a:rPr lang="zh-CN" altLang="en-US" sz="2400">
                <a:solidFill>
                  <a:srgbClr val="1CC28F"/>
                </a:solidFill>
              </a:rPr>
              <a:t>）</a:t>
            </a:r>
            <a:r>
              <a:rPr lang="zh-CN" altLang="en-US" sz="2400">
                <a:solidFill>
                  <a:schemeClr val="tx1"/>
                </a:solidFill>
              </a:rPr>
              <a:t>∀</a:t>
            </a:r>
            <a:r>
              <a:rPr lang="en-US" altLang="zh-CN" sz="2400">
                <a:solidFill>
                  <a:schemeClr val="tx1"/>
                </a:solidFill>
              </a:rPr>
              <a:t>(v</a:t>
            </a:r>
            <a:r>
              <a:rPr lang="en-US" altLang="zh-CN" sz="2400" baseline="-25000">
                <a:solidFill>
                  <a:schemeClr val="tx1"/>
                </a:solidFill>
              </a:rPr>
              <a:t>i</a:t>
            </a:r>
            <a:r>
              <a:rPr lang="en-US" altLang="zh-CN" sz="2400">
                <a:solidFill>
                  <a:schemeClr val="tx1"/>
                </a:solidFill>
              </a:rPr>
              <a:t>,v</a:t>
            </a:r>
            <a:r>
              <a:rPr lang="en-US" altLang="zh-CN" sz="2400" baseline="-25000">
                <a:solidFill>
                  <a:schemeClr val="tx1"/>
                </a:solidFill>
              </a:rPr>
              <a:t>i+1</a:t>
            </a:r>
            <a:r>
              <a:rPr lang="en-US" altLang="zh-CN" sz="2400">
                <a:solidFill>
                  <a:schemeClr val="tx1"/>
                </a:solidFill>
              </a:rPr>
              <a:t>)∈</a:t>
            </a:r>
            <a:r>
              <a:rPr lang="en-US" altLang="zh-CN" sz="2400" err="1">
                <a:solidFill>
                  <a:schemeClr val="tx1"/>
                </a:solidFill>
              </a:rPr>
              <a:t>V</a:t>
            </a:r>
            <a:r>
              <a:rPr lang="en-US" altLang="zh-CN" sz="2400" baseline="-25000" err="1">
                <a:solidFill>
                  <a:schemeClr val="tx1"/>
                </a:solidFill>
              </a:rPr>
              <a:t>h</a:t>
            </a:r>
            <a:r>
              <a:rPr lang="en-US" altLang="zh-CN" sz="2400" baseline="-25000">
                <a:solidFill>
                  <a:schemeClr val="tx1"/>
                </a:solidFill>
              </a:rPr>
              <a:t> </a:t>
            </a:r>
            <a:r>
              <a:rPr lang="en-US" altLang="zh-CN" sz="2400">
                <a:solidFill>
                  <a:schemeClr val="tx1"/>
                </a:solidFill>
              </a:rPr>
              <a:t>for 1≤i≤n-1</a:t>
            </a:r>
            <a:r>
              <a:rPr lang="zh-CN" altLang="en-US" sz="2400">
                <a:solidFill>
                  <a:schemeClr val="tx1"/>
                </a:solidFill>
              </a:rPr>
              <a:t>，检验</a:t>
            </a:r>
            <a:r>
              <a:rPr lang="en-US" altLang="zh-CN" sz="2400">
                <a:solidFill>
                  <a:schemeClr val="tx1"/>
                </a:solidFill>
              </a:rPr>
              <a:t>(v</a:t>
            </a:r>
            <a:r>
              <a:rPr lang="en-US" altLang="zh-CN" sz="2400" baseline="-25000">
                <a:solidFill>
                  <a:schemeClr val="tx1"/>
                </a:solidFill>
              </a:rPr>
              <a:t>i</a:t>
            </a:r>
            <a:r>
              <a:rPr lang="en-US" altLang="zh-CN" sz="2400">
                <a:solidFill>
                  <a:schemeClr val="tx1"/>
                </a:solidFill>
              </a:rPr>
              <a:t>,v</a:t>
            </a:r>
            <a:r>
              <a:rPr lang="en-US" altLang="zh-CN" sz="2400" baseline="-25000">
                <a:solidFill>
                  <a:schemeClr val="tx1"/>
                </a:solidFill>
              </a:rPr>
              <a:t>i+1</a:t>
            </a:r>
            <a:r>
              <a:rPr lang="en-US" altLang="zh-CN" sz="2400">
                <a:solidFill>
                  <a:schemeClr val="tx1"/>
                </a:solidFill>
              </a:rPr>
              <a:t>) ∈E</a:t>
            </a:r>
            <a:r>
              <a:rPr lang="zh-CN" altLang="en-US" sz="2400">
                <a:solidFill>
                  <a:schemeClr val="tx1"/>
                </a:solidFill>
              </a:rPr>
              <a:t>及</a:t>
            </a:r>
            <a:r>
              <a:rPr lang="en-US" altLang="zh-CN" sz="2400">
                <a:solidFill>
                  <a:schemeClr val="tx1"/>
                </a:solidFill>
              </a:rPr>
              <a:t>(v</a:t>
            </a:r>
            <a:r>
              <a:rPr lang="en-US" altLang="zh-CN" sz="2400" baseline="-25000">
                <a:solidFill>
                  <a:schemeClr val="tx1"/>
                </a:solidFill>
              </a:rPr>
              <a:t>n</a:t>
            </a:r>
            <a:r>
              <a:rPr lang="en-US" altLang="zh-CN" sz="2400">
                <a:solidFill>
                  <a:schemeClr val="tx1"/>
                </a:solidFill>
              </a:rPr>
              <a:t>,v</a:t>
            </a:r>
            <a:r>
              <a:rPr lang="en-US" altLang="zh-CN" sz="2400" baseline="-25000">
                <a:solidFill>
                  <a:schemeClr val="tx1"/>
                </a:solidFill>
              </a:rPr>
              <a:t>1</a:t>
            </a:r>
            <a:r>
              <a:rPr lang="en-US" altLang="zh-CN" sz="2400">
                <a:solidFill>
                  <a:schemeClr val="tx1"/>
                </a:solidFill>
              </a:rPr>
              <a:t>) ∈E?</a:t>
            </a:r>
          </a:p>
          <a:p>
            <a:pPr marL="457200" lvl="1" indent="0" algn="just" eaLnBrk="1">
              <a:spcBef>
                <a:spcPct val="30000"/>
              </a:spcBef>
              <a:spcAft>
                <a:spcPct val="0"/>
              </a:spcAft>
              <a:buClr>
                <a:srgbClr val="FF9900"/>
              </a:buClr>
              <a:buFont typeface="Wingdings" panose="05000000000000000000" pitchFamily="2" charset="2"/>
              <a:buNone/>
              <a:defRPr/>
            </a:pPr>
            <a:r>
              <a:rPr lang="zh-CN" altLang="en-US" sz="2400">
                <a:solidFill>
                  <a:schemeClr val="tx1"/>
                </a:solidFill>
              </a:rPr>
              <a:t>   可在多项式时间</a:t>
            </a:r>
            <a:r>
              <a:rPr lang="en-US" altLang="zh-CN" sz="2400">
                <a:solidFill>
                  <a:schemeClr val="tx1"/>
                </a:solidFill>
              </a:rPr>
              <a:t>O(n</a:t>
            </a:r>
            <a:r>
              <a:rPr lang="en-US" altLang="zh-CN" sz="2400" baseline="30000">
                <a:solidFill>
                  <a:schemeClr val="tx1"/>
                </a:solidFill>
              </a:rPr>
              <a:t>2</a:t>
            </a:r>
            <a:r>
              <a:rPr lang="en-US" altLang="zh-CN" sz="2400">
                <a:solidFill>
                  <a:schemeClr val="tx1"/>
                </a:solidFill>
              </a:rPr>
              <a:t>)</a:t>
            </a:r>
            <a:r>
              <a:rPr lang="zh-CN" altLang="en-US" sz="2400">
                <a:solidFill>
                  <a:schemeClr val="tx1"/>
                </a:solidFill>
              </a:rPr>
              <a:t> 完成，其中</a:t>
            </a:r>
            <a:r>
              <a:rPr lang="en-US" altLang="zh-CN" sz="2400">
                <a:solidFill>
                  <a:schemeClr val="tx1"/>
                </a:solidFill>
              </a:rPr>
              <a:t>n</a:t>
            </a:r>
            <a:r>
              <a:rPr lang="zh-CN" altLang="en-US" sz="2400">
                <a:solidFill>
                  <a:schemeClr val="tx1"/>
                </a:solidFill>
              </a:rPr>
              <a:t>是图</a:t>
            </a:r>
            <a:r>
              <a:rPr lang="en-US" altLang="zh-CN" sz="2400">
                <a:solidFill>
                  <a:schemeClr val="tx1"/>
                </a:solidFill>
              </a:rPr>
              <a:t>G</a:t>
            </a:r>
            <a:r>
              <a:rPr lang="zh-CN" altLang="en-US" sz="2400">
                <a:solidFill>
                  <a:schemeClr val="tx1"/>
                </a:solidFill>
              </a:rPr>
              <a:t>的</a:t>
            </a:r>
            <a:r>
              <a:rPr lang="zh-CN" altLang="en-US" sz="2400">
                <a:solidFill>
                  <a:srgbClr val="0000FF"/>
                </a:solidFill>
              </a:rPr>
              <a:t>编码长度</a:t>
            </a:r>
            <a:r>
              <a:rPr lang="zh-CN" altLang="en-US" sz="2400">
                <a:solidFill>
                  <a:schemeClr val="tx1"/>
                </a:solidFill>
              </a:rPr>
              <a:t>。</a:t>
            </a:r>
          </a:p>
        </p:txBody>
      </p:sp>
    </p:spTree>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26BEEB1B-2319-4363-AAB7-56F1D8DFE469}"/>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DA53EA74-39B2-44EC-8D95-EFA4B16A0036}"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48131" name="Rectangle 2">
            <a:extLst>
              <a:ext uri="{FF2B5EF4-FFF2-40B4-BE49-F238E27FC236}">
                <a16:creationId xmlns:a16="http://schemas.microsoft.com/office/drawing/2014/main" id="{68647D76-FB87-4E52-99CF-35176BD1688D}"/>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21508" name="Text Box 4">
            <a:extLst>
              <a:ext uri="{FF2B5EF4-FFF2-40B4-BE49-F238E27FC236}">
                <a16:creationId xmlns:a16="http://schemas.microsoft.com/office/drawing/2014/main" id="{D61E077D-C075-4F00-B615-155C913FC9CE}"/>
              </a:ext>
            </a:extLst>
          </p:cNvPr>
          <p:cNvSpPr txBox="1">
            <a:spLocks noChangeArrowheads="1"/>
          </p:cNvSpPr>
          <p:nvPr/>
        </p:nvSpPr>
        <p:spPr bwMode="auto">
          <a:xfrm>
            <a:off x="315913" y="1041400"/>
            <a:ext cx="8648700" cy="4827588"/>
          </a:xfrm>
          <a:prstGeom prst="rect">
            <a:avLst/>
          </a:prstGeom>
          <a:noFill/>
          <a:ln>
            <a:noFill/>
          </a:ln>
          <a:effectLst>
            <a:prstShdw prst="shdw17" dist="17961" dir="13500000">
              <a:srgbClr val="7E9699"/>
            </a:prstShdw>
          </a:effec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defRPr/>
            </a:pPr>
            <a:r>
              <a:rPr lang="en-US" altLang="zh-CN" sz="2800">
                <a:solidFill>
                  <a:srgbClr val="FF9900"/>
                </a:solidFill>
              </a:rPr>
              <a:t>NP</a:t>
            </a:r>
            <a:r>
              <a:rPr lang="zh-CN" altLang="en-US" sz="2800">
                <a:solidFill>
                  <a:srgbClr val="FF9900"/>
                </a:solidFill>
              </a:rPr>
              <a:t>类问题的另一种定义</a:t>
            </a:r>
            <a:endParaRPr lang="en-US" altLang="zh-CN" sz="2800">
              <a:solidFill>
                <a:schemeClr val="tx1"/>
              </a:solidFill>
            </a:endParaRPr>
          </a:p>
          <a:p>
            <a:pPr lvl="1" algn="just" eaLnBrk="1">
              <a:spcBef>
                <a:spcPct val="30000"/>
              </a:spcBef>
              <a:spcAft>
                <a:spcPct val="0"/>
              </a:spcAft>
              <a:buClr>
                <a:srgbClr val="FF9900"/>
              </a:buClr>
              <a:buFont typeface="Wingdings" panose="05000000000000000000" pitchFamily="2" charset="2"/>
              <a:buChar char="l"/>
              <a:defRPr/>
            </a:pPr>
            <a:r>
              <a:rPr lang="zh-CN" altLang="en-US" sz="2800">
                <a:solidFill>
                  <a:srgbClr val="FF9900"/>
                </a:solidFill>
              </a:rPr>
              <a:t>定理</a:t>
            </a:r>
            <a:r>
              <a:rPr lang="zh-CN" altLang="en-US" sz="2800">
                <a:solidFill>
                  <a:schemeClr val="tx1"/>
                </a:solidFill>
              </a:rPr>
              <a:t>：语言</a:t>
            </a:r>
            <a:r>
              <a:rPr lang="en-US" altLang="zh-CN" sz="2800">
                <a:solidFill>
                  <a:schemeClr val="tx1"/>
                </a:solidFill>
              </a:rPr>
              <a:t>L</a:t>
            </a:r>
            <a:r>
              <a:rPr lang="zh-CN" altLang="en-US" sz="2800">
                <a:solidFill>
                  <a:schemeClr val="tx1"/>
                </a:solidFill>
              </a:rPr>
              <a:t>可在多项式时间内被</a:t>
            </a:r>
            <a:r>
              <a:rPr lang="zh-CN" altLang="en-US" sz="2800">
                <a:solidFill>
                  <a:srgbClr val="0000FF"/>
                </a:solidFill>
              </a:rPr>
              <a:t>非确定性</a:t>
            </a:r>
            <a:r>
              <a:rPr lang="zh-CN" altLang="en-US" sz="2800">
                <a:solidFill>
                  <a:schemeClr val="tx1"/>
                </a:solidFill>
              </a:rPr>
              <a:t>地</a:t>
            </a:r>
            <a:r>
              <a:rPr lang="zh-CN" altLang="en-US" sz="2800">
                <a:solidFill>
                  <a:srgbClr val="0000FF"/>
                </a:solidFill>
              </a:rPr>
              <a:t>接受</a:t>
            </a:r>
            <a:r>
              <a:rPr lang="zh-CN" altLang="en-US" sz="2800">
                <a:solidFill>
                  <a:schemeClr val="tx1"/>
                </a:solidFill>
              </a:rPr>
              <a:t>，当且仅当</a:t>
            </a:r>
            <a:r>
              <a:rPr lang="en-US" altLang="zh-CN" sz="2800">
                <a:solidFill>
                  <a:schemeClr val="tx1"/>
                </a:solidFill>
              </a:rPr>
              <a:t>L</a:t>
            </a:r>
            <a:r>
              <a:rPr lang="zh-CN" altLang="en-US" sz="2800">
                <a:solidFill>
                  <a:schemeClr val="tx1"/>
                </a:solidFill>
              </a:rPr>
              <a:t>可在多项式时间内被</a:t>
            </a:r>
            <a:r>
              <a:rPr lang="zh-CN" altLang="en-US" sz="2800">
                <a:solidFill>
                  <a:srgbClr val="0000FF"/>
                </a:solidFill>
              </a:rPr>
              <a:t>确定性</a:t>
            </a:r>
            <a:r>
              <a:rPr lang="zh-CN" altLang="en-US" sz="2800">
                <a:solidFill>
                  <a:schemeClr val="tx1"/>
                </a:solidFill>
              </a:rPr>
              <a:t>地</a:t>
            </a:r>
            <a:r>
              <a:rPr lang="zh-CN" altLang="en-US" sz="2800">
                <a:solidFill>
                  <a:srgbClr val="0000FF"/>
                </a:solidFill>
              </a:rPr>
              <a:t>验证</a:t>
            </a:r>
            <a:endParaRPr lang="en-US" altLang="zh-CN" sz="2800">
              <a:solidFill>
                <a:srgbClr val="0000FF"/>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zh-CN" altLang="en-US" sz="2800">
                <a:solidFill>
                  <a:srgbClr val="0000FF"/>
                </a:solidFill>
              </a:rPr>
              <a:t>    非形式地：</a:t>
            </a:r>
            <a:r>
              <a:rPr lang="zh-CN" altLang="en-US" sz="2800">
                <a:solidFill>
                  <a:schemeClr val="tx1"/>
                </a:solidFill>
              </a:rPr>
              <a:t>多式时间内</a:t>
            </a:r>
            <a:r>
              <a:rPr lang="zh-CN" altLang="en-US" sz="2800">
                <a:solidFill>
                  <a:srgbClr val="0000FF"/>
                </a:solidFill>
              </a:rPr>
              <a:t>可验证</a:t>
            </a:r>
            <a:r>
              <a:rPr lang="zh-CN" altLang="en-US" sz="2800">
                <a:solidFill>
                  <a:schemeClr val="tx1"/>
                </a:solidFill>
              </a:rPr>
              <a:t>的问题即为</a:t>
            </a:r>
            <a:r>
              <a:rPr lang="en-US" altLang="zh-CN" sz="2800">
                <a:solidFill>
                  <a:schemeClr val="tx1"/>
                </a:solidFill>
              </a:rPr>
              <a:t>NP</a:t>
            </a:r>
            <a:r>
              <a:rPr lang="zh-CN" altLang="en-US" sz="2800">
                <a:solidFill>
                  <a:schemeClr val="tx1"/>
                </a:solidFill>
              </a:rPr>
              <a:t>问题</a:t>
            </a:r>
            <a:endParaRPr lang="en-US" altLang="zh-CN" sz="2800">
              <a:solidFill>
                <a:schemeClr val="tx1"/>
              </a:solidFill>
            </a:endParaRPr>
          </a:p>
          <a:p>
            <a:pPr algn="just" eaLnBrk="1">
              <a:lnSpc>
                <a:spcPct val="120000"/>
              </a:lnSpc>
              <a:spcBef>
                <a:spcPts val="1200"/>
              </a:spcBef>
              <a:spcAft>
                <a:spcPct val="0"/>
              </a:spcAft>
              <a:buClr>
                <a:srgbClr val="FF9900"/>
              </a:buClr>
              <a:buFont typeface="Wingdings" panose="05000000000000000000" pitchFamily="2" charset="2"/>
              <a:buChar char="n"/>
              <a:defRPr/>
            </a:pPr>
            <a:r>
              <a:rPr lang="en-US" altLang="zh-CN" sz="2800">
                <a:solidFill>
                  <a:srgbClr val="FF9900"/>
                </a:solidFill>
              </a:rPr>
              <a:t>NP</a:t>
            </a:r>
            <a:r>
              <a:rPr lang="zh-CN" altLang="en-US" sz="2800">
                <a:solidFill>
                  <a:srgbClr val="FF9900"/>
                </a:solidFill>
              </a:rPr>
              <a:t>类问题的两个等价定义</a:t>
            </a:r>
          </a:p>
          <a:p>
            <a:pPr marL="914400" lvl="2" indent="0" eaLnBrk="1">
              <a:lnSpc>
                <a:spcPct val="120000"/>
              </a:lnSpc>
              <a:buFont typeface="Wingdings" panose="05000000000000000000" pitchFamily="2" charset="2"/>
              <a:buNone/>
              <a:defRPr/>
            </a:pPr>
            <a:r>
              <a:rPr lang="en-US" altLang="zh-CN" sz="2800">
                <a:solidFill>
                  <a:schemeClr val="tx1"/>
                </a:solidFill>
              </a:rPr>
              <a:t>NP= {NDTM</a:t>
            </a:r>
            <a:r>
              <a:rPr lang="zh-CN" altLang="en-US" sz="2800">
                <a:solidFill>
                  <a:schemeClr val="tx1"/>
                </a:solidFill>
              </a:rPr>
              <a:t>能在多项式时间内接受的语言类</a:t>
            </a:r>
            <a:r>
              <a:rPr lang="en-US" altLang="zh-CN" sz="2800">
                <a:solidFill>
                  <a:schemeClr val="tx1"/>
                </a:solidFill>
              </a:rPr>
              <a:t>}</a:t>
            </a:r>
          </a:p>
          <a:p>
            <a:pPr marL="914400" lvl="2" indent="0" eaLnBrk="1">
              <a:lnSpc>
                <a:spcPct val="120000"/>
              </a:lnSpc>
              <a:buFont typeface="Wingdings" panose="05000000000000000000" pitchFamily="2" charset="2"/>
              <a:buNone/>
              <a:defRPr/>
            </a:pPr>
            <a:r>
              <a:rPr lang="en-US" altLang="zh-CN" sz="2800">
                <a:solidFill>
                  <a:schemeClr val="tx1"/>
                </a:solidFill>
              </a:rPr>
              <a:t>NP= {DTM</a:t>
            </a:r>
            <a:r>
              <a:rPr lang="zh-CN" altLang="en-US" sz="2800">
                <a:solidFill>
                  <a:schemeClr val="tx1"/>
                </a:solidFill>
              </a:rPr>
              <a:t>能在多项式时间内验证的语言类</a:t>
            </a:r>
            <a:r>
              <a:rPr lang="en-US" altLang="zh-CN" sz="2800">
                <a:solidFill>
                  <a:schemeClr val="tx1"/>
                </a:solidFill>
              </a:rPr>
              <a:t>}</a:t>
            </a:r>
          </a:p>
          <a:p>
            <a:pPr marL="457200" lvl="1" indent="0" algn="just">
              <a:spcBef>
                <a:spcPct val="30000"/>
              </a:spcBef>
              <a:spcAft>
                <a:spcPct val="0"/>
              </a:spcAft>
              <a:buClr>
                <a:srgbClr val="FF9900"/>
              </a:buClr>
              <a:buFont typeface="Wingdings" panose="05000000000000000000" pitchFamily="2" charset="2"/>
              <a:buNone/>
              <a:defRPr/>
            </a:pPr>
            <a:endParaRPr lang="en-US" altLang="zh-CN" sz="2400">
              <a:solidFill>
                <a:srgbClr val="0000FF"/>
              </a:solidFill>
            </a:endParaRPr>
          </a:p>
          <a:p>
            <a:pPr marL="457200" lvl="1" indent="0" algn="just">
              <a:spcBef>
                <a:spcPct val="30000"/>
              </a:spcBef>
              <a:spcAft>
                <a:spcPct val="0"/>
              </a:spcAft>
              <a:buClr>
                <a:srgbClr val="FF9900"/>
              </a:buClr>
              <a:buFont typeface="Wingdings" panose="05000000000000000000" pitchFamily="2" charset="2"/>
              <a:buNone/>
              <a:defRPr/>
            </a:pPr>
            <a:endParaRPr lang="zh-CN" altLang="en-US" sz="2400">
              <a:solidFill>
                <a:schemeClr val="tx1"/>
              </a:solidFill>
            </a:endParaRPr>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B853113-7E90-4086-BDB5-F8C4EB87254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448012D-38F0-4009-BE01-7E6707F0D596}"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50179" name="Rectangle 2">
            <a:extLst>
              <a:ext uri="{FF2B5EF4-FFF2-40B4-BE49-F238E27FC236}">
                <a16:creationId xmlns:a16="http://schemas.microsoft.com/office/drawing/2014/main" id="{E8A7C73C-9157-4EC6-B871-E3D820746290}"/>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23556" name="Text Box 3">
            <a:extLst>
              <a:ext uri="{FF2B5EF4-FFF2-40B4-BE49-F238E27FC236}">
                <a16:creationId xmlns:a16="http://schemas.microsoft.com/office/drawing/2014/main" id="{387FF08F-F7D2-4372-A8AC-33E3F057102E}"/>
              </a:ext>
            </a:extLst>
          </p:cNvPr>
          <p:cNvSpPr txBox="1">
            <a:spLocks noChangeArrowheads="1"/>
          </p:cNvSpPr>
          <p:nvPr/>
        </p:nvSpPr>
        <p:spPr bwMode="auto">
          <a:xfrm>
            <a:off x="471488" y="1076325"/>
            <a:ext cx="8396287" cy="5953125"/>
          </a:xfrm>
          <a:prstGeom prst="rect">
            <a:avLst/>
          </a:prstGeom>
          <a:noFill/>
          <a:ln>
            <a:noFill/>
          </a:ln>
          <a:effectLst>
            <a:prstShdw prst="shdw17" dist="17961" dir="13500000">
              <a:srgbClr val="7E9699"/>
            </a:prstShdw>
          </a:effec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
                <a:srgbClr val="FF9900"/>
              </a:buClr>
              <a:buFont typeface="Wingdings" panose="05000000000000000000" pitchFamily="2" charset="2"/>
              <a:buChar char="n"/>
              <a:defRPr/>
            </a:pPr>
            <a:r>
              <a:rPr lang="zh-CN" altLang="en-US">
                <a:solidFill>
                  <a:srgbClr val="FF9900"/>
                </a:solidFill>
              </a:rPr>
              <a:t>多一归约</a:t>
            </a:r>
            <a:endParaRPr lang="zh-CN" altLang="en-US">
              <a:solidFill>
                <a:schemeClr val="tx1"/>
              </a:solidFill>
            </a:endParaRPr>
          </a:p>
          <a:p>
            <a:pPr algn="just">
              <a:lnSpc>
                <a:spcPct val="110000"/>
              </a:lnSpc>
              <a:spcAft>
                <a:spcPct val="0"/>
              </a:spcAft>
              <a:buClr>
                <a:srgbClr val="FF9900"/>
              </a:buClr>
              <a:buFont typeface="Wingdings" panose="05000000000000000000" pitchFamily="2" charset="2"/>
              <a:buNone/>
              <a:defRPr/>
            </a:pPr>
            <a:r>
              <a:rPr lang="zh-CN" altLang="en-US">
                <a:solidFill>
                  <a:schemeClr val="tx1"/>
                </a:solidFill>
              </a:rPr>
              <a:t>    假设</a:t>
            </a:r>
            <a:r>
              <a:rPr lang="en-US" altLang="zh-CN">
                <a:solidFill>
                  <a:schemeClr val="tx1"/>
                </a:solidFill>
              </a:rPr>
              <a:t>L</a:t>
            </a:r>
            <a:r>
              <a:rPr lang="en-US" altLang="zh-CN" baseline="-25000">
                <a:solidFill>
                  <a:schemeClr val="tx1"/>
                </a:solidFill>
              </a:rPr>
              <a:t>1</a:t>
            </a:r>
            <a:r>
              <a:rPr lang="zh-CN" altLang="en-US">
                <a:solidFill>
                  <a:schemeClr val="tx1"/>
                </a:solidFill>
              </a:rPr>
              <a:t>和</a:t>
            </a:r>
            <a:r>
              <a:rPr lang="en-US" altLang="zh-CN">
                <a:solidFill>
                  <a:schemeClr val="tx1"/>
                </a:solidFill>
              </a:rPr>
              <a:t>L</a:t>
            </a:r>
            <a:r>
              <a:rPr lang="en-US" altLang="zh-CN" baseline="-25000">
                <a:solidFill>
                  <a:schemeClr val="tx1"/>
                </a:solidFill>
              </a:rPr>
              <a:t>2</a:t>
            </a:r>
            <a:r>
              <a:rPr lang="zh-CN" altLang="en-US">
                <a:solidFill>
                  <a:schemeClr val="tx1"/>
                </a:solidFill>
              </a:rPr>
              <a:t>是两个判定问题，</a:t>
            </a:r>
            <a:r>
              <a:rPr lang="en-US" altLang="zh-CN">
                <a:solidFill>
                  <a:schemeClr val="tx1"/>
                </a:solidFill>
              </a:rPr>
              <a:t>f</a:t>
            </a:r>
            <a:r>
              <a:rPr lang="zh-CN" altLang="en-US">
                <a:solidFill>
                  <a:schemeClr val="tx1"/>
                </a:solidFill>
              </a:rPr>
              <a:t>将</a:t>
            </a:r>
            <a:r>
              <a:rPr lang="en-US" altLang="zh-CN">
                <a:solidFill>
                  <a:schemeClr val="tx1"/>
                </a:solidFill>
              </a:rPr>
              <a:t>L</a:t>
            </a:r>
            <a:r>
              <a:rPr lang="en-US" altLang="zh-CN" baseline="-25000">
                <a:solidFill>
                  <a:schemeClr val="tx1"/>
                </a:solidFill>
              </a:rPr>
              <a:t>1</a:t>
            </a:r>
            <a:r>
              <a:rPr lang="zh-CN" altLang="en-US">
                <a:solidFill>
                  <a:schemeClr val="tx1"/>
                </a:solidFill>
              </a:rPr>
              <a:t>的每个实例</a:t>
            </a:r>
            <a:r>
              <a:rPr lang="en-US" altLang="zh-CN">
                <a:solidFill>
                  <a:schemeClr val="tx1"/>
                </a:solidFill>
              </a:rPr>
              <a:t>I</a:t>
            </a:r>
            <a:r>
              <a:rPr lang="zh-CN" altLang="en-US">
                <a:solidFill>
                  <a:schemeClr val="tx1"/>
                </a:solidFill>
              </a:rPr>
              <a:t>变换成</a:t>
            </a:r>
            <a:r>
              <a:rPr lang="en-US" altLang="zh-CN">
                <a:solidFill>
                  <a:schemeClr val="tx1"/>
                </a:solidFill>
              </a:rPr>
              <a:t>L</a:t>
            </a:r>
            <a:r>
              <a:rPr lang="en-US" altLang="zh-CN" baseline="-25000">
                <a:solidFill>
                  <a:schemeClr val="tx1"/>
                </a:solidFill>
              </a:rPr>
              <a:t>2</a:t>
            </a:r>
            <a:r>
              <a:rPr lang="zh-CN" altLang="en-US">
                <a:solidFill>
                  <a:schemeClr val="tx1"/>
                </a:solidFill>
              </a:rPr>
              <a:t>的实例</a:t>
            </a:r>
            <a:r>
              <a:rPr lang="en-US" altLang="zh-CN">
                <a:solidFill>
                  <a:schemeClr val="tx1"/>
                </a:solidFill>
              </a:rPr>
              <a:t>f(I)</a:t>
            </a:r>
            <a:r>
              <a:rPr lang="zh-CN" altLang="en-US">
                <a:solidFill>
                  <a:schemeClr val="tx1"/>
                </a:solidFill>
              </a:rPr>
              <a:t>。若对</a:t>
            </a:r>
            <a:r>
              <a:rPr lang="en-US" altLang="zh-CN">
                <a:solidFill>
                  <a:schemeClr val="tx1"/>
                </a:solidFill>
              </a:rPr>
              <a:t>L</a:t>
            </a:r>
            <a:r>
              <a:rPr lang="en-US" altLang="zh-CN" baseline="-25000">
                <a:solidFill>
                  <a:schemeClr val="tx1"/>
                </a:solidFill>
              </a:rPr>
              <a:t>1</a:t>
            </a:r>
            <a:r>
              <a:rPr lang="zh-CN" altLang="en-US">
                <a:solidFill>
                  <a:schemeClr val="tx1"/>
                </a:solidFill>
              </a:rPr>
              <a:t>的每个实例</a:t>
            </a:r>
            <a:r>
              <a:rPr lang="en-US" altLang="zh-CN">
                <a:solidFill>
                  <a:schemeClr val="tx1"/>
                </a:solidFill>
              </a:rPr>
              <a:t>I</a:t>
            </a:r>
            <a:r>
              <a:rPr lang="zh-CN" altLang="en-US">
                <a:solidFill>
                  <a:schemeClr val="tx1"/>
                </a:solidFill>
              </a:rPr>
              <a:t>，</a:t>
            </a:r>
            <a:r>
              <a:rPr lang="en-US" altLang="zh-CN">
                <a:solidFill>
                  <a:schemeClr val="tx1"/>
                </a:solidFill>
              </a:rPr>
              <a:t>I</a:t>
            </a:r>
            <a:r>
              <a:rPr lang="zh-CN" altLang="en-US">
                <a:solidFill>
                  <a:schemeClr val="tx1"/>
                </a:solidFill>
              </a:rPr>
              <a:t>的答案为“</a:t>
            </a:r>
            <a:r>
              <a:rPr lang="en-US" altLang="zh-CN">
                <a:solidFill>
                  <a:schemeClr val="tx1"/>
                </a:solidFill>
              </a:rPr>
              <a:t>yes</a:t>
            </a:r>
            <a:r>
              <a:rPr lang="zh-CN" altLang="en-US">
                <a:solidFill>
                  <a:schemeClr val="tx1"/>
                </a:solidFill>
              </a:rPr>
              <a:t>”当且仅当</a:t>
            </a:r>
            <a:r>
              <a:rPr lang="en-US" altLang="zh-CN">
                <a:solidFill>
                  <a:schemeClr val="tx1"/>
                </a:solidFill>
              </a:rPr>
              <a:t>f(I)</a:t>
            </a:r>
            <a:r>
              <a:rPr lang="zh-CN" altLang="en-US">
                <a:solidFill>
                  <a:schemeClr val="tx1"/>
                </a:solidFill>
              </a:rPr>
              <a:t>是</a:t>
            </a:r>
            <a:r>
              <a:rPr lang="en-US" altLang="zh-CN">
                <a:solidFill>
                  <a:schemeClr val="tx1"/>
                </a:solidFill>
              </a:rPr>
              <a:t>L</a:t>
            </a:r>
            <a:r>
              <a:rPr lang="en-US" altLang="zh-CN" baseline="-25000">
                <a:solidFill>
                  <a:schemeClr val="tx1"/>
                </a:solidFill>
              </a:rPr>
              <a:t>2</a:t>
            </a:r>
            <a:r>
              <a:rPr lang="zh-CN" altLang="en-US">
                <a:solidFill>
                  <a:schemeClr val="tx1"/>
                </a:solidFill>
              </a:rPr>
              <a:t>的答案为“</a:t>
            </a:r>
            <a:r>
              <a:rPr lang="en-US" altLang="zh-CN">
                <a:solidFill>
                  <a:schemeClr val="tx1"/>
                </a:solidFill>
              </a:rPr>
              <a:t>yes</a:t>
            </a:r>
            <a:r>
              <a:rPr lang="zh-CN" altLang="en-US">
                <a:solidFill>
                  <a:schemeClr val="tx1"/>
                </a:solidFill>
              </a:rPr>
              <a:t>”的实例，即：</a:t>
            </a:r>
            <a:endParaRPr lang="en-US" altLang="zh-CN">
              <a:solidFill>
                <a:schemeClr val="tx1"/>
              </a:solidFill>
            </a:endParaRPr>
          </a:p>
          <a:p>
            <a:pPr algn="just">
              <a:lnSpc>
                <a:spcPct val="110000"/>
              </a:lnSpc>
              <a:spcBef>
                <a:spcPts val="600"/>
              </a:spcBef>
              <a:spcAft>
                <a:spcPts val="600"/>
              </a:spcAft>
              <a:buClr>
                <a:srgbClr val="FF9900"/>
              </a:buClr>
              <a:buFont typeface="Futura Md BT"/>
              <a:buNone/>
              <a:defRPr/>
            </a:pPr>
            <a:r>
              <a:rPr lang="zh-CN" altLang="en-US">
                <a:latin typeface="Times New Roman" panose="02020603050405020304" pitchFamily="18" charset="0"/>
                <a:ea typeface="黑体" panose="02010609060101010101" pitchFamily="49" charset="-122"/>
              </a:rPr>
              <a:t>        </a:t>
            </a:r>
            <a:r>
              <a:rPr lang="zh-CN" altLang="en-US">
                <a:latin typeface="Times New Roman" panose="02020603050405020304" pitchFamily="18" charset="0"/>
                <a:ea typeface="Batang"/>
                <a:cs typeface="Batang"/>
              </a:rPr>
              <a:t>∀</a:t>
            </a:r>
            <a:r>
              <a:rPr lang="en-US" altLang="zh-CN">
                <a:latin typeface="Times New Roman" panose="02020603050405020304" pitchFamily="18" charset="0"/>
                <a:ea typeface="MS PMincho"/>
                <a:cs typeface="MS PMincho"/>
              </a:rPr>
              <a:t>I</a:t>
            </a:r>
            <a:r>
              <a:rPr lang="zh-CN" altLang="en-US">
                <a:latin typeface="Times New Roman" panose="02020603050405020304" pitchFamily="18" charset="0"/>
                <a:ea typeface="MS PMincho"/>
                <a:cs typeface="MS PMincho"/>
              </a:rPr>
              <a:t>，</a:t>
            </a:r>
            <a:r>
              <a:rPr lang="en-US" altLang="zh-CN">
                <a:solidFill>
                  <a:schemeClr val="tx1"/>
                </a:solidFill>
              </a:rPr>
              <a:t>I</a:t>
            </a:r>
            <a:r>
              <a:rPr lang="zh-CN" altLang="en-US">
                <a:solidFill>
                  <a:schemeClr val="tx1"/>
                </a:solidFill>
              </a:rPr>
              <a:t>是</a:t>
            </a:r>
            <a:r>
              <a:rPr lang="en-US" altLang="zh-CN">
                <a:solidFill>
                  <a:schemeClr val="tx1"/>
                </a:solidFill>
              </a:rPr>
              <a:t>L</a:t>
            </a:r>
            <a:r>
              <a:rPr lang="en-US" altLang="zh-CN" baseline="-25000">
                <a:solidFill>
                  <a:schemeClr val="tx1"/>
                </a:solidFill>
              </a:rPr>
              <a:t>1</a:t>
            </a:r>
            <a:r>
              <a:rPr lang="zh-CN" altLang="en-US">
                <a:solidFill>
                  <a:schemeClr val="tx1"/>
                </a:solidFill>
              </a:rPr>
              <a:t>输出“</a:t>
            </a:r>
            <a:r>
              <a:rPr lang="en-US" altLang="zh-CN">
                <a:solidFill>
                  <a:schemeClr val="tx1"/>
                </a:solidFill>
              </a:rPr>
              <a:t>yes</a:t>
            </a:r>
            <a:r>
              <a:rPr lang="zh-CN" altLang="en-US">
                <a:solidFill>
                  <a:schemeClr val="tx1"/>
                </a:solidFill>
              </a:rPr>
              <a:t>“的实例 </a:t>
            </a:r>
            <a:r>
              <a:rPr lang="zh-CN" altLang="en-US">
                <a:solidFill>
                  <a:schemeClr val="tx1"/>
                </a:solidFill>
                <a:latin typeface="+mj-lt"/>
              </a:rPr>
              <a:t>⇔ </a:t>
            </a:r>
            <a:r>
              <a:rPr lang="en-US" altLang="zh-CN">
                <a:solidFill>
                  <a:schemeClr val="tx1"/>
                </a:solidFill>
              </a:rPr>
              <a:t>f(I)</a:t>
            </a:r>
            <a:r>
              <a:rPr lang="zh-CN" altLang="en-US">
                <a:solidFill>
                  <a:schemeClr val="tx1"/>
                </a:solidFill>
              </a:rPr>
              <a:t>是</a:t>
            </a:r>
            <a:r>
              <a:rPr lang="en-US" altLang="zh-CN">
                <a:solidFill>
                  <a:schemeClr val="tx1"/>
                </a:solidFill>
              </a:rPr>
              <a:t>L</a:t>
            </a:r>
            <a:r>
              <a:rPr lang="en-US" altLang="zh-CN" baseline="-25000">
                <a:solidFill>
                  <a:schemeClr val="tx1"/>
                </a:solidFill>
              </a:rPr>
              <a:t>2</a:t>
            </a:r>
            <a:r>
              <a:rPr lang="zh-CN" altLang="en-US">
                <a:solidFill>
                  <a:schemeClr val="tx1"/>
                </a:solidFill>
              </a:rPr>
              <a:t>输出”</a:t>
            </a:r>
            <a:r>
              <a:rPr lang="en-US" altLang="zh-CN">
                <a:solidFill>
                  <a:schemeClr val="tx1"/>
                </a:solidFill>
              </a:rPr>
              <a:t>yes</a:t>
            </a:r>
            <a:r>
              <a:rPr lang="zh-CN" altLang="en-US">
                <a:solidFill>
                  <a:schemeClr val="tx1"/>
                </a:solidFill>
              </a:rPr>
              <a:t>“的实例</a:t>
            </a:r>
            <a:endParaRPr lang="en-US" altLang="zh-CN">
              <a:solidFill>
                <a:schemeClr val="tx1"/>
              </a:solidFill>
            </a:endParaRPr>
          </a:p>
          <a:p>
            <a:pPr algn="just">
              <a:lnSpc>
                <a:spcPct val="110000"/>
              </a:lnSpc>
              <a:spcAft>
                <a:spcPct val="0"/>
              </a:spcAft>
              <a:buClr>
                <a:srgbClr val="FF9900"/>
              </a:buClr>
              <a:buFont typeface="Wingdings" panose="05000000000000000000" pitchFamily="2" charset="2"/>
              <a:buNone/>
              <a:defRPr/>
            </a:pPr>
            <a:r>
              <a:rPr lang="zh-CN" altLang="en-US">
                <a:solidFill>
                  <a:schemeClr val="tx1"/>
                </a:solidFill>
              </a:rPr>
              <a:t>    则称</a:t>
            </a:r>
            <a:r>
              <a:rPr lang="en-US" altLang="zh-CN">
                <a:solidFill>
                  <a:schemeClr val="tx1"/>
                </a:solidFill>
              </a:rPr>
              <a:t>f</a:t>
            </a:r>
            <a:r>
              <a:rPr lang="zh-CN" altLang="en-US">
                <a:solidFill>
                  <a:schemeClr val="tx1"/>
                </a:solidFill>
              </a:rPr>
              <a:t>是从</a:t>
            </a:r>
            <a:r>
              <a:rPr lang="en-US" altLang="zh-CN">
                <a:solidFill>
                  <a:schemeClr val="tx1"/>
                </a:solidFill>
              </a:rPr>
              <a:t>L</a:t>
            </a:r>
            <a:r>
              <a:rPr lang="en-US" altLang="zh-CN" baseline="-25000">
                <a:solidFill>
                  <a:schemeClr val="tx1"/>
                </a:solidFill>
              </a:rPr>
              <a:t>1</a:t>
            </a:r>
            <a:r>
              <a:rPr lang="zh-CN" altLang="en-US">
                <a:solidFill>
                  <a:schemeClr val="tx1"/>
                </a:solidFill>
              </a:rPr>
              <a:t>到</a:t>
            </a:r>
            <a:r>
              <a:rPr lang="en-US" altLang="zh-CN">
                <a:solidFill>
                  <a:schemeClr val="tx1"/>
                </a:solidFill>
              </a:rPr>
              <a:t>L</a:t>
            </a:r>
            <a:r>
              <a:rPr lang="en-US" altLang="zh-CN" baseline="-25000">
                <a:solidFill>
                  <a:schemeClr val="tx1"/>
                </a:solidFill>
              </a:rPr>
              <a:t>2</a:t>
            </a:r>
            <a:r>
              <a:rPr lang="zh-CN" altLang="en-US">
                <a:solidFill>
                  <a:schemeClr val="tx1"/>
                </a:solidFill>
              </a:rPr>
              <a:t>的多一归约，记作： </a:t>
            </a:r>
            <a:r>
              <a:rPr lang="en-US" altLang="zh-CN">
                <a:solidFill>
                  <a:schemeClr val="hlink"/>
                </a:solidFill>
              </a:rPr>
              <a:t>L</a:t>
            </a:r>
            <a:r>
              <a:rPr lang="en-US" altLang="zh-CN" baseline="-25000">
                <a:solidFill>
                  <a:schemeClr val="hlink"/>
                </a:solidFill>
              </a:rPr>
              <a:t>1</a:t>
            </a:r>
            <a:r>
              <a:rPr lang="en-US" altLang="en-US">
                <a:solidFill>
                  <a:schemeClr val="hlink"/>
                </a:solidFill>
              </a:rPr>
              <a:t>≤</a:t>
            </a:r>
            <a:r>
              <a:rPr lang="en-US" altLang="zh-CN" baseline="-25000">
                <a:solidFill>
                  <a:schemeClr val="hlink"/>
                </a:solidFill>
              </a:rPr>
              <a:t>m</a:t>
            </a:r>
            <a:r>
              <a:rPr lang="en-US" altLang="zh-CN">
                <a:solidFill>
                  <a:schemeClr val="hlink"/>
                </a:solidFill>
              </a:rPr>
              <a:t>L</a:t>
            </a:r>
            <a:r>
              <a:rPr lang="en-US" altLang="zh-CN" baseline="-25000">
                <a:solidFill>
                  <a:schemeClr val="hlink"/>
                </a:solidFill>
              </a:rPr>
              <a:t>2</a:t>
            </a:r>
            <a:r>
              <a:rPr lang="zh-CN" altLang="en-US">
                <a:solidFill>
                  <a:schemeClr val="hlink"/>
                </a:solidFill>
              </a:rPr>
              <a:t>（传递关系）</a:t>
            </a:r>
          </a:p>
          <a:p>
            <a:pPr algn="just">
              <a:lnSpc>
                <a:spcPct val="110000"/>
              </a:lnSpc>
              <a:spcBef>
                <a:spcPct val="30000"/>
              </a:spcBef>
              <a:spcAft>
                <a:spcPct val="30000"/>
              </a:spcAft>
              <a:buClr>
                <a:srgbClr val="FF9900"/>
              </a:buClr>
              <a:buFont typeface="Wingdings" panose="05000000000000000000" pitchFamily="2" charset="2"/>
              <a:buNone/>
              <a:defRPr/>
            </a:pPr>
            <a:r>
              <a:rPr lang="zh-CN" altLang="en-US">
                <a:solidFill>
                  <a:schemeClr val="hlink"/>
                </a:solidFill>
              </a:rPr>
              <a:t>    直观意义</a:t>
            </a:r>
            <a:r>
              <a:rPr lang="zh-CN" altLang="en-US">
                <a:solidFill>
                  <a:schemeClr val="tx1"/>
                </a:solidFill>
              </a:rPr>
              <a:t>：将求解</a:t>
            </a:r>
            <a:r>
              <a:rPr lang="en-US" altLang="zh-CN">
                <a:solidFill>
                  <a:schemeClr val="tx1"/>
                </a:solidFill>
              </a:rPr>
              <a:t>L</a:t>
            </a:r>
            <a:r>
              <a:rPr lang="en-US" altLang="zh-CN" baseline="-25000">
                <a:solidFill>
                  <a:schemeClr val="tx1"/>
                </a:solidFill>
              </a:rPr>
              <a:t>1</a:t>
            </a:r>
            <a:r>
              <a:rPr lang="zh-CN" altLang="en-US">
                <a:solidFill>
                  <a:schemeClr val="tx1"/>
                </a:solidFill>
              </a:rPr>
              <a:t>的问题转换为求解</a:t>
            </a:r>
            <a:r>
              <a:rPr lang="en-US" altLang="zh-CN">
                <a:solidFill>
                  <a:schemeClr val="tx1"/>
                </a:solidFill>
              </a:rPr>
              <a:t>L</a:t>
            </a:r>
            <a:r>
              <a:rPr lang="en-US" altLang="zh-CN" baseline="-25000">
                <a:solidFill>
                  <a:schemeClr val="tx1"/>
                </a:solidFill>
              </a:rPr>
              <a:t>2</a:t>
            </a:r>
            <a:r>
              <a:rPr lang="zh-CN" altLang="en-US">
                <a:solidFill>
                  <a:schemeClr val="tx1"/>
                </a:solidFill>
              </a:rPr>
              <a:t>的问题，而问题</a:t>
            </a:r>
            <a:r>
              <a:rPr lang="en-US" altLang="zh-CN">
                <a:solidFill>
                  <a:schemeClr val="tx1"/>
                </a:solidFill>
              </a:rPr>
              <a:t>L</a:t>
            </a:r>
            <a:r>
              <a:rPr lang="en-US" altLang="zh-CN" baseline="-25000">
                <a:solidFill>
                  <a:schemeClr val="tx1"/>
                </a:solidFill>
              </a:rPr>
              <a:t>1</a:t>
            </a:r>
            <a:r>
              <a:rPr lang="zh-CN" altLang="en-US">
                <a:solidFill>
                  <a:schemeClr val="tx1"/>
                </a:solidFill>
              </a:rPr>
              <a:t>不会难于</a:t>
            </a:r>
            <a:r>
              <a:rPr lang="en-US" altLang="zh-CN">
                <a:solidFill>
                  <a:schemeClr val="tx1"/>
                </a:solidFill>
              </a:rPr>
              <a:t>L</a:t>
            </a:r>
            <a:r>
              <a:rPr lang="en-US" altLang="zh-CN" baseline="-25000">
                <a:solidFill>
                  <a:schemeClr val="tx1"/>
                </a:solidFill>
              </a:rPr>
              <a:t>2</a:t>
            </a:r>
            <a:r>
              <a:rPr lang="zh-CN" altLang="en-US">
                <a:solidFill>
                  <a:schemeClr val="tx1"/>
                </a:solidFill>
              </a:rPr>
              <a:t>，</a:t>
            </a:r>
            <a:r>
              <a:rPr lang="en-US" altLang="zh-CN">
                <a:solidFill>
                  <a:schemeClr val="tx1"/>
                </a:solidFill>
              </a:rPr>
              <a:t> L</a:t>
            </a:r>
            <a:r>
              <a:rPr lang="en-US" altLang="zh-CN" baseline="-25000">
                <a:solidFill>
                  <a:schemeClr val="tx1"/>
                </a:solidFill>
              </a:rPr>
              <a:t>2</a:t>
            </a:r>
            <a:r>
              <a:rPr lang="zh-CN" altLang="en-US">
                <a:solidFill>
                  <a:schemeClr val="tx1"/>
                </a:solidFill>
              </a:rPr>
              <a:t>至少比</a:t>
            </a:r>
            <a:r>
              <a:rPr lang="en-US" altLang="zh-CN">
                <a:solidFill>
                  <a:schemeClr val="tx1"/>
                </a:solidFill>
              </a:rPr>
              <a:t> L</a:t>
            </a:r>
            <a:r>
              <a:rPr lang="en-US" altLang="zh-CN" baseline="-25000">
                <a:solidFill>
                  <a:schemeClr val="tx1"/>
                </a:solidFill>
              </a:rPr>
              <a:t>1</a:t>
            </a:r>
            <a:r>
              <a:rPr lang="zh-CN" altLang="en-US">
                <a:solidFill>
                  <a:schemeClr val="tx1"/>
                </a:solidFill>
              </a:rPr>
              <a:t>难。</a:t>
            </a:r>
          </a:p>
          <a:p>
            <a:pPr algn="just">
              <a:lnSpc>
                <a:spcPct val="110000"/>
              </a:lnSpc>
              <a:spcBef>
                <a:spcPct val="30000"/>
              </a:spcBef>
              <a:spcAft>
                <a:spcPct val="0"/>
              </a:spcAft>
              <a:buClr>
                <a:srgbClr val="FF9900"/>
              </a:buClr>
              <a:buFont typeface="Wingdings" panose="05000000000000000000" pitchFamily="2" charset="2"/>
              <a:buChar char="n"/>
              <a:defRPr/>
            </a:pPr>
            <a:r>
              <a:rPr lang="zh-CN" altLang="en-US">
                <a:solidFill>
                  <a:srgbClr val="FF9900"/>
                </a:solidFill>
              </a:rPr>
              <a:t>多项式时间多一归约</a:t>
            </a:r>
            <a:r>
              <a:rPr lang="zh-CN" altLang="en-US">
                <a:solidFill>
                  <a:schemeClr val="tx1"/>
                </a:solidFill>
              </a:rPr>
              <a:t>：若</a:t>
            </a:r>
            <a:r>
              <a:rPr lang="en-US" altLang="zh-CN">
                <a:solidFill>
                  <a:schemeClr val="tx1"/>
                </a:solidFill>
              </a:rPr>
              <a:t>f</a:t>
            </a:r>
            <a:r>
              <a:rPr lang="zh-CN" altLang="en-US">
                <a:solidFill>
                  <a:schemeClr val="tx1"/>
                </a:solidFill>
              </a:rPr>
              <a:t>是</a:t>
            </a:r>
            <a:r>
              <a:rPr lang="zh-CN" altLang="en-US">
                <a:solidFill>
                  <a:srgbClr val="0000FF"/>
                </a:solidFill>
              </a:rPr>
              <a:t>多项式</a:t>
            </a:r>
            <a:r>
              <a:rPr lang="zh-CN" altLang="en-US">
                <a:solidFill>
                  <a:schemeClr val="tx1"/>
                </a:solidFill>
              </a:rPr>
              <a:t>时间可计算，则上述归约称为多项式时间多一归约，也称多项式时间</a:t>
            </a:r>
            <a:r>
              <a:rPr lang="zh-CN" altLang="en-US">
                <a:solidFill>
                  <a:srgbClr val="0000FF"/>
                </a:solidFill>
              </a:rPr>
              <a:t>变换</a:t>
            </a:r>
            <a:r>
              <a:rPr lang="zh-CN" altLang="en-US">
                <a:solidFill>
                  <a:schemeClr val="tx1"/>
                </a:solidFill>
              </a:rPr>
              <a:t>。记作：</a:t>
            </a:r>
          </a:p>
          <a:p>
            <a:pPr algn="just">
              <a:spcBef>
                <a:spcPct val="30000"/>
              </a:spcBef>
              <a:spcAft>
                <a:spcPct val="0"/>
              </a:spcAft>
              <a:buClr>
                <a:srgbClr val="FF9900"/>
              </a:buClr>
              <a:buFont typeface="Wingdings" panose="05000000000000000000" pitchFamily="2" charset="2"/>
              <a:buNone/>
              <a:defRPr/>
            </a:pPr>
            <a:r>
              <a:rPr lang="zh-CN" altLang="en-US">
                <a:solidFill>
                  <a:schemeClr val="tx1"/>
                </a:solidFill>
              </a:rPr>
              <a:t>      </a:t>
            </a:r>
            <a:endParaRPr lang="zh-CN" altLang="en-US">
              <a:solidFill>
                <a:schemeClr val="hlink"/>
              </a:solidFill>
            </a:endParaRPr>
          </a:p>
          <a:p>
            <a:pPr algn="just">
              <a:spcBef>
                <a:spcPct val="30000"/>
              </a:spcBef>
              <a:spcAft>
                <a:spcPct val="0"/>
              </a:spcAft>
              <a:buClr>
                <a:srgbClr val="FF9900"/>
              </a:buClr>
              <a:buFont typeface="Wingdings" panose="05000000000000000000" pitchFamily="2" charset="2"/>
              <a:buNone/>
              <a:defRPr/>
            </a:pPr>
            <a:endParaRPr lang="zh-CN" altLang="en-US">
              <a:solidFill>
                <a:schemeClr val="hlink"/>
              </a:solidFill>
            </a:endParaRPr>
          </a:p>
          <a:p>
            <a:pPr algn="just">
              <a:spcBef>
                <a:spcPct val="30000"/>
              </a:spcBef>
              <a:spcAft>
                <a:spcPct val="0"/>
              </a:spcAft>
              <a:buClr>
                <a:srgbClr val="FF9900"/>
              </a:buClr>
              <a:buFont typeface="Wingdings" panose="05000000000000000000" pitchFamily="2" charset="2"/>
              <a:buNone/>
              <a:defRPr/>
            </a:pPr>
            <a:r>
              <a:rPr lang="zh-CN" altLang="en-US">
                <a:solidFill>
                  <a:schemeClr val="tx1"/>
                </a:solidFill>
              </a:rPr>
              <a:t>   </a:t>
            </a:r>
          </a:p>
        </p:txBody>
      </p:sp>
      <p:graphicFrame>
        <p:nvGraphicFramePr>
          <p:cNvPr id="50181" name="Object 10">
            <a:extLst>
              <a:ext uri="{FF2B5EF4-FFF2-40B4-BE49-F238E27FC236}">
                <a16:creationId xmlns:a16="http://schemas.microsoft.com/office/drawing/2014/main" id="{AA581662-2D1D-4A63-B96D-03A4801FB078}"/>
              </a:ext>
            </a:extLst>
          </p:cNvPr>
          <p:cNvGraphicFramePr>
            <a:graphicFrameLocks noChangeAspect="1"/>
          </p:cNvGraphicFramePr>
          <p:nvPr/>
        </p:nvGraphicFramePr>
        <p:xfrm>
          <a:off x="3333750" y="5594350"/>
          <a:ext cx="1887538" cy="750888"/>
        </p:xfrm>
        <a:graphic>
          <a:graphicData uri="http://schemas.openxmlformats.org/presentationml/2006/ole">
            <mc:AlternateContent xmlns:mc="http://schemas.openxmlformats.org/markup-compatibility/2006">
              <mc:Choice xmlns:v="urn:schemas-microsoft-com:vml" Requires="v">
                <p:oleObj spid="_x0000_s50177" name="Equation" r:id="rId4" imgW="901309" imgH="406224" progId="Equation.DSMT4">
                  <p:embed/>
                </p:oleObj>
              </mc:Choice>
              <mc:Fallback>
                <p:oleObj name="Equation" r:id="rId4" imgW="901309" imgH="406224" progId="Equation.DSMT4">
                  <p:embed/>
                  <p:pic>
                    <p:nvPicPr>
                      <p:cNvPr id="50181" name="Object 10">
                        <a:extLst>
                          <a:ext uri="{FF2B5EF4-FFF2-40B4-BE49-F238E27FC236}">
                            <a16:creationId xmlns:a16="http://schemas.microsoft.com/office/drawing/2014/main" id="{AA581662-2D1D-4A63-B96D-03A4801FB0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750" y="5594350"/>
                        <a:ext cx="1887538"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9E6CBF71-7D7A-4FEB-8462-A526652D818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AC41E60E-FDD1-463E-A43E-2B6547CC0555}"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52227" name="Rectangle 2">
            <a:extLst>
              <a:ext uri="{FF2B5EF4-FFF2-40B4-BE49-F238E27FC236}">
                <a16:creationId xmlns:a16="http://schemas.microsoft.com/office/drawing/2014/main" id="{E17AF8B3-7B0C-4F1C-AF82-BE65C425BF28}"/>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52228" name="Text Box 3">
            <a:extLst>
              <a:ext uri="{FF2B5EF4-FFF2-40B4-BE49-F238E27FC236}">
                <a16:creationId xmlns:a16="http://schemas.microsoft.com/office/drawing/2014/main" id="{4FC7DC5C-C2FA-4F8E-80B5-656F23C31F7D}"/>
              </a:ext>
            </a:extLst>
          </p:cNvPr>
          <p:cNvSpPr txBox="1">
            <a:spLocks noChangeArrowheads="1"/>
          </p:cNvSpPr>
          <p:nvPr/>
        </p:nvSpPr>
        <p:spPr bwMode="auto">
          <a:xfrm>
            <a:off x="495300" y="935038"/>
            <a:ext cx="8216900" cy="53149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en-US" altLang="zh-CN" sz="2200">
                <a:solidFill>
                  <a:srgbClr val="FF9900"/>
                </a:solidFill>
              </a:rPr>
              <a:t>NPC</a:t>
            </a:r>
            <a:r>
              <a:rPr lang="zh-CN" altLang="en-US" sz="2200">
                <a:solidFill>
                  <a:srgbClr val="FF9900"/>
                </a:solidFill>
              </a:rPr>
              <a:t>问题</a:t>
            </a:r>
            <a:r>
              <a:rPr lang="zh-CN" altLang="en-US" sz="2200">
                <a:solidFill>
                  <a:schemeClr val="tx1"/>
                </a:solidFill>
              </a:rPr>
              <a:t>：对于一个</a:t>
            </a:r>
            <a:r>
              <a:rPr lang="en-US" altLang="zh-CN" sz="2200">
                <a:solidFill>
                  <a:schemeClr val="tx1"/>
                </a:solidFill>
              </a:rPr>
              <a:t>(</a:t>
            </a:r>
            <a:r>
              <a:rPr lang="zh-CN" altLang="en-US" sz="2200">
                <a:solidFill>
                  <a:schemeClr val="tx1"/>
                </a:solidFill>
              </a:rPr>
              <a:t>判定性</a:t>
            </a:r>
            <a:r>
              <a:rPr lang="en-US" altLang="zh-CN" sz="2200">
                <a:solidFill>
                  <a:schemeClr val="tx1"/>
                </a:solidFill>
              </a:rPr>
              <a:t>)</a:t>
            </a:r>
            <a:r>
              <a:rPr lang="zh-CN" altLang="en-US" sz="2200">
                <a:solidFill>
                  <a:schemeClr val="tx1"/>
                </a:solidFill>
              </a:rPr>
              <a:t>问题</a:t>
            </a:r>
            <a:r>
              <a:rPr lang="en-US" altLang="zh-CN" sz="2200">
                <a:solidFill>
                  <a:schemeClr val="tx1"/>
                </a:solidFill>
              </a:rPr>
              <a:t>q</a:t>
            </a:r>
            <a:r>
              <a:rPr lang="zh-CN" altLang="en-US" sz="2200">
                <a:solidFill>
                  <a:schemeClr val="tx1"/>
                </a:solidFill>
              </a:rPr>
              <a:t>，若</a:t>
            </a:r>
            <a:endParaRPr lang="en-US" altLang="zh-CN" sz="2200">
              <a:solidFill>
                <a:schemeClr val="tx1"/>
              </a:solidFill>
            </a:endParaRPr>
          </a:p>
          <a:p>
            <a:pPr algn="just">
              <a:spcBef>
                <a:spcPct val="30000"/>
              </a:spcBef>
              <a:spcAft>
                <a:spcPct val="0"/>
              </a:spcAft>
              <a:buClr>
                <a:srgbClr val="FF9900"/>
              </a:buClr>
              <a:buFont typeface="Wingdings" panose="05000000000000000000" pitchFamily="2" charset="2"/>
              <a:buNone/>
            </a:pPr>
            <a:r>
              <a:rPr lang="en-US" altLang="zh-CN" sz="2200">
                <a:solidFill>
                  <a:schemeClr val="tx1"/>
                </a:solidFill>
              </a:rPr>
              <a:t>          (1)q∈NP</a:t>
            </a:r>
          </a:p>
          <a:p>
            <a:pPr algn="just">
              <a:spcBef>
                <a:spcPct val="30000"/>
              </a:spcBef>
              <a:spcAft>
                <a:spcPct val="0"/>
              </a:spcAft>
              <a:buClr>
                <a:srgbClr val="FF9900"/>
              </a:buClr>
              <a:buFont typeface="Wingdings" panose="05000000000000000000" pitchFamily="2" charset="2"/>
              <a:buNone/>
            </a:pPr>
            <a:r>
              <a:rPr lang="en-US" altLang="zh-CN" sz="2200">
                <a:solidFill>
                  <a:schemeClr val="tx1"/>
                </a:solidFill>
              </a:rPr>
              <a:t>          (2)NP</a:t>
            </a:r>
            <a:r>
              <a:rPr lang="zh-CN" altLang="en-US" sz="2200">
                <a:solidFill>
                  <a:schemeClr val="tx1"/>
                </a:solidFill>
              </a:rPr>
              <a:t>中任一问题均可多项式时间多一归约到</a:t>
            </a:r>
            <a:r>
              <a:rPr lang="en-US" altLang="zh-CN" sz="2200">
                <a:solidFill>
                  <a:schemeClr val="tx1"/>
                </a:solidFill>
              </a:rPr>
              <a:t>q</a:t>
            </a: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rPr>
              <a:t>     则称问题</a:t>
            </a:r>
            <a:r>
              <a:rPr lang="en-US" altLang="zh-CN" sz="2200">
                <a:solidFill>
                  <a:schemeClr val="tx1"/>
                </a:solidFill>
              </a:rPr>
              <a:t>q</a:t>
            </a:r>
            <a:r>
              <a:rPr lang="zh-CN" altLang="en-US" sz="2200">
                <a:solidFill>
                  <a:schemeClr val="tx1"/>
                </a:solidFill>
              </a:rPr>
              <a:t>为</a:t>
            </a:r>
            <a:r>
              <a:rPr lang="en-US" altLang="zh-CN" sz="2200">
                <a:solidFill>
                  <a:srgbClr val="0000FF"/>
                </a:solidFill>
              </a:rPr>
              <a:t>NP-</a:t>
            </a:r>
            <a:r>
              <a:rPr lang="zh-CN" altLang="en-US" sz="2200">
                <a:solidFill>
                  <a:srgbClr val="0000FF"/>
                </a:solidFill>
              </a:rPr>
              <a:t>完全</a:t>
            </a:r>
            <a:r>
              <a:rPr lang="zh-CN" altLang="en-US" sz="2200">
                <a:solidFill>
                  <a:schemeClr val="tx1"/>
                </a:solidFill>
              </a:rPr>
              <a:t>的</a:t>
            </a:r>
            <a:r>
              <a:rPr lang="en-US" altLang="zh-CN" sz="2200">
                <a:solidFill>
                  <a:schemeClr val="tx1"/>
                </a:solidFill>
              </a:rPr>
              <a:t>(NP-complete</a:t>
            </a:r>
            <a:r>
              <a:rPr lang="zh-CN" altLang="en-US" sz="2200">
                <a:solidFill>
                  <a:schemeClr val="tx1"/>
                </a:solidFill>
              </a:rPr>
              <a:t>，</a:t>
            </a:r>
            <a:r>
              <a:rPr lang="en-US" altLang="zh-CN" sz="2200">
                <a:solidFill>
                  <a:srgbClr val="0000FF"/>
                </a:solidFill>
              </a:rPr>
              <a:t>NPC</a:t>
            </a:r>
            <a:r>
              <a:rPr lang="en-US" altLang="zh-CN" sz="2200">
                <a:solidFill>
                  <a:schemeClr val="tx1"/>
                </a:solidFill>
              </a:rPr>
              <a:t>)</a:t>
            </a:r>
          </a:p>
          <a:p>
            <a:pPr algn="just">
              <a:spcBef>
                <a:spcPct val="30000"/>
              </a:spcBef>
              <a:spcAft>
                <a:spcPct val="0"/>
              </a:spcAft>
              <a:buClr>
                <a:srgbClr val="FF9900"/>
              </a:buClr>
              <a:buFont typeface="Wingdings" panose="05000000000000000000" pitchFamily="2" charset="2"/>
              <a:buChar char="n"/>
            </a:pPr>
            <a:r>
              <a:rPr lang="zh-CN" altLang="en-US" sz="2200">
                <a:solidFill>
                  <a:schemeClr val="tx1"/>
                </a:solidFill>
              </a:rPr>
              <a:t> </a:t>
            </a:r>
            <a:r>
              <a:rPr lang="en-US" altLang="zh-CN" sz="2200">
                <a:solidFill>
                  <a:srgbClr val="FF9900"/>
                </a:solidFill>
              </a:rPr>
              <a:t>NP-hard</a:t>
            </a:r>
            <a:r>
              <a:rPr lang="zh-CN" altLang="en-US" sz="2200">
                <a:solidFill>
                  <a:srgbClr val="FF9900"/>
                </a:solidFill>
              </a:rPr>
              <a:t>问题</a:t>
            </a:r>
            <a:r>
              <a:rPr lang="zh-CN" altLang="en-US" sz="2200">
                <a:solidFill>
                  <a:schemeClr val="tx1"/>
                </a:solidFill>
              </a:rPr>
              <a:t>：若问题</a:t>
            </a:r>
            <a:r>
              <a:rPr lang="en-US" altLang="zh-CN" sz="2200">
                <a:solidFill>
                  <a:schemeClr val="tx1"/>
                </a:solidFill>
              </a:rPr>
              <a:t>q</a:t>
            </a:r>
            <a:r>
              <a:rPr lang="zh-CN" altLang="en-US" sz="2200">
                <a:solidFill>
                  <a:schemeClr val="tx1"/>
                </a:solidFill>
              </a:rPr>
              <a:t>仅满足条件</a:t>
            </a:r>
            <a:r>
              <a:rPr lang="en-US" altLang="zh-CN" sz="2200">
                <a:solidFill>
                  <a:schemeClr val="tx1"/>
                </a:solidFill>
              </a:rPr>
              <a:t>(2)</a:t>
            </a:r>
            <a:r>
              <a:rPr lang="zh-CN" altLang="en-US" sz="2200">
                <a:solidFill>
                  <a:schemeClr val="tx1"/>
                </a:solidFill>
              </a:rPr>
              <a:t>而不一定满足条件</a:t>
            </a:r>
            <a:r>
              <a:rPr lang="en-US" altLang="zh-CN" sz="2200">
                <a:solidFill>
                  <a:schemeClr val="tx1"/>
                </a:solidFill>
              </a:rPr>
              <a:t>(1)</a:t>
            </a:r>
            <a:r>
              <a:rPr lang="zh-CN" altLang="en-US" sz="2200">
                <a:solidFill>
                  <a:schemeClr val="tx1"/>
                </a:solidFill>
              </a:rPr>
              <a:t>，则问题</a:t>
            </a:r>
            <a:r>
              <a:rPr lang="en-US" altLang="zh-CN" sz="2200">
                <a:solidFill>
                  <a:schemeClr val="tx1"/>
                </a:solidFill>
              </a:rPr>
              <a:t>q</a:t>
            </a:r>
            <a:r>
              <a:rPr lang="zh-CN" altLang="en-US" sz="2200">
                <a:solidFill>
                  <a:schemeClr val="tx1"/>
                </a:solidFill>
              </a:rPr>
              <a:t>称为</a:t>
            </a:r>
            <a:r>
              <a:rPr lang="en-US" altLang="zh-CN" sz="2200">
                <a:solidFill>
                  <a:srgbClr val="0000FF"/>
                </a:solidFill>
              </a:rPr>
              <a:t>NP-</a:t>
            </a:r>
            <a:r>
              <a:rPr lang="zh-CN" altLang="en-US" sz="2200">
                <a:solidFill>
                  <a:srgbClr val="0000FF"/>
                </a:solidFill>
              </a:rPr>
              <a:t>难</a:t>
            </a:r>
            <a:r>
              <a:rPr lang="zh-CN" altLang="en-US" sz="2200">
                <a:solidFill>
                  <a:schemeClr val="tx1"/>
                </a:solidFill>
              </a:rPr>
              <a:t>的</a:t>
            </a:r>
            <a:r>
              <a:rPr lang="en-US" altLang="zh-CN" sz="2200">
                <a:solidFill>
                  <a:schemeClr val="tx1"/>
                </a:solidFill>
              </a:rPr>
              <a:t>(NP-hard</a:t>
            </a:r>
            <a:r>
              <a:rPr lang="zh-CN" altLang="en-US" sz="2200">
                <a:solidFill>
                  <a:schemeClr val="tx1"/>
                </a:solidFill>
              </a:rPr>
              <a:t>，</a:t>
            </a:r>
            <a:r>
              <a:rPr lang="en-US" altLang="zh-CN" sz="2200">
                <a:solidFill>
                  <a:srgbClr val="0000FF"/>
                </a:solidFill>
              </a:rPr>
              <a:t>NPH</a:t>
            </a:r>
            <a:r>
              <a:rPr lang="en-US" altLang="zh-CN" sz="2200">
                <a:solidFill>
                  <a:schemeClr val="tx1"/>
                </a:solidFill>
              </a:rPr>
              <a:t>)</a:t>
            </a:r>
            <a:r>
              <a:rPr lang="zh-CN" altLang="en-US" sz="2200">
                <a:solidFill>
                  <a:schemeClr val="tx1"/>
                </a:solidFill>
              </a:rPr>
              <a:t>。显然：</a:t>
            </a:r>
            <a:r>
              <a:rPr lang="en-US" altLang="zh-CN" sz="2200">
                <a:solidFill>
                  <a:schemeClr val="hlink"/>
                </a:solidFill>
              </a:rPr>
              <a:t>NPC⊆NP-hard</a:t>
            </a:r>
            <a:endParaRPr lang="zh-CN" altLang="en-US" sz="2200">
              <a:solidFill>
                <a:schemeClr val="tx1"/>
              </a:solidFill>
            </a:endParaRPr>
          </a:p>
          <a:p>
            <a:pPr algn="just">
              <a:spcBef>
                <a:spcPct val="30000"/>
              </a:spcBef>
              <a:spcAft>
                <a:spcPct val="0"/>
              </a:spcAft>
              <a:buClr>
                <a:srgbClr val="FF9900"/>
              </a:buClr>
              <a:buFont typeface="Wingdings" panose="05000000000000000000" pitchFamily="2" charset="2"/>
              <a:buChar char="n"/>
            </a:pPr>
            <a:r>
              <a:rPr lang="en-US" altLang="zh-CN" sz="2200">
                <a:solidFill>
                  <a:srgbClr val="FF9900"/>
                </a:solidFill>
              </a:rPr>
              <a:t>NPC</a:t>
            </a:r>
            <a:r>
              <a:rPr lang="zh-CN" altLang="en-US" sz="2200">
                <a:solidFill>
                  <a:srgbClr val="FF9900"/>
                </a:solidFill>
              </a:rPr>
              <a:t>和</a:t>
            </a:r>
            <a:r>
              <a:rPr lang="en-US" altLang="zh-CN" sz="2200">
                <a:solidFill>
                  <a:srgbClr val="FF9900"/>
                </a:solidFill>
              </a:rPr>
              <a:t>NP-hard</a:t>
            </a:r>
            <a:r>
              <a:rPr lang="zh-CN" altLang="en-US" sz="2200">
                <a:solidFill>
                  <a:srgbClr val="FF9900"/>
                </a:solidFill>
              </a:rPr>
              <a:t>关系</a:t>
            </a:r>
            <a:endParaRPr lang="zh-CN" altLang="en-US" sz="2200">
              <a:solidFill>
                <a:schemeClr val="tx1"/>
              </a:solidFill>
            </a:endParaRPr>
          </a:p>
          <a:p>
            <a:pPr algn="just">
              <a:spcBef>
                <a:spcPct val="20000"/>
              </a:spcBef>
              <a:spcAft>
                <a:spcPct val="0"/>
              </a:spcAft>
              <a:buClr>
                <a:srgbClr val="FF9900"/>
              </a:buClr>
              <a:buFont typeface="Wingdings" panose="05000000000000000000" pitchFamily="2" charset="2"/>
              <a:buNone/>
            </a:pPr>
            <a:r>
              <a:rPr lang="en-US" altLang="zh-CN" sz="2200">
                <a:solidFill>
                  <a:schemeClr val="tx1"/>
                </a:solidFill>
              </a:rPr>
              <a:t>     NP-hard</a:t>
            </a:r>
            <a:r>
              <a:rPr lang="zh-CN" altLang="en-US" sz="2200">
                <a:solidFill>
                  <a:schemeClr val="tx1"/>
                </a:solidFill>
              </a:rPr>
              <a:t>问题至少跟</a:t>
            </a:r>
            <a:r>
              <a:rPr lang="en-US" altLang="zh-CN" sz="2200">
                <a:solidFill>
                  <a:schemeClr val="tx1"/>
                </a:solidFill>
              </a:rPr>
              <a:t>NPC</a:t>
            </a:r>
            <a:r>
              <a:rPr lang="zh-CN" altLang="en-US" sz="2200">
                <a:solidFill>
                  <a:schemeClr val="tx1"/>
                </a:solidFill>
              </a:rPr>
              <a:t>问题一样难。 </a:t>
            </a:r>
          </a:p>
          <a:p>
            <a:pPr algn="just">
              <a:spcBef>
                <a:spcPct val="20000"/>
              </a:spcBef>
              <a:spcAft>
                <a:spcPct val="0"/>
              </a:spcAft>
              <a:buClr>
                <a:srgbClr val="FF9900"/>
              </a:buClr>
              <a:buFont typeface="Wingdings" panose="05000000000000000000" pitchFamily="2" charset="2"/>
              <a:buNone/>
            </a:pPr>
            <a:r>
              <a:rPr lang="en-US" altLang="zh-CN" sz="2200">
                <a:solidFill>
                  <a:schemeClr val="tx1"/>
                </a:solidFill>
              </a:rPr>
              <a:t>     NPC</a:t>
            </a:r>
            <a:r>
              <a:rPr lang="zh-CN" altLang="en-US" sz="2200">
                <a:solidFill>
                  <a:schemeClr val="tx1"/>
                </a:solidFill>
              </a:rPr>
              <a:t>问题肯定是</a:t>
            </a:r>
            <a:r>
              <a:rPr lang="en-US" altLang="zh-CN" sz="2200">
                <a:solidFill>
                  <a:schemeClr val="tx1"/>
                </a:solidFill>
              </a:rPr>
              <a:t>NP-hard</a:t>
            </a:r>
            <a:r>
              <a:rPr lang="zh-CN" altLang="en-US" sz="2200">
                <a:solidFill>
                  <a:schemeClr val="tx1"/>
                </a:solidFill>
              </a:rPr>
              <a:t>的，但反之不一定</a:t>
            </a:r>
          </a:p>
          <a:p>
            <a:pPr algn="just">
              <a:spcBef>
                <a:spcPct val="20000"/>
              </a:spcBef>
              <a:spcAft>
                <a:spcPct val="0"/>
              </a:spcAft>
              <a:buClr>
                <a:srgbClr val="FF9900"/>
              </a:buClr>
              <a:buFont typeface="Wingdings" panose="05000000000000000000" pitchFamily="2" charset="2"/>
              <a:buNone/>
            </a:pPr>
            <a:r>
              <a:rPr lang="zh-CN" altLang="en-US" sz="2200">
                <a:solidFill>
                  <a:schemeClr val="tx1"/>
                </a:solidFill>
              </a:rPr>
              <a:t>     例：停机问题是</a:t>
            </a:r>
            <a:r>
              <a:rPr lang="en-US" altLang="zh-CN" sz="2200">
                <a:solidFill>
                  <a:schemeClr val="tx1"/>
                </a:solidFill>
              </a:rPr>
              <a:t>NP-hard</a:t>
            </a:r>
            <a:r>
              <a:rPr lang="zh-CN" altLang="en-US" sz="2200">
                <a:solidFill>
                  <a:schemeClr val="tx1"/>
                </a:solidFill>
              </a:rPr>
              <a:t>而非</a:t>
            </a:r>
            <a:r>
              <a:rPr lang="en-US" altLang="zh-CN" sz="2200">
                <a:solidFill>
                  <a:schemeClr val="tx1"/>
                </a:solidFill>
              </a:rPr>
              <a:t>NPC</a:t>
            </a:r>
            <a:r>
              <a:rPr lang="zh-CN" altLang="en-US" sz="2200">
                <a:solidFill>
                  <a:schemeClr val="tx1"/>
                </a:solidFill>
              </a:rPr>
              <a:t>的。</a:t>
            </a:r>
          </a:p>
          <a:p>
            <a:pPr algn="just">
              <a:spcBef>
                <a:spcPct val="2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∵该问题不可判定，即无任何算法</a:t>
            </a:r>
            <a:r>
              <a:rPr lang="en-US" altLang="zh-CN" sz="2200">
                <a:solidFill>
                  <a:schemeClr val="tx1"/>
                </a:solidFill>
                <a:latin typeface="黑体" panose="02010609060101010101" pitchFamily="49" charset="-122"/>
                <a:ea typeface="黑体" panose="02010609060101010101" pitchFamily="49" charset="-122"/>
              </a:rPr>
              <a:t>(</a:t>
            </a:r>
            <a:r>
              <a:rPr lang="zh-CN" altLang="en-US" sz="2200">
                <a:solidFill>
                  <a:schemeClr val="tx1"/>
                </a:solidFill>
                <a:latin typeface="黑体" panose="02010609060101010101" pitchFamily="49" charset="-122"/>
                <a:ea typeface="黑体" panose="02010609060101010101" pitchFamily="49" charset="-122"/>
              </a:rPr>
              <a:t>无论何复杂度</a:t>
            </a:r>
            <a:r>
              <a:rPr lang="en-US" altLang="zh-CN" sz="2200">
                <a:solidFill>
                  <a:schemeClr val="tx1"/>
                </a:solidFill>
                <a:latin typeface="黑体" panose="02010609060101010101" pitchFamily="49" charset="-122"/>
                <a:ea typeface="黑体" panose="02010609060101010101" pitchFamily="49" charset="-122"/>
              </a:rPr>
              <a:t>)</a:t>
            </a:r>
            <a:r>
              <a:rPr lang="zh-CN" altLang="en-US" sz="2200">
                <a:solidFill>
                  <a:schemeClr val="tx1"/>
                </a:solidFill>
                <a:latin typeface="黑体" panose="02010609060101010101" pitchFamily="49" charset="-122"/>
                <a:ea typeface="黑体" panose="02010609060101010101" pitchFamily="49" charset="-122"/>
              </a:rPr>
              <a:t>求解该问题</a:t>
            </a:r>
          </a:p>
          <a:p>
            <a:pPr algn="just">
              <a:spcBef>
                <a:spcPct val="2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∴该问题∉</a:t>
            </a:r>
            <a:r>
              <a:rPr lang="en-US" altLang="zh-CN" sz="2200">
                <a:solidFill>
                  <a:schemeClr val="tx1"/>
                </a:solidFill>
                <a:latin typeface="黑体" panose="02010609060101010101" pitchFamily="49" charset="-122"/>
                <a:ea typeface="黑体" panose="02010609060101010101" pitchFamily="49" charset="-122"/>
              </a:rPr>
              <a:t>NP</a:t>
            </a:r>
            <a:r>
              <a:rPr lang="zh-CN" altLang="en-US" sz="2200">
                <a:solidFill>
                  <a:schemeClr val="tx1"/>
                </a:solidFill>
                <a:latin typeface="黑体" panose="02010609060101010101" pitchFamily="49" charset="-122"/>
                <a:ea typeface="黑体" panose="02010609060101010101" pitchFamily="49" charset="-122"/>
              </a:rPr>
              <a:t>。但是</a:t>
            </a:r>
          </a:p>
          <a:p>
            <a:pPr algn="just">
              <a:spcBef>
                <a:spcPct val="2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可满足问题</a:t>
            </a:r>
            <a:r>
              <a:rPr lang="en-US" altLang="zh-CN" sz="2200">
                <a:solidFill>
                  <a:schemeClr val="tx1"/>
                </a:solidFill>
                <a:latin typeface="黑体" panose="02010609060101010101" pitchFamily="49" charset="-122"/>
                <a:ea typeface="黑体" panose="02010609060101010101" pitchFamily="49" charset="-122"/>
              </a:rPr>
              <a:t>SAT≤</a:t>
            </a:r>
            <a:r>
              <a:rPr lang="en-US" altLang="zh-CN" sz="2200" baseline="-2000">
                <a:solidFill>
                  <a:schemeClr val="tx1"/>
                </a:solidFill>
                <a:latin typeface="黑体" panose="02010609060101010101" pitchFamily="49" charset="-122"/>
                <a:ea typeface="黑体" panose="02010609060101010101" pitchFamily="49" charset="-122"/>
              </a:rPr>
              <a:t>p</a:t>
            </a:r>
            <a:r>
              <a:rPr lang="zh-CN" altLang="en-US" sz="2200">
                <a:solidFill>
                  <a:schemeClr val="tx1"/>
                </a:solidFill>
                <a:latin typeface="黑体" panose="02010609060101010101" pitchFamily="49" charset="-122"/>
                <a:ea typeface="黑体" panose="02010609060101010101" pitchFamily="49" charset="-122"/>
              </a:rPr>
              <a:t>停机问题</a:t>
            </a:r>
            <a:endParaRPr lang="en-US" altLang="zh-CN" sz="22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FCEAC9A7-3395-4F54-A1C6-C99EA098C09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FFD2AE31-868E-422A-BE96-AA2251A27F0B}"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54275" name="Rectangle 2">
            <a:extLst>
              <a:ext uri="{FF2B5EF4-FFF2-40B4-BE49-F238E27FC236}">
                <a16:creationId xmlns:a16="http://schemas.microsoft.com/office/drawing/2014/main" id="{B0E50E8C-9451-46B8-82BF-87C34FD12207}"/>
              </a:ext>
            </a:extLst>
          </p:cNvPr>
          <p:cNvSpPr>
            <a:spLocks noGrp="1" noChangeArrowheads="1"/>
          </p:cNvSpPr>
          <p:nvPr>
            <p:ph type="title" idx="4294967295"/>
          </p:nvPr>
        </p:nvSpPr>
        <p:spPr>
          <a:xfrm>
            <a:off x="484188" y="290513"/>
            <a:ext cx="8213725" cy="512762"/>
          </a:xfrm>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54276" name="Text Box 3">
            <a:extLst>
              <a:ext uri="{FF2B5EF4-FFF2-40B4-BE49-F238E27FC236}">
                <a16:creationId xmlns:a16="http://schemas.microsoft.com/office/drawing/2014/main" id="{051AFE70-6383-4E9F-BE7E-618603328743}"/>
              </a:ext>
            </a:extLst>
          </p:cNvPr>
          <p:cNvSpPr txBox="1">
            <a:spLocks noChangeArrowheads="1"/>
          </p:cNvSpPr>
          <p:nvPr/>
        </p:nvSpPr>
        <p:spPr bwMode="auto">
          <a:xfrm>
            <a:off x="495300" y="935038"/>
            <a:ext cx="8216900" cy="23431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en-US" altLang="zh-CN" sz="2200">
                <a:solidFill>
                  <a:srgbClr val="FF9900"/>
                </a:solidFill>
              </a:rPr>
              <a:t>NP=</a:t>
            </a:r>
            <a:r>
              <a:rPr lang="zh-CN" altLang="en-US" sz="2200">
                <a:solidFill>
                  <a:srgbClr val="FF9900"/>
                </a:solidFill>
              </a:rPr>
              <a:t>？</a:t>
            </a:r>
            <a:r>
              <a:rPr lang="en-US" altLang="zh-CN" sz="2200">
                <a:solidFill>
                  <a:srgbClr val="FF9900"/>
                </a:solidFill>
              </a:rPr>
              <a:t>P</a:t>
            </a:r>
            <a:endParaRPr lang="en-US" altLang="zh-CN" sz="2200">
              <a:solidFill>
                <a:schemeClr val="tx1"/>
              </a:solidFill>
            </a:endParaRP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∵确定型图灵机是非确定型图灵机的特例，∴</a:t>
            </a:r>
            <a:r>
              <a:rPr lang="en-US" altLang="zh-CN" sz="2200">
                <a:solidFill>
                  <a:schemeClr val="tx1"/>
                </a:solidFill>
              </a:rPr>
              <a:t>P⊆NP</a:t>
            </a:r>
          </a:p>
          <a:p>
            <a:pPr algn="just">
              <a:spcBef>
                <a:spcPct val="20000"/>
              </a:spcBef>
              <a:spcAft>
                <a:spcPct val="30000"/>
              </a:spcAft>
              <a:buClr>
                <a:srgbClr val="FF9900"/>
              </a:buClr>
              <a:buFont typeface="Wingdings" panose="05000000000000000000" pitchFamily="2" charset="2"/>
              <a:buNone/>
            </a:pPr>
            <a:r>
              <a:rPr lang="zh-CN" altLang="en-US" sz="2200">
                <a:solidFill>
                  <a:schemeClr val="tx1"/>
                </a:solidFill>
              </a:rPr>
              <a:t>      是否有</a:t>
            </a:r>
            <a:r>
              <a:rPr lang="en-US" altLang="zh-CN" sz="2200">
                <a:solidFill>
                  <a:schemeClr val="tx1"/>
                </a:solidFill>
              </a:rPr>
              <a:t>NP⊆P</a:t>
            </a:r>
            <a:r>
              <a:rPr lang="zh-CN" altLang="en-US" sz="2200">
                <a:solidFill>
                  <a:schemeClr val="tx1"/>
                </a:solidFill>
              </a:rPr>
              <a:t>？即是否</a:t>
            </a:r>
            <a:r>
              <a:rPr lang="en-US" altLang="zh-CN" sz="2200">
                <a:solidFill>
                  <a:schemeClr val="tx1"/>
                </a:solidFill>
              </a:rPr>
              <a:t>NP=P</a:t>
            </a:r>
            <a:r>
              <a:rPr lang="zh-CN" altLang="en-US" sz="2200">
                <a:solidFill>
                  <a:schemeClr val="tx1"/>
                </a:solidFill>
              </a:rPr>
              <a:t>？</a:t>
            </a:r>
          </a:p>
          <a:p>
            <a:pPr algn="just">
              <a:spcBef>
                <a:spcPct val="20000"/>
              </a:spcBef>
              <a:spcAft>
                <a:spcPct val="0"/>
              </a:spcAft>
              <a:buClr>
                <a:srgbClr val="FF9900"/>
              </a:buClr>
              <a:buFont typeface="Wingdings" panose="05000000000000000000" pitchFamily="2" charset="2"/>
              <a:buNone/>
            </a:pPr>
            <a:r>
              <a:rPr lang="zh-CN" altLang="en-US" sz="2200">
                <a:solidFill>
                  <a:schemeClr val="tx1"/>
                </a:solidFill>
              </a:rPr>
              <a:t>   </a:t>
            </a:r>
            <a:r>
              <a:rPr lang="zh-CN" altLang="en-US" sz="2200">
                <a:solidFill>
                  <a:schemeClr val="tx1"/>
                </a:solidFill>
                <a:latin typeface="黑体" panose="02010609060101010101" pitchFamily="49" charset="-122"/>
                <a:ea typeface="黑体" panose="02010609060101010101" pitchFamily="49" charset="-122"/>
              </a:rPr>
              <a:t>美国麻省的</a:t>
            </a:r>
            <a:r>
              <a:rPr lang="en-US" altLang="zh-CN" sz="2200">
                <a:solidFill>
                  <a:schemeClr val="tx1"/>
                </a:solidFill>
                <a:latin typeface="黑体" panose="02010609060101010101" pitchFamily="49" charset="-122"/>
                <a:ea typeface="黑体" panose="02010609060101010101" pitchFamily="49" charset="-122"/>
              </a:rPr>
              <a:t>Clay</a:t>
            </a:r>
            <a:r>
              <a:rPr lang="zh-CN" altLang="en-US" sz="2200">
                <a:solidFill>
                  <a:schemeClr val="tx1"/>
                </a:solidFill>
                <a:latin typeface="黑体" panose="02010609060101010101" pitchFamily="49" charset="-122"/>
                <a:ea typeface="黑体" panose="02010609060101010101" pitchFamily="49" charset="-122"/>
              </a:rPr>
              <a:t>数学研究所于</a:t>
            </a:r>
            <a:r>
              <a:rPr lang="en-US" altLang="zh-CN" sz="2200">
                <a:solidFill>
                  <a:schemeClr val="tx1"/>
                </a:solidFill>
                <a:latin typeface="黑体" panose="02010609060101010101" pitchFamily="49" charset="-122"/>
                <a:ea typeface="黑体" panose="02010609060101010101" pitchFamily="49" charset="-122"/>
              </a:rPr>
              <a:t>2000</a:t>
            </a:r>
            <a:r>
              <a:rPr lang="zh-CN" altLang="en-US" sz="2200">
                <a:solidFill>
                  <a:schemeClr val="tx1"/>
                </a:solidFill>
                <a:latin typeface="黑体" panose="02010609060101010101" pitchFamily="49" charset="-122"/>
                <a:ea typeface="黑体" panose="02010609060101010101" pitchFamily="49" charset="-122"/>
              </a:rPr>
              <a:t>年</a:t>
            </a:r>
            <a:r>
              <a:rPr lang="en-US" altLang="zh-CN" sz="2200">
                <a:solidFill>
                  <a:schemeClr val="tx1"/>
                </a:solidFill>
                <a:latin typeface="黑体" panose="02010609060101010101" pitchFamily="49" charset="-122"/>
                <a:ea typeface="黑体" panose="02010609060101010101" pitchFamily="49" charset="-122"/>
              </a:rPr>
              <a:t>5</a:t>
            </a:r>
            <a:r>
              <a:rPr lang="zh-CN" altLang="en-US" sz="2200">
                <a:solidFill>
                  <a:schemeClr val="tx1"/>
                </a:solidFill>
                <a:latin typeface="黑体" panose="02010609060101010101" pitchFamily="49" charset="-122"/>
                <a:ea typeface="黑体" panose="02010609060101010101" pitchFamily="49" charset="-122"/>
              </a:rPr>
              <a:t>月</a:t>
            </a:r>
            <a:r>
              <a:rPr lang="en-US" altLang="zh-CN" sz="2200">
                <a:solidFill>
                  <a:schemeClr val="tx1"/>
                </a:solidFill>
                <a:latin typeface="黑体" panose="02010609060101010101" pitchFamily="49" charset="-122"/>
                <a:ea typeface="黑体" panose="02010609060101010101" pitchFamily="49" charset="-122"/>
              </a:rPr>
              <a:t>24</a:t>
            </a:r>
            <a:r>
              <a:rPr lang="zh-CN" altLang="en-US" sz="2200">
                <a:solidFill>
                  <a:schemeClr val="tx1"/>
                </a:solidFill>
                <a:latin typeface="黑体" panose="02010609060101010101" pitchFamily="49" charset="-122"/>
                <a:ea typeface="黑体" panose="02010609060101010101" pitchFamily="49" charset="-122"/>
              </a:rPr>
              <a:t>日在巴黎法兰西学院宣布：对七个“</a:t>
            </a:r>
            <a:r>
              <a:rPr lang="zh-CN" altLang="en-US" sz="2200">
                <a:solidFill>
                  <a:schemeClr val="hlink"/>
                </a:solidFill>
                <a:latin typeface="黑体" panose="02010609060101010101" pitchFamily="49" charset="-122"/>
                <a:ea typeface="黑体" panose="02010609060101010101" pitchFamily="49" charset="-122"/>
              </a:rPr>
              <a:t>千年数学难题</a:t>
            </a:r>
            <a:r>
              <a:rPr lang="zh-CN" altLang="en-US" sz="2200">
                <a:solidFill>
                  <a:schemeClr val="tx1"/>
                </a:solidFill>
                <a:latin typeface="黑体" panose="02010609060101010101" pitchFamily="49" charset="-122"/>
                <a:ea typeface="黑体" panose="02010609060101010101" pitchFamily="49" charset="-122"/>
              </a:rPr>
              <a:t>”中的每一个均悬赏</a:t>
            </a:r>
            <a:r>
              <a:rPr lang="en-US" altLang="zh-CN" sz="2200">
                <a:solidFill>
                  <a:schemeClr val="tx1"/>
                </a:solidFill>
                <a:latin typeface="黑体" panose="02010609060101010101" pitchFamily="49" charset="-122"/>
                <a:ea typeface="黑体" panose="02010609060101010101" pitchFamily="49" charset="-122"/>
              </a:rPr>
              <a:t>100</a:t>
            </a:r>
            <a:r>
              <a:rPr lang="zh-CN" altLang="en-US" sz="2200">
                <a:solidFill>
                  <a:schemeClr val="tx1"/>
                </a:solidFill>
                <a:latin typeface="黑体" panose="02010609060101010101" pitchFamily="49" charset="-122"/>
                <a:ea typeface="黑体" panose="02010609060101010101" pitchFamily="49" charset="-122"/>
              </a:rPr>
              <a:t>万美元，而问题</a:t>
            </a:r>
            <a:r>
              <a:rPr lang="en-US" altLang="zh-CN" sz="2200">
                <a:solidFill>
                  <a:schemeClr val="tx1"/>
                </a:solidFill>
              </a:rPr>
              <a:t>NP=</a:t>
            </a:r>
            <a:r>
              <a:rPr lang="zh-CN" altLang="en-US" sz="2200">
                <a:solidFill>
                  <a:schemeClr val="tx1"/>
                </a:solidFill>
              </a:rPr>
              <a:t>？</a:t>
            </a:r>
            <a:r>
              <a:rPr lang="en-US" altLang="zh-CN" sz="2200">
                <a:solidFill>
                  <a:schemeClr val="tx1"/>
                </a:solidFill>
              </a:rPr>
              <a:t>P</a:t>
            </a:r>
            <a:r>
              <a:rPr lang="zh-CN" altLang="en-US" sz="2200">
                <a:solidFill>
                  <a:schemeClr val="tx1"/>
                </a:solidFill>
                <a:latin typeface="黑体" panose="02010609060101010101" pitchFamily="49" charset="-122"/>
                <a:ea typeface="黑体" panose="02010609060101010101" pitchFamily="49" charset="-122"/>
              </a:rPr>
              <a:t>位列其首</a:t>
            </a:r>
            <a:r>
              <a:rPr lang="en-US" altLang="zh-CN" sz="2200">
                <a:solidFill>
                  <a:schemeClr val="tx1"/>
                </a:solidFill>
                <a:latin typeface="黑体" panose="02010609060101010101" pitchFamily="49" charset="-122"/>
                <a:ea typeface="黑体" panose="02010609060101010101" pitchFamily="49" charset="-122"/>
              </a:rPr>
              <a:t>:</a:t>
            </a:r>
          </a:p>
        </p:txBody>
      </p:sp>
      <p:sp>
        <p:nvSpPr>
          <p:cNvPr id="54277" name="AutoShape 5" descr="u=3113096413,401413580&amp;fm=116&amp;gp=0">
            <a:extLst>
              <a:ext uri="{FF2B5EF4-FFF2-40B4-BE49-F238E27FC236}">
                <a16:creationId xmlns:a16="http://schemas.microsoft.com/office/drawing/2014/main" id="{58BAA78E-60AA-4368-ABA5-FCF303BC086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4278" name="AutoShape 7" descr="u=3113096413,401413580&amp;fm=116&amp;gp=0">
            <a:extLst>
              <a:ext uri="{FF2B5EF4-FFF2-40B4-BE49-F238E27FC236}">
                <a16:creationId xmlns:a16="http://schemas.microsoft.com/office/drawing/2014/main" id="{C7F96A7D-2180-4A67-A240-BE2B29F6D10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4279" name="AutoShape 9" descr="u=3113096413,401413580&amp;fm=116&amp;gp=0">
            <a:extLst>
              <a:ext uri="{FF2B5EF4-FFF2-40B4-BE49-F238E27FC236}">
                <a16:creationId xmlns:a16="http://schemas.microsoft.com/office/drawing/2014/main" id="{84D8AB2C-EC79-4C5A-AD6E-A2E0EE7BAF4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4280" name="AutoShape 11" descr="u=3113096413,401413580&amp;fm=116&amp;gp=0">
            <a:extLst>
              <a:ext uri="{FF2B5EF4-FFF2-40B4-BE49-F238E27FC236}">
                <a16:creationId xmlns:a16="http://schemas.microsoft.com/office/drawing/2014/main" id="{54FFB3AA-C320-4EF9-BE4F-6082E2E27DA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4281" name="Text Box 14">
            <a:extLst>
              <a:ext uri="{FF2B5EF4-FFF2-40B4-BE49-F238E27FC236}">
                <a16:creationId xmlns:a16="http://schemas.microsoft.com/office/drawing/2014/main" id="{CBF8AACC-36DB-4424-9A55-FD97C4824C39}"/>
              </a:ext>
            </a:extLst>
          </p:cNvPr>
          <p:cNvSpPr txBox="1">
            <a:spLocks noChangeArrowheads="1"/>
          </p:cNvSpPr>
          <p:nvPr/>
        </p:nvSpPr>
        <p:spPr bwMode="auto">
          <a:xfrm>
            <a:off x="1114425" y="3521075"/>
            <a:ext cx="7491413" cy="26797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1.</a:t>
            </a:r>
            <a:r>
              <a:rPr lang="en-US" altLang="zh-CN" sz="2200">
                <a:solidFill>
                  <a:srgbClr val="FF9900"/>
                </a:solidFill>
                <a:latin typeface="黑体" panose="02010609060101010101" pitchFamily="49" charset="-122"/>
                <a:ea typeface="黑体" panose="02010609060101010101" pitchFamily="49" charset="-122"/>
              </a:rPr>
              <a:t>P</a:t>
            </a:r>
            <a:r>
              <a:rPr lang="zh-CN" altLang="en-US" sz="2200">
                <a:solidFill>
                  <a:srgbClr val="FF9900"/>
                </a:solidFill>
                <a:latin typeface="黑体" panose="02010609060101010101" pitchFamily="49" charset="-122"/>
                <a:ea typeface="黑体" panose="02010609060101010101" pitchFamily="49" charset="-122"/>
              </a:rPr>
              <a:t>问题对</a:t>
            </a:r>
            <a:r>
              <a:rPr lang="en-US" altLang="zh-CN" sz="2200">
                <a:solidFill>
                  <a:srgbClr val="FF9900"/>
                </a:solidFill>
                <a:latin typeface="黑体" panose="02010609060101010101" pitchFamily="49" charset="-122"/>
                <a:ea typeface="黑体" panose="02010609060101010101" pitchFamily="49" charset="-122"/>
              </a:rPr>
              <a:t>NP</a:t>
            </a:r>
            <a:r>
              <a:rPr lang="zh-CN" altLang="en-US" sz="2200">
                <a:solidFill>
                  <a:srgbClr val="FF9900"/>
                </a:solidFill>
                <a:latin typeface="黑体" panose="02010609060101010101" pitchFamily="49" charset="-122"/>
                <a:ea typeface="黑体" panose="02010609060101010101" pitchFamily="49" charset="-122"/>
              </a:rPr>
              <a:t>问题 </a:t>
            </a:r>
          </a:p>
          <a:p>
            <a:pPr algn="just">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2.</a:t>
            </a:r>
            <a:r>
              <a:rPr lang="zh-CN" altLang="en-US" sz="2200">
                <a:solidFill>
                  <a:schemeClr val="tx1"/>
                </a:solidFill>
                <a:latin typeface="黑体" panose="02010609060101010101" pitchFamily="49" charset="-122"/>
                <a:ea typeface="黑体" panose="02010609060101010101" pitchFamily="49" charset="-122"/>
              </a:rPr>
              <a:t>霍奇猜想</a:t>
            </a:r>
          </a:p>
          <a:p>
            <a:pPr algn="just">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3.</a:t>
            </a:r>
            <a:r>
              <a:rPr lang="zh-CN" altLang="en-US" sz="2200">
                <a:solidFill>
                  <a:schemeClr val="tx1"/>
                </a:solidFill>
                <a:latin typeface="黑体" panose="02010609060101010101" pitchFamily="49" charset="-122"/>
                <a:ea typeface="黑体" panose="02010609060101010101" pitchFamily="49" charset="-122"/>
              </a:rPr>
              <a:t>庞加莱猜想</a:t>
            </a:r>
            <a:r>
              <a:rPr lang="en-US" altLang="zh-CN" sz="2200">
                <a:solidFill>
                  <a:schemeClr val="tx1"/>
                </a:solidFill>
                <a:latin typeface="黑体" panose="02010609060101010101" pitchFamily="49" charset="-122"/>
                <a:ea typeface="黑体" panose="02010609060101010101" pitchFamily="49" charset="-122"/>
              </a:rPr>
              <a:t>(2002.11-2003.7</a:t>
            </a:r>
            <a:r>
              <a:rPr lang="zh-CN" altLang="en-US" sz="2200">
                <a:solidFill>
                  <a:schemeClr val="tx1"/>
                </a:solidFill>
                <a:latin typeface="黑体" panose="02010609060101010101" pitchFamily="49" charset="-122"/>
                <a:ea typeface="黑体" panose="02010609060101010101" pitchFamily="49" charset="-122"/>
              </a:rPr>
              <a:t>，俄罗斯数学家佩雷尔曼在</a:t>
            </a:r>
            <a:r>
              <a:rPr lang="en-US" altLang="zh-CN" sz="2200">
                <a:solidFill>
                  <a:schemeClr val="tx1"/>
                </a:solidFill>
                <a:latin typeface="黑体" panose="02010609060101010101" pitchFamily="49" charset="-122"/>
                <a:ea typeface="黑体" panose="02010609060101010101" pitchFamily="49" charset="-122"/>
              </a:rPr>
              <a:t>3</a:t>
            </a:r>
            <a:r>
              <a:rPr lang="zh-CN" altLang="en-US" sz="2200">
                <a:solidFill>
                  <a:schemeClr val="tx1"/>
                </a:solidFill>
                <a:latin typeface="黑体" panose="02010609060101010101" pitchFamily="49" charset="-122"/>
                <a:ea typeface="黑体" panose="02010609060101010101" pitchFamily="49" charset="-122"/>
              </a:rPr>
              <a:t>篇论文预印本中证明了几何化猜想，</a:t>
            </a:r>
            <a:r>
              <a:rPr lang="en-US" altLang="zh-CN" sz="2200">
                <a:solidFill>
                  <a:schemeClr val="tx1"/>
                </a:solidFill>
                <a:latin typeface="黑体" panose="02010609060101010101" pitchFamily="49" charset="-122"/>
                <a:ea typeface="黑体" panose="02010609060101010101" pitchFamily="49" charset="-122"/>
              </a:rPr>
              <a:t>2006</a:t>
            </a:r>
            <a:r>
              <a:rPr lang="zh-CN" altLang="en-US" sz="2200">
                <a:solidFill>
                  <a:schemeClr val="tx1"/>
                </a:solidFill>
                <a:latin typeface="黑体" panose="02010609060101010101" pitchFamily="49" charset="-122"/>
                <a:ea typeface="黑体" panose="02010609060101010101" pitchFamily="49" charset="-122"/>
              </a:rPr>
              <a:t>被授予菲尔兹奖</a:t>
            </a:r>
            <a:r>
              <a:rPr lang="en-US" altLang="zh-CN" sz="2200">
                <a:solidFill>
                  <a:schemeClr val="tx1"/>
                </a:solidFill>
                <a:latin typeface="黑体" panose="02010609060101010101" pitchFamily="49" charset="-122"/>
                <a:ea typeface="黑体" panose="02010609060101010101" pitchFamily="49" charset="-122"/>
              </a:rPr>
              <a:t>)</a:t>
            </a:r>
          </a:p>
          <a:p>
            <a:pPr algn="just">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4.</a:t>
            </a:r>
            <a:r>
              <a:rPr lang="zh-CN" altLang="en-US" sz="2200">
                <a:solidFill>
                  <a:schemeClr val="tx1"/>
                </a:solidFill>
                <a:latin typeface="黑体" panose="02010609060101010101" pitchFamily="49" charset="-122"/>
                <a:ea typeface="黑体" panose="02010609060101010101" pitchFamily="49" charset="-122"/>
              </a:rPr>
              <a:t>黎曼假设</a:t>
            </a:r>
          </a:p>
          <a:p>
            <a:pPr algn="just">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5.</a:t>
            </a:r>
            <a:r>
              <a:rPr lang="zh-CN" altLang="en-US" sz="2200">
                <a:solidFill>
                  <a:schemeClr val="tx1"/>
                </a:solidFill>
                <a:latin typeface="黑体" panose="02010609060101010101" pitchFamily="49" charset="-122"/>
                <a:ea typeface="黑体" panose="02010609060101010101" pitchFamily="49" charset="-122"/>
              </a:rPr>
              <a:t>杨－米尔斯存在性和质量缺口</a:t>
            </a:r>
          </a:p>
          <a:p>
            <a:pPr algn="just">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6.</a:t>
            </a:r>
            <a:r>
              <a:rPr lang="zh-CN" altLang="en-US" sz="2200">
                <a:solidFill>
                  <a:schemeClr val="tx1"/>
                </a:solidFill>
                <a:latin typeface="黑体" panose="02010609060101010101" pitchFamily="49" charset="-122"/>
                <a:ea typeface="黑体" panose="02010609060101010101" pitchFamily="49" charset="-122"/>
              </a:rPr>
              <a:t>纳维叶－斯托克斯方程的存在性与光滑性</a:t>
            </a:r>
          </a:p>
          <a:p>
            <a:pPr algn="just">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7.</a:t>
            </a:r>
            <a:r>
              <a:rPr lang="zh-CN" altLang="en-US" sz="2200">
                <a:solidFill>
                  <a:schemeClr val="tx1"/>
                </a:solidFill>
                <a:latin typeface="黑体" panose="02010609060101010101" pitchFamily="49" charset="-122"/>
                <a:ea typeface="黑体" panose="02010609060101010101" pitchFamily="49" charset="-122"/>
              </a:rPr>
              <a:t>贝赫和斯维讷通－戴尔猜想</a:t>
            </a:r>
            <a:endParaRPr lang="en-US" altLang="zh-CN" sz="22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757F3FC4-50AB-4E15-9379-79261A5D259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F0720AB8-A0C4-4D68-8BCC-DD63A0843BD4}"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56323" name="Rectangle 2">
            <a:extLst>
              <a:ext uri="{FF2B5EF4-FFF2-40B4-BE49-F238E27FC236}">
                <a16:creationId xmlns:a16="http://schemas.microsoft.com/office/drawing/2014/main" id="{BA5681B3-4174-4E58-9498-BE9D19C578C8}"/>
              </a:ext>
            </a:extLst>
          </p:cNvPr>
          <p:cNvSpPr>
            <a:spLocks noGrp="1" noChangeArrowheads="1"/>
          </p:cNvSpPr>
          <p:nvPr>
            <p:ph type="title" idx="4294967295"/>
          </p:nvPr>
        </p:nvSpPr>
        <p:spPr>
          <a:xfrm>
            <a:off x="484188" y="290513"/>
            <a:ext cx="8213725" cy="512762"/>
          </a:xfrm>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56324" name="Text Box 3">
            <a:extLst>
              <a:ext uri="{FF2B5EF4-FFF2-40B4-BE49-F238E27FC236}">
                <a16:creationId xmlns:a16="http://schemas.microsoft.com/office/drawing/2014/main" id="{3F6305D6-F02B-4DB2-968E-CD418093F719}"/>
              </a:ext>
            </a:extLst>
          </p:cNvPr>
          <p:cNvSpPr txBox="1">
            <a:spLocks noChangeArrowheads="1"/>
          </p:cNvSpPr>
          <p:nvPr/>
        </p:nvSpPr>
        <p:spPr bwMode="auto">
          <a:xfrm>
            <a:off x="495300" y="935038"/>
            <a:ext cx="8216900" cy="12049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en-US" altLang="zh-CN" sz="2200">
                <a:solidFill>
                  <a:srgbClr val="FF9900"/>
                </a:solidFill>
              </a:rPr>
              <a:t>P</a:t>
            </a:r>
            <a:r>
              <a:rPr lang="zh-CN" altLang="en-US" sz="2200">
                <a:solidFill>
                  <a:srgbClr val="FF9900"/>
                </a:solidFill>
              </a:rPr>
              <a:t>、</a:t>
            </a:r>
            <a:r>
              <a:rPr lang="en-US" altLang="zh-CN" sz="2200">
                <a:solidFill>
                  <a:srgbClr val="FF9900"/>
                </a:solidFill>
              </a:rPr>
              <a:t>NP</a:t>
            </a:r>
            <a:r>
              <a:rPr lang="zh-CN" altLang="en-US" sz="2200">
                <a:solidFill>
                  <a:srgbClr val="FF9900"/>
                </a:solidFill>
              </a:rPr>
              <a:t>、</a:t>
            </a:r>
            <a:r>
              <a:rPr lang="en-US" altLang="zh-CN" sz="2200">
                <a:solidFill>
                  <a:srgbClr val="FF9900"/>
                </a:solidFill>
              </a:rPr>
              <a:t>NPC</a:t>
            </a:r>
            <a:r>
              <a:rPr lang="zh-CN" altLang="en-US" sz="2200">
                <a:solidFill>
                  <a:srgbClr val="FF9900"/>
                </a:solidFill>
              </a:rPr>
              <a:t>和</a:t>
            </a:r>
            <a:r>
              <a:rPr lang="en-US" altLang="zh-CN" sz="2200">
                <a:solidFill>
                  <a:srgbClr val="FF9900"/>
                </a:solidFill>
              </a:rPr>
              <a:t>NP-hard</a:t>
            </a:r>
            <a:r>
              <a:rPr lang="zh-CN" altLang="en-US" sz="2200">
                <a:solidFill>
                  <a:srgbClr val="FF9900"/>
                </a:solidFill>
              </a:rPr>
              <a:t>之关系</a:t>
            </a:r>
            <a:endParaRPr lang="zh-CN" altLang="en-US" sz="2200">
              <a:solidFill>
                <a:schemeClr val="tx1"/>
              </a:solidFill>
            </a:endParaRP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a:t>
            </a:r>
            <a:r>
              <a:rPr lang="en-US" altLang="zh-CN" sz="2200">
                <a:solidFill>
                  <a:schemeClr val="tx1"/>
                </a:solidFill>
                <a:latin typeface="黑体" panose="02010609060101010101" pitchFamily="49" charset="-122"/>
                <a:ea typeface="黑体" panose="02010609060101010101" pitchFamily="49" charset="-122"/>
              </a:rPr>
              <a:t>NPC</a:t>
            </a:r>
            <a:r>
              <a:rPr lang="zh-CN" altLang="en-US" sz="2200">
                <a:solidFill>
                  <a:schemeClr val="tx1"/>
                </a:solidFill>
                <a:latin typeface="黑体" panose="02010609060101010101" pitchFamily="49" charset="-122"/>
                <a:ea typeface="黑体" panose="02010609060101010101" pitchFamily="49" charset="-122"/>
              </a:rPr>
              <a:t>是</a:t>
            </a:r>
            <a:r>
              <a:rPr lang="en-US" altLang="zh-CN" sz="2200">
                <a:solidFill>
                  <a:schemeClr val="tx1"/>
                </a:solidFill>
                <a:latin typeface="黑体" panose="02010609060101010101" pitchFamily="49" charset="-122"/>
                <a:ea typeface="黑体" panose="02010609060101010101" pitchFamily="49" charset="-122"/>
              </a:rPr>
              <a:t>NP</a:t>
            </a:r>
            <a:r>
              <a:rPr lang="zh-CN" altLang="en-US" sz="2200">
                <a:solidFill>
                  <a:schemeClr val="tx1"/>
                </a:solidFill>
                <a:latin typeface="黑体" panose="02010609060101010101" pitchFamily="49" charset="-122"/>
                <a:ea typeface="黑体" panose="02010609060101010101" pitchFamily="49" charset="-122"/>
              </a:rPr>
              <a:t>中最难的问题，但是</a:t>
            </a:r>
            <a:r>
              <a:rPr lang="en-US" altLang="zh-CN" sz="2200">
                <a:solidFill>
                  <a:schemeClr val="tx1"/>
                </a:solidFill>
                <a:latin typeface="黑体" panose="02010609060101010101" pitchFamily="49" charset="-122"/>
                <a:ea typeface="黑体" panose="02010609060101010101" pitchFamily="49" charset="-122"/>
              </a:rPr>
              <a:t>NP-hard</a:t>
            </a:r>
            <a:r>
              <a:rPr lang="zh-CN" altLang="en-US" sz="2200">
                <a:solidFill>
                  <a:schemeClr val="tx1"/>
                </a:solidFill>
                <a:latin typeface="黑体" panose="02010609060101010101" pitchFamily="49" charset="-122"/>
                <a:ea typeface="黑体" panose="02010609060101010101" pitchFamily="49" charset="-122"/>
              </a:rPr>
              <a:t>至少与</a:t>
            </a:r>
            <a:r>
              <a:rPr lang="en-US" altLang="zh-CN" sz="2200">
                <a:solidFill>
                  <a:schemeClr val="tx1"/>
                </a:solidFill>
                <a:latin typeface="黑体" panose="02010609060101010101" pitchFamily="49" charset="-122"/>
                <a:ea typeface="黑体" panose="02010609060101010101" pitchFamily="49" charset="-122"/>
              </a:rPr>
              <a:t>NPC</a:t>
            </a:r>
            <a:r>
              <a:rPr lang="zh-CN" altLang="en-US" sz="2200">
                <a:solidFill>
                  <a:schemeClr val="tx1"/>
                </a:solidFill>
                <a:latin typeface="黑体" panose="02010609060101010101" pitchFamily="49" charset="-122"/>
                <a:ea typeface="黑体" panose="02010609060101010101" pitchFamily="49" charset="-122"/>
              </a:rPr>
              <a:t>一样难</a:t>
            </a: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a:t>
            </a:r>
          </a:p>
        </p:txBody>
      </p:sp>
      <p:sp>
        <p:nvSpPr>
          <p:cNvPr id="56325" name="AutoShape 4" descr="u=3113096413,401413580&amp;fm=116&amp;gp=0">
            <a:extLst>
              <a:ext uri="{FF2B5EF4-FFF2-40B4-BE49-F238E27FC236}">
                <a16:creationId xmlns:a16="http://schemas.microsoft.com/office/drawing/2014/main" id="{E52C0A84-F34E-4B3F-BC78-E9B87301649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6326" name="AutoShape 5" descr="u=3113096413,401413580&amp;fm=116&amp;gp=0">
            <a:extLst>
              <a:ext uri="{FF2B5EF4-FFF2-40B4-BE49-F238E27FC236}">
                <a16:creationId xmlns:a16="http://schemas.microsoft.com/office/drawing/2014/main" id="{8E6B51DD-0091-4403-BAC3-B9C1BA6A6CC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6327" name="AutoShape 6" descr="u=3113096413,401413580&amp;fm=116&amp;gp=0">
            <a:extLst>
              <a:ext uri="{FF2B5EF4-FFF2-40B4-BE49-F238E27FC236}">
                <a16:creationId xmlns:a16="http://schemas.microsoft.com/office/drawing/2014/main" id="{7FFDFB8E-D8D5-44EC-8A63-C6C6FA3B913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6328" name="AutoShape 7" descr="u=3113096413,401413580&amp;fm=116&amp;gp=0">
            <a:extLst>
              <a:ext uri="{FF2B5EF4-FFF2-40B4-BE49-F238E27FC236}">
                <a16:creationId xmlns:a16="http://schemas.microsoft.com/office/drawing/2014/main" id="{3CAE355F-AE03-4171-8C1F-6040FA7C4F8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pic>
        <p:nvPicPr>
          <p:cNvPr id="56329" name="Picture 8" descr="2012041520522219">
            <a:extLst>
              <a:ext uri="{FF2B5EF4-FFF2-40B4-BE49-F238E27FC236}">
                <a16:creationId xmlns:a16="http://schemas.microsoft.com/office/drawing/2014/main" id="{D8BA8430-DF73-4B3D-A37C-6808C56732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00" y="1944688"/>
            <a:ext cx="297180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0" name="Text Box 9">
            <a:extLst>
              <a:ext uri="{FF2B5EF4-FFF2-40B4-BE49-F238E27FC236}">
                <a16:creationId xmlns:a16="http://schemas.microsoft.com/office/drawing/2014/main" id="{58C7FA12-9DC2-4BDD-BA92-9031BBB7DBC0}"/>
              </a:ext>
            </a:extLst>
          </p:cNvPr>
          <p:cNvSpPr txBox="1">
            <a:spLocks noChangeArrowheads="1"/>
          </p:cNvSpPr>
          <p:nvPr/>
        </p:nvSpPr>
        <p:spPr bwMode="auto">
          <a:xfrm>
            <a:off x="509588" y="3616325"/>
            <a:ext cx="8216900" cy="27765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zh-CN" altLang="en-US" sz="2200">
                <a:solidFill>
                  <a:srgbClr val="FF9900"/>
                </a:solidFill>
              </a:rPr>
              <a:t>如何证明问题</a:t>
            </a:r>
            <a:r>
              <a:rPr lang="en-US" altLang="zh-CN" sz="2200">
                <a:solidFill>
                  <a:srgbClr val="FF9900"/>
                </a:solidFill>
              </a:rPr>
              <a:t>q</a:t>
            </a:r>
            <a:r>
              <a:rPr lang="zh-CN" altLang="en-US" sz="2200">
                <a:solidFill>
                  <a:srgbClr val="FF9900"/>
                </a:solidFill>
              </a:rPr>
              <a:t>是</a:t>
            </a:r>
            <a:r>
              <a:rPr lang="en-US" altLang="zh-CN" sz="2200">
                <a:solidFill>
                  <a:srgbClr val="FF9900"/>
                </a:solidFill>
              </a:rPr>
              <a:t>NP-hard</a:t>
            </a:r>
            <a:r>
              <a:rPr lang="zh-CN" altLang="en-US" sz="2200">
                <a:solidFill>
                  <a:srgbClr val="FF9900"/>
                </a:solidFill>
              </a:rPr>
              <a:t>或是</a:t>
            </a:r>
            <a:r>
              <a:rPr lang="en-US" altLang="zh-CN" sz="2200">
                <a:solidFill>
                  <a:srgbClr val="FF9900"/>
                </a:solidFill>
              </a:rPr>
              <a:t>NPC</a:t>
            </a:r>
            <a:r>
              <a:rPr lang="zh-CN" altLang="en-US" sz="2200">
                <a:solidFill>
                  <a:srgbClr val="FF9900"/>
                </a:solidFill>
              </a:rPr>
              <a:t>的？</a:t>
            </a:r>
            <a:endParaRPr lang="zh-CN" altLang="en-US" sz="2200">
              <a:solidFill>
                <a:schemeClr val="tx1"/>
              </a:solidFill>
            </a:endParaRP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若已知</a:t>
            </a:r>
            <a:r>
              <a:rPr lang="en-US" altLang="zh-CN" sz="2200">
                <a:solidFill>
                  <a:schemeClr val="tx1"/>
                </a:solidFill>
              </a:rPr>
              <a:t>q’</a:t>
            </a:r>
            <a:r>
              <a:rPr lang="en-US" altLang="zh-CN" sz="2200">
                <a:solidFill>
                  <a:schemeClr val="tx1"/>
                </a:solidFill>
                <a:latin typeface="Times New Roman" panose="02020603050405020304" pitchFamily="18" charset="0"/>
              </a:rPr>
              <a:t>∊</a:t>
            </a:r>
            <a:r>
              <a:rPr lang="en-US" altLang="zh-CN" sz="2200">
                <a:solidFill>
                  <a:schemeClr val="tx1"/>
                </a:solidFill>
                <a:latin typeface="黑体" panose="02010609060101010101" pitchFamily="49" charset="-122"/>
                <a:ea typeface="黑体" panose="02010609060101010101" pitchFamily="49" charset="-122"/>
              </a:rPr>
              <a:t>NPC</a:t>
            </a:r>
            <a:r>
              <a:rPr lang="zh-CN" altLang="en-US" sz="2200">
                <a:solidFill>
                  <a:schemeClr val="tx1"/>
                </a:solidFill>
                <a:latin typeface="黑体" panose="02010609060101010101" pitchFamily="49" charset="-122"/>
                <a:ea typeface="黑体" panose="02010609060101010101" pitchFamily="49" charset="-122"/>
              </a:rPr>
              <a:t>或</a:t>
            </a:r>
            <a:r>
              <a:rPr lang="en-US" altLang="zh-CN" sz="2200">
                <a:solidFill>
                  <a:schemeClr val="tx1"/>
                </a:solidFill>
              </a:rPr>
              <a:t>q’∊NPH</a:t>
            </a:r>
            <a:r>
              <a:rPr lang="zh-CN" altLang="en-US" sz="2200">
                <a:solidFill>
                  <a:schemeClr val="tx1"/>
                </a:solidFill>
              </a:rPr>
              <a:t>，且</a:t>
            </a:r>
            <a:r>
              <a:rPr lang="en-US" altLang="zh-CN" sz="2200">
                <a:solidFill>
                  <a:schemeClr val="tx1"/>
                </a:solidFill>
              </a:rPr>
              <a:t>q’≤</a:t>
            </a:r>
            <a:r>
              <a:rPr lang="en-US" altLang="zh-CN" sz="2200" baseline="-4000">
                <a:solidFill>
                  <a:schemeClr val="tx1"/>
                </a:solidFill>
              </a:rPr>
              <a:t>p</a:t>
            </a:r>
            <a:r>
              <a:rPr lang="en-US" altLang="zh-CN" sz="2200">
                <a:solidFill>
                  <a:schemeClr val="tx1"/>
                </a:solidFill>
              </a:rPr>
              <a:t>q</a:t>
            </a:r>
            <a:r>
              <a:rPr lang="zh-CN" altLang="en-US" sz="2200">
                <a:solidFill>
                  <a:schemeClr val="tx1"/>
                </a:solidFill>
              </a:rPr>
              <a:t>，则</a:t>
            </a:r>
            <a:r>
              <a:rPr lang="en-US" altLang="zh-CN" sz="2200">
                <a:solidFill>
                  <a:schemeClr val="tx1"/>
                </a:solidFill>
              </a:rPr>
              <a:t>q∊NPH</a:t>
            </a:r>
            <a:r>
              <a:rPr lang="zh-CN" altLang="en-US" sz="2200">
                <a:solidFill>
                  <a:schemeClr val="tx1"/>
                </a:solidFill>
              </a:rPr>
              <a:t>；</a:t>
            </a:r>
            <a:r>
              <a:rPr lang="zh-CN" altLang="en-US" sz="2200">
                <a:solidFill>
                  <a:schemeClr val="tx1"/>
                </a:solidFill>
                <a:latin typeface="黑体" panose="02010609060101010101" pitchFamily="49" charset="-122"/>
                <a:ea typeface="黑体" panose="02010609060101010101" pitchFamily="49" charset="-122"/>
              </a:rPr>
              <a:t>若进一步有</a:t>
            </a:r>
            <a:r>
              <a:rPr lang="en-US" altLang="zh-CN" sz="2200">
                <a:solidFill>
                  <a:schemeClr val="tx1"/>
                </a:solidFill>
                <a:latin typeface="黑体" panose="02010609060101010101" pitchFamily="49" charset="-122"/>
                <a:ea typeface="黑体" panose="02010609060101010101" pitchFamily="49" charset="-122"/>
              </a:rPr>
              <a:t>q</a:t>
            </a:r>
            <a:r>
              <a:rPr lang="en-US" altLang="zh-CN" sz="2200">
                <a:solidFill>
                  <a:schemeClr val="tx1"/>
                </a:solidFill>
              </a:rPr>
              <a:t>∊NP</a:t>
            </a:r>
            <a:r>
              <a:rPr lang="zh-CN" altLang="en-US" sz="2200">
                <a:solidFill>
                  <a:schemeClr val="tx1"/>
                </a:solidFill>
              </a:rPr>
              <a:t>，则</a:t>
            </a:r>
            <a:r>
              <a:rPr lang="en-US" altLang="zh-CN" sz="2200">
                <a:solidFill>
                  <a:schemeClr val="tx1"/>
                </a:solidFill>
              </a:rPr>
              <a:t>q∊NPC</a:t>
            </a:r>
            <a:r>
              <a:rPr lang="zh-CN" altLang="en-US" sz="2200">
                <a:solidFill>
                  <a:schemeClr val="tx1"/>
                </a:solidFill>
              </a:rPr>
              <a:t>。</a:t>
            </a: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rPr>
              <a:t>     即：要证</a:t>
            </a:r>
            <a:r>
              <a:rPr lang="en-US" altLang="zh-CN" sz="2200">
                <a:solidFill>
                  <a:schemeClr val="tx1"/>
                </a:solidFill>
              </a:rPr>
              <a:t>q</a:t>
            </a:r>
            <a:r>
              <a:rPr lang="zh-CN" altLang="en-US" sz="2200">
                <a:solidFill>
                  <a:schemeClr val="tx1"/>
                </a:solidFill>
              </a:rPr>
              <a:t>是</a:t>
            </a:r>
            <a:r>
              <a:rPr lang="en-US" altLang="zh-CN" sz="2200">
                <a:solidFill>
                  <a:schemeClr val="tx1"/>
                </a:solidFill>
              </a:rPr>
              <a:t>NPH</a:t>
            </a:r>
            <a:r>
              <a:rPr lang="zh-CN" altLang="en-US" sz="2200">
                <a:solidFill>
                  <a:schemeClr val="tx1"/>
                </a:solidFill>
              </a:rPr>
              <a:t>的，只要找到</a:t>
            </a:r>
            <a:r>
              <a:rPr lang="en-US" altLang="zh-CN" sz="2200">
                <a:solidFill>
                  <a:schemeClr val="tx1"/>
                </a:solidFill>
              </a:rPr>
              <a:t>1</a:t>
            </a:r>
            <a:r>
              <a:rPr lang="zh-CN" altLang="en-US" sz="2200">
                <a:solidFill>
                  <a:schemeClr val="tx1"/>
                </a:solidFill>
              </a:rPr>
              <a:t>个已知的</a:t>
            </a:r>
            <a:r>
              <a:rPr lang="en-US" altLang="zh-CN" sz="2200">
                <a:solidFill>
                  <a:schemeClr val="tx1"/>
                </a:solidFill>
              </a:rPr>
              <a:t>NPC</a:t>
            </a:r>
            <a:r>
              <a:rPr lang="zh-CN" altLang="en-US" sz="2200">
                <a:solidFill>
                  <a:schemeClr val="tx1"/>
                </a:solidFill>
              </a:rPr>
              <a:t>或</a:t>
            </a:r>
            <a:r>
              <a:rPr lang="en-US" altLang="zh-CN" sz="2200">
                <a:solidFill>
                  <a:schemeClr val="tx1"/>
                </a:solidFill>
              </a:rPr>
              <a:t>NPH</a:t>
            </a:r>
            <a:r>
              <a:rPr lang="zh-CN" altLang="en-US" sz="2200">
                <a:solidFill>
                  <a:schemeClr val="tx1"/>
                </a:solidFill>
              </a:rPr>
              <a:t>问题</a:t>
            </a:r>
            <a:r>
              <a:rPr lang="en-US" altLang="zh-CN" sz="2200">
                <a:solidFill>
                  <a:schemeClr val="tx1"/>
                </a:solidFill>
              </a:rPr>
              <a:t>q’</a:t>
            </a:r>
            <a:r>
              <a:rPr lang="zh-CN" altLang="en-US" sz="2200">
                <a:solidFill>
                  <a:schemeClr val="tx1"/>
                </a:solidFill>
              </a:rPr>
              <a:t>，然后将</a:t>
            </a:r>
            <a:r>
              <a:rPr lang="en-US" altLang="zh-CN" sz="2200">
                <a:solidFill>
                  <a:schemeClr val="tx1"/>
                </a:solidFill>
              </a:rPr>
              <a:t>q’</a:t>
            </a:r>
            <a:r>
              <a:rPr lang="zh-CN" altLang="en-US" sz="2200">
                <a:solidFill>
                  <a:schemeClr val="tx1"/>
                </a:solidFill>
              </a:rPr>
              <a:t>多项式归约到</a:t>
            </a:r>
            <a:r>
              <a:rPr lang="en-US" altLang="zh-CN" sz="2200">
                <a:solidFill>
                  <a:schemeClr val="tx1"/>
                </a:solidFill>
              </a:rPr>
              <a:t>q</a:t>
            </a:r>
            <a:r>
              <a:rPr lang="zh-CN" altLang="en-US" sz="2200">
                <a:solidFill>
                  <a:schemeClr val="tx1"/>
                </a:solidFill>
              </a:rPr>
              <a:t>即可。若还能验证</a:t>
            </a:r>
            <a:r>
              <a:rPr lang="en-US" altLang="zh-CN" sz="2200">
                <a:solidFill>
                  <a:schemeClr val="tx1"/>
                </a:solidFill>
              </a:rPr>
              <a:t>q </a:t>
            </a:r>
            <a:r>
              <a:rPr lang="en-US" altLang="zh-CN" sz="2000">
                <a:solidFill>
                  <a:schemeClr val="tx1"/>
                </a:solidFill>
              </a:rPr>
              <a:t>∊NP</a:t>
            </a:r>
            <a:r>
              <a:rPr lang="zh-CN" altLang="en-US" sz="2000">
                <a:solidFill>
                  <a:schemeClr val="tx1"/>
                </a:solidFill>
              </a:rPr>
              <a:t>，则</a:t>
            </a:r>
            <a:r>
              <a:rPr lang="en-US" altLang="zh-CN" sz="2000">
                <a:solidFill>
                  <a:schemeClr val="tx1"/>
                </a:solidFill>
              </a:rPr>
              <a:t>q</a:t>
            </a:r>
            <a:r>
              <a:rPr lang="zh-CN" altLang="en-US" sz="2000">
                <a:solidFill>
                  <a:schemeClr val="tx1"/>
                </a:solidFill>
              </a:rPr>
              <a:t>是</a:t>
            </a:r>
            <a:r>
              <a:rPr lang="en-US" altLang="zh-CN" sz="2000">
                <a:solidFill>
                  <a:schemeClr val="tx1"/>
                </a:solidFill>
              </a:rPr>
              <a:t>NPC</a:t>
            </a:r>
            <a:r>
              <a:rPr lang="zh-CN" altLang="en-US" sz="2000">
                <a:solidFill>
                  <a:schemeClr val="tx1"/>
                </a:solidFill>
              </a:rPr>
              <a:t>的。</a:t>
            </a:r>
            <a:endParaRPr lang="zh-CN" altLang="en-US" sz="2200">
              <a:solidFill>
                <a:schemeClr val="tx1"/>
              </a:solidFill>
            </a:endParaRP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rPr>
              <a:t>     ∵ </a:t>
            </a:r>
            <a:r>
              <a:rPr lang="en-US" altLang="zh-CN" sz="2200">
                <a:solidFill>
                  <a:schemeClr val="tx1"/>
                </a:solidFill>
              </a:rPr>
              <a:t>NP</a:t>
            </a:r>
            <a:r>
              <a:rPr lang="zh-CN" altLang="en-US" sz="2200">
                <a:solidFill>
                  <a:schemeClr val="tx1"/>
                </a:solidFill>
              </a:rPr>
              <a:t>中任意问题均可多项式归约到</a:t>
            </a:r>
            <a:r>
              <a:rPr lang="en-US" altLang="zh-CN" sz="2200">
                <a:solidFill>
                  <a:schemeClr val="tx1"/>
                </a:solidFill>
              </a:rPr>
              <a:t>q’</a:t>
            </a:r>
            <a:r>
              <a:rPr lang="zh-CN" altLang="en-US" sz="2200">
                <a:solidFill>
                  <a:schemeClr val="tx1"/>
                </a:solidFill>
              </a:rPr>
              <a:t>，由于</a:t>
            </a:r>
            <a:r>
              <a:rPr lang="en-US" altLang="zh-CN" sz="2200">
                <a:solidFill>
                  <a:schemeClr val="tx1"/>
                </a:solidFill>
              </a:rPr>
              <a:t>≤p</a:t>
            </a:r>
            <a:r>
              <a:rPr lang="zh-CN" altLang="en-US" sz="2200">
                <a:solidFill>
                  <a:schemeClr val="tx1"/>
                </a:solidFill>
              </a:rPr>
              <a:t>有传递性</a:t>
            </a: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rPr>
              <a:t>     ∴他们也都能多项式归约到</a:t>
            </a:r>
            <a:r>
              <a:rPr lang="en-US" altLang="zh-CN" sz="2200">
                <a:solidFill>
                  <a:schemeClr val="tx1"/>
                </a:solidFill>
              </a:rPr>
              <a:t>q</a:t>
            </a:r>
            <a:r>
              <a:rPr lang="zh-CN" altLang="en-US" sz="2200">
                <a:solidFill>
                  <a:schemeClr val="tx1"/>
                </a:solidFill>
              </a:rPr>
              <a:t>，由定义可知</a:t>
            </a:r>
            <a:r>
              <a:rPr lang="en-US" altLang="zh-CN" sz="2200">
                <a:solidFill>
                  <a:schemeClr val="tx1"/>
                </a:solidFill>
              </a:rPr>
              <a:t>q</a:t>
            </a:r>
            <a:r>
              <a:rPr lang="zh-CN" altLang="en-US" sz="2200">
                <a:solidFill>
                  <a:schemeClr val="tx1"/>
                </a:solidFill>
              </a:rPr>
              <a:t>是</a:t>
            </a:r>
            <a:r>
              <a:rPr lang="en-US" altLang="zh-CN" sz="2200">
                <a:solidFill>
                  <a:schemeClr val="tx1"/>
                </a:solidFill>
              </a:rPr>
              <a:t>NPH</a:t>
            </a:r>
            <a:r>
              <a:rPr lang="zh-CN" altLang="en-US" sz="2200">
                <a:solidFill>
                  <a:schemeClr val="tx1"/>
                </a:solidFill>
              </a:rPr>
              <a:t>的</a:t>
            </a:r>
          </a:p>
        </p:txBody>
      </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D4CB74C-4B2F-4583-A306-4A7AB2E72B66}"/>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6046B59-EE9F-4804-B464-20B09B12654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58371" name="Rectangle 2">
            <a:extLst>
              <a:ext uri="{FF2B5EF4-FFF2-40B4-BE49-F238E27FC236}">
                <a16:creationId xmlns:a16="http://schemas.microsoft.com/office/drawing/2014/main" id="{1696D84D-50CD-4165-9A6D-257F2FEF26AE}"/>
              </a:ext>
            </a:extLst>
          </p:cNvPr>
          <p:cNvSpPr>
            <a:spLocks noGrp="1" noChangeArrowheads="1"/>
          </p:cNvSpPr>
          <p:nvPr>
            <p:ph type="title" idx="4294967295"/>
          </p:nvPr>
        </p:nvSpPr>
        <p:spPr>
          <a:xfrm>
            <a:off x="484188" y="290513"/>
            <a:ext cx="8213725" cy="512762"/>
          </a:xfrm>
        </p:spPr>
        <p:txBody>
          <a:bodyPr/>
          <a:lstStyle/>
          <a:p>
            <a:r>
              <a:rPr lang="en-US" altLang="en-US" sz="3000" b="1"/>
              <a:t>NP-完全性理论</a:t>
            </a:r>
            <a:endParaRPr lang="zh-CN" altLang="en-US" sz="3000" b="1"/>
          </a:p>
        </p:txBody>
      </p:sp>
      <p:sp>
        <p:nvSpPr>
          <p:cNvPr id="58372" name="Text Box 3">
            <a:extLst>
              <a:ext uri="{FF2B5EF4-FFF2-40B4-BE49-F238E27FC236}">
                <a16:creationId xmlns:a16="http://schemas.microsoft.com/office/drawing/2014/main" id="{B0DCE2CF-14FB-4DB4-8F8D-C15088FD3B44}"/>
              </a:ext>
            </a:extLst>
          </p:cNvPr>
          <p:cNvSpPr txBox="1">
            <a:spLocks noChangeArrowheads="1"/>
          </p:cNvSpPr>
          <p:nvPr/>
        </p:nvSpPr>
        <p:spPr bwMode="auto">
          <a:xfrm>
            <a:off x="274638" y="1052513"/>
            <a:ext cx="6215062" cy="29495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en-US" altLang="zh-CN">
                <a:solidFill>
                  <a:srgbClr val="FF9900"/>
                </a:solidFill>
              </a:rPr>
              <a:t>Cook</a:t>
            </a:r>
            <a:r>
              <a:rPr lang="zh-CN" altLang="en-US">
                <a:solidFill>
                  <a:srgbClr val="FF9900"/>
                </a:solidFill>
              </a:rPr>
              <a:t>的贡献：第一个</a:t>
            </a:r>
            <a:r>
              <a:rPr lang="en-US" altLang="zh-CN">
                <a:solidFill>
                  <a:srgbClr val="FF9900"/>
                </a:solidFill>
              </a:rPr>
              <a:t>NPC</a:t>
            </a:r>
            <a:r>
              <a:rPr lang="zh-CN" altLang="en-US">
                <a:solidFill>
                  <a:srgbClr val="FF9900"/>
                </a:solidFill>
              </a:rPr>
              <a:t>问题</a:t>
            </a:r>
            <a:endParaRPr lang="zh-CN" altLang="en-US">
              <a:solidFill>
                <a:schemeClr val="tx1"/>
              </a:solidFill>
            </a:endParaRPr>
          </a:p>
          <a:p>
            <a:pPr algn="just" eaLnBrk="1">
              <a:spcBef>
                <a:spcPct val="30000"/>
              </a:spcBef>
              <a:spcAft>
                <a:spcPct val="0"/>
              </a:spcAft>
              <a:buClr>
                <a:srgbClr val="FF9900"/>
              </a:buClr>
              <a:buFont typeface="Wingdings" panose="05000000000000000000" pitchFamily="2" charset="2"/>
              <a:buNone/>
            </a:pPr>
            <a:r>
              <a:rPr lang="zh-CN" altLang="en-US">
                <a:solidFill>
                  <a:schemeClr val="tx1"/>
                </a:solidFill>
              </a:rPr>
              <a:t>   </a:t>
            </a:r>
            <a:r>
              <a:rPr lang="zh-CN" altLang="en-US" sz="2200">
                <a:solidFill>
                  <a:schemeClr val="tx1"/>
                </a:solidFill>
              </a:rPr>
              <a:t>史提芬</a:t>
            </a:r>
            <a:r>
              <a:rPr lang="en-US" altLang="zh-CN" sz="2200">
                <a:solidFill>
                  <a:schemeClr val="tx1"/>
                </a:solidFill>
              </a:rPr>
              <a:t>·</a:t>
            </a:r>
            <a:r>
              <a:rPr lang="zh-CN" altLang="en-US" sz="2200">
                <a:solidFill>
                  <a:schemeClr val="tx1"/>
                </a:solidFill>
              </a:rPr>
              <a:t>库克</a:t>
            </a:r>
            <a:r>
              <a:rPr lang="en-US" altLang="zh-CN" sz="2200">
                <a:solidFill>
                  <a:schemeClr val="tx1"/>
                </a:solidFill>
              </a:rPr>
              <a:t>(Stephen Arthur Cook</a:t>
            </a:r>
            <a:r>
              <a:rPr lang="zh-CN" altLang="en-US" sz="2200">
                <a:solidFill>
                  <a:schemeClr val="tx1"/>
                </a:solidFill>
              </a:rPr>
              <a:t>，</a:t>
            </a:r>
            <a:r>
              <a:rPr lang="en-US" altLang="zh-CN" sz="2200">
                <a:solidFill>
                  <a:schemeClr val="tx1"/>
                </a:solidFill>
              </a:rPr>
              <a:t>1939</a:t>
            </a:r>
            <a:r>
              <a:rPr lang="zh-CN" altLang="en-US" sz="2200">
                <a:solidFill>
                  <a:schemeClr val="tx1"/>
                </a:solidFill>
              </a:rPr>
              <a:t>－</a:t>
            </a:r>
            <a:r>
              <a:rPr lang="en-US" altLang="zh-CN" sz="2200">
                <a:solidFill>
                  <a:schemeClr val="tx1"/>
                </a:solidFill>
              </a:rPr>
              <a:t>)NP</a:t>
            </a:r>
            <a:r>
              <a:rPr lang="zh-CN" altLang="en-US" sz="2200">
                <a:solidFill>
                  <a:schemeClr val="tx1"/>
                </a:solidFill>
              </a:rPr>
              <a:t>完全性理论的奠基人，他在</a:t>
            </a:r>
            <a:r>
              <a:rPr lang="en-US" altLang="zh-CN" sz="2200">
                <a:solidFill>
                  <a:schemeClr val="tx1"/>
                </a:solidFill>
              </a:rPr>
              <a:t>1971</a:t>
            </a:r>
            <a:r>
              <a:rPr lang="zh-CN" altLang="en-US" sz="2200">
                <a:solidFill>
                  <a:schemeClr val="tx1"/>
                </a:solidFill>
              </a:rPr>
              <a:t>年论文”</a:t>
            </a:r>
            <a:r>
              <a:rPr lang="en-US" altLang="zh-CN" sz="2200">
                <a:solidFill>
                  <a:schemeClr val="tx1"/>
                </a:solidFill>
              </a:rPr>
              <a:t>The Complexity of Theorem Proving Procedures”</a:t>
            </a:r>
            <a:r>
              <a:rPr lang="zh-CN" altLang="en-US" sz="2200">
                <a:solidFill>
                  <a:schemeClr val="tx1"/>
                </a:solidFill>
              </a:rPr>
              <a:t>中，给出了第一个</a:t>
            </a:r>
            <a:r>
              <a:rPr lang="en-US" altLang="zh-CN" sz="2200">
                <a:solidFill>
                  <a:schemeClr val="tx1"/>
                </a:solidFill>
              </a:rPr>
              <a:t>NP</a:t>
            </a:r>
            <a:r>
              <a:rPr lang="zh-CN" altLang="en-US" sz="2200">
                <a:solidFill>
                  <a:schemeClr val="tx1"/>
                </a:solidFill>
              </a:rPr>
              <a:t>完备的证明，即</a:t>
            </a:r>
            <a:r>
              <a:rPr lang="en-US" altLang="zh-CN" sz="2200">
                <a:solidFill>
                  <a:schemeClr val="hlink"/>
                </a:solidFill>
              </a:rPr>
              <a:t>Cook</a:t>
            </a:r>
            <a:r>
              <a:rPr lang="zh-CN" altLang="en-US" sz="2200">
                <a:solidFill>
                  <a:schemeClr val="hlink"/>
                </a:solidFill>
              </a:rPr>
              <a:t>定理</a:t>
            </a:r>
            <a:r>
              <a:rPr lang="zh-CN" altLang="en-US" sz="2200">
                <a:solidFill>
                  <a:schemeClr val="tx1"/>
                </a:solidFill>
              </a:rPr>
              <a:t>： 可满足性问题（</a:t>
            </a:r>
            <a:r>
              <a:rPr lang="en-US" altLang="zh-CN" sz="2200" err="1">
                <a:solidFill>
                  <a:schemeClr val="tx1"/>
                </a:solidFill>
              </a:rPr>
              <a:t>Satisfiablity</a:t>
            </a:r>
            <a:r>
              <a:rPr lang="en-US" altLang="zh-CN" sz="2200">
                <a:solidFill>
                  <a:schemeClr val="tx1"/>
                </a:solidFill>
              </a:rPr>
              <a:t> problem) </a:t>
            </a:r>
            <a:r>
              <a:rPr lang="zh-CN" altLang="en-US" sz="2200">
                <a:solidFill>
                  <a:schemeClr val="tx1"/>
                </a:solidFill>
              </a:rPr>
              <a:t>是</a:t>
            </a:r>
            <a:r>
              <a:rPr lang="en-US" altLang="zh-CN" sz="2200">
                <a:solidFill>
                  <a:schemeClr val="tx1"/>
                </a:solidFill>
              </a:rPr>
              <a:t>NP</a:t>
            </a:r>
            <a:r>
              <a:rPr lang="zh-CN" altLang="en-US" sz="2200">
                <a:solidFill>
                  <a:schemeClr val="tx1"/>
                </a:solidFill>
              </a:rPr>
              <a:t>完全问题，亦即</a:t>
            </a:r>
            <a:r>
              <a:rPr lang="en-US" altLang="zh-CN" sz="2200">
                <a:solidFill>
                  <a:schemeClr val="hlink"/>
                </a:solidFill>
              </a:rPr>
              <a:t> SAT</a:t>
            </a:r>
            <a:r>
              <a:rPr lang="en-US" altLang="en-US" sz="2200">
                <a:solidFill>
                  <a:schemeClr val="hlink"/>
                </a:solidFill>
              </a:rPr>
              <a:t>∈</a:t>
            </a:r>
            <a:r>
              <a:rPr lang="en-US" altLang="zh-CN" sz="2200">
                <a:solidFill>
                  <a:schemeClr val="hlink"/>
                </a:solidFill>
              </a:rPr>
              <a:t>NPC</a:t>
            </a:r>
            <a:r>
              <a:rPr lang="zh-CN" altLang="en-US" sz="2200">
                <a:solidFill>
                  <a:schemeClr val="hlink"/>
                </a:solidFill>
              </a:rPr>
              <a:t>。</a:t>
            </a:r>
            <a:r>
              <a:rPr lang="zh-CN" altLang="en-US" sz="2200">
                <a:solidFill>
                  <a:schemeClr val="tx1"/>
                </a:solidFill>
              </a:rPr>
              <a:t>且证明了：</a:t>
            </a:r>
          </a:p>
          <a:p>
            <a:pPr algn="just" eaLnBrk="1">
              <a:spcBef>
                <a:spcPct val="30000"/>
              </a:spcBef>
              <a:spcAft>
                <a:spcPct val="0"/>
              </a:spcAft>
              <a:buClr>
                <a:srgbClr val="FF9900"/>
              </a:buClr>
              <a:buFont typeface="Wingdings" panose="05000000000000000000" pitchFamily="2" charset="2"/>
              <a:buNone/>
            </a:pPr>
            <a:r>
              <a:rPr lang="zh-CN" altLang="en-US" sz="2200">
                <a:solidFill>
                  <a:schemeClr val="hlink"/>
                </a:solidFill>
              </a:rPr>
              <a:t>    </a:t>
            </a:r>
            <a:r>
              <a:rPr lang="en-US" altLang="zh-CN" sz="2000">
                <a:solidFill>
                  <a:schemeClr val="hlink"/>
                </a:solidFill>
              </a:rPr>
              <a:t>SAT</a:t>
            </a:r>
            <a:r>
              <a:rPr lang="en-US" altLang="en-US" sz="2000">
                <a:solidFill>
                  <a:schemeClr val="hlink"/>
                </a:solidFill>
                <a:latin typeface="Times New Roman" panose="02020603050405020304" pitchFamily="18" charset="0"/>
                <a:ea typeface="BatangChe" panose="02030609000101010101" pitchFamily="49" charset="-127"/>
                <a:cs typeface="BatangChe" panose="02030609000101010101" pitchFamily="49" charset="-127"/>
              </a:rPr>
              <a:t>∈</a:t>
            </a:r>
            <a:r>
              <a:rPr lang="en-US" altLang="zh-CN" sz="2000">
                <a:solidFill>
                  <a:schemeClr val="hlink"/>
                </a:solidFill>
              </a:rPr>
              <a:t>P</a:t>
            </a:r>
            <a:r>
              <a:rPr lang="zh-CN" altLang="en-US" sz="2000">
                <a:solidFill>
                  <a:schemeClr val="hlink"/>
                </a:solidFill>
              </a:rPr>
              <a:t>当且仅当</a:t>
            </a:r>
            <a:r>
              <a:rPr lang="en-US" altLang="zh-CN" sz="2000">
                <a:solidFill>
                  <a:schemeClr val="hlink"/>
                </a:solidFill>
              </a:rPr>
              <a:t>P=NP</a:t>
            </a:r>
          </a:p>
        </p:txBody>
      </p:sp>
      <p:sp>
        <p:nvSpPr>
          <p:cNvPr id="58373" name="AutoShape 4" descr="u=3113096413,401413580&amp;fm=116&amp;gp=0">
            <a:extLst>
              <a:ext uri="{FF2B5EF4-FFF2-40B4-BE49-F238E27FC236}">
                <a16:creationId xmlns:a16="http://schemas.microsoft.com/office/drawing/2014/main" id="{744B3891-0016-47C8-A9E8-E33EB26F4D1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8374" name="AutoShape 5" descr="u=3113096413,401413580&amp;fm=116&amp;gp=0">
            <a:extLst>
              <a:ext uri="{FF2B5EF4-FFF2-40B4-BE49-F238E27FC236}">
                <a16:creationId xmlns:a16="http://schemas.microsoft.com/office/drawing/2014/main" id="{6D3D735A-17C3-45AC-AD55-F3A3542A13E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8375" name="AutoShape 6" descr="u=3113096413,401413580&amp;fm=116&amp;gp=0">
            <a:extLst>
              <a:ext uri="{FF2B5EF4-FFF2-40B4-BE49-F238E27FC236}">
                <a16:creationId xmlns:a16="http://schemas.microsoft.com/office/drawing/2014/main" id="{2EEE2384-7C50-4702-AEE6-A82485B417E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58376" name="Text Box 9">
            <a:extLst>
              <a:ext uri="{FF2B5EF4-FFF2-40B4-BE49-F238E27FC236}">
                <a16:creationId xmlns:a16="http://schemas.microsoft.com/office/drawing/2014/main" id="{36116D5C-E0B8-44BA-8A5B-8E0622E44899}"/>
              </a:ext>
            </a:extLst>
          </p:cNvPr>
          <p:cNvSpPr txBox="1">
            <a:spLocks noChangeArrowheads="1"/>
          </p:cNvSpPr>
          <p:nvPr/>
        </p:nvSpPr>
        <p:spPr bwMode="auto">
          <a:xfrm>
            <a:off x="538163" y="5561013"/>
            <a:ext cx="8216900" cy="3349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endParaRPr lang="zh-CN" altLang="en-US" sz="2200">
              <a:solidFill>
                <a:schemeClr val="tx1"/>
              </a:solidFill>
              <a:latin typeface="黑体" panose="02010609060101010101" pitchFamily="49" charset="-122"/>
              <a:ea typeface="黑体" panose="02010609060101010101" pitchFamily="49" charset="-122"/>
            </a:endParaRPr>
          </a:p>
        </p:txBody>
      </p:sp>
      <p:pic>
        <p:nvPicPr>
          <p:cNvPr id="58377" name="Picture 11" descr="d53f8794a4c27d1e2286d39d1bd5ad6edcc451da80cb00fb">
            <a:extLst>
              <a:ext uri="{FF2B5EF4-FFF2-40B4-BE49-F238E27FC236}">
                <a16:creationId xmlns:a16="http://schemas.microsoft.com/office/drawing/2014/main" id="{B4B8B007-D910-4063-8256-D21A0CE0DF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8625" y="276225"/>
            <a:ext cx="23653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8" name="Text Box 12">
            <a:extLst>
              <a:ext uri="{FF2B5EF4-FFF2-40B4-BE49-F238E27FC236}">
                <a16:creationId xmlns:a16="http://schemas.microsoft.com/office/drawing/2014/main" id="{6ED78F8C-EB52-45E8-99D9-9EA1B98F6722}"/>
              </a:ext>
            </a:extLst>
          </p:cNvPr>
          <p:cNvSpPr txBox="1">
            <a:spLocks noChangeArrowheads="1"/>
          </p:cNvSpPr>
          <p:nvPr/>
        </p:nvSpPr>
        <p:spPr bwMode="auto">
          <a:xfrm>
            <a:off x="279400" y="4149725"/>
            <a:ext cx="8551863" cy="2032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None/>
            </a:pPr>
            <a:r>
              <a:rPr lang="en-US" altLang="zh-CN" sz="2200">
                <a:solidFill>
                  <a:schemeClr val="tx1"/>
                </a:solidFill>
              </a:rPr>
              <a:t>    Cook</a:t>
            </a:r>
            <a:r>
              <a:rPr lang="zh-CN" altLang="en-US" sz="2200">
                <a:solidFill>
                  <a:schemeClr val="tx1"/>
                </a:solidFill>
              </a:rPr>
              <a:t>于</a:t>
            </a:r>
            <a:r>
              <a:rPr lang="en-US" altLang="zh-CN" sz="2200">
                <a:solidFill>
                  <a:srgbClr val="000000"/>
                </a:solidFill>
              </a:rPr>
              <a:t>1961</a:t>
            </a:r>
            <a:r>
              <a:rPr lang="zh-CN" altLang="en-US" sz="2200">
                <a:solidFill>
                  <a:srgbClr val="000000"/>
                </a:solidFill>
              </a:rPr>
              <a:t>年获</a:t>
            </a:r>
            <a:r>
              <a:rPr lang="en-US" altLang="zh-CN" sz="2200">
                <a:solidFill>
                  <a:srgbClr val="000000"/>
                </a:solidFill>
              </a:rPr>
              <a:t>Michigan</a:t>
            </a:r>
            <a:r>
              <a:rPr lang="zh-CN" altLang="en-US" sz="2200">
                <a:solidFill>
                  <a:srgbClr val="000000"/>
                </a:solidFill>
              </a:rPr>
              <a:t>大学学士学位，</a:t>
            </a:r>
            <a:r>
              <a:rPr lang="en-US" altLang="zh-CN" sz="2200">
                <a:solidFill>
                  <a:srgbClr val="000000"/>
                </a:solidFill>
              </a:rPr>
              <a:t>1962</a:t>
            </a:r>
            <a:r>
              <a:rPr lang="zh-CN" altLang="en-US" sz="2200">
                <a:solidFill>
                  <a:srgbClr val="000000"/>
                </a:solidFill>
              </a:rPr>
              <a:t>和</a:t>
            </a:r>
            <a:r>
              <a:rPr lang="en-US" altLang="zh-CN" sz="2200">
                <a:solidFill>
                  <a:srgbClr val="000000"/>
                </a:solidFill>
              </a:rPr>
              <a:t>1966</a:t>
            </a:r>
            <a:r>
              <a:rPr lang="zh-CN" altLang="en-US" sz="2200">
                <a:solidFill>
                  <a:srgbClr val="000000"/>
                </a:solidFill>
              </a:rPr>
              <a:t>年分获哈佛大学硕士与博士学位。</a:t>
            </a:r>
            <a:r>
              <a:rPr lang="en-US" altLang="zh-CN" sz="2200">
                <a:solidFill>
                  <a:srgbClr val="000000"/>
                </a:solidFill>
              </a:rPr>
              <a:t>1966-1970</a:t>
            </a:r>
            <a:r>
              <a:rPr lang="zh-CN" altLang="en-US" sz="2200">
                <a:solidFill>
                  <a:srgbClr val="000000"/>
                </a:solidFill>
              </a:rPr>
              <a:t>，他在</a:t>
            </a:r>
            <a:r>
              <a:rPr lang="en-US" altLang="zh-CN" sz="2200">
                <a:solidFill>
                  <a:srgbClr val="000000"/>
                </a:solidFill>
              </a:rPr>
              <a:t>UC Berkeley</a:t>
            </a:r>
            <a:r>
              <a:rPr lang="zh-CN" altLang="en-US" sz="2200">
                <a:solidFill>
                  <a:srgbClr val="000000"/>
                </a:solidFill>
              </a:rPr>
              <a:t>担任助教授；</a:t>
            </a:r>
            <a:r>
              <a:rPr lang="en-US" altLang="zh-CN" sz="2200">
                <a:solidFill>
                  <a:srgbClr val="000000"/>
                </a:solidFill>
              </a:rPr>
              <a:t>1970</a:t>
            </a:r>
            <a:r>
              <a:rPr lang="zh-CN" altLang="en-US" sz="2200">
                <a:solidFill>
                  <a:srgbClr val="000000"/>
                </a:solidFill>
              </a:rPr>
              <a:t>年加盟多伦多大学，</a:t>
            </a:r>
            <a:r>
              <a:rPr lang="zh-CN" altLang="en-US" sz="2200">
                <a:solidFill>
                  <a:schemeClr val="tx1"/>
                </a:solidFill>
              </a:rPr>
              <a:t>现为该校</a:t>
            </a:r>
            <a:r>
              <a:rPr lang="en-US" altLang="zh-CN" sz="2200">
                <a:solidFill>
                  <a:schemeClr val="tx1"/>
                </a:solidFill>
              </a:rPr>
              <a:t>CS</a:t>
            </a:r>
            <a:r>
              <a:rPr lang="zh-CN" altLang="en-US" sz="2200">
                <a:solidFill>
                  <a:schemeClr val="tx1"/>
                </a:solidFill>
              </a:rPr>
              <a:t>和数学系教授，他的论文开启了</a:t>
            </a:r>
            <a:r>
              <a:rPr lang="en-US" altLang="zh-CN" sz="2200">
                <a:solidFill>
                  <a:schemeClr val="tx1"/>
                </a:solidFill>
              </a:rPr>
              <a:t>NP</a:t>
            </a:r>
            <a:r>
              <a:rPr lang="zh-CN" altLang="en-US" sz="2200">
                <a:solidFill>
                  <a:schemeClr val="tx1"/>
                </a:solidFill>
              </a:rPr>
              <a:t>完备性的研究，令该领域于之后的十年成为计算机科学中最活跃和重要的研究。因其在计算复杂性理论方面的贡献，尤其是在奠定</a:t>
            </a:r>
            <a:r>
              <a:rPr lang="en-US" altLang="zh-CN" sz="2200">
                <a:solidFill>
                  <a:schemeClr val="tx1"/>
                </a:solidFill>
              </a:rPr>
              <a:t>NP</a:t>
            </a:r>
            <a:r>
              <a:rPr lang="zh-CN" altLang="en-US" sz="2200">
                <a:solidFill>
                  <a:schemeClr val="tx1"/>
                </a:solidFill>
              </a:rPr>
              <a:t>完全性理论基础上的突出贡献而荣获</a:t>
            </a:r>
            <a:r>
              <a:rPr lang="en-US" altLang="zh-CN" sz="2200">
                <a:solidFill>
                  <a:srgbClr val="0000FF"/>
                </a:solidFill>
              </a:rPr>
              <a:t>1982</a:t>
            </a:r>
            <a:r>
              <a:rPr lang="zh-CN" altLang="en-US" sz="2200">
                <a:solidFill>
                  <a:schemeClr val="tx1"/>
                </a:solidFill>
              </a:rPr>
              <a:t>年度的图灵奖。</a:t>
            </a:r>
          </a:p>
        </p:txBody>
      </p:sp>
    </p:spTree>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B08D1E0D-ED38-4589-AE06-178B2F9D852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280F480-4FBE-41BF-8103-0EB5D64F3D44}"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60419" name="Rectangle 2">
            <a:extLst>
              <a:ext uri="{FF2B5EF4-FFF2-40B4-BE49-F238E27FC236}">
                <a16:creationId xmlns:a16="http://schemas.microsoft.com/office/drawing/2014/main" id="{71F9C4B0-F518-4B67-B92F-FBE128CBC22D}"/>
              </a:ext>
            </a:extLst>
          </p:cNvPr>
          <p:cNvSpPr>
            <a:spLocks noGrp="1" noChangeArrowheads="1"/>
          </p:cNvSpPr>
          <p:nvPr>
            <p:ph type="title" idx="4294967295"/>
          </p:nvPr>
        </p:nvSpPr>
        <p:spPr>
          <a:xfrm>
            <a:off x="484188" y="290513"/>
            <a:ext cx="8213725" cy="512762"/>
          </a:xfrm>
        </p:spPr>
        <p:txBody>
          <a:bodyPr/>
          <a:lstStyle/>
          <a:p>
            <a:r>
              <a:rPr lang="en-US" altLang="en-US" sz="3000" b="1"/>
              <a:t>NP-完全性理论</a:t>
            </a:r>
            <a:endParaRPr lang="zh-CN" altLang="en-US" sz="3000" b="1"/>
          </a:p>
        </p:txBody>
      </p:sp>
      <p:sp>
        <p:nvSpPr>
          <p:cNvPr id="60420" name="Text Box 3">
            <a:extLst>
              <a:ext uri="{FF2B5EF4-FFF2-40B4-BE49-F238E27FC236}">
                <a16:creationId xmlns:a16="http://schemas.microsoft.com/office/drawing/2014/main" id="{55E038FF-F9F2-423E-8CB1-268E38132A7B}"/>
              </a:ext>
            </a:extLst>
          </p:cNvPr>
          <p:cNvSpPr txBox="1">
            <a:spLocks noChangeArrowheads="1"/>
          </p:cNvSpPr>
          <p:nvPr/>
        </p:nvSpPr>
        <p:spPr bwMode="auto">
          <a:xfrm>
            <a:off x="596900" y="5256213"/>
            <a:ext cx="6213475"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lvl="4" algn="just">
              <a:lnSpc>
                <a:spcPct val="100000"/>
              </a:lnSpc>
              <a:spcBef>
                <a:spcPct val="30000"/>
              </a:spcBef>
              <a:spcAft>
                <a:spcPct val="0"/>
              </a:spcAft>
              <a:buClr>
                <a:srgbClr val="FF9900"/>
              </a:buClr>
              <a:buFont typeface="Wingdings" panose="05000000000000000000" pitchFamily="2" charset="2"/>
              <a:buNone/>
            </a:pPr>
            <a:endParaRPr lang="zh-CN" altLang="en-US" sz="2000">
              <a:latin typeface="Arial Unicode MS" pitchFamily="34" charset="-122"/>
              <a:ea typeface="Arial Unicode MS" pitchFamily="34" charset="-122"/>
            </a:endParaRPr>
          </a:p>
        </p:txBody>
      </p:sp>
      <p:sp>
        <p:nvSpPr>
          <p:cNvPr id="60421" name="AutoShape 4" descr="u=3113096413,401413580&amp;fm=116&amp;gp=0">
            <a:extLst>
              <a:ext uri="{FF2B5EF4-FFF2-40B4-BE49-F238E27FC236}">
                <a16:creationId xmlns:a16="http://schemas.microsoft.com/office/drawing/2014/main" id="{BAB49AF6-4642-4C92-A5CB-F369890CB81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0422" name="AutoShape 5" descr="u=3113096413,401413580&amp;fm=116&amp;gp=0">
            <a:extLst>
              <a:ext uri="{FF2B5EF4-FFF2-40B4-BE49-F238E27FC236}">
                <a16:creationId xmlns:a16="http://schemas.microsoft.com/office/drawing/2014/main" id="{F8667455-0C27-47B4-A05D-06F7C29E297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0423" name="AutoShape 6" descr="u=3113096413,401413580&amp;fm=116&amp;gp=0">
            <a:extLst>
              <a:ext uri="{FF2B5EF4-FFF2-40B4-BE49-F238E27FC236}">
                <a16:creationId xmlns:a16="http://schemas.microsoft.com/office/drawing/2014/main" id="{8F7F3FF3-D593-41B6-B1F0-037DABF7712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0424" name="AutoShape 7" descr="u=3113096413,401413580&amp;fm=116&amp;gp=0">
            <a:extLst>
              <a:ext uri="{FF2B5EF4-FFF2-40B4-BE49-F238E27FC236}">
                <a16:creationId xmlns:a16="http://schemas.microsoft.com/office/drawing/2014/main" id="{C62CD7A0-CA9F-4514-B5AD-65D675E879C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0425" name="Text Box 8">
            <a:extLst>
              <a:ext uri="{FF2B5EF4-FFF2-40B4-BE49-F238E27FC236}">
                <a16:creationId xmlns:a16="http://schemas.microsoft.com/office/drawing/2014/main" id="{2DBF56D2-4A0D-490A-ADC0-043B0E87FFAD}"/>
              </a:ext>
            </a:extLst>
          </p:cNvPr>
          <p:cNvSpPr txBox="1">
            <a:spLocks noChangeArrowheads="1"/>
          </p:cNvSpPr>
          <p:nvPr/>
        </p:nvSpPr>
        <p:spPr bwMode="auto">
          <a:xfrm>
            <a:off x="203200" y="1017588"/>
            <a:ext cx="6792913" cy="14859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pPr>
            <a:r>
              <a:rPr lang="en-US" altLang="zh-CN">
                <a:solidFill>
                  <a:srgbClr val="FF9900"/>
                </a:solidFill>
              </a:rPr>
              <a:t>Karp</a:t>
            </a:r>
            <a:r>
              <a:rPr lang="zh-CN" altLang="en-US">
                <a:solidFill>
                  <a:srgbClr val="FF9900"/>
                </a:solidFill>
              </a:rPr>
              <a:t>的贡献</a:t>
            </a:r>
            <a:endParaRPr lang="zh-CN" altLang="en-US">
              <a:solidFill>
                <a:schemeClr val="tx1"/>
              </a:solidFill>
            </a:endParaRPr>
          </a:p>
          <a:p>
            <a:pPr algn="just">
              <a:spcBef>
                <a:spcPct val="3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a:t>
            </a:r>
            <a:r>
              <a:rPr lang="en-US" altLang="en-US" sz="2200">
                <a:solidFill>
                  <a:schemeClr val="tx1"/>
                </a:solidFill>
                <a:latin typeface="黑体" panose="02010609060101010101" pitchFamily="49" charset="-122"/>
                <a:ea typeface="黑体" panose="02010609060101010101" pitchFamily="49" charset="-122"/>
              </a:rPr>
              <a:t>理查德·卡普（Richard </a:t>
            </a:r>
            <a:r>
              <a:rPr lang="en-US" altLang="zh-CN" sz="2200">
                <a:solidFill>
                  <a:schemeClr val="tx1"/>
                </a:solidFill>
                <a:latin typeface="黑体" panose="02010609060101010101" pitchFamily="49" charset="-122"/>
                <a:ea typeface="黑体" panose="02010609060101010101" pitchFamily="49" charset="-122"/>
              </a:rPr>
              <a:t>Karp</a:t>
            </a:r>
            <a:r>
              <a:rPr lang="zh-CN" altLang="en-US" sz="2200">
                <a:solidFill>
                  <a:schemeClr val="tx1"/>
                </a:solidFill>
                <a:latin typeface="黑体" panose="02010609060101010101" pitchFamily="49" charset="-122"/>
                <a:ea typeface="黑体" panose="02010609060101010101" pitchFamily="49" charset="-122"/>
              </a:rPr>
              <a:t>，</a:t>
            </a:r>
            <a:r>
              <a:rPr lang="en-US" altLang="zh-CN" sz="2200">
                <a:solidFill>
                  <a:schemeClr val="tx1"/>
                </a:solidFill>
                <a:latin typeface="黑体" panose="02010609060101010101" pitchFamily="49" charset="-122"/>
                <a:ea typeface="黑体" panose="02010609060101010101" pitchFamily="49" charset="-122"/>
              </a:rPr>
              <a:t>1935-</a:t>
            </a:r>
            <a:r>
              <a:rPr lang="zh-CN" altLang="en-US" sz="2200">
                <a:solidFill>
                  <a:schemeClr val="tx1"/>
                </a:solidFill>
                <a:latin typeface="黑体" panose="02010609060101010101" pitchFamily="49" charset="-122"/>
                <a:ea typeface="黑体" panose="02010609060101010101" pitchFamily="49" charset="-122"/>
              </a:rPr>
              <a:t>）</a:t>
            </a:r>
            <a:r>
              <a:rPr lang="en-US" altLang="zh-CN" sz="2200">
                <a:solidFill>
                  <a:schemeClr val="tx1"/>
                </a:solidFill>
                <a:latin typeface="黑体" panose="02010609060101010101" pitchFamily="49" charset="-122"/>
                <a:ea typeface="黑体" panose="02010609060101010101" pitchFamily="49" charset="-122"/>
              </a:rPr>
              <a:t>1972</a:t>
            </a:r>
            <a:r>
              <a:rPr lang="zh-CN" altLang="en-US" sz="2200">
                <a:solidFill>
                  <a:schemeClr val="tx1"/>
                </a:solidFill>
                <a:latin typeface="黑体" panose="02010609060101010101" pitchFamily="49" charset="-122"/>
                <a:ea typeface="黑体" panose="02010609060101010101" pitchFamily="49" charset="-122"/>
              </a:rPr>
              <a:t>年论文</a:t>
            </a:r>
            <a:r>
              <a:rPr lang="en-US" altLang="zh-CN" sz="2200">
                <a:solidFill>
                  <a:schemeClr val="tx1"/>
                </a:solidFill>
                <a:latin typeface="Times New Roman" panose="02020603050405020304" pitchFamily="18" charset="0"/>
                <a:ea typeface="黑体" panose="02010609060101010101" pitchFamily="49" charset="-122"/>
              </a:rPr>
              <a:t>”</a:t>
            </a:r>
            <a:r>
              <a:rPr lang="en-US" altLang="zh-CN" sz="2200">
                <a:solidFill>
                  <a:schemeClr val="tx1"/>
                </a:solidFill>
                <a:latin typeface="黑体" panose="02010609060101010101" pitchFamily="49" charset="-122"/>
                <a:ea typeface="黑体" panose="02010609060101010101" pitchFamily="49" charset="-122"/>
              </a:rPr>
              <a:t>Reducibility among Combinatorial Problems</a:t>
            </a:r>
            <a:r>
              <a:rPr lang="en-US" altLang="zh-CN" sz="2200">
                <a:solidFill>
                  <a:schemeClr val="tx1"/>
                </a:solidFill>
                <a:latin typeface="Times New Roman" panose="02020603050405020304" pitchFamily="18" charset="0"/>
                <a:ea typeface="黑体" panose="02010609060101010101" pitchFamily="49" charset="-122"/>
              </a:rPr>
              <a:t>”</a:t>
            </a:r>
            <a:r>
              <a:rPr lang="zh-CN" altLang="en-US" sz="2200">
                <a:solidFill>
                  <a:schemeClr val="tx1"/>
                </a:solidFill>
                <a:latin typeface="黑体" panose="02010609060101010101" pitchFamily="49" charset="-122"/>
                <a:ea typeface="黑体" panose="02010609060101010101" pitchFamily="49" charset="-122"/>
              </a:rPr>
              <a:t>发展和加强了由库克提出的“</a:t>
            </a:r>
            <a:r>
              <a:rPr lang="en-US" altLang="zh-CN" sz="2200">
                <a:solidFill>
                  <a:schemeClr val="tx1"/>
                </a:solidFill>
                <a:latin typeface="黑体" panose="02010609060101010101" pitchFamily="49" charset="-122"/>
                <a:ea typeface="黑体" panose="02010609060101010101" pitchFamily="49" charset="-122"/>
              </a:rPr>
              <a:t>NP</a:t>
            </a:r>
            <a:r>
              <a:rPr lang="zh-CN" altLang="en-US" sz="2200">
                <a:solidFill>
                  <a:schemeClr val="tx1"/>
                </a:solidFill>
              </a:rPr>
              <a:t>完全性”理论。 尤其是</a:t>
            </a:r>
            <a:endParaRPr lang="en-US" altLang="zh-CN" sz="2200">
              <a:solidFill>
                <a:schemeClr val="tx1"/>
              </a:solidFill>
            </a:endParaRPr>
          </a:p>
        </p:txBody>
      </p:sp>
      <p:pic>
        <p:nvPicPr>
          <p:cNvPr id="60426" name="Picture 11" descr="024f78f0f736afc3bc073936b319ebc4b745125d">
            <a:extLst>
              <a:ext uri="{FF2B5EF4-FFF2-40B4-BE49-F238E27FC236}">
                <a16:creationId xmlns:a16="http://schemas.microsoft.com/office/drawing/2014/main" id="{D4B64C65-BE0A-4353-9FCC-0E80E7C177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650" y="0"/>
            <a:ext cx="203835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7" name="Text Box 12">
            <a:extLst>
              <a:ext uri="{FF2B5EF4-FFF2-40B4-BE49-F238E27FC236}">
                <a16:creationId xmlns:a16="http://schemas.microsoft.com/office/drawing/2014/main" id="{CFBD7954-F8EC-4840-9892-D69479C81636}"/>
              </a:ext>
            </a:extLst>
          </p:cNvPr>
          <p:cNvSpPr txBox="1">
            <a:spLocks noChangeArrowheads="1"/>
          </p:cNvSpPr>
          <p:nvPr/>
        </p:nvSpPr>
        <p:spPr bwMode="auto">
          <a:xfrm>
            <a:off x="425450" y="2552700"/>
            <a:ext cx="8272463" cy="16922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174625" indent="-174625">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100965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570038"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130425"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90813"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148013"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605213"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4062413"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519613"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3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库克仅证明了命题演算的可满足问题是</a:t>
            </a:r>
            <a:r>
              <a:rPr lang="en-US" altLang="zh-CN" sz="2200">
                <a:solidFill>
                  <a:schemeClr val="tx1"/>
                </a:solidFill>
                <a:latin typeface="黑体" panose="02010609060101010101" pitchFamily="49" charset="-122"/>
                <a:ea typeface="黑体" panose="02010609060101010101" pitchFamily="49" charset="-122"/>
              </a:rPr>
              <a:t>NP</a:t>
            </a:r>
            <a:r>
              <a:rPr lang="zh-CN" altLang="en-US" sz="2200">
                <a:solidFill>
                  <a:schemeClr val="tx1"/>
                </a:solidFill>
                <a:latin typeface="黑体" panose="02010609060101010101" pitchFamily="49" charset="-122"/>
                <a:ea typeface="黑体" panose="02010609060101010101" pitchFamily="49" charset="-122"/>
              </a:rPr>
              <a:t>完全的，而卡普则证明了从组合优化中引出的</a:t>
            </a:r>
            <a:r>
              <a:rPr lang="zh-CN" altLang="en-US" sz="2200">
                <a:solidFill>
                  <a:schemeClr val="hlink"/>
                </a:solidFill>
                <a:latin typeface="黑体" panose="02010609060101010101" pitchFamily="49" charset="-122"/>
                <a:ea typeface="黑体" panose="02010609060101010101" pitchFamily="49" charset="-122"/>
              </a:rPr>
              <a:t>大多数经典问题</a:t>
            </a:r>
            <a:r>
              <a:rPr lang="en-US" altLang="zh-CN" sz="2200">
                <a:solidFill>
                  <a:schemeClr val="tx1"/>
                </a:solidFill>
                <a:latin typeface="黑体" panose="02010609060101010101" pitchFamily="49" charset="-122"/>
                <a:ea typeface="黑体" panose="02010609060101010101" pitchFamily="49" charset="-122"/>
              </a:rPr>
              <a:t>(</a:t>
            </a:r>
            <a:r>
              <a:rPr lang="zh-CN" altLang="en-US" sz="2200">
                <a:solidFill>
                  <a:schemeClr val="tx1"/>
                </a:solidFill>
                <a:latin typeface="黑体" panose="02010609060101010101" pitchFamily="49" charset="-122"/>
                <a:ea typeface="黑体" panose="02010609060101010101" pitchFamily="49" charset="-122"/>
              </a:rPr>
              <a:t>背包问题、覆盖问题、匹配问题、分区问题、路径问题、调度问题等</a:t>
            </a:r>
            <a:r>
              <a:rPr lang="en-US" altLang="zh-CN" sz="2200">
                <a:solidFill>
                  <a:schemeClr val="tx1"/>
                </a:solidFill>
                <a:latin typeface="黑体" panose="02010609060101010101" pitchFamily="49" charset="-122"/>
                <a:ea typeface="黑体" panose="02010609060101010101" pitchFamily="49" charset="-122"/>
              </a:rPr>
              <a:t>)</a:t>
            </a:r>
            <a:r>
              <a:rPr lang="zh-CN" altLang="en-US" sz="2200">
                <a:solidFill>
                  <a:schemeClr val="hlink"/>
                </a:solidFill>
                <a:latin typeface="黑体" panose="02010609060101010101" pitchFamily="49" charset="-122"/>
                <a:ea typeface="黑体" panose="02010609060101010101" pitchFamily="49" charset="-122"/>
              </a:rPr>
              <a:t>都是</a:t>
            </a:r>
            <a:r>
              <a:rPr lang="en-US" altLang="zh-CN" sz="2200">
                <a:solidFill>
                  <a:schemeClr val="hlink"/>
                </a:solidFill>
                <a:latin typeface="黑体" panose="02010609060101010101" pitchFamily="49" charset="-122"/>
                <a:ea typeface="黑体" panose="02010609060101010101" pitchFamily="49" charset="-122"/>
              </a:rPr>
              <a:t>NP</a:t>
            </a:r>
            <a:r>
              <a:rPr lang="zh-CN" altLang="en-US" sz="2200">
                <a:solidFill>
                  <a:schemeClr val="hlink"/>
                </a:solidFill>
                <a:latin typeface="黑体" panose="02010609060101010101" pitchFamily="49" charset="-122"/>
                <a:ea typeface="黑体" panose="02010609060101010101" pitchFamily="49" charset="-122"/>
              </a:rPr>
              <a:t>完全问题</a:t>
            </a:r>
            <a:r>
              <a:rPr lang="zh-CN" altLang="en-US" sz="2200">
                <a:solidFill>
                  <a:schemeClr val="tx1"/>
                </a:solidFill>
                <a:latin typeface="黑体" panose="02010609060101010101" pitchFamily="49" charset="-122"/>
                <a:ea typeface="黑体" panose="02010609060101010101" pitchFamily="49" charset="-122"/>
              </a:rPr>
              <a:t>。只要证明其中任一个问题是属于</a:t>
            </a:r>
            <a:r>
              <a:rPr lang="en-US" altLang="zh-CN" sz="2200">
                <a:solidFill>
                  <a:schemeClr val="tx1"/>
                </a:solidFill>
                <a:latin typeface="黑体" panose="02010609060101010101" pitchFamily="49" charset="-122"/>
                <a:ea typeface="黑体" panose="02010609060101010101" pitchFamily="49" charset="-122"/>
              </a:rPr>
              <a:t>P</a:t>
            </a:r>
            <a:r>
              <a:rPr lang="zh-CN" altLang="en-US" sz="2200">
                <a:solidFill>
                  <a:schemeClr val="tx1"/>
                </a:solidFill>
                <a:latin typeface="黑体" panose="02010609060101010101" pitchFamily="49" charset="-122"/>
                <a:ea typeface="黑体" panose="02010609060101010101" pitchFamily="49" charset="-122"/>
              </a:rPr>
              <a:t>类的，就可解决计算复杂性理论中最大的一个难题，即</a:t>
            </a:r>
            <a:r>
              <a:rPr lang="en-US" altLang="zh-CN" sz="2200">
                <a:solidFill>
                  <a:schemeClr val="tx1"/>
                </a:solidFill>
                <a:latin typeface="黑体" panose="02010609060101010101" pitchFamily="49" charset="-122"/>
                <a:ea typeface="黑体" panose="02010609060101010101" pitchFamily="49" charset="-122"/>
              </a:rPr>
              <a:t>P=?NP</a:t>
            </a:r>
            <a:r>
              <a:rPr lang="zh-CN" altLang="en-US" sz="2200">
                <a:solidFill>
                  <a:schemeClr val="tx1"/>
                </a:solidFill>
                <a:latin typeface="黑体" panose="02010609060101010101" pitchFamily="49" charset="-122"/>
                <a:ea typeface="黑体" panose="02010609060101010101" pitchFamily="49" charset="-122"/>
              </a:rPr>
              <a:t>。</a:t>
            </a:r>
          </a:p>
        </p:txBody>
      </p:sp>
      <p:sp>
        <p:nvSpPr>
          <p:cNvPr id="60428" name="Text Box 13">
            <a:extLst>
              <a:ext uri="{FF2B5EF4-FFF2-40B4-BE49-F238E27FC236}">
                <a16:creationId xmlns:a16="http://schemas.microsoft.com/office/drawing/2014/main" id="{04ACC45E-A65A-4364-8123-559C088C85B9}"/>
              </a:ext>
            </a:extLst>
          </p:cNvPr>
          <p:cNvSpPr txBox="1">
            <a:spLocks noChangeArrowheads="1"/>
          </p:cNvSpPr>
          <p:nvPr/>
        </p:nvSpPr>
        <p:spPr bwMode="auto">
          <a:xfrm>
            <a:off x="239713" y="4540250"/>
            <a:ext cx="8520112" cy="16922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r>
              <a:rPr lang="en-US" altLang="zh-CN" sz="2200">
                <a:solidFill>
                  <a:schemeClr val="tx1"/>
                </a:solidFill>
              </a:rPr>
              <a:t>Karp</a:t>
            </a:r>
            <a:r>
              <a:rPr lang="zh-CN" altLang="en-US" sz="2200">
                <a:solidFill>
                  <a:schemeClr val="tx1"/>
                </a:solidFill>
              </a:rPr>
              <a:t>于</a:t>
            </a:r>
            <a:r>
              <a:rPr lang="en-US" altLang="zh-CN" sz="2200">
                <a:solidFill>
                  <a:schemeClr val="tx1"/>
                </a:solidFill>
              </a:rPr>
              <a:t>1955</a:t>
            </a:r>
            <a:r>
              <a:rPr lang="zh-CN" altLang="en-US" sz="2200">
                <a:solidFill>
                  <a:schemeClr val="tx1"/>
                </a:solidFill>
              </a:rPr>
              <a:t>、</a:t>
            </a:r>
            <a:r>
              <a:rPr lang="en-US" altLang="zh-CN" sz="2200">
                <a:solidFill>
                  <a:schemeClr val="tx1"/>
                </a:solidFill>
              </a:rPr>
              <a:t>1956</a:t>
            </a:r>
            <a:r>
              <a:rPr lang="zh-CN" altLang="en-US" sz="2200">
                <a:solidFill>
                  <a:schemeClr val="tx1"/>
                </a:solidFill>
              </a:rPr>
              <a:t>和</a:t>
            </a:r>
            <a:r>
              <a:rPr lang="en-US" altLang="zh-CN" sz="2200">
                <a:solidFill>
                  <a:schemeClr val="tx1"/>
                </a:solidFill>
              </a:rPr>
              <a:t>1959</a:t>
            </a:r>
            <a:r>
              <a:rPr lang="zh-CN" altLang="en-US" sz="2200">
                <a:solidFill>
                  <a:schemeClr val="tx1"/>
                </a:solidFill>
              </a:rPr>
              <a:t>年分别获哈佛大学文学学士、理学硕士和应用数学博士学位，现任</a:t>
            </a:r>
            <a:r>
              <a:rPr lang="en-US" altLang="zh-CN" sz="2200">
                <a:solidFill>
                  <a:schemeClr val="tx1"/>
                </a:solidFill>
              </a:rPr>
              <a:t>UC Berkeley</a:t>
            </a:r>
            <a:r>
              <a:rPr lang="zh-CN" altLang="en-US" sz="2200">
                <a:solidFill>
                  <a:schemeClr val="tx1"/>
                </a:solidFill>
              </a:rPr>
              <a:t>计算机科学讲座教授，美国科学院、美国工程院、美国艺术与科学院、欧洲科学院院士。因其在计算机科学领域的基础贡献曾获图灵奖</a:t>
            </a:r>
            <a:r>
              <a:rPr lang="en-US" altLang="zh-CN" sz="2200">
                <a:solidFill>
                  <a:schemeClr val="tx1"/>
                </a:solidFill>
              </a:rPr>
              <a:t>(</a:t>
            </a:r>
            <a:r>
              <a:rPr lang="en-US" altLang="zh-CN" sz="2200">
                <a:solidFill>
                  <a:srgbClr val="0000FF"/>
                </a:solidFill>
              </a:rPr>
              <a:t>1985</a:t>
            </a:r>
            <a:r>
              <a:rPr lang="en-US" altLang="zh-CN" sz="2200">
                <a:solidFill>
                  <a:schemeClr val="tx1"/>
                </a:solidFill>
              </a:rPr>
              <a:t>)</a:t>
            </a:r>
            <a:r>
              <a:rPr lang="zh-CN" altLang="en-US" sz="2200">
                <a:solidFill>
                  <a:schemeClr val="tx1"/>
                </a:solidFill>
              </a:rPr>
              <a:t>、冯诺依曼奖、美国国家科学勋章、哈佛大学百年奖章等奖项</a:t>
            </a:r>
            <a:r>
              <a:rPr lang="en-US" altLang="zh-CN" sz="2200">
                <a:solidFill>
                  <a:schemeClr val="tx1"/>
                </a:solidFill>
              </a:rPr>
              <a:t>.</a:t>
            </a:r>
          </a:p>
        </p:txBody>
      </p:sp>
    </p:spTree>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94F01113-BC09-4AF9-9B61-C7D4AE895F0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9F3F20A6-CE8F-4090-8034-9D0138C0881A}"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62467" name="Rectangle 2">
            <a:extLst>
              <a:ext uri="{FF2B5EF4-FFF2-40B4-BE49-F238E27FC236}">
                <a16:creationId xmlns:a16="http://schemas.microsoft.com/office/drawing/2014/main" id="{3D17934A-7BEA-436F-BC70-51DB962E822C}"/>
              </a:ext>
            </a:extLst>
          </p:cNvPr>
          <p:cNvSpPr>
            <a:spLocks noGrp="1" noChangeArrowheads="1"/>
          </p:cNvSpPr>
          <p:nvPr>
            <p:ph type="title" idx="4294967295"/>
          </p:nvPr>
        </p:nvSpPr>
        <p:spPr>
          <a:xfrm>
            <a:off x="484188" y="290513"/>
            <a:ext cx="8213725" cy="512762"/>
          </a:xfrm>
        </p:spPr>
        <p:txBody>
          <a:bodyPr/>
          <a:lstStyle/>
          <a:p>
            <a:r>
              <a:rPr lang="zh-CN" altLang="en-US" sz="3000" b="1"/>
              <a:t>部分</a:t>
            </a:r>
            <a:r>
              <a:rPr lang="en-US" altLang="zh-CN" sz="3000" b="1"/>
              <a:t>NPC</a:t>
            </a:r>
            <a:r>
              <a:rPr lang="zh-CN" altLang="en-US" sz="3000" b="1"/>
              <a:t>问题图</a:t>
            </a:r>
          </a:p>
        </p:txBody>
      </p:sp>
      <p:sp>
        <p:nvSpPr>
          <p:cNvPr id="62468" name="Text Box 3">
            <a:extLst>
              <a:ext uri="{FF2B5EF4-FFF2-40B4-BE49-F238E27FC236}">
                <a16:creationId xmlns:a16="http://schemas.microsoft.com/office/drawing/2014/main" id="{4D1C9D9E-5DED-4CE8-B4E1-32056D1A1A6E}"/>
              </a:ext>
            </a:extLst>
          </p:cNvPr>
          <p:cNvSpPr txBox="1">
            <a:spLocks noChangeArrowheads="1"/>
          </p:cNvSpPr>
          <p:nvPr/>
        </p:nvSpPr>
        <p:spPr bwMode="auto">
          <a:xfrm>
            <a:off x="596900" y="5256213"/>
            <a:ext cx="6213475"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lvl="4" algn="just">
              <a:lnSpc>
                <a:spcPct val="100000"/>
              </a:lnSpc>
              <a:spcBef>
                <a:spcPct val="30000"/>
              </a:spcBef>
              <a:spcAft>
                <a:spcPct val="0"/>
              </a:spcAft>
              <a:buClr>
                <a:srgbClr val="FF9900"/>
              </a:buClr>
              <a:buFont typeface="Wingdings" panose="05000000000000000000" pitchFamily="2" charset="2"/>
              <a:buNone/>
            </a:pPr>
            <a:endParaRPr lang="zh-CN" altLang="en-US" sz="2000">
              <a:latin typeface="Arial Unicode MS" pitchFamily="34" charset="-122"/>
              <a:ea typeface="Arial Unicode MS" pitchFamily="34" charset="-122"/>
            </a:endParaRPr>
          </a:p>
        </p:txBody>
      </p:sp>
      <p:sp>
        <p:nvSpPr>
          <p:cNvPr id="62469" name="AutoShape 4" descr="u=3113096413,401413580&amp;fm=116&amp;gp=0">
            <a:extLst>
              <a:ext uri="{FF2B5EF4-FFF2-40B4-BE49-F238E27FC236}">
                <a16:creationId xmlns:a16="http://schemas.microsoft.com/office/drawing/2014/main" id="{3BE62F47-FCA0-472D-89D6-C1CD138D0B6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2470" name="AutoShape 5" descr="u=3113096413,401413580&amp;fm=116&amp;gp=0">
            <a:extLst>
              <a:ext uri="{FF2B5EF4-FFF2-40B4-BE49-F238E27FC236}">
                <a16:creationId xmlns:a16="http://schemas.microsoft.com/office/drawing/2014/main" id="{B9FBB327-651E-4B92-AACA-15B48CB76D7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2471" name="AutoShape 6" descr="u=3113096413,401413580&amp;fm=116&amp;gp=0">
            <a:extLst>
              <a:ext uri="{FF2B5EF4-FFF2-40B4-BE49-F238E27FC236}">
                <a16:creationId xmlns:a16="http://schemas.microsoft.com/office/drawing/2014/main" id="{D6A75A96-A78F-42F1-8BBC-91CE4019BC2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2472" name="AutoShape 7" descr="u=3113096413,401413580&amp;fm=116&amp;gp=0">
            <a:extLst>
              <a:ext uri="{FF2B5EF4-FFF2-40B4-BE49-F238E27FC236}">
                <a16:creationId xmlns:a16="http://schemas.microsoft.com/office/drawing/2014/main" id="{ADB8C369-C9AC-42EF-B772-B05692C5FE4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pic>
        <p:nvPicPr>
          <p:cNvPr id="62473" name="图片 13" descr="https://img-blog.csdn.net/20160524103303339">
            <a:extLst>
              <a:ext uri="{FF2B5EF4-FFF2-40B4-BE49-F238E27FC236}">
                <a16:creationId xmlns:a16="http://schemas.microsoft.com/office/drawing/2014/main" id="{3755421D-2D53-4CCC-8F95-020B0600C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03275"/>
            <a:ext cx="9220200" cy="611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370EB22E-04EA-4EA4-83E3-F1551AB6F17A}"/>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5FD3CD7C-BCA9-4181-8CFB-75DCE28FD902}"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64515" name="Rectangle 2">
            <a:extLst>
              <a:ext uri="{FF2B5EF4-FFF2-40B4-BE49-F238E27FC236}">
                <a16:creationId xmlns:a16="http://schemas.microsoft.com/office/drawing/2014/main" id="{223D8B35-CEB5-48BF-8556-328E27FFED54}"/>
              </a:ext>
            </a:extLst>
          </p:cNvPr>
          <p:cNvSpPr>
            <a:spLocks noGrp="1" noChangeArrowheads="1"/>
          </p:cNvSpPr>
          <p:nvPr>
            <p:ph type="title" idx="4294967295"/>
          </p:nvPr>
        </p:nvSpPr>
        <p:spPr>
          <a:xfrm>
            <a:off x="484188" y="290513"/>
            <a:ext cx="8213725" cy="512762"/>
          </a:xfrm>
        </p:spPr>
        <p:txBody>
          <a:bodyPr/>
          <a:lstStyle/>
          <a:p>
            <a:r>
              <a:rPr lang="en-US" altLang="en-US" sz="3000" b="1"/>
              <a:t>NP</a:t>
            </a:r>
            <a:r>
              <a:rPr lang="en-US" altLang="zh-CN" sz="3000" b="1"/>
              <a:t>C</a:t>
            </a:r>
            <a:r>
              <a:rPr lang="zh-CN" altLang="en-US" sz="3000" b="1"/>
              <a:t>问题分类</a:t>
            </a:r>
          </a:p>
        </p:txBody>
      </p:sp>
      <p:sp>
        <p:nvSpPr>
          <p:cNvPr id="64516" name="Text Box 3">
            <a:extLst>
              <a:ext uri="{FF2B5EF4-FFF2-40B4-BE49-F238E27FC236}">
                <a16:creationId xmlns:a16="http://schemas.microsoft.com/office/drawing/2014/main" id="{624A5815-B68A-439A-A5D1-8BA68E6FAE1F}"/>
              </a:ext>
            </a:extLst>
          </p:cNvPr>
          <p:cNvSpPr txBox="1">
            <a:spLocks noChangeArrowheads="1"/>
          </p:cNvSpPr>
          <p:nvPr/>
        </p:nvSpPr>
        <p:spPr bwMode="auto">
          <a:xfrm>
            <a:off x="220663" y="1335088"/>
            <a:ext cx="8702675" cy="39084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en-US" altLang="zh-CN" sz="2800"/>
              <a:t>1.</a:t>
            </a:r>
            <a:r>
              <a:rPr lang="zh-CN" altLang="zh-CN" sz="2800"/>
              <a:t>包装问题：</a:t>
            </a:r>
            <a:r>
              <a:rPr lang="en-US" altLang="zh-CN" sz="2800"/>
              <a:t>SET-PACKING</a:t>
            </a:r>
            <a:r>
              <a:rPr lang="zh-CN" altLang="zh-CN" sz="2800"/>
              <a:t>，</a:t>
            </a:r>
            <a:r>
              <a:rPr lang="en-US" altLang="zh-CN" sz="2800"/>
              <a:t>INDEPENDENT SET</a:t>
            </a:r>
            <a:endParaRPr lang="zh-CN" altLang="zh-CN"/>
          </a:p>
          <a:p>
            <a:r>
              <a:rPr lang="en-US" altLang="zh-CN" sz="2800"/>
              <a:t>2.</a:t>
            </a:r>
            <a:r>
              <a:rPr lang="zh-CN" altLang="zh-CN" sz="2800"/>
              <a:t>覆盖问题：</a:t>
            </a:r>
            <a:r>
              <a:rPr lang="en-US" altLang="zh-CN" sz="2800"/>
              <a:t>SET-COVER</a:t>
            </a:r>
            <a:r>
              <a:rPr lang="zh-CN" altLang="zh-CN" sz="2800"/>
              <a:t>，</a:t>
            </a:r>
            <a:r>
              <a:rPr lang="en-US" altLang="zh-CN" sz="2800"/>
              <a:t> VERTEX-COVER</a:t>
            </a:r>
            <a:endParaRPr lang="zh-CN" altLang="zh-CN"/>
          </a:p>
          <a:p>
            <a:r>
              <a:rPr lang="en-US" altLang="zh-CN" sz="2800"/>
              <a:t>3.</a:t>
            </a:r>
            <a:r>
              <a:rPr lang="zh-CN" altLang="zh-CN" sz="2800"/>
              <a:t>约束满足问题：</a:t>
            </a:r>
            <a:r>
              <a:rPr lang="en-US" altLang="zh-CN" sz="2800"/>
              <a:t>SAT</a:t>
            </a:r>
            <a:r>
              <a:rPr lang="zh-CN" altLang="zh-CN" sz="2800"/>
              <a:t>，</a:t>
            </a:r>
            <a:r>
              <a:rPr lang="en-US" altLang="zh-CN" sz="2800"/>
              <a:t> 3-SAT</a:t>
            </a:r>
            <a:endParaRPr lang="zh-CN" altLang="zh-CN"/>
          </a:p>
          <a:p>
            <a:r>
              <a:rPr lang="en-US" altLang="zh-CN" sz="2800"/>
              <a:t>4.</a:t>
            </a:r>
            <a:r>
              <a:rPr lang="zh-CN" altLang="zh-CN" sz="2800"/>
              <a:t>序列问题：</a:t>
            </a:r>
            <a:r>
              <a:rPr lang="en-US" altLang="zh-CN" sz="2800"/>
              <a:t>HAMILTONIAN-CYCLE</a:t>
            </a:r>
            <a:r>
              <a:rPr lang="zh-CN" altLang="zh-CN" sz="2800"/>
              <a:t>，</a:t>
            </a:r>
            <a:r>
              <a:rPr lang="en-US" altLang="zh-CN" sz="2800"/>
              <a:t> TSP</a:t>
            </a:r>
            <a:endParaRPr lang="zh-CN" altLang="zh-CN"/>
          </a:p>
          <a:p>
            <a:r>
              <a:rPr lang="en-US" altLang="zh-CN" sz="2800"/>
              <a:t>5.</a:t>
            </a:r>
            <a:r>
              <a:rPr lang="zh-CN" altLang="zh-CN" sz="2800"/>
              <a:t>分区问题：</a:t>
            </a:r>
            <a:r>
              <a:rPr lang="en-US" altLang="zh-CN" sz="2800"/>
              <a:t>3D-MATCHING, 3-COLOR</a:t>
            </a:r>
            <a:endParaRPr lang="zh-CN" altLang="zh-CN"/>
          </a:p>
          <a:p>
            <a:r>
              <a:rPr lang="en-US" altLang="zh-CN" sz="2800"/>
              <a:t>6.</a:t>
            </a:r>
            <a:r>
              <a:rPr lang="zh-CN" altLang="zh-CN" sz="2800"/>
              <a:t>数值问题：</a:t>
            </a:r>
            <a:r>
              <a:rPr lang="en-US" altLang="zh-CN" sz="2800"/>
              <a:t>SUBSET-SUM</a:t>
            </a:r>
            <a:r>
              <a:rPr lang="zh-CN" altLang="zh-CN" sz="2800"/>
              <a:t>，</a:t>
            </a:r>
            <a:r>
              <a:rPr lang="en-US" altLang="zh-CN" sz="2800"/>
              <a:t> KNAPSACK</a:t>
            </a:r>
            <a:endParaRPr lang="zh-CN" altLang="zh-CN"/>
          </a:p>
          <a:p>
            <a:pPr lvl="4" algn="just">
              <a:lnSpc>
                <a:spcPct val="100000"/>
              </a:lnSpc>
              <a:spcBef>
                <a:spcPct val="30000"/>
              </a:spcBef>
              <a:spcAft>
                <a:spcPct val="0"/>
              </a:spcAft>
              <a:buClr>
                <a:srgbClr val="FF9900"/>
              </a:buClr>
              <a:buFont typeface="Wingdings" panose="05000000000000000000" pitchFamily="2" charset="2"/>
              <a:buNone/>
            </a:pPr>
            <a:endParaRPr lang="zh-CN" altLang="en-US" sz="2000">
              <a:latin typeface="Arial Unicode MS" pitchFamily="34" charset="-122"/>
              <a:ea typeface="Arial Unicode MS" pitchFamily="34" charset="-122"/>
            </a:endParaRPr>
          </a:p>
        </p:txBody>
      </p:sp>
      <p:sp>
        <p:nvSpPr>
          <p:cNvPr id="64517" name="AutoShape 4" descr="u=3113096413,401413580&amp;fm=116&amp;gp=0">
            <a:extLst>
              <a:ext uri="{FF2B5EF4-FFF2-40B4-BE49-F238E27FC236}">
                <a16:creationId xmlns:a16="http://schemas.microsoft.com/office/drawing/2014/main" id="{38A661CC-9694-4E97-B54D-CC5DE97713C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4518" name="AutoShape 5" descr="u=3113096413,401413580&amp;fm=116&amp;gp=0">
            <a:extLst>
              <a:ext uri="{FF2B5EF4-FFF2-40B4-BE49-F238E27FC236}">
                <a16:creationId xmlns:a16="http://schemas.microsoft.com/office/drawing/2014/main" id="{DCC9CDEC-B4EB-47EA-961A-D57453C8765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4519" name="AutoShape 6" descr="u=3113096413,401413580&amp;fm=116&amp;gp=0">
            <a:extLst>
              <a:ext uri="{FF2B5EF4-FFF2-40B4-BE49-F238E27FC236}">
                <a16:creationId xmlns:a16="http://schemas.microsoft.com/office/drawing/2014/main" id="{13418149-053A-4445-AEC6-67FDA7BE543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4520" name="AutoShape 7" descr="u=3113096413,401413580&amp;fm=116&amp;gp=0">
            <a:extLst>
              <a:ext uri="{FF2B5EF4-FFF2-40B4-BE49-F238E27FC236}">
                <a16:creationId xmlns:a16="http://schemas.microsoft.com/office/drawing/2014/main" id="{E4C0E078-729B-45EB-8EE5-11231A9C0BC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Tree>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399C6793-BD2A-4A6C-A877-75D32D0384F6}"/>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AE5267D-9E6E-46D6-B3FB-02CEC16FB64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29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66563" name="Rectangle 2">
            <a:extLst>
              <a:ext uri="{FF2B5EF4-FFF2-40B4-BE49-F238E27FC236}">
                <a16:creationId xmlns:a16="http://schemas.microsoft.com/office/drawing/2014/main" id="{A3CE9577-AF7F-4375-BF5E-DD7C2AEFE289}"/>
              </a:ext>
            </a:extLst>
          </p:cNvPr>
          <p:cNvSpPr>
            <a:spLocks noGrp="1" noChangeArrowheads="1"/>
          </p:cNvSpPr>
          <p:nvPr>
            <p:ph type="title" idx="4294967295"/>
          </p:nvPr>
        </p:nvSpPr>
        <p:spPr>
          <a:xfrm>
            <a:off x="484188" y="290513"/>
            <a:ext cx="8213725" cy="512762"/>
          </a:xfrm>
        </p:spPr>
        <p:txBody>
          <a:bodyPr/>
          <a:lstStyle/>
          <a:p>
            <a:r>
              <a:rPr lang="zh-CN" altLang="en-US" sz="3000" b="1"/>
              <a:t>三种规约策略</a:t>
            </a:r>
          </a:p>
        </p:txBody>
      </p:sp>
      <p:sp>
        <p:nvSpPr>
          <p:cNvPr id="33796" name="Text Box 3">
            <a:extLst>
              <a:ext uri="{FF2B5EF4-FFF2-40B4-BE49-F238E27FC236}">
                <a16:creationId xmlns:a16="http://schemas.microsoft.com/office/drawing/2014/main" id="{2F3F1B34-4BD4-4338-B8D4-097DE4647B6F}"/>
              </a:ext>
            </a:extLst>
          </p:cNvPr>
          <p:cNvSpPr txBox="1">
            <a:spLocks noChangeArrowheads="1"/>
          </p:cNvSpPr>
          <p:nvPr/>
        </p:nvSpPr>
        <p:spPr bwMode="auto">
          <a:xfrm>
            <a:off x="173038" y="1139825"/>
            <a:ext cx="8758237" cy="7280275"/>
          </a:xfrm>
          <a:prstGeom prst="rect">
            <a:avLst/>
          </a:prstGeom>
          <a:noFill/>
          <a:ln>
            <a:noFill/>
          </a:ln>
          <a:effectLst>
            <a:prstShdw prst="shdw17" dist="17961" dir="13500000">
              <a:srgbClr val="7E9699"/>
            </a:prstShdw>
          </a:effec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Futura Md BT"/>
              <a:buNone/>
              <a:defRPr/>
            </a:pPr>
            <a:r>
              <a:rPr lang="en-US" altLang="zh-CN"/>
              <a:t>1</a:t>
            </a:r>
            <a:r>
              <a:rPr lang="zh-CN" altLang="en-US"/>
              <a:t>、</a:t>
            </a:r>
            <a:r>
              <a:rPr lang="zh-CN" altLang="zh-CN"/>
              <a:t>简单等价规约</a:t>
            </a:r>
            <a:r>
              <a:rPr lang="zh-CN" altLang="en-US"/>
              <a:t>（续）</a:t>
            </a:r>
            <a:endParaRPr lang="en-US" altLang="zh-CN"/>
          </a:p>
          <a:p>
            <a:pPr algn="just">
              <a:spcBef>
                <a:spcPct val="30000"/>
              </a:spcBef>
              <a:spcAft>
                <a:spcPct val="0"/>
              </a:spcAft>
              <a:buClr>
                <a:srgbClr val="FF9900"/>
              </a:buClr>
              <a:buFont typeface="Futura Md BT"/>
              <a:buNone/>
              <a:defRPr/>
            </a:pPr>
            <a:r>
              <a:rPr lang="zh-CN" altLang="en-US"/>
              <a:t>     若</a:t>
            </a:r>
            <a:r>
              <a:rPr lang="en-US" altLang="zh-CN"/>
              <a:t>X ≤</a:t>
            </a:r>
            <a:r>
              <a:rPr lang="en-US" altLang="zh-CN" baseline="-25000"/>
              <a:t>p</a:t>
            </a:r>
            <a:r>
              <a:rPr lang="en-US" altLang="zh-CN"/>
              <a:t> Y</a:t>
            </a:r>
            <a:r>
              <a:rPr lang="zh-CN" altLang="en-US"/>
              <a:t>和</a:t>
            </a:r>
            <a:r>
              <a:rPr lang="en-US" altLang="zh-CN"/>
              <a:t>Y ≤</a:t>
            </a:r>
            <a:r>
              <a:rPr lang="en-US" altLang="zh-CN" baseline="-25000"/>
              <a:t>p</a:t>
            </a:r>
            <a:r>
              <a:rPr lang="en-US" altLang="zh-CN"/>
              <a:t> X</a:t>
            </a:r>
            <a:r>
              <a:rPr lang="zh-CN" altLang="en-US"/>
              <a:t>，则</a:t>
            </a:r>
            <a:r>
              <a:rPr lang="en-US" altLang="zh-CN"/>
              <a:t>X ≡</a:t>
            </a:r>
            <a:r>
              <a:rPr lang="en-US" altLang="zh-CN" baseline="-25000"/>
              <a:t> p  </a:t>
            </a:r>
            <a:r>
              <a:rPr lang="en-US" altLang="zh-CN"/>
              <a:t>Y</a:t>
            </a:r>
            <a:r>
              <a:rPr lang="zh-CN" altLang="en-US"/>
              <a:t> 。</a:t>
            </a:r>
            <a:endParaRPr lang="en-US" altLang="zh-CN"/>
          </a:p>
          <a:p>
            <a:pPr algn="just">
              <a:spcBef>
                <a:spcPct val="30000"/>
              </a:spcBef>
              <a:spcAft>
                <a:spcPct val="0"/>
              </a:spcAft>
              <a:buClr>
                <a:srgbClr val="FF9900"/>
              </a:buClr>
              <a:buFont typeface="Futura Md BT"/>
              <a:buNone/>
              <a:defRPr/>
            </a:pPr>
            <a:r>
              <a:rPr lang="en-US" altLang="zh-CN"/>
              <a:t>     </a:t>
            </a:r>
            <a:r>
              <a:rPr lang="zh-CN" altLang="en-US"/>
              <a:t>例</a:t>
            </a:r>
            <a:r>
              <a:rPr lang="en-US" altLang="zh-CN"/>
              <a:t>1</a:t>
            </a:r>
            <a:r>
              <a:rPr lang="zh-CN" altLang="en-US"/>
              <a:t>：最大</a:t>
            </a:r>
            <a:r>
              <a:rPr lang="zh-CN" altLang="zh-CN"/>
              <a:t>独立集</a:t>
            </a:r>
            <a:r>
              <a:rPr lang="zh-CN" altLang="en-US"/>
              <a:t>问题 </a:t>
            </a:r>
            <a:r>
              <a:rPr lang="en-US" altLang="zh-CN"/>
              <a:t> ≡</a:t>
            </a:r>
            <a:r>
              <a:rPr lang="en-US" altLang="zh-CN" baseline="-25000"/>
              <a:t> p </a:t>
            </a:r>
            <a:r>
              <a:rPr lang="zh-CN" altLang="en-US"/>
              <a:t>最小</a:t>
            </a:r>
            <a:r>
              <a:rPr lang="zh-CN" altLang="zh-CN"/>
              <a:t>顶点覆盖</a:t>
            </a:r>
            <a:endParaRPr lang="en-US" altLang="zh-CN"/>
          </a:p>
          <a:p>
            <a:pPr lvl="1" algn="just">
              <a:spcBef>
                <a:spcPct val="30000"/>
              </a:spcBef>
              <a:spcAft>
                <a:spcPct val="0"/>
              </a:spcAft>
              <a:buClr>
                <a:srgbClr val="FF9900"/>
              </a:buClr>
              <a:buFont typeface="Wingdings" panose="05000000000000000000" pitchFamily="2" charset="2"/>
              <a:buChar char="n"/>
              <a:defRPr/>
            </a:pPr>
            <a:r>
              <a:rPr lang="zh-CN" altLang="en-US" sz="2400">
                <a:solidFill>
                  <a:srgbClr val="0000FF"/>
                </a:solidFill>
              </a:rPr>
              <a:t>独立集</a:t>
            </a:r>
            <a:r>
              <a:rPr lang="en-US" altLang="zh-CN" sz="2400">
                <a:solidFill>
                  <a:srgbClr val="0000FF"/>
                </a:solidFill>
              </a:rPr>
              <a:t>I</a:t>
            </a:r>
            <a:r>
              <a:rPr lang="zh-CN" altLang="en-US" sz="2400"/>
              <a:t>：</a:t>
            </a:r>
            <a:r>
              <a:rPr lang="en-US" altLang="zh-CN" sz="2400"/>
              <a:t>G=&lt;V,E&gt;</a:t>
            </a:r>
            <a:r>
              <a:rPr lang="zh-CN" altLang="en-US" sz="2400"/>
              <a:t>，设</a:t>
            </a:r>
            <a:r>
              <a:rPr lang="en-US" altLang="zh-CN" sz="2400"/>
              <a:t>I⊆V</a:t>
            </a:r>
            <a:r>
              <a:rPr lang="zh-CN" altLang="en-US" sz="2400"/>
              <a:t>，</a:t>
            </a:r>
            <a:r>
              <a:rPr lang="en-US" altLang="zh-CN" sz="2400"/>
              <a:t>I</a:t>
            </a:r>
            <a:r>
              <a:rPr lang="zh-CN" altLang="en-US" sz="2400"/>
              <a:t>中任何点对之间无边，即</a:t>
            </a:r>
            <a:r>
              <a:rPr lang="en-US" altLang="zh-CN" sz="2400"/>
              <a:t>E</a:t>
            </a:r>
            <a:r>
              <a:rPr lang="zh-CN" altLang="en-US" sz="2400"/>
              <a:t>中每条边</a:t>
            </a:r>
            <a:r>
              <a:rPr lang="zh-CN" altLang="en-US" sz="2400">
                <a:solidFill>
                  <a:srgbClr val="0000FF"/>
                </a:solidFill>
              </a:rPr>
              <a:t>至多</a:t>
            </a:r>
            <a:r>
              <a:rPr lang="zh-CN" altLang="en-US" sz="2400"/>
              <a:t>有</a:t>
            </a:r>
            <a:r>
              <a:rPr lang="en-US" altLang="zh-CN" sz="2400"/>
              <a:t>1</a:t>
            </a:r>
            <a:r>
              <a:rPr lang="zh-CN" altLang="en-US" sz="2400"/>
              <a:t>个端点在</a:t>
            </a:r>
            <a:r>
              <a:rPr lang="en-US" altLang="zh-CN" sz="2400"/>
              <a:t>I</a:t>
            </a:r>
            <a:r>
              <a:rPr lang="zh-CN" altLang="en-US" sz="2400"/>
              <a:t>中。</a:t>
            </a:r>
            <a:endParaRPr lang="en-US" altLang="zh-CN" sz="2400"/>
          </a:p>
          <a:p>
            <a:pPr marL="542925" lvl="1" indent="0" algn="just">
              <a:spcBef>
                <a:spcPct val="30000"/>
              </a:spcBef>
              <a:spcAft>
                <a:spcPct val="0"/>
              </a:spcAft>
              <a:buClr>
                <a:srgbClr val="FF9900"/>
              </a:buClr>
              <a:buFont typeface="Wingdings" panose="05000000000000000000" pitchFamily="2" charset="2"/>
              <a:buNone/>
              <a:defRPr/>
            </a:pPr>
            <a:r>
              <a:rPr lang="en-US" altLang="zh-CN" sz="2400"/>
              <a:t>      Independent-Set={ &lt;</a:t>
            </a:r>
            <a:r>
              <a:rPr lang="en-US" altLang="zh-CN" sz="2400" err="1"/>
              <a:t>G,k</a:t>
            </a:r>
            <a:r>
              <a:rPr lang="en-US" altLang="zh-CN" sz="2400"/>
              <a:t>&gt;: G</a:t>
            </a:r>
            <a:r>
              <a:rPr lang="zh-CN" altLang="en-US" sz="2400"/>
              <a:t>有一个</a:t>
            </a:r>
            <a:r>
              <a:rPr lang="en-US" altLang="zh-CN" sz="2400" err="1"/>
              <a:t>size≥k</a:t>
            </a:r>
            <a:r>
              <a:rPr lang="zh-CN" altLang="en-US" sz="2400"/>
              <a:t>的独立集</a:t>
            </a:r>
            <a:r>
              <a:rPr lang="en-US" altLang="zh-CN" sz="2400"/>
              <a:t>}</a:t>
            </a:r>
          </a:p>
          <a:p>
            <a:pPr lvl="1" algn="just">
              <a:spcBef>
                <a:spcPct val="30000"/>
              </a:spcBef>
              <a:spcAft>
                <a:spcPct val="0"/>
              </a:spcAft>
              <a:buClr>
                <a:srgbClr val="FF9900"/>
              </a:buClr>
              <a:buFont typeface="Wingdings" panose="05000000000000000000" pitchFamily="2" charset="2"/>
              <a:buChar char="n"/>
              <a:defRPr/>
            </a:pPr>
            <a:r>
              <a:rPr lang="zh-CN" altLang="en-US" sz="2400">
                <a:solidFill>
                  <a:srgbClr val="0000FF"/>
                </a:solidFill>
              </a:rPr>
              <a:t>顶覆盖</a:t>
            </a:r>
            <a:r>
              <a:rPr lang="en-US" altLang="zh-CN" sz="2400">
                <a:solidFill>
                  <a:srgbClr val="0000FF"/>
                </a:solidFill>
              </a:rPr>
              <a:t>C</a:t>
            </a:r>
            <a:r>
              <a:rPr lang="zh-CN" altLang="en-US" sz="2400"/>
              <a:t>：</a:t>
            </a:r>
            <a:r>
              <a:rPr lang="en-US" altLang="zh-CN" sz="2400"/>
              <a:t>G=&lt;V,E&gt;</a:t>
            </a:r>
            <a:r>
              <a:rPr lang="zh-CN" altLang="en-US" sz="2400"/>
              <a:t>，设</a:t>
            </a:r>
            <a:r>
              <a:rPr lang="en-US" altLang="zh-CN" sz="2400"/>
              <a:t>C⊆V</a:t>
            </a:r>
            <a:r>
              <a:rPr lang="zh-CN" altLang="en-US" sz="2400"/>
              <a:t>，</a:t>
            </a:r>
            <a:r>
              <a:rPr lang="en-US" altLang="zh-CN" sz="2400"/>
              <a:t>E</a:t>
            </a:r>
            <a:r>
              <a:rPr lang="zh-CN" altLang="en-US" sz="2400"/>
              <a:t>中每条边</a:t>
            </a:r>
            <a:r>
              <a:rPr lang="zh-CN" altLang="en-US" sz="2400">
                <a:solidFill>
                  <a:srgbClr val="0000FF"/>
                </a:solidFill>
              </a:rPr>
              <a:t>至少</a:t>
            </a:r>
            <a:r>
              <a:rPr lang="zh-CN" altLang="en-US" sz="2400"/>
              <a:t>有</a:t>
            </a:r>
            <a:r>
              <a:rPr lang="en-US" altLang="zh-CN" sz="2400"/>
              <a:t>1</a:t>
            </a:r>
            <a:r>
              <a:rPr lang="zh-CN" altLang="en-US" sz="2400"/>
              <a:t>个端点在</a:t>
            </a:r>
            <a:r>
              <a:rPr lang="en-US" altLang="zh-CN" sz="2400"/>
              <a:t>C</a:t>
            </a:r>
            <a:r>
              <a:rPr lang="zh-CN" altLang="en-US" sz="2400"/>
              <a:t>中。</a:t>
            </a:r>
            <a:endParaRPr lang="en-US" altLang="zh-CN" sz="2400"/>
          </a:p>
          <a:p>
            <a:pPr marL="542925" lvl="1" indent="0" algn="just">
              <a:spcBef>
                <a:spcPct val="30000"/>
              </a:spcBef>
              <a:spcAft>
                <a:spcPct val="0"/>
              </a:spcAft>
              <a:buClr>
                <a:srgbClr val="FF9900"/>
              </a:buClr>
              <a:buFont typeface="Wingdings" panose="05000000000000000000" pitchFamily="2" charset="2"/>
              <a:buNone/>
              <a:defRPr/>
            </a:pPr>
            <a:r>
              <a:rPr lang="en-US" altLang="zh-CN" sz="2400"/>
              <a:t>      Vertex-Cover={ &lt;</a:t>
            </a:r>
            <a:r>
              <a:rPr lang="en-US" altLang="zh-CN" sz="2400" err="1"/>
              <a:t>G,k</a:t>
            </a:r>
            <a:r>
              <a:rPr lang="en-US" altLang="zh-CN" sz="2400"/>
              <a:t>&gt;: G</a:t>
            </a:r>
            <a:r>
              <a:rPr lang="zh-CN" altLang="en-US" sz="2400"/>
              <a:t>有一个</a:t>
            </a:r>
            <a:r>
              <a:rPr lang="en-US" altLang="zh-CN" sz="2400" err="1"/>
              <a:t>size≤k</a:t>
            </a:r>
            <a:r>
              <a:rPr lang="zh-CN" altLang="en-US" sz="2400"/>
              <a:t>的顶点覆盖</a:t>
            </a:r>
            <a:r>
              <a:rPr lang="en-US" altLang="zh-CN" sz="2400"/>
              <a:t>}</a:t>
            </a:r>
          </a:p>
          <a:p>
            <a:pPr marL="542925" lvl="1" indent="0" algn="just" eaLnBrk="1">
              <a:spcBef>
                <a:spcPts val="1200"/>
              </a:spcBef>
              <a:spcAft>
                <a:spcPct val="0"/>
              </a:spcAft>
              <a:buClr>
                <a:srgbClr val="FF9900"/>
              </a:buClr>
              <a:buFont typeface="Wingdings" panose="05000000000000000000" pitchFamily="2" charset="2"/>
              <a:buNone/>
              <a:defRPr/>
            </a:pPr>
            <a:r>
              <a:rPr lang="zh-CN" altLang="en-US" sz="2400">
                <a:solidFill>
                  <a:srgbClr val="0000FF"/>
                </a:solidFill>
              </a:rPr>
              <a:t>两个集合互补</a:t>
            </a:r>
            <a:r>
              <a:rPr lang="zh-CN" altLang="en-US" sz="2400"/>
              <a:t>：</a:t>
            </a:r>
            <a:r>
              <a:rPr lang="en-US" altLang="zh-CN" sz="2400"/>
              <a:t>I</a:t>
            </a:r>
            <a:r>
              <a:rPr lang="zh-CN" altLang="en-US" sz="2400"/>
              <a:t>是一个独立集当且仅当</a:t>
            </a:r>
            <a:r>
              <a:rPr lang="en-US" altLang="zh-CN" sz="2400"/>
              <a:t>V-I</a:t>
            </a:r>
            <a:r>
              <a:rPr lang="zh-CN" altLang="en-US" sz="2400"/>
              <a:t>是一个顶点覆盖集，即</a:t>
            </a:r>
            <a:r>
              <a:rPr lang="en-US" altLang="zh-CN" sz="2400"/>
              <a:t>C=V-I</a:t>
            </a:r>
            <a:r>
              <a:rPr lang="zh-CN" altLang="en-US" sz="2400"/>
              <a:t>。</a:t>
            </a:r>
            <a:endParaRPr lang="en-US" altLang="zh-CN" sz="2400"/>
          </a:p>
          <a:p>
            <a:pPr marL="542925" lvl="1" indent="0" algn="just">
              <a:spcBef>
                <a:spcPct val="30000"/>
              </a:spcBef>
              <a:spcAft>
                <a:spcPct val="0"/>
              </a:spcAft>
              <a:buClr>
                <a:srgbClr val="FF9900"/>
              </a:buClr>
              <a:buFont typeface="Wingdings" panose="05000000000000000000" pitchFamily="2" charset="2"/>
              <a:buNone/>
              <a:defRPr/>
            </a:pPr>
            <a:endParaRPr lang="en-US" altLang="zh-CN" sz="2400"/>
          </a:p>
          <a:p>
            <a:pPr marL="542925" lvl="1" indent="0" algn="just">
              <a:spcBef>
                <a:spcPct val="30000"/>
              </a:spcBef>
              <a:spcAft>
                <a:spcPct val="0"/>
              </a:spcAft>
              <a:buClr>
                <a:srgbClr val="FF9900"/>
              </a:buClr>
              <a:buFont typeface="Wingdings" panose="05000000000000000000" pitchFamily="2" charset="2"/>
              <a:buNone/>
              <a:defRPr/>
            </a:pPr>
            <a:endParaRPr lang="en-US" altLang="zh-CN" sz="2400"/>
          </a:p>
          <a:p>
            <a:pPr marL="542925" lvl="1" indent="0" algn="just">
              <a:spcBef>
                <a:spcPct val="30000"/>
              </a:spcBef>
              <a:spcAft>
                <a:spcPct val="0"/>
              </a:spcAft>
              <a:buClr>
                <a:srgbClr val="FF9900"/>
              </a:buClr>
              <a:buFont typeface="Wingdings" panose="05000000000000000000" pitchFamily="2" charset="2"/>
              <a:buNone/>
              <a:defRPr/>
            </a:pPr>
            <a:endParaRPr lang="en-US" altLang="zh-CN" sz="2400"/>
          </a:p>
          <a:p>
            <a:pPr algn="just">
              <a:spcBef>
                <a:spcPct val="30000"/>
              </a:spcBef>
              <a:spcAft>
                <a:spcPct val="0"/>
              </a:spcAft>
              <a:buClr>
                <a:srgbClr val="FF9900"/>
              </a:buClr>
              <a:buFont typeface="Futura Md BT"/>
              <a:buNone/>
              <a:defRPr/>
            </a:pPr>
            <a:endParaRPr lang="zh-CN" altLang="zh-CN" sz="3000"/>
          </a:p>
          <a:p>
            <a:pPr lvl="4" algn="just">
              <a:lnSpc>
                <a:spcPct val="100000"/>
              </a:lnSpc>
              <a:spcBef>
                <a:spcPct val="30000"/>
              </a:spcBef>
              <a:spcAft>
                <a:spcPct val="0"/>
              </a:spcAft>
              <a:buClr>
                <a:srgbClr val="FF9900"/>
              </a:buClr>
              <a:buFont typeface="Wingdings" panose="05000000000000000000" pitchFamily="2" charset="2"/>
              <a:buNone/>
              <a:defRPr/>
            </a:pPr>
            <a:endParaRPr lang="zh-CN" altLang="en-US" sz="200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6565" name="AutoShape 4" descr="u=3113096413,401413580&amp;fm=116&amp;gp=0">
            <a:extLst>
              <a:ext uri="{FF2B5EF4-FFF2-40B4-BE49-F238E27FC236}">
                <a16:creationId xmlns:a16="http://schemas.microsoft.com/office/drawing/2014/main" id="{E05BE185-07C3-4877-9EB1-40EFCFA404A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6566" name="AutoShape 5" descr="u=3113096413,401413580&amp;fm=116&amp;gp=0">
            <a:extLst>
              <a:ext uri="{FF2B5EF4-FFF2-40B4-BE49-F238E27FC236}">
                <a16:creationId xmlns:a16="http://schemas.microsoft.com/office/drawing/2014/main" id="{123E1746-9372-4EBA-988C-E5ECEF6B9A1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6567" name="AutoShape 6" descr="u=3113096413,401413580&amp;fm=116&amp;gp=0">
            <a:extLst>
              <a:ext uri="{FF2B5EF4-FFF2-40B4-BE49-F238E27FC236}">
                <a16:creationId xmlns:a16="http://schemas.microsoft.com/office/drawing/2014/main" id="{378542CF-45E5-45CE-84CC-4BFE51A826D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6568" name="AutoShape 7" descr="u=3113096413,401413580&amp;fm=116&amp;gp=0">
            <a:extLst>
              <a:ext uri="{FF2B5EF4-FFF2-40B4-BE49-F238E27FC236}">
                <a16:creationId xmlns:a16="http://schemas.microsoft.com/office/drawing/2014/main" id="{7E932376-3757-4D04-8FAD-35436CB80D7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pic>
        <p:nvPicPr>
          <p:cNvPr id="9" name="图片 8" descr="https://img-blog.csdn.net/20160524101746842">
            <a:extLst>
              <a:ext uri="{FF2B5EF4-FFF2-40B4-BE49-F238E27FC236}">
                <a16:creationId xmlns:a16="http://schemas.microsoft.com/office/drawing/2014/main" id="{A6650DBF-D90E-41E1-A6B7-AF58BE8AC0C3}"/>
              </a:ext>
            </a:extLst>
          </p:cNvPr>
          <p:cNvPicPr>
            <a:picLocks noChangeAspect="1" noChangeArrowheads="1"/>
          </p:cNvPicPr>
          <p:nvPr/>
        </p:nvPicPr>
        <p:blipFill>
          <a:blip r:embed="rId3">
            <a:duotone>
              <a:prstClr val="black"/>
              <a:schemeClr val="accent1">
                <a:tint val="45000"/>
                <a:satMod val="400000"/>
              </a:schemeClr>
            </a:duotone>
          </a:blip>
          <a:srcRect/>
          <a:stretch>
            <a:fillRect/>
          </a:stretch>
        </p:blipFill>
        <p:spPr bwMode="auto">
          <a:xfrm>
            <a:off x="5322277" y="13034"/>
            <a:ext cx="3821723" cy="2087687"/>
          </a:xfrm>
          <a:prstGeom prst="rect">
            <a:avLst/>
          </a:prstGeom>
          <a:noFill/>
          <a:ln>
            <a:noFill/>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005AF6A1-3AD4-4FA3-8C9F-0B93067FF42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F2D03C4E-5EFC-4212-82EC-02352ACF21A5}"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68611" name="Rectangle 2">
            <a:extLst>
              <a:ext uri="{FF2B5EF4-FFF2-40B4-BE49-F238E27FC236}">
                <a16:creationId xmlns:a16="http://schemas.microsoft.com/office/drawing/2014/main" id="{A4E6BF81-C609-4143-AC4D-7FCA43A55970}"/>
              </a:ext>
            </a:extLst>
          </p:cNvPr>
          <p:cNvSpPr>
            <a:spLocks noGrp="1" noChangeArrowheads="1"/>
          </p:cNvSpPr>
          <p:nvPr>
            <p:ph type="title" idx="4294967295"/>
          </p:nvPr>
        </p:nvSpPr>
        <p:spPr>
          <a:xfrm>
            <a:off x="484188" y="290513"/>
            <a:ext cx="8213725" cy="512762"/>
          </a:xfrm>
        </p:spPr>
        <p:txBody>
          <a:bodyPr/>
          <a:lstStyle/>
          <a:p>
            <a:r>
              <a:rPr lang="zh-CN" altLang="en-US" sz="3000" b="1"/>
              <a:t>三种规约</a:t>
            </a:r>
          </a:p>
        </p:txBody>
      </p:sp>
      <p:sp>
        <p:nvSpPr>
          <p:cNvPr id="68612" name="Text Box 3">
            <a:extLst>
              <a:ext uri="{FF2B5EF4-FFF2-40B4-BE49-F238E27FC236}">
                <a16:creationId xmlns:a16="http://schemas.microsoft.com/office/drawing/2014/main" id="{A5BEE10E-7B66-416B-8FB0-0CD4EF3425C2}"/>
              </a:ext>
            </a:extLst>
          </p:cNvPr>
          <p:cNvSpPr txBox="1">
            <a:spLocks noChangeArrowheads="1"/>
          </p:cNvSpPr>
          <p:nvPr/>
        </p:nvSpPr>
        <p:spPr bwMode="auto">
          <a:xfrm>
            <a:off x="173038" y="1139825"/>
            <a:ext cx="8758237" cy="565626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Futura Md BT"/>
              <a:buNone/>
            </a:pPr>
            <a:r>
              <a:rPr lang="en-US" altLang="zh-CN"/>
              <a:t>1</a:t>
            </a:r>
            <a:r>
              <a:rPr lang="zh-CN" altLang="en-US"/>
              <a:t>、</a:t>
            </a:r>
            <a:r>
              <a:rPr lang="zh-CN" altLang="zh-CN"/>
              <a:t>简单等价规约</a:t>
            </a:r>
            <a:r>
              <a:rPr lang="zh-CN" altLang="en-US"/>
              <a:t>（续）</a:t>
            </a:r>
            <a:endParaRPr lang="en-US" altLang="zh-CN"/>
          </a:p>
          <a:p>
            <a:pPr algn="just">
              <a:spcBef>
                <a:spcPct val="30000"/>
              </a:spcBef>
              <a:spcAft>
                <a:spcPts val="600"/>
              </a:spcAft>
              <a:buClr>
                <a:srgbClr val="FF9900"/>
              </a:buClr>
            </a:pPr>
            <a:r>
              <a:rPr lang="zh-CN" altLang="en-US"/>
              <a:t>  </a:t>
            </a:r>
            <a:r>
              <a:rPr lang="zh-CN" altLang="en-US">
                <a:solidFill>
                  <a:srgbClr val="FF9900"/>
                </a:solidFill>
                <a:sym typeface="Wingdings" panose="05000000000000000000" pitchFamily="2" charset="2"/>
              </a:rPr>
              <a:t></a:t>
            </a:r>
            <a:r>
              <a:rPr lang="en-US" altLang="zh-CN">
                <a:solidFill>
                  <a:srgbClr val="FF9900"/>
                </a:solidFill>
              </a:rPr>
              <a:t> </a:t>
            </a:r>
            <a:r>
              <a:rPr lang="en-US" altLang="zh-CN"/>
              <a:t>Independent-Set ≤</a:t>
            </a:r>
            <a:r>
              <a:rPr lang="en-US" altLang="zh-CN" baseline="-25000"/>
              <a:t>p</a:t>
            </a:r>
            <a:r>
              <a:rPr lang="en-US" altLang="zh-CN"/>
              <a:t> Vertex-Cover </a:t>
            </a:r>
            <a:r>
              <a:rPr lang="zh-CN" altLang="en-US"/>
              <a:t>（式</a:t>
            </a:r>
            <a:r>
              <a:rPr lang="en-US" altLang="zh-CN"/>
              <a:t>1</a:t>
            </a:r>
            <a:r>
              <a:rPr lang="zh-CN" altLang="en-US"/>
              <a:t>）</a:t>
            </a:r>
            <a:endParaRPr lang="en-US" altLang="zh-CN"/>
          </a:p>
          <a:p>
            <a:pPr lvl="1" algn="just">
              <a:spcBef>
                <a:spcPct val="30000"/>
              </a:spcBef>
              <a:spcAft>
                <a:spcPct val="0"/>
              </a:spcAft>
              <a:buClr>
                <a:srgbClr val="FF9900"/>
              </a:buClr>
              <a:buFont typeface="Wingdings" panose="05000000000000000000" pitchFamily="2" charset="2"/>
              <a:buNone/>
            </a:pPr>
            <a:r>
              <a:rPr lang="zh-CN" altLang="en-US" sz="2400"/>
              <a:t>令</a:t>
            </a:r>
            <a:r>
              <a:rPr lang="en-US" altLang="zh-CN" sz="2400"/>
              <a:t>I</a:t>
            </a:r>
            <a:r>
              <a:rPr lang="zh-CN" altLang="en-US" sz="2400"/>
              <a:t>为任意独立集，∀ </a:t>
            </a:r>
            <a:r>
              <a:rPr lang="en-US" altLang="zh-CN" sz="2400"/>
              <a:t>(</a:t>
            </a:r>
            <a:r>
              <a:rPr lang="en-US" altLang="zh-CN" sz="2400" err="1"/>
              <a:t>u,v</a:t>
            </a:r>
            <a:r>
              <a:rPr lang="en-US" altLang="zh-CN" sz="2400"/>
              <a:t>) ∊ E</a:t>
            </a:r>
          </a:p>
          <a:p>
            <a:pPr lvl="1" algn="just">
              <a:spcBef>
                <a:spcPct val="30000"/>
              </a:spcBef>
              <a:spcAft>
                <a:spcPct val="0"/>
              </a:spcAft>
              <a:buClr>
                <a:srgbClr val="FF9900"/>
              </a:buClr>
              <a:buFont typeface="Wingdings" panose="05000000000000000000" pitchFamily="2" charset="2"/>
              <a:buNone/>
            </a:pPr>
            <a:r>
              <a:rPr lang="zh-CN" altLang="zh-CN"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 </a:t>
            </a:r>
            <a:r>
              <a:rPr lang="en-US" altLang="zh-CN" sz="2400"/>
              <a:t>I</a:t>
            </a:r>
            <a:r>
              <a:rPr lang="zh-CN" altLang="en-US" sz="2400"/>
              <a:t>是独立集，</a:t>
            </a:r>
            <a:r>
              <a:rPr lang="en-US" altLang="zh-CN" sz="2400"/>
              <a:t>I</a:t>
            </a:r>
            <a:r>
              <a:rPr lang="zh-CN" altLang="en-US" sz="2400"/>
              <a:t>中任何点对间无边，每边至多有</a:t>
            </a:r>
            <a:r>
              <a:rPr lang="en-US" altLang="zh-CN" sz="2400"/>
              <a:t>1</a:t>
            </a:r>
            <a:r>
              <a:rPr lang="zh-CN" altLang="en-US" sz="2400"/>
              <a:t>端点在</a:t>
            </a:r>
            <a:r>
              <a:rPr lang="en-US" altLang="zh-CN" sz="2400"/>
              <a:t>I</a:t>
            </a:r>
            <a:r>
              <a:rPr lang="zh-CN" altLang="en-US" sz="2400"/>
              <a:t>中</a:t>
            </a:r>
            <a:endParaRPr lang="en-US" altLang="zh-CN" sz="2400"/>
          </a:p>
          <a:p>
            <a:pPr lvl="1" algn="just">
              <a:spcBef>
                <a:spcPct val="30000"/>
              </a:spcBef>
              <a:spcAft>
                <a:spcPct val="0"/>
              </a:spcAft>
              <a:buClr>
                <a:srgbClr val="FF9900"/>
              </a:buClr>
              <a:buFont typeface="Wingdings" panose="05000000000000000000" pitchFamily="2" charset="2"/>
              <a:buNone/>
            </a:pPr>
            <a:r>
              <a:rPr lang="zh-CN" altLang="zh-CN"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 </a:t>
            </a:r>
            <a:r>
              <a:rPr lang="en-US" altLang="zh-CN" sz="2400"/>
              <a:t>u ∉ I </a:t>
            </a:r>
            <a:r>
              <a:rPr lang="zh-CN" altLang="en-US" sz="2400"/>
              <a:t>或 </a:t>
            </a:r>
            <a:r>
              <a:rPr lang="en-US" altLang="zh-CN" sz="2400"/>
              <a:t>v ∉ I ⇒ u ∈ V - I </a:t>
            </a:r>
            <a:r>
              <a:rPr lang="zh-CN" altLang="en-US" sz="2400"/>
              <a:t>或 </a:t>
            </a:r>
            <a:r>
              <a:rPr lang="en-US" altLang="zh-CN" sz="2400"/>
              <a:t>v ∈ V – I</a:t>
            </a:r>
          </a:p>
          <a:p>
            <a:pPr lvl="1" algn="just">
              <a:spcBef>
                <a:spcPct val="30000"/>
              </a:spcBef>
              <a:spcAft>
                <a:spcPct val="0"/>
              </a:spcAft>
              <a:buClr>
                <a:srgbClr val="FF9900"/>
              </a:buClr>
              <a:buFont typeface="Wingdings" panose="05000000000000000000" pitchFamily="2" charset="2"/>
              <a:buNone/>
            </a:pPr>
            <a:r>
              <a:rPr lang="zh-CN" altLang="en-US" sz="2400"/>
              <a:t>即：</a:t>
            </a:r>
            <a:r>
              <a:rPr lang="en-US" altLang="zh-CN" sz="2400"/>
              <a:t>u</a:t>
            </a:r>
            <a:r>
              <a:rPr lang="zh-CN" altLang="en-US" sz="2400"/>
              <a:t>，</a:t>
            </a:r>
            <a:r>
              <a:rPr lang="en-US" altLang="zh-CN" sz="2400"/>
              <a:t>v</a:t>
            </a:r>
            <a:r>
              <a:rPr lang="zh-CN" altLang="en-US" sz="2400"/>
              <a:t>至少有</a:t>
            </a:r>
            <a:r>
              <a:rPr lang="en-US" altLang="zh-CN" sz="2400"/>
              <a:t>1</a:t>
            </a:r>
            <a:r>
              <a:rPr lang="zh-CN" altLang="en-US" sz="2400"/>
              <a:t>个顶点在 </a:t>
            </a:r>
            <a:r>
              <a:rPr lang="en-US" altLang="zh-CN" sz="2400"/>
              <a:t>C=V-I </a:t>
            </a:r>
            <a:r>
              <a:rPr lang="zh-CN" altLang="en-US" sz="2400"/>
              <a:t>中</a:t>
            </a:r>
            <a:endParaRPr lang="en-US" altLang="zh-CN" sz="2400"/>
          </a:p>
          <a:p>
            <a:pPr lvl="1" algn="just">
              <a:spcBef>
                <a:spcPts val="1200"/>
              </a:spcBef>
              <a:spcAft>
                <a:spcPct val="0"/>
              </a:spcAft>
              <a:buClr>
                <a:srgbClr val="FF9900"/>
              </a:buClr>
              <a:buFont typeface="Wingdings" panose="05000000000000000000" pitchFamily="2" charset="2"/>
              <a:buNone/>
            </a:pPr>
            <a:r>
              <a:rPr lang="zh-CN" altLang="en-US" sz="2400"/>
              <a:t>遍历</a:t>
            </a:r>
            <a:r>
              <a:rPr lang="en-US" altLang="zh-CN" sz="2400"/>
              <a:t>E</a:t>
            </a:r>
            <a:r>
              <a:rPr lang="zh-CN" altLang="en-US" sz="2400"/>
              <a:t>中所有边，检查其端点是否在</a:t>
            </a:r>
            <a:r>
              <a:rPr lang="en-US" altLang="zh-CN" sz="2400"/>
              <a:t>I</a:t>
            </a:r>
            <a:r>
              <a:rPr lang="zh-CN" altLang="en-US" sz="2400"/>
              <a:t>中，将不在</a:t>
            </a:r>
            <a:r>
              <a:rPr lang="en-US" altLang="zh-CN" sz="2400"/>
              <a:t>I</a:t>
            </a:r>
            <a:r>
              <a:rPr lang="zh-CN" altLang="en-US" sz="2400"/>
              <a:t>中的端点放入点集</a:t>
            </a:r>
            <a:r>
              <a:rPr lang="en-US" altLang="zh-CN" sz="2400"/>
              <a:t>C</a:t>
            </a:r>
            <a:r>
              <a:rPr lang="zh-CN" altLang="en-US" sz="2400"/>
              <a:t>中。此过程在多项式时间</a:t>
            </a:r>
            <a:r>
              <a:rPr lang="en-US" altLang="zh-CN" sz="2400"/>
              <a:t>O(n</a:t>
            </a:r>
            <a:r>
              <a:rPr lang="en-US" altLang="zh-CN" sz="2400" baseline="30000"/>
              <a:t>3</a:t>
            </a:r>
            <a:r>
              <a:rPr lang="en-US" altLang="zh-CN" sz="2400"/>
              <a:t>)</a:t>
            </a:r>
            <a:r>
              <a:rPr lang="zh-CN" altLang="en-US" sz="2400"/>
              <a:t>内完成</a:t>
            </a:r>
            <a:endParaRPr lang="en-US" altLang="zh-CN" sz="2400"/>
          </a:p>
          <a:p>
            <a:pPr lvl="1" algn="just">
              <a:spcBef>
                <a:spcPct val="30000"/>
              </a:spcBef>
              <a:spcAft>
                <a:spcPct val="0"/>
              </a:spcAft>
              <a:buClr>
                <a:srgbClr val="FF9900"/>
              </a:buClr>
              <a:buFont typeface="Wingdings" panose="05000000000000000000" pitchFamily="2" charset="2"/>
              <a:buNone/>
            </a:pPr>
            <a:endParaRPr lang="en-US" altLang="zh-CN" sz="2400"/>
          </a:p>
          <a:p>
            <a:pPr lvl="1" algn="just">
              <a:spcBef>
                <a:spcPct val="30000"/>
              </a:spcBef>
              <a:spcAft>
                <a:spcPct val="0"/>
              </a:spcAft>
              <a:buClr>
                <a:srgbClr val="FF9900"/>
              </a:buClr>
              <a:buFont typeface="Wingdings" panose="05000000000000000000" pitchFamily="2" charset="2"/>
              <a:buNone/>
            </a:pPr>
            <a:endParaRPr lang="en-US" altLang="zh-CN" sz="2400"/>
          </a:p>
          <a:p>
            <a:pPr algn="just">
              <a:spcBef>
                <a:spcPct val="30000"/>
              </a:spcBef>
              <a:spcAft>
                <a:spcPct val="0"/>
              </a:spcAft>
              <a:buClr>
                <a:srgbClr val="FF9900"/>
              </a:buClr>
              <a:buFont typeface="Futura Md BT"/>
              <a:buNone/>
            </a:pPr>
            <a:endParaRPr lang="zh-CN" altLang="zh-CN" sz="3000"/>
          </a:p>
          <a:p>
            <a:pPr lvl="4" algn="just">
              <a:lnSpc>
                <a:spcPct val="100000"/>
              </a:lnSpc>
              <a:spcBef>
                <a:spcPct val="30000"/>
              </a:spcBef>
              <a:spcAft>
                <a:spcPct val="0"/>
              </a:spcAft>
              <a:buClr>
                <a:srgbClr val="FF9900"/>
              </a:buClr>
              <a:buFont typeface="Wingdings" panose="05000000000000000000" pitchFamily="2" charset="2"/>
              <a:buNone/>
            </a:pPr>
            <a:endParaRPr lang="zh-CN" altLang="en-US" sz="2000">
              <a:latin typeface="Arial Unicode MS" pitchFamily="34" charset="-122"/>
              <a:ea typeface="Arial Unicode MS" pitchFamily="34" charset="-122"/>
            </a:endParaRPr>
          </a:p>
        </p:txBody>
      </p:sp>
      <p:sp>
        <p:nvSpPr>
          <p:cNvPr id="68613" name="AutoShape 4" descr="u=3113096413,401413580&amp;fm=116&amp;gp=0">
            <a:extLst>
              <a:ext uri="{FF2B5EF4-FFF2-40B4-BE49-F238E27FC236}">
                <a16:creationId xmlns:a16="http://schemas.microsoft.com/office/drawing/2014/main" id="{382444EE-3501-48D5-B76A-C36E6FBC65C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8614" name="AutoShape 5" descr="u=3113096413,401413580&amp;fm=116&amp;gp=0">
            <a:extLst>
              <a:ext uri="{FF2B5EF4-FFF2-40B4-BE49-F238E27FC236}">
                <a16:creationId xmlns:a16="http://schemas.microsoft.com/office/drawing/2014/main" id="{2A5785FE-94DD-477A-9263-D0645CE009B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8615" name="AutoShape 6" descr="u=3113096413,401413580&amp;fm=116&amp;gp=0">
            <a:extLst>
              <a:ext uri="{FF2B5EF4-FFF2-40B4-BE49-F238E27FC236}">
                <a16:creationId xmlns:a16="http://schemas.microsoft.com/office/drawing/2014/main" id="{56D631D9-43D1-4627-A8C8-95C18FBE550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68616" name="AutoShape 7" descr="u=3113096413,401413580&amp;fm=116&amp;gp=0">
            <a:extLst>
              <a:ext uri="{FF2B5EF4-FFF2-40B4-BE49-F238E27FC236}">
                <a16:creationId xmlns:a16="http://schemas.microsoft.com/office/drawing/2014/main" id="{2F88FABC-9AE2-4798-BAA5-05A7817E636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13E9680D-3BB4-48A8-87E0-63585C2C152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9A5A5119-3601-42D8-9E6A-1DC3F1FBA3B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70659" name="Rectangle 2">
            <a:extLst>
              <a:ext uri="{FF2B5EF4-FFF2-40B4-BE49-F238E27FC236}">
                <a16:creationId xmlns:a16="http://schemas.microsoft.com/office/drawing/2014/main" id="{E0C86DCE-AF7B-4FD7-AE90-F9990811AC6E}"/>
              </a:ext>
            </a:extLst>
          </p:cNvPr>
          <p:cNvSpPr>
            <a:spLocks noGrp="1" noChangeArrowheads="1"/>
          </p:cNvSpPr>
          <p:nvPr>
            <p:ph type="title" idx="4294967295"/>
          </p:nvPr>
        </p:nvSpPr>
        <p:spPr>
          <a:xfrm>
            <a:off x="465138" y="277813"/>
            <a:ext cx="8213725" cy="511175"/>
          </a:xfrm>
        </p:spPr>
        <p:txBody>
          <a:bodyPr/>
          <a:lstStyle/>
          <a:p>
            <a:r>
              <a:rPr lang="zh-CN" altLang="en-US" sz="3000" b="1"/>
              <a:t>三种规约</a:t>
            </a:r>
          </a:p>
        </p:txBody>
      </p:sp>
      <p:sp>
        <p:nvSpPr>
          <p:cNvPr id="33796" name="Text Box 3">
            <a:extLst>
              <a:ext uri="{FF2B5EF4-FFF2-40B4-BE49-F238E27FC236}">
                <a16:creationId xmlns:a16="http://schemas.microsoft.com/office/drawing/2014/main" id="{106BA87F-5330-4B99-871E-EDC50BEF3E0D}"/>
              </a:ext>
            </a:extLst>
          </p:cNvPr>
          <p:cNvSpPr txBox="1">
            <a:spLocks noChangeArrowheads="1"/>
          </p:cNvSpPr>
          <p:nvPr/>
        </p:nvSpPr>
        <p:spPr bwMode="auto">
          <a:xfrm>
            <a:off x="366713" y="1208088"/>
            <a:ext cx="8410575" cy="4606925"/>
          </a:xfrm>
          <a:prstGeom prst="rect">
            <a:avLst/>
          </a:prstGeom>
          <a:noFill/>
          <a:ln>
            <a:noFill/>
          </a:ln>
          <a:effectLst>
            <a:prstShdw prst="shdw17" dist="17961" dir="13500000">
              <a:srgbClr val="7E9699"/>
            </a:prstShdw>
          </a:effec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Futura Md BT"/>
              <a:buNone/>
              <a:defRPr/>
            </a:pPr>
            <a:r>
              <a:rPr lang="en-US" altLang="zh-CN"/>
              <a:t>1</a:t>
            </a:r>
            <a:r>
              <a:rPr lang="zh-CN" altLang="en-US"/>
              <a:t>、</a:t>
            </a:r>
            <a:r>
              <a:rPr lang="zh-CN" altLang="zh-CN"/>
              <a:t>简单等价规约</a:t>
            </a:r>
            <a:r>
              <a:rPr lang="zh-CN" altLang="en-US"/>
              <a:t>（续）</a:t>
            </a:r>
            <a:endParaRPr lang="en-US" altLang="zh-CN"/>
          </a:p>
          <a:p>
            <a:pPr algn="just">
              <a:spcBef>
                <a:spcPct val="30000"/>
              </a:spcBef>
              <a:spcAft>
                <a:spcPts val="600"/>
              </a:spcAft>
              <a:buClr>
                <a:srgbClr val="FF9900"/>
              </a:buClr>
              <a:defRPr/>
            </a:pPr>
            <a:r>
              <a:rPr lang="zh-CN" altLang="en-US"/>
              <a:t>  </a:t>
            </a:r>
            <a:r>
              <a:rPr lang="zh-CN" altLang="en-US">
                <a:solidFill>
                  <a:srgbClr val="FF9900"/>
                </a:solidFill>
                <a:sym typeface="Wingdings" panose="05000000000000000000" pitchFamily="2" charset="2"/>
              </a:rPr>
              <a:t></a:t>
            </a:r>
            <a:r>
              <a:rPr lang="en-US" altLang="zh-CN">
                <a:solidFill>
                  <a:srgbClr val="FF9900"/>
                </a:solidFill>
              </a:rPr>
              <a:t> </a:t>
            </a:r>
            <a:r>
              <a:rPr lang="en-US" altLang="zh-CN"/>
              <a:t>Vertex-Cover  ≤</a:t>
            </a:r>
            <a:r>
              <a:rPr lang="en-US" altLang="zh-CN" baseline="-25000"/>
              <a:t>p </a:t>
            </a:r>
            <a:r>
              <a:rPr lang="en-US" altLang="zh-CN"/>
              <a:t>Independent-Set </a:t>
            </a:r>
            <a:r>
              <a:rPr lang="zh-CN" altLang="en-US"/>
              <a:t>（式</a:t>
            </a:r>
            <a:r>
              <a:rPr lang="en-US" altLang="zh-CN"/>
              <a:t>2</a:t>
            </a:r>
            <a:r>
              <a:rPr lang="zh-CN" altLang="en-US"/>
              <a:t>）</a:t>
            </a:r>
            <a:endParaRPr lang="en-US" altLang="zh-CN"/>
          </a:p>
          <a:p>
            <a:pPr marL="542925" lvl="1" indent="0" algn="just">
              <a:spcBef>
                <a:spcPct val="30000"/>
              </a:spcBef>
              <a:spcAft>
                <a:spcPct val="0"/>
              </a:spcAft>
              <a:buClr>
                <a:srgbClr val="FF9900"/>
              </a:buClr>
              <a:buFont typeface="Wingdings" panose="05000000000000000000" pitchFamily="2" charset="2"/>
              <a:buNone/>
              <a:defRPr/>
            </a:pPr>
            <a:r>
              <a:rPr lang="zh-CN" altLang="en-US" sz="2400"/>
              <a:t>设</a:t>
            </a:r>
            <a:r>
              <a:rPr lang="en-US" altLang="zh-CN" sz="2400"/>
              <a:t>C</a:t>
            </a:r>
            <a:r>
              <a:rPr lang="zh-CN" altLang="en-US" sz="2400"/>
              <a:t>为任意的顶点覆盖集，令</a:t>
            </a:r>
            <a:r>
              <a:rPr lang="en-US" altLang="zh-CN" sz="2400"/>
              <a:t>I=V-C </a:t>
            </a:r>
            <a:r>
              <a:rPr lang="zh-CN" altLang="en-US" sz="2400"/>
              <a:t>，则</a:t>
            </a:r>
            <a:r>
              <a:rPr lang="en-US" altLang="zh-CN" sz="2400"/>
              <a:t>I</a:t>
            </a:r>
            <a:r>
              <a:rPr lang="zh-CN" altLang="en-US" sz="2400"/>
              <a:t>是独立集</a:t>
            </a:r>
            <a:endParaRPr lang="en-US" altLang="zh-CN" sz="2400"/>
          </a:p>
          <a:p>
            <a:pPr marL="0" lvl="1" indent="-119062" algn="just">
              <a:spcBef>
                <a:spcPts val="1200"/>
              </a:spcBef>
              <a:spcAft>
                <a:spcPct val="0"/>
              </a:spcAft>
              <a:buClr>
                <a:srgbClr val="FF9900"/>
              </a:buClr>
              <a:buFont typeface="Wingdings" panose="05000000000000000000" pitchFamily="2" charset="2"/>
              <a:buNone/>
              <a:defRPr/>
            </a:pPr>
            <a:r>
              <a:rPr lang="en-US" altLang="zh-CN" sz="2400">
                <a:solidFill>
                  <a:srgbClr val="0000FF"/>
                </a:solidFill>
              </a:rPr>
              <a:t>Pf</a:t>
            </a:r>
            <a:r>
              <a:rPr lang="zh-CN" altLang="en-US" sz="2400">
                <a:solidFill>
                  <a:srgbClr val="0000FF"/>
                </a:solidFill>
              </a:rPr>
              <a:t>： </a:t>
            </a:r>
            <a:r>
              <a:rPr lang="zh-CN" altLang="en-US" sz="2400"/>
              <a:t>要证明</a:t>
            </a:r>
            <a:r>
              <a:rPr lang="en-US" altLang="zh-CN" sz="2400"/>
              <a:t>I</a:t>
            </a:r>
            <a:r>
              <a:rPr lang="zh-CN" altLang="en-US" sz="2400"/>
              <a:t>中任意点对之间无边，即：∀ </a:t>
            </a:r>
            <a:r>
              <a:rPr lang="en-US" altLang="zh-CN" sz="2400" err="1"/>
              <a:t>u,v</a:t>
            </a:r>
            <a:r>
              <a:rPr lang="en-US" altLang="zh-CN" sz="2400"/>
              <a:t> ∊ I</a:t>
            </a:r>
            <a:r>
              <a:rPr lang="zh-CN" altLang="en-US" sz="2400"/>
              <a:t>，</a:t>
            </a:r>
            <a:r>
              <a:rPr lang="en-US" altLang="zh-CN" sz="2400"/>
              <a:t> (</a:t>
            </a:r>
            <a:r>
              <a:rPr lang="en-US" altLang="zh-CN" sz="2400" err="1"/>
              <a:t>u,v</a:t>
            </a:r>
            <a:r>
              <a:rPr lang="en-US" altLang="zh-CN" sz="2400"/>
              <a:t>) ∉ E(G) </a:t>
            </a:r>
          </a:p>
          <a:p>
            <a:pPr marL="661987" lvl="1" indent="-119062" algn="just">
              <a:spcBef>
                <a:spcPts val="600"/>
              </a:spcBef>
              <a:spcAft>
                <a:spcPct val="0"/>
              </a:spcAft>
              <a:buClr>
                <a:srgbClr val="FF9900"/>
              </a:buClr>
              <a:buFont typeface="Futura Md BT"/>
              <a:buNone/>
              <a:defRPr/>
            </a:pPr>
            <a:r>
              <a:rPr lang="en-US" altLang="zh-CN" sz="2400">
                <a:solidFill>
                  <a:srgbClr val="0000FF"/>
                </a:solidFill>
              </a:rPr>
              <a:t>  </a:t>
            </a:r>
            <a:r>
              <a:rPr lang="zh-CN" altLang="en-US" sz="2400">
                <a:solidFill>
                  <a:srgbClr val="0000FF"/>
                </a:solidFill>
              </a:rPr>
              <a:t>反证：</a:t>
            </a:r>
            <a:r>
              <a:rPr lang="zh-CN" altLang="en-US" sz="2400"/>
              <a:t>若 </a:t>
            </a:r>
            <a:r>
              <a:rPr lang="en-US" altLang="zh-CN" sz="2400"/>
              <a:t>(</a:t>
            </a:r>
            <a:r>
              <a:rPr lang="en-US" altLang="zh-CN" sz="2400" err="1"/>
              <a:t>u,v</a:t>
            </a:r>
            <a:r>
              <a:rPr lang="en-US" altLang="zh-CN" sz="2400"/>
              <a:t>) </a:t>
            </a:r>
            <a:r>
              <a:rPr lang="zh-CN" altLang="en-US" sz="2400"/>
              <a:t>是</a:t>
            </a:r>
            <a:r>
              <a:rPr lang="en-US" altLang="zh-CN" sz="2400"/>
              <a:t>E(G)</a:t>
            </a:r>
            <a:r>
              <a:rPr lang="zh-CN" altLang="en-US" sz="2400"/>
              <a:t>中的</a:t>
            </a:r>
            <a:r>
              <a:rPr lang="en-US" altLang="zh-CN" sz="2400"/>
              <a:t>1</a:t>
            </a:r>
            <a:r>
              <a:rPr lang="zh-CN" altLang="en-US" sz="2400"/>
              <a:t>条边，因为</a:t>
            </a:r>
            <a:r>
              <a:rPr lang="en-US" altLang="zh-CN" sz="2400"/>
              <a:t>C=</a:t>
            </a:r>
            <a:r>
              <a:rPr lang="en-US" altLang="zh-CN" sz="2400">
                <a:latin typeface="宋体" panose="02010600030101010101" pitchFamily="2" charset="-122"/>
                <a:ea typeface="宋体" panose="02010600030101010101" pitchFamily="2" charset="-122"/>
              </a:rPr>
              <a:t>V-</a:t>
            </a:r>
            <a:r>
              <a:rPr lang="en-US" altLang="zh-CN" sz="2400"/>
              <a:t>I</a:t>
            </a:r>
            <a:r>
              <a:rPr lang="zh-CN" altLang="en-US" sz="2400"/>
              <a:t>是顶点覆盖集，则</a:t>
            </a:r>
            <a:r>
              <a:rPr lang="en-US" altLang="zh-CN" sz="2400"/>
              <a:t>(</a:t>
            </a:r>
            <a:r>
              <a:rPr lang="en-US" altLang="zh-CN" sz="2400" err="1"/>
              <a:t>u,v</a:t>
            </a:r>
            <a:r>
              <a:rPr lang="en-US" altLang="zh-CN" sz="2400"/>
              <a:t>)</a:t>
            </a:r>
            <a:r>
              <a:rPr lang="zh-CN" altLang="en-US" sz="2400"/>
              <a:t>至少有</a:t>
            </a:r>
            <a:r>
              <a:rPr lang="en-US" altLang="zh-CN" sz="2400"/>
              <a:t>1</a:t>
            </a:r>
            <a:r>
              <a:rPr lang="zh-CN" altLang="en-US" sz="2400"/>
              <a:t>个端点在</a:t>
            </a:r>
            <a:r>
              <a:rPr lang="en-US" altLang="zh-CN" sz="2400"/>
              <a:t>V-I</a:t>
            </a:r>
            <a:r>
              <a:rPr lang="zh-CN" altLang="en-US" sz="2400"/>
              <a:t>中。即：</a:t>
            </a:r>
            <a:endParaRPr lang="en-US" altLang="zh-CN" sz="2400"/>
          </a:p>
          <a:p>
            <a:pPr marL="542925" lvl="1" indent="0" algn="just">
              <a:spcBef>
                <a:spcPts val="600"/>
              </a:spcBef>
              <a:spcAft>
                <a:spcPct val="0"/>
              </a:spcAft>
              <a:buClr>
                <a:srgbClr val="FF9900"/>
              </a:buClr>
              <a:buFont typeface="Wingdings" panose="05000000000000000000" pitchFamily="2" charset="2"/>
              <a:buNone/>
              <a:defRPr/>
            </a:pPr>
            <a:r>
              <a:rPr lang="en-US" altLang="zh-CN" sz="2400"/>
              <a:t>       u ∈ V - I </a:t>
            </a:r>
            <a:r>
              <a:rPr lang="zh-CN" altLang="en-US" sz="2400"/>
              <a:t>或 </a:t>
            </a:r>
            <a:r>
              <a:rPr lang="en-US" altLang="zh-CN" sz="2400"/>
              <a:t>v ∈ V – I ⇒ u ∉ I </a:t>
            </a:r>
            <a:r>
              <a:rPr lang="zh-CN" altLang="en-US" sz="2400"/>
              <a:t>或 </a:t>
            </a:r>
            <a:r>
              <a:rPr lang="en-US" altLang="zh-CN" sz="2400"/>
              <a:t>v ∉ I </a:t>
            </a:r>
          </a:p>
          <a:p>
            <a:pPr marL="542925" lvl="1" indent="0" algn="just">
              <a:spcBef>
                <a:spcPts val="600"/>
              </a:spcBef>
              <a:spcAft>
                <a:spcPct val="0"/>
              </a:spcAft>
              <a:buClr>
                <a:srgbClr val="FF9900"/>
              </a:buClr>
              <a:buFont typeface="Wingdings" panose="05000000000000000000" pitchFamily="2" charset="2"/>
              <a:buNone/>
              <a:defRPr/>
            </a:pPr>
            <a:r>
              <a:rPr lang="en-US" altLang="zh-CN" sz="2400">
                <a:latin typeface="宋体" panose="02010600030101010101" pitchFamily="2" charset="-122"/>
                <a:ea typeface="宋体" panose="02010600030101010101" pitchFamily="2" charset="-122"/>
              </a:rPr>
              <a:t> </a:t>
            </a:r>
            <a:r>
              <a:rPr lang="zh-CN" altLang="en-US" sz="2400">
                <a:latin typeface="宋体" panose="02010600030101010101" pitchFamily="2" charset="-122"/>
                <a:ea typeface="宋体" panose="02010600030101010101" pitchFamily="2" charset="-122"/>
              </a:rPr>
              <a:t>与</a:t>
            </a:r>
            <a:r>
              <a:rPr lang="en-US" altLang="zh-CN" sz="2400"/>
              <a:t> u ∈ I and</a:t>
            </a:r>
            <a:r>
              <a:rPr lang="zh-CN" altLang="en-US" sz="2400"/>
              <a:t> </a:t>
            </a:r>
            <a:r>
              <a:rPr lang="en-US" altLang="zh-CN" sz="2400"/>
              <a:t>v ∈ I </a:t>
            </a:r>
            <a:r>
              <a:rPr lang="zh-CN" altLang="en-US" sz="2400"/>
              <a:t>矛盾！</a:t>
            </a:r>
            <a:endParaRPr lang="en-US" altLang="zh-CN" sz="2400"/>
          </a:p>
          <a:p>
            <a:pPr marL="542925" lvl="1" indent="0" algn="just">
              <a:spcBef>
                <a:spcPts val="600"/>
              </a:spcBef>
              <a:spcAft>
                <a:spcPct val="0"/>
              </a:spcAft>
              <a:buClr>
                <a:srgbClr val="FF9900"/>
              </a:buClr>
              <a:buFont typeface="Wingdings" panose="05000000000000000000" pitchFamily="2" charset="2"/>
              <a:buNone/>
              <a:defRPr/>
            </a:pPr>
            <a:r>
              <a:rPr lang="zh-CN" altLang="en-US" sz="2400"/>
              <a:t>此过程亦可在多项式时间内完成</a:t>
            </a:r>
            <a:endParaRPr lang="en-US" altLang="zh-CN" sz="2400"/>
          </a:p>
          <a:p>
            <a:pPr marL="542925" lvl="1" indent="0" algn="just">
              <a:spcBef>
                <a:spcPts val="1200"/>
              </a:spcBef>
              <a:spcAft>
                <a:spcPct val="0"/>
              </a:spcAft>
              <a:buClr>
                <a:srgbClr val="FF9900"/>
              </a:buClr>
              <a:buFont typeface="Wingdings" panose="05000000000000000000" pitchFamily="2" charset="2"/>
              <a:buNone/>
              <a:defRPr/>
            </a:pPr>
            <a:r>
              <a:rPr lang="zh-CN" altLang="en-US" sz="2400"/>
              <a:t>由式</a:t>
            </a:r>
            <a:r>
              <a:rPr lang="en-US" altLang="zh-CN" sz="2400"/>
              <a:t>1</a:t>
            </a:r>
            <a:r>
              <a:rPr lang="zh-CN" altLang="en-US" sz="2400"/>
              <a:t>和</a:t>
            </a:r>
            <a:r>
              <a:rPr lang="en-US" altLang="zh-CN" sz="2400"/>
              <a:t>2</a:t>
            </a:r>
            <a:r>
              <a:rPr lang="zh-CN" altLang="en-US" sz="2400"/>
              <a:t>可得：</a:t>
            </a:r>
            <a:r>
              <a:rPr lang="en-US" altLang="zh-CN" sz="2400">
                <a:solidFill>
                  <a:srgbClr val="0000FF"/>
                </a:solidFill>
              </a:rPr>
              <a:t>Vertex-Cover  ≡</a:t>
            </a:r>
            <a:r>
              <a:rPr lang="en-US" altLang="zh-CN" sz="2400" baseline="-25000">
                <a:solidFill>
                  <a:srgbClr val="0000FF"/>
                </a:solidFill>
              </a:rPr>
              <a:t> p  </a:t>
            </a:r>
            <a:r>
              <a:rPr lang="en-US" altLang="zh-CN" sz="2400">
                <a:solidFill>
                  <a:srgbClr val="0000FF"/>
                </a:solidFill>
              </a:rPr>
              <a:t>Independent-Set</a:t>
            </a:r>
            <a:endParaRPr lang="zh-CN" altLang="en-US"/>
          </a:p>
        </p:txBody>
      </p:sp>
      <p:sp>
        <p:nvSpPr>
          <p:cNvPr id="70661" name="AutoShape 4" descr="u=3113096413,401413580&amp;fm=116&amp;gp=0">
            <a:extLst>
              <a:ext uri="{FF2B5EF4-FFF2-40B4-BE49-F238E27FC236}">
                <a16:creationId xmlns:a16="http://schemas.microsoft.com/office/drawing/2014/main" id="{F9557FB9-16A7-422C-A1DC-FA316FF188E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0662" name="AutoShape 5" descr="u=3113096413,401413580&amp;fm=116&amp;gp=0">
            <a:extLst>
              <a:ext uri="{FF2B5EF4-FFF2-40B4-BE49-F238E27FC236}">
                <a16:creationId xmlns:a16="http://schemas.microsoft.com/office/drawing/2014/main" id="{92739D63-CE4A-42A8-933D-47AA9500729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0663" name="AutoShape 6" descr="u=3113096413,401413580&amp;fm=116&amp;gp=0">
            <a:extLst>
              <a:ext uri="{FF2B5EF4-FFF2-40B4-BE49-F238E27FC236}">
                <a16:creationId xmlns:a16="http://schemas.microsoft.com/office/drawing/2014/main" id="{1683A2B8-6A97-4CC0-9FDD-9995ADB2161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0664" name="AutoShape 7" descr="u=3113096413,401413580&amp;fm=116&amp;gp=0">
            <a:extLst>
              <a:ext uri="{FF2B5EF4-FFF2-40B4-BE49-F238E27FC236}">
                <a16:creationId xmlns:a16="http://schemas.microsoft.com/office/drawing/2014/main" id="{FB45ADE3-B46E-44CB-B217-3E780AF94E8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968CA717-9091-482D-B346-34D9CA67F31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ACDF6EE2-FD87-45E2-B346-6BD2746BE9D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72707" name="Rectangle 2">
            <a:extLst>
              <a:ext uri="{FF2B5EF4-FFF2-40B4-BE49-F238E27FC236}">
                <a16:creationId xmlns:a16="http://schemas.microsoft.com/office/drawing/2014/main" id="{E606FB79-362D-4A27-A177-14DEF12423F0}"/>
              </a:ext>
            </a:extLst>
          </p:cNvPr>
          <p:cNvSpPr>
            <a:spLocks noGrp="1" noChangeArrowheads="1"/>
          </p:cNvSpPr>
          <p:nvPr>
            <p:ph type="title" idx="4294967295"/>
          </p:nvPr>
        </p:nvSpPr>
        <p:spPr>
          <a:xfrm>
            <a:off x="484188" y="290513"/>
            <a:ext cx="8213725" cy="512762"/>
          </a:xfrm>
        </p:spPr>
        <p:txBody>
          <a:bodyPr/>
          <a:lstStyle/>
          <a:p>
            <a:r>
              <a:rPr lang="zh-CN" altLang="en-US" sz="3000" b="1"/>
              <a:t>三种规约</a:t>
            </a:r>
          </a:p>
        </p:txBody>
      </p:sp>
      <p:sp>
        <p:nvSpPr>
          <p:cNvPr id="33796" name="Text Box 3">
            <a:extLst>
              <a:ext uri="{FF2B5EF4-FFF2-40B4-BE49-F238E27FC236}">
                <a16:creationId xmlns:a16="http://schemas.microsoft.com/office/drawing/2014/main" id="{83A3E027-55C0-45E3-A297-40147CA2C002}"/>
              </a:ext>
            </a:extLst>
          </p:cNvPr>
          <p:cNvSpPr txBox="1">
            <a:spLocks noChangeArrowheads="1"/>
          </p:cNvSpPr>
          <p:nvPr/>
        </p:nvSpPr>
        <p:spPr bwMode="auto">
          <a:xfrm>
            <a:off x="160338" y="1206500"/>
            <a:ext cx="8823325" cy="5059363"/>
          </a:xfrm>
          <a:prstGeom prst="rect">
            <a:avLst/>
          </a:prstGeom>
          <a:noFill/>
          <a:ln>
            <a:noFill/>
          </a:ln>
          <a:effectLst>
            <a:prstShdw prst="shdw17" dist="17961" dir="13500000">
              <a:srgbClr val="7E9699"/>
            </a:prstShdw>
          </a:effec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ts val="600"/>
              </a:spcAft>
              <a:buClr>
                <a:srgbClr val="FF9900"/>
              </a:buClr>
              <a:buFont typeface="Futura Md BT"/>
              <a:buNone/>
              <a:defRPr/>
            </a:pPr>
            <a:r>
              <a:rPr lang="en-US" altLang="zh-CN"/>
              <a:t>2</a:t>
            </a:r>
            <a:r>
              <a:rPr lang="zh-CN" altLang="en-US"/>
              <a:t>、从特殊到一般</a:t>
            </a:r>
            <a:endParaRPr lang="en-US" altLang="zh-CN"/>
          </a:p>
          <a:p>
            <a:pPr algn="just">
              <a:spcBef>
                <a:spcPct val="30000"/>
              </a:spcBef>
              <a:spcAft>
                <a:spcPts val="600"/>
              </a:spcAft>
              <a:buClr>
                <a:srgbClr val="FF9900"/>
              </a:buClr>
              <a:defRPr/>
            </a:pPr>
            <a:r>
              <a:rPr lang="zh-CN" altLang="en-US"/>
              <a:t>  例</a:t>
            </a:r>
            <a:r>
              <a:rPr lang="en-US" altLang="zh-CN"/>
              <a:t>2</a:t>
            </a:r>
            <a:r>
              <a:rPr lang="zh-CN" altLang="en-US"/>
              <a:t>：</a:t>
            </a:r>
            <a:r>
              <a:rPr lang="en-US" altLang="zh-CN"/>
              <a:t>Vertex-Cover  ≤</a:t>
            </a:r>
            <a:r>
              <a:rPr lang="en-US" altLang="zh-CN" baseline="-25000"/>
              <a:t>p </a:t>
            </a:r>
            <a:r>
              <a:rPr lang="en-US" altLang="zh-CN"/>
              <a:t>Set-Cover</a:t>
            </a:r>
          </a:p>
          <a:p>
            <a:pPr algn="just">
              <a:spcBef>
                <a:spcPct val="30000"/>
              </a:spcBef>
              <a:spcAft>
                <a:spcPts val="600"/>
              </a:spcAft>
              <a:buClr>
                <a:srgbClr val="FF9900"/>
              </a:buClr>
              <a:defRPr/>
            </a:pPr>
            <a:r>
              <a:rPr lang="zh-CN" altLang="en-US">
                <a:solidFill>
                  <a:srgbClr val="FF9900"/>
                </a:solidFill>
              </a:rPr>
              <a:t>   </a:t>
            </a:r>
            <a:r>
              <a:rPr lang="zh-CN" altLang="en-US">
                <a:solidFill>
                  <a:srgbClr val="FF9900"/>
                </a:solidFill>
                <a:sym typeface="Wingdings" panose="05000000000000000000" pitchFamily="2" charset="2"/>
              </a:rPr>
              <a:t> </a:t>
            </a:r>
            <a:r>
              <a:rPr lang="zh-CN" altLang="en-US"/>
              <a:t>集合覆盖</a:t>
            </a:r>
            <a:r>
              <a:rPr lang="en-US" altLang="zh-CN"/>
              <a:t>S</a:t>
            </a:r>
            <a:r>
              <a:rPr lang="en-US" altLang="zh-CN" baseline="30000"/>
              <a:t>’</a:t>
            </a:r>
            <a:endParaRPr lang="en-US" altLang="zh-CN"/>
          </a:p>
          <a:p>
            <a:pPr marL="542925" lvl="1" indent="0" algn="just">
              <a:spcBef>
                <a:spcPct val="30000"/>
              </a:spcBef>
              <a:spcAft>
                <a:spcPts val="600"/>
              </a:spcAft>
              <a:buClr>
                <a:srgbClr val="FF9900"/>
              </a:buClr>
              <a:buFont typeface="Wingdings" panose="05000000000000000000" pitchFamily="2" charset="2"/>
              <a:buNone/>
              <a:defRPr/>
            </a:pPr>
            <a:r>
              <a:rPr lang="zh-CN" altLang="en-US" sz="2400"/>
              <a:t>非空集</a:t>
            </a:r>
            <a:r>
              <a:rPr lang="en-US" altLang="zh-CN" sz="2400" i="1"/>
              <a:t>S </a:t>
            </a:r>
            <a:r>
              <a:rPr lang="zh-CN" altLang="en-US" sz="2400"/>
              <a:t>的一个覆盖</a:t>
            </a:r>
            <a:r>
              <a:rPr lang="en-US" altLang="zh-CN" sz="2400" i="1"/>
              <a:t>S</a:t>
            </a:r>
            <a:r>
              <a:rPr lang="en-US" altLang="zh-CN" sz="2400" i="1" baseline="30000"/>
              <a:t>’</a:t>
            </a:r>
            <a:r>
              <a:rPr lang="en-US" altLang="zh-CN" sz="2400" i="1"/>
              <a:t> </a:t>
            </a:r>
            <a:r>
              <a:rPr lang="zh-CN" altLang="en-US" sz="2400"/>
              <a:t>是</a:t>
            </a:r>
            <a:r>
              <a:rPr lang="en-US" altLang="zh-CN" sz="2400" i="1"/>
              <a:t>S </a:t>
            </a:r>
            <a:r>
              <a:rPr lang="zh-CN" altLang="en-US" sz="2400"/>
              <a:t>的若干非空子集的集合，他们的并集等于</a:t>
            </a:r>
            <a:r>
              <a:rPr lang="en-US" altLang="zh-CN" sz="2400" i="1"/>
              <a:t>S</a:t>
            </a:r>
            <a:r>
              <a:rPr lang="zh-CN" altLang="en-US" sz="2400"/>
              <a:t>。即：</a:t>
            </a:r>
            <a:endParaRPr lang="en-US" altLang="zh-CN"/>
          </a:p>
          <a:p>
            <a:pPr algn="just">
              <a:spcBef>
                <a:spcPct val="30000"/>
              </a:spcBef>
              <a:spcAft>
                <a:spcPts val="600"/>
              </a:spcAft>
              <a:buClr>
                <a:srgbClr val="FF9900"/>
              </a:buClr>
              <a:defRPr/>
            </a:pPr>
            <a:r>
              <a:rPr lang="en-US" altLang="zh-CN"/>
              <a:t>      </a:t>
            </a:r>
            <a:r>
              <a:rPr lang="en-US" altLang="zh-CN" i="1"/>
              <a:t>S</a:t>
            </a:r>
            <a:r>
              <a:rPr lang="en-US" altLang="zh-CN" i="1" baseline="-25000"/>
              <a:t>i  </a:t>
            </a:r>
            <a:r>
              <a:rPr lang="en-US" altLang="zh-CN"/>
              <a:t>⊆ </a:t>
            </a:r>
            <a:r>
              <a:rPr lang="en-US" altLang="zh-CN" i="1"/>
              <a:t>S</a:t>
            </a:r>
            <a:r>
              <a:rPr lang="en-US" altLang="zh-CN"/>
              <a:t>, </a:t>
            </a:r>
            <a:r>
              <a:rPr lang="en-US" altLang="zh-CN" i="1"/>
              <a:t>S</a:t>
            </a:r>
            <a:r>
              <a:rPr lang="en-US" altLang="zh-CN" i="1" baseline="-25000"/>
              <a:t>i </a:t>
            </a:r>
            <a:r>
              <a:rPr lang="en-US" altLang="zh-CN"/>
              <a:t>≠</a:t>
            </a:r>
            <a:r>
              <a:rPr lang="az-Cyrl-AZ" altLang="zh-CN" i="1"/>
              <a:t>Ф </a:t>
            </a:r>
            <a:r>
              <a:rPr lang="en-US" altLang="zh-CN"/>
              <a:t>(</a:t>
            </a:r>
            <a:r>
              <a:rPr lang="en-US" altLang="zh-CN" i="1"/>
              <a:t>1 </a:t>
            </a:r>
            <a:r>
              <a:rPr lang="en-US" altLang="zh-CN"/>
              <a:t>≤</a:t>
            </a:r>
            <a:r>
              <a:rPr lang="en-US" altLang="zh-CN" i="1" err="1"/>
              <a:t>i</a:t>
            </a:r>
            <a:r>
              <a:rPr lang="en-US" altLang="zh-CN" i="1"/>
              <a:t> </a:t>
            </a:r>
            <a:r>
              <a:rPr lang="en-US" altLang="zh-CN"/>
              <a:t>≤ </a:t>
            </a:r>
            <a:r>
              <a:rPr lang="en-US" altLang="zh-CN" i="1"/>
              <a:t>m</a:t>
            </a:r>
            <a:r>
              <a:rPr lang="zh-CN" altLang="en-US"/>
              <a:t> </a:t>
            </a:r>
            <a:r>
              <a:rPr lang="en-US" altLang="zh-CN"/>
              <a:t>), </a:t>
            </a:r>
            <a:r>
              <a:rPr lang="zh-CN" altLang="en-US"/>
              <a:t>若</a:t>
            </a:r>
            <a:r>
              <a:rPr lang="en-US" altLang="zh-CN" i="1"/>
              <a:t>J </a:t>
            </a:r>
            <a:r>
              <a:rPr lang="en-US" altLang="zh-CN"/>
              <a:t>⊆ { 1,2,…,m }</a:t>
            </a:r>
            <a:r>
              <a:rPr lang="zh-CN" altLang="en-US"/>
              <a:t> 且            ，</a:t>
            </a:r>
            <a:endParaRPr lang="en-US" altLang="zh-CN"/>
          </a:p>
          <a:p>
            <a:pPr algn="just">
              <a:spcBef>
                <a:spcPts val="1200"/>
              </a:spcBef>
              <a:spcAft>
                <a:spcPts val="600"/>
              </a:spcAft>
              <a:buClr>
                <a:srgbClr val="FF9900"/>
              </a:buClr>
              <a:defRPr/>
            </a:pPr>
            <a:r>
              <a:rPr lang="en-US" altLang="zh-CN"/>
              <a:t>      </a:t>
            </a:r>
            <a:r>
              <a:rPr lang="zh-CN" altLang="en-US"/>
              <a:t>则称             为</a:t>
            </a:r>
            <a:r>
              <a:rPr lang="en-US" altLang="zh-CN" i="1"/>
              <a:t>S </a:t>
            </a:r>
            <a:r>
              <a:rPr lang="zh-CN" altLang="en-US"/>
              <a:t>的一个覆盖。注意：子集的交未必为空！</a:t>
            </a:r>
            <a:endParaRPr lang="en-US" altLang="zh-CN" i="1"/>
          </a:p>
          <a:p>
            <a:pPr marL="661987" lvl="1" indent="-119062" algn="just">
              <a:spcBef>
                <a:spcPts val="1200"/>
              </a:spcBef>
              <a:spcAft>
                <a:spcPct val="0"/>
              </a:spcAft>
              <a:buClr>
                <a:srgbClr val="FF9900"/>
              </a:buClr>
              <a:buFont typeface="Wingdings" panose="05000000000000000000" pitchFamily="2" charset="2"/>
              <a:buNone/>
              <a:defRPr/>
            </a:pPr>
            <a:r>
              <a:rPr lang="en-US" altLang="zh-CN" sz="2400">
                <a:solidFill>
                  <a:srgbClr val="0000FF"/>
                </a:solidFill>
              </a:rPr>
              <a:t>   </a:t>
            </a:r>
            <a:r>
              <a:rPr lang="zh-CN" altLang="en-US" sz="2400">
                <a:solidFill>
                  <a:srgbClr val="0000FF"/>
                </a:solidFill>
              </a:rPr>
              <a:t>图例：最小集合覆盖</a:t>
            </a:r>
            <a:endParaRPr lang="en-US" altLang="zh-CN" sz="2400"/>
          </a:p>
          <a:p>
            <a:pPr marL="661987" lvl="1" indent="-119062" algn="just">
              <a:spcBef>
                <a:spcPts val="600"/>
              </a:spcBef>
              <a:spcAft>
                <a:spcPct val="0"/>
              </a:spcAft>
              <a:buClr>
                <a:srgbClr val="FF9900"/>
              </a:buClr>
              <a:buFont typeface="Wingdings" panose="05000000000000000000" pitchFamily="2" charset="2"/>
              <a:buNone/>
              <a:defRPr/>
            </a:pPr>
            <a:r>
              <a:rPr lang="en-US" altLang="zh-CN" sz="2400"/>
              <a:t>     Set-Cover={ &lt;</a:t>
            </a:r>
            <a:r>
              <a:rPr lang="en-US" altLang="zh-CN" sz="2400" err="1"/>
              <a:t>S,k</a:t>
            </a:r>
            <a:r>
              <a:rPr lang="en-US" altLang="zh-CN" sz="2400"/>
              <a:t>&gt;, S</a:t>
            </a:r>
            <a:r>
              <a:rPr lang="zh-CN" altLang="en-US" sz="2400"/>
              <a:t>有一个</a:t>
            </a:r>
            <a:r>
              <a:rPr lang="en-US" altLang="zh-CN" sz="2400" err="1"/>
              <a:t>size≤k</a:t>
            </a:r>
            <a:r>
              <a:rPr lang="zh-CN" altLang="en-US" sz="2400"/>
              <a:t>的集合覆盖 </a:t>
            </a:r>
            <a:r>
              <a:rPr lang="en-US" altLang="zh-CN" sz="2400"/>
              <a:t>}</a:t>
            </a:r>
            <a:endParaRPr lang="en-US" altLang="zh-CN" sz="2800"/>
          </a:p>
          <a:p>
            <a:pPr marL="661987" lvl="1" indent="-119062" algn="just">
              <a:spcBef>
                <a:spcPts val="600"/>
              </a:spcBef>
              <a:spcAft>
                <a:spcPct val="0"/>
              </a:spcAft>
              <a:buClr>
                <a:srgbClr val="FF9900"/>
              </a:buClr>
              <a:buFont typeface="Wingdings" panose="05000000000000000000" pitchFamily="2" charset="2"/>
              <a:buNone/>
              <a:defRPr/>
            </a:pPr>
            <a:r>
              <a:rPr lang="en-US" altLang="zh-CN" sz="2400"/>
              <a:t>     </a:t>
            </a:r>
            <a:r>
              <a:rPr lang="zh-CN" altLang="en-US" sz="2400"/>
              <a:t>图中</a:t>
            </a:r>
            <a:r>
              <a:rPr lang="en-US" altLang="zh-CN" sz="2400"/>
              <a:t>S</a:t>
            </a:r>
            <a:r>
              <a:rPr lang="en-US" altLang="zh-CN" sz="2400" baseline="30000"/>
              <a:t>’</a:t>
            </a:r>
            <a:r>
              <a:rPr lang="en-US" altLang="zh-CN" sz="2400"/>
              <a:t> = { S</a:t>
            </a:r>
            <a:r>
              <a:rPr lang="en-US" altLang="zh-CN" sz="2400" baseline="-25000"/>
              <a:t>2</a:t>
            </a:r>
            <a:r>
              <a:rPr lang="en-US" altLang="zh-CN" sz="2400"/>
              <a:t>, S</a:t>
            </a:r>
            <a:r>
              <a:rPr lang="en-US" altLang="zh-CN" sz="2400" baseline="-25000"/>
              <a:t>6  </a:t>
            </a:r>
            <a:r>
              <a:rPr lang="en-US" altLang="zh-CN" sz="2400"/>
              <a:t>}</a:t>
            </a:r>
            <a:r>
              <a:rPr lang="zh-CN" altLang="en-US" sz="2400"/>
              <a:t>是</a:t>
            </a:r>
            <a:r>
              <a:rPr lang="en-US" altLang="zh-CN" sz="2400"/>
              <a:t>S</a:t>
            </a:r>
            <a:r>
              <a:rPr lang="zh-CN" altLang="en-US" sz="2400"/>
              <a:t>的一个最小的集合覆盖</a:t>
            </a:r>
            <a:endParaRPr lang="zh-CN" altLang="en-US"/>
          </a:p>
        </p:txBody>
      </p:sp>
      <p:sp>
        <p:nvSpPr>
          <p:cNvPr id="72709" name="AutoShape 4" descr="u=3113096413,401413580&amp;fm=116&amp;gp=0">
            <a:extLst>
              <a:ext uri="{FF2B5EF4-FFF2-40B4-BE49-F238E27FC236}">
                <a16:creationId xmlns:a16="http://schemas.microsoft.com/office/drawing/2014/main" id="{EA9B95C2-4683-4023-BC72-290E21BAAB0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2710" name="AutoShape 5" descr="u=3113096413,401413580&amp;fm=116&amp;gp=0">
            <a:extLst>
              <a:ext uri="{FF2B5EF4-FFF2-40B4-BE49-F238E27FC236}">
                <a16:creationId xmlns:a16="http://schemas.microsoft.com/office/drawing/2014/main" id="{BB7BAF62-AF2E-4D38-BDBE-6FA67CC3835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2711" name="AutoShape 6" descr="u=3113096413,401413580&amp;fm=116&amp;gp=0">
            <a:extLst>
              <a:ext uri="{FF2B5EF4-FFF2-40B4-BE49-F238E27FC236}">
                <a16:creationId xmlns:a16="http://schemas.microsoft.com/office/drawing/2014/main" id="{476632D5-0524-4CD9-9860-E975BC7803A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2712" name="AutoShape 7" descr="u=3113096413,401413580&amp;fm=116&amp;gp=0">
            <a:extLst>
              <a:ext uri="{FF2B5EF4-FFF2-40B4-BE49-F238E27FC236}">
                <a16:creationId xmlns:a16="http://schemas.microsoft.com/office/drawing/2014/main" id="{3391D80A-3C37-4B16-B5D8-427B5533A1C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graphicFrame>
        <p:nvGraphicFramePr>
          <p:cNvPr id="72713" name="对象 11">
            <a:extLst>
              <a:ext uri="{FF2B5EF4-FFF2-40B4-BE49-F238E27FC236}">
                <a16:creationId xmlns:a16="http://schemas.microsoft.com/office/drawing/2014/main" id="{66FA68EB-BE7E-4FD2-8D3D-BCCD78C35E3C}"/>
              </a:ext>
            </a:extLst>
          </p:cNvPr>
          <p:cNvGraphicFramePr>
            <a:graphicFrameLocks noChangeAspect="1"/>
          </p:cNvGraphicFramePr>
          <p:nvPr/>
        </p:nvGraphicFramePr>
        <p:xfrm>
          <a:off x="7119938" y="3763963"/>
          <a:ext cx="947737" cy="571500"/>
        </p:xfrm>
        <a:graphic>
          <a:graphicData uri="http://schemas.openxmlformats.org/presentationml/2006/ole">
            <mc:AlternateContent xmlns:mc="http://schemas.openxmlformats.org/markup-compatibility/2006">
              <mc:Choice xmlns:v="urn:schemas-microsoft-com:vml" Requires="v">
                <p:oleObj spid="_x0000_s72705" name="Equation" r:id="rId4" imgW="609600" imgH="368300" progId="Equation.DSMT4">
                  <p:embed/>
                </p:oleObj>
              </mc:Choice>
              <mc:Fallback>
                <p:oleObj name="Equation" r:id="rId4" imgW="609600" imgH="368300" progId="Equation.DSMT4">
                  <p:embed/>
                  <p:pic>
                    <p:nvPicPr>
                      <p:cNvPr id="72713" name="对象 11">
                        <a:extLst>
                          <a:ext uri="{FF2B5EF4-FFF2-40B4-BE49-F238E27FC236}">
                            <a16:creationId xmlns:a16="http://schemas.microsoft.com/office/drawing/2014/main" id="{66FA68EB-BE7E-4FD2-8D3D-BCCD78C35E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9938" y="3763963"/>
                        <a:ext cx="9477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2714" name="对象 12">
            <a:extLst>
              <a:ext uri="{FF2B5EF4-FFF2-40B4-BE49-F238E27FC236}">
                <a16:creationId xmlns:a16="http://schemas.microsoft.com/office/drawing/2014/main" id="{D68F5C42-45F0-4756-BA29-D1CD49F58947}"/>
              </a:ext>
            </a:extLst>
          </p:cNvPr>
          <p:cNvGraphicFramePr>
            <a:graphicFrameLocks noChangeAspect="1"/>
          </p:cNvGraphicFramePr>
          <p:nvPr/>
        </p:nvGraphicFramePr>
        <p:xfrm>
          <a:off x="1603375" y="4335463"/>
          <a:ext cx="985838" cy="506412"/>
        </p:xfrm>
        <a:graphic>
          <a:graphicData uri="http://schemas.openxmlformats.org/presentationml/2006/ole">
            <mc:AlternateContent xmlns:mc="http://schemas.openxmlformats.org/markup-compatibility/2006">
              <mc:Choice xmlns:v="urn:schemas-microsoft-com:vml" Requires="v">
                <p:oleObj spid="_x0000_s72706" name="Equation" r:id="rId6" imgW="469696" imgH="241195" progId="Equation.DSMT4">
                  <p:embed/>
                </p:oleObj>
              </mc:Choice>
              <mc:Fallback>
                <p:oleObj name="Equation" r:id="rId6" imgW="469696" imgH="241195" progId="Equation.DSMT4">
                  <p:embed/>
                  <p:pic>
                    <p:nvPicPr>
                      <p:cNvPr id="72714" name="对象 12">
                        <a:extLst>
                          <a:ext uri="{FF2B5EF4-FFF2-40B4-BE49-F238E27FC236}">
                            <a16:creationId xmlns:a16="http://schemas.microsoft.com/office/drawing/2014/main" id="{D68F5C42-45F0-4756-BA29-D1CD49F589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3375" y="4335463"/>
                        <a:ext cx="985838"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对象 13">
            <a:extLst>
              <a:ext uri="{FF2B5EF4-FFF2-40B4-BE49-F238E27FC236}">
                <a16:creationId xmlns:a16="http://schemas.microsoft.com/office/drawing/2014/main" id="{B94A3584-330F-4329-BE66-D61025D9CEC5}"/>
              </a:ext>
            </a:extLst>
          </p:cNvPr>
          <p:cNvGraphicFramePr>
            <a:graphicFrameLocks noChangeAspect="1"/>
          </p:cNvGraphicFramePr>
          <p:nvPr>
            <p:extLst>
              <p:ext uri="{D42A27DB-BD31-4B8C-83A1-F6EECF244321}">
                <p14:modId xmlns:p14="http://schemas.microsoft.com/office/powerpoint/2010/main" val="3524539418"/>
              </p:ext>
            </p:extLst>
          </p:nvPr>
        </p:nvGraphicFramePr>
        <p:xfrm>
          <a:off x="4651822" y="-1711"/>
          <a:ext cx="4488142" cy="1835274"/>
        </p:xfrm>
        <a:graphic>
          <a:graphicData uri="http://schemas.openxmlformats.org/presentationml/2006/ole">
            <mc:AlternateContent xmlns:mc="http://schemas.openxmlformats.org/markup-compatibility/2006">
              <mc:Choice xmlns:v="urn:schemas-microsoft-com:vml" Requires="v">
                <p:oleObj spid="_x0000_s72707" name="Equation" r:id="rId8" imgW="2235200" imgH="914400" progId="Equation.DSMT4">
                  <p:embed/>
                </p:oleObj>
              </mc:Choice>
              <mc:Fallback>
                <p:oleObj name="Equation" r:id="rId8" imgW="2235200" imgH="914400" progId="Equation.DSMT4">
                  <p:embed/>
                  <p:pic>
                    <p:nvPicPr>
                      <p:cNvPr id="14" name="对象 13">
                        <a:extLst>
                          <a:ext uri="{FF2B5EF4-FFF2-40B4-BE49-F238E27FC236}">
                            <a16:creationId xmlns:a16="http://schemas.microsoft.com/office/drawing/2014/main" id="{B94A3584-330F-4329-BE66-D61025D9CEC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1822" y="-1711"/>
                        <a:ext cx="4488142" cy="1835274"/>
                      </a:xfrm>
                      <a:prstGeom prst="rect">
                        <a:avLst/>
                      </a:prstGeom>
                      <a:solidFill>
                        <a:srgbClr val="D1FF47"/>
                      </a:solidFill>
                      <a:ln>
                        <a:noFill/>
                      </a:ln>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6801626E-66F0-49B4-96B6-966E251C2BF7}"/>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F7599416-A50D-47E0-A8C0-496B653441F8}"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74755" name="Rectangle 2">
            <a:extLst>
              <a:ext uri="{FF2B5EF4-FFF2-40B4-BE49-F238E27FC236}">
                <a16:creationId xmlns:a16="http://schemas.microsoft.com/office/drawing/2014/main" id="{40FFC151-AA2B-4ECF-A644-EBC4E0F74580}"/>
              </a:ext>
            </a:extLst>
          </p:cNvPr>
          <p:cNvSpPr>
            <a:spLocks noGrp="1" noChangeArrowheads="1"/>
          </p:cNvSpPr>
          <p:nvPr>
            <p:ph type="title" idx="4294967295"/>
          </p:nvPr>
        </p:nvSpPr>
        <p:spPr>
          <a:xfrm>
            <a:off x="484188" y="290513"/>
            <a:ext cx="8213725" cy="512762"/>
          </a:xfrm>
        </p:spPr>
        <p:txBody>
          <a:bodyPr/>
          <a:lstStyle/>
          <a:p>
            <a:r>
              <a:rPr lang="zh-CN" altLang="en-US" sz="3000" b="1"/>
              <a:t>三种规约</a:t>
            </a:r>
            <a:r>
              <a:rPr lang="en-US" altLang="zh-CN" sz="3000" b="1"/>
              <a:t>-</a:t>
            </a:r>
            <a:r>
              <a:rPr lang="zh-CN" altLang="en-US" sz="3200"/>
              <a:t>从特殊到一般（续）</a:t>
            </a:r>
            <a:endParaRPr lang="zh-CN" altLang="en-US" sz="3000" b="1"/>
          </a:p>
        </p:txBody>
      </p:sp>
      <p:sp>
        <p:nvSpPr>
          <p:cNvPr id="33796" name="Text Box 3">
            <a:extLst>
              <a:ext uri="{FF2B5EF4-FFF2-40B4-BE49-F238E27FC236}">
                <a16:creationId xmlns:a16="http://schemas.microsoft.com/office/drawing/2014/main" id="{7438E9E3-94D2-4E85-B4D4-5257A3B46F67}"/>
              </a:ext>
            </a:extLst>
          </p:cNvPr>
          <p:cNvSpPr txBox="1">
            <a:spLocks noChangeArrowheads="1"/>
          </p:cNvSpPr>
          <p:nvPr/>
        </p:nvSpPr>
        <p:spPr bwMode="auto">
          <a:xfrm>
            <a:off x="0" y="968375"/>
            <a:ext cx="8824913" cy="5557838"/>
          </a:xfrm>
          <a:prstGeom prst="rect">
            <a:avLst/>
          </a:prstGeom>
          <a:noFill/>
          <a:ln>
            <a:noFill/>
          </a:ln>
          <a:effectLst>
            <a:prstShdw prst="shdw17" dist="17961" dir="13500000">
              <a:srgbClr val="7E9699"/>
            </a:prstShdw>
          </a:effec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ts val="600"/>
              </a:spcAft>
              <a:buClr>
                <a:srgbClr val="FF9900"/>
              </a:buClr>
              <a:buFont typeface="Futura Md BT"/>
              <a:buNone/>
              <a:defRPr/>
            </a:pPr>
            <a:r>
              <a:rPr lang="en-US" altLang="zh-CN"/>
              <a:t>   </a:t>
            </a:r>
            <a:r>
              <a:rPr lang="zh-CN" altLang="en-US"/>
              <a:t>例</a:t>
            </a:r>
            <a:r>
              <a:rPr lang="en-US" altLang="zh-CN"/>
              <a:t>2</a:t>
            </a:r>
            <a:r>
              <a:rPr lang="zh-CN" altLang="en-US"/>
              <a:t>：</a:t>
            </a:r>
            <a:r>
              <a:rPr lang="en-US" altLang="zh-CN"/>
              <a:t>Vertex-Cover  ≤</a:t>
            </a:r>
            <a:r>
              <a:rPr lang="en-US" altLang="zh-CN" baseline="-25000"/>
              <a:t>p </a:t>
            </a:r>
            <a:r>
              <a:rPr lang="en-US" altLang="zh-CN"/>
              <a:t>Set-Cover</a:t>
            </a:r>
            <a:r>
              <a:rPr lang="zh-CN" altLang="en-US"/>
              <a:t>（续）</a:t>
            </a:r>
            <a:endParaRPr lang="en-US" altLang="zh-CN"/>
          </a:p>
          <a:p>
            <a:pPr marL="261938" lvl="1" indent="-261938" algn="just">
              <a:spcBef>
                <a:spcPct val="30000"/>
              </a:spcBef>
              <a:spcAft>
                <a:spcPts val="0"/>
              </a:spcAft>
              <a:buClr>
                <a:srgbClr val="FF9900"/>
              </a:buClr>
              <a:buFont typeface="Futura Md BT"/>
              <a:buChar char=" "/>
              <a:defRPr/>
            </a:pPr>
            <a:r>
              <a:rPr lang="zh-CN" altLang="en-US">
                <a:solidFill>
                  <a:srgbClr val="0000FF"/>
                </a:solidFill>
              </a:rPr>
              <a:t> </a:t>
            </a:r>
            <a:r>
              <a:rPr lang="en-US" altLang="zh-CN" sz="2400">
                <a:solidFill>
                  <a:srgbClr val="0000FF"/>
                </a:solidFill>
              </a:rPr>
              <a:t>Pf</a:t>
            </a:r>
            <a:r>
              <a:rPr lang="zh-CN" altLang="en-US" sz="2400">
                <a:solidFill>
                  <a:srgbClr val="0000FF"/>
                </a:solidFill>
              </a:rPr>
              <a:t>：</a:t>
            </a:r>
            <a:r>
              <a:rPr lang="zh-CN" altLang="en-US" sz="2400"/>
              <a:t>设</a:t>
            </a:r>
            <a:r>
              <a:rPr lang="en-US" altLang="zh-CN" sz="2400"/>
              <a:t>C={ &lt;</a:t>
            </a:r>
            <a:r>
              <a:rPr lang="en-US" altLang="zh-CN" sz="2400" err="1"/>
              <a:t>G,k</a:t>
            </a:r>
            <a:r>
              <a:rPr lang="en-US" altLang="zh-CN" sz="2400"/>
              <a:t>&gt; }</a:t>
            </a:r>
            <a:r>
              <a:rPr lang="zh-CN" altLang="en-US" sz="2400"/>
              <a:t>是</a:t>
            </a:r>
            <a:r>
              <a:rPr lang="en-US" altLang="zh-CN" sz="2400"/>
              <a:t>1</a:t>
            </a:r>
            <a:r>
              <a:rPr lang="zh-CN" altLang="en-US" sz="2400"/>
              <a:t>个顶点覆盖集，我们构造</a:t>
            </a:r>
            <a:r>
              <a:rPr lang="en-US" altLang="zh-CN" sz="2400"/>
              <a:t>1</a:t>
            </a:r>
            <a:r>
              <a:rPr lang="zh-CN" altLang="en-US" sz="2400"/>
              <a:t>个</a:t>
            </a:r>
            <a:r>
              <a:rPr lang="zh-CN" altLang="zh-CN" sz="2400">
                <a:solidFill>
                  <a:schemeClr val="tx1"/>
                </a:solidFill>
                <a:latin typeface="Trebuchet MS" pitchFamily="34" charset="0"/>
              </a:rPr>
              <a:t>集合覆盖，其大小</a:t>
            </a:r>
            <a:r>
              <a:rPr lang="zh-CN" altLang="en-US" sz="2400">
                <a:solidFill>
                  <a:schemeClr val="tx1"/>
                </a:solidFill>
                <a:latin typeface="Trebuchet MS" pitchFamily="34" charset="0"/>
              </a:rPr>
              <a:t>与</a:t>
            </a:r>
            <a:r>
              <a:rPr lang="en-US" altLang="zh-CN" sz="2400">
                <a:solidFill>
                  <a:schemeClr val="tx1"/>
                </a:solidFill>
                <a:latin typeface="Trebuchet MS" pitchFamily="34" charset="0"/>
              </a:rPr>
              <a:t>C</a:t>
            </a:r>
            <a:r>
              <a:rPr lang="zh-CN" altLang="en-US" sz="2400">
                <a:solidFill>
                  <a:schemeClr val="tx1"/>
                </a:solidFill>
                <a:latin typeface="Trebuchet MS" pitchFamily="34" charset="0"/>
              </a:rPr>
              <a:t>相等</a:t>
            </a:r>
            <a:r>
              <a:rPr lang="zh-CN" altLang="zh-CN" sz="2400">
                <a:solidFill>
                  <a:schemeClr val="tx1"/>
                </a:solidFill>
                <a:latin typeface="Trebuchet MS" pitchFamily="34" charset="0"/>
              </a:rPr>
              <a:t>。</a:t>
            </a:r>
            <a:endParaRPr lang="en-US" altLang="zh-CN" sz="2400"/>
          </a:p>
          <a:p>
            <a:pPr marL="542925" lvl="1" indent="0" algn="just">
              <a:spcBef>
                <a:spcPct val="30000"/>
              </a:spcBef>
              <a:spcAft>
                <a:spcPts val="600"/>
              </a:spcAft>
              <a:buClr>
                <a:srgbClr val="FF9900"/>
              </a:buClr>
              <a:buFont typeface="Wingdings" panose="05000000000000000000" pitchFamily="2" charset="2"/>
              <a:buNone/>
              <a:defRPr/>
            </a:pPr>
            <a:r>
              <a:rPr lang="zh-CN" altLang="en-US" sz="2400"/>
              <a:t>令集合</a:t>
            </a:r>
            <a:r>
              <a:rPr lang="en-US" altLang="zh-CN" sz="2400"/>
              <a:t>U</a:t>
            </a:r>
            <a:r>
              <a:rPr lang="zh-CN" altLang="en-US" sz="2400"/>
              <a:t>为</a:t>
            </a:r>
            <a:r>
              <a:rPr lang="en-US" altLang="zh-CN" sz="2400"/>
              <a:t>G</a:t>
            </a:r>
            <a:r>
              <a:rPr lang="zh-CN" altLang="en-US" sz="2400"/>
              <a:t>中的边集合，即</a:t>
            </a:r>
            <a:r>
              <a:rPr lang="en-US" altLang="zh-CN" sz="2400"/>
              <a:t>U=E(G)</a:t>
            </a:r>
          </a:p>
          <a:p>
            <a:pPr marL="542925" lvl="1" indent="0" algn="just">
              <a:spcBef>
                <a:spcPts val="0"/>
              </a:spcBef>
              <a:spcAft>
                <a:spcPts val="0"/>
              </a:spcAft>
              <a:buClr>
                <a:srgbClr val="FF9900"/>
              </a:buClr>
              <a:buFont typeface="Wingdings" panose="05000000000000000000" pitchFamily="2" charset="2"/>
              <a:buNone/>
              <a:defRPr/>
            </a:pPr>
            <a:r>
              <a:rPr lang="zh-CN" altLang="zh-CN" sz="2400"/>
              <a:t>∀</a:t>
            </a:r>
            <a:r>
              <a:rPr lang="en-US" altLang="zh-CN" sz="2400" err="1"/>
              <a:t>v∈C</a:t>
            </a:r>
            <a:r>
              <a:rPr lang="zh-CN" altLang="en-US" sz="2400"/>
              <a:t>，构造</a:t>
            </a:r>
            <a:r>
              <a:rPr lang="en-US" altLang="zh-CN" sz="2400"/>
              <a:t>U</a:t>
            </a:r>
            <a:r>
              <a:rPr lang="zh-CN" altLang="en-US" sz="2400"/>
              <a:t>的子集</a:t>
            </a:r>
            <a:r>
              <a:rPr lang="en-US" altLang="zh-CN" sz="2400"/>
              <a:t> </a:t>
            </a:r>
            <a:r>
              <a:rPr lang="en-US" altLang="zh-CN" sz="2400" err="1"/>
              <a:t>S</a:t>
            </a:r>
            <a:r>
              <a:rPr lang="en-US" altLang="zh-CN" sz="2400" baseline="-25000" err="1"/>
              <a:t>v</a:t>
            </a:r>
            <a:r>
              <a:rPr lang="en-US" altLang="zh-CN" sz="2400"/>
              <a:t>= { </a:t>
            </a:r>
            <a:r>
              <a:rPr lang="en-US" altLang="zh-CN" sz="2400" err="1"/>
              <a:t>e∈E</a:t>
            </a:r>
            <a:r>
              <a:rPr lang="en-US" altLang="zh-CN" sz="2400"/>
              <a:t>(G)</a:t>
            </a:r>
            <a:r>
              <a:rPr lang="zh-CN" altLang="en-US" sz="2400"/>
              <a:t>：</a:t>
            </a:r>
            <a:r>
              <a:rPr lang="en-US" altLang="zh-CN" sz="2400"/>
              <a:t> </a:t>
            </a:r>
            <a:r>
              <a:rPr lang="zh-CN" altLang="en-US" sz="2400"/>
              <a:t>所有关联顶点</a:t>
            </a:r>
            <a:r>
              <a:rPr lang="en-US" altLang="zh-CN" sz="2400"/>
              <a:t>v</a:t>
            </a:r>
            <a:r>
              <a:rPr lang="zh-CN" altLang="en-US" sz="2400"/>
              <a:t>的边</a:t>
            </a:r>
            <a:r>
              <a:rPr lang="en-US" altLang="zh-CN" sz="2400"/>
              <a:t>e }</a:t>
            </a:r>
          </a:p>
          <a:p>
            <a:pPr marL="542925" lvl="1" indent="0" algn="just">
              <a:spcBef>
                <a:spcPct val="30000"/>
              </a:spcBef>
              <a:spcAft>
                <a:spcPts val="600"/>
              </a:spcAft>
              <a:buClr>
                <a:srgbClr val="FF9900"/>
              </a:buClr>
              <a:buFont typeface="Wingdings" panose="05000000000000000000" pitchFamily="2" charset="2"/>
              <a:buNone/>
              <a:defRPr/>
            </a:pPr>
            <a:r>
              <a:rPr lang="zh-CN" altLang="en-US" sz="2400"/>
              <a:t>顶覆盖</a:t>
            </a:r>
            <a:r>
              <a:rPr lang="en-US" altLang="zh-CN" sz="2400"/>
              <a:t>C</a:t>
            </a:r>
            <a:r>
              <a:rPr lang="zh-CN" altLang="en-US" sz="2400"/>
              <a:t>中有</a:t>
            </a:r>
            <a:r>
              <a:rPr lang="en-US" altLang="zh-CN" sz="2400"/>
              <a:t>k</a:t>
            </a:r>
            <a:r>
              <a:rPr lang="zh-CN" altLang="en-US" sz="2400"/>
              <a:t>个顶点，将每个顶点构造</a:t>
            </a:r>
            <a:r>
              <a:rPr lang="en-US" altLang="zh-CN" sz="2400"/>
              <a:t>U</a:t>
            </a:r>
            <a:r>
              <a:rPr lang="zh-CN" altLang="en-US" sz="2400"/>
              <a:t>的</a:t>
            </a:r>
            <a:r>
              <a:rPr lang="en-US" altLang="zh-CN" sz="2400"/>
              <a:t>1</a:t>
            </a:r>
            <a:r>
              <a:rPr lang="zh-CN" altLang="en-US" sz="2400"/>
              <a:t>个子集</a:t>
            </a:r>
            <a:r>
              <a:rPr lang="en-US" altLang="zh-CN" sz="2400" err="1"/>
              <a:t>S</a:t>
            </a:r>
            <a:r>
              <a:rPr lang="en-US" altLang="zh-CN" sz="2400" baseline="-25000" err="1"/>
              <a:t>v</a:t>
            </a:r>
            <a:r>
              <a:rPr lang="zh-CN" altLang="en-US" sz="2400"/>
              <a:t>，下面证明这</a:t>
            </a:r>
            <a:r>
              <a:rPr lang="en-US" altLang="zh-CN" sz="2400"/>
              <a:t>k</a:t>
            </a:r>
            <a:r>
              <a:rPr lang="zh-CN" altLang="en-US" sz="2400"/>
              <a:t>个构造的子集之并集等于</a:t>
            </a:r>
            <a:r>
              <a:rPr lang="en-US" altLang="zh-CN" sz="2400"/>
              <a:t>G</a:t>
            </a:r>
            <a:r>
              <a:rPr lang="zh-CN" altLang="en-US" sz="2400"/>
              <a:t>的边集</a:t>
            </a:r>
            <a:r>
              <a:rPr lang="en-US" altLang="zh-CN" sz="2400"/>
              <a:t>U</a:t>
            </a:r>
            <a:r>
              <a:rPr lang="zh-CN" altLang="en-US" sz="2400"/>
              <a:t>。</a:t>
            </a:r>
            <a:endParaRPr lang="en-US" altLang="zh-CN" sz="2400"/>
          </a:p>
          <a:p>
            <a:pPr marL="542925" lvl="1" indent="0" algn="just">
              <a:spcBef>
                <a:spcPct val="30000"/>
              </a:spcBef>
              <a:spcAft>
                <a:spcPts val="600"/>
              </a:spcAft>
              <a:buClr>
                <a:srgbClr val="FF9900"/>
              </a:buClr>
              <a:buFont typeface="Wingdings" panose="05000000000000000000" pitchFamily="2" charset="2"/>
              <a:buNone/>
              <a:defRPr/>
            </a:pPr>
            <a:r>
              <a:rPr lang="zh-CN" altLang="en-US" sz="2400"/>
              <a:t>设：</a:t>
            </a:r>
            <a:r>
              <a:rPr lang="en-US" altLang="zh-CN" sz="2400"/>
              <a:t>S={ </a:t>
            </a:r>
            <a:r>
              <a:rPr lang="en-US" altLang="zh-CN" sz="2400" err="1"/>
              <a:t>S</a:t>
            </a:r>
            <a:r>
              <a:rPr lang="en-US" altLang="zh-CN" sz="2400" baseline="-25000" err="1"/>
              <a:t>v</a:t>
            </a:r>
            <a:r>
              <a:rPr lang="zh-CN" altLang="en-US" sz="2400"/>
              <a:t>：</a:t>
            </a:r>
            <a:r>
              <a:rPr lang="zh-CN" altLang="zh-CN" sz="2400"/>
              <a:t> ∀</a:t>
            </a:r>
            <a:r>
              <a:rPr lang="en-US" altLang="zh-CN" sz="2400" err="1"/>
              <a:t>v∈C</a:t>
            </a:r>
            <a:r>
              <a:rPr lang="en-US" altLang="zh-CN" sz="2400"/>
              <a:t> },  </a:t>
            </a:r>
            <a:r>
              <a:rPr lang="zh-CN" altLang="en-US" sz="2400"/>
              <a:t>则 </a:t>
            </a:r>
            <a:r>
              <a:rPr lang="en-US" altLang="zh-CN" sz="2400"/>
              <a:t>|S|=|C|=k</a:t>
            </a:r>
          </a:p>
          <a:p>
            <a:pPr marL="542925" lvl="1" indent="0" algn="just">
              <a:spcBef>
                <a:spcPts val="600"/>
              </a:spcBef>
              <a:spcAft>
                <a:spcPts val="600"/>
              </a:spcAft>
              <a:buClr>
                <a:srgbClr val="FF9900"/>
              </a:buClr>
              <a:buFont typeface="Wingdings" panose="05000000000000000000" pitchFamily="2" charset="2"/>
              <a:buNone/>
              <a:defRPr/>
            </a:pPr>
            <a:r>
              <a:rPr lang="zh-CN" altLang="zh-CN" sz="2400"/>
              <a:t>∀</a:t>
            </a:r>
            <a:r>
              <a:rPr lang="en-US" altLang="zh-CN" sz="2400" err="1"/>
              <a:t>e∈E</a:t>
            </a:r>
            <a:r>
              <a:rPr lang="en-US" altLang="zh-CN" sz="2400"/>
              <a:t>(G), </a:t>
            </a:r>
            <a:r>
              <a:rPr lang="zh-CN" altLang="en-US" sz="2400"/>
              <a:t>设</a:t>
            </a:r>
            <a:r>
              <a:rPr lang="en-US" altLang="zh-CN" sz="2400"/>
              <a:t>e=(</a:t>
            </a:r>
            <a:r>
              <a:rPr lang="en-US" altLang="zh-CN" sz="2400" err="1"/>
              <a:t>u,v</a:t>
            </a:r>
            <a:r>
              <a:rPr lang="en-US" altLang="zh-CN" sz="2400"/>
              <a:t>), </a:t>
            </a:r>
            <a:r>
              <a:rPr lang="zh-CN" altLang="en-US" sz="2400"/>
              <a:t>由顶覆盖定义知，</a:t>
            </a:r>
            <a:r>
              <a:rPr lang="en-US" altLang="zh-CN" sz="2400" err="1"/>
              <a:t>u∈C</a:t>
            </a:r>
            <a:r>
              <a:rPr lang="en-US" altLang="zh-CN" sz="2400"/>
              <a:t> or </a:t>
            </a:r>
            <a:r>
              <a:rPr lang="en-US" altLang="zh-CN" sz="2400" err="1"/>
              <a:t>v∈C</a:t>
            </a:r>
            <a:r>
              <a:rPr lang="zh-CN" altLang="en-US" sz="2400"/>
              <a:t>，则</a:t>
            </a:r>
            <a:r>
              <a:rPr lang="en-US" altLang="zh-CN" sz="2400"/>
              <a:t>:</a:t>
            </a:r>
          </a:p>
          <a:p>
            <a:pPr marL="542925" lvl="1" indent="0" algn="just">
              <a:spcBef>
                <a:spcPct val="30000"/>
              </a:spcBef>
              <a:spcAft>
                <a:spcPts val="600"/>
              </a:spcAft>
              <a:buClr>
                <a:srgbClr val="FF9900"/>
              </a:buClr>
              <a:buFont typeface="Wingdings" panose="05000000000000000000" pitchFamily="2" charset="2"/>
              <a:buNone/>
              <a:defRPr/>
            </a:pPr>
            <a:r>
              <a:rPr lang="zh-CN" altLang="en-US" sz="2400"/>
              <a:t>若</a:t>
            </a:r>
            <a:r>
              <a:rPr lang="en-US" altLang="zh-CN" sz="2400" err="1"/>
              <a:t>u∈C</a:t>
            </a:r>
            <a:r>
              <a:rPr lang="en-US" altLang="zh-CN" sz="2400"/>
              <a:t> </a:t>
            </a:r>
            <a:r>
              <a:rPr lang="zh-CN" altLang="en-US" sz="2400"/>
              <a:t>则</a:t>
            </a:r>
            <a:r>
              <a:rPr lang="en-US" altLang="zh-CN" sz="2400"/>
              <a:t>e ∈S</a:t>
            </a:r>
            <a:r>
              <a:rPr lang="en-US" altLang="zh-CN" sz="2400" baseline="-25000"/>
              <a:t>u</a:t>
            </a:r>
            <a:r>
              <a:rPr lang="zh-CN" altLang="en-US" sz="2400"/>
              <a:t>，若</a:t>
            </a:r>
            <a:r>
              <a:rPr lang="en-US" altLang="zh-CN" sz="2400" err="1"/>
              <a:t>v∈C</a:t>
            </a:r>
            <a:r>
              <a:rPr lang="en-US" altLang="zh-CN" sz="2400"/>
              <a:t> </a:t>
            </a:r>
            <a:r>
              <a:rPr lang="zh-CN" altLang="en-US" sz="2400"/>
              <a:t>则</a:t>
            </a:r>
            <a:r>
              <a:rPr lang="en-US" altLang="zh-CN" sz="2400"/>
              <a:t>e ∈</a:t>
            </a:r>
            <a:r>
              <a:rPr lang="en-US" altLang="zh-CN" sz="2400" err="1"/>
              <a:t>S</a:t>
            </a:r>
            <a:r>
              <a:rPr lang="en-US" altLang="zh-CN" sz="2400" baseline="-25000" err="1"/>
              <a:t>v</a:t>
            </a:r>
            <a:r>
              <a:rPr lang="en-US" altLang="zh-CN" sz="2400" baseline="-25000"/>
              <a:t> </a:t>
            </a:r>
            <a:r>
              <a:rPr lang="zh-CN" altLang="en-US" sz="2400"/>
              <a:t>即</a:t>
            </a:r>
            <a:r>
              <a:rPr lang="en-US" altLang="zh-CN" sz="2400"/>
              <a:t>E</a:t>
            </a:r>
            <a:r>
              <a:rPr lang="zh-CN" altLang="en-US" sz="2400"/>
              <a:t>中任一条边至少在</a:t>
            </a:r>
            <a:r>
              <a:rPr lang="en-US" altLang="zh-CN" sz="2400"/>
              <a:t>S</a:t>
            </a:r>
            <a:r>
              <a:rPr lang="zh-CN" altLang="en-US" sz="2400"/>
              <a:t>中的某个子集中，</a:t>
            </a:r>
            <a:r>
              <a:rPr lang="en-US" altLang="zh-CN" sz="2400"/>
              <a:t>S</a:t>
            </a:r>
            <a:r>
              <a:rPr lang="zh-CN" altLang="en-US" sz="2400"/>
              <a:t>中子集之并集</a:t>
            </a:r>
            <a:r>
              <a:rPr lang="en-US" altLang="zh-CN" sz="2400"/>
              <a:t>=E(G)=U</a:t>
            </a:r>
            <a:r>
              <a:rPr lang="zh-CN" altLang="en-US" sz="2400"/>
              <a:t>。</a:t>
            </a:r>
            <a:r>
              <a:rPr lang="en-US" altLang="zh-CN" sz="2400"/>
              <a:t>S</a:t>
            </a:r>
            <a:r>
              <a:rPr lang="zh-CN" altLang="en-US" sz="2400"/>
              <a:t>是</a:t>
            </a:r>
            <a:r>
              <a:rPr lang="en-US" altLang="zh-CN" sz="2400"/>
              <a:t>U</a:t>
            </a:r>
            <a:r>
              <a:rPr lang="zh-CN" altLang="en-US" sz="2400"/>
              <a:t>的</a:t>
            </a:r>
            <a:r>
              <a:rPr lang="en-US" altLang="zh-CN" sz="2400"/>
              <a:t>size</a:t>
            </a:r>
            <a:r>
              <a:rPr lang="zh-CN" altLang="en-US" sz="2400"/>
              <a:t>为</a:t>
            </a:r>
            <a:r>
              <a:rPr lang="en-US" altLang="zh-CN" sz="2400"/>
              <a:t>k</a:t>
            </a:r>
            <a:r>
              <a:rPr lang="zh-CN" altLang="en-US" sz="2400"/>
              <a:t>的集合覆盖</a:t>
            </a:r>
            <a:endParaRPr lang="zh-CN" altLang="en-US"/>
          </a:p>
        </p:txBody>
      </p:sp>
      <p:sp>
        <p:nvSpPr>
          <p:cNvPr id="74757" name="AutoShape 4" descr="u=3113096413,401413580&amp;fm=116&amp;gp=0">
            <a:extLst>
              <a:ext uri="{FF2B5EF4-FFF2-40B4-BE49-F238E27FC236}">
                <a16:creationId xmlns:a16="http://schemas.microsoft.com/office/drawing/2014/main" id="{81595250-145B-4CFD-93D3-788E6C5FB54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4758" name="AutoShape 5" descr="u=3113096413,401413580&amp;fm=116&amp;gp=0">
            <a:extLst>
              <a:ext uri="{FF2B5EF4-FFF2-40B4-BE49-F238E27FC236}">
                <a16:creationId xmlns:a16="http://schemas.microsoft.com/office/drawing/2014/main" id="{765C9E4D-4A9F-440A-B41D-38655DD5FC2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4759" name="AutoShape 6" descr="u=3113096413,401413580&amp;fm=116&amp;gp=0">
            <a:extLst>
              <a:ext uri="{FF2B5EF4-FFF2-40B4-BE49-F238E27FC236}">
                <a16:creationId xmlns:a16="http://schemas.microsoft.com/office/drawing/2014/main" id="{1941490F-91CE-4CA0-A85D-E6865B5B457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4760" name="AutoShape 7" descr="u=3113096413,401413580&amp;fm=116&amp;gp=0">
            <a:extLst>
              <a:ext uri="{FF2B5EF4-FFF2-40B4-BE49-F238E27FC236}">
                <a16:creationId xmlns:a16="http://schemas.microsoft.com/office/drawing/2014/main" id="{8C57547D-DE99-434A-910B-AFB47B64620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37DB0FD2-8141-4BC2-9585-4F8C38B1C96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79F8A00-58F3-46FE-9658-4669F38F24B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76803" name="Rectangle 2">
            <a:extLst>
              <a:ext uri="{FF2B5EF4-FFF2-40B4-BE49-F238E27FC236}">
                <a16:creationId xmlns:a16="http://schemas.microsoft.com/office/drawing/2014/main" id="{ED55437F-EF8B-49C5-ABF0-8A56B2B5705F}"/>
              </a:ext>
            </a:extLst>
          </p:cNvPr>
          <p:cNvSpPr>
            <a:spLocks noGrp="1" noChangeArrowheads="1"/>
          </p:cNvSpPr>
          <p:nvPr>
            <p:ph type="title" idx="4294967295"/>
          </p:nvPr>
        </p:nvSpPr>
        <p:spPr>
          <a:xfrm>
            <a:off x="484188" y="290513"/>
            <a:ext cx="8213725" cy="512762"/>
          </a:xfrm>
        </p:spPr>
        <p:txBody>
          <a:bodyPr/>
          <a:lstStyle/>
          <a:p>
            <a:r>
              <a:rPr lang="zh-CN" altLang="en-US" sz="3000" b="1"/>
              <a:t>三种规约</a:t>
            </a:r>
            <a:r>
              <a:rPr lang="en-US" altLang="zh-CN" sz="3000" b="1"/>
              <a:t>-</a:t>
            </a:r>
            <a:r>
              <a:rPr lang="zh-CN" altLang="en-US" sz="3200"/>
              <a:t>从特殊到一般（续）</a:t>
            </a:r>
            <a:endParaRPr lang="zh-CN" altLang="en-US" sz="3000" b="1"/>
          </a:p>
        </p:txBody>
      </p:sp>
      <p:sp>
        <p:nvSpPr>
          <p:cNvPr id="76804" name="Text Box 3">
            <a:extLst>
              <a:ext uri="{FF2B5EF4-FFF2-40B4-BE49-F238E27FC236}">
                <a16:creationId xmlns:a16="http://schemas.microsoft.com/office/drawing/2014/main" id="{043AB760-16BB-483D-A453-9C6F0BD45096}"/>
              </a:ext>
            </a:extLst>
          </p:cNvPr>
          <p:cNvSpPr txBox="1">
            <a:spLocks noChangeArrowheads="1"/>
          </p:cNvSpPr>
          <p:nvPr/>
        </p:nvSpPr>
        <p:spPr bwMode="auto">
          <a:xfrm>
            <a:off x="0" y="1028700"/>
            <a:ext cx="8824913" cy="8461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indent="-2619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ts val="600"/>
              </a:spcAft>
              <a:buClr>
                <a:srgbClr val="FF9900"/>
              </a:buClr>
              <a:buFont typeface="Futura Md BT"/>
              <a:buNone/>
            </a:pPr>
            <a:r>
              <a:rPr lang="en-US" altLang="zh-CN"/>
              <a:t>  </a:t>
            </a:r>
          </a:p>
          <a:p>
            <a:pPr lvl="1" algn="just">
              <a:spcBef>
                <a:spcPct val="30000"/>
              </a:spcBef>
              <a:spcAft>
                <a:spcPct val="0"/>
              </a:spcAft>
              <a:buClr>
                <a:srgbClr val="FF9900"/>
              </a:buClr>
              <a:buFont typeface="Futura Md BT"/>
              <a:buChar char=" "/>
            </a:pPr>
            <a:r>
              <a:rPr lang="zh-CN" altLang="en-US">
                <a:solidFill>
                  <a:srgbClr val="0000FF"/>
                </a:solidFill>
              </a:rPr>
              <a:t> </a:t>
            </a:r>
            <a:endParaRPr lang="zh-CN" altLang="en-US"/>
          </a:p>
        </p:txBody>
      </p:sp>
      <p:sp>
        <p:nvSpPr>
          <p:cNvPr id="76805" name="AutoShape 4" descr="u=3113096413,401413580&amp;fm=116&amp;gp=0">
            <a:extLst>
              <a:ext uri="{FF2B5EF4-FFF2-40B4-BE49-F238E27FC236}">
                <a16:creationId xmlns:a16="http://schemas.microsoft.com/office/drawing/2014/main" id="{B1DB52DB-0365-4A70-91A6-B5881B2E564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6806" name="AutoShape 5" descr="u=3113096413,401413580&amp;fm=116&amp;gp=0">
            <a:extLst>
              <a:ext uri="{FF2B5EF4-FFF2-40B4-BE49-F238E27FC236}">
                <a16:creationId xmlns:a16="http://schemas.microsoft.com/office/drawing/2014/main" id="{1A5A8141-1918-4FCA-9EDE-09F316EDFCB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6807" name="AutoShape 6" descr="u=3113096413,401413580&amp;fm=116&amp;gp=0">
            <a:extLst>
              <a:ext uri="{FF2B5EF4-FFF2-40B4-BE49-F238E27FC236}">
                <a16:creationId xmlns:a16="http://schemas.microsoft.com/office/drawing/2014/main" id="{38E8AA3F-BB7E-4812-AA38-A03D0F6602D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6808" name="AutoShape 7" descr="u=3113096413,401413580&amp;fm=116&amp;gp=0">
            <a:extLst>
              <a:ext uri="{FF2B5EF4-FFF2-40B4-BE49-F238E27FC236}">
                <a16:creationId xmlns:a16="http://schemas.microsoft.com/office/drawing/2014/main" id="{D569BF5A-5F5B-4006-AF9A-6D86CC12C4C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pic>
        <p:nvPicPr>
          <p:cNvPr id="76809" name="图片 8" descr="https://img-blog.csdn.net/20160524102011992">
            <a:extLst>
              <a:ext uri="{FF2B5EF4-FFF2-40B4-BE49-F238E27FC236}">
                <a16:creationId xmlns:a16="http://schemas.microsoft.com/office/drawing/2014/main" id="{FA828AB3-DB68-4164-A9D3-5C55D70AE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75" y="1066800"/>
            <a:ext cx="8807450"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0" name="Text Box 3">
            <a:extLst>
              <a:ext uri="{FF2B5EF4-FFF2-40B4-BE49-F238E27FC236}">
                <a16:creationId xmlns:a16="http://schemas.microsoft.com/office/drawing/2014/main" id="{13008CD0-21EE-45C2-8E58-0A149B0F4B6D}"/>
              </a:ext>
            </a:extLst>
          </p:cNvPr>
          <p:cNvSpPr txBox="1">
            <a:spLocks noChangeArrowheads="1"/>
          </p:cNvSpPr>
          <p:nvPr/>
        </p:nvSpPr>
        <p:spPr bwMode="auto">
          <a:xfrm>
            <a:off x="179388" y="4670425"/>
            <a:ext cx="8823325" cy="196056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indent="-2619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ts val="600"/>
              </a:spcAft>
              <a:buClr>
                <a:srgbClr val="FF9900"/>
              </a:buClr>
              <a:buFont typeface="Futura Md BT"/>
              <a:buNone/>
            </a:pPr>
            <a:r>
              <a:rPr lang="en-US" altLang="zh-CN"/>
              <a:t>   </a:t>
            </a:r>
            <a:r>
              <a:rPr lang="zh-CN" altLang="en-US"/>
              <a:t>这里</a:t>
            </a:r>
            <a:r>
              <a:rPr lang="en-US" altLang="zh-CN"/>
              <a:t>:  U=E(G)={e</a:t>
            </a:r>
            <a:r>
              <a:rPr lang="en-US" altLang="zh-CN" baseline="-25000"/>
              <a:t>1</a:t>
            </a:r>
            <a:r>
              <a:rPr lang="en-US" altLang="zh-CN"/>
              <a:t>, e</a:t>
            </a:r>
            <a:r>
              <a:rPr lang="en-US" altLang="zh-CN" baseline="-25000"/>
              <a:t>2</a:t>
            </a:r>
            <a:r>
              <a:rPr lang="en-US" altLang="zh-CN"/>
              <a:t>, e</a:t>
            </a:r>
            <a:r>
              <a:rPr lang="en-US" altLang="zh-CN" baseline="-25000"/>
              <a:t>3</a:t>
            </a:r>
            <a:r>
              <a:rPr lang="en-US" altLang="zh-CN"/>
              <a:t>, e</a:t>
            </a:r>
            <a:r>
              <a:rPr lang="en-US" altLang="zh-CN" baseline="-25000"/>
              <a:t>4</a:t>
            </a:r>
            <a:r>
              <a:rPr lang="en-US" altLang="zh-CN"/>
              <a:t>, e</a:t>
            </a:r>
            <a:r>
              <a:rPr lang="en-US" altLang="zh-CN" baseline="-25000"/>
              <a:t>5 </a:t>
            </a:r>
            <a:r>
              <a:rPr lang="en-US" altLang="zh-CN"/>
              <a:t>, e</a:t>
            </a:r>
            <a:r>
              <a:rPr lang="en-US" altLang="zh-CN" baseline="-25000"/>
              <a:t>6</a:t>
            </a:r>
            <a:r>
              <a:rPr lang="en-US" altLang="zh-CN"/>
              <a:t>, e</a:t>
            </a:r>
            <a:r>
              <a:rPr lang="en-US" altLang="zh-CN" baseline="-25000"/>
              <a:t>7</a:t>
            </a:r>
            <a:r>
              <a:rPr lang="zh-CN" altLang="en-US"/>
              <a:t> </a:t>
            </a:r>
            <a:r>
              <a:rPr lang="en-US" altLang="zh-CN"/>
              <a:t>}, C={ c, f }</a:t>
            </a:r>
          </a:p>
          <a:p>
            <a:pPr algn="just">
              <a:spcBef>
                <a:spcPct val="30000"/>
              </a:spcBef>
              <a:spcAft>
                <a:spcPts val="600"/>
              </a:spcAft>
              <a:buClr>
                <a:srgbClr val="FF9900"/>
              </a:buClr>
              <a:buFont typeface="Futura Md BT"/>
              <a:buNone/>
            </a:pPr>
            <a:r>
              <a:rPr lang="en-US" altLang="zh-CN"/>
              <a:t>        S</a:t>
            </a:r>
            <a:r>
              <a:rPr lang="en-US" altLang="zh-CN" baseline="-25000"/>
              <a:t>c</a:t>
            </a:r>
            <a:r>
              <a:rPr lang="en-US" altLang="zh-CN"/>
              <a:t>={ e</a:t>
            </a:r>
            <a:r>
              <a:rPr lang="en-US" altLang="zh-CN" baseline="-25000"/>
              <a:t>3</a:t>
            </a:r>
            <a:r>
              <a:rPr lang="en-US" altLang="zh-CN"/>
              <a:t>, e</a:t>
            </a:r>
            <a:r>
              <a:rPr lang="en-US" altLang="zh-CN" baseline="-25000"/>
              <a:t>4</a:t>
            </a:r>
            <a:r>
              <a:rPr lang="en-US" altLang="zh-CN"/>
              <a:t>, e</a:t>
            </a:r>
            <a:r>
              <a:rPr lang="en-US" altLang="zh-CN" baseline="-25000"/>
              <a:t>5</a:t>
            </a:r>
            <a:r>
              <a:rPr lang="en-US" altLang="zh-CN"/>
              <a:t>, e</a:t>
            </a:r>
            <a:r>
              <a:rPr lang="en-US" altLang="zh-CN" baseline="-25000"/>
              <a:t>6</a:t>
            </a:r>
            <a:r>
              <a:rPr lang="zh-CN" altLang="en-US"/>
              <a:t> </a:t>
            </a:r>
            <a:r>
              <a:rPr lang="en-US" altLang="zh-CN"/>
              <a:t>}</a:t>
            </a:r>
            <a:r>
              <a:rPr lang="zh-CN" altLang="en-US"/>
              <a:t>，</a:t>
            </a:r>
            <a:r>
              <a:rPr lang="en-US" altLang="zh-CN"/>
              <a:t> S</a:t>
            </a:r>
            <a:r>
              <a:rPr lang="en-US" altLang="zh-CN" baseline="-25000"/>
              <a:t>f</a:t>
            </a:r>
            <a:r>
              <a:rPr lang="en-US" altLang="zh-CN"/>
              <a:t>={ e</a:t>
            </a:r>
            <a:r>
              <a:rPr lang="en-US" altLang="zh-CN" baseline="-25000"/>
              <a:t>1</a:t>
            </a:r>
            <a:r>
              <a:rPr lang="en-US" altLang="zh-CN"/>
              <a:t>, e</a:t>
            </a:r>
            <a:r>
              <a:rPr lang="en-US" altLang="zh-CN" baseline="-25000"/>
              <a:t>2</a:t>
            </a:r>
            <a:r>
              <a:rPr lang="en-US" altLang="zh-CN"/>
              <a:t>, e</a:t>
            </a:r>
            <a:r>
              <a:rPr lang="en-US" altLang="zh-CN" baseline="-25000"/>
              <a:t>6</a:t>
            </a:r>
            <a:r>
              <a:rPr lang="en-US" altLang="zh-CN"/>
              <a:t>, e</a:t>
            </a:r>
            <a:r>
              <a:rPr lang="en-US" altLang="zh-CN" baseline="-25000"/>
              <a:t>7</a:t>
            </a:r>
            <a:r>
              <a:rPr lang="zh-CN" altLang="en-US"/>
              <a:t> </a:t>
            </a:r>
            <a:r>
              <a:rPr lang="en-US" altLang="zh-CN"/>
              <a:t>}   S={ S</a:t>
            </a:r>
            <a:r>
              <a:rPr lang="en-US" altLang="zh-CN" baseline="-25000"/>
              <a:t>c</a:t>
            </a:r>
            <a:r>
              <a:rPr lang="en-US" altLang="zh-CN"/>
              <a:t>, S</a:t>
            </a:r>
            <a:r>
              <a:rPr lang="en-US" altLang="zh-CN" baseline="-25000"/>
              <a:t>f  </a:t>
            </a:r>
            <a:r>
              <a:rPr lang="en-US" altLang="zh-CN"/>
              <a:t>}</a:t>
            </a:r>
          </a:p>
          <a:p>
            <a:pPr algn="just">
              <a:spcBef>
                <a:spcPct val="30000"/>
              </a:spcBef>
              <a:spcAft>
                <a:spcPts val="600"/>
              </a:spcAft>
              <a:buClr>
                <a:srgbClr val="FF9900"/>
              </a:buClr>
              <a:buFont typeface="Futura Md BT"/>
              <a:buNone/>
            </a:pPr>
            <a:r>
              <a:rPr lang="en-US" altLang="zh-CN"/>
              <a:t>        U= S</a:t>
            </a:r>
            <a:r>
              <a:rPr lang="en-US" altLang="zh-CN" baseline="-25000"/>
              <a:t>c</a:t>
            </a:r>
            <a:r>
              <a:rPr lang="en-US" altLang="zh-CN"/>
              <a:t> ∪ S</a:t>
            </a:r>
            <a:r>
              <a:rPr lang="en-US" altLang="zh-CN" baseline="-25000"/>
              <a:t>f </a:t>
            </a:r>
            <a:r>
              <a:rPr lang="en-US" altLang="zh-CN"/>
              <a:t>, </a:t>
            </a:r>
            <a:r>
              <a:rPr lang="en-US" altLang="zh-CN">
                <a:solidFill>
                  <a:srgbClr val="0000FF"/>
                </a:solidFill>
              </a:rPr>
              <a:t>S</a:t>
            </a:r>
            <a:r>
              <a:rPr lang="zh-CN" altLang="en-US">
                <a:solidFill>
                  <a:srgbClr val="0000FF"/>
                </a:solidFill>
              </a:rPr>
              <a:t>是</a:t>
            </a:r>
            <a:r>
              <a:rPr lang="en-US" altLang="zh-CN">
                <a:solidFill>
                  <a:srgbClr val="0000FF"/>
                </a:solidFill>
              </a:rPr>
              <a:t>U</a:t>
            </a:r>
            <a:r>
              <a:rPr lang="zh-CN" altLang="en-US">
                <a:solidFill>
                  <a:srgbClr val="0000FF"/>
                </a:solidFill>
              </a:rPr>
              <a:t>的最小集合覆盖</a:t>
            </a:r>
            <a:r>
              <a:rPr lang="zh-CN" altLang="en-US"/>
              <a:t>。即：</a:t>
            </a:r>
            <a:r>
              <a:rPr lang="en-US" altLang="zh-CN"/>
              <a:t>C ≤</a:t>
            </a:r>
            <a:r>
              <a:rPr lang="en-US" altLang="zh-CN" baseline="-25000"/>
              <a:t>p </a:t>
            </a:r>
            <a:r>
              <a:rPr lang="en-US" altLang="zh-CN"/>
              <a:t>S</a:t>
            </a:r>
          </a:p>
          <a:p>
            <a:pPr lvl="1" algn="just">
              <a:spcBef>
                <a:spcPct val="30000"/>
              </a:spcBef>
              <a:spcAft>
                <a:spcPct val="0"/>
              </a:spcAft>
              <a:buClr>
                <a:srgbClr val="FF9900"/>
              </a:buClr>
              <a:buFont typeface="Futura Md BT"/>
              <a:buChar char=" "/>
            </a:pPr>
            <a:r>
              <a:rPr lang="zh-CN" altLang="en-US">
                <a:solidFill>
                  <a:srgbClr val="0000FF"/>
                </a:solidFill>
              </a:rPr>
              <a:t> </a:t>
            </a:r>
            <a:endParaRPr lang="zh-CN" altLang="en-US"/>
          </a:p>
        </p:txBody>
      </p:sp>
    </p:spTree>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366EBFE4-0CA2-46DE-A29B-EE01BF3FF10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D4D88FF-036E-4551-ABDC-871AB19D596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78851" name="Rectangle 2">
            <a:extLst>
              <a:ext uri="{FF2B5EF4-FFF2-40B4-BE49-F238E27FC236}">
                <a16:creationId xmlns:a16="http://schemas.microsoft.com/office/drawing/2014/main" id="{68E2645F-8EC9-4A47-898A-4787AF4E80D6}"/>
              </a:ext>
            </a:extLst>
          </p:cNvPr>
          <p:cNvSpPr>
            <a:spLocks noGrp="1" noChangeArrowheads="1"/>
          </p:cNvSpPr>
          <p:nvPr>
            <p:ph type="title" idx="4294967295"/>
          </p:nvPr>
        </p:nvSpPr>
        <p:spPr>
          <a:xfrm>
            <a:off x="484188" y="290513"/>
            <a:ext cx="8213725" cy="512762"/>
          </a:xfrm>
        </p:spPr>
        <p:txBody>
          <a:bodyPr/>
          <a:lstStyle/>
          <a:p>
            <a:r>
              <a:rPr lang="zh-CN" altLang="en-US" sz="3000" b="1"/>
              <a:t>三种规约</a:t>
            </a:r>
          </a:p>
        </p:txBody>
      </p:sp>
      <p:sp>
        <p:nvSpPr>
          <p:cNvPr id="33796" name="Text Box 3">
            <a:extLst>
              <a:ext uri="{FF2B5EF4-FFF2-40B4-BE49-F238E27FC236}">
                <a16:creationId xmlns:a16="http://schemas.microsoft.com/office/drawing/2014/main" id="{5009A675-3F7F-43C3-A4FA-0AF06CD590F9}"/>
              </a:ext>
            </a:extLst>
          </p:cNvPr>
          <p:cNvSpPr txBox="1">
            <a:spLocks noChangeArrowheads="1"/>
          </p:cNvSpPr>
          <p:nvPr/>
        </p:nvSpPr>
        <p:spPr bwMode="auto">
          <a:xfrm>
            <a:off x="211138" y="1076325"/>
            <a:ext cx="8758237" cy="7265988"/>
          </a:xfrm>
          <a:prstGeom prst="rect">
            <a:avLst/>
          </a:prstGeom>
          <a:noFill/>
          <a:ln>
            <a:noFill/>
          </a:ln>
          <a:effectLst>
            <a:prstShdw prst="shdw17" dist="17961" dir="13500000">
              <a:srgbClr val="7E9699"/>
            </a:prstShdw>
          </a:effec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Futura Md BT"/>
              <a:buNone/>
              <a:defRPr/>
            </a:pPr>
            <a:r>
              <a:rPr lang="en-US" altLang="zh-CN"/>
              <a:t>3</a:t>
            </a:r>
            <a:r>
              <a:rPr lang="zh-CN" altLang="en-US"/>
              <a:t>、通过编码（</a:t>
            </a:r>
            <a:r>
              <a:rPr lang="en-US" altLang="zh-CN">
                <a:solidFill>
                  <a:schemeClr val="tx1"/>
                </a:solidFill>
                <a:latin typeface="Trebuchet MS" pitchFamily="34" charset="0"/>
              </a:rPr>
              <a:t>Encoding with gadgets</a:t>
            </a:r>
            <a:r>
              <a:rPr lang="zh-CN" altLang="en-US"/>
              <a:t>）</a:t>
            </a:r>
            <a:endParaRPr lang="en-US" altLang="zh-CN"/>
          </a:p>
          <a:p>
            <a:pPr marL="0" indent="0" algn="just">
              <a:spcBef>
                <a:spcPct val="30000"/>
              </a:spcBef>
              <a:spcAft>
                <a:spcPts val="600"/>
              </a:spcAft>
              <a:buClr>
                <a:srgbClr val="FF9900"/>
              </a:buClr>
              <a:buFont typeface="Futura Md BT"/>
              <a:buNone/>
              <a:defRPr/>
            </a:pPr>
            <a:r>
              <a:rPr lang="zh-CN" altLang="en-US"/>
              <a:t>  </a:t>
            </a:r>
            <a:r>
              <a:rPr lang="zh-CN" altLang="en-US">
                <a:solidFill>
                  <a:srgbClr val="FF9900"/>
                </a:solidFill>
                <a:sym typeface="Wingdings" panose="05000000000000000000" pitchFamily="2" charset="2"/>
              </a:rPr>
              <a:t></a:t>
            </a:r>
            <a:r>
              <a:rPr lang="en-US" altLang="zh-CN">
                <a:solidFill>
                  <a:srgbClr val="FF9900"/>
                </a:solidFill>
                <a:sym typeface="Wingdings" panose="05000000000000000000" pitchFamily="2" charset="2"/>
              </a:rPr>
              <a:t>3-SAT</a:t>
            </a:r>
            <a:r>
              <a:rPr lang="zh-CN" altLang="en-US">
                <a:solidFill>
                  <a:schemeClr val="tx1"/>
                </a:solidFill>
                <a:sym typeface="Wingdings" panose="05000000000000000000" pitchFamily="2" charset="2"/>
              </a:rPr>
              <a:t>：</a:t>
            </a:r>
            <a:r>
              <a:rPr lang="en-US" altLang="zh-CN">
                <a:solidFill>
                  <a:schemeClr val="tx1"/>
                </a:solidFill>
                <a:sym typeface="Wingdings" panose="05000000000000000000" pitchFamily="2" charset="2"/>
              </a:rPr>
              <a:t>3-CNF</a:t>
            </a:r>
            <a:r>
              <a:rPr lang="zh-CN" altLang="en-US">
                <a:solidFill>
                  <a:schemeClr val="tx1"/>
                </a:solidFill>
                <a:sym typeface="Wingdings" panose="05000000000000000000" pitchFamily="2" charset="2"/>
              </a:rPr>
              <a:t>的可满足性</a:t>
            </a:r>
            <a:endParaRPr lang="en-US" altLang="zh-CN">
              <a:solidFill>
                <a:schemeClr val="tx1"/>
              </a:solidFill>
              <a:sym typeface="Wingdings" panose="05000000000000000000" pitchFamily="2" charset="2"/>
            </a:endParaRPr>
          </a:p>
          <a:p>
            <a:pPr lvl="1" algn="just">
              <a:spcBef>
                <a:spcPct val="30000"/>
              </a:spcBef>
              <a:spcAft>
                <a:spcPts val="600"/>
              </a:spcAft>
              <a:buClr>
                <a:srgbClr val="FF9900"/>
              </a:buClr>
              <a:buFont typeface="Wingdings" panose="05000000000000000000" pitchFamily="2" charset="2"/>
              <a:buChar char="l"/>
              <a:defRPr/>
            </a:pPr>
            <a:r>
              <a:rPr lang="zh-CN" altLang="en-US" sz="2400">
                <a:solidFill>
                  <a:srgbClr val="FF9900"/>
                </a:solidFill>
              </a:rPr>
              <a:t>字面量</a:t>
            </a:r>
            <a:r>
              <a:rPr lang="en-US" altLang="zh-CN" sz="2400">
                <a:solidFill>
                  <a:srgbClr val="FF9900"/>
                </a:solidFill>
              </a:rPr>
              <a:t>(literal)</a:t>
            </a:r>
            <a:r>
              <a:rPr lang="zh-CN" altLang="en-US" sz="2400">
                <a:solidFill>
                  <a:srgbClr val="FF9900"/>
                </a:solidFill>
              </a:rPr>
              <a:t> </a:t>
            </a:r>
            <a:r>
              <a:rPr lang="zh-CN" altLang="en-US" sz="2400"/>
              <a:t>布尔变量或其“非”：</a:t>
            </a:r>
            <a:endParaRPr lang="en-US" altLang="zh-CN" sz="2400"/>
          </a:p>
          <a:p>
            <a:pPr lvl="1" algn="just">
              <a:spcBef>
                <a:spcPct val="30000"/>
              </a:spcBef>
              <a:spcAft>
                <a:spcPts val="600"/>
              </a:spcAft>
              <a:buClr>
                <a:srgbClr val="FF9900"/>
              </a:buClr>
              <a:buFont typeface="Wingdings" panose="05000000000000000000" pitchFamily="2" charset="2"/>
              <a:buChar char="l"/>
              <a:defRPr/>
            </a:pPr>
            <a:r>
              <a:rPr lang="zh-CN" altLang="zh-CN" sz="2400">
                <a:solidFill>
                  <a:srgbClr val="FF9900"/>
                </a:solidFill>
              </a:rPr>
              <a:t>子句</a:t>
            </a:r>
            <a:r>
              <a:rPr lang="en-US" altLang="zh-CN" sz="2400">
                <a:solidFill>
                  <a:srgbClr val="FF9900"/>
                </a:solidFill>
              </a:rPr>
              <a:t>(clause )  </a:t>
            </a:r>
            <a:r>
              <a:rPr lang="zh-CN" altLang="en-US" sz="2400">
                <a:solidFill>
                  <a:schemeClr val="tx1"/>
                </a:solidFill>
              </a:rPr>
              <a:t>若干个字面量的析取：</a:t>
            </a:r>
            <a:endParaRPr lang="en-US" altLang="zh-CN" sz="2400">
              <a:solidFill>
                <a:schemeClr val="tx1"/>
              </a:solidFill>
            </a:endParaRPr>
          </a:p>
          <a:p>
            <a:pPr lvl="1" algn="just">
              <a:spcBef>
                <a:spcPct val="30000"/>
              </a:spcBef>
              <a:spcAft>
                <a:spcPts val="600"/>
              </a:spcAft>
              <a:buClr>
                <a:srgbClr val="FF9900"/>
              </a:buClr>
              <a:buFont typeface="Wingdings" panose="05000000000000000000" pitchFamily="2" charset="2"/>
              <a:buChar char="l"/>
              <a:defRPr/>
            </a:pPr>
            <a:r>
              <a:rPr lang="zh-CN" altLang="zh-CN" sz="2400">
                <a:solidFill>
                  <a:srgbClr val="FF9900"/>
                </a:solidFill>
              </a:rPr>
              <a:t>合取范式</a:t>
            </a:r>
            <a:r>
              <a:rPr lang="en-US" altLang="zh-CN" sz="2400">
                <a:solidFill>
                  <a:srgbClr val="FF9900"/>
                </a:solidFill>
              </a:rPr>
              <a:t>(Conjunction Normal Form, CNF)</a:t>
            </a:r>
          </a:p>
          <a:p>
            <a:pPr marL="542925" lvl="1" indent="0" algn="just">
              <a:spcBef>
                <a:spcPct val="30000"/>
              </a:spcBef>
              <a:spcAft>
                <a:spcPts val="600"/>
              </a:spcAft>
              <a:buClr>
                <a:srgbClr val="FF9900"/>
              </a:buClr>
              <a:buFont typeface="Wingdings" panose="05000000000000000000" pitchFamily="2" charset="2"/>
              <a:buNone/>
              <a:defRPr/>
            </a:pPr>
            <a:r>
              <a:rPr lang="en-US" altLang="zh-CN" sz="2400">
                <a:solidFill>
                  <a:srgbClr val="FF9900"/>
                </a:solidFill>
              </a:rPr>
              <a:t>    </a:t>
            </a:r>
            <a:r>
              <a:rPr lang="zh-CN" altLang="en-US" sz="2400">
                <a:solidFill>
                  <a:schemeClr val="tx1"/>
                </a:solidFill>
              </a:rPr>
              <a:t>所有</a:t>
            </a:r>
            <a:r>
              <a:rPr lang="zh-CN" altLang="zh-CN" sz="2400"/>
              <a:t>子句</a:t>
            </a:r>
            <a:r>
              <a:rPr lang="zh-CN" altLang="en-US" sz="2400"/>
              <a:t>的合取</a:t>
            </a:r>
            <a:r>
              <a:rPr lang="en-US" altLang="zh-CN" sz="2400"/>
              <a:t>(</a:t>
            </a:r>
            <a:r>
              <a:rPr lang="zh-CN" altLang="en-US" sz="2400"/>
              <a:t>“与”</a:t>
            </a:r>
            <a:r>
              <a:rPr lang="en-US" altLang="zh-CN" sz="2400"/>
              <a:t>)</a:t>
            </a:r>
            <a:r>
              <a:rPr lang="zh-CN" altLang="en-US" sz="2400"/>
              <a:t>的布尔公式</a:t>
            </a:r>
            <a:endParaRPr lang="en-US" altLang="zh-CN" sz="2400"/>
          </a:p>
          <a:p>
            <a:pPr lvl="1" algn="just">
              <a:spcBef>
                <a:spcPct val="30000"/>
              </a:spcBef>
              <a:spcAft>
                <a:spcPts val="600"/>
              </a:spcAft>
              <a:buClr>
                <a:srgbClr val="FF9900"/>
              </a:buClr>
              <a:buFont typeface="Wingdings" panose="05000000000000000000" pitchFamily="2" charset="2"/>
              <a:buChar char="l"/>
              <a:defRPr/>
            </a:pPr>
            <a:r>
              <a:rPr lang="en-US" altLang="zh-CN" sz="2400">
                <a:solidFill>
                  <a:srgbClr val="FF9900"/>
                </a:solidFill>
              </a:rPr>
              <a:t>3</a:t>
            </a:r>
            <a:r>
              <a:rPr lang="zh-CN" altLang="en-US" sz="2400">
                <a:solidFill>
                  <a:srgbClr val="FF9900"/>
                </a:solidFill>
              </a:rPr>
              <a:t>合取范式</a:t>
            </a:r>
            <a:r>
              <a:rPr lang="en-US" altLang="zh-CN" sz="2400">
                <a:solidFill>
                  <a:srgbClr val="FF9900"/>
                </a:solidFill>
              </a:rPr>
              <a:t>(3-CNF) </a:t>
            </a:r>
          </a:p>
          <a:p>
            <a:pPr marL="542925" lvl="1" indent="0" algn="just">
              <a:spcBef>
                <a:spcPct val="30000"/>
              </a:spcBef>
              <a:spcAft>
                <a:spcPts val="600"/>
              </a:spcAft>
              <a:buClr>
                <a:srgbClr val="FF9900"/>
              </a:buClr>
              <a:buFont typeface="Wingdings" panose="05000000000000000000" pitchFamily="2" charset="2"/>
              <a:buNone/>
              <a:defRPr/>
            </a:pPr>
            <a:r>
              <a:rPr lang="en-US" altLang="zh-CN" sz="2400">
                <a:solidFill>
                  <a:srgbClr val="FF9900"/>
                </a:solidFill>
              </a:rPr>
              <a:t>    </a:t>
            </a:r>
            <a:r>
              <a:rPr lang="zh-CN" altLang="en-US" sz="2400">
                <a:solidFill>
                  <a:schemeClr val="tx1"/>
                </a:solidFill>
              </a:rPr>
              <a:t>每个</a:t>
            </a:r>
            <a:r>
              <a:rPr lang="zh-CN" altLang="zh-CN" sz="2400"/>
              <a:t>子句</a:t>
            </a:r>
            <a:r>
              <a:rPr lang="zh-CN" altLang="en-US" sz="2400"/>
              <a:t>中恰有</a:t>
            </a:r>
            <a:r>
              <a:rPr lang="en-US" altLang="zh-CN" sz="2400"/>
              <a:t>3</a:t>
            </a:r>
            <a:r>
              <a:rPr lang="zh-CN" altLang="en-US" sz="2400"/>
              <a:t>个</a:t>
            </a:r>
            <a:r>
              <a:rPr lang="zh-CN" altLang="en-US" sz="2400">
                <a:solidFill>
                  <a:srgbClr val="0000FF"/>
                </a:solidFill>
              </a:rPr>
              <a:t>不同</a:t>
            </a:r>
            <a:r>
              <a:rPr lang="zh-CN" altLang="en-US" sz="2400"/>
              <a:t>字面量的合取范式</a:t>
            </a:r>
            <a:endParaRPr lang="en-US" altLang="zh-CN" sz="2400"/>
          </a:p>
          <a:p>
            <a:pPr lvl="1" algn="just">
              <a:spcBef>
                <a:spcPct val="30000"/>
              </a:spcBef>
              <a:spcAft>
                <a:spcPts val="600"/>
              </a:spcAft>
              <a:buClr>
                <a:srgbClr val="FF9900"/>
              </a:buClr>
              <a:buFont typeface="Wingdings" panose="05000000000000000000" pitchFamily="2" charset="2"/>
              <a:buChar char="l"/>
              <a:defRPr/>
            </a:pPr>
            <a:r>
              <a:rPr lang="en-US" altLang="zh-CN" sz="2400">
                <a:solidFill>
                  <a:srgbClr val="FF9900"/>
                </a:solidFill>
              </a:rPr>
              <a:t>3-SAT </a:t>
            </a:r>
            <a:r>
              <a:rPr lang="en-US" altLang="zh-CN" sz="2400"/>
              <a:t>3-CNF</a:t>
            </a:r>
            <a:r>
              <a:rPr lang="zh-CN" altLang="en-US" sz="2400"/>
              <a:t>的可满足性问题是指</a:t>
            </a:r>
            <a:r>
              <a:rPr lang="en-US" altLang="zh-CN" sz="2400"/>
              <a:t>3-CNF</a:t>
            </a:r>
            <a:r>
              <a:rPr lang="zh-CN" altLang="en-US" sz="2400"/>
              <a:t>形式的布尔</a:t>
            </a:r>
            <a:r>
              <a:rPr lang="zh-CN" altLang="zh-CN" sz="2400"/>
              <a:t>公式</a:t>
            </a:r>
            <a:r>
              <a:rPr lang="az-Cyrl-AZ" altLang="zh-CN" sz="2400" i="1"/>
              <a:t>Ф</a:t>
            </a:r>
            <a:r>
              <a:rPr lang="en-US" altLang="zh-CN" sz="2400" i="1"/>
              <a:t> </a:t>
            </a:r>
            <a:r>
              <a:rPr lang="zh-CN" altLang="zh-CN" sz="2400"/>
              <a:t>是否</a:t>
            </a:r>
            <a:r>
              <a:rPr lang="zh-CN" altLang="en-US" sz="2400"/>
              <a:t>存在一组变量的真值</a:t>
            </a:r>
            <a:r>
              <a:rPr lang="zh-CN" altLang="zh-CN" sz="2400"/>
              <a:t>赋值</a:t>
            </a:r>
            <a:r>
              <a:rPr lang="zh-CN" altLang="en-US" sz="2400"/>
              <a:t>，使得公式</a:t>
            </a:r>
            <a:r>
              <a:rPr lang="az-Cyrl-AZ" altLang="zh-CN" sz="2400" i="1"/>
              <a:t>Ф</a:t>
            </a:r>
            <a:r>
              <a:rPr lang="en-US" altLang="zh-CN" sz="2400" i="1"/>
              <a:t> </a:t>
            </a:r>
            <a:r>
              <a:rPr lang="zh-CN" altLang="en-US" sz="2400"/>
              <a:t>的值为真。</a:t>
            </a:r>
            <a:endParaRPr lang="en-US" altLang="zh-CN" sz="2400">
              <a:solidFill>
                <a:srgbClr val="FF9900"/>
              </a:solidFill>
            </a:endParaRPr>
          </a:p>
          <a:p>
            <a:pPr marL="542925" lvl="1" indent="0" algn="just">
              <a:spcBef>
                <a:spcPct val="30000"/>
              </a:spcBef>
              <a:spcAft>
                <a:spcPts val="600"/>
              </a:spcAft>
              <a:buClr>
                <a:srgbClr val="FF9900"/>
              </a:buClr>
              <a:buFont typeface="Wingdings" panose="05000000000000000000" pitchFamily="2" charset="2"/>
              <a:buNone/>
              <a:defRPr/>
            </a:pPr>
            <a:endParaRPr lang="en-US" altLang="zh-CN" sz="2400"/>
          </a:p>
          <a:p>
            <a:pPr marL="542925" lvl="1" indent="0" algn="just">
              <a:spcBef>
                <a:spcPct val="30000"/>
              </a:spcBef>
              <a:spcAft>
                <a:spcPts val="600"/>
              </a:spcAft>
              <a:buClr>
                <a:srgbClr val="FF9900"/>
              </a:buClr>
              <a:buFont typeface="Wingdings" panose="05000000000000000000" pitchFamily="2" charset="2"/>
              <a:buNone/>
              <a:defRPr/>
            </a:pPr>
            <a:endParaRPr lang="en-US" altLang="zh-CN" sz="2400"/>
          </a:p>
          <a:p>
            <a:pPr marL="542925" lvl="1" indent="0" algn="just">
              <a:spcBef>
                <a:spcPct val="30000"/>
              </a:spcBef>
              <a:spcAft>
                <a:spcPts val="600"/>
              </a:spcAft>
              <a:buClr>
                <a:srgbClr val="FF9900"/>
              </a:buClr>
              <a:buFont typeface="Wingdings" panose="05000000000000000000" pitchFamily="2" charset="2"/>
              <a:buNone/>
              <a:defRPr/>
            </a:pPr>
            <a:endParaRPr lang="en-US" altLang="zh-CN" sz="2400"/>
          </a:p>
          <a:p>
            <a:pPr lvl="4" algn="just">
              <a:lnSpc>
                <a:spcPct val="100000"/>
              </a:lnSpc>
              <a:spcBef>
                <a:spcPct val="30000"/>
              </a:spcBef>
              <a:spcAft>
                <a:spcPct val="0"/>
              </a:spcAft>
              <a:buClr>
                <a:srgbClr val="FF9900"/>
              </a:buClr>
              <a:buFont typeface="Wingdings" panose="05000000000000000000" pitchFamily="2" charset="2"/>
              <a:buNone/>
              <a:defRPr/>
            </a:pPr>
            <a:endParaRPr lang="zh-CN" altLang="en-US" sz="200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78853" name="AutoShape 4" descr="u=3113096413,401413580&amp;fm=116&amp;gp=0">
            <a:extLst>
              <a:ext uri="{FF2B5EF4-FFF2-40B4-BE49-F238E27FC236}">
                <a16:creationId xmlns:a16="http://schemas.microsoft.com/office/drawing/2014/main" id="{3DDF2307-9954-4B14-AD73-3DB2D61EBEB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8854" name="AutoShape 5" descr="u=3113096413,401413580&amp;fm=116&amp;gp=0">
            <a:extLst>
              <a:ext uri="{FF2B5EF4-FFF2-40B4-BE49-F238E27FC236}">
                <a16:creationId xmlns:a16="http://schemas.microsoft.com/office/drawing/2014/main" id="{8DFCD27B-7C5B-495D-B2D4-D8AE116EEEA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8855" name="AutoShape 6" descr="u=3113096413,401413580&amp;fm=116&amp;gp=0">
            <a:extLst>
              <a:ext uri="{FF2B5EF4-FFF2-40B4-BE49-F238E27FC236}">
                <a16:creationId xmlns:a16="http://schemas.microsoft.com/office/drawing/2014/main" id="{5602A57E-A4DA-4CF6-A789-ADD9B1DD7B9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78856" name="AutoShape 7" descr="u=3113096413,401413580&amp;fm=116&amp;gp=0">
            <a:extLst>
              <a:ext uri="{FF2B5EF4-FFF2-40B4-BE49-F238E27FC236}">
                <a16:creationId xmlns:a16="http://schemas.microsoft.com/office/drawing/2014/main" id="{28B0F4AC-DD3B-4587-ABD7-DEA3D23E366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graphicFrame>
        <p:nvGraphicFramePr>
          <p:cNvPr id="78857" name="对象 7">
            <a:extLst>
              <a:ext uri="{FF2B5EF4-FFF2-40B4-BE49-F238E27FC236}">
                <a16:creationId xmlns:a16="http://schemas.microsoft.com/office/drawing/2014/main" id="{A2ECC42C-E22A-4B1B-8ECE-08E8B27306F9}"/>
              </a:ext>
            </a:extLst>
          </p:cNvPr>
          <p:cNvGraphicFramePr>
            <a:graphicFrameLocks noChangeAspect="1"/>
          </p:cNvGraphicFramePr>
          <p:nvPr/>
        </p:nvGraphicFramePr>
        <p:xfrm>
          <a:off x="4514850" y="3338513"/>
          <a:ext cx="114300" cy="177800"/>
        </p:xfrm>
        <a:graphic>
          <a:graphicData uri="http://schemas.openxmlformats.org/presentationml/2006/ole">
            <mc:AlternateContent xmlns:mc="http://schemas.openxmlformats.org/markup-compatibility/2006">
              <mc:Choice xmlns:v="urn:schemas-microsoft-com:vml" Requires="v">
                <p:oleObj spid="_x0000_s78849" name="Equation" r:id="rId4" imgW="114102" imgH="177492" progId="Equation.DSMT4">
                  <p:embed/>
                </p:oleObj>
              </mc:Choice>
              <mc:Fallback>
                <p:oleObj name="Equation" r:id="rId4" imgW="114102" imgH="177492" progId="Equation.DSMT4">
                  <p:embed/>
                  <p:pic>
                    <p:nvPicPr>
                      <p:cNvPr id="78857" name="对象 7">
                        <a:extLst>
                          <a:ext uri="{FF2B5EF4-FFF2-40B4-BE49-F238E27FC236}">
                            <a16:creationId xmlns:a16="http://schemas.microsoft.com/office/drawing/2014/main" id="{A2ECC42C-E22A-4B1B-8ECE-08E8B27306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38513"/>
                        <a:ext cx="1143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8858" name="对象 8">
            <a:extLst>
              <a:ext uri="{FF2B5EF4-FFF2-40B4-BE49-F238E27FC236}">
                <a16:creationId xmlns:a16="http://schemas.microsoft.com/office/drawing/2014/main" id="{7A000834-0563-4144-899E-12800337EAFE}"/>
              </a:ext>
            </a:extLst>
          </p:cNvPr>
          <p:cNvGraphicFramePr>
            <a:graphicFrameLocks noChangeAspect="1"/>
          </p:cNvGraphicFramePr>
          <p:nvPr/>
        </p:nvGraphicFramePr>
        <p:xfrm>
          <a:off x="5854700" y="1928813"/>
          <a:ext cx="1141413" cy="600075"/>
        </p:xfrm>
        <a:graphic>
          <a:graphicData uri="http://schemas.openxmlformats.org/presentationml/2006/ole">
            <mc:AlternateContent xmlns:mc="http://schemas.openxmlformats.org/markup-compatibility/2006">
              <mc:Choice xmlns:v="urn:schemas-microsoft-com:vml" Requires="v">
                <p:oleObj spid="_x0000_s78850" name="Equation" r:id="rId6" imgW="368300" imgH="228600" progId="Equation.DSMT4">
                  <p:embed/>
                </p:oleObj>
              </mc:Choice>
              <mc:Fallback>
                <p:oleObj name="Equation" r:id="rId6" imgW="368300" imgH="228600" progId="Equation.DSMT4">
                  <p:embed/>
                  <p:pic>
                    <p:nvPicPr>
                      <p:cNvPr id="78858" name="对象 8">
                        <a:extLst>
                          <a:ext uri="{FF2B5EF4-FFF2-40B4-BE49-F238E27FC236}">
                            <a16:creationId xmlns:a16="http://schemas.microsoft.com/office/drawing/2014/main" id="{7A000834-0563-4144-899E-12800337EA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54700" y="1928813"/>
                        <a:ext cx="11414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8859" name="对象 9">
            <a:extLst>
              <a:ext uri="{FF2B5EF4-FFF2-40B4-BE49-F238E27FC236}">
                <a16:creationId xmlns:a16="http://schemas.microsoft.com/office/drawing/2014/main" id="{4E8D284B-0DB2-428F-BF49-580ABEF4A7A9}"/>
              </a:ext>
            </a:extLst>
          </p:cNvPr>
          <p:cNvGraphicFramePr>
            <a:graphicFrameLocks noChangeAspect="1"/>
          </p:cNvGraphicFramePr>
          <p:nvPr/>
        </p:nvGraphicFramePr>
        <p:xfrm>
          <a:off x="6262688" y="2528888"/>
          <a:ext cx="2528887" cy="601662"/>
        </p:xfrm>
        <a:graphic>
          <a:graphicData uri="http://schemas.openxmlformats.org/presentationml/2006/ole">
            <mc:AlternateContent xmlns:mc="http://schemas.openxmlformats.org/markup-compatibility/2006">
              <mc:Choice xmlns:v="urn:schemas-microsoft-com:vml" Requires="v">
                <p:oleObj spid="_x0000_s78851" name="Equation" r:id="rId8" imgW="1016000" imgH="241300" progId="Equation.DSMT4">
                  <p:embed/>
                </p:oleObj>
              </mc:Choice>
              <mc:Fallback>
                <p:oleObj name="Equation" r:id="rId8" imgW="1016000" imgH="241300" progId="Equation.DSMT4">
                  <p:embed/>
                  <p:pic>
                    <p:nvPicPr>
                      <p:cNvPr id="78859" name="对象 9">
                        <a:extLst>
                          <a:ext uri="{FF2B5EF4-FFF2-40B4-BE49-F238E27FC236}">
                            <a16:creationId xmlns:a16="http://schemas.microsoft.com/office/drawing/2014/main" id="{4E8D284B-0DB2-428F-BF49-580ABEF4A7A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2688" y="2528888"/>
                        <a:ext cx="2528887"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241DF159-DB0F-4C14-B401-8DA814A6840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4D55D312-783D-4701-AAA1-2F8FE2044C48}"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80899" name="Rectangle 2">
            <a:extLst>
              <a:ext uri="{FF2B5EF4-FFF2-40B4-BE49-F238E27FC236}">
                <a16:creationId xmlns:a16="http://schemas.microsoft.com/office/drawing/2014/main" id="{163874B3-8E70-48FB-8DED-6462F062F93C}"/>
              </a:ext>
            </a:extLst>
          </p:cNvPr>
          <p:cNvSpPr>
            <a:spLocks noGrp="1" noChangeArrowheads="1"/>
          </p:cNvSpPr>
          <p:nvPr>
            <p:ph type="title" idx="4294967295"/>
          </p:nvPr>
        </p:nvSpPr>
        <p:spPr>
          <a:xfrm>
            <a:off x="484188" y="290513"/>
            <a:ext cx="8213725" cy="512762"/>
          </a:xfrm>
        </p:spPr>
        <p:txBody>
          <a:bodyPr/>
          <a:lstStyle/>
          <a:p>
            <a:r>
              <a:rPr lang="zh-CN" altLang="en-US" sz="3000" b="1"/>
              <a:t>三种规约</a:t>
            </a:r>
          </a:p>
        </p:txBody>
      </p:sp>
      <p:sp>
        <p:nvSpPr>
          <p:cNvPr id="33796" name="Text Box 3">
            <a:extLst>
              <a:ext uri="{FF2B5EF4-FFF2-40B4-BE49-F238E27FC236}">
                <a16:creationId xmlns:a16="http://schemas.microsoft.com/office/drawing/2014/main" id="{9B78C298-547E-4D8E-8749-6C0B0D02F055}"/>
              </a:ext>
            </a:extLst>
          </p:cNvPr>
          <p:cNvSpPr txBox="1">
            <a:spLocks noChangeArrowheads="1"/>
          </p:cNvSpPr>
          <p:nvPr/>
        </p:nvSpPr>
        <p:spPr bwMode="auto">
          <a:xfrm>
            <a:off x="211138" y="1076325"/>
            <a:ext cx="8758237" cy="5337175"/>
          </a:xfrm>
          <a:prstGeom prst="rect">
            <a:avLst/>
          </a:prstGeom>
          <a:noFill/>
          <a:ln>
            <a:noFill/>
          </a:ln>
          <a:effectLst>
            <a:prstShdw prst="shdw17" dist="17961" dir="13500000">
              <a:srgbClr val="7E9699"/>
            </a:prstShdw>
          </a:effec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Futura Md BT"/>
              <a:buNone/>
              <a:defRPr/>
            </a:pPr>
            <a:r>
              <a:rPr lang="en-US" altLang="zh-CN" sz="2200"/>
              <a:t>3</a:t>
            </a:r>
            <a:r>
              <a:rPr lang="zh-CN" altLang="en-US" sz="2200"/>
              <a:t>、通过编码（</a:t>
            </a:r>
            <a:r>
              <a:rPr lang="en-US" altLang="zh-CN" sz="2200">
                <a:solidFill>
                  <a:schemeClr val="tx1"/>
                </a:solidFill>
                <a:latin typeface="Trebuchet MS" pitchFamily="34" charset="0"/>
              </a:rPr>
              <a:t>Encoding with gadgets</a:t>
            </a:r>
            <a:r>
              <a:rPr lang="zh-CN" altLang="en-US" sz="2200"/>
              <a:t>）</a:t>
            </a:r>
            <a:endParaRPr lang="en-US" altLang="zh-CN" sz="2200"/>
          </a:p>
          <a:p>
            <a:pPr marL="117475" indent="-117475">
              <a:lnSpc>
                <a:spcPct val="90000"/>
              </a:lnSpc>
              <a:spcBef>
                <a:spcPct val="40000"/>
              </a:spcBef>
              <a:spcAft>
                <a:spcPct val="0"/>
              </a:spcAft>
              <a:buClrTx/>
              <a:buSzPct val="60000"/>
              <a:buFont typeface="Futura Md BT"/>
              <a:buNone/>
              <a:tabLst/>
              <a:defRPr/>
            </a:pPr>
            <a:r>
              <a:rPr lang="zh-CN" altLang="en-US" sz="2200"/>
              <a:t>  </a:t>
            </a:r>
            <a:r>
              <a:rPr lang="zh-CN" altLang="en-US" sz="2200">
                <a:solidFill>
                  <a:srgbClr val="FF9900"/>
                </a:solidFill>
                <a:sym typeface="Wingdings" panose="05000000000000000000" pitchFamily="2" charset="2"/>
              </a:rPr>
              <a:t></a:t>
            </a:r>
            <a:r>
              <a:rPr lang="en-US" altLang="zh-CN" sz="2200">
                <a:solidFill>
                  <a:srgbClr val="FF9900"/>
                </a:solidFill>
                <a:sym typeface="Wingdings" panose="05000000000000000000" pitchFamily="2" charset="2"/>
              </a:rPr>
              <a:t> </a:t>
            </a:r>
            <a:r>
              <a:rPr lang="en-US" altLang="zh-CN" sz="2200"/>
              <a:t>3-SAT  ≤</a:t>
            </a:r>
            <a:r>
              <a:rPr lang="en-US" altLang="zh-CN" sz="2200" baseline="-25000"/>
              <a:t>p </a:t>
            </a:r>
            <a:r>
              <a:rPr lang="en-US" altLang="zh-CN" sz="2200"/>
              <a:t>Independent-Set </a:t>
            </a:r>
          </a:p>
          <a:p>
            <a:pPr marL="542925" lvl="1" indent="0" algn="just">
              <a:spcBef>
                <a:spcPct val="30000"/>
              </a:spcBef>
              <a:spcAft>
                <a:spcPts val="600"/>
              </a:spcAft>
              <a:buClr>
                <a:srgbClr val="FF9900"/>
              </a:buClr>
              <a:buFont typeface="Wingdings" panose="05000000000000000000" pitchFamily="2" charset="2"/>
              <a:buNone/>
              <a:defRPr/>
            </a:pPr>
            <a:r>
              <a:rPr lang="zh-CN" altLang="en-US" sz="2200">
                <a:solidFill>
                  <a:schemeClr val="tx1"/>
                </a:solidFill>
              </a:rPr>
              <a:t>设</a:t>
            </a:r>
            <a:r>
              <a:rPr lang="az-Cyrl-AZ" altLang="zh-CN" sz="2200">
                <a:solidFill>
                  <a:schemeClr val="tx1"/>
                </a:solidFill>
              </a:rPr>
              <a:t>Ф</a:t>
            </a:r>
            <a:r>
              <a:rPr lang="en-US" altLang="zh-CN" sz="2200">
                <a:solidFill>
                  <a:schemeClr val="tx1"/>
                </a:solidFill>
              </a:rPr>
              <a:t>=C</a:t>
            </a:r>
            <a:r>
              <a:rPr lang="en-US" altLang="zh-CN" sz="2200" baseline="-25000">
                <a:solidFill>
                  <a:schemeClr val="tx1"/>
                </a:solidFill>
              </a:rPr>
              <a:t>1</a:t>
            </a:r>
            <a:r>
              <a:rPr lang="en-US" altLang="zh-CN" sz="2200">
                <a:solidFill>
                  <a:schemeClr val="tx1"/>
                </a:solidFill>
              </a:rPr>
              <a:t>∧C</a:t>
            </a:r>
            <a:r>
              <a:rPr lang="en-US" altLang="zh-CN" sz="2200" baseline="-25000">
                <a:solidFill>
                  <a:schemeClr val="tx1"/>
                </a:solidFill>
              </a:rPr>
              <a:t>2</a:t>
            </a:r>
            <a:r>
              <a:rPr lang="en-US" altLang="zh-CN" sz="2200">
                <a:solidFill>
                  <a:schemeClr val="tx1"/>
                </a:solidFill>
              </a:rPr>
              <a:t>∧⋯∧</a:t>
            </a:r>
            <a:r>
              <a:rPr lang="en-US" altLang="zh-CN" sz="2200" err="1">
                <a:solidFill>
                  <a:schemeClr val="tx1"/>
                </a:solidFill>
              </a:rPr>
              <a:t>C</a:t>
            </a:r>
            <a:r>
              <a:rPr lang="en-US" altLang="zh-CN" sz="2200" baseline="-25000" err="1">
                <a:solidFill>
                  <a:schemeClr val="tx1"/>
                </a:solidFill>
              </a:rPr>
              <a:t>k</a:t>
            </a:r>
            <a:r>
              <a:rPr lang="zh-CN" altLang="en-US" sz="2200">
                <a:solidFill>
                  <a:schemeClr val="tx1"/>
                </a:solidFill>
              </a:rPr>
              <a:t>，构造</a:t>
            </a:r>
            <a:r>
              <a:rPr lang="en-US" altLang="zh-CN" sz="2200">
                <a:solidFill>
                  <a:schemeClr val="tx1"/>
                </a:solidFill>
              </a:rPr>
              <a:t>G</a:t>
            </a:r>
            <a:r>
              <a:rPr lang="zh-CN" altLang="en-US" sz="2200">
                <a:solidFill>
                  <a:schemeClr val="tx1"/>
                </a:solidFill>
              </a:rPr>
              <a:t>的独立集</a:t>
            </a:r>
            <a:r>
              <a:rPr lang="en-US" altLang="zh-CN" sz="2200">
                <a:solidFill>
                  <a:schemeClr val="tx1"/>
                </a:solidFill>
              </a:rPr>
              <a:t>S</a:t>
            </a:r>
          </a:p>
          <a:p>
            <a:pPr marL="542925" lvl="1" indent="0" algn="just" eaLnBrk="1">
              <a:spcBef>
                <a:spcPct val="30000"/>
              </a:spcBef>
              <a:spcAft>
                <a:spcPts val="600"/>
              </a:spcAft>
              <a:buClr>
                <a:srgbClr val="FF9900"/>
              </a:buClr>
              <a:buFont typeface="Wingdings" panose="05000000000000000000" pitchFamily="2" charset="2"/>
              <a:buNone/>
              <a:defRPr/>
            </a:pPr>
            <a:r>
              <a:rPr lang="zh-CN" altLang="en-US" sz="2200"/>
              <a:t>对</a:t>
            </a:r>
            <a:r>
              <a:rPr lang="az-Cyrl-AZ" altLang="zh-CN" sz="2200">
                <a:solidFill>
                  <a:schemeClr val="tx1"/>
                </a:solidFill>
              </a:rPr>
              <a:t>Ф</a:t>
            </a:r>
            <a:r>
              <a:rPr lang="zh-CN" altLang="en-US" sz="2200">
                <a:solidFill>
                  <a:schemeClr val="tx1"/>
                </a:solidFill>
              </a:rPr>
              <a:t>中</a:t>
            </a:r>
            <a:r>
              <a:rPr lang="zh-CN" altLang="en-US" sz="2200"/>
              <a:t>每个子句</a:t>
            </a:r>
            <a:r>
              <a:rPr lang="en-US" altLang="zh-CN" sz="2200">
                <a:solidFill>
                  <a:srgbClr val="0000FF"/>
                </a:solidFill>
              </a:rPr>
              <a:t>C</a:t>
            </a:r>
            <a:r>
              <a:rPr lang="en-US" altLang="zh-CN" sz="2200" baseline="-25000">
                <a:solidFill>
                  <a:srgbClr val="0000FF"/>
                </a:solidFill>
              </a:rPr>
              <a:t>i</a:t>
            </a:r>
            <a:r>
              <a:rPr lang="en-US" altLang="zh-CN" sz="2200">
                <a:solidFill>
                  <a:schemeClr val="tx1"/>
                </a:solidFill>
              </a:rPr>
              <a:t>=</a:t>
            </a:r>
            <a:r>
              <a:rPr lang="en-US" altLang="zh-CN" sz="2200"/>
              <a:t>z</a:t>
            </a:r>
            <a:r>
              <a:rPr lang="en-US" altLang="zh-CN" sz="2200" baseline="-25000"/>
              <a:t>i1</a:t>
            </a:r>
            <a:r>
              <a:rPr lang="en-US" altLang="zh-CN" sz="2200"/>
              <a:t>⋁z</a:t>
            </a:r>
            <a:r>
              <a:rPr lang="en-US" altLang="zh-CN" sz="2200" baseline="-25000"/>
              <a:t>i2</a:t>
            </a:r>
            <a:r>
              <a:rPr lang="en-US" altLang="zh-CN" sz="2200"/>
              <a:t>⋁z</a:t>
            </a:r>
            <a:r>
              <a:rPr lang="en-US" altLang="zh-CN" sz="2200" baseline="-25000"/>
              <a:t>i3</a:t>
            </a:r>
            <a:r>
              <a:rPr lang="en-US" altLang="zh-CN" sz="2200">
                <a:solidFill>
                  <a:schemeClr val="tx1"/>
                </a:solidFill>
              </a:rPr>
              <a:t>, </a:t>
            </a:r>
            <a:r>
              <a:rPr lang="zh-CN" altLang="en-US" sz="2200">
                <a:solidFill>
                  <a:schemeClr val="tx1"/>
                </a:solidFill>
              </a:rPr>
              <a:t>在</a:t>
            </a:r>
            <a:r>
              <a:rPr lang="en-US" altLang="zh-CN" sz="2200">
                <a:solidFill>
                  <a:schemeClr val="tx1"/>
                </a:solidFill>
              </a:rPr>
              <a:t>G</a:t>
            </a:r>
            <a:r>
              <a:rPr lang="zh-CN" altLang="en-US" sz="2200">
                <a:solidFill>
                  <a:schemeClr val="tx1"/>
                </a:solidFill>
              </a:rPr>
              <a:t>中创建</a:t>
            </a:r>
            <a:r>
              <a:rPr lang="en-US" altLang="zh-CN" sz="2200">
                <a:solidFill>
                  <a:schemeClr val="tx1"/>
                </a:solidFill>
              </a:rPr>
              <a:t>3</a:t>
            </a:r>
            <a:r>
              <a:rPr lang="zh-CN" altLang="en-US" sz="2200">
                <a:solidFill>
                  <a:schemeClr val="tx1"/>
                </a:solidFill>
              </a:rPr>
              <a:t>个顶点</a:t>
            </a:r>
            <a:r>
              <a:rPr lang="en-US" altLang="zh-CN" sz="2200"/>
              <a:t>z</a:t>
            </a:r>
            <a:r>
              <a:rPr lang="en-US" altLang="zh-CN" sz="2200" baseline="-25000"/>
              <a:t>i1,</a:t>
            </a:r>
            <a:r>
              <a:rPr lang="en-US" altLang="zh-CN" sz="2200"/>
              <a:t>z</a:t>
            </a:r>
            <a:r>
              <a:rPr lang="en-US" altLang="zh-CN" sz="2200" baseline="-25000"/>
              <a:t>i2</a:t>
            </a:r>
            <a:r>
              <a:rPr lang="en-US" altLang="zh-CN" sz="2200"/>
              <a:t>,z</a:t>
            </a:r>
            <a:r>
              <a:rPr lang="en-US" altLang="zh-CN" sz="2200" baseline="-25000"/>
              <a:t>i3</a:t>
            </a:r>
            <a:r>
              <a:rPr lang="zh-CN" altLang="en-US" sz="2200">
                <a:solidFill>
                  <a:schemeClr val="tx1"/>
                </a:solidFill>
              </a:rPr>
              <a:t>和</a:t>
            </a:r>
            <a:r>
              <a:rPr lang="en-US" altLang="zh-CN" sz="2200">
                <a:solidFill>
                  <a:schemeClr val="tx1"/>
                </a:solidFill>
              </a:rPr>
              <a:t>3</a:t>
            </a:r>
            <a:r>
              <a:rPr lang="zh-CN" altLang="en-US" sz="2200">
                <a:solidFill>
                  <a:schemeClr val="tx1"/>
                </a:solidFill>
              </a:rPr>
              <a:t>条边</a:t>
            </a:r>
            <a:r>
              <a:rPr lang="en-US" altLang="zh-CN" sz="2200">
                <a:solidFill>
                  <a:schemeClr val="tx1"/>
                </a:solidFill>
              </a:rPr>
              <a:t>(</a:t>
            </a:r>
            <a:r>
              <a:rPr lang="en-US" altLang="zh-CN" sz="2200"/>
              <a:t>z</a:t>
            </a:r>
            <a:r>
              <a:rPr lang="en-US" altLang="zh-CN" sz="2200" baseline="-25000"/>
              <a:t>i1,</a:t>
            </a:r>
            <a:r>
              <a:rPr lang="en-US" altLang="zh-CN" sz="2200"/>
              <a:t>z</a:t>
            </a:r>
            <a:r>
              <a:rPr lang="en-US" altLang="zh-CN" sz="2200" baseline="-25000"/>
              <a:t>i2</a:t>
            </a:r>
            <a:r>
              <a:rPr lang="en-US" altLang="zh-CN" sz="2200"/>
              <a:t>), (z</a:t>
            </a:r>
            <a:r>
              <a:rPr lang="en-US" altLang="zh-CN" sz="2200" baseline="-25000"/>
              <a:t>i2</a:t>
            </a:r>
            <a:r>
              <a:rPr lang="en-US" altLang="zh-CN" sz="2200"/>
              <a:t>,z</a:t>
            </a:r>
            <a:r>
              <a:rPr lang="en-US" altLang="zh-CN" sz="2200" baseline="-25000"/>
              <a:t>i3 </a:t>
            </a:r>
            <a:r>
              <a:rPr lang="en-US" altLang="zh-CN" sz="2200"/>
              <a:t>), (z</a:t>
            </a:r>
            <a:r>
              <a:rPr lang="en-US" altLang="zh-CN" sz="2200" baseline="-25000"/>
              <a:t>i3</a:t>
            </a:r>
            <a:r>
              <a:rPr lang="en-US" altLang="zh-CN" sz="2200"/>
              <a:t>,z</a:t>
            </a:r>
            <a:r>
              <a:rPr lang="en-US" altLang="zh-CN" sz="2200" baseline="-25000"/>
              <a:t>i1</a:t>
            </a:r>
            <a:r>
              <a:rPr lang="en-US" altLang="zh-CN" sz="2200"/>
              <a:t>)</a:t>
            </a:r>
            <a:r>
              <a:rPr lang="zh-CN" altLang="en-US" sz="2200"/>
              <a:t>的三角形，由此形成点集</a:t>
            </a:r>
            <a:r>
              <a:rPr lang="en-US" altLang="zh-CN" sz="2200">
                <a:solidFill>
                  <a:srgbClr val="0000FF"/>
                </a:solidFill>
              </a:rPr>
              <a:t>V</a:t>
            </a:r>
            <a:r>
              <a:rPr lang="en-US" altLang="zh-CN" sz="2200" baseline="-25000">
                <a:solidFill>
                  <a:srgbClr val="0000FF"/>
                </a:solidFill>
              </a:rPr>
              <a:t>i</a:t>
            </a:r>
            <a:r>
              <a:rPr lang="zh-CN" altLang="en-US" sz="2200"/>
              <a:t>和边集</a:t>
            </a:r>
            <a:r>
              <a:rPr lang="en-US" altLang="zh-CN" sz="2200" err="1">
                <a:solidFill>
                  <a:srgbClr val="0000FF"/>
                </a:solidFill>
              </a:rPr>
              <a:t>E</a:t>
            </a:r>
            <a:r>
              <a:rPr lang="en-US" altLang="zh-CN" sz="2200" baseline="-25000" err="1">
                <a:solidFill>
                  <a:srgbClr val="0000FF"/>
                </a:solidFill>
              </a:rPr>
              <a:t>i</a:t>
            </a:r>
            <a:r>
              <a:rPr lang="zh-CN" altLang="en-US" sz="2200"/>
              <a:t>。</a:t>
            </a:r>
            <a:endParaRPr lang="en-US" altLang="zh-CN" sz="2200"/>
          </a:p>
          <a:p>
            <a:pPr marL="542925" lvl="1" indent="0" algn="just" eaLnBrk="1">
              <a:spcBef>
                <a:spcPct val="30000"/>
              </a:spcBef>
              <a:spcAft>
                <a:spcPts val="600"/>
              </a:spcAft>
              <a:buClr>
                <a:srgbClr val="FF9900"/>
              </a:buClr>
              <a:buFont typeface="Wingdings" panose="05000000000000000000" pitchFamily="2" charset="2"/>
              <a:buNone/>
              <a:defRPr/>
            </a:pPr>
            <a:r>
              <a:rPr lang="zh-CN" altLang="en-US" sz="2200"/>
              <a:t>若在</a:t>
            </a:r>
            <a:r>
              <a:rPr lang="en-US" altLang="zh-CN" sz="2200"/>
              <a:t>2</a:t>
            </a:r>
            <a:r>
              <a:rPr lang="zh-CN" altLang="en-US" sz="2200"/>
              <a:t>个</a:t>
            </a:r>
            <a:r>
              <a:rPr lang="zh-CN" altLang="en-US" sz="2200">
                <a:solidFill>
                  <a:srgbClr val="0000FF"/>
                </a:solidFill>
              </a:rPr>
              <a:t>不同</a:t>
            </a:r>
            <a:r>
              <a:rPr lang="zh-CN" altLang="en-US" sz="2200"/>
              <a:t>子句中有         ，则在这</a:t>
            </a:r>
            <a:r>
              <a:rPr lang="en-US" altLang="zh-CN" sz="2200"/>
              <a:t>2</a:t>
            </a:r>
            <a:r>
              <a:rPr lang="zh-CN" altLang="en-US" sz="2200"/>
              <a:t>点间连</a:t>
            </a:r>
            <a:r>
              <a:rPr lang="en-US" altLang="zh-CN" sz="2200"/>
              <a:t>1</a:t>
            </a:r>
            <a:r>
              <a:rPr lang="zh-CN" altLang="en-US" sz="2200"/>
              <a:t>条边，称其为</a:t>
            </a:r>
            <a:r>
              <a:rPr lang="zh-CN" altLang="en-US" sz="2200">
                <a:solidFill>
                  <a:srgbClr val="0000FF"/>
                </a:solidFill>
              </a:rPr>
              <a:t>冲突边</a:t>
            </a:r>
            <a:r>
              <a:rPr lang="zh-CN" altLang="en-US" sz="2200">
                <a:solidFill>
                  <a:schemeClr val="tx1"/>
                </a:solidFill>
              </a:rPr>
              <a:t>，表示他们不可能同时赋值</a:t>
            </a:r>
            <a:r>
              <a:rPr lang="en-US" altLang="zh-CN" sz="2200">
                <a:solidFill>
                  <a:schemeClr val="tx1"/>
                </a:solidFill>
              </a:rPr>
              <a:t>1</a:t>
            </a:r>
            <a:r>
              <a:rPr lang="zh-CN" altLang="en-US" sz="2200">
                <a:solidFill>
                  <a:schemeClr val="tx1"/>
                </a:solidFill>
              </a:rPr>
              <a:t>，故对应的</a:t>
            </a:r>
            <a:r>
              <a:rPr lang="en-US" altLang="zh-CN" sz="2200">
                <a:solidFill>
                  <a:schemeClr val="tx1"/>
                </a:solidFill>
              </a:rPr>
              <a:t>2</a:t>
            </a:r>
            <a:r>
              <a:rPr lang="zh-CN" altLang="en-US" sz="2200">
                <a:solidFill>
                  <a:schemeClr val="tx1"/>
                </a:solidFill>
              </a:rPr>
              <a:t>点不可能同时入选</a:t>
            </a:r>
            <a:r>
              <a:rPr lang="en-US" altLang="zh-CN" sz="2200">
                <a:solidFill>
                  <a:schemeClr val="tx1"/>
                </a:solidFill>
              </a:rPr>
              <a:t>S</a:t>
            </a:r>
            <a:r>
              <a:rPr lang="zh-CN" altLang="en-US" sz="2200">
                <a:solidFill>
                  <a:schemeClr val="tx1"/>
                </a:solidFill>
              </a:rPr>
              <a:t>。</a:t>
            </a:r>
            <a:endParaRPr lang="en-US" altLang="zh-CN" sz="2200">
              <a:solidFill>
                <a:schemeClr val="tx1"/>
              </a:solidFill>
            </a:endParaRPr>
          </a:p>
          <a:p>
            <a:pPr marL="542925" lvl="1" indent="0" algn="just" eaLnBrk="1">
              <a:spcBef>
                <a:spcPct val="30000"/>
              </a:spcBef>
              <a:spcAft>
                <a:spcPts val="600"/>
              </a:spcAft>
              <a:buClr>
                <a:srgbClr val="FF9900"/>
              </a:buClr>
              <a:buFont typeface="Wingdings" panose="05000000000000000000" pitchFamily="2" charset="2"/>
              <a:buNone/>
              <a:defRPr/>
            </a:pPr>
            <a:r>
              <a:rPr lang="en-US" altLang="zh-CN" sz="2200">
                <a:solidFill>
                  <a:srgbClr val="0000FF"/>
                </a:solidFill>
              </a:rPr>
              <a:t> </a:t>
            </a:r>
            <a:r>
              <a:rPr lang="az-Cyrl-AZ" altLang="zh-CN" sz="2200">
                <a:solidFill>
                  <a:srgbClr val="0000FF"/>
                </a:solidFill>
              </a:rPr>
              <a:t>Ф</a:t>
            </a:r>
            <a:r>
              <a:rPr lang="zh-CN" altLang="en-US" sz="2200">
                <a:solidFill>
                  <a:srgbClr val="0000FF"/>
                </a:solidFill>
              </a:rPr>
              <a:t>可满足 ⇔ </a:t>
            </a:r>
            <a:r>
              <a:rPr lang="en-US" altLang="zh-CN" sz="2200">
                <a:solidFill>
                  <a:srgbClr val="0000FF"/>
                </a:solidFill>
              </a:rPr>
              <a:t>S</a:t>
            </a:r>
            <a:r>
              <a:rPr lang="zh-CN" altLang="en-US" sz="2200">
                <a:solidFill>
                  <a:srgbClr val="0000FF"/>
                </a:solidFill>
              </a:rPr>
              <a:t>是</a:t>
            </a:r>
            <a:r>
              <a:rPr lang="en-US" altLang="zh-CN" sz="2200">
                <a:solidFill>
                  <a:srgbClr val="0000FF"/>
                </a:solidFill>
              </a:rPr>
              <a:t>G</a:t>
            </a:r>
            <a:r>
              <a:rPr lang="zh-CN" altLang="en-US" sz="2200">
                <a:solidFill>
                  <a:srgbClr val="0000FF"/>
                </a:solidFill>
              </a:rPr>
              <a:t>的</a:t>
            </a:r>
            <a:r>
              <a:rPr lang="en-US" altLang="zh-CN" sz="2200">
                <a:solidFill>
                  <a:srgbClr val="0000FF"/>
                </a:solidFill>
              </a:rPr>
              <a:t>size</a:t>
            </a:r>
            <a:r>
              <a:rPr lang="zh-CN" altLang="en-US" sz="2200">
                <a:solidFill>
                  <a:srgbClr val="0000FF"/>
                </a:solidFill>
              </a:rPr>
              <a:t>为</a:t>
            </a:r>
            <a:r>
              <a:rPr lang="en-US" altLang="zh-CN" sz="2200">
                <a:solidFill>
                  <a:srgbClr val="0000FF"/>
                </a:solidFill>
              </a:rPr>
              <a:t>k</a:t>
            </a:r>
            <a:r>
              <a:rPr lang="zh-CN" altLang="en-US" sz="2200">
                <a:solidFill>
                  <a:srgbClr val="0000FF"/>
                </a:solidFill>
              </a:rPr>
              <a:t>的独立集</a:t>
            </a:r>
            <a:r>
              <a:rPr lang="zh-CN" altLang="en-US" sz="2200">
                <a:solidFill>
                  <a:schemeClr val="tx1"/>
                </a:solidFill>
              </a:rPr>
              <a:t>（</a:t>
            </a:r>
            <a:r>
              <a:rPr lang="en-US" altLang="zh-CN" sz="2200">
                <a:solidFill>
                  <a:schemeClr val="tx1"/>
                </a:solidFill>
              </a:rPr>
              <a:t>S</a:t>
            </a:r>
            <a:r>
              <a:rPr lang="zh-CN" altLang="en-US" sz="2200">
                <a:solidFill>
                  <a:schemeClr val="tx1"/>
                </a:solidFill>
              </a:rPr>
              <a:t>由每个</a:t>
            </a:r>
            <a:r>
              <a:rPr lang="en-US" altLang="zh-CN" sz="2200">
                <a:solidFill>
                  <a:schemeClr val="tx1"/>
                </a:solidFill>
              </a:rPr>
              <a:t>V</a:t>
            </a:r>
            <a:r>
              <a:rPr lang="en-US" altLang="zh-CN" sz="2200" baseline="-25000">
                <a:solidFill>
                  <a:schemeClr val="tx1"/>
                </a:solidFill>
              </a:rPr>
              <a:t>i</a:t>
            </a:r>
            <a:r>
              <a:rPr lang="zh-CN" altLang="en-US" sz="2200">
                <a:solidFill>
                  <a:schemeClr val="tx1"/>
                </a:solidFill>
              </a:rPr>
              <a:t>选</a:t>
            </a:r>
            <a:r>
              <a:rPr lang="en-US" altLang="zh-CN" sz="2200">
                <a:solidFill>
                  <a:schemeClr val="tx1"/>
                </a:solidFill>
              </a:rPr>
              <a:t>1</a:t>
            </a:r>
            <a:r>
              <a:rPr lang="zh-CN" altLang="en-US" sz="2200">
                <a:solidFill>
                  <a:schemeClr val="tx1"/>
                </a:solidFill>
              </a:rPr>
              <a:t>点组成）</a:t>
            </a:r>
            <a:endParaRPr lang="en-US" altLang="zh-CN" sz="2200">
              <a:solidFill>
                <a:schemeClr val="tx1"/>
              </a:solidFill>
            </a:endParaRPr>
          </a:p>
          <a:p>
            <a:pPr marL="542925" lvl="1" indent="0" algn="just" eaLnBrk="1">
              <a:spcBef>
                <a:spcPct val="30000"/>
              </a:spcBef>
              <a:spcAft>
                <a:spcPts val="600"/>
              </a:spcAft>
              <a:buClr>
                <a:srgbClr val="FF9900"/>
              </a:buClr>
              <a:buFont typeface="Wingdings" panose="05000000000000000000" pitchFamily="2" charset="2"/>
              <a:buNone/>
              <a:defRPr/>
            </a:pPr>
            <a:r>
              <a:rPr lang="en-US" altLang="zh-CN" sz="2200">
                <a:solidFill>
                  <a:schemeClr val="tx1"/>
                </a:solidFill>
              </a:rPr>
              <a:t>⇒</a:t>
            </a:r>
            <a:r>
              <a:rPr lang="zh-CN" altLang="en-US" sz="2200">
                <a:solidFill>
                  <a:schemeClr val="tx1"/>
                </a:solidFill>
              </a:rPr>
              <a:t>设有</a:t>
            </a:r>
            <a:r>
              <a:rPr lang="en-US" altLang="zh-CN" sz="2200">
                <a:solidFill>
                  <a:schemeClr val="tx1"/>
                </a:solidFill>
              </a:rPr>
              <a:t>1</a:t>
            </a:r>
            <a:r>
              <a:rPr lang="zh-CN" altLang="en-US" sz="2200">
                <a:solidFill>
                  <a:schemeClr val="tx1"/>
                </a:solidFill>
              </a:rPr>
              <a:t>个</a:t>
            </a:r>
            <a:r>
              <a:rPr lang="az-Cyrl-AZ" altLang="zh-CN" sz="2200">
                <a:solidFill>
                  <a:schemeClr val="tx1"/>
                </a:solidFill>
              </a:rPr>
              <a:t>Ф</a:t>
            </a:r>
            <a:r>
              <a:rPr lang="en-US" altLang="zh-CN" sz="2200">
                <a:solidFill>
                  <a:schemeClr val="tx1"/>
                </a:solidFill>
              </a:rPr>
              <a:t>=1</a:t>
            </a:r>
            <a:r>
              <a:rPr lang="zh-CN" altLang="en-US" sz="2200">
                <a:solidFill>
                  <a:schemeClr val="tx1"/>
                </a:solidFill>
              </a:rPr>
              <a:t>赋值</a:t>
            </a:r>
            <a:r>
              <a:rPr lang="en-US" altLang="zh-CN" sz="2200">
                <a:solidFill>
                  <a:schemeClr val="tx1"/>
                </a:solidFill>
              </a:rPr>
              <a:t>,</a:t>
            </a:r>
            <a:r>
              <a:rPr lang="zh-CN" altLang="en-US" sz="2200">
                <a:solidFill>
                  <a:schemeClr val="tx1"/>
                </a:solidFill>
              </a:rPr>
              <a:t>对每个</a:t>
            </a:r>
            <a:r>
              <a:rPr lang="en-US" altLang="zh-CN" sz="2200">
                <a:solidFill>
                  <a:schemeClr val="tx1"/>
                </a:solidFill>
              </a:rPr>
              <a:t>C</a:t>
            </a:r>
            <a:r>
              <a:rPr lang="en-US" altLang="zh-CN" sz="2200" baseline="-25000">
                <a:solidFill>
                  <a:schemeClr val="tx1"/>
                </a:solidFill>
              </a:rPr>
              <a:t>i</a:t>
            </a:r>
            <a:r>
              <a:rPr lang="en-US" altLang="zh-CN" sz="2200">
                <a:solidFill>
                  <a:schemeClr val="tx1"/>
                </a:solidFill>
              </a:rPr>
              <a:t>, </a:t>
            </a:r>
            <a:r>
              <a:rPr lang="zh-CN" altLang="en-US" sz="2200">
                <a:solidFill>
                  <a:schemeClr val="tx1"/>
                </a:solidFill>
              </a:rPr>
              <a:t>若</a:t>
            </a:r>
            <a:r>
              <a:rPr lang="en-US" altLang="zh-CN" sz="2200" err="1">
                <a:solidFill>
                  <a:schemeClr val="tx1"/>
                </a:solidFill>
              </a:rPr>
              <a:t>z</a:t>
            </a:r>
            <a:r>
              <a:rPr lang="en-US" altLang="zh-CN" sz="2200" baseline="-25000" err="1">
                <a:solidFill>
                  <a:schemeClr val="tx1"/>
                </a:solidFill>
              </a:rPr>
              <a:t>ij</a:t>
            </a:r>
            <a:r>
              <a:rPr lang="zh-CN" altLang="en-US" sz="2200">
                <a:solidFill>
                  <a:schemeClr val="tx1"/>
                </a:solidFill>
              </a:rPr>
              <a:t>使得</a:t>
            </a:r>
            <a:r>
              <a:rPr lang="en-US" altLang="zh-CN" sz="2200">
                <a:solidFill>
                  <a:schemeClr val="tx1"/>
                </a:solidFill>
              </a:rPr>
              <a:t>C</a:t>
            </a:r>
            <a:r>
              <a:rPr lang="en-US" altLang="zh-CN" sz="2200" baseline="-25000">
                <a:solidFill>
                  <a:schemeClr val="tx1"/>
                </a:solidFill>
              </a:rPr>
              <a:t>i</a:t>
            </a:r>
            <a:r>
              <a:rPr lang="en-US" altLang="zh-CN" sz="2200">
                <a:solidFill>
                  <a:schemeClr val="tx1"/>
                </a:solidFill>
              </a:rPr>
              <a:t>=1, </a:t>
            </a:r>
            <a:r>
              <a:rPr lang="zh-CN" altLang="en-US" sz="2200">
                <a:solidFill>
                  <a:schemeClr val="tx1"/>
                </a:solidFill>
              </a:rPr>
              <a:t>则</a:t>
            </a:r>
            <a:r>
              <a:rPr lang="en-US" altLang="zh-CN" sz="2200">
                <a:solidFill>
                  <a:schemeClr val="tx1"/>
                </a:solidFill>
              </a:rPr>
              <a:t>S=S ∪ {</a:t>
            </a:r>
            <a:r>
              <a:rPr lang="en-US" altLang="zh-CN" sz="2200" err="1">
                <a:solidFill>
                  <a:schemeClr val="tx1"/>
                </a:solidFill>
              </a:rPr>
              <a:t>z</a:t>
            </a:r>
            <a:r>
              <a:rPr lang="en-US" altLang="zh-CN" sz="2200" baseline="-25000" err="1">
                <a:solidFill>
                  <a:schemeClr val="tx1"/>
                </a:solidFill>
              </a:rPr>
              <a:t>ij</a:t>
            </a:r>
            <a:r>
              <a:rPr lang="en-US" altLang="zh-CN" sz="2200">
                <a:solidFill>
                  <a:schemeClr val="tx1"/>
                </a:solidFill>
              </a:rPr>
              <a:t>}</a:t>
            </a:r>
            <a:r>
              <a:rPr lang="zh-CN" altLang="en-US" sz="2200">
                <a:solidFill>
                  <a:schemeClr val="tx1"/>
                </a:solidFill>
              </a:rPr>
              <a:t>。</a:t>
            </a:r>
            <a:endParaRPr lang="en-US" altLang="zh-CN" sz="2200">
              <a:solidFill>
                <a:schemeClr val="tx1"/>
              </a:solidFill>
            </a:endParaRPr>
          </a:p>
          <a:p>
            <a:pPr marL="542925" lvl="1" indent="0" algn="just" eaLnBrk="1">
              <a:spcBef>
                <a:spcPct val="30000"/>
              </a:spcBef>
              <a:spcAft>
                <a:spcPts val="600"/>
              </a:spcAft>
              <a:buClr>
                <a:srgbClr val="FF9900"/>
              </a:buClr>
              <a:buFont typeface="Wingdings" panose="05000000000000000000" pitchFamily="2" charset="2"/>
              <a:buNone/>
              <a:defRPr/>
            </a:pPr>
            <a:r>
              <a:rPr lang="en-US" altLang="zh-CN" sz="2200">
                <a:solidFill>
                  <a:schemeClr val="tx1"/>
                </a:solidFill>
              </a:rPr>
              <a:t>  </a:t>
            </a:r>
            <a:r>
              <a:rPr lang="en-US" altLang="zh-CN" sz="2200">
                <a:solidFill>
                  <a:schemeClr val="tx1"/>
                </a:solidFill>
                <a:latin typeface="宋体" panose="02010600030101010101" pitchFamily="2" charset="-122"/>
                <a:ea typeface="宋体" panose="02010600030101010101" pitchFamily="2" charset="-122"/>
              </a:rPr>
              <a:t>∵</a:t>
            </a:r>
            <a:r>
              <a:rPr lang="zh-CN" altLang="en-US" sz="2200">
                <a:solidFill>
                  <a:schemeClr val="tx1"/>
                </a:solidFill>
              </a:rPr>
              <a:t>每个</a:t>
            </a:r>
            <a:r>
              <a:rPr lang="en-US" altLang="zh-CN" sz="2200">
                <a:solidFill>
                  <a:schemeClr val="tx1"/>
                </a:solidFill>
              </a:rPr>
              <a:t>V</a:t>
            </a:r>
            <a:r>
              <a:rPr lang="en-US" altLang="zh-CN" sz="2200" baseline="-25000">
                <a:solidFill>
                  <a:schemeClr val="tx1"/>
                </a:solidFill>
              </a:rPr>
              <a:t>i</a:t>
            </a:r>
            <a:r>
              <a:rPr lang="zh-CN" altLang="en-US" sz="2200">
                <a:solidFill>
                  <a:schemeClr val="tx1"/>
                </a:solidFill>
              </a:rPr>
              <a:t>中只选了</a:t>
            </a:r>
            <a:r>
              <a:rPr lang="en-US" altLang="zh-CN" sz="2200">
                <a:solidFill>
                  <a:schemeClr val="tx1"/>
                </a:solidFill>
              </a:rPr>
              <a:t>1</a:t>
            </a:r>
            <a:r>
              <a:rPr lang="zh-CN" altLang="en-US" sz="2200">
                <a:solidFill>
                  <a:schemeClr val="tx1"/>
                </a:solidFill>
              </a:rPr>
              <a:t>个顶点加入</a:t>
            </a:r>
            <a:r>
              <a:rPr lang="en-US" altLang="zh-CN" sz="2200">
                <a:solidFill>
                  <a:schemeClr val="tx1"/>
                </a:solidFill>
              </a:rPr>
              <a:t>S</a:t>
            </a:r>
            <a:r>
              <a:rPr lang="zh-CN" altLang="en-US" sz="2200">
                <a:solidFill>
                  <a:schemeClr val="tx1"/>
                </a:solidFill>
              </a:rPr>
              <a:t>，且冲突边的</a:t>
            </a:r>
            <a:r>
              <a:rPr lang="en-US" altLang="zh-CN" sz="2200">
                <a:solidFill>
                  <a:schemeClr val="tx1"/>
                </a:solidFill>
              </a:rPr>
              <a:t>2</a:t>
            </a:r>
            <a:r>
              <a:rPr lang="zh-CN" altLang="en-US" sz="2200">
                <a:solidFill>
                  <a:schemeClr val="tx1"/>
                </a:solidFill>
              </a:rPr>
              <a:t>个顶点中至多只有</a:t>
            </a:r>
            <a:r>
              <a:rPr lang="en-US" altLang="zh-CN" sz="2200">
                <a:solidFill>
                  <a:schemeClr val="tx1"/>
                </a:solidFill>
              </a:rPr>
              <a:t>1</a:t>
            </a:r>
            <a:r>
              <a:rPr lang="zh-CN" altLang="en-US" sz="2200">
                <a:solidFill>
                  <a:schemeClr val="tx1"/>
                </a:solidFill>
              </a:rPr>
              <a:t>个顶点被选入</a:t>
            </a:r>
            <a:r>
              <a:rPr lang="en-US" altLang="zh-CN" sz="2200">
                <a:solidFill>
                  <a:schemeClr val="tx1"/>
                </a:solidFill>
              </a:rPr>
              <a:t>S</a:t>
            </a:r>
            <a:r>
              <a:rPr lang="zh-CN" altLang="en-US" sz="2200">
                <a:solidFill>
                  <a:schemeClr val="tx1"/>
                </a:solidFill>
              </a:rPr>
              <a:t>，即：</a:t>
            </a:r>
            <a:r>
              <a:rPr lang="en-US" altLang="zh-CN" sz="2200">
                <a:solidFill>
                  <a:schemeClr val="tx1"/>
                </a:solidFill>
              </a:rPr>
              <a:t>S</a:t>
            </a:r>
            <a:r>
              <a:rPr lang="zh-CN" altLang="en-US" sz="2200">
                <a:solidFill>
                  <a:schemeClr val="tx1"/>
                </a:solidFill>
              </a:rPr>
              <a:t>中任意点对之间不可能有边。</a:t>
            </a:r>
            <a:endParaRPr lang="en-US" altLang="zh-CN" sz="2200">
              <a:solidFill>
                <a:schemeClr val="tx1"/>
              </a:solidFill>
            </a:endParaRPr>
          </a:p>
          <a:p>
            <a:pPr marL="542925" lvl="1" indent="0" algn="just" eaLnBrk="1">
              <a:spcBef>
                <a:spcPct val="30000"/>
              </a:spcBef>
              <a:spcAft>
                <a:spcPts val="600"/>
              </a:spcAft>
              <a:buClr>
                <a:srgbClr val="FF9900"/>
              </a:buClr>
              <a:buFont typeface="Wingdings" panose="05000000000000000000" pitchFamily="2" charset="2"/>
              <a:buNone/>
              <a:defRPr/>
            </a:pPr>
            <a:r>
              <a:rPr lang="en-US" altLang="zh-CN" sz="2200">
                <a:solidFill>
                  <a:schemeClr val="tx1"/>
                </a:solidFill>
              </a:rPr>
              <a:t>   </a:t>
            </a:r>
            <a:r>
              <a:rPr lang="en-US" altLang="zh-CN" sz="2200">
                <a:solidFill>
                  <a:schemeClr val="tx1"/>
                </a:solidFill>
                <a:latin typeface="宋体" panose="02010600030101010101" pitchFamily="2" charset="-122"/>
                <a:ea typeface="宋体" panose="02010600030101010101" pitchFamily="2" charset="-122"/>
              </a:rPr>
              <a:t>∴</a:t>
            </a:r>
            <a:r>
              <a:rPr lang="en-US" altLang="zh-CN" sz="2200">
                <a:solidFill>
                  <a:schemeClr val="tx1"/>
                </a:solidFill>
              </a:rPr>
              <a:t>S</a:t>
            </a:r>
            <a:r>
              <a:rPr lang="zh-CN" altLang="en-US" sz="2200">
                <a:solidFill>
                  <a:schemeClr val="tx1"/>
                </a:solidFill>
              </a:rPr>
              <a:t>是独立集</a:t>
            </a:r>
            <a:endParaRPr lang="zh-CN" altLang="en-US"/>
          </a:p>
        </p:txBody>
      </p:sp>
      <p:sp>
        <p:nvSpPr>
          <p:cNvPr id="80901" name="AutoShape 4" descr="u=3113096413,401413580&amp;fm=116&amp;gp=0">
            <a:extLst>
              <a:ext uri="{FF2B5EF4-FFF2-40B4-BE49-F238E27FC236}">
                <a16:creationId xmlns:a16="http://schemas.microsoft.com/office/drawing/2014/main" id="{B5D058CC-ABAB-4470-8783-2B79B09212A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0902" name="AutoShape 5" descr="u=3113096413,401413580&amp;fm=116&amp;gp=0">
            <a:extLst>
              <a:ext uri="{FF2B5EF4-FFF2-40B4-BE49-F238E27FC236}">
                <a16:creationId xmlns:a16="http://schemas.microsoft.com/office/drawing/2014/main" id="{F43DCF26-D878-41FC-9407-3AE7698C018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0903" name="AutoShape 6" descr="u=3113096413,401413580&amp;fm=116&amp;gp=0">
            <a:extLst>
              <a:ext uri="{FF2B5EF4-FFF2-40B4-BE49-F238E27FC236}">
                <a16:creationId xmlns:a16="http://schemas.microsoft.com/office/drawing/2014/main" id="{BCAD4F32-E169-4130-8FA1-73ADD617FA1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0904" name="AutoShape 7" descr="u=3113096413,401413580&amp;fm=116&amp;gp=0">
            <a:extLst>
              <a:ext uri="{FF2B5EF4-FFF2-40B4-BE49-F238E27FC236}">
                <a16:creationId xmlns:a16="http://schemas.microsoft.com/office/drawing/2014/main" id="{F5908F4A-21CD-4537-A414-3E2CFBA5BFA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graphicFrame>
        <p:nvGraphicFramePr>
          <p:cNvPr id="80905" name="对象 7">
            <a:extLst>
              <a:ext uri="{FF2B5EF4-FFF2-40B4-BE49-F238E27FC236}">
                <a16:creationId xmlns:a16="http://schemas.microsoft.com/office/drawing/2014/main" id="{3770ABFC-C7DB-4807-B8AB-58E75DDAB7E2}"/>
              </a:ext>
            </a:extLst>
          </p:cNvPr>
          <p:cNvGraphicFramePr>
            <a:graphicFrameLocks noChangeAspect="1"/>
          </p:cNvGraphicFramePr>
          <p:nvPr/>
        </p:nvGraphicFramePr>
        <p:xfrm>
          <a:off x="4514850" y="3338513"/>
          <a:ext cx="114300" cy="177800"/>
        </p:xfrm>
        <a:graphic>
          <a:graphicData uri="http://schemas.openxmlformats.org/presentationml/2006/ole">
            <mc:AlternateContent xmlns:mc="http://schemas.openxmlformats.org/markup-compatibility/2006">
              <mc:Choice xmlns:v="urn:schemas-microsoft-com:vml" Requires="v">
                <p:oleObj spid="_x0000_s80897" name="Equation" r:id="rId4" imgW="114102" imgH="177492" progId="Equation.DSMT4">
                  <p:embed/>
                </p:oleObj>
              </mc:Choice>
              <mc:Fallback>
                <p:oleObj name="Equation" r:id="rId4" imgW="114102" imgH="177492" progId="Equation.DSMT4">
                  <p:embed/>
                  <p:pic>
                    <p:nvPicPr>
                      <p:cNvPr id="80905" name="对象 7">
                        <a:extLst>
                          <a:ext uri="{FF2B5EF4-FFF2-40B4-BE49-F238E27FC236}">
                            <a16:creationId xmlns:a16="http://schemas.microsoft.com/office/drawing/2014/main" id="{3770ABFC-C7DB-4807-B8AB-58E75DDAB7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38513"/>
                        <a:ext cx="1143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0906" name="对象 1">
            <a:extLst>
              <a:ext uri="{FF2B5EF4-FFF2-40B4-BE49-F238E27FC236}">
                <a16:creationId xmlns:a16="http://schemas.microsoft.com/office/drawing/2014/main" id="{F64FDC14-CC20-42F0-8B4F-5E8A95B9E6A5}"/>
              </a:ext>
            </a:extLst>
          </p:cNvPr>
          <p:cNvGraphicFramePr>
            <a:graphicFrameLocks noChangeAspect="1"/>
          </p:cNvGraphicFramePr>
          <p:nvPr/>
        </p:nvGraphicFramePr>
        <p:xfrm>
          <a:off x="3444875" y="3171825"/>
          <a:ext cx="879475" cy="511175"/>
        </p:xfrm>
        <a:graphic>
          <a:graphicData uri="http://schemas.openxmlformats.org/presentationml/2006/ole">
            <mc:AlternateContent xmlns:mc="http://schemas.openxmlformats.org/markup-compatibility/2006">
              <mc:Choice xmlns:v="urn:schemas-microsoft-com:vml" Requires="v">
                <p:oleObj spid="_x0000_s80898" name="Equation" r:id="rId6" imgW="393529" imgH="228501" progId="Equation.DSMT4">
                  <p:embed/>
                </p:oleObj>
              </mc:Choice>
              <mc:Fallback>
                <p:oleObj name="Equation" r:id="rId6" imgW="393529" imgH="228501" progId="Equation.DSMT4">
                  <p:embed/>
                  <p:pic>
                    <p:nvPicPr>
                      <p:cNvPr id="80906" name="对象 1">
                        <a:extLst>
                          <a:ext uri="{FF2B5EF4-FFF2-40B4-BE49-F238E27FC236}">
                            <a16:creationId xmlns:a16="http://schemas.microsoft.com/office/drawing/2014/main" id="{F64FDC14-CC20-42F0-8B4F-5E8A95B9E6A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4875" y="3171825"/>
                        <a:ext cx="8794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8F179A1-E0A2-4BA9-A9EC-A68CFFE159A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DADDFDF9-CA00-4F29-A971-84EC165DBA52}"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82947" name="Rectangle 2">
            <a:extLst>
              <a:ext uri="{FF2B5EF4-FFF2-40B4-BE49-F238E27FC236}">
                <a16:creationId xmlns:a16="http://schemas.microsoft.com/office/drawing/2014/main" id="{8939D39D-B377-4AAE-9712-174396BECBA9}"/>
              </a:ext>
            </a:extLst>
          </p:cNvPr>
          <p:cNvSpPr>
            <a:spLocks noGrp="1" noChangeArrowheads="1"/>
          </p:cNvSpPr>
          <p:nvPr>
            <p:ph type="title" idx="4294967295"/>
          </p:nvPr>
        </p:nvSpPr>
        <p:spPr>
          <a:xfrm>
            <a:off x="484188" y="290513"/>
            <a:ext cx="8213725" cy="512762"/>
          </a:xfrm>
        </p:spPr>
        <p:txBody>
          <a:bodyPr/>
          <a:lstStyle/>
          <a:p>
            <a:r>
              <a:rPr lang="zh-CN" altLang="en-US" sz="3000" b="1"/>
              <a:t>三种规约</a:t>
            </a:r>
          </a:p>
        </p:txBody>
      </p:sp>
      <p:sp>
        <p:nvSpPr>
          <p:cNvPr id="33796" name="Text Box 3">
            <a:extLst>
              <a:ext uri="{FF2B5EF4-FFF2-40B4-BE49-F238E27FC236}">
                <a16:creationId xmlns:a16="http://schemas.microsoft.com/office/drawing/2014/main" id="{88BC89F4-D477-4EAE-9807-B3DE47DD4CFD}"/>
              </a:ext>
            </a:extLst>
          </p:cNvPr>
          <p:cNvSpPr txBox="1">
            <a:spLocks noChangeArrowheads="1"/>
          </p:cNvSpPr>
          <p:nvPr/>
        </p:nvSpPr>
        <p:spPr bwMode="auto">
          <a:xfrm>
            <a:off x="446088" y="1065213"/>
            <a:ext cx="8251825" cy="6750050"/>
          </a:xfrm>
          <a:prstGeom prst="rect">
            <a:avLst/>
          </a:prstGeom>
          <a:noFill/>
          <a:ln>
            <a:noFill/>
          </a:ln>
          <a:effectLst>
            <a:prstShdw prst="shdw17" dist="17961" dir="13500000">
              <a:srgbClr val="7E9699"/>
            </a:prstShdw>
          </a:effec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Futura Md BT"/>
              <a:buNone/>
              <a:defRPr/>
            </a:pPr>
            <a:r>
              <a:rPr lang="en-US" altLang="zh-CN" sz="2200"/>
              <a:t>3</a:t>
            </a:r>
            <a:r>
              <a:rPr lang="zh-CN" altLang="en-US" sz="2200"/>
              <a:t>、通过编码（</a:t>
            </a:r>
            <a:r>
              <a:rPr lang="en-US" altLang="zh-CN" sz="2200">
                <a:solidFill>
                  <a:schemeClr val="tx1"/>
                </a:solidFill>
                <a:latin typeface="Trebuchet MS" pitchFamily="34" charset="0"/>
              </a:rPr>
              <a:t>Encoding with gadgets</a:t>
            </a:r>
            <a:r>
              <a:rPr lang="zh-CN" altLang="en-US" sz="2200"/>
              <a:t>）</a:t>
            </a:r>
            <a:endParaRPr lang="en-US" altLang="zh-CN" sz="2200"/>
          </a:p>
          <a:p>
            <a:pPr marL="117475" indent="-117475">
              <a:lnSpc>
                <a:spcPct val="90000"/>
              </a:lnSpc>
              <a:spcBef>
                <a:spcPct val="40000"/>
              </a:spcBef>
              <a:spcAft>
                <a:spcPct val="0"/>
              </a:spcAft>
              <a:buClrTx/>
              <a:buSzPct val="60000"/>
              <a:buFont typeface="Futura Md BT"/>
              <a:buNone/>
              <a:tabLst/>
              <a:defRPr/>
            </a:pPr>
            <a:r>
              <a:rPr lang="zh-CN" altLang="en-US" sz="2200"/>
              <a:t>  </a:t>
            </a:r>
            <a:r>
              <a:rPr lang="zh-CN" altLang="en-US" sz="2200">
                <a:solidFill>
                  <a:srgbClr val="FF9900"/>
                </a:solidFill>
                <a:sym typeface="Wingdings" panose="05000000000000000000" pitchFamily="2" charset="2"/>
              </a:rPr>
              <a:t></a:t>
            </a:r>
            <a:r>
              <a:rPr lang="en-US" altLang="zh-CN" sz="2200">
                <a:solidFill>
                  <a:srgbClr val="FF9900"/>
                </a:solidFill>
                <a:sym typeface="Wingdings" panose="05000000000000000000" pitchFamily="2" charset="2"/>
              </a:rPr>
              <a:t> </a:t>
            </a:r>
            <a:r>
              <a:rPr lang="en-US" altLang="zh-CN" sz="2200"/>
              <a:t>3-SAT  ≤</a:t>
            </a:r>
            <a:r>
              <a:rPr lang="en-US" altLang="zh-CN" sz="2200" baseline="-25000"/>
              <a:t>p </a:t>
            </a:r>
            <a:r>
              <a:rPr lang="en-US" altLang="zh-CN" sz="2200"/>
              <a:t>Independent-Set </a:t>
            </a:r>
          </a:p>
          <a:p>
            <a:pPr marL="542925" lvl="1" indent="0" algn="just">
              <a:spcBef>
                <a:spcPct val="30000"/>
              </a:spcBef>
              <a:spcAft>
                <a:spcPts val="600"/>
              </a:spcAft>
              <a:buClr>
                <a:srgbClr val="FF9900"/>
              </a:buClr>
              <a:buFont typeface="Wingdings" panose="05000000000000000000" pitchFamily="2" charset="2"/>
              <a:buNone/>
              <a:defRPr/>
            </a:pPr>
            <a:r>
              <a:rPr lang="en-US" altLang="zh-CN" sz="2200">
                <a:solidFill>
                  <a:schemeClr val="tx1"/>
                </a:solidFill>
              </a:rPr>
              <a:t>⇐</a:t>
            </a:r>
            <a:r>
              <a:rPr lang="zh-CN" altLang="en-US" sz="2200">
                <a:solidFill>
                  <a:schemeClr val="tx1"/>
                </a:solidFill>
              </a:rPr>
              <a:t>在如前构造的图</a:t>
            </a:r>
            <a:r>
              <a:rPr lang="en-US" altLang="zh-CN" sz="2200">
                <a:solidFill>
                  <a:schemeClr val="tx1"/>
                </a:solidFill>
              </a:rPr>
              <a:t>G</a:t>
            </a:r>
            <a:r>
              <a:rPr lang="zh-CN" altLang="en-US" sz="2200">
                <a:solidFill>
                  <a:schemeClr val="tx1"/>
                </a:solidFill>
              </a:rPr>
              <a:t>中，假设</a:t>
            </a:r>
            <a:r>
              <a:rPr lang="en-US" altLang="zh-CN" sz="2200">
                <a:solidFill>
                  <a:schemeClr val="tx1"/>
                </a:solidFill>
              </a:rPr>
              <a:t>S</a:t>
            </a:r>
            <a:r>
              <a:rPr lang="zh-CN" altLang="en-US" sz="2200">
                <a:solidFill>
                  <a:schemeClr val="tx1"/>
                </a:solidFill>
              </a:rPr>
              <a:t>是其</a:t>
            </a:r>
            <a:r>
              <a:rPr lang="en-US" altLang="zh-CN" sz="2200">
                <a:solidFill>
                  <a:schemeClr val="tx1"/>
                </a:solidFill>
              </a:rPr>
              <a:t>size</a:t>
            </a:r>
            <a:r>
              <a:rPr lang="zh-CN" altLang="en-US" sz="2200">
                <a:solidFill>
                  <a:schemeClr val="tx1"/>
                </a:solidFill>
              </a:rPr>
              <a:t>为</a:t>
            </a:r>
            <a:r>
              <a:rPr lang="en-US" altLang="zh-CN" sz="2200">
                <a:solidFill>
                  <a:schemeClr val="tx1"/>
                </a:solidFill>
              </a:rPr>
              <a:t>k</a:t>
            </a:r>
            <a:r>
              <a:rPr lang="zh-CN" altLang="en-US" sz="2200">
                <a:solidFill>
                  <a:schemeClr val="tx1"/>
                </a:solidFill>
              </a:rPr>
              <a:t>的独立集，则在</a:t>
            </a:r>
            <a:r>
              <a:rPr lang="en-US" altLang="zh-CN" sz="2200">
                <a:solidFill>
                  <a:schemeClr val="tx1"/>
                </a:solidFill>
              </a:rPr>
              <a:t>k</a:t>
            </a:r>
            <a:r>
              <a:rPr lang="zh-CN" altLang="en-US" sz="2200">
                <a:solidFill>
                  <a:schemeClr val="tx1"/>
                </a:solidFill>
              </a:rPr>
              <a:t>个三角形中，</a:t>
            </a:r>
            <a:r>
              <a:rPr lang="en-US" altLang="zh-CN" sz="2200">
                <a:solidFill>
                  <a:schemeClr val="tx1"/>
                </a:solidFill>
              </a:rPr>
              <a:t> S</a:t>
            </a:r>
            <a:r>
              <a:rPr lang="zh-CN" altLang="en-US" sz="2200">
                <a:solidFill>
                  <a:schemeClr val="tx1"/>
                </a:solidFill>
              </a:rPr>
              <a:t>一定是在每个三角形中</a:t>
            </a:r>
            <a:r>
              <a:rPr lang="zh-CN" altLang="en-US" sz="2200">
                <a:solidFill>
                  <a:srgbClr val="0000FF"/>
                </a:solidFill>
              </a:rPr>
              <a:t>各取</a:t>
            </a:r>
            <a:r>
              <a:rPr lang="en-US" altLang="zh-CN" sz="2200">
                <a:solidFill>
                  <a:srgbClr val="0000FF"/>
                </a:solidFill>
              </a:rPr>
              <a:t>1</a:t>
            </a:r>
            <a:r>
              <a:rPr lang="zh-CN" altLang="en-US" sz="2200">
                <a:solidFill>
                  <a:srgbClr val="0000FF"/>
                </a:solidFill>
              </a:rPr>
              <a:t>个顶点</a:t>
            </a:r>
            <a:r>
              <a:rPr lang="zh-CN" altLang="en-US" sz="2200">
                <a:solidFill>
                  <a:schemeClr val="tx1"/>
                </a:solidFill>
              </a:rPr>
              <a:t>构成的，否则会在某个三角形中取了</a:t>
            </a:r>
            <a:r>
              <a:rPr lang="en-US" altLang="zh-CN" sz="2200">
                <a:solidFill>
                  <a:schemeClr val="tx1"/>
                </a:solidFill>
              </a:rPr>
              <a:t>2</a:t>
            </a:r>
            <a:r>
              <a:rPr lang="zh-CN" altLang="en-US" sz="2200">
                <a:solidFill>
                  <a:schemeClr val="tx1"/>
                </a:solidFill>
              </a:rPr>
              <a:t>个顶点，这</a:t>
            </a:r>
            <a:r>
              <a:rPr lang="en-US" altLang="zh-CN" sz="2200">
                <a:solidFill>
                  <a:schemeClr val="tx1"/>
                </a:solidFill>
              </a:rPr>
              <a:t>2</a:t>
            </a:r>
            <a:r>
              <a:rPr lang="zh-CN" altLang="en-US" sz="2200">
                <a:solidFill>
                  <a:schemeClr val="tx1"/>
                </a:solidFill>
              </a:rPr>
              <a:t>个顶点间有边相连，与</a:t>
            </a:r>
            <a:r>
              <a:rPr lang="en-US" altLang="zh-CN" sz="2200">
                <a:solidFill>
                  <a:schemeClr val="tx1"/>
                </a:solidFill>
              </a:rPr>
              <a:t>S</a:t>
            </a:r>
            <a:r>
              <a:rPr lang="zh-CN" altLang="en-US" sz="2200">
                <a:solidFill>
                  <a:schemeClr val="tx1"/>
                </a:solidFill>
              </a:rPr>
              <a:t>是独立集矛盾！</a:t>
            </a:r>
            <a:endParaRPr lang="en-US" altLang="zh-CN" sz="2200">
              <a:solidFill>
                <a:schemeClr val="tx1"/>
              </a:solidFill>
            </a:endParaRPr>
          </a:p>
          <a:p>
            <a:pPr marL="542925" lvl="1" indent="0" algn="just" eaLnBrk="1">
              <a:spcBef>
                <a:spcPct val="30000"/>
              </a:spcBef>
              <a:spcAft>
                <a:spcPts val="600"/>
              </a:spcAft>
              <a:buClr>
                <a:srgbClr val="FF9900"/>
              </a:buClr>
              <a:buFont typeface="Wingdings" panose="05000000000000000000" pitchFamily="2" charset="2"/>
              <a:buNone/>
              <a:defRPr/>
            </a:pPr>
            <a:r>
              <a:rPr lang="zh-CN" altLang="en-US" sz="2200">
                <a:solidFill>
                  <a:schemeClr val="tx1"/>
                </a:solidFill>
              </a:rPr>
              <a:t>∀</a:t>
            </a:r>
            <a:r>
              <a:rPr lang="en-US" altLang="zh-CN" sz="2200" err="1">
                <a:solidFill>
                  <a:schemeClr val="tx1"/>
                </a:solidFill>
              </a:rPr>
              <a:t>i</a:t>
            </a:r>
            <a:r>
              <a:rPr lang="en-US" altLang="zh-CN" sz="2200">
                <a:solidFill>
                  <a:schemeClr val="tx1"/>
                </a:solidFill>
              </a:rPr>
              <a:t>∈[1,k], </a:t>
            </a:r>
            <a:r>
              <a:rPr lang="zh-CN" altLang="en-US" sz="2200">
                <a:solidFill>
                  <a:schemeClr val="tx1"/>
                </a:solidFill>
              </a:rPr>
              <a:t>若在</a:t>
            </a:r>
            <a:r>
              <a:rPr lang="en-US" altLang="zh-CN" sz="2200">
                <a:solidFill>
                  <a:schemeClr val="tx1"/>
                </a:solidFill>
              </a:rPr>
              <a:t>V</a:t>
            </a:r>
            <a:r>
              <a:rPr lang="en-US" altLang="zh-CN" sz="2200" baseline="-25000">
                <a:solidFill>
                  <a:schemeClr val="tx1"/>
                </a:solidFill>
              </a:rPr>
              <a:t>i</a:t>
            </a:r>
            <a:r>
              <a:rPr lang="zh-CN" altLang="en-US" sz="2200">
                <a:solidFill>
                  <a:schemeClr val="tx1"/>
                </a:solidFill>
              </a:rPr>
              <a:t>中是选择</a:t>
            </a:r>
            <a:r>
              <a:rPr lang="en-US" altLang="zh-CN" sz="2200" err="1">
                <a:solidFill>
                  <a:schemeClr val="tx1"/>
                </a:solidFill>
              </a:rPr>
              <a:t>z</a:t>
            </a:r>
            <a:r>
              <a:rPr lang="en-US" altLang="zh-CN" sz="2200" baseline="-25000" err="1">
                <a:solidFill>
                  <a:schemeClr val="tx1"/>
                </a:solidFill>
              </a:rPr>
              <a:t>ij</a:t>
            </a:r>
            <a:r>
              <a:rPr lang="zh-CN" altLang="en-US" sz="2200">
                <a:solidFill>
                  <a:schemeClr val="tx1"/>
                </a:solidFill>
              </a:rPr>
              <a:t>加入</a:t>
            </a:r>
            <a:r>
              <a:rPr lang="en-US" altLang="zh-CN" sz="2200">
                <a:solidFill>
                  <a:schemeClr val="tx1"/>
                </a:solidFill>
              </a:rPr>
              <a:t>S</a:t>
            </a:r>
            <a:r>
              <a:rPr lang="zh-CN" altLang="en-US" sz="2200">
                <a:solidFill>
                  <a:schemeClr val="tx1"/>
                </a:solidFill>
              </a:rPr>
              <a:t>，则令</a:t>
            </a:r>
            <a:r>
              <a:rPr lang="en-US" altLang="zh-CN" sz="2200" err="1">
                <a:solidFill>
                  <a:schemeClr val="tx1"/>
                </a:solidFill>
              </a:rPr>
              <a:t>z</a:t>
            </a:r>
            <a:r>
              <a:rPr lang="en-US" altLang="zh-CN" sz="2200" baseline="-25000" err="1">
                <a:solidFill>
                  <a:schemeClr val="tx1"/>
                </a:solidFill>
              </a:rPr>
              <a:t>ij</a:t>
            </a:r>
            <a:r>
              <a:rPr lang="en-US" altLang="zh-CN" sz="2200">
                <a:solidFill>
                  <a:schemeClr val="tx1"/>
                </a:solidFill>
              </a:rPr>
              <a:t>=1</a:t>
            </a:r>
            <a:r>
              <a:rPr lang="zh-CN" altLang="en-US" sz="2200">
                <a:solidFill>
                  <a:schemeClr val="tx1"/>
                </a:solidFill>
              </a:rPr>
              <a:t>，因此与</a:t>
            </a:r>
            <a:r>
              <a:rPr lang="en-US" altLang="zh-CN" sz="2200">
                <a:solidFill>
                  <a:schemeClr val="tx1"/>
                </a:solidFill>
              </a:rPr>
              <a:t>V</a:t>
            </a:r>
            <a:r>
              <a:rPr lang="en-US" altLang="zh-CN" sz="2200" baseline="-25000">
                <a:solidFill>
                  <a:schemeClr val="tx1"/>
                </a:solidFill>
              </a:rPr>
              <a:t>i</a:t>
            </a:r>
            <a:r>
              <a:rPr lang="zh-CN" altLang="en-US" sz="2200">
                <a:solidFill>
                  <a:schemeClr val="tx1"/>
                </a:solidFill>
              </a:rPr>
              <a:t>对应的子句</a:t>
            </a:r>
            <a:r>
              <a:rPr lang="en-US" altLang="zh-CN" sz="2200">
                <a:solidFill>
                  <a:schemeClr val="tx1"/>
                </a:solidFill>
              </a:rPr>
              <a:t>C</a:t>
            </a:r>
            <a:r>
              <a:rPr lang="en-US" altLang="zh-CN" sz="2200" baseline="-25000">
                <a:solidFill>
                  <a:schemeClr val="tx1"/>
                </a:solidFill>
              </a:rPr>
              <a:t>i</a:t>
            </a:r>
            <a:r>
              <a:rPr lang="en-US" altLang="zh-CN" sz="2200">
                <a:solidFill>
                  <a:schemeClr val="tx1"/>
                </a:solidFill>
              </a:rPr>
              <a:t>=1</a:t>
            </a:r>
            <a:r>
              <a:rPr lang="zh-CN" altLang="en-US" sz="2200">
                <a:solidFill>
                  <a:schemeClr val="tx1"/>
                </a:solidFill>
              </a:rPr>
              <a:t>，</a:t>
            </a:r>
            <a:r>
              <a:rPr lang="az-Cyrl-AZ" altLang="zh-CN" sz="2200">
                <a:solidFill>
                  <a:schemeClr val="tx1"/>
                </a:solidFill>
              </a:rPr>
              <a:t> </a:t>
            </a:r>
            <a:r>
              <a:rPr lang="zh-CN" altLang="en-US" sz="2200">
                <a:solidFill>
                  <a:schemeClr val="tx1"/>
                </a:solidFill>
              </a:rPr>
              <a:t>故有：</a:t>
            </a:r>
            <a:r>
              <a:rPr lang="az-Cyrl-AZ" altLang="zh-CN" sz="2200">
                <a:solidFill>
                  <a:schemeClr val="tx1"/>
                </a:solidFill>
              </a:rPr>
              <a:t>Ф</a:t>
            </a:r>
            <a:r>
              <a:rPr lang="en-US" altLang="zh-CN" sz="2200">
                <a:solidFill>
                  <a:schemeClr val="tx1"/>
                </a:solidFill>
              </a:rPr>
              <a:t>=C</a:t>
            </a:r>
            <a:r>
              <a:rPr lang="en-US" altLang="zh-CN" sz="2200" baseline="-25000">
                <a:solidFill>
                  <a:schemeClr val="tx1"/>
                </a:solidFill>
              </a:rPr>
              <a:t>1</a:t>
            </a:r>
            <a:r>
              <a:rPr lang="en-US" altLang="zh-CN" sz="2200">
                <a:solidFill>
                  <a:schemeClr val="tx1"/>
                </a:solidFill>
              </a:rPr>
              <a:t>∧C</a:t>
            </a:r>
            <a:r>
              <a:rPr lang="en-US" altLang="zh-CN" sz="2200" baseline="-25000">
                <a:solidFill>
                  <a:schemeClr val="tx1"/>
                </a:solidFill>
              </a:rPr>
              <a:t>2</a:t>
            </a:r>
            <a:r>
              <a:rPr lang="en-US" altLang="zh-CN" sz="2200">
                <a:solidFill>
                  <a:schemeClr val="tx1"/>
                </a:solidFill>
              </a:rPr>
              <a:t>∧⋯∧</a:t>
            </a:r>
            <a:r>
              <a:rPr lang="en-US" altLang="zh-CN" sz="2200" err="1">
                <a:solidFill>
                  <a:schemeClr val="tx1"/>
                </a:solidFill>
              </a:rPr>
              <a:t>C</a:t>
            </a:r>
            <a:r>
              <a:rPr lang="en-US" altLang="zh-CN" sz="2200" baseline="-25000" err="1">
                <a:solidFill>
                  <a:schemeClr val="tx1"/>
                </a:solidFill>
              </a:rPr>
              <a:t>k</a:t>
            </a:r>
            <a:r>
              <a:rPr lang="en-US" altLang="zh-CN" sz="2200">
                <a:solidFill>
                  <a:schemeClr val="tx1"/>
                </a:solidFill>
              </a:rPr>
              <a:t> =1</a:t>
            </a:r>
          </a:p>
          <a:p>
            <a:pPr marL="542925" lvl="1" indent="0" algn="just" eaLnBrk="1">
              <a:spcBef>
                <a:spcPct val="30000"/>
              </a:spcBef>
              <a:spcAft>
                <a:spcPts val="600"/>
              </a:spcAft>
              <a:buClr>
                <a:srgbClr val="FF9900"/>
              </a:buClr>
              <a:buFont typeface="Wingdings" panose="05000000000000000000" pitchFamily="2" charset="2"/>
              <a:buNone/>
              <a:defRPr/>
            </a:pPr>
            <a:r>
              <a:rPr lang="zh-CN" altLang="en-US" sz="2200">
                <a:solidFill>
                  <a:schemeClr val="tx1"/>
                </a:solidFill>
              </a:rPr>
              <a:t>因此，存在一个真值赋值，使得</a:t>
            </a:r>
            <a:r>
              <a:rPr lang="az-Cyrl-AZ" altLang="zh-CN" sz="2200">
                <a:solidFill>
                  <a:schemeClr val="tx1"/>
                </a:solidFill>
              </a:rPr>
              <a:t>Ф</a:t>
            </a:r>
            <a:r>
              <a:rPr lang="zh-CN" altLang="en-US" sz="2200">
                <a:solidFill>
                  <a:schemeClr val="tx1"/>
                </a:solidFill>
              </a:rPr>
              <a:t>是可满足的。</a:t>
            </a:r>
            <a:endParaRPr lang="en-US" altLang="zh-CN" sz="2200">
              <a:solidFill>
                <a:schemeClr val="tx1"/>
              </a:solidFill>
            </a:endParaRPr>
          </a:p>
          <a:p>
            <a:pPr marL="542925" lvl="1" indent="0" algn="just" eaLnBrk="1">
              <a:spcBef>
                <a:spcPct val="30000"/>
              </a:spcBef>
              <a:spcAft>
                <a:spcPts val="600"/>
              </a:spcAft>
              <a:buClr>
                <a:srgbClr val="FF9900"/>
              </a:buClr>
              <a:buFont typeface="Wingdings" panose="05000000000000000000" pitchFamily="2" charset="2"/>
              <a:buNone/>
              <a:defRPr/>
            </a:pPr>
            <a:r>
              <a:rPr lang="zh-CN" altLang="en-US" sz="2200">
                <a:solidFill>
                  <a:srgbClr val="0000FF"/>
                </a:solidFill>
              </a:rPr>
              <a:t>图例：</a:t>
            </a:r>
            <a:endParaRPr lang="en-US" altLang="zh-CN" sz="2200">
              <a:solidFill>
                <a:srgbClr val="0000FF"/>
              </a:solidFill>
            </a:endParaRPr>
          </a:p>
          <a:p>
            <a:pPr marL="542925" lvl="1" indent="0" algn="just" eaLnBrk="1">
              <a:spcBef>
                <a:spcPct val="30000"/>
              </a:spcBef>
              <a:spcAft>
                <a:spcPts val="600"/>
              </a:spcAft>
              <a:buClr>
                <a:srgbClr val="FF9900"/>
              </a:buClr>
              <a:buFont typeface="Wingdings" panose="05000000000000000000" pitchFamily="2" charset="2"/>
              <a:buNone/>
              <a:defRPr/>
            </a:pPr>
            <a:r>
              <a:rPr lang="en-US" altLang="zh-CN" sz="2200">
                <a:solidFill>
                  <a:schemeClr val="tx1"/>
                </a:solidFill>
              </a:rPr>
              <a:t>    G</a:t>
            </a:r>
            <a:r>
              <a:rPr lang="zh-CN" altLang="en-US" sz="2200">
                <a:solidFill>
                  <a:schemeClr val="tx1"/>
                </a:solidFill>
              </a:rPr>
              <a:t>的独立集</a:t>
            </a:r>
            <a:r>
              <a:rPr lang="en-US" altLang="zh-CN" sz="2200">
                <a:solidFill>
                  <a:schemeClr val="tx1"/>
                </a:solidFill>
              </a:rPr>
              <a:t>S={z</a:t>
            </a:r>
            <a:r>
              <a:rPr lang="en-US" altLang="zh-CN" sz="2200" baseline="-25000">
                <a:solidFill>
                  <a:schemeClr val="tx1"/>
                </a:solidFill>
              </a:rPr>
              <a:t>12</a:t>
            </a:r>
            <a:r>
              <a:rPr lang="en-US" altLang="zh-CN" sz="2200">
                <a:solidFill>
                  <a:schemeClr val="tx1"/>
                </a:solidFill>
              </a:rPr>
              <a:t>(x</a:t>
            </a:r>
            <a:r>
              <a:rPr lang="en-US" altLang="zh-CN" sz="2200" baseline="-25000">
                <a:solidFill>
                  <a:schemeClr val="tx1"/>
                </a:solidFill>
              </a:rPr>
              <a:t>2</a:t>
            </a:r>
            <a:r>
              <a:rPr lang="en-US" altLang="zh-CN" sz="2200">
                <a:solidFill>
                  <a:schemeClr val="tx1"/>
                </a:solidFill>
              </a:rPr>
              <a:t>), z</a:t>
            </a:r>
            <a:r>
              <a:rPr lang="en-US" altLang="zh-CN" sz="2200" baseline="-25000">
                <a:solidFill>
                  <a:schemeClr val="tx1"/>
                </a:solidFill>
              </a:rPr>
              <a:t>21</a:t>
            </a:r>
            <a:r>
              <a:rPr lang="en-US" altLang="zh-CN" sz="2200">
                <a:solidFill>
                  <a:schemeClr val="tx1"/>
                </a:solidFill>
              </a:rPr>
              <a:t>(x</a:t>
            </a:r>
            <a:r>
              <a:rPr lang="en-US" altLang="zh-CN" sz="2200" baseline="-25000">
                <a:solidFill>
                  <a:schemeClr val="tx1"/>
                </a:solidFill>
              </a:rPr>
              <a:t>1</a:t>
            </a:r>
            <a:r>
              <a:rPr lang="en-US" altLang="zh-CN" sz="2200">
                <a:solidFill>
                  <a:schemeClr val="tx1"/>
                </a:solidFill>
              </a:rPr>
              <a:t>), z</a:t>
            </a:r>
            <a:r>
              <a:rPr lang="en-US" altLang="zh-CN" sz="2200" baseline="-25000">
                <a:solidFill>
                  <a:schemeClr val="tx1"/>
                </a:solidFill>
              </a:rPr>
              <a:t>33</a:t>
            </a:r>
            <a:r>
              <a:rPr lang="en-US" altLang="zh-CN" sz="2200">
                <a:solidFill>
                  <a:schemeClr val="tx1"/>
                </a:solidFill>
              </a:rPr>
              <a:t>(x</a:t>
            </a:r>
            <a:r>
              <a:rPr lang="en-US" altLang="zh-CN" sz="2200" baseline="-25000">
                <a:solidFill>
                  <a:schemeClr val="tx1"/>
                </a:solidFill>
              </a:rPr>
              <a:t>4</a:t>
            </a:r>
            <a:r>
              <a:rPr lang="en-US" altLang="zh-CN" sz="2200">
                <a:solidFill>
                  <a:schemeClr val="tx1"/>
                </a:solidFill>
              </a:rPr>
              <a:t>) } </a:t>
            </a:r>
          </a:p>
          <a:p>
            <a:pPr marL="542925" lvl="1" indent="0" algn="just" eaLnBrk="1">
              <a:spcBef>
                <a:spcPct val="30000"/>
              </a:spcBef>
              <a:spcAft>
                <a:spcPts val="600"/>
              </a:spcAft>
              <a:buClr>
                <a:srgbClr val="FF9900"/>
              </a:buClr>
              <a:buFont typeface="Wingdings" panose="05000000000000000000" pitchFamily="2" charset="2"/>
              <a:buNone/>
              <a:defRPr/>
            </a:pPr>
            <a:r>
              <a:rPr lang="en-US" altLang="zh-CN" sz="2200">
                <a:solidFill>
                  <a:schemeClr val="tx1"/>
                </a:solidFill>
              </a:rPr>
              <a:t>    </a:t>
            </a:r>
            <a:r>
              <a:rPr lang="zh-CN" altLang="en-US" sz="2200">
                <a:solidFill>
                  <a:schemeClr val="tx1"/>
                </a:solidFill>
              </a:rPr>
              <a:t>真值赋值 </a:t>
            </a:r>
            <a:r>
              <a:rPr lang="en-US" altLang="zh-CN" sz="2200">
                <a:solidFill>
                  <a:schemeClr val="tx1"/>
                </a:solidFill>
              </a:rPr>
              <a:t>C1: x</a:t>
            </a:r>
            <a:r>
              <a:rPr lang="en-US" altLang="zh-CN" sz="2200" baseline="-25000">
                <a:solidFill>
                  <a:schemeClr val="tx1"/>
                </a:solidFill>
              </a:rPr>
              <a:t>2</a:t>
            </a:r>
            <a:r>
              <a:rPr lang="en-US" altLang="zh-CN" sz="2200">
                <a:solidFill>
                  <a:schemeClr val="tx1"/>
                </a:solidFill>
              </a:rPr>
              <a:t>=</a:t>
            </a:r>
            <a:r>
              <a:rPr lang="en-US" altLang="zh-CN" sz="2200" err="1">
                <a:solidFill>
                  <a:schemeClr val="tx1"/>
                </a:solidFill>
              </a:rPr>
              <a:t>ture</a:t>
            </a:r>
            <a:r>
              <a:rPr lang="en-US" altLang="zh-CN" sz="2200">
                <a:solidFill>
                  <a:schemeClr val="tx1"/>
                </a:solidFill>
              </a:rPr>
              <a:t>, C2: x</a:t>
            </a:r>
            <a:r>
              <a:rPr lang="en-US" altLang="zh-CN" sz="2200" baseline="-25000">
                <a:solidFill>
                  <a:schemeClr val="tx1"/>
                </a:solidFill>
              </a:rPr>
              <a:t>1</a:t>
            </a:r>
            <a:r>
              <a:rPr lang="en-US" altLang="zh-CN" sz="2200">
                <a:solidFill>
                  <a:schemeClr val="tx1"/>
                </a:solidFill>
              </a:rPr>
              <a:t>=</a:t>
            </a:r>
            <a:r>
              <a:rPr lang="en-US" altLang="zh-CN" sz="2200" err="1">
                <a:solidFill>
                  <a:schemeClr val="tx1"/>
                </a:solidFill>
              </a:rPr>
              <a:t>ture</a:t>
            </a:r>
            <a:r>
              <a:rPr lang="en-US" altLang="zh-CN" sz="2200">
                <a:solidFill>
                  <a:schemeClr val="tx1"/>
                </a:solidFill>
              </a:rPr>
              <a:t>, C3: x</a:t>
            </a:r>
            <a:r>
              <a:rPr lang="en-US" altLang="zh-CN" sz="2200" baseline="-25000">
                <a:solidFill>
                  <a:schemeClr val="tx1"/>
                </a:solidFill>
              </a:rPr>
              <a:t>4</a:t>
            </a:r>
            <a:r>
              <a:rPr lang="en-US" altLang="zh-CN" sz="2200">
                <a:solidFill>
                  <a:schemeClr val="tx1"/>
                </a:solidFill>
              </a:rPr>
              <a:t>=</a:t>
            </a:r>
            <a:r>
              <a:rPr lang="en-US" altLang="zh-CN" sz="2200" err="1">
                <a:solidFill>
                  <a:schemeClr val="tx1"/>
                </a:solidFill>
              </a:rPr>
              <a:t>ture</a:t>
            </a:r>
            <a:r>
              <a:rPr lang="en-US" altLang="zh-CN" sz="2200">
                <a:solidFill>
                  <a:schemeClr val="tx1"/>
                </a:solidFill>
              </a:rPr>
              <a:t> </a:t>
            </a:r>
            <a:r>
              <a:rPr lang="zh-CN" altLang="en-US" sz="2200">
                <a:solidFill>
                  <a:schemeClr val="tx1"/>
                </a:solidFill>
              </a:rPr>
              <a:t>⇒ </a:t>
            </a:r>
            <a:r>
              <a:rPr lang="az-Cyrl-AZ" altLang="zh-CN" sz="2200">
                <a:solidFill>
                  <a:schemeClr val="tx1"/>
                </a:solidFill>
              </a:rPr>
              <a:t>Ф</a:t>
            </a:r>
            <a:r>
              <a:rPr lang="en-US" altLang="zh-CN" sz="2200">
                <a:solidFill>
                  <a:schemeClr val="tx1"/>
                </a:solidFill>
              </a:rPr>
              <a:t>=</a:t>
            </a:r>
            <a:r>
              <a:rPr lang="en-US" altLang="zh-CN" sz="2200" err="1">
                <a:solidFill>
                  <a:schemeClr val="tx1"/>
                </a:solidFill>
              </a:rPr>
              <a:t>ture</a:t>
            </a:r>
            <a:endParaRPr lang="en-US" altLang="zh-CN" sz="2200">
              <a:solidFill>
                <a:schemeClr val="tx1"/>
              </a:solidFill>
            </a:endParaRPr>
          </a:p>
          <a:p>
            <a:pPr marL="542925" lvl="1" indent="0" algn="just">
              <a:spcBef>
                <a:spcPct val="30000"/>
              </a:spcBef>
              <a:spcAft>
                <a:spcPts val="600"/>
              </a:spcAft>
              <a:buClr>
                <a:srgbClr val="FF9900"/>
              </a:buClr>
              <a:buFont typeface="Wingdings" panose="05000000000000000000" pitchFamily="2" charset="2"/>
              <a:buNone/>
              <a:defRPr/>
            </a:pPr>
            <a:endParaRPr lang="en-US" altLang="zh-CN" sz="2400"/>
          </a:p>
          <a:p>
            <a:pPr marL="542925" lvl="1" indent="0" algn="just">
              <a:spcBef>
                <a:spcPct val="30000"/>
              </a:spcBef>
              <a:spcAft>
                <a:spcPts val="600"/>
              </a:spcAft>
              <a:buClr>
                <a:srgbClr val="FF9900"/>
              </a:buClr>
              <a:buFont typeface="Wingdings" panose="05000000000000000000" pitchFamily="2" charset="2"/>
              <a:buNone/>
              <a:defRPr/>
            </a:pPr>
            <a:endParaRPr lang="en-US" altLang="zh-CN" sz="2400"/>
          </a:p>
          <a:p>
            <a:pPr lvl="4" algn="just">
              <a:lnSpc>
                <a:spcPct val="100000"/>
              </a:lnSpc>
              <a:spcBef>
                <a:spcPct val="30000"/>
              </a:spcBef>
              <a:spcAft>
                <a:spcPct val="0"/>
              </a:spcAft>
              <a:buClr>
                <a:srgbClr val="FF9900"/>
              </a:buClr>
              <a:buFont typeface="Wingdings" panose="05000000000000000000" pitchFamily="2" charset="2"/>
              <a:buNone/>
              <a:defRPr/>
            </a:pPr>
            <a:endParaRPr lang="zh-CN" altLang="en-US" sz="200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82949" name="AutoShape 4" descr="u=3113096413,401413580&amp;fm=116&amp;gp=0">
            <a:extLst>
              <a:ext uri="{FF2B5EF4-FFF2-40B4-BE49-F238E27FC236}">
                <a16:creationId xmlns:a16="http://schemas.microsoft.com/office/drawing/2014/main" id="{254BC111-8AB2-4AB5-8762-ABCB56B4199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2950" name="AutoShape 5" descr="u=3113096413,401413580&amp;fm=116&amp;gp=0">
            <a:extLst>
              <a:ext uri="{FF2B5EF4-FFF2-40B4-BE49-F238E27FC236}">
                <a16:creationId xmlns:a16="http://schemas.microsoft.com/office/drawing/2014/main" id="{971E1390-8DBC-4D70-86CF-68C67B2BF74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2951" name="AutoShape 6" descr="u=3113096413,401413580&amp;fm=116&amp;gp=0">
            <a:extLst>
              <a:ext uri="{FF2B5EF4-FFF2-40B4-BE49-F238E27FC236}">
                <a16:creationId xmlns:a16="http://schemas.microsoft.com/office/drawing/2014/main" id="{45723FDB-1BC9-44BD-A30D-316C414B3BD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2952" name="AutoShape 7" descr="u=3113096413,401413580&amp;fm=116&amp;gp=0">
            <a:extLst>
              <a:ext uri="{FF2B5EF4-FFF2-40B4-BE49-F238E27FC236}">
                <a16:creationId xmlns:a16="http://schemas.microsoft.com/office/drawing/2014/main" id="{BF9A728F-A1D6-4B7D-9F76-0FDAB33A6EA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graphicFrame>
        <p:nvGraphicFramePr>
          <p:cNvPr id="82953" name="对象 7">
            <a:extLst>
              <a:ext uri="{FF2B5EF4-FFF2-40B4-BE49-F238E27FC236}">
                <a16:creationId xmlns:a16="http://schemas.microsoft.com/office/drawing/2014/main" id="{B63A3F4B-BD08-48DC-B0F9-ECFADF7902B5}"/>
              </a:ext>
            </a:extLst>
          </p:cNvPr>
          <p:cNvGraphicFramePr>
            <a:graphicFrameLocks noChangeAspect="1"/>
          </p:cNvGraphicFramePr>
          <p:nvPr/>
        </p:nvGraphicFramePr>
        <p:xfrm>
          <a:off x="4514850" y="3338513"/>
          <a:ext cx="114300" cy="177800"/>
        </p:xfrm>
        <a:graphic>
          <a:graphicData uri="http://schemas.openxmlformats.org/presentationml/2006/ole">
            <mc:AlternateContent xmlns:mc="http://schemas.openxmlformats.org/markup-compatibility/2006">
              <mc:Choice xmlns:v="urn:schemas-microsoft-com:vml" Requires="v">
                <p:oleObj spid="_x0000_s82945" name="Equation" r:id="rId4" imgW="114102" imgH="177492" progId="Equation.DSMT4">
                  <p:embed/>
                </p:oleObj>
              </mc:Choice>
              <mc:Fallback>
                <p:oleObj name="Equation" r:id="rId4" imgW="114102" imgH="177492" progId="Equation.DSMT4">
                  <p:embed/>
                  <p:pic>
                    <p:nvPicPr>
                      <p:cNvPr id="82953" name="对象 7">
                        <a:extLst>
                          <a:ext uri="{FF2B5EF4-FFF2-40B4-BE49-F238E27FC236}">
                            <a16:creationId xmlns:a16="http://schemas.microsoft.com/office/drawing/2014/main" id="{B63A3F4B-BD08-48DC-B0F9-ECFADF7902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38513"/>
                        <a:ext cx="1143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图片 10" descr="https://img-blog.csdn.net/20160524102237667">
            <a:extLst>
              <a:ext uri="{FF2B5EF4-FFF2-40B4-BE49-F238E27FC236}">
                <a16:creationId xmlns:a16="http://schemas.microsoft.com/office/drawing/2014/main" id="{C441F171-B79F-4678-9ED0-E38DE93CC3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8581" y="17468"/>
            <a:ext cx="4255419" cy="1959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7575512-A1AE-4A4D-8B53-713BDA28CB3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A12D4C93-5886-4486-8508-7610B8985378}"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84995" name="Rectangle 2">
            <a:extLst>
              <a:ext uri="{FF2B5EF4-FFF2-40B4-BE49-F238E27FC236}">
                <a16:creationId xmlns:a16="http://schemas.microsoft.com/office/drawing/2014/main" id="{89A2D661-73F5-4A69-ACCC-632A84F39B9C}"/>
              </a:ext>
            </a:extLst>
          </p:cNvPr>
          <p:cNvSpPr>
            <a:spLocks noGrp="1" noChangeArrowheads="1"/>
          </p:cNvSpPr>
          <p:nvPr>
            <p:ph type="title" idx="4294967295"/>
          </p:nvPr>
        </p:nvSpPr>
        <p:spPr/>
        <p:txBody>
          <a:bodyPr/>
          <a:lstStyle/>
          <a:p>
            <a:r>
              <a:rPr lang="en-US" altLang="zh-CN" b="1"/>
              <a:t>P</a:t>
            </a:r>
            <a:r>
              <a:rPr lang="zh-CN" altLang="en-US" b="1"/>
              <a:t>、</a:t>
            </a:r>
            <a:r>
              <a:rPr lang="en-US" altLang="zh-CN" b="1"/>
              <a:t>NP</a:t>
            </a:r>
            <a:r>
              <a:rPr lang="zh-CN" altLang="en-US" b="1"/>
              <a:t>及</a:t>
            </a:r>
            <a:r>
              <a:rPr lang="en-US" altLang="zh-CN" b="1"/>
              <a:t>NPC</a:t>
            </a:r>
            <a:r>
              <a:rPr lang="zh-CN" altLang="en-US" b="1"/>
              <a:t>类问题</a:t>
            </a:r>
          </a:p>
        </p:txBody>
      </p:sp>
      <p:sp>
        <p:nvSpPr>
          <p:cNvPr id="21508" name="Text Box 4">
            <a:extLst>
              <a:ext uri="{FF2B5EF4-FFF2-40B4-BE49-F238E27FC236}">
                <a16:creationId xmlns:a16="http://schemas.microsoft.com/office/drawing/2014/main" id="{D6B2A18A-AE61-48F8-821E-97C2500455ED}"/>
              </a:ext>
            </a:extLst>
          </p:cNvPr>
          <p:cNvSpPr txBox="1">
            <a:spLocks noChangeArrowheads="1"/>
          </p:cNvSpPr>
          <p:nvPr/>
        </p:nvSpPr>
        <p:spPr bwMode="auto">
          <a:xfrm>
            <a:off x="136525" y="1041400"/>
            <a:ext cx="8828088" cy="5097463"/>
          </a:xfrm>
          <a:prstGeom prst="rect">
            <a:avLst/>
          </a:prstGeom>
          <a:noFill/>
          <a:ln>
            <a:noFill/>
          </a:ln>
          <a:effectLst>
            <a:prstShdw prst="shdw17" dist="17961" dir="13500000">
              <a:srgbClr val="7E9699"/>
            </a:prstShdw>
          </a:effectLst>
        </p:spPr>
        <p:txBody>
          <a:bodyPr lIns="0" tIns="0" rIns="0" bIns="0">
            <a:spAutoFit/>
          </a:bodyPr>
          <a:lstStyle>
            <a:lvl1pPr marL="381000" indent="-3810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838200"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295400"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1752600"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20980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6670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1242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5814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03860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30000"/>
              </a:spcBef>
              <a:spcAft>
                <a:spcPct val="0"/>
              </a:spcAft>
              <a:buClr>
                <a:srgbClr val="FF9900"/>
              </a:buClr>
              <a:buFont typeface="Wingdings" panose="05000000000000000000" pitchFamily="2" charset="2"/>
              <a:buChar char="n"/>
              <a:defRPr/>
            </a:pPr>
            <a:r>
              <a:rPr lang="en-US" altLang="zh-CN">
                <a:solidFill>
                  <a:srgbClr val="FF9900"/>
                </a:solidFill>
              </a:rPr>
              <a:t>NPC</a:t>
            </a:r>
            <a:r>
              <a:rPr lang="zh-CN" altLang="en-US">
                <a:solidFill>
                  <a:srgbClr val="FF9900"/>
                </a:solidFill>
              </a:rPr>
              <a:t>问题证明举例</a:t>
            </a:r>
            <a:endParaRPr lang="en-US" altLang="zh-CN">
              <a:solidFill>
                <a:schemeClr val="tx1"/>
              </a:solidFill>
            </a:endParaRPr>
          </a:p>
          <a:p>
            <a:pPr marL="0" indent="0" algn="just">
              <a:spcBef>
                <a:spcPct val="30000"/>
              </a:spcBef>
              <a:spcAft>
                <a:spcPct val="0"/>
              </a:spcAft>
              <a:buClr>
                <a:srgbClr val="FF9900"/>
              </a:buClr>
              <a:buFont typeface="Futura Md BT"/>
              <a:buNone/>
              <a:defRPr/>
            </a:pPr>
            <a:r>
              <a:rPr lang="en-US" altLang="zh-CN">
                <a:solidFill>
                  <a:schemeClr val="tx1"/>
                </a:solidFill>
              </a:rPr>
              <a:t>     </a:t>
            </a:r>
            <a:r>
              <a:rPr lang="zh-CN" altLang="en-US">
                <a:solidFill>
                  <a:schemeClr val="tx1"/>
                </a:solidFill>
              </a:rPr>
              <a:t>例：证明顶点覆盖问题是</a:t>
            </a:r>
            <a:r>
              <a:rPr lang="en-US" altLang="zh-CN">
                <a:solidFill>
                  <a:schemeClr val="tx1"/>
                </a:solidFill>
              </a:rPr>
              <a:t>NP</a:t>
            </a:r>
            <a:r>
              <a:rPr lang="zh-CN" altLang="en-US">
                <a:solidFill>
                  <a:schemeClr val="tx1"/>
                </a:solidFill>
              </a:rPr>
              <a:t>完全的。</a:t>
            </a:r>
            <a:endParaRPr lang="en-US" altLang="zh-CN">
              <a:solidFill>
                <a:schemeClr val="tx1"/>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en-US" altLang="zh-CN" sz="2400">
                <a:solidFill>
                  <a:schemeClr val="tx1"/>
                </a:solidFill>
              </a:rPr>
              <a:t>1</a:t>
            </a:r>
            <a:r>
              <a:rPr lang="zh-CN" altLang="en-US" sz="2400">
                <a:solidFill>
                  <a:schemeClr val="tx1"/>
                </a:solidFill>
              </a:rPr>
              <a:t>）先证</a:t>
            </a:r>
            <a:r>
              <a:rPr lang="en-US" altLang="zh-CN" sz="2400" err="1">
                <a:solidFill>
                  <a:schemeClr val="tx1"/>
                </a:solidFill>
              </a:rPr>
              <a:t>Vertex-Cover∈NP</a:t>
            </a:r>
            <a:endParaRPr lang="en-US" altLang="zh-CN" sz="2400">
              <a:solidFill>
                <a:schemeClr val="tx1"/>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zh-CN" altLang="en-US" sz="2400">
                <a:solidFill>
                  <a:schemeClr val="tx1"/>
                </a:solidFill>
              </a:rPr>
              <a:t>      假设已知一个图</a:t>
            </a:r>
            <a:r>
              <a:rPr lang="en-US" altLang="zh-CN" sz="2400">
                <a:solidFill>
                  <a:schemeClr val="tx1"/>
                </a:solidFill>
              </a:rPr>
              <a:t>G=</a:t>
            </a:r>
            <a:r>
              <a:rPr lang="zh-CN" altLang="en-US" sz="2400">
                <a:solidFill>
                  <a:schemeClr val="tx1"/>
                </a:solidFill>
              </a:rPr>
              <a:t>（</a:t>
            </a:r>
            <a:r>
              <a:rPr lang="en-US" altLang="zh-CN" sz="2400">
                <a:solidFill>
                  <a:schemeClr val="tx1"/>
                </a:solidFill>
              </a:rPr>
              <a:t>V,E</a:t>
            </a:r>
            <a:r>
              <a:rPr lang="zh-CN" altLang="en-US" sz="2400">
                <a:solidFill>
                  <a:schemeClr val="tx1"/>
                </a:solidFill>
              </a:rPr>
              <a:t>）和整数</a:t>
            </a:r>
            <a:r>
              <a:rPr lang="en-US" altLang="zh-CN" sz="2400">
                <a:solidFill>
                  <a:schemeClr val="tx1"/>
                </a:solidFill>
              </a:rPr>
              <a:t>k</a:t>
            </a:r>
            <a:r>
              <a:rPr lang="zh-CN" altLang="en-US" sz="2400">
                <a:solidFill>
                  <a:schemeClr val="tx1"/>
                </a:solidFill>
              </a:rPr>
              <a:t>，选顶点覆盖集</a:t>
            </a:r>
            <a:r>
              <a:rPr lang="en-US" altLang="zh-CN" sz="2400">
                <a:solidFill>
                  <a:schemeClr val="tx1"/>
                </a:solidFill>
              </a:rPr>
              <a:t>V’</a:t>
            </a:r>
            <a:r>
              <a:rPr lang="zh-CN" altLang="en-US" sz="2400">
                <a:solidFill>
                  <a:schemeClr val="tx1"/>
                </a:solidFill>
              </a:rPr>
              <a:t>作为</a:t>
            </a:r>
            <a:r>
              <a:rPr lang="en-US" altLang="zh-CN" sz="2400">
                <a:solidFill>
                  <a:schemeClr val="tx1"/>
                </a:solidFill>
              </a:rPr>
              <a:t>G</a:t>
            </a:r>
            <a:r>
              <a:rPr lang="zh-CN" altLang="en-US" sz="2400">
                <a:solidFill>
                  <a:schemeClr val="tx1"/>
                </a:solidFill>
              </a:rPr>
              <a:t>的证书。验证算法先验证</a:t>
            </a:r>
            <a:r>
              <a:rPr lang="en-US" altLang="zh-CN" sz="2400">
                <a:solidFill>
                  <a:schemeClr val="tx1"/>
                </a:solidFill>
              </a:rPr>
              <a:t>|V’|=k</a:t>
            </a:r>
            <a:r>
              <a:rPr lang="zh-CN" altLang="en-US" sz="2400">
                <a:solidFill>
                  <a:schemeClr val="tx1"/>
                </a:solidFill>
              </a:rPr>
              <a:t>，然后对每条边（</a:t>
            </a:r>
            <a:r>
              <a:rPr lang="en-US" altLang="zh-CN" sz="2400">
                <a:solidFill>
                  <a:schemeClr val="tx1"/>
                </a:solidFill>
              </a:rPr>
              <a:t>u</a:t>
            </a:r>
            <a:r>
              <a:rPr lang="zh-CN" altLang="en-US" sz="2400">
                <a:solidFill>
                  <a:schemeClr val="tx1"/>
                </a:solidFill>
              </a:rPr>
              <a:t>，</a:t>
            </a:r>
            <a:r>
              <a:rPr lang="en-US" altLang="zh-CN" sz="2400">
                <a:solidFill>
                  <a:schemeClr val="tx1"/>
                </a:solidFill>
              </a:rPr>
              <a:t>v</a:t>
            </a:r>
            <a:r>
              <a:rPr lang="zh-CN" altLang="en-US" sz="2400">
                <a:solidFill>
                  <a:schemeClr val="tx1"/>
                </a:solidFill>
              </a:rPr>
              <a:t>）∈</a:t>
            </a:r>
            <a:r>
              <a:rPr lang="en-US" altLang="zh-CN" sz="2400">
                <a:solidFill>
                  <a:schemeClr val="tx1"/>
                </a:solidFill>
              </a:rPr>
              <a:t>E</a:t>
            </a:r>
            <a:r>
              <a:rPr lang="zh-CN" altLang="en-US" sz="2400">
                <a:solidFill>
                  <a:schemeClr val="tx1"/>
                </a:solidFill>
              </a:rPr>
              <a:t>，检查是否有</a:t>
            </a:r>
            <a:r>
              <a:rPr lang="en-US" altLang="zh-CN" sz="2400">
                <a:solidFill>
                  <a:schemeClr val="tx1"/>
                </a:solidFill>
              </a:rPr>
              <a:t>u</a:t>
            </a:r>
            <a:r>
              <a:rPr lang="zh-CN" altLang="en-US" sz="2400">
                <a:solidFill>
                  <a:schemeClr val="tx1"/>
                </a:solidFill>
              </a:rPr>
              <a:t> ∈</a:t>
            </a:r>
            <a:r>
              <a:rPr lang="en-US" altLang="zh-CN" sz="2400">
                <a:solidFill>
                  <a:schemeClr val="tx1"/>
                </a:solidFill>
              </a:rPr>
              <a:t>V’</a:t>
            </a:r>
            <a:r>
              <a:rPr lang="zh-CN" altLang="en-US" sz="2400">
                <a:solidFill>
                  <a:schemeClr val="tx1"/>
                </a:solidFill>
              </a:rPr>
              <a:t>或</a:t>
            </a:r>
            <a:r>
              <a:rPr lang="en-US" altLang="zh-CN" sz="2400">
                <a:solidFill>
                  <a:schemeClr val="tx1"/>
                </a:solidFill>
              </a:rPr>
              <a:t>v</a:t>
            </a:r>
            <a:r>
              <a:rPr lang="zh-CN" altLang="en-US" sz="2400">
                <a:solidFill>
                  <a:schemeClr val="tx1"/>
                </a:solidFill>
              </a:rPr>
              <a:t>∈</a:t>
            </a:r>
            <a:r>
              <a:rPr lang="en-US" altLang="zh-CN" sz="2400">
                <a:solidFill>
                  <a:schemeClr val="tx1"/>
                </a:solidFill>
              </a:rPr>
              <a:t> V’</a:t>
            </a:r>
            <a:r>
              <a:rPr lang="zh-CN" altLang="en-US" sz="2400">
                <a:solidFill>
                  <a:schemeClr val="tx1"/>
                </a:solidFill>
              </a:rPr>
              <a:t>？很容易在多项式时间内完成上述验证。</a:t>
            </a:r>
            <a:endParaRPr lang="en-US" altLang="zh-CN" sz="2400">
              <a:solidFill>
                <a:schemeClr val="tx1"/>
              </a:solidFill>
            </a:endParaRPr>
          </a:p>
          <a:p>
            <a:pPr marL="457200" lvl="1" indent="0" algn="just" eaLnBrk="1">
              <a:spcBef>
                <a:spcPct val="30000"/>
              </a:spcBef>
              <a:spcAft>
                <a:spcPct val="0"/>
              </a:spcAft>
              <a:buClr>
                <a:srgbClr val="FF9900"/>
              </a:buClr>
              <a:buFont typeface="Wingdings" panose="05000000000000000000" pitchFamily="2" charset="2"/>
              <a:buNone/>
              <a:defRPr/>
            </a:pPr>
            <a:r>
              <a:rPr lang="en-US" altLang="zh-CN" sz="2400">
                <a:solidFill>
                  <a:schemeClr val="tx1"/>
                </a:solidFill>
              </a:rPr>
              <a:t>2</a:t>
            </a:r>
            <a:r>
              <a:rPr lang="zh-CN" altLang="en-US" sz="2400">
                <a:solidFill>
                  <a:schemeClr val="tx1"/>
                </a:solidFill>
              </a:rPr>
              <a:t>）</a:t>
            </a:r>
            <a:r>
              <a:rPr lang="en-US" altLang="zh-CN" sz="2400"/>
              <a:t> Independent-Set ≤</a:t>
            </a:r>
            <a:r>
              <a:rPr lang="en-US" altLang="zh-CN" sz="2400" baseline="-25000"/>
              <a:t>p</a:t>
            </a:r>
            <a:r>
              <a:rPr lang="en-US" altLang="zh-CN" sz="2400"/>
              <a:t> Vertex-Cover </a:t>
            </a:r>
          </a:p>
          <a:p>
            <a:pPr marL="457200" lvl="1" indent="0" algn="just" eaLnBrk="1">
              <a:spcBef>
                <a:spcPct val="30000"/>
              </a:spcBef>
              <a:spcAft>
                <a:spcPct val="0"/>
              </a:spcAft>
              <a:buClr>
                <a:srgbClr val="FF9900"/>
              </a:buClr>
              <a:buFont typeface="Wingdings" panose="05000000000000000000" pitchFamily="2" charset="2"/>
              <a:buNone/>
              <a:defRPr/>
            </a:pPr>
            <a:r>
              <a:rPr lang="en-US" altLang="zh-CN" sz="2400">
                <a:solidFill>
                  <a:schemeClr val="tx1"/>
                </a:solidFill>
              </a:rPr>
              <a:t>      </a:t>
            </a:r>
            <a:r>
              <a:rPr lang="zh-CN" altLang="en-US" sz="2400">
                <a:solidFill>
                  <a:schemeClr val="tx1"/>
                </a:solidFill>
              </a:rPr>
              <a:t>见前面证明。因为</a:t>
            </a:r>
            <a:r>
              <a:rPr lang="en-US" altLang="zh-CN" sz="2400">
                <a:solidFill>
                  <a:schemeClr val="tx1"/>
                </a:solidFill>
              </a:rPr>
              <a:t>NP</a:t>
            </a:r>
            <a:r>
              <a:rPr lang="zh-CN" altLang="en-US" sz="2400">
                <a:solidFill>
                  <a:schemeClr val="tx1"/>
                </a:solidFill>
              </a:rPr>
              <a:t>完全问题</a:t>
            </a:r>
            <a:r>
              <a:rPr lang="en-US" altLang="zh-CN" sz="2400"/>
              <a:t>Independent-Set</a:t>
            </a:r>
            <a:r>
              <a:rPr lang="zh-CN" altLang="en-US" sz="2400"/>
              <a:t>可在多项式时间内规约到顶点覆盖问题</a:t>
            </a:r>
            <a:r>
              <a:rPr lang="en-US" altLang="zh-CN" sz="2400"/>
              <a:t> </a:t>
            </a:r>
            <a:r>
              <a:rPr lang="zh-CN" altLang="en-US" sz="2400"/>
              <a:t>，故顶点覆盖问题亦是</a:t>
            </a:r>
            <a:r>
              <a:rPr lang="en-US" altLang="zh-CN" sz="2400"/>
              <a:t>NPC</a:t>
            </a:r>
            <a:r>
              <a:rPr lang="zh-CN" altLang="en-US" sz="2400"/>
              <a:t>问题。</a:t>
            </a:r>
            <a:endParaRPr lang="en-US" altLang="zh-CN" sz="2400">
              <a:solidFill>
                <a:schemeClr val="tx1"/>
              </a:solidFill>
            </a:endParaRPr>
          </a:p>
          <a:p>
            <a:pPr marL="457200" lvl="1" indent="0" algn="just" eaLnBrk="1">
              <a:spcBef>
                <a:spcPct val="30000"/>
              </a:spcBef>
              <a:spcAft>
                <a:spcPts val="1200"/>
              </a:spcAft>
              <a:buClr>
                <a:srgbClr val="FF9900"/>
              </a:buClr>
              <a:buFont typeface="Wingdings" panose="05000000000000000000" pitchFamily="2" charset="2"/>
              <a:buNone/>
              <a:defRPr/>
            </a:pPr>
            <a:r>
              <a:rPr lang="zh-CN" altLang="en-US" sz="2400">
                <a:solidFill>
                  <a:schemeClr val="tx1"/>
                </a:solidFill>
              </a:rPr>
              <a:t> </a:t>
            </a:r>
            <a:r>
              <a:rPr lang="en-US" altLang="zh-CN" sz="2400">
                <a:solidFill>
                  <a:srgbClr val="0000FF"/>
                </a:solidFill>
              </a:rPr>
              <a:t>Ex.</a:t>
            </a:r>
            <a:r>
              <a:rPr lang="zh-CN" altLang="en-US" sz="2400">
                <a:solidFill>
                  <a:schemeClr val="tx1"/>
                </a:solidFill>
              </a:rPr>
              <a:t>：给出与图的独立集问题相关的判定问题的形式化描述，并证明它是</a:t>
            </a:r>
            <a:r>
              <a:rPr lang="en-US" altLang="zh-CN" sz="2400">
                <a:solidFill>
                  <a:schemeClr val="tx1"/>
                </a:solidFill>
              </a:rPr>
              <a:t>NP</a:t>
            </a:r>
            <a:r>
              <a:rPr lang="zh-CN" altLang="en-US" sz="2400">
                <a:solidFill>
                  <a:schemeClr val="tx1"/>
                </a:solidFill>
              </a:rPr>
              <a:t>完全的（提示：根据团问题进行规约）。</a:t>
            </a:r>
          </a:p>
        </p:txBody>
      </p:sp>
    </p:spTree>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675609C5-6D89-4986-8229-D78025E764C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C92EE9F4-C074-4B5F-8C5F-D7D0F9E0B94E}"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39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87043" name="Rectangle 2">
            <a:extLst>
              <a:ext uri="{FF2B5EF4-FFF2-40B4-BE49-F238E27FC236}">
                <a16:creationId xmlns:a16="http://schemas.microsoft.com/office/drawing/2014/main" id="{FE78062B-A30B-49A0-AE25-0CC2AACE07AF}"/>
              </a:ext>
            </a:extLst>
          </p:cNvPr>
          <p:cNvSpPr>
            <a:spLocks noGrp="1" noChangeArrowheads="1"/>
          </p:cNvSpPr>
          <p:nvPr>
            <p:ph type="title" idx="4294967295"/>
          </p:nvPr>
        </p:nvSpPr>
        <p:spPr>
          <a:xfrm>
            <a:off x="484188" y="290513"/>
            <a:ext cx="8213725" cy="512762"/>
          </a:xfrm>
        </p:spPr>
        <p:txBody>
          <a:bodyPr/>
          <a:lstStyle/>
          <a:p>
            <a:r>
              <a:rPr lang="en-US" altLang="en-US" sz="3000" b="1"/>
              <a:t>NP-完全性理论</a:t>
            </a:r>
            <a:r>
              <a:rPr lang="zh-CN" altLang="en-US" sz="3000" b="1"/>
              <a:t>的局限性</a:t>
            </a:r>
          </a:p>
        </p:txBody>
      </p:sp>
      <p:sp>
        <p:nvSpPr>
          <p:cNvPr id="87044" name="Text Box 3">
            <a:extLst>
              <a:ext uri="{FF2B5EF4-FFF2-40B4-BE49-F238E27FC236}">
                <a16:creationId xmlns:a16="http://schemas.microsoft.com/office/drawing/2014/main" id="{860A4C2B-7A96-4FCF-914A-72305B404E6C}"/>
              </a:ext>
            </a:extLst>
          </p:cNvPr>
          <p:cNvSpPr txBox="1">
            <a:spLocks noChangeArrowheads="1"/>
          </p:cNvSpPr>
          <p:nvPr/>
        </p:nvSpPr>
        <p:spPr bwMode="auto">
          <a:xfrm>
            <a:off x="495300" y="935038"/>
            <a:ext cx="8335963" cy="20986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en-US" altLang="zh-CN" sz="2200">
                <a:solidFill>
                  <a:srgbClr val="FF9900"/>
                </a:solidFill>
                <a:latin typeface="黑体" panose="02010609060101010101" pitchFamily="49" charset="-122"/>
                <a:ea typeface="黑体" panose="02010609060101010101" pitchFamily="49" charset="-122"/>
              </a:rPr>
              <a:t>NP-</a:t>
            </a:r>
            <a:r>
              <a:rPr lang="zh-CN" altLang="en-US" sz="2200">
                <a:solidFill>
                  <a:srgbClr val="FF9900"/>
                </a:solidFill>
                <a:latin typeface="黑体" panose="02010609060101010101" pitchFamily="49" charset="-122"/>
                <a:ea typeface="黑体" panose="02010609060101010101" pitchFamily="49" charset="-122"/>
              </a:rPr>
              <a:t>完全性理论的局限性</a:t>
            </a:r>
          </a:p>
          <a:p>
            <a:pPr algn="just">
              <a:spcBef>
                <a:spcPct val="10000"/>
              </a:spcBef>
              <a:spcAft>
                <a:spcPct val="0"/>
              </a:spcAft>
              <a:buClr>
                <a:srgbClr val="FF9900"/>
              </a:buClr>
              <a:buFont typeface="Wingdings" panose="05000000000000000000" pitchFamily="2" charset="2"/>
              <a:buNone/>
            </a:pPr>
            <a:r>
              <a:rPr lang="zh-CN" altLang="en-US" sz="2200">
                <a:solidFill>
                  <a:schemeClr val="tx1"/>
                </a:solidFill>
                <a:latin typeface="黑体" panose="02010609060101010101" pitchFamily="49" charset="-122"/>
                <a:ea typeface="黑体" panose="02010609060101010101" pitchFamily="49" charset="-122"/>
              </a:rPr>
              <a:t>  易</a:t>
            </a:r>
            <a:r>
              <a:rPr lang="en-US" altLang="zh-CN" sz="2200">
                <a:solidFill>
                  <a:schemeClr val="tx1"/>
                </a:solidFill>
                <a:latin typeface="黑体" panose="02010609060101010101" pitchFamily="49" charset="-122"/>
                <a:ea typeface="黑体" panose="02010609060101010101" pitchFamily="49" charset="-122"/>
              </a:rPr>
              <a:t>(</a:t>
            </a:r>
            <a:r>
              <a:rPr lang="zh-CN" altLang="en-US" sz="2200">
                <a:solidFill>
                  <a:schemeClr val="tx1"/>
                </a:solidFill>
                <a:latin typeface="黑体" panose="02010609060101010101" pitchFamily="49" charset="-122"/>
                <a:ea typeface="黑体" panose="02010609060101010101" pitchFamily="49" charset="-122"/>
              </a:rPr>
              <a:t>难</a:t>
            </a:r>
            <a:r>
              <a:rPr lang="en-US" altLang="zh-CN" sz="2200">
                <a:solidFill>
                  <a:schemeClr val="tx1"/>
                </a:solidFill>
                <a:latin typeface="黑体" panose="02010609060101010101" pitchFamily="49" charset="-122"/>
                <a:ea typeface="黑体" panose="02010609060101010101" pitchFamily="49" charset="-122"/>
              </a:rPr>
              <a:t>)</a:t>
            </a:r>
            <a:r>
              <a:rPr lang="zh-CN" altLang="en-US" sz="2200">
                <a:solidFill>
                  <a:schemeClr val="tx1"/>
                </a:solidFill>
                <a:latin typeface="黑体" panose="02010609060101010101" pitchFamily="49" charset="-122"/>
                <a:ea typeface="黑体" panose="02010609060101010101" pitchFamily="49" charset="-122"/>
              </a:rPr>
              <a:t>解问题：多项式（超多项式）时间内求解的问题</a:t>
            </a:r>
          </a:p>
          <a:p>
            <a:pPr algn="just">
              <a:spcBef>
                <a:spcPct val="10000"/>
              </a:spcBef>
              <a:spcAft>
                <a:spcPct val="0"/>
              </a:spcAft>
              <a:buClr>
                <a:srgbClr val="FF9900"/>
              </a:buClr>
              <a:buFont typeface="Wingdings" panose="05000000000000000000" pitchFamily="2" charset="2"/>
              <a:buNone/>
            </a:pPr>
            <a:r>
              <a:rPr lang="en-US" altLang="zh-CN" sz="2200">
                <a:solidFill>
                  <a:schemeClr val="tx1"/>
                </a:solidFill>
                <a:latin typeface="黑体" panose="02010609060101010101" pitchFamily="49" charset="-122"/>
                <a:ea typeface="黑体" panose="02010609060101010101" pitchFamily="49" charset="-122"/>
              </a:rPr>
              <a:t>  NP-</a:t>
            </a:r>
            <a:r>
              <a:rPr lang="zh-CN" altLang="en-US" sz="2200">
                <a:solidFill>
                  <a:schemeClr val="tx1"/>
                </a:solidFill>
                <a:latin typeface="黑体" panose="02010609060101010101" pitchFamily="49" charset="-122"/>
                <a:ea typeface="黑体" panose="02010609060101010101" pitchFamily="49" charset="-122"/>
              </a:rPr>
              <a:t>完全性理论既没有找到第二类问题的多项式时间的算法，也没有证明这样的算法就不存在，而是证明了这类问题计算难度之等价性（彼此间困难程度相当）。因此，</a:t>
            </a:r>
            <a:r>
              <a:rPr lang="en-US" altLang="zh-CN" sz="2200">
                <a:solidFill>
                  <a:schemeClr val="tx1"/>
                </a:solidFill>
                <a:latin typeface="黑体" panose="02010609060101010101" pitchFamily="49" charset="-122"/>
                <a:ea typeface="黑体" panose="02010609060101010101" pitchFamily="49" charset="-122"/>
              </a:rPr>
              <a:t>NPC</a:t>
            </a:r>
            <a:r>
              <a:rPr lang="zh-CN" altLang="en-US" sz="2200">
                <a:solidFill>
                  <a:schemeClr val="tx1"/>
                </a:solidFill>
                <a:latin typeface="黑体" panose="02010609060101010101" pitchFamily="49" charset="-122"/>
                <a:ea typeface="黑体" panose="02010609060101010101" pitchFamily="49" charset="-122"/>
              </a:rPr>
              <a:t>具有如下性质：</a:t>
            </a:r>
            <a:r>
              <a:rPr lang="zh-CN" altLang="en-US" sz="2200">
                <a:solidFill>
                  <a:schemeClr val="hlink"/>
                </a:solidFill>
                <a:latin typeface="黑体" panose="02010609060101010101" pitchFamily="49" charset="-122"/>
                <a:ea typeface="黑体" panose="02010609060101010101" pitchFamily="49" charset="-122"/>
              </a:rPr>
              <a:t>若其中</a:t>
            </a:r>
            <a:r>
              <a:rPr lang="en-US" altLang="zh-CN" sz="2200">
                <a:solidFill>
                  <a:schemeClr val="hlink"/>
                </a:solidFill>
                <a:latin typeface="黑体" panose="02010609060101010101" pitchFamily="49" charset="-122"/>
                <a:ea typeface="黑体" panose="02010609060101010101" pitchFamily="49" charset="-122"/>
              </a:rPr>
              <a:t>1</a:t>
            </a:r>
            <a:r>
              <a:rPr lang="zh-CN" altLang="en-US" sz="2200">
                <a:solidFill>
                  <a:schemeClr val="hlink"/>
                </a:solidFill>
                <a:latin typeface="黑体" panose="02010609060101010101" pitchFamily="49" charset="-122"/>
                <a:ea typeface="黑体" panose="02010609060101010101" pitchFamily="49" charset="-122"/>
              </a:rPr>
              <a:t>个问题多项式可解当且仅当其他所有</a:t>
            </a:r>
            <a:r>
              <a:rPr lang="en-US" altLang="zh-CN" sz="2200">
                <a:solidFill>
                  <a:schemeClr val="hlink"/>
                </a:solidFill>
                <a:latin typeface="黑体" panose="02010609060101010101" pitchFamily="49" charset="-122"/>
                <a:ea typeface="黑体" panose="02010609060101010101" pitchFamily="49" charset="-122"/>
              </a:rPr>
              <a:t>NPC</a:t>
            </a:r>
            <a:r>
              <a:rPr lang="zh-CN" altLang="en-US" sz="2200">
                <a:solidFill>
                  <a:schemeClr val="hlink"/>
                </a:solidFill>
                <a:latin typeface="黑体" panose="02010609060101010101" pitchFamily="49" charset="-122"/>
                <a:ea typeface="黑体" panose="02010609060101010101" pitchFamily="49" charset="-122"/>
              </a:rPr>
              <a:t>问题亦多项式可解。</a:t>
            </a:r>
          </a:p>
        </p:txBody>
      </p:sp>
      <p:sp>
        <p:nvSpPr>
          <p:cNvPr id="87045" name="AutoShape 4" descr="u=3113096413,401413580&amp;fm=116&amp;gp=0">
            <a:extLst>
              <a:ext uri="{FF2B5EF4-FFF2-40B4-BE49-F238E27FC236}">
                <a16:creationId xmlns:a16="http://schemas.microsoft.com/office/drawing/2014/main" id="{86FE9415-31DB-4C29-93BC-AF5B75E95CF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7046" name="AutoShape 5" descr="u=3113096413,401413580&amp;fm=116&amp;gp=0">
            <a:extLst>
              <a:ext uri="{FF2B5EF4-FFF2-40B4-BE49-F238E27FC236}">
                <a16:creationId xmlns:a16="http://schemas.microsoft.com/office/drawing/2014/main" id="{225FF4FF-BFA6-405C-B10B-89E01703C2D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7047" name="AutoShape 6" descr="u=3113096413,401413580&amp;fm=116&amp;gp=0">
            <a:extLst>
              <a:ext uri="{FF2B5EF4-FFF2-40B4-BE49-F238E27FC236}">
                <a16:creationId xmlns:a16="http://schemas.microsoft.com/office/drawing/2014/main" id="{70BF2F56-491F-4B98-AEC7-46F96D5ACDF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7048" name="AutoShape 7" descr="u=3113096413,401413580&amp;fm=116&amp;gp=0">
            <a:extLst>
              <a:ext uri="{FF2B5EF4-FFF2-40B4-BE49-F238E27FC236}">
                <a16:creationId xmlns:a16="http://schemas.microsoft.com/office/drawing/2014/main" id="{BB5F8510-9555-40A6-B70E-094E2B83F29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0905" name="Text Box 8">
            <a:extLst>
              <a:ext uri="{FF2B5EF4-FFF2-40B4-BE49-F238E27FC236}">
                <a16:creationId xmlns:a16="http://schemas.microsoft.com/office/drawing/2014/main" id="{85CEAF2A-6D77-4AD3-B911-836D5D9EFA9C}"/>
              </a:ext>
            </a:extLst>
          </p:cNvPr>
          <p:cNvSpPr txBox="1">
            <a:spLocks noChangeArrowheads="1"/>
          </p:cNvSpPr>
          <p:nvPr/>
        </p:nvSpPr>
        <p:spPr bwMode="auto">
          <a:xfrm>
            <a:off x="495300" y="3165475"/>
            <a:ext cx="8342313" cy="3644900"/>
          </a:xfrm>
          <a:prstGeom prst="rect">
            <a:avLst/>
          </a:prstGeom>
          <a:noFill/>
          <a:ln>
            <a:noFill/>
          </a:ln>
          <a:effectLst>
            <a:prstShdw prst="shdw17" dist="17961" dir="13500000">
              <a:srgbClr val="7E9699"/>
            </a:prstShdw>
          </a:effec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defRPr/>
            </a:pPr>
            <a:r>
              <a:rPr lang="zh-CN" altLang="en-US" sz="2200">
                <a:solidFill>
                  <a:srgbClr val="FF9900"/>
                </a:solidFill>
                <a:latin typeface="黑体" panose="02010609060101010101" pitchFamily="49" charset="-122"/>
                <a:ea typeface="黑体" panose="02010609060101010101" pitchFamily="49" charset="-122"/>
              </a:rPr>
              <a:t>难解问题与易解问题之相似性</a:t>
            </a:r>
          </a:p>
          <a:p>
            <a:pPr algn="just">
              <a:spcBef>
                <a:spcPct val="20000"/>
              </a:spcBef>
              <a:spcAft>
                <a:spcPct val="0"/>
              </a:spcAft>
              <a:buClr>
                <a:srgbClr val="FF9900"/>
              </a:buClr>
              <a:buFont typeface="Wingdings" panose="05000000000000000000" pitchFamily="2" charset="2"/>
              <a:buNone/>
              <a:defRPr/>
            </a:pPr>
            <a:r>
              <a:rPr lang="zh-CN" altLang="en-US" sz="2200">
                <a:solidFill>
                  <a:srgbClr val="00FFFF"/>
                </a:solidFill>
                <a:latin typeface="黑体" panose="02010609060101010101" pitchFamily="49" charset="-122"/>
                <a:ea typeface="黑体" panose="02010609060101010101" pitchFamily="49" charset="-122"/>
              </a:rPr>
              <a:t>  </a:t>
            </a:r>
            <a:r>
              <a:rPr lang="en-US" altLang="zh-CN" sz="2200">
                <a:solidFill>
                  <a:srgbClr val="0000FF"/>
                </a:solidFill>
                <a:latin typeface="黑体" panose="02010609060101010101" pitchFamily="49" charset="-122"/>
                <a:ea typeface="黑体" panose="02010609060101010101" pitchFamily="49" charset="-122"/>
              </a:rPr>
              <a:t>1</a:t>
            </a:r>
            <a:r>
              <a:rPr lang="zh-CN" altLang="en-US" sz="2200">
                <a:solidFill>
                  <a:srgbClr val="0000FF"/>
                </a:solidFill>
                <a:latin typeface="黑体" panose="02010609060101010101" pitchFamily="49" charset="-122"/>
                <a:ea typeface="黑体" panose="02010609060101010101" pitchFamily="49" charset="-122"/>
              </a:rPr>
              <a:t>）最短</a:t>
            </a:r>
            <a:r>
              <a:rPr lang="en-US" altLang="zh-CN" sz="2200">
                <a:solidFill>
                  <a:srgbClr val="0000FF"/>
                </a:solidFill>
                <a:latin typeface="黑体" panose="02010609060101010101" pitchFamily="49" charset="-122"/>
                <a:ea typeface="黑体" panose="02010609060101010101" pitchFamily="49" charset="-122"/>
              </a:rPr>
              <a:t> vs.</a:t>
            </a:r>
            <a:r>
              <a:rPr lang="zh-CN" altLang="en-US" sz="2200">
                <a:solidFill>
                  <a:srgbClr val="0000FF"/>
                </a:solidFill>
                <a:latin typeface="黑体" panose="02010609060101010101" pitchFamily="49" charset="-122"/>
                <a:ea typeface="黑体" panose="02010609060101010101" pitchFamily="49" charset="-122"/>
              </a:rPr>
              <a:t>最长简单路径</a:t>
            </a:r>
          </a:p>
          <a:p>
            <a:pPr algn="just">
              <a:spcBef>
                <a:spcPct val="20000"/>
              </a:spcBef>
              <a:spcAft>
                <a:spcPct val="0"/>
              </a:spcAft>
              <a:buClr>
                <a:srgbClr val="FF9900"/>
              </a:buClr>
              <a:buFont typeface="Wingdings" panose="05000000000000000000" pitchFamily="2" charset="2"/>
              <a:buNone/>
              <a:defRPr/>
            </a:pPr>
            <a:r>
              <a:rPr lang="zh-CN" altLang="en-US" sz="2200">
                <a:solidFill>
                  <a:schemeClr val="tx1"/>
                </a:solidFill>
                <a:latin typeface="黑体" panose="02010609060101010101" pitchFamily="49" charset="-122"/>
                <a:ea typeface="黑体" panose="02010609060101010101" pitchFamily="49" charset="-122"/>
              </a:rPr>
              <a:t>    单源最短路径问题：对有向图</a:t>
            </a:r>
            <a:r>
              <a:rPr lang="en-US" altLang="zh-CN" sz="2200">
                <a:solidFill>
                  <a:schemeClr val="tx1"/>
                </a:solidFill>
                <a:latin typeface="黑体" panose="02010609060101010101" pitchFamily="49" charset="-122"/>
                <a:ea typeface="黑体" panose="02010609060101010101" pitchFamily="49" charset="-122"/>
              </a:rPr>
              <a:t>G</a:t>
            </a:r>
            <a:r>
              <a:rPr lang="zh-CN" altLang="en-US" sz="2200">
                <a:solidFill>
                  <a:schemeClr val="tx1"/>
                </a:solidFill>
                <a:latin typeface="黑体" panose="02010609060101010101" pitchFamily="49" charset="-122"/>
                <a:ea typeface="黑体" panose="02010609060101010101" pitchFamily="49" charset="-122"/>
              </a:rPr>
              <a:t>，时间</a:t>
            </a:r>
            <a:r>
              <a:rPr lang="en-US" altLang="zh-CN" sz="2200">
                <a:solidFill>
                  <a:schemeClr val="tx1"/>
                </a:solidFill>
                <a:latin typeface="Times New Roman" panose="02020603050405020304" pitchFamily="18" charset="0"/>
                <a:ea typeface="BatangChe"/>
                <a:cs typeface="BatangChe"/>
              </a:rPr>
              <a:t>O</a:t>
            </a:r>
            <a:r>
              <a:rPr lang="en-US" altLang="zh-CN" sz="2200">
                <a:solidFill>
                  <a:schemeClr val="tx1"/>
                </a:solidFill>
                <a:latin typeface="黑体" panose="02010609060101010101" pitchFamily="49" charset="-122"/>
                <a:ea typeface="黑体" panose="02010609060101010101" pitchFamily="49" charset="-122"/>
              </a:rPr>
              <a:t>(VE)</a:t>
            </a:r>
            <a:r>
              <a:rPr lang="zh-CN" altLang="en-US" sz="2200">
                <a:solidFill>
                  <a:schemeClr val="tx1"/>
                </a:solidFill>
                <a:latin typeface="黑体" panose="02010609060101010101" pitchFamily="49" charset="-122"/>
                <a:ea typeface="黑体" panose="02010609060101010101" pitchFamily="49" charset="-122"/>
              </a:rPr>
              <a:t>，</a:t>
            </a:r>
            <a:r>
              <a:rPr lang="en-US" altLang="zh-CN" sz="2200">
                <a:solidFill>
                  <a:schemeClr val="hlink"/>
                </a:solidFill>
                <a:latin typeface="黑体" panose="02010609060101010101" pitchFamily="49" charset="-122"/>
                <a:ea typeface="黑体" panose="02010609060101010101" pitchFamily="49" charset="-122"/>
              </a:rPr>
              <a:t>P</a:t>
            </a:r>
            <a:r>
              <a:rPr lang="zh-CN" altLang="en-US" sz="2200">
                <a:solidFill>
                  <a:schemeClr val="hlink"/>
                </a:solidFill>
                <a:latin typeface="黑体" panose="02010609060101010101" pitchFamily="49" charset="-122"/>
                <a:ea typeface="黑体" panose="02010609060101010101" pitchFamily="49" charset="-122"/>
              </a:rPr>
              <a:t>问题</a:t>
            </a:r>
          </a:p>
          <a:p>
            <a:pPr algn="just">
              <a:spcBef>
                <a:spcPct val="20000"/>
              </a:spcBef>
              <a:spcAft>
                <a:spcPct val="0"/>
              </a:spcAft>
              <a:buClr>
                <a:srgbClr val="FF9900"/>
              </a:buClr>
              <a:buFont typeface="Wingdings" panose="05000000000000000000" pitchFamily="2" charset="2"/>
              <a:buNone/>
              <a:defRPr/>
            </a:pPr>
            <a:r>
              <a:rPr lang="zh-CN" altLang="en-US" sz="2200">
                <a:solidFill>
                  <a:schemeClr val="tx1"/>
                </a:solidFill>
                <a:latin typeface="黑体" panose="02010609060101010101" pitchFamily="49" charset="-122"/>
                <a:ea typeface="黑体" panose="02010609060101010101" pitchFamily="49" charset="-122"/>
              </a:rPr>
              <a:t>    两点间最长路径：</a:t>
            </a:r>
            <a:r>
              <a:rPr lang="en-US" altLang="zh-CN" sz="2200">
                <a:solidFill>
                  <a:schemeClr val="hlink"/>
                </a:solidFill>
                <a:latin typeface="黑体" panose="02010609060101010101" pitchFamily="49" charset="-122"/>
                <a:ea typeface="黑体" panose="02010609060101010101" pitchFamily="49" charset="-122"/>
              </a:rPr>
              <a:t>NPC</a:t>
            </a:r>
            <a:r>
              <a:rPr lang="zh-CN" altLang="en-US" sz="2200">
                <a:solidFill>
                  <a:schemeClr val="hlink"/>
                </a:solidFill>
                <a:latin typeface="黑体" panose="02010609060101010101" pitchFamily="49" charset="-122"/>
                <a:ea typeface="黑体" panose="02010609060101010101" pitchFamily="49" charset="-122"/>
              </a:rPr>
              <a:t>问题</a:t>
            </a:r>
            <a:r>
              <a:rPr lang="zh-CN" altLang="en-US" sz="2200">
                <a:solidFill>
                  <a:schemeClr val="tx1"/>
                </a:solidFill>
                <a:latin typeface="黑体" panose="02010609060101010101" pitchFamily="49" charset="-122"/>
                <a:ea typeface="黑体" panose="02010609060101010101" pitchFamily="49" charset="-122"/>
              </a:rPr>
              <a:t>，即使所有边上权为</a:t>
            </a:r>
            <a:r>
              <a:rPr lang="en-US" altLang="zh-CN" sz="2200">
                <a:solidFill>
                  <a:schemeClr val="tx1"/>
                </a:solidFill>
                <a:latin typeface="黑体" panose="02010609060101010101" pitchFamily="49" charset="-122"/>
                <a:ea typeface="黑体" panose="02010609060101010101" pitchFamily="49" charset="-122"/>
              </a:rPr>
              <a:t>1</a:t>
            </a:r>
          </a:p>
          <a:p>
            <a:pPr algn="just">
              <a:spcBef>
                <a:spcPct val="20000"/>
              </a:spcBef>
              <a:spcAft>
                <a:spcPct val="0"/>
              </a:spcAft>
              <a:buClr>
                <a:srgbClr val="FF9900"/>
              </a:buClr>
              <a:buFont typeface="Wingdings" panose="05000000000000000000" pitchFamily="2" charset="2"/>
              <a:buNone/>
              <a:defRPr/>
            </a:pPr>
            <a:r>
              <a:rPr lang="en-US" altLang="zh-CN" sz="2200">
                <a:solidFill>
                  <a:srgbClr val="0000FF"/>
                </a:solidFill>
                <a:latin typeface="黑体" panose="02010609060101010101" pitchFamily="49" charset="-122"/>
                <a:ea typeface="黑体" panose="02010609060101010101" pitchFamily="49" charset="-122"/>
              </a:rPr>
              <a:t>  2</a:t>
            </a:r>
            <a:r>
              <a:rPr lang="zh-CN" altLang="en-US" sz="2200">
                <a:solidFill>
                  <a:srgbClr val="0000FF"/>
                </a:solidFill>
                <a:latin typeface="黑体" panose="02010609060101010101" pitchFamily="49" charset="-122"/>
                <a:ea typeface="黑体" panose="02010609060101010101" pitchFamily="49" charset="-122"/>
              </a:rPr>
              <a:t>）欧拉环</a:t>
            </a:r>
            <a:r>
              <a:rPr lang="en-US" altLang="zh-CN" sz="2200">
                <a:solidFill>
                  <a:srgbClr val="0000FF"/>
                </a:solidFill>
                <a:latin typeface="黑体" panose="02010609060101010101" pitchFamily="49" charset="-122"/>
                <a:ea typeface="黑体" panose="02010609060101010101" pitchFamily="49" charset="-122"/>
              </a:rPr>
              <a:t> vs.</a:t>
            </a:r>
            <a:r>
              <a:rPr lang="zh-CN" altLang="en-US" sz="2200">
                <a:solidFill>
                  <a:srgbClr val="0000FF"/>
                </a:solidFill>
                <a:latin typeface="黑体" panose="02010609060101010101" pitchFamily="49" charset="-122"/>
                <a:ea typeface="黑体" panose="02010609060101010101" pitchFamily="49" charset="-122"/>
              </a:rPr>
              <a:t>哈密尔顿圈</a:t>
            </a:r>
            <a:r>
              <a:rPr lang="zh-CN" altLang="en-US" sz="2200">
                <a:solidFill>
                  <a:schemeClr val="tx1"/>
                </a:solidFill>
                <a:latin typeface="黑体" panose="02010609060101010101" pitchFamily="49" charset="-122"/>
                <a:ea typeface="黑体" panose="02010609060101010101" pitchFamily="49" charset="-122"/>
              </a:rPr>
              <a:t>（</a:t>
            </a:r>
            <a:r>
              <a:rPr lang="en-US" altLang="zh-CN" sz="2200">
                <a:solidFill>
                  <a:schemeClr val="tx1"/>
                </a:solidFill>
                <a:latin typeface="黑体" panose="02010609060101010101" pitchFamily="49" charset="-122"/>
                <a:ea typeface="黑体" panose="02010609060101010101" pitchFamily="49" charset="-122"/>
              </a:rPr>
              <a:t>G</a:t>
            </a:r>
            <a:r>
              <a:rPr lang="zh-CN" altLang="en-US" sz="2200">
                <a:solidFill>
                  <a:schemeClr val="tx1"/>
                </a:solidFill>
                <a:latin typeface="黑体" panose="02010609060101010101" pitchFamily="49" charset="-122"/>
                <a:ea typeface="黑体" panose="02010609060101010101" pitchFamily="49" charset="-122"/>
              </a:rPr>
              <a:t>为无向图或有向图）</a:t>
            </a:r>
          </a:p>
          <a:p>
            <a:pPr algn="just">
              <a:spcBef>
                <a:spcPct val="20000"/>
              </a:spcBef>
              <a:spcAft>
                <a:spcPct val="0"/>
              </a:spcAft>
              <a:buClr>
                <a:srgbClr val="FF9900"/>
              </a:buClr>
              <a:buFont typeface="Wingdings" panose="05000000000000000000" pitchFamily="2" charset="2"/>
              <a:buNone/>
              <a:defRPr/>
            </a:pPr>
            <a:r>
              <a:rPr lang="zh-CN" altLang="en-US" sz="2200">
                <a:solidFill>
                  <a:schemeClr val="tx1"/>
                </a:solidFill>
                <a:latin typeface="黑体" panose="02010609060101010101" pitchFamily="49" charset="-122"/>
                <a:ea typeface="黑体" panose="02010609060101010101" pitchFamily="49" charset="-122"/>
              </a:rPr>
              <a:t>    欧拉环：</a:t>
            </a:r>
            <a:r>
              <a:rPr lang="en-US" altLang="zh-CN" sz="2200">
                <a:solidFill>
                  <a:schemeClr val="tx1"/>
                </a:solidFill>
                <a:latin typeface="黑体" panose="02010609060101010101" pitchFamily="49" charset="-122"/>
                <a:ea typeface="黑体" panose="02010609060101010101" pitchFamily="49" charset="-122"/>
              </a:rPr>
              <a:t>G</a:t>
            </a:r>
            <a:r>
              <a:rPr lang="zh-CN" altLang="en-US" sz="2200">
                <a:solidFill>
                  <a:schemeClr val="tx1"/>
                </a:solidFill>
                <a:latin typeface="黑体" panose="02010609060101010101" pitchFamily="49" charset="-122"/>
                <a:ea typeface="黑体" panose="02010609060101010101" pitchFamily="49" charset="-122"/>
              </a:rPr>
              <a:t>中有通过每条边恰好一次的环？</a:t>
            </a:r>
            <a:r>
              <a:rPr lang="en-US" altLang="zh-CN" sz="2200">
                <a:solidFill>
                  <a:schemeClr val="hlink"/>
                </a:solidFill>
                <a:latin typeface="黑体" panose="02010609060101010101" pitchFamily="49" charset="-122"/>
                <a:ea typeface="黑体" panose="02010609060101010101" pitchFamily="49" charset="-122"/>
              </a:rPr>
              <a:t>P</a:t>
            </a:r>
            <a:r>
              <a:rPr lang="zh-CN" altLang="en-US" sz="2200">
                <a:solidFill>
                  <a:schemeClr val="tx1"/>
                </a:solidFill>
                <a:latin typeface="黑体" panose="02010609060101010101" pitchFamily="49" charset="-122"/>
                <a:ea typeface="黑体" panose="02010609060101010101" pitchFamily="49" charset="-122"/>
              </a:rPr>
              <a:t>，多项式时间可解</a:t>
            </a:r>
          </a:p>
          <a:p>
            <a:pPr algn="just">
              <a:spcBef>
                <a:spcPct val="20000"/>
              </a:spcBef>
              <a:spcAft>
                <a:spcPct val="0"/>
              </a:spcAft>
              <a:buClr>
                <a:srgbClr val="FF9900"/>
              </a:buClr>
              <a:buFont typeface="Wingdings" panose="05000000000000000000" pitchFamily="2" charset="2"/>
              <a:buNone/>
              <a:defRPr/>
            </a:pPr>
            <a:r>
              <a:rPr lang="zh-CN" altLang="en-US" sz="2200">
                <a:solidFill>
                  <a:schemeClr val="tx1"/>
                </a:solidFill>
                <a:latin typeface="黑体" panose="02010609060101010101" pitchFamily="49" charset="-122"/>
                <a:ea typeface="黑体" panose="02010609060101010101" pitchFamily="49" charset="-122"/>
              </a:rPr>
              <a:t>    哈氏圈：</a:t>
            </a:r>
            <a:r>
              <a:rPr lang="en-US" altLang="zh-CN" sz="2200">
                <a:solidFill>
                  <a:schemeClr val="tx1"/>
                </a:solidFill>
                <a:latin typeface="黑体" panose="02010609060101010101" pitchFamily="49" charset="-122"/>
                <a:ea typeface="黑体" panose="02010609060101010101" pitchFamily="49" charset="-122"/>
              </a:rPr>
              <a:t>G</a:t>
            </a:r>
            <a:r>
              <a:rPr lang="zh-CN" altLang="en-US" sz="2200">
                <a:solidFill>
                  <a:schemeClr val="tx1"/>
                </a:solidFill>
                <a:latin typeface="黑体" panose="02010609060101010101" pitchFamily="49" charset="-122"/>
                <a:ea typeface="黑体" panose="02010609060101010101" pitchFamily="49" charset="-122"/>
              </a:rPr>
              <a:t>中有通过每个顶恰好</a:t>
            </a:r>
            <a:r>
              <a:rPr lang="en-US" altLang="zh-CN" sz="2200">
                <a:solidFill>
                  <a:schemeClr val="tx1"/>
                </a:solidFill>
                <a:latin typeface="黑体" panose="02010609060101010101" pitchFamily="49" charset="-122"/>
                <a:ea typeface="黑体" panose="02010609060101010101" pitchFamily="49" charset="-122"/>
              </a:rPr>
              <a:t>1</a:t>
            </a:r>
            <a:r>
              <a:rPr lang="zh-CN" altLang="en-US" sz="2200">
                <a:solidFill>
                  <a:schemeClr val="tx1"/>
                </a:solidFill>
                <a:latin typeface="黑体" panose="02010609060101010101" pitchFamily="49" charset="-122"/>
                <a:ea typeface="黑体" panose="02010609060101010101" pitchFamily="49" charset="-122"/>
              </a:rPr>
              <a:t>次的圈？</a:t>
            </a:r>
            <a:r>
              <a:rPr lang="en-US" altLang="zh-CN" sz="2200">
                <a:solidFill>
                  <a:schemeClr val="hlink"/>
                </a:solidFill>
                <a:latin typeface="黑体" panose="02010609060101010101" pitchFamily="49" charset="-122"/>
                <a:ea typeface="黑体" panose="02010609060101010101" pitchFamily="49" charset="-122"/>
              </a:rPr>
              <a:t>NPC</a:t>
            </a:r>
          </a:p>
          <a:p>
            <a:pPr marL="0" indent="0" eaLnBrk="1" hangingPunct="1">
              <a:buFont typeface="Futura Md BT"/>
              <a:buNone/>
              <a:defRPr/>
            </a:pPr>
            <a:r>
              <a:rPr lang="en-US" altLang="zh-CN" sz="2200">
                <a:solidFill>
                  <a:srgbClr val="0000FF"/>
                </a:solidFill>
                <a:latin typeface="黑体" panose="02010609060101010101" pitchFamily="49" charset="-122"/>
                <a:ea typeface="黑体" panose="02010609060101010101" pitchFamily="49" charset="-122"/>
              </a:rPr>
              <a:t>  3</a:t>
            </a:r>
            <a:r>
              <a:rPr lang="zh-CN" altLang="en-US" sz="2200">
                <a:solidFill>
                  <a:srgbClr val="0000FF"/>
                </a:solidFill>
                <a:latin typeface="黑体" panose="02010609060101010101" pitchFamily="49" charset="-122"/>
                <a:ea typeface="黑体" panose="02010609060101010101" pitchFamily="49" charset="-122"/>
              </a:rPr>
              <a:t>）</a:t>
            </a:r>
            <a:r>
              <a:rPr lang="en-US" altLang="zh-CN" sz="2200">
                <a:solidFill>
                  <a:srgbClr val="0000FF"/>
                </a:solidFill>
                <a:latin typeface="黑体" panose="02010609060101010101" pitchFamily="49" charset="-122"/>
                <a:ea typeface="黑体" panose="02010609060101010101" pitchFamily="49" charset="-122"/>
              </a:rPr>
              <a:t>2-CNF vs. 3-CNF </a:t>
            </a:r>
            <a:r>
              <a:rPr lang="zh-CN" altLang="en-US" sz="2200">
                <a:solidFill>
                  <a:srgbClr val="0000FF"/>
                </a:solidFill>
                <a:latin typeface="黑体" panose="02010609060101010101" pitchFamily="49" charset="-122"/>
                <a:ea typeface="黑体" panose="02010609060101010101" pitchFamily="49" charset="-122"/>
              </a:rPr>
              <a:t>可满足性</a:t>
            </a:r>
            <a:endParaRPr lang="en-US" altLang="zh-CN" sz="2200">
              <a:solidFill>
                <a:srgbClr val="0000FF"/>
              </a:solidFill>
              <a:latin typeface="黑体" panose="02010609060101010101" pitchFamily="49" charset="-122"/>
              <a:ea typeface="黑体" panose="02010609060101010101" pitchFamily="49" charset="-122"/>
            </a:endParaRPr>
          </a:p>
          <a:p>
            <a:pPr algn="just">
              <a:spcBef>
                <a:spcPct val="20000"/>
              </a:spcBef>
              <a:spcAft>
                <a:spcPct val="0"/>
              </a:spcAft>
              <a:buClr>
                <a:srgbClr val="FF9900"/>
              </a:buClr>
              <a:buFont typeface="Wingdings" panose="05000000000000000000" pitchFamily="2" charset="2"/>
              <a:buNone/>
              <a:defRPr/>
            </a:pPr>
            <a:endParaRPr lang="en-US" altLang="zh-CN" sz="2200">
              <a:solidFill>
                <a:schemeClr val="hlink"/>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435095E3-DDF3-483C-B466-628DD17ACAD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6505B336-0B9C-45C7-9B73-6806AE53143A}"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89091" name="Rectangle 2">
            <a:extLst>
              <a:ext uri="{FF2B5EF4-FFF2-40B4-BE49-F238E27FC236}">
                <a16:creationId xmlns:a16="http://schemas.microsoft.com/office/drawing/2014/main" id="{B6C5C1DA-2B0F-438D-A7BB-447316E7D239}"/>
              </a:ext>
            </a:extLst>
          </p:cNvPr>
          <p:cNvSpPr>
            <a:spLocks noGrp="1" noChangeArrowheads="1"/>
          </p:cNvSpPr>
          <p:nvPr>
            <p:ph type="title" idx="4294967295"/>
          </p:nvPr>
        </p:nvSpPr>
        <p:spPr>
          <a:xfrm>
            <a:off x="484188" y="290513"/>
            <a:ext cx="8213725" cy="512762"/>
          </a:xfrm>
        </p:spPr>
        <p:txBody>
          <a:bodyPr/>
          <a:lstStyle/>
          <a:p>
            <a:r>
              <a:rPr lang="en-US" altLang="zh-CN" b="1">
                <a:solidFill>
                  <a:schemeClr val="tx1"/>
                </a:solidFill>
              </a:rPr>
              <a:t>NP</a:t>
            </a:r>
            <a:r>
              <a:rPr lang="zh-CN" altLang="en-US" b="1">
                <a:solidFill>
                  <a:schemeClr val="tx1"/>
                </a:solidFill>
              </a:rPr>
              <a:t>完全问题的求解</a:t>
            </a:r>
          </a:p>
        </p:txBody>
      </p:sp>
      <p:sp>
        <p:nvSpPr>
          <p:cNvPr id="89092" name="Text Box 3">
            <a:extLst>
              <a:ext uri="{FF2B5EF4-FFF2-40B4-BE49-F238E27FC236}">
                <a16:creationId xmlns:a16="http://schemas.microsoft.com/office/drawing/2014/main" id="{80A33976-59A6-47D6-AF83-EB68707CBABA}"/>
              </a:ext>
            </a:extLst>
          </p:cNvPr>
          <p:cNvSpPr txBox="1">
            <a:spLocks noChangeArrowheads="1"/>
          </p:cNvSpPr>
          <p:nvPr/>
        </p:nvSpPr>
        <p:spPr bwMode="auto">
          <a:xfrm>
            <a:off x="463550" y="1127125"/>
            <a:ext cx="8216900" cy="18256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en-US" altLang="en-US" sz="2600">
                <a:solidFill>
                  <a:srgbClr val="FF9900"/>
                </a:solidFill>
                <a:latin typeface="黑体" panose="02010609060101010101" pitchFamily="49" charset="-122"/>
                <a:ea typeface="黑体" panose="02010609060101010101" pitchFamily="49" charset="-122"/>
              </a:rPr>
              <a:t>减少搜索量</a:t>
            </a:r>
            <a:endParaRPr lang="en-US" altLang="zh-CN" sz="2600">
              <a:solidFill>
                <a:srgbClr val="FF9900"/>
              </a:solidFill>
              <a:latin typeface="黑体" panose="02010609060101010101" pitchFamily="49" charset="-122"/>
              <a:ea typeface="黑体" panose="02010609060101010101" pitchFamily="49" charset="-122"/>
            </a:endParaRPr>
          </a:p>
          <a:p>
            <a:pPr algn="just">
              <a:spcBef>
                <a:spcPct val="20000"/>
              </a:spcBef>
              <a:spcAft>
                <a:spcPct val="0"/>
              </a:spcAft>
              <a:buClr>
                <a:srgbClr val="FF9900"/>
              </a:buClr>
              <a:buFont typeface="Wingdings" panose="05000000000000000000" pitchFamily="2" charset="2"/>
              <a:buNone/>
            </a:pPr>
            <a:r>
              <a:rPr lang="zh-CN" altLang="en-US" sz="2600">
                <a:solidFill>
                  <a:schemeClr val="hlink"/>
                </a:solidFill>
                <a:latin typeface="黑体" panose="02010609060101010101" pitchFamily="49" charset="-122"/>
                <a:ea typeface="黑体" panose="02010609060101010101" pitchFamily="49" charset="-122"/>
              </a:rPr>
              <a:t>  </a:t>
            </a:r>
            <a:r>
              <a:rPr lang="zh-CN" altLang="en-US" sz="2600">
                <a:solidFill>
                  <a:schemeClr val="tx1"/>
                </a:solidFill>
                <a:latin typeface="黑体" panose="02010609060101010101" pitchFamily="49" charset="-122"/>
                <a:ea typeface="黑体" panose="02010609060101010101" pitchFamily="49" charset="-122"/>
              </a:rPr>
              <a:t>简单算法是穷举搜索，时间为指数</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黑体" panose="02010609060101010101" pitchFamily="49" charset="-122"/>
                <a:ea typeface="黑体" panose="02010609060101010101" pitchFamily="49" charset="-122"/>
              </a:rPr>
              <a:t>  </a:t>
            </a:r>
            <a:r>
              <a:rPr lang="zh-CN" altLang="en-US" sz="2600">
                <a:solidFill>
                  <a:schemeClr val="tx1"/>
                </a:solidFill>
                <a:latin typeface="黑体" panose="02010609060101010101" pitchFamily="49" charset="-122"/>
                <a:ea typeface="黑体" panose="02010609060101010101" pitchFamily="49" charset="-122"/>
              </a:rPr>
              <a:t>减少搜索量：分枝限界法，隐枚举法、动态规划等</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可以提高效率，但时间复杂度不变</a:t>
            </a:r>
          </a:p>
        </p:txBody>
      </p:sp>
      <p:sp>
        <p:nvSpPr>
          <p:cNvPr id="89093" name="AutoShape 4" descr="u=3113096413,401413580&amp;fm=116&amp;gp=0">
            <a:extLst>
              <a:ext uri="{FF2B5EF4-FFF2-40B4-BE49-F238E27FC236}">
                <a16:creationId xmlns:a16="http://schemas.microsoft.com/office/drawing/2014/main" id="{65E0B219-EF92-4AE0-B27A-3F7986B0D2F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9094" name="AutoShape 5" descr="u=3113096413,401413580&amp;fm=116&amp;gp=0">
            <a:extLst>
              <a:ext uri="{FF2B5EF4-FFF2-40B4-BE49-F238E27FC236}">
                <a16:creationId xmlns:a16="http://schemas.microsoft.com/office/drawing/2014/main" id="{81D74A3D-B061-47D9-B3B1-1674612CA36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9095" name="AutoShape 6" descr="u=3113096413,401413580&amp;fm=116&amp;gp=0">
            <a:extLst>
              <a:ext uri="{FF2B5EF4-FFF2-40B4-BE49-F238E27FC236}">
                <a16:creationId xmlns:a16="http://schemas.microsoft.com/office/drawing/2014/main" id="{DF792D64-2D2D-40CD-BF11-1F7824B1F80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9096" name="AutoShape 7" descr="u=3113096413,401413580&amp;fm=116&amp;gp=0">
            <a:extLst>
              <a:ext uri="{FF2B5EF4-FFF2-40B4-BE49-F238E27FC236}">
                <a16:creationId xmlns:a16="http://schemas.microsoft.com/office/drawing/2014/main" id="{4C778595-D89E-4C84-BAB5-BEB44EA64E1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89097" name="Text Box 8">
            <a:extLst>
              <a:ext uri="{FF2B5EF4-FFF2-40B4-BE49-F238E27FC236}">
                <a16:creationId xmlns:a16="http://schemas.microsoft.com/office/drawing/2014/main" id="{63F53ED8-215A-42F3-A17B-E8B73B6A0039}"/>
              </a:ext>
            </a:extLst>
          </p:cNvPr>
          <p:cNvSpPr txBox="1">
            <a:spLocks noChangeArrowheads="1"/>
          </p:cNvSpPr>
          <p:nvPr/>
        </p:nvSpPr>
        <p:spPr bwMode="auto">
          <a:xfrm>
            <a:off x="484188" y="3276600"/>
            <a:ext cx="8216900" cy="166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zh-CN" altLang="en-US" sz="2600">
                <a:solidFill>
                  <a:srgbClr val="FF9900"/>
                </a:solidFill>
                <a:latin typeface="黑体" panose="02010609060101010101" pitchFamily="49" charset="-122"/>
                <a:ea typeface="黑体" panose="02010609060101010101" pitchFamily="49" charset="-122"/>
              </a:rPr>
              <a:t>优化问题</a:t>
            </a:r>
          </a:p>
          <a:p>
            <a:pPr algn="just">
              <a:spcBef>
                <a:spcPct val="20000"/>
              </a:spcBef>
              <a:spcAft>
                <a:spcPct val="0"/>
              </a:spcAft>
              <a:buClr>
                <a:srgbClr val="FF9900"/>
              </a:buClr>
              <a:buFont typeface="Wingdings" panose="05000000000000000000" pitchFamily="2" charset="2"/>
              <a:buNone/>
            </a:pPr>
            <a:r>
              <a:rPr lang="zh-CN" altLang="en-US" sz="2200">
                <a:solidFill>
                  <a:srgbClr val="B08E00"/>
                </a:solidFill>
                <a:latin typeface="黑体" panose="02010609060101010101" pitchFamily="49" charset="-122"/>
                <a:ea typeface="黑体" panose="02010609060101010101" pitchFamily="49" charset="-122"/>
              </a:rPr>
              <a:t>  </a:t>
            </a:r>
            <a:r>
              <a:rPr lang="zh-CN" altLang="en-US" sz="2600">
                <a:solidFill>
                  <a:schemeClr val="tx1"/>
                </a:solidFill>
                <a:latin typeface="黑体" panose="02010609060101010101" pitchFamily="49" charset="-122"/>
                <a:ea typeface="黑体" panose="02010609060101010101" pitchFamily="49" charset="-122"/>
              </a:rPr>
              <a:t>降低优化要求，求近似解，以得到一个多项式时间的算法。即：找寻在容许的时间内得到容许精度的近似最优解的算法 </a:t>
            </a:r>
            <a:endParaRPr lang="en-US" altLang="zh-CN" sz="26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17372FC0-36DB-4621-B33C-5859A9CF594C}"/>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367C1FA-41B5-4556-A5D5-CDF63ABBC877}"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91139" name="Rectangle 7">
            <a:extLst>
              <a:ext uri="{FF2B5EF4-FFF2-40B4-BE49-F238E27FC236}">
                <a16:creationId xmlns:a16="http://schemas.microsoft.com/office/drawing/2014/main" id="{F0095D35-CD51-4B47-A183-51FFD0304F45}"/>
              </a:ext>
            </a:extLst>
          </p:cNvPr>
          <p:cNvSpPr txBox="1">
            <a:spLocks noGrp="1" noChangeArrowheads="1"/>
          </p:cNvSpPr>
          <p:nvPr/>
        </p:nvSpPr>
        <p:spPr bwMode="auto">
          <a:xfrm>
            <a:off x="355600" y="6526213"/>
            <a:ext cx="3192463"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D73895A2-A9A4-49F8-9FD1-3DA376A7894C}" type="slidenum">
              <a:rPr lang="en-US" altLang="zh-CN" sz="1600" b="0">
                <a:solidFill>
                  <a:schemeClr val="tx1"/>
                </a:solidFill>
                <a:latin typeface="Trebuchet MS" panose="020B0603020202020204" pitchFamily="34" charset="0"/>
                <a:ea typeface="宋体" panose="02010600030101010101" pitchFamily="2" charset="-122"/>
              </a:rPr>
              <a:pPr>
                <a:spcAft>
                  <a:spcPct val="0"/>
                </a:spcAft>
                <a:buClrTx/>
                <a:buFontTx/>
                <a:buNone/>
              </a:pPr>
              <a:t>41</a:t>
            </a:fld>
            <a:r>
              <a:rPr lang="en-GB" altLang="zh-CN" sz="700" b="0">
                <a:solidFill>
                  <a:schemeClr val="tx1"/>
                </a:solidFill>
                <a:latin typeface="Trebuchet MS" panose="020B0603020202020204" pitchFamily="34" charset="0"/>
                <a:ea typeface="宋体" panose="02010600030101010101" pitchFamily="2" charset="-122"/>
              </a:rPr>
              <a:t> </a:t>
            </a:r>
            <a:endParaRPr lang="zh-CN" altLang="zh-CN" sz="700" b="0">
              <a:solidFill>
                <a:schemeClr val="tx1"/>
              </a:solidFill>
              <a:latin typeface="Trebuchet MS" panose="020B0603020202020204" pitchFamily="34" charset="0"/>
              <a:ea typeface="宋体" panose="02010600030101010101" pitchFamily="2" charset="-122"/>
            </a:endParaRPr>
          </a:p>
        </p:txBody>
      </p:sp>
      <p:sp>
        <p:nvSpPr>
          <p:cNvPr id="91140" name="Rectangle 7">
            <a:extLst>
              <a:ext uri="{FF2B5EF4-FFF2-40B4-BE49-F238E27FC236}">
                <a16:creationId xmlns:a16="http://schemas.microsoft.com/office/drawing/2014/main" id="{5E393814-BA89-4785-BD93-4FDB2341A566}"/>
              </a:ext>
            </a:extLst>
          </p:cNvPr>
          <p:cNvSpPr txBox="1">
            <a:spLocks noGrp="1" noChangeArrowheads="1"/>
          </p:cNvSpPr>
          <p:nvPr/>
        </p:nvSpPr>
        <p:spPr bwMode="auto">
          <a:xfrm>
            <a:off x="355600" y="6526213"/>
            <a:ext cx="3192463"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9AD4F74-95E1-4A2A-9223-34994B9FD9DA}" type="slidenum">
              <a:rPr lang="en-US" altLang="zh-CN" sz="1600" b="0">
                <a:solidFill>
                  <a:schemeClr val="tx1"/>
                </a:solidFill>
                <a:latin typeface="Trebuchet MS" panose="020B0603020202020204" pitchFamily="34" charset="0"/>
                <a:ea typeface="宋体" panose="02010600030101010101" pitchFamily="2" charset="-122"/>
              </a:rPr>
              <a:pPr>
                <a:spcAft>
                  <a:spcPct val="0"/>
                </a:spcAft>
                <a:buClrTx/>
                <a:buFontTx/>
                <a:buNone/>
              </a:pPr>
              <a:t>41</a:t>
            </a:fld>
            <a:r>
              <a:rPr lang="en-GB" altLang="zh-CN" sz="700" b="0">
                <a:solidFill>
                  <a:schemeClr val="tx1"/>
                </a:solidFill>
                <a:latin typeface="Trebuchet MS" panose="020B0603020202020204" pitchFamily="34" charset="0"/>
                <a:ea typeface="宋体" panose="02010600030101010101" pitchFamily="2" charset="-122"/>
              </a:rPr>
              <a:t> </a:t>
            </a:r>
            <a:endParaRPr lang="zh-CN" altLang="zh-CN" sz="700" b="0">
              <a:solidFill>
                <a:schemeClr val="tx1"/>
              </a:solidFill>
              <a:latin typeface="Trebuchet MS" panose="020B0603020202020204" pitchFamily="34" charset="0"/>
              <a:ea typeface="宋体" panose="02010600030101010101" pitchFamily="2" charset="-122"/>
            </a:endParaRPr>
          </a:p>
        </p:txBody>
      </p:sp>
      <p:sp>
        <p:nvSpPr>
          <p:cNvPr id="91141" name="Rectangle 7">
            <a:extLst>
              <a:ext uri="{FF2B5EF4-FFF2-40B4-BE49-F238E27FC236}">
                <a16:creationId xmlns:a16="http://schemas.microsoft.com/office/drawing/2014/main" id="{F4DE1FBA-E98C-4386-9750-2F4BBDC99D79}"/>
              </a:ext>
            </a:extLst>
          </p:cNvPr>
          <p:cNvSpPr txBox="1">
            <a:spLocks noGrp="1" noChangeArrowheads="1"/>
          </p:cNvSpPr>
          <p:nvPr/>
        </p:nvSpPr>
        <p:spPr bwMode="auto">
          <a:xfrm>
            <a:off x="355600" y="6526213"/>
            <a:ext cx="3192463"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9C3E9FA7-F2E9-4BF1-AA43-84C752F81DDC}" type="slidenum">
              <a:rPr lang="en-US" altLang="zh-CN" sz="700" b="0">
                <a:solidFill>
                  <a:schemeClr val="tx1"/>
                </a:solidFill>
                <a:latin typeface="Trebuchet MS" panose="020B0603020202020204" pitchFamily="34" charset="0"/>
                <a:ea typeface="宋体" panose="02010600030101010101" pitchFamily="2" charset="-122"/>
              </a:rPr>
              <a:pPr>
                <a:spcAft>
                  <a:spcPct val="0"/>
                </a:spcAft>
                <a:buClrTx/>
                <a:buFontTx/>
                <a:buNone/>
              </a:pPr>
              <a:t>41</a:t>
            </a:fld>
            <a:r>
              <a:rPr lang="en-GB" altLang="zh-CN" sz="700" b="0">
                <a:solidFill>
                  <a:schemeClr val="tx1"/>
                </a:solidFill>
                <a:latin typeface="Trebuchet MS" panose="020B0603020202020204" pitchFamily="34" charset="0"/>
                <a:ea typeface="宋体" panose="02010600030101010101" pitchFamily="2" charset="-122"/>
              </a:rPr>
              <a:t> </a:t>
            </a:r>
            <a:endParaRPr lang="zh-CN" altLang="zh-CN" sz="700" b="0">
              <a:solidFill>
                <a:schemeClr val="tx1"/>
              </a:solidFill>
              <a:latin typeface="Trebuchet MS" panose="020B0603020202020204" pitchFamily="34" charset="0"/>
              <a:ea typeface="宋体" panose="02010600030101010101" pitchFamily="2" charset="-122"/>
            </a:endParaRPr>
          </a:p>
        </p:txBody>
      </p:sp>
      <p:sp>
        <p:nvSpPr>
          <p:cNvPr id="91142" name="Rectangle 7">
            <a:extLst>
              <a:ext uri="{FF2B5EF4-FFF2-40B4-BE49-F238E27FC236}">
                <a16:creationId xmlns:a16="http://schemas.microsoft.com/office/drawing/2014/main" id="{17C51CBA-8C01-4FB9-BD02-E18C4427A7C4}"/>
              </a:ext>
            </a:extLst>
          </p:cNvPr>
          <p:cNvSpPr txBox="1">
            <a:spLocks noGrp="1" noChangeArrowheads="1"/>
          </p:cNvSpPr>
          <p:nvPr/>
        </p:nvSpPr>
        <p:spPr bwMode="auto">
          <a:xfrm>
            <a:off x="355600" y="6526213"/>
            <a:ext cx="3192463"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691D6D55-F79D-479E-80FB-E9225566E279}" type="slidenum">
              <a:rPr lang="en-US" altLang="zh-CN" sz="700" b="0">
                <a:solidFill>
                  <a:schemeClr val="tx1"/>
                </a:solidFill>
                <a:latin typeface="Trebuchet MS" panose="020B0603020202020204" pitchFamily="34" charset="0"/>
                <a:ea typeface="宋体" panose="02010600030101010101" pitchFamily="2" charset="-122"/>
              </a:rPr>
              <a:pPr>
                <a:spcAft>
                  <a:spcPct val="0"/>
                </a:spcAft>
                <a:buClrTx/>
                <a:buFontTx/>
                <a:buNone/>
              </a:pPr>
              <a:t>41</a:t>
            </a:fld>
            <a:r>
              <a:rPr lang="en-GB" altLang="zh-CN" sz="700" b="0">
                <a:solidFill>
                  <a:schemeClr val="tx1"/>
                </a:solidFill>
                <a:latin typeface="Trebuchet MS" panose="020B0603020202020204" pitchFamily="34" charset="0"/>
                <a:ea typeface="宋体" panose="02010600030101010101" pitchFamily="2" charset="-122"/>
              </a:rPr>
              <a:t> </a:t>
            </a:r>
            <a:endParaRPr lang="zh-CN" altLang="zh-CN" sz="700" b="0">
              <a:solidFill>
                <a:schemeClr val="tx1"/>
              </a:solidFill>
              <a:latin typeface="Trebuchet MS" panose="020B0603020202020204" pitchFamily="34" charset="0"/>
              <a:ea typeface="宋体" panose="02010600030101010101" pitchFamily="2" charset="-122"/>
            </a:endParaRPr>
          </a:p>
        </p:txBody>
      </p:sp>
      <p:sp>
        <p:nvSpPr>
          <p:cNvPr id="91143" name="灯片编号占位符 1">
            <a:extLst>
              <a:ext uri="{FF2B5EF4-FFF2-40B4-BE49-F238E27FC236}">
                <a16:creationId xmlns:a16="http://schemas.microsoft.com/office/drawing/2014/main" id="{813044FB-4B86-4B85-9055-060538F8B8A0}"/>
              </a:ext>
            </a:extLst>
          </p:cNvPr>
          <p:cNvSpPr txBox="1">
            <a:spLocks noGrp="1"/>
          </p:cNvSpPr>
          <p:nvPr/>
        </p:nvSpPr>
        <p:spPr bwMode="auto">
          <a:xfrm>
            <a:off x="355600" y="6526213"/>
            <a:ext cx="3192463"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986EB76D-2BEA-4700-890F-83CE204D994B}" type="slidenum">
              <a:rPr lang="en-US" altLang="zh-CN" sz="700" b="0">
                <a:solidFill>
                  <a:schemeClr val="tx1"/>
                </a:solidFill>
                <a:latin typeface="Trebuchet MS" panose="020B0603020202020204" pitchFamily="34" charset="0"/>
                <a:ea typeface="宋体" panose="02010600030101010101" pitchFamily="2" charset="-122"/>
              </a:rPr>
              <a:pPr>
                <a:spcAft>
                  <a:spcPct val="0"/>
                </a:spcAft>
                <a:buClrTx/>
                <a:buFontTx/>
                <a:buNone/>
              </a:pPr>
              <a:t>41</a:t>
            </a:fld>
            <a:r>
              <a:rPr lang="en-GB" altLang="zh-CN" sz="700" b="0">
                <a:solidFill>
                  <a:schemeClr val="tx1"/>
                </a:solidFill>
                <a:latin typeface="Trebuchet MS" panose="020B0603020202020204" pitchFamily="34" charset="0"/>
                <a:ea typeface="宋体" panose="02010600030101010101" pitchFamily="2" charset="-122"/>
              </a:rPr>
              <a:t> | Presentation Title | Month 2010</a:t>
            </a:r>
            <a:endParaRPr lang="zh-CN" altLang="zh-CN" sz="700" b="0">
              <a:solidFill>
                <a:schemeClr val="tx1"/>
              </a:solidFill>
              <a:latin typeface="Trebuchet MS" panose="020B0603020202020204" pitchFamily="34" charset="0"/>
              <a:ea typeface="宋体" panose="02010600030101010101" pitchFamily="2" charset="-122"/>
            </a:endParaRPr>
          </a:p>
        </p:txBody>
      </p:sp>
      <p:sp>
        <p:nvSpPr>
          <p:cNvPr id="91144" name="Rectangle 2">
            <a:extLst>
              <a:ext uri="{FF2B5EF4-FFF2-40B4-BE49-F238E27FC236}">
                <a16:creationId xmlns:a16="http://schemas.microsoft.com/office/drawing/2014/main" id="{4F5C46CF-C3BD-4B76-B835-D69EC6B87CD1}"/>
              </a:ext>
            </a:extLst>
          </p:cNvPr>
          <p:cNvSpPr>
            <a:spLocks noChangeArrowheads="1"/>
          </p:cNvSpPr>
          <p:nvPr/>
        </p:nvSpPr>
        <p:spPr bwMode="auto">
          <a:xfrm>
            <a:off x="0" y="0"/>
            <a:ext cx="9144000" cy="6858000"/>
          </a:xfrm>
          <a:prstGeom prst="rect">
            <a:avLst/>
          </a:prstGeom>
          <a:solidFill>
            <a:schemeClr val="bg1"/>
          </a:solidFill>
          <a:ln w="19050">
            <a:solidFill>
              <a:schemeClr val="tx1"/>
            </a:solidFill>
            <a:miter lim="800000"/>
            <a:headEnd/>
            <a:tailEnd/>
          </a:ln>
        </p:spPr>
        <p:txBody>
          <a:bodyPr lIns="0" tIns="0" rIns="0" bIns="0" anchor="ctr">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spcAft>
                <a:spcPct val="0"/>
              </a:spcAft>
              <a:buClrTx/>
              <a:buFontTx/>
              <a:buNone/>
            </a:pPr>
            <a:endParaRPr lang="zh-CN" altLang="en-US" sz="1600" b="0">
              <a:solidFill>
                <a:schemeClr val="tx1"/>
              </a:solidFill>
              <a:latin typeface="Trebuchet MS" panose="020B0603020202020204" pitchFamily="34" charset="0"/>
              <a:ea typeface="黑体" panose="02010609060101010101" pitchFamily="49" charset="-122"/>
            </a:endParaRPr>
          </a:p>
        </p:txBody>
      </p:sp>
      <p:pic>
        <p:nvPicPr>
          <p:cNvPr id="91145" name="Picture 7" descr="transition_green">
            <a:extLst>
              <a:ext uri="{FF2B5EF4-FFF2-40B4-BE49-F238E27FC236}">
                <a16:creationId xmlns:a16="http://schemas.microsoft.com/office/drawing/2014/main" id="{12D5005E-71E6-436F-9F3B-AA5AF9F0C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0"/>
            <a:ext cx="91408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6" name="Text Box 4">
            <a:extLst>
              <a:ext uri="{FF2B5EF4-FFF2-40B4-BE49-F238E27FC236}">
                <a16:creationId xmlns:a16="http://schemas.microsoft.com/office/drawing/2014/main" id="{D983DFBA-803D-4644-84B4-5D62CB191A29}"/>
              </a:ext>
            </a:extLst>
          </p:cNvPr>
          <p:cNvSpPr txBox="1">
            <a:spLocks noChangeArrowheads="1"/>
          </p:cNvSpPr>
          <p:nvPr/>
        </p:nvSpPr>
        <p:spPr bwMode="auto">
          <a:xfrm>
            <a:off x="1387475" y="2597150"/>
            <a:ext cx="7210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nSpc>
                <a:spcPts val="3600"/>
              </a:lnSpc>
              <a:buClrTx/>
              <a:buFontTx/>
              <a:buNone/>
            </a:pPr>
            <a:r>
              <a:rPr lang="zh-CN" altLang="en-US" sz="4000">
                <a:solidFill>
                  <a:schemeClr val="bg1"/>
                </a:solidFill>
                <a:latin typeface="黑体" panose="02010609060101010101" pitchFamily="49" charset="-122"/>
                <a:ea typeface="黑体" panose="02010609060101010101" pitchFamily="49" charset="-122"/>
              </a:rPr>
              <a:t>近似算法</a:t>
            </a:r>
          </a:p>
        </p:txBody>
      </p:sp>
      <p:sp>
        <p:nvSpPr>
          <p:cNvPr id="91147" name="Text Box 5">
            <a:extLst>
              <a:ext uri="{FF2B5EF4-FFF2-40B4-BE49-F238E27FC236}">
                <a16:creationId xmlns:a16="http://schemas.microsoft.com/office/drawing/2014/main" id="{DDCCCF35-C2E1-4845-93A4-85A87908E522}"/>
              </a:ext>
            </a:extLst>
          </p:cNvPr>
          <p:cNvSpPr txBox="1">
            <a:spLocks noChangeArrowheads="1"/>
          </p:cNvSpPr>
          <p:nvPr/>
        </p:nvSpPr>
        <p:spPr bwMode="auto">
          <a:xfrm>
            <a:off x="61913" y="2401888"/>
            <a:ext cx="1374775"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lnSpc>
                <a:spcPct val="90000"/>
              </a:lnSpc>
              <a:spcBef>
                <a:spcPct val="50000"/>
              </a:spcBef>
              <a:spcAft>
                <a:spcPct val="0"/>
              </a:spcAft>
              <a:buClrTx/>
              <a:buFontTx/>
              <a:buNone/>
            </a:pPr>
            <a:r>
              <a:rPr lang="en-GB" altLang="zh-CN" sz="14200">
                <a:solidFill>
                  <a:schemeClr val="bg1"/>
                </a:solidFill>
                <a:latin typeface="Trebuchet MS" panose="020B0603020202020204" pitchFamily="34" charset="0"/>
                <a:ea typeface="宋体" panose="02010600030101010101" pitchFamily="2" charset="-122"/>
              </a:rPr>
              <a:t>2</a:t>
            </a:r>
          </a:p>
        </p:txBody>
      </p:sp>
    </p:spTree>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6495DE4B-D3E4-428D-ADC8-2A6BF5B5EEB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05FFF0B4-399A-4097-8E9D-5579D8C4777B}"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93187" name="Rectangle 2">
            <a:extLst>
              <a:ext uri="{FF2B5EF4-FFF2-40B4-BE49-F238E27FC236}">
                <a16:creationId xmlns:a16="http://schemas.microsoft.com/office/drawing/2014/main" id="{A798C28A-8DCE-4A1F-B030-4A35A84AA1D4}"/>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Ch.1</a:t>
            </a:r>
            <a:r>
              <a:rPr lang="zh-CN" altLang="en-US" sz="3000" b="1">
                <a:solidFill>
                  <a:schemeClr val="tx1"/>
                </a:solidFill>
              </a:rPr>
              <a:t>导论</a:t>
            </a:r>
          </a:p>
        </p:txBody>
      </p:sp>
      <p:sp>
        <p:nvSpPr>
          <p:cNvPr id="93188" name="Text Box 3">
            <a:extLst>
              <a:ext uri="{FF2B5EF4-FFF2-40B4-BE49-F238E27FC236}">
                <a16:creationId xmlns:a16="http://schemas.microsoft.com/office/drawing/2014/main" id="{B850A6ED-32F2-4B4D-BE1A-7B41ACEB88B2}"/>
              </a:ext>
            </a:extLst>
          </p:cNvPr>
          <p:cNvSpPr txBox="1">
            <a:spLocks noChangeArrowheads="1"/>
          </p:cNvSpPr>
          <p:nvPr/>
        </p:nvSpPr>
        <p:spPr bwMode="auto">
          <a:xfrm>
            <a:off x="233363" y="1095375"/>
            <a:ext cx="8405812" cy="20637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现实中许多优化问题是</a:t>
            </a:r>
            <a:r>
              <a:rPr lang="en-US" altLang="zh-CN" sz="2600">
                <a:solidFill>
                  <a:schemeClr val="tx1"/>
                </a:solidFill>
                <a:latin typeface="黑体" panose="02010609060101010101" pitchFamily="49" charset="-122"/>
                <a:ea typeface="黑体" panose="02010609060101010101" pitchFamily="49" charset="-122"/>
              </a:rPr>
              <a:t>NP-hard</a:t>
            </a:r>
            <a:r>
              <a:rPr lang="zh-CN" altLang="en-US" sz="2600">
                <a:solidFill>
                  <a:schemeClr val="tx1"/>
                </a:solidFill>
                <a:latin typeface="黑体" panose="02010609060101010101" pitchFamily="49" charset="-122"/>
                <a:ea typeface="黑体" panose="02010609060101010101" pitchFamily="49" charset="-122"/>
              </a:rPr>
              <a:t>的，由复杂性理论知：若</a:t>
            </a:r>
            <a:r>
              <a:rPr lang="en-US" altLang="zh-CN" sz="2600">
                <a:solidFill>
                  <a:schemeClr val="tx1"/>
                </a:solidFill>
                <a:latin typeface="黑体" panose="02010609060101010101" pitchFamily="49" charset="-122"/>
                <a:ea typeface="黑体" panose="02010609060101010101" pitchFamily="49" charset="-122"/>
              </a:rPr>
              <a:t>P</a:t>
            </a:r>
            <a:r>
              <a:rPr lang="zh-CN" altLang="en-US" sz="2600">
                <a:solidFill>
                  <a:schemeClr val="tx1"/>
                </a:solidFill>
                <a:latin typeface="黑体" panose="02010609060101010101" pitchFamily="49" charset="-122"/>
                <a:ea typeface="黑体" panose="02010609060101010101" pitchFamily="49" charset="-122"/>
              </a:rPr>
              <a:t>≠</a:t>
            </a:r>
            <a:r>
              <a:rPr lang="en-US" altLang="zh-CN" sz="2600">
                <a:solidFill>
                  <a:schemeClr val="tx1"/>
                </a:solidFill>
                <a:latin typeface="黑体" panose="02010609060101010101" pitchFamily="49" charset="-122"/>
                <a:ea typeface="黑体" panose="02010609060101010101" pitchFamily="49" charset="-122"/>
              </a:rPr>
              <a:t>NP(</a:t>
            </a:r>
            <a:r>
              <a:rPr lang="zh-CN" altLang="en-US" sz="2600">
                <a:solidFill>
                  <a:schemeClr val="tx1"/>
                </a:solidFill>
                <a:latin typeface="黑体" panose="02010609060101010101" pitchFamily="49" charset="-122"/>
                <a:ea typeface="黑体" panose="02010609060101010101" pitchFamily="49" charset="-122"/>
              </a:rPr>
              <a:t>很可能为真</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，就不可能找到</a:t>
            </a:r>
            <a:r>
              <a:rPr lang="zh-CN" altLang="en-US" sz="2600">
                <a:solidFill>
                  <a:schemeClr val="hlink"/>
                </a:solidFill>
                <a:latin typeface="黑体" panose="02010609060101010101" pitchFamily="49" charset="-122"/>
                <a:ea typeface="黑体" panose="02010609060101010101" pitchFamily="49" charset="-122"/>
              </a:rPr>
              <a:t>多项式时间</a:t>
            </a:r>
            <a:r>
              <a:rPr lang="zh-CN" altLang="en-US" sz="2600">
                <a:solidFill>
                  <a:schemeClr val="tx1"/>
                </a:solidFill>
                <a:latin typeface="黑体" panose="02010609060101010101" pitchFamily="49" charset="-122"/>
                <a:ea typeface="黑体" panose="02010609060101010101" pitchFamily="49" charset="-122"/>
              </a:rPr>
              <a:t>的算法来对问题的</a:t>
            </a:r>
            <a:r>
              <a:rPr lang="zh-CN" altLang="en-US" sz="2600">
                <a:solidFill>
                  <a:schemeClr val="hlink"/>
                </a:solidFill>
                <a:latin typeface="黑体" panose="02010609060101010101" pitchFamily="49" charset="-122"/>
                <a:ea typeface="黑体" panose="02010609060101010101" pitchFamily="49" charset="-122"/>
              </a:rPr>
              <a:t>所有输入实例</a:t>
            </a:r>
            <a:r>
              <a:rPr lang="zh-CN" altLang="en-US" sz="2600">
                <a:solidFill>
                  <a:schemeClr val="tx1"/>
                </a:solidFill>
                <a:latin typeface="黑体" panose="02010609060101010101" pitchFamily="49" charset="-122"/>
                <a:ea typeface="黑体" panose="02010609060101010101" pitchFamily="49" charset="-122"/>
              </a:rPr>
              <a:t>求出</a:t>
            </a:r>
            <a:r>
              <a:rPr lang="zh-CN" altLang="en-US" sz="2600">
                <a:solidFill>
                  <a:schemeClr val="hlink"/>
                </a:solidFill>
                <a:latin typeface="黑体" panose="02010609060101010101" pitchFamily="49" charset="-122"/>
                <a:ea typeface="黑体" panose="02010609060101010101" pitchFamily="49" charset="-122"/>
              </a:rPr>
              <a:t>最优解</a:t>
            </a:r>
            <a:r>
              <a:rPr lang="zh-CN" altLang="en-US" sz="2600">
                <a:solidFill>
                  <a:schemeClr val="tx1"/>
                </a:solidFill>
                <a:latin typeface="黑体" panose="02010609060101010101" pitchFamily="49" charset="-122"/>
                <a:ea typeface="黑体" panose="02010609060101010101" pitchFamily="49" charset="-122"/>
              </a:rPr>
              <a:t>。但若放松要求，就可能存在有效求解算法。</a:t>
            </a:r>
          </a:p>
          <a:p>
            <a:pPr algn="just" eaLnBrk="1">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实用中可考虑</a:t>
            </a:r>
            <a:r>
              <a:rPr lang="en-US" altLang="zh-CN" sz="2600">
                <a:solidFill>
                  <a:schemeClr val="tx1"/>
                </a:solidFill>
                <a:latin typeface="黑体" panose="02010609060101010101" pitchFamily="49" charset="-122"/>
                <a:ea typeface="黑体" panose="02010609060101010101" pitchFamily="49" charset="-122"/>
              </a:rPr>
              <a:t>3</a:t>
            </a:r>
            <a:r>
              <a:rPr lang="zh-CN" altLang="en-US" sz="2600">
                <a:solidFill>
                  <a:schemeClr val="tx1"/>
                </a:solidFill>
                <a:latin typeface="黑体" panose="02010609060101010101" pitchFamily="49" charset="-122"/>
                <a:ea typeface="黑体" panose="02010609060101010101" pitchFamily="49" charset="-122"/>
              </a:rPr>
              <a:t>种放宽要求的可能性：</a:t>
            </a:r>
          </a:p>
        </p:txBody>
      </p:sp>
      <p:sp>
        <p:nvSpPr>
          <p:cNvPr id="93189" name="AutoShape 4" descr="u=3113096413,401413580&amp;fm=116&amp;gp=0">
            <a:extLst>
              <a:ext uri="{FF2B5EF4-FFF2-40B4-BE49-F238E27FC236}">
                <a16:creationId xmlns:a16="http://schemas.microsoft.com/office/drawing/2014/main" id="{8B0E0C23-419B-4F60-853F-8C8C0FD764F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3190" name="AutoShape 5" descr="u=3113096413,401413580&amp;fm=116&amp;gp=0">
            <a:extLst>
              <a:ext uri="{FF2B5EF4-FFF2-40B4-BE49-F238E27FC236}">
                <a16:creationId xmlns:a16="http://schemas.microsoft.com/office/drawing/2014/main" id="{8138CF17-F047-4F65-93B0-AE025B1460D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3191" name="AutoShape 6" descr="u=3113096413,401413580&amp;fm=116&amp;gp=0">
            <a:extLst>
              <a:ext uri="{FF2B5EF4-FFF2-40B4-BE49-F238E27FC236}">
                <a16:creationId xmlns:a16="http://schemas.microsoft.com/office/drawing/2014/main" id="{2463D75C-1251-4315-9507-5C7A85DCA6A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3192" name="AutoShape 7" descr="u=3113096413,401413580&amp;fm=116&amp;gp=0">
            <a:extLst>
              <a:ext uri="{FF2B5EF4-FFF2-40B4-BE49-F238E27FC236}">
                <a16:creationId xmlns:a16="http://schemas.microsoft.com/office/drawing/2014/main" id="{BA8F9F24-FF5A-4E20-9B55-32DE16A1657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3193" name="Text Box 8">
            <a:extLst>
              <a:ext uri="{FF2B5EF4-FFF2-40B4-BE49-F238E27FC236}">
                <a16:creationId xmlns:a16="http://schemas.microsoft.com/office/drawing/2014/main" id="{6FE93666-DB2E-4B1F-9829-56E637577DCE}"/>
              </a:ext>
            </a:extLst>
          </p:cNvPr>
          <p:cNvSpPr txBox="1">
            <a:spLocks noChangeArrowheads="1"/>
          </p:cNvSpPr>
          <p:nvPr/>
        </p:nvSpPr>
        <p:spPr bwMode="auto">
          <a:xfrm>
            <a:off x="547688" y="3536950"/>
            <a:ext cx="8216900" cy="21431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黑体" panose="02010609060101010101" pitchFamily="49" charset="-122"/>
                <a:ea typeface="黑体" panose="02010609060101010101" pitchFamily="49" charset="-122"/>
              </a:rPr>
              <a:t>1.</a:t>
            </a:r>
            <a:r>
              <a:rPr lang="zh-CN" altLang="en-US" sz="2600">
                <a:solidFill>
                  <a:srgbClr val="FF9900"/>
                </a:solidFill>
                <a:latin typeface="黑体" panose="02010609060101010101" pitchFamily="49" charset="-122"/>
                <a:ea typeface="黑体" panose="02010609060101010101" pitchFamily="49" charset="-122"/>
              </a:rPr>
              <a:t>超多项式时间启发</a:t>
            </a:r>
          </a:p>
          <a:p>
            <a:pPr algn="just">
              <a:spcBef>
                <a:spcPct val="20000"/>
              </a:spcBef>
              <a:spcAft>
                <a:spcPct val="0"/>
              </a:spcAft>
              <a:buClr>
                <a:srgbClr val="FF9900"/>
              </a:buClr>
              <a:buFont typeface="Wingdings" panose="05000000000000000000" pitchFamily="2" charset="2"/>
              <a:buNone/>
            </a:pPr>
            <a:r>
              <a:rPr lang="zh-CN" altLang="en-US" sz="2200">
                <a:solidFill>
                  <a:srgbClr val="B08E00"/>
                </a:solidFill>
                <a:latin typeface="黑体" panose="02010609060101010101" pitchFamily="49" charset="-122"/>
                <a:ea typeface="黑体" panose="02010609060101010101" pitchFamily="49" charset="-122"/>
              </a:rPr>
              <a:t>  </a:t>
            </a:r>
            <a:r>
              <a:rPr lang="zh-CN" altLang="en-US" sz="2600">
                <a:solidFill>
                  <a:schemeClr val="tx1"/>
                </a:solidFill>
                <a:latin typeface="黑体" panose="02010609060101010101" pitchFamily="49" charset="-122"/>
                <a:ea typeface="黑体" panose="02010609060101010101" pitchFamily="49" charset="-122"/>
              </a:rPr>
              <a:t>不再要求多项式时间算法，有时求解问题存在超多项式时间算法，实用中相当快。例如，</a:t>
            </a:r>
            <a:r>
              <a:rPr lang="en-US" altLang="zh-CN" sz="2600">
                <a:solidFill>
                  <a:schemeClr val="tx1"/>
                </a:solidFill>
                <a:latin typeface="黑体" panose="02010609060101010101" pitchFamily="49" charset="-122"/>
                <a:ea typeface="黑体" panose="02010609060101010101" pitchFamily="49" charset="-122"/>
              </a:rPr>
              <a:t>0/1</a:t>
            </a:r>
            <a:r>
              <a:rPr lang="zh-CN" altLang="en-US" sz="2600">
                <a:solidFill>
                  <a:schemeClr val="tx1"/>
                </a:solidFill>
                <a:latin typeface="黑体" panose="02010609060101010101" pitchFamily="49" charset="-122"/>
                <a:ea typeface="黑体" panose="02010609060101010101" pitchFamily="49" charset="-122"/>
              </a:rPr>
              <a:t>背包问题是</a:t>
            </a:r>
            <a:r>
              <a:rPr lang="en-US" altLang="zh-CN" sz="2600">
                <a:solidFill>
                  <a:schemeClr val="tx1"/>
                </a:solidFill>
                <a:latin typeface="黑体" panose="02010609060101010101" pitchFamily="49" charset="-122"/>
                <a:ea typeface="黑体" panose="02010609060101010101" pitchFamily="49" charset="-122"/>
              </a:rPr>
              <a:t>NPC</a:t>
            </a:r>
            <a:r>
              <a:rPr lang="zh-CN" altLang="en-US" sz="2600">
                <a:solidFill>
                  <a:schemeClr val="tx1"/>
                </a:solidFill>
                <a:latin typeface="黑体" panose="02010609060101010101" pitchFamily="49" charset="-122"/>
                <a:ea typeface="黑体" panose="02010609060101010101" pitchFamily="49" charset="-122"/>
              </a:rPr>
              <a:t>问题，但存在</a:t>
            </a:r>
            <a:r>
              <a:rPr lang="en-US" altLang="zh-CN" sz="2600">
                <a:solidFill>
                  <a:schemeClr val="tx1"/>
                </a:solidFill>
                <a:latin typeface="黑体" panose="02010609060101010101" pitchFamily="49" charset="-122"/>
                <a:ea typeface="黑体" panose="02010609060101010101" pitchFamily="49" charset="-122"/>
              </a:rPr>
              <a:t>1</a:t>
            </a:r>
            <a:r>
              <a:rPr lang="zh-CN" altLang="en-US" sz="2600">
                <a:solidFill>
                  <a:schemeClr val="tx1"/>
                </a:solidFill>
                <a:latin typeface="黑体" panose="02010609060101010101" pitchFamily="49" charset="-122"/>
                <a:ea typeface="黑体" panose="02010609060101010101" pitchFamily="49" charset="-122"/>
              </a:rPr>
              <a:t>个</a:t>
            </a:r>
            <a:r>
              <a:rPr lang="zh-CN" altLang="en-US" sz="2600">
                <a:solidFill>
                  <a:srgbClr val="FF0000"/>
                </a:solidFill>
                <a:latin typeface="黑体" panose="02010609060101010101" pitchFamily="49" charset="-122"/>
                <a:ea typeface="黑体" panose="02010609060101010101" pitchFamily="49" charset="-122"/>
              </a:rPr>
              <a:t>伪多项式时间算法</a:t>
            </a:r>
            <a:r>
              <a:rPr lang="zh-CN" altLang="en-US" sz="2600">
                <a:solidFill>
                  <a:schemeClr val="tx1"/>
                </a:solidFill>
                <a:latin typeface="黑体" panose="02010609060101010101" pitchFamily="49" charset="-122"/>
                <a:ea typeface="黑体" panose="02010609060101010101" pitchFamily="49" charset="-122"/>
              </a:rPr>
              <a:t>很容易解决它</a:t>
            </a:r>
            <a:r>
              <a:rPr lang="en-US" altLang="zh-CN" sz="2600">
                <a:solidFill>
                  <a:schemeClr val="tx1"/>
                </a:solidFill>
                <a:latin typeface="黑体" panose="02010609060101010101" pitchFamily="49" charset="-122"/>
                <a:ea typeface="黑体" panose="02010609060101010101" pitchFamily="49" charset="-122"/>
              </a:rPr>
              <a:t>.</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a:t>
            </a:r>
            <a:r>
              <a:rPr lang="zh-CN" altLang="en-US" sz="2600">
                <a:solidFill>
                  <a:schemeClr val="hlink"/>
                </a:solidFill>
                <a:latin typeface="黑体" panose="02010609060101010101" pitchFamily="49" charset="-122"/>
                <a:ea typeface="黑体" panose="02010609060101010101" pitchFamily="49" charset="-122"/>
              </a:rPr>
              <a:t>缺点：</a:t>
            </a:r>
            <a:r>
              <a:rPr lang="zh-CN" altLang="en-US" sz="2600">
                <a:solidFill>
                  <a:schemeClr val="tx1"/>
                </a:solidFill>
                <a:latin typeface="黑体" panose="02010609060101010101" pitchFamily="49" charset="-122"/>
                <a:ea typeface="黑体" panose="02010609060101010101" pitchFamily="49" charset="-122"/>
              </a:rPr>
              <a:t>该技术只对少数问题有效（弱</a:t>
            </a:r>
            <a:r>
              <a:rPr lang="en-US" altLang="zh-CN" sz="2600">
                <a:solidFill>
                  <a:schemeClr val="tx1"/>
                </a:solidFill>
                <a:latin typeface="黑体" panose="02010609060101010101" pitchFamily="49" charset="-122"/>
                <a:ea typeface="黑体" panose="02010609060101010101" pitchFamily="49" charset="-122"/>
              </a:rPr>
              <a:t>NPC</a:t>
            </a:r>
            <a:r>
              <a:rPr lang="zh-CN" altLang="en-US" sz="2600">
                <a:solidFill>
                  <a:schemeClr val="tx1"/>
                </a:solidFill>
                <a:latin typeface="黑体" panose="02010609060101010101" pitchFamily="49" charset="-122"/>
                <a:ea typeface="黑体" panose="02010609060101010101" pitchFamily="49" charset="-122"/>
              </a:rPr>
              <a:t>问题）。 </a:t>
            </a:r>
            <a:endParaRPr lang="en-US" altLang="zh-CN" sz="26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5CA8E657-A277-4783-B52B-F95857341CBA}"/>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0EC37CBB-6688-41E1-847F-D22DFFDCC67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95235" name="Rectangle 2">
            <a:extLst>
              <a:ext uri="{FF2B5EF4-FFF2-40B4-BE49-F238E27FC236}">
                <a16:creationId xmlns:a16="http://schemas.microsoft.com/office/drawing/2014/main" id="{CBBF6E80-ADAB-48B4-B73A-B3533CC3129D}"/>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Ch.1</a:t>
            </a:r>
            <a:r>
              <a:rPr lang="zh-CN" altLang="en-US" sz="3000" b="1">
                <a:solidFill>
                  <a:schemeClr val="tx1"/>
                </a:solidFill>
              </a:rPr>
              <a:t>导论</a:t>
            </a:r>
          </a:p>
        </p:txBody>
      </p:sp>
      <p:sp>
        <p:nvSpPr>
          <p:cNvPr id="95236" name="Text Box 3">
            <a:extLst>
              <a:ext uri="{FF2B5EF4-FFF2-40B4-BE49-F238E27FC236}">
                <a16:creationId xmlns:a16="http://schemas.microsoft.com/office/drawing/2014/main" id="{4723D1DA-D476-48EF-B779-40CE6E5BE08A}"/>
              </a:ext>
            </a:extLst>
          </p:cNvPr>
          <p:cNvSpPr txBox="1">
            <a:spLocks noChangeArrowheads="1"/>
          </p:cNvSpPr>
          <p:nvPr/>
        </p:nvSpPr>
        <p:spPr bwMode="auto">
          <a:xfrm>
            <a:off x="436563" y="936625"/>
            <a:ext cx="8405812" cy="2540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黑体" panose="02010609060101010101" pitchFamily="49" charset="-122"/>
                <a:ea typeface="黑体" panose="02010609060101010101" pitchFamily="49" charset="-122"/>
              </a:rPr>
              <a:t>2.</a:t>
            </a:r>
            <a:r>
              <a:rPr lang="zh-CN" altLang="en-US" sz="2600">
                <a:solidFill>
                  <a:srgbClr val="FF9900"/>
                </a:solidFill>
                <a:latin typeface="黑体" panose="02010609060101010101" pitchFamily="49" charset="-122"/>
                <a:ea typeface="黑体" panose="02010609060101010101" pitchFamily="49" charset="-122"/>
              </a:rPr>
              <a:t>启发式概率分析</a:t>
            </a:r>
            <a:endParaRPr lang="en-US" altLang="zh-CN" sz="2600">
              <a:solidFill>
                <a:srgbClr val="FF9900"/>
              </a:solidFill>
              <a:latin typeface="黑体" panose="02010609060101010101" pitchFamily="49" charset="-122"/>
              <a:ea typeface="黑体" panose="02010609060101010101" pitchFamily="49" charset="-122"/>
            </a:endParaRPr>
          </a:p>
          <a:p>
            <a:pPr algn="just" eaLnBrk="1">
              <a:spcBef>
                <a:spcPct val="20000"/>
              </a:spcBef>
              <a:spcAft>
                <a:spcPct val="0"/>
              </a:spcAft>
              <a:buClr>
                <a:srgbClr val="FF9900"/>
              </a:buClr>
              <a:buFont typeface="Wingdings" panose="05000000000000000000" pitchFamily="2" charset="2"/>
              <a:buNone/>
            </a:pPr>
            <a:r>
              <a:rPr lang="zh-CN" altLang="en-US" sz="2200">
                <a:solidFill>
                  <a:srgbClr val="B08E00"/>
                </a:solidFill>
                <a:latin typeface="黑体" panose="02010609060101010101" pitchFamily="49" charset="-122"/>
                <a:ea typeface="黑体" panose="02010609060101010101" pitchFamily="49" charset="-122"/>
              </a:rPr>
              <a:t>  </a:t>
            </a:r>
            <a:r>
              <a:rPr lang="zh-CN" altLang="en-US" sz="2600">
                <a:solidFill>
                  <a:schemeClr val="tx1"/>
                </a:solidFill>
                <a:latin typeface="黑体" panose="02010609060101010101" pitchFamily="49" charset="-122"/>
                <a:ea typeface="黑体" panose="02010609060101010101" pitchFamily="49" charset="-122"/>
              </a:rPr>
              <a:t>不再要求问题的解满足所有的输入实例。在某些应用中，有可能输入实例的类被严格限制，对这些</a:t>
            </a:r>
            <a:r>
              <a:rPr lang="zh-CN" altLang="en-US" sz="2600">
                <a:solidFill>
                  <a:srgbClr val="92D050"/>
                </a:solidFill>
                <a:latin typeface="黑体" panose="02010609060101010101" pitchFamily="49" charset="-122"/>
                <a:ea typeface="黑体" panose="02010609060101010101" pitchFamily="49" charset="-122"/>
              </a:rPr>
              <a:t>受限实例</a:t>
            </a:r>
            <a:r>
              <a:rPr lang="zh-CN" altLang="en-US" sz="2600">
                <a:solidFill>
                  <a:schemeClr val="tx1"/>
                </a:solidFill>
                <a:latin typeface="黑体" panose="02010609060101010101" pitchFamily="49" charset="-122"/>
                <a:ea typeface="黑体" panose="02010609060101010101" pitchFamily="49" charset="-122"/>
              </a:rPr>
              <a:t>易于找到其有效算法。而这种结果往往归功于对输入实例约束的概率模型。</a:t>
            </a:r>
            <a:endParaRPr lang="en-US" altLang="zh-CN" sz="2600">
              <a:solidFill>
                <a:schemeClr val="tx1"/>
              </a:solidFill>
              <a:latin typeface="黑体" panose="02010609060101010101" pitchFamily="49" charset="-122"/>
              <a:ea typeface="黑体" panose="02010609060101010101" pitchFamily="49" charset="-122"/>
            </a:endParaRPr>
          </a:p>
          <a:p>
            <a:pPr algn="just" eaLnBrk="1">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a:t>
            </a:r>
            <a:r>
              <a:rPr lang="zh-CN" altLang="en-US" sz="2600">
                <a:solidFill>
                  <a:schemeClr val="hlink"/>
                </a:solidFill>
                <a:latin typeface="黑体" panose="02010609060101010101" pitchFamily="49" charset="-122"/>
                <a:ea typeface="黑体" panose="02010609060101010101" pitchFamily="49" charset="-122"/>
              </a:rPr>
              <a:t>缺点：</a:t>
            </a:r>
            <a:r>
              <a:rPr lang="zh-CN" altLang="en-US" sz="2600">
                <a:solidFill>
                  <a:schemeClr val="tx1"/>
                </a:solidFill>
                <a:latin typeface="黑体" panose="02010609060101010101" pitchFamily="49" charset="-122"/>
                <a:ea typeface="黑体" panose="02010609060101010101" pitchFamily="49" charset="-122"/>
              </a:rPr>
              <a:t>选取一个特殊的输入分布往往是不易的。 </a:t>
            </a:r>
          </a:p>
        </p:txBody>
      </p:sp>
      <p:sp>
        <p:nvSpPr>
          <p:cNvPr id="95237" name="AutoShape 4" descr="u=3113096413,401413580&amp;fm=116&amp;gp=0">
            <a:extLst>
              <a:ext uri="{FF2B5EF4-FFF2-40B4-BE49-F238E27FC236}">
                <a16:creationId xmlns:a16="http://schemas.microsoft.com/office/drawing/2014/main" id="{E8276406-5FA5-4047-9D98-77142229D1A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5238" name="AutoShape 5" descr="u=3113096413,401413580&amp;fm=116&amp;gp=0">
            <a:extLst>
              <a:ext uri="{FF2B5EF4-FFF2-40B4-BE49-F238E27FC236}">
                <a16:creationId xmlns:a16="http://schemas.microsoft.com/office/drawing/2014/main" id="{4C6709A8-1674-4F8A-8555-DD63924792A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5239" name="AutoShape 6" descr="u=3113096413,401413580&amp;fm=116&amp;gp=0">
            <a:extLst>
              <a:ext uri="{FF2B5EF4-FFF2-40B4-BE49-F238E27FC236}">
                <a16:creationId xmlns:a16="http://schemas.microsoft.com/office/drawing/2014/main" id="{3A125C91-D6C2-4EF9-8F8A-C77E193B81E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5240" name="AutoShape 7" descr="u=3113096413,401413580&amp;fm=116&amp;gp=0">
            <a:extLst>
              <a:ext uri="{FF2B5EF4-FFF2-40B4-BE49-F238E27FC236}">
                <a16:creationId xmlns:a16="http://schemas.microsoft.com/office/drawing/2014/main" id="{004A6B09-75B5-441D-AD1D-DF3531BE951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5241" name="Text Box 8">
            <a:extLst>
              <a:ext uri="{FF2B5EF4-FFF2-40B4-BE49-F238E27FC236}">
                <a16:creationId xmlns:a16="http://schemas.microsoft.com/office/drawing/2014/main" id="{BD1DD0C6-F7F6-4C51-B24B-9D26BCB9C009}"/>
              </a:ext>
            </a:extLst>
          </p:cNvPr>
          <p:cNvSpPr txBox="1">
            <a:spLocks noChangeArrowheads="1"/>
          </p:cNvSpPr>
          <p:nvPr/>
        </p:nvSpPr>
        <p:spPr bwMode="auto">
          <a:xfrm>
            <a:off x="533400" y="3638550"/>
            <a:ext cx="8216900" cy="2540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黑体" panose="02010609060101010101" pitchFamily="49" charset="-122"/>
                <a:ea typeface="黑体" panose="02010609060101010101" pitchFamily="49" charset="-122"/>
              </a:rPr>
              <a:t>3.</a:t>
            </a:r>
            <a:r>
              <a:rPr lang="zh-CN" altLang="en-US" sz="2600">
                <a:solidFill>
                  <a:srgbClr val="FF9900"/>
                </a:solidFill>
                <a:latin typeface="黑体" panose="02010609060101010101" pitchFamily="49" charset="-122"/>
                <a:ea typeface="黑体" panose="02010609060101010101" pitchFamily="49" charset="-122"/>
              </a:rPr>
              <a:t>近似算法</a:t>
            </a:r>
          </a:p>
          <a:p>
            <a:pPr algn="just">
              <a:spcBef>
                <a:spcPct val="20000"/>
              </a:spcBef>
              <a:spcAft>
                <a:spcPct val="0"/>
              </a:spcAft>
              <a:buClr>
                <a:srgbClr val="FF9900"/>
              </a:buClr>
              <a:buFont typeface="Wingdings" panose="05000000000000000000" pitchFamily="2" charset="2"/>
              <a:buNone/>
            </a:pPr>
            <a:r>
              <a:rPr lang="zh-CN" altLang="en-US" sz="2200">
                <a:solidFill>
                  <a:srgbClr val="B08E00"/>
                </a:solidFill>
                <a:latin typeface="黑体" panose="02010609060101010101" pitchFamily="49" charset="-122"/>
                <a:ea typeface="黑体" panose="02010609060101010101" pitchFamily="49" charset="-122"/>
              </a:rPr>
              <a:t>  </a:t>
            </a:r>
            <a:r>
              <a:rPr lang="zh-CN" altLang="en-US" sz="2600">
                <a:solidFill>
                  <a:schemeClr val="tx1"/>
                </a:solidFill>
                <a:latin typeface="黑体" panose="02010609060101010101" pitchFamily="49" charset="-122"/>
                <a:ea typeface="黑体" panose="02010609060101010101" pitchFamily="49" charset="-122"/>
              </a:rPr>
              <a:t>不再要求总是找到最优解。在实际应用中有时很难确定一个最优解和近似最优解</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次优解</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之间的差别，因问题的输入实例数据本身就可能是近似的。</a:t>
            </a:r>
            <a:endParaRPr lang="en-US" altLang="zh-CN" sz="2600">
              <a:solidFill>
                <a:schemeClr val="tx1"/>
              </a:solidFill>
              <a:latin typeface="黑体" panose="02010609060101010101" pitchFamily="49" charset="-122"/>
              <a:ea typeface="黑体" panose="02010609060101010101" pitchFamily="49" charset="-122"/>
            </a:endParaRP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设计一个算法能够求出所有情况下的次优解来解</a:t>
            </a:r>
            <a:r>
              <a:rPr lang="en-US" altLang="zh-CN" sz="2600">
                <a:solidFill>
                  <a:schemeClr val="tx1"/>
                </a:solidFill>
                <a:latin typeface="黑体" panose="02010609060101010101" pitchFamily="49" charset="-122"/>
                <a:ea typeface="黑体" panose="02010609060101010101" pitchFamily="49" charset="-122"/>
              </a:rPr>
              <a:t>NP-hard</a:t>
            </a:r>
            <a:r>
              <a:rPr lang="zh-CN" altLang="en-US" sz="2600">
                <a:solidFill>
                  <a:schemeClr val="tx1"/>
                </a:solidFill>
                <a:latin typeface="黑体" panose="02010609060101010101" pitchFamily="49" charset="-122"/>
                <a:ea typeface="黑体" panose="02010609060101010101" pitchFamily="49" charset="-122"/>
              </a:rPr>
              <a:t>问题往往是真正有效的手段。 </a:t>
            </a:r>
            <a:endParaRPr lang="en-US" altLang="zh-CN" sz="26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617EC08B-0232-4D2B-AA18-B1760F38461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FBA720E5-029F-4D34-A4A1-00522F4E615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97283" name="Rectangle 2">
            <a:extLst>
              <a:ext uri="{FF2B5EF4-FFF2-40B4-BE49-F238E27FC236}">
                <a16:creationId xmlns:a16="http://schemas.microsoft.com/office/drawing/2014/main" id="{3E5CDFA0-5549-4B69-A540-A5477B112CF6}"/>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Ch.1</a:t>
            </a:r>
            <a:r>
              <a:rPr lang="zh-CN" altLang="en-US" sz="3000" b="1">
                <a:solidFill>
                  <a:schemeClr val="tx1"/>
                </a:solidFill>
              </a:rPr>
              <a:t>导论</a:t>
            </a:r>
          </a:p>
        </p:txBody>
      </p:sp>
      <p:sp>
        <p:nvSpPr>
          <p:cNvPr id="97284" name="Text Box 3">
            <a:extLst>
              <a:ext uri="{FF2B5EF4-FFF2-40B4-BE49-F238E27FC236}">
                <a16:creationId xmlns:a16="http://schemas.microsoft.com/office/drawing/2014/main" id="{40BD2DF1-55AD-4BFF-89D4-4D9BF81A3C51}"/>
              </a:ext>
            </a:extLst>
          </p:cNvPr>
          <p:cNvSpPr txBox="1">
            <a:spLocks noChangeArrowheads="1"/>
          </p:cNvSpPr>
          <p:nvPr/>
        </p:nvSpPr>
        <p:spPr bwMode="auto">
          <a:xfrm>
            <a:off x="436563" y="1139825"/>
            <a:ext cx="8405812" cy="43386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40000"/>
              </a:spcAft>
              <a:buClr>
                <a:srgbClr val="FF9900"/>
              </a:buClr>
              <a:buFont typeface="Wingdings" panose="05000000000000000000" pitchFamily="2" charset="2"/>
              <a:buChar char="n"/>
            </a:pPr>
            <a:r>
              <a:rPr lang="zh-CN" altLang="en-US" sz="3000">
                <a:solidFill>
                  <a:srgbClr val="FF9900"/>
                </a:solidFill>
                <a:latin typeface="黑体" panose="02010609060101010101" pitchFamily="49" charset="-122"/>
                <a:ea typeface="黑体" panose="02010609060101010101" pitchFamily="49" charset="-122"/>
              </a:rPr>
              <a:t>优化问题近似解分类</a:t>
            </a:r>
          </a:p>
          <a:p>
            <a:pPr algn="just" eaLnBrk="1">
              <a:spcBef>
                <a:spcPct val="20000"/>
              </a:spcBef>
              <a:spcAft>
                <a:spcPct val="0"/>
              </a:spcAft>
              <a:buClr>
                <a:srgbClr val="FF9900"/>
              </a:buClr>
              <a:buFont typeface="Wingdings" panose="05000000000000000000" pitchFamily="2" charset="2"/>
              <a:buNone/>
            </a:pPr>
            <a:r>
              <a:rPr lang="zh-CN" altLang="en-US" sz="2200">
                <a:solidFill>
                  <a:schemeClr val="hlink"/>
                </a:solidFill>
                <a:latin typeface="黑体" panose="02010609060101010101" pitchFamily="49" charset="-122"/>
                <a:ea typeface="黑体" panose="02010609060101010101" pitchFamily="49" charset="-122"/>
              </a:rPr>
              <a:t>  </a:t>
            </a:r>
            <a:r>
              <a:rPr lang="en-US" altLang="zh-CN" sz="2600">
                <a:solidFill>
                  <a:schemeClr val="hlink"/>
                </a:solidFill>
                <a:latin typeface="Times New Roman" panose="02020603050405020304" pitchFamily="18" charset="0"/>
                <a:ea typeface="黑体" panose="02010609060101010101" pitchFamily="49" charset="-122"/>
              </a:rPr>
              <a:t>1</a:t>
            </a:r>
            <a:r>
              <a:rPr lang="zh-CN" altLang="en-US" sz="2600">
                <a:solidFill>
                  <a:schemeClr val="hlink"/>
                </a:solidFill>
                <a:latin typeface="Times New Roman" panose="02020603050405020304" pitchFamily="18" charset="0"/>
                <a:ea typeface="黑体" panose="02010609060101010101" pitchFamily="49" charset="-122"/>
              </a:rPr>
              <a:t>）容易近似</a:t>
            </a:r>
          </a:p>
          <a:p>
            <a:pPr algn="just" eaLnBrk="1">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Knapsack</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Scheduling</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Bin Packing</a:t>
            </a:r>
            <a:r>
              <a:rPr lang="zh-CN" altLang="en-US" sz="2600">
                <a:solidFill>
                  <a:schemeClr val="tx1"/>
                </a:solidFill>
                <a:latin typeface="Times New Roman" panose="02020603050405020304" pitchFamily="18" charset="0"/>
                <a:ea typeface="黑体" panose="02010609060101010101" pitchFamily="49" charset="-122"/>
              </a:rPr>
              <a:t>等</a:t>
            </a:r>
          </a:p>
          <a:p>
            <a:pPr algn="just" eaLnBrk="1">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chemeClr val="hlink"/>
                </a:solidFill>
                <a:latin typeface="Times New Roman" panose="02020603050405020304" pitchFamily="18" charset="0"/>
                <a:ea typeface="黑体" panose="02010609060101010101" pitchFamily="49" charset="-122"/>
              </a:rPr>
              <a:t>2</a:t>
            </a:r>
            <a:r>
              <a:rPr lang="zh-CN" altLang="en-US" sz="2600">
                <a:solidFill>
                  <a:schemeClr val="hlink"/>
                </a:solidFill>
                <a:latin typeface="Times New Roman" panose="02020603050405020304" pitchFamily="18" charset="0"/>
                <a:ea typeface="黑体" panose="02010609060101010101" pitchFamily="49" charset="-122"/>
              </a:rPr>
              <a:t>）中等难度</a:t>
            </a:r>
          </a:p>
          <a:p>
            <a:pPr algn="just" eaLnBrk="1">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Vertex Cover</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Euclidean TSP</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Steiner Trees</a:t>
            </a:r>
            <a:r>
              <a:rPr lang="zh-CN" altLang="en-US" sz="2600">
                <a:solidFill>
                  <a:schemeClr val="tx1"/>
                </a:solidFill>
                <a:latin typeface="Times New Roman" panose="02020603050405020304" pitchFamily="18" charset="0"/>
                <a:ea typeface="黑体" panose="02010609060101010101" pitchFamily="49" charset="-122"/>
              </a:rPr>
              <a:t>等</a:t>
            </a:r>
          </a:p>
          <a:p>
            <a:pPr algn="just" eaLnBrk="1">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chemeClr val="hlink"/>
                </a:solidFill>
                <a:latin typeface="Times New Roman" panose="02020603050405020304" pitchFamily="18" charset="0"/>
                <a:ea typeface="黑体" panose="02010609060101010101" pitchFamily="49" charset="-122"/>
              </a:rPr>
              <a:t>3</a:t>
            </a:r>
            <a:r>
              <a:rPr lang="zh-CN" altLang="en-US" sz="2600">
                <a:solidFill>
                  <a:schemeClr val="hlink"/>
                </a:solidFill>
                <a:latin typeface="Times New Roman" panose="02020603050405020304" pitchFamily="18" charset="0"/>
                <a:ea typeface="黑体" panose="02010609060101010101" pitchFamily="49" charset="-122"/>
              </a:rPr>
              <a:t>）难于近似</a:t>
            </a:r>
          </a:p>
          <a:p>
            <a:pPr algn="just" eaLnBrk="1">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Graph Coloring</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TSP</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Clique</a:t>
            </a:r>
            <a:r>
              <a:rPr lang="zh-CN" altLang="en-US" sz="2600">
                <a:solidFill>
                  <a:schemeClr val="tx1"/>
                </a:solidFill>
                <a:latin typeface="Times New Roman" panose="02020603050405020304" pitchFamily="18" charset="0"/>
                <a:ea typeface="黑体" panose="02010609060101010101" pitchFamily="49" charset="-122"/>
              </a:rPr>
              <a:t>等</a:t>
            </a:r>
          </a:p>
          <a:p>
            <a:pPr algn="just" eaLnBrk="1">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这类问题即使找到很差的近似解也是</a:t>
            </a:r>
            <a:r>
              <a:rPr lang="en-US" altLang="zh-CN" sz="2600">
                <a:solidFill>
                  <a:schemeClr val="tx1"/>
                </a:solidFill>
                <a:latin typeface="Times New Roman" panose="02020603050405020304" pitchFamily="18" charset="0"/>
                <a:ea typeface="黑体" panose="02010609060101010101" pitchFamily="49" charset="-122"/>
              </a:rPr>
              <a:t>NP</a:t>
            </a:r>
            <a:r>
              <a:rPr lang="en-US" altLang="zh-CN" sz="2600">
                <a:solidFill>
                  <a:schemeClr val="tx1"/>
                </a:solidFill>
                <a:latin typeface="Times New Roman" panose="02020603050405020304" pitchFamily="18" charset="0"/>
                <a:ea typeface="MS PMincho" panose="02020600040205080304" pitchFamily="18" charset="-128"/>
                <a:cs typeface="MS PMincho" panose="02020600040205080304" pitchFamily="18" charset="-128"/>
              </a:rPr>
              <a:t>-</a:t>
            </a:r>
            <a:r>
              <a:rPr lang="en-US" altLang="zh-CN" sz="2600">
                <a:solidFill>
                  <a:schemeClr val="tx1"/>
                </a:solidFill>
                <a:latin typeface="Times New Roman" panose="02020603050405020304" pitchFamily="18" charset="0"/>
                <a:ea typeface="黑体" panose="02010609060101010101" pitchFamily="49" charset="-122"/>
              </a:rPr>
              <a:t>hard</a:t>
            </a:r>
            <a:endParaRPr lang="en-US" altLang="zh-CN" sz="2000">
              <a:solidFill>
                <a:schemeClr val="tx1"/>
              </a:solidFill>
              <a:latin typeface="Times New Roman" panose="02020603050405020304" pitchFamily="18" charset="0"/>
            </a:endParaRPr>
          </a:p>
          <a:p>
            <a:pPr algn="just" eaLnBrk="1">
              <a:spcBef>
                <a:spcPct val="20000"/>
              </a:spcBef>
              <a:spcAft>
                <a:spcPct val="0"/>
              </a:spcAft>
              <a:buClr>
                <a:srgbClr val="FF9900"/>
              </a:buClr>
              <a:buFont typeface="Wingdings" panose="05000000000000000000" pitchFamily="2" charset="2"/>
              <a:buNone/>
            </a:pPr>
            <a:endParaRPr lang="zh-CN" altLang="en-US" sz="2000">
              <a:solidFill>
                <a:schemeClr val="tx1"/>
              </a:solidFill>
              <a:latin typeface="Times New Roman" panose="02020603050405020304" pitchFamily="18" charset="0"/>
            </a:endParaRPr>
          </a:p>
        </p:txBody>
      </p:sp>
      <p:sp>
        <p:nvSpPr>
          <p:cNvPr id="97285" name="AutoShape 4" descr="u=3113096413,401413580&amp;fm=116&amp;gp=0">
            <a:extLst>
              <a:ext uri="{FF2B5EF4-FFF2-40B4-BE49-F238E27FC236}">
                <a16:creationId xmlns:a16="http://schemas.microsoft.com/office/drawing/2014/main" id="{B2BA4226-7606-48F2-9224-673F6C24DDA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7286" name="AutoShape 5" descr="u=3113096413,401413580&amp;fm=116&amp;gp=0">
            <a:extLst>
              <a:ext uri="{FF2B5EF4-FFF2-40B4-BE49-F238E27FC236}">
                <a16:creationId xmlns:a16="http://schemas.microsoft.com/office/drawing/2014/main" id="{481BADD9-A332-4AD6-9DA7-1F30037C19B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7287" name="AutoShape 6" descr="u=3113096413,401413580&amp;fm=116&amp;gp=0">
            <a:extLst>
              <a:ext uri="{FF2B5EF4-FFF2-40B4-BE49-F238E27FC236}">
                <a16:creationId xmlns:a16="http://schemas.microsoft.com/office/drawing/2014/main" id="{BB4F8842-B292-4C49-86C6-E6FB4A80279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7288" name="AutoShape 7" descr="u=3113096413,401413580&amp;fm=116&amp;gp=0">
            <a:extLst>
              <a:ext uri="{FF2B5EF4-FFF2-40B4-BE49-F238E27FC236}">
                <a16:creationId xmlns:a16="http://schemas.microsoft.com/office/drawing/2014/main" id="{6DC6B065-CDF9-46E3-9442-61D9A2B1F01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7289" name="Text Box 8">
            <a:extLst>
              <a:ext uri="{FF2B5EF4-FFF2-40B4-BE49-F238E27FC236}">
                <a16:creationId xmlns:a16="http://schemas.microsoft.com/office/drawing/2014/main" id="{4FF1B435-260A-41B5-9D98-FA3A39FA6DEA}"/>
              </a:ext>
            </a:extLst>
          </p:cNvPr>
          <p:cNvSpPr txBox="1">
            <a:spLocks noChangeArrowheads="1"/>
          </p:cNvSpPr>
          <p:nvPr/>
        </p:nvSpPr>
        <p:spPr bwMode="auto">
          <a:xfrm>
            <a:off x="533400" y="4843463"/>
            <a:ext cx="8216900"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a:t>
            </a:r>
            <a:endParaRPr lang="en-US" altLang="zh-CN" sz="26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14D5FAD8-F82C-4AB8-B280-BC381B9CF6B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87132412-65E0-445C-8563-4EB3A8CB189A}"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99331" name="Rectangle 2">
            <a:extLst>
              <a:ext uri="{FF2B5EF4-FFF2-40B4-BE49-F238E27FC236}">
                <a16:creationId xmlns:a16="http://schemas.microsoft.com/office/drawing/2014/main" id="{CC654D8E-1042-46E1-9A9A-ECB6A88082B5}"/>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§1.1</a:t>
            </a:r>
            <a:r>
              <a:rPr lang="zh-CN" altLang="en-US" sz="3000" b="1">
                <a:solidFill>
                  <a:schemeClr val="tx1"/>
                </a:solidFill>
              </a:rPr>
              <a:t>预备知识和基本定义</a:t>
            </a:r>
          </a:p>
        </p:txBody>
      </p:sp>
      <p:sp>
        <p:nvSpPr>
          <p:cNvPr id="99332" name="Text Box 3">
            <a:extLst>
              <a:ext uri="{FF2B5EF4-FFF2-40B4-BE49-F238E27FC236}">
                <a16:creationId xmlns:a16="http://schemas.microsoft.com/office/drawing/2014/main" id="{B3C02CA6-B7B4-4DB3-A716-67753C785944}"/>
              </a:ext>
            </a:extLst>
          </p:cNvPr>
          <p:cNvSpPr txBox="1">
            <a:spLocks noChangeArrowheads="1"/>
          </p:cNvSpPr>
          <p:nvPr/>
        </p:nvSpPr>
        <p:spPr bwMode="auto">
          <a:xfrm>
            <a:off x="436563" y="1038225"/>
            <a:ext cx="8405812" cy="18256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Def</a:t>
            </a:r>
            <a:r>
              <a:rPr lang="en-US" altLang="zh-CN" sz="2600">
                <a:solidFill>
                  <a:srgbClr val="FF9900"/>
                </a:solidFill>
                <a:latin typeface="黑体" panose="02010609060101010101" pitchFamily="49" charset="-122"/>
                <a:ea typeface="黑体" panose="02010609060101010101" pitchFamily="49" charset="-122"/>
              </a:rPr>
              <a:t>1.1 </a:t>
            </a:r>
            <a:r>
              <a:rPr lang="zh-CN" altLang="en-US" sz="2600">
                <a:solidFill>
                  <a:srgbClr val="FF9900"/>
                </a:solidFill>
                <a:latin typeface="黑体" panose="02010609060101010101" pitchFamily="49" charset="-122"/>
                <a:ea typeface="黑体" panose="02010609060101010101" pitchFamily="49" charset="-122"/>
              </a:rPr>
              <a:t>一个优化问题∏由三部分构成：</a:t>
            </a:r>
          </a:p>
          <a:p>
            <a:pPr lvl="1" algn="just" eaLnBrk="1">
              <a:spcBef>
                <a:spcPct val="20000"/>
              </a:spcBef>
              <a:spcAft>
                <a:spcPct val="0"/>
              </a:spcAft>
              <a:buClr>
                <a:srgbClr val="FF9900"/>
              </a:buClr>
              <a:buFont typeface="Wingdings" panose="05000000000000000000" pitchFamily="2" charset="2"/>
              <a:buChar char="n"/>
            </a:pPr>
            <a:r>
              <a:rPr lang="zh-CN" altLang="en-US" sz="2600">
                <a:solidFill>
                  <a:schemeClr val="tx1"/>
                </a:solidFill>
                <a:latin typeface="Times New Roman" panose="02020603050405020304" pitchFamily="18" charset="0"/>
                <a:ea typeface="黑体" panose="02010609060101010101" pitchFamily="49" charset="-122"/>
              </a:rPr>
              <a:t>实例集</a:t>
            </a:r>
            <a:r>
              <a:rPr lang="en-US" altLang="zh-CN" sz="2600">
                <a:solidFill>
                  <a:schemeClr val="tx1"/>
                </a:solidFill>
                <a:latin typeface="Times New Roman" panose="02020603050405020304" pitchFamily="18" charset="0"/>
                <a:ea typeface="黑体" panose="02010609060101010101" pitchFamily="49" charset="-122"/>
              </a:rPr>
              <a:t>D</a:t>
            </a:r>
            <a:r>
              <a:rPr lang="zh-CN" altLang="en-US" sz="2600">
                <a:solidFill>
                  <a:schemeClr val="tx1"/>
                </a:solidFill>
                <a:latin typeface="Times New Roman" panose="02020603050405020304" pitchFamily="18" charset="0"/>
                <a:ea typeface="黑体" panose="02010609060101010101" pitchFamily="49" charset="-122"/>
              </a:rPr>
              <a:t>：输入实例的集合</a:t>
            </a:r>
          </a:p>
          <a:p>
            <a:pPr lvl="1" algn="just" eaLnBrk="1">
              <a:spcBef>
                <a:spcPct val="20000"/>
              </a:spcBef>
              <a:spcAft>
                <a:spcPct val="0"/>
              </a:spcAft>
              <a:buClr>
                <a:srgbClr val="FF9900"/>
              </a:buClr>
              <a:buFont typeface="Wingdings" panose="05000000000000000000" pitchFamily="2" charset="2"/>
              <a:buChar char="n"/>
            </a:pPr>
            <a:r>
              <a:rPr lang="zh-CN" altLang="en-US" sz="2600">
                <a:solidFill>
                  <a:schemeClr val="tx1"/>
                </a:solidFill>
                <a:latin typeface="Times New Roman" panose="02020603050405020304" pitchFamily="18" charset="0"/>
                <a:ea typeface="黑体" panose="02010609060101010101" pitchFamily="49" charset="-122"/>
              </a:rPr>
              <a:t>解集</a:t>
            </a:r>
            <a:r>
              <a:rPr lang="en-US" altLang="zh-CN" sz="2600">
                <a:solidFill>
                  <a:schemeClr val="tx1"/>
                </a:solidFill>
                <a:latin typeface="Times New Roman" panose="02020603050405020304" pitchFamily="18" charset="0"/>
                <a:ea typeface="黑体" panose="02010609060101010101" pitchFamily="49" charset="-122"/>
              </a:rPr>
              <a:t>S(I)</a:t>
            </a:r>
            <a:r>
              <a:rPr lang="zh-CN" altLang="en-US" sz="2600">
                <a:solidFill>
                  <a:schemeClr val="tx1"/>
                </a:solidFill>
                <a:latin typeface="Times New Roman" panose="02020603050405020304" pitchFamily="18" charset="0"/>
                <a:ea typeface="黑体" panose="02010609060101010101" pitchFamily="49" charset="-122"/>
              </a:rPr>
              <a:t>：输入实例</a:t>
            </a:r>
            <a:r>
              <a:rPr lang="en-US" altLang="zh-CN" sz="26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Times New Roman" panose="02020603050405020304" pitchFamily="18" charset="0"/>
                <a:ea typeface="MS PMincho" panose="02020600040205080304" pitchFamily="18" charset="-128"/>
                <a:cs typeface="MS PMincho" panose="02020600040205080304" pitchFamily="18" charset="-128"/>
              </a:rPr>
              <a:t>∊D</a:t>
            </a:r>
            <a:r>
              <a:rPr lang="zh-CN" altLang="en-US" sz="2600">
                <a:solidFill>
                  <a:schemeClr val="tx1"/>
                </a:solidFill>
                <a:latin typeface="Times New Roman" panose="02020603050405020304" pitchFamily="18" charset="0"/>
                <a:ea typeface="黑体" panose="02010609060101010101" pitchFamily="49" charset="-122"/>
              </a:rPr>
              <a:t>的所有可行解的集合</a:t>
            </a:r>
          </a:p>
          <a:p>
            <a:pPr lvl="1" algn="just" eaLnBrk="1">
              <a:spcBef>
                <a:spcPct val="20000"/>
              </a:spcBef>
              <a:spcAft>
                <a:spcPct val="0"/>
              </a:spcAft>
              <a:buClr>
                <a:srgbClr val="FF9900"/>
              </a:buClr>
              <a:buFont typeface="Wingdings" panose="05000000000000000000" pitchFamily="2" charset="2"/>
              <a:buChar char="n"/>
            </a:pPr>
            <a:r>
              <a:rPr lang="zh-CN" altLang="en-US" sz="2600">
                <a:solidFill>
                  <a:schemeClr val="tx1"/>
                </a:solidFill>
                <a:latin typeface="Times New Roman" panose="02020603050405020304" pitchFamily="18" charset="0"/>
                <a:ea typeface="黑体" panose="02010609060101010101" pitchFamily="49" charset="-122"/>
              </a:rPr>
              <a:t>解的值函数</a:t>
            </a:r>
            <a:r>
              <a:rPr lang="en-US" altLang="zh-CN" sz="2600">
                <a:solidFill>
                  <a:schemeClr val="tx1"/>
                </a:solidFill>
                <a:latin typeface="Times New Roman" panose="02020603050405020304" pitchFamily="18" charset="0"/>
                <a:ea typeface="黑体" panose="02010609060101010101" pitchFamily="49" charset="-122"/>
              </a:rPr>
              <a:t>f</a:t>
            </a:r>
            <a:r>
              <a:rPr lang="zh-CN" altLang="en-US" sz="2600">
                <a:solidFill>
                  <a:schemeClr val="tx1"/>
                </a:solidFill>
                <a:latin typeface="Times New Roman" panose="02020603050405020304" pitchFamily="18" charset="0"/>
                <a:ea typeface="黑体" panose="02010609060101010101" pitchFamily="49" charset="-122"/>
              </a:rPr>
              <a:t>：给每个解赋一个值，</a:t>
            </a:r>
            <a:r>
              <a:rPr lang="en-US" altLang="zh-CN" sz="2600">
                <a:solidFill>
                  <a:schemeClr val="tx1"/>
                </a:solidFill>
                <a:latin typeface="Times New Roman" panose="02020603050405020304" pitchFamily="18" charset="0"/>
                <a:ea typeface="黑体" panose="02010609060101010101" pitchFamily="49" charset="-122"/>
              </a:rPr>
              <a:t>f</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S(I)→R</a:t>
            </a: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99333" name="AutoShape 4" descr="u=3113096413,401413580&amp;fm=116&amp;gp=0">
            <a:extLst>
              <a:ext uri="{FF2B5EF4-FFF2-40B4-BE49-F238E27FC236}">
                <a16:creationId xmlns:a16="http://schemas.microsoft.com/office/drawing/2014/main" id="{5386502D-3B80-40EF-8752-70682D105C7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9334" name="AutoShape 5" descr="u=3113096413,401413580&amp;fm=116&amp;gp=0">
            <a:extLst>
              <a:ext uri="{FF2B5EF4-FFF2-40B4-BE49-F238E27FC236}">
                <a16:creationId xmlns:a16="http://schemas.microsoft.com/office/drawing/2014/main" id="{10956DFE-F643-4151-A537-E109FE8FC55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9335" name="AutoShape 6" descr="u=3113096413,401413580&amp;fm=116&amp;gp=0">
            <a:extLst>
              <a:ext uri="{FF2B5EF4-FFF2-40B4-BE49-F238E27FC236}">
                <a16:creationId xmlns:a16="http://schemas.microsoft.com/office/drawing/2014/main" id="{4DB61703-5796-4B1C-A28D-38DE6E74684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9336" name="AutoShape 7" descr="u=3113096413,401413580&amp;fm=116&amp;gp=0">
            <a:extLst>
              <a:ext uri="{FF2B5EF4-FFF2-40B4-BE49-F238E27FC236}">
                <a16:creationId xmlns:a16="http://schemas.microsoft.com/office/drawing/2014/main" id="{F09D9763-8026-4FB9-8E98-2AE2755BE74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99337" name="Text Box 8">
            <a:extLst>
              <a:ext uri="{FF2B5EF4-FFF2-40B4-BE49-F238E27FC236}">
                <a16:creationId xmlns:a16="http://schemas.microsoft.com/office/drawing/2014/main" id="{18E481A2-985D-47C2-93D7-49350130A141}"/>
              </a:ext>
            </a:extLst>
          </p:cNvPr>
          <p:cNvSpPr txBox="1">
            <a:spLocks noChangeArrowheads="1"/>
          </p:cNvSpPr>
          <p:nvPr/>
        </p:nvSpPr>
        <p:spPr bwMode="auto">
          <a:xfrm>
            <a:off x="592138" y="3146425"/>
            <a:ext cx="8216900" cy="8731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zh-CN" altLang="en-US" sz="2600">
                <a:solidFill>
                  <a:srgbClr val="FF9900"/>
                </a:solidFill>
                <a:latin typeface="黑体" panose="02010609060101010101" pitchFamily="49" charset="-122"/>
                <a:ea typeface="黑体" panose="02010609060101010101" pitchFamily="49" charset="-122"/>
              </a:rPr>
              <a:t>一个最大值优化问题</a:t>
            </a:r>
            <a:r>
              <a:rPr lang="zh-CN" altLang="en-US" sz="2000">
                <a:solidFill>
                  <a:srgbClr val="FF9900"/>
                </a:solidFill>
              </a:rPr>
              <a:t>∏</a:t>
            </a:r>
            <a:r>
              <a:rPr lang="zh-CN" altLang="en-US" sz="2600">
                <a:solidFill>
                  <a:srgbClr val="FF9900"/>
                </a:solidFill>
                <a:latin typeface="黑体" panose="02010609060101010101" pitchFamily="49" charset="-122"/>
                <a:ea typeface="黑体" panose="02010609060101010101" pitchFamily="49" charset="-122"/>
              </a:rPr>
              <a:t>是：</a:t>
            </a:r>
          </a:p>
          <a:p>
            <a:pPr algn="just">
              <a:spcBef>
                <a:spcPct val="20000"/>
              </a:spcBef>
              <a:spcAft>
                <a:spcPct val="0"/>
              </a:spcAft>
              <a:buClr>
                <a:srgbClr val="FF9900"/>
              </a:buClr>
              <a:buFont typeface="Wingdings" panose="05000000000000000000" pitchFamily="2" charset="2"/>
              <a:buNone/>
            </a:pPr>
            <a:r>
              <a:rPr lang="zh-CN" altLang="en-US" sz="2600">
                <a:solidFill>
                  <a:srgbClr val="FF9900"/>
                </a:solidFill>
                <a:latin typeface="黑体" panose="02010609060101010101" pitchFamily="49" charset="-122"/>
                <a:ea typeface="黑体" panose="02010609060101010101" pitchFamily="49" charset="-122"/>
              </a:rPr>
              <a:t> </a:t>
            </a:r>
            <a:r>
              <a:rPr lang="zh-CN" altLang="en-US" sz="2600">
                <a:solidFill>
                  <a:srgbClr val="FF9900"/>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对于给定的</a:t>
            </a:r>
            <a:r>
              <a:rPr lang="en-US" altLang="zh-CN" sz="26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Times New Roman" panose="02020603050405020304" pitchFamily="18" charset="0"/>
                <a:ea typeface="MS PMincho" panose="02020600040205080304" pitchFamily="18" charset="-128"/>
                <a:cs typeface="MS PMincho" panose="02020600040205080304" pitchFamily="18" charset="-128"/>
              </a:rPr>
              <a:t>∊D</a:t>
            </a:r>
            <a:r>
              <a:rPr lang="zh-CN" altLang="en-US" sz="2600">
                <a:solidFill>
                  <a:schemeClr val="tx1"/>
                </a:solidFill>
                <a:latin typeface="Times New Roman" panose="02020603050405020304" pitchFamily="18" charset="0"/>
                <a:ea typeface="MS PMincho" panose="02020600040205080304" pitchFamily="18" charset="-128"/>
                <a:cs typeface="MS PMincho" panose="02020600040205080304" pitchFamily="18" charset="-128"/>
              </a:rPr>
              <a:t>，</a:t>
            </a:r>
            <a:r>
              <a:rPr lang="zh-CN" altLang="en-US" sz="2600">
                <a:solidFill>
                  <a:schemeClr val="tx1"/>
                </a:solidFill>
                <a:latin typeface="黑体" panose="02010609060101010101" pitchFamily="49" charset="-122"/>
                <a:ea typeface="黑体" panose="02010609060101010101" pitchFamily="49" charset="-122"/>
              </a:rPr>
              <a:t>找一个解           使得： </a:t>
            </a:r>
          </a:p>
        </p:txBody>
      </p:sp>
      <p:graphicFrame>
        <p:nvGraphicFramePr>
          <p:cNvPr id="99338" name="Object 10">
            <a:extLst>
              <a:ext uri="{FF2B5EF4-FFF2-40B4-BE49-F238E27FC236}">
                <a16:creationId xmlns:a16="http://schemas.microsoft.com/office/drawing/2014/main" id="{B1CAE2C2-168E-49F8-9A57-911FDD679913}"/>
              </a:ext>
            </a:extLst>
          </p:cNvPr>
          <p:cNvGraphicFramePr>
            <a:graphicFrameLocks noChangeAspect="1"/>
          </p:cNvGraphicFramePr>
          <p:nvPr/>
        </p:nvGraphicFramePr>
        <p:xfrm>
          <a:off x="2184400" y="4098925"/>
          <a:ext cx="4329113" cy="646113"/>
        </p:xfrm>
        <a:graphic>
          <a:graphicData uri="http://schemas.openxmlformats.org/presentationml/2006/ole">
            <mc:AlternateContent xmlns:mc="http://schemas.openxmlformats.org/markup-compatibility/2006">
              <mc:Choice xmlns:v="urn:schemas-microsoft-com:vml" Requires="v">
                <p:oleObj spid="_x0000_s99329" name="Equation" r:id="rId4" imgW="1701800" imgH="254000" progId="Equation.DSMT4">
                  <p:embed/>
                </p:oleObj>
              </mc:Choice>
              <mc:Fallback>
                <p:oleObj name="Equation" r:id="rId4" imgW="1701800" imgH="254000" progId="Equation.DSMT4">
                  <p:embed/>
                  <p:pic>
                    <p:nvPicPr>
                      <p:cNvPr id="99338" name="Object 10">
                        <a:extLst>
                          <a:ext uri="{FF2B5EF4-FFF2-40B4-BE49-F238E27FC236}">
                            <a16:creationId xmlns:a16="http://schemas.microsoft.com/office/drawing/2014/main" id="{B1CAE2C2-168E-49F8-9A57-911FDD6799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4400" y="4098925"/>
                        <a:ext cx="4329113" cy="646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9339" name="Object 9">
            <a:extLst>
              <a:ext uri="{FF2B5EF4-FFF2-40B4-BE49-F238E27FC236}">
                <a16:creationId xmlns:a16="http://schemas.microsoft.com/office/drawing/2014/main" id="{BE04FE28-B94D-4A62-92BF-D210FCB41B7F}"/>
              </a:ext>
            </a:extLst>
          </p:cNvPr>
          <p:cNvGraphicFramePr>
            <a:graphicFrameLocks noChangeAspect="1"/>
          </p:cNvGraphicFramePr>
          <p:nvPr/>
        </p:nvGraphicFramePr>
        <p:xfrm>
          <a:off x="4670425" y="3503613"/>
          <a:ext cx="1652588" cy="601662"/>
        </p:xfrm>
        <a:graphic>
          <a:graphicData uri="http://schemas.openxmlformats.org/presentationml/2006/ole">
            <mc:AlternateContent xmlns:mc="http://schemas.openxmlformats.org/markup-compatibility/2006">
              <mc:Choice xmlns:v="urn:schemas-microsoft-com:vml" Requires="v">
                <p:oleObj spid="_x0000_s99330" name="Equation" r:id="rId6" imgW="698197" imgH="253890" progId="Equation.DSMT4">
                  <p:embed/>
                </p:oleObj>
              </mc:Choice>
              <mc:Fallback>
                <p:oleObj name="Equation" r:id="rId6" imgW="698197" imgH="253890" progId="Equation.DSMT4">
                  <p:embed/>
                  <p:pic>
                    <p:nvPicPr>
                      <p:cNvPr id="99339" name="Object 9">
                        <a:extLst>
                          <a:ext uri="{FF2B5EF4-FFF2-40B4-BE49-F238E27FC236}">
                            <a16:creationId xmlns:a16="http://schemas.microsoft.com/office/drawing/2014/main" id="{BE04FE28-B94D-4A62-92BF-D210FCB41B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0425" y="3503613"/>
                        <a:ext cx="1652588" cy="601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9340" name="Text Box 11">
            <a:extLst>
              <a:ext uri="{FF2B5EF4-FFF2-40B4-BE49-F238E27FC236}">
                <a16:creationId xmlns:a16="http://schemas.microsoft.com/office/drawing/2014/main" id="{B2A042D8-816A-401A-94DA-F04679D1C88F}"/>
              </a:ext>
            </a:extLst>
          </p:cNvPr>
          <p:cNvSpPr txBox="1">
            <a:spLocks noChangeArrowheads="1"/>
          </p:cNvSpPr>
          <p:nvPr/>
        </p:nvSpPr>
        <p:spPr bwMode="auto">
          <a:xfrm>
            <a:off x="525463" y="4878388"/>
            <a:ext cx="5226050" cy="8731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此最优解的值称为</a:t>
            </a:r>
            <a:r>
              <a:rPr lang="en-US" altLang="zh-CN" sz="2600">
                <a:solidFill>
                  <a:schemeClr val="tx1"/>
                </a:solidFill>
                <a:latin typeface="Times New Roman" panose="02020603050405020304" pitchFamily="18" charset="0"/>
                <a:ea typeface="黑体" panose="02010609060101010101" pitchFamily="49" charset="-122"/>
              </a:rPr>
              <a:t>OPT(I)</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即：</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有时不太严格地可称其为最优解</a:t>
            </a:r>
            <a:endParaRPr lang="zh-CN" altLang="en-US" sz="3600">
              <a:solidFill>
                <a:schemeClr val="tx1"/>
              </a:solidFill>
            </a:endParaRPr>
          </a:p>
        </p:txBody>
      </p:sp>
      <p:graphicFrame>
        <p:nvGraphicFramePr>
          <p:cNvPr id="99341" name="Object 13">
            <a:extLst>
              <a:ext uri="{FF2B5EF4-FFF2-40B4-BE49-F238E27FC236}">
                <a16:creationId xmlns:a16="http://schemas.microsoft.com/office/drawing/2014/main" id="{835A64BC-0567-4102-8550-BC01055DAC58}"/>
              </a:ext>
            </a:extLst>
          </p:cNvPr>
          <p:cNvGraphicFramePr>
            <a:graphicFrameLocks noChangeAspect="1"/>
          </p:cNvGraphicFramePr>
          <p:nvPr/>
        </p:nvGraphicFramePr>
        <p:xfrm>
          <a:off x="5392738" y="4784725"/>
          <a:ext cx="3163887" cy="673100"/>
        </p:xfrm>
        <a:graphic>
          <a:graphicData uri="http://schemas.openxmlformats.org/presentationml/2006/ole">
            <mc:AlternateContent xmlns:mc="http://schemas.openxmlformats.org/markup-compatibility/2006">
              <mc:Choice xmlns:v="urn:schemas-microsoft-com:vml" Requires="v">
                <p:oleObj spid="_x0000_s99331" name="Equation" r:id="rId8" imgW="1193800" imgH="254000" progId="Equation.DSMT4">
                  <p:embed/>
                </p:oleObj>
              </mc:Choice>
              <mc:Fallback>
                <p:oleObj name="Equation" r:id="rId8" imgW="1193800" imgH="254000" progId="Equation.DSMT4">
                  <p:embed/>
                  <p:pic>
                    <p:nvPicPr>
                      <p:cNvPr id="99341" name="Object 13">
                        <a:extLst>
                          <a:ext uri="{FF2B5EF4-FFF2-40B4-BE49-F238E27FC236}">
                            <a16:creationId xmlns:a16="http://schemas.microsoft.com/office/drawing/2014/main" id="{835A64BC-0567-4102-8550-BC01055DAC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2738" y="4784725"/>
                        <a:ext cx="3163887" cy="67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58E20B1A-DEA7-479E-984D-D4E1B4FE14C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579F55A4-D40E-478A-9D93-923B42D4922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01379" name="Rectangle 2">
            <a:extLst>
              <a:ext uri="{FF2B5EF4-FFF2-40B4-BE49-F238E27FC236}">
                <a16:creationId xmlns:a16="http://schemas.microsoft.com/office/drawing/2014/main" id="{F3667CC6-285B-4C75-9C46-64A96DBEE6DA}"/>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§1.1</a:t>
            </a:r>
            <a:r>
              <a:rPr lang="zh-CN" altLang="en-US" sz="3000" b="1">
                <a:solidFill>
                  <a:schemeClr val="tx1"/>
                </a:solidFill>
              </a:rPr>
              <a:t>预备知识和基本定义</a:t>
            </a:r>
          </a:p>
        </p:txBody>
      </p:sp>
      <p:sp>
        <p:nvSpPr>
          <p:cNvPr id="101380" name="Text Box 3">
            <a:extLst>
              <a:ext uri="{FF2B5EF4-FFF2-40B4-BE49-F238E27FC236}">
                <a16:creationId xmlns:a16="http://schemas.microsoft.com/office/drawing/2014/main" id="{C9A75455-C896-43D9-AF01-C1EC1A761F03}"/>
              </a:ext>
            </a:extLst>
          </p:cNvPr>
          <p:cNvSpPr txBox="1">
            <a:spLocks noChangeArrowheads="1"/>
          </p:cNvSpPr>
          <p:nvPr/>
        </p:nvSpPr>
        <p:spPr bwMode="auto">
          <a:xfrm>
            <a:off x="436563" y="1038225"/>
            <a:ext cx="8405812" cy="321468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装箱问题（</a:t>
            </a:r>
            <a:r>
              <a:rPr lang="en-US" altLang="zh-CN" sz="2600">
                <a:solidFill>
                  <a:srgbClr val="FF9900"/>
                </a:solidFill>
                <a:latin typeface="Times New Roman" panose="02020603050405020304" pitchFamily="18" charset="0"/>
                <a:ea typeface="黑体" panose="02010609060101010101" pitchFamily="49" charset="-122"/>
              </a:rPr>
              <a:t>BP</a:t>
            </a:r>
            <a:r>
              <a:rPr lang="zh-CN" altLang="en-US" sz="2600">
                <a:solidFill>
                  <a:srgbClr val="FF9900"/>
                </a:solidFill>
                <a:latin typeface="Times New Roman" panose="02020603050405020304" pitchFamily="18" charset="0"/>
                <a:ea typeface="黑体" panose="02010609060101010101" pitchFamily="49" charset="-122"/>
              </a:rPr>
              <a:t>）</a:t>
            </a:r>
            <a:endParaRPr lang="zh-CN" altLang="en-US" sz="2600">
              <a:solidFill>
                <a:srgbClr val="FF9900"/>
              </a:solidFill>
              <a:latin typeface="黑体" panose="02010609060101010101" pitchFamily="49" charset="-122"/>
              <a:ea typeface="黑体" panose="02010609060101010101" pitchFamily="49" charset="-122"/>
            </a:endParaRP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非形式地，给定一个</a:t>
            </a:r>
            <a:r>
              <a:rPr lang="en-US" altLang="zh-CN" sz="2600">
                <a:solidFill>
                  <a:schemeClr val="tx1"/>
                </a:solidFill>
                <a:latin typeface="Times New Roman" panose="02020603050405020304" pitchFamily="18" charset="0"/>
                <a:ea typeface="黑体" panose="02010609060101010101" pitchFamily="49" charset="-122"/>
              </a:rPr>
              <a:t>size</a:t>
            </a:r>
            <a:r>
              <a:rPr lang="zh-CN" altLang="en-US" sz="2600">
                <a:solidFill>
                  <a:schemeClr val="tx1"/>
                </a:solidFill>
                <a:latin typeface="Times New Roman" panose="02020603050405020304" pitchFamily="18" charset="0"/>
                <a:ea typeface="黑体" panose="02010609060101010101" pitchFamily="49" charset="-122"/>
              </a:rPr>
              <a:t>在</a:t>
            </a:r>
            <a:r>
              <a:rPr lang="en-US" altLang="zh-CN" sz="2600">
                <a:solidFill>
                  <a:schemeClr val="tx1"/>
                </a:solidFill>
                <a:latin typeface="Times New Roman" panose="02020603050405020304" pitchFamily="18" charset="0"/>
                <a:ea typeface="黑体" panose="02010609060101010101" pitchFamily="49" charset="-122"/>
              </a:rPr>
              <a:t>0,1</a:t>
            </a:r>
            <a:r>
              <a:rPr lang="zh-CN" altLang="en-US" sz="2600">
                <a:solidFill>
                  <a:schemeClr val="tx1"/>
                </a:solidFill>
                <a:latin typeface="Times New Roman" panose="02020603050405020304" pitchFamily="18" charset="0"/>
                <a:ea typeface="黑体" panose="02010609060101010101" pitchFamily="49" charset="-122"/>
              </a:rPr>
              <a:t>之间的项的集合，要求将其放入单位</a:t>
            </a:r>
            <a:r>
              <a:rPr lang="en-US" altLang="zh-CN" sz="2600">
                <a:solidFill>
                  <a:schemeClr val="tx1"/>
                </a:solidFill>
                <a:latin typeface="Times New Roman" panose="02020603050405020304" pitchFamily="18" charset="0"/>
                <a:ea typeface="黑体" panose="02010609060101010101" pitchFamily="49" charset="-122"/>
              </a:rPr>
              <a:t>size</a:t>
            </a:r>
            <a:r>
              <a:rPr lang="zh-CN" altLang="en-US" sz="2600">
                <a:solidFill>
                  <a:schemeClr val="tx1"/>
                </a:solidFill>
                <a:latin typeface="Times New Roman" panose="02020603050405020304" pitchFamily="18" charset="0"/>
                <a:ea typeface="黑体" panose="02010609060101010101" pitchFamily="49" charset="-122"/>
              </a:rPr>
              <a:t>的箱子中，使得所用的箱子数目最少。故有最小优化问题：</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实例</a:t>
            </a:r>
            <a:r>
              <a:rPr lang="en-US" altLang="zh-CN" sz="2600">
                <a:solidFill>
                  <a:schemeClr val="tx1"/>
                </a:solidFill>
                <a:latin typeface="Times New Roman" panose="02020603050405020304" pitchFamily="18" charset="0"/>
                <a:ea typeface="黑体" panose="02010609060101010101" pitchFamily="49" charset="-122"/>
              </a:rPr>
              <a:t>:  I={s</a:t>
            </a:r>
            <a:r>
              <a:rPr lang="en-US" altLang="zh-CN" sz="2600" baseline="-25000">
                <a:solidFill>
                  <a:schemeClr val="tx1"/>
                </a:solidFill>
                <a:latin typeface="Times New Roman" panose="02020603050405020304" pitchFamily="18" charset="0"/>
                <a:ea typeface="黑体" panose="02010609060101010101" pitchFamily="49" charset="-122"/>
              </a:rPr>
              <a:t>1</a:t>
            </a:r>
            <a:r>
              <a:rPr lang="en-US" altLang="zh-CN" sz="2600">
                <a:solidFill>
                  <a:schemeClr val="tx1"/>
                </a:solidFill>
                <a:latin typeface="Times New Roman" panose="02020603050405020304" pitchFamily="18" charset="0"/>
                <a:ea typeface="黑体" panose="02010609060101010101" pitchFamily="49" charset="-122"/>
              </a:rPr>
              <a:t>, s</a:t>
            </a:r>
            <a:r>
              <a:rPr lang="en-US" altLang="zh-CN" sz="2600" baseline="-25000">
                <a:solidFill>
                  <a:schemeClr val="tx1"/>
                </a:solidFill>
                <a:latin typeface="Times New Roman" panose="02020603050405020304" pitchFamily="18" charset="0"/>
                <a:ea typeface="黑体" panose="02010609060101010101" pitchFamily="49" charset="-122"/>
              </a:rPr>
              <a:t>2</a:t>
            </a:r>
            <a:r>
              <a:rPr lang="en-US" altLang="zh-CN" sz="2600">
                <a:solidFill>
                  <a:schemeClr val="tx1"/>
                </a:solidFill>
                <a:latin typeface="Times New Roman" panose="02020603050405020304" pitchFamily="18" charset="0"/>
                <a:ea typeface="黑体" panose="02010609060101010101" pitchFamily="49" charset="-122"/>
              </a:rPr>
              <a:t>,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a:t>
            </a:r>
            <a:r>
              <a:rPr lang="en-US" altLang="zh-CN" sz="2600">
                <a:solidFill>
                  <a:schemeClr val="tx1"/>
                </a:solidFill>
                <a:latin typeface="Times New Roman" panose="02020603050405020304" pitchFamily="18" charset="0"/>
              </a:rPr>
              <a:t>, s</a:t>
            </a:r>
            <a:r>
              <a:rPr lang="en-US" altLang="zh-CN" sz="2600" baseline="-25000">
                <a:solidFill>
                  <a:schemeClr val="tx1"/>
                </a:solidFill>
                <a:latin typeface="Times New Roman" panose="02020603050405020304" pitchFamily="18" charset="0"/>
                <a:ea typeface="黑体" panose="02010609060101010101" pitchFamily="49" charset="-122"/>
              </a:rPr>
              <a:t>n</a:t>
            </a: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满足</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MS PMincho" panose="02020600040205080304" pitchFamily="18" charset="-128"/>
                <a:cs typeface="MS PMincho" panose="02020600040205080304" pitchFamily="18" charset="-128"/>
              </a:rPr>
              <a:t>i</a:t>
            </a:r>
            <a:r>
              <a:rPr lang="en-US" altLang="zh-CN" sz="2600">
                <a:solidFill>
                  <a:schemeClr val="tx1"/>
                </a:solidFill>
                <a:latin typeface="Times New Roman" panose="02020603050405020304" pitchFamily="18" charset="0"/>
                <a:ea typeface="MS Gothic" panose="020B0609070205080204" pitchFamily="49" charset="-128"/>
              </a:rPr>
              <a:t>, s</a:t>
            </a:r>
            <a:r>
              <a:rPr lang="en-US" altLang="zh-CN" sz="2600" baseline="-250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[0,1]</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    </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解</a:t>
            </a:r>
            <a:r>
              <a:rPr lang="en-US" altLang="zh-CN" sz="2600">
                <a:solidFill>
                  <a:schemeClr val="tx1"/>
                </a:solidFill>
                <a:latin typeface="Times New Roman" panose="02020603050405020304" pitchFamily="18" charset="0"/>
                <a:ea typeface="黑体" panose="02010609060101010101" pitchFamily="49" charset="-122"/>
              </a:rPr>
              <a:t>: </a:t>
            </a:r>
            <a:r>
              <a:rPr lang="el-GR" altLang="zh-CN" sz="2600">
                <a:solidFill>
                  <a:schemeClr val="tx1"/>
                </a:solidFill>
                <a:latin typeface="Times New Roman" panose="02020603050405020304" pitchFamily="18" charset="0"/>
                <a:cs typeface="Times New Roman" panose="02020603050405020304" pitchFamily="18" charset="0"/>
              </a:rPr>
              <a:t>σ</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={B</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600">
                <a:solidFill>
                  <a:schemeClr val="tx1"/>
                </a:solidFill>
                <a:latin typeface="Times New Roman" panose="02020603050405020304" pitchFamily="18" charset="0"/>
              </a:rPr>
              <a:t>B</a:t>
            </a:r>
            <a:r>
              <a:rPr lang="en-US" altLang="zh-CN" sz="2600" baseline="-25000">
                <a:solidFill>
                  <a:schemeClr val="tx1"/>
                </a:solidFill>
                <a:latin typeface="Times New Roman" panose="02020603050405020304" pitchFamily="18" charset="0"/>
              </a:rPr>
              <a:t>2</a:t>
            </a:r>
            <a:r>
              <a:rPr lang="en-US" altLang="zh-CN" sz="2600">
                <a:solidFill>
                  <a:schemeClr val="tx1"/>
                </a:solidFill>
                <a:latin typeface="Times New Roman" panose="02020603050405020304" pitchFamily="18" charset="0"/>
              </a:rPr>
              <a:t>, </a:t>
            </a:r>
            <a:r>
              <a:rPr lang="en-US" altLang="en-US" sz="2600">
                <a:solidFill>
                  <a:schemeClr val="tx1"/>
                </a:solidFill>
                <a:latin typeface="Times New Roman" panose="02020603050405020304" pitchFamily="18" charset="0"/>
              </a:rPr>
              <a:t>…</a:t>
            </a:r>
            <a:r>
              <a:rPr lang="en-US" altLang="zh-CN" sz="2600">
                <a:solidFill>
                  <a:schemeClr val="tx1"/>
                </a:solidFill>
                <a:latin typeface="Times New Roman" panose="02020603050405020304" pitchFamily="18" charset="0"/>
              </a:rPr>
              <a:t> ,B</a:t>
            </a:r>
            <a:r>
              <a:rPr lang="en-US" altLang="zh-CN" sz="2600" baseline="-25000">
                <a:solidFill>
                  <a:schemeClr val="tx1"/>
                </a:solidFill>
                <a:latin typeface="Times New Roman" panose="02020603050405020304" pitchFamily="18" charset="0"/>
              </a:rPr>
              <a:t>k</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的一个不相交的划分，使得</a:t>
            </a:r>
          </a:p>
          <a:p>
            <a:pPr algn="just">
              <a:spcBef>
                <a:spcPct val="50000"/>
              </a:spcBef>
              <a:spcAft>
                <a:spcPct val="1000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MS PMincho" panose="02020600040205080304" pitchFamily="18" charset="-128"/>
                <a:cs typeface="MS PMincho" panose="02020600040205080304" pitchFamily="18" charset="-128"/>
              </a:rPr>
              <a:t>i</a:t>
            </a:r>
            <a:r>
              <a:rPr lang="en-US" altLang="zh-CN" sz="2600">
                <a:solidFill>
                  <a:schemeClr val="tx1"/>
                </a:solidFill>
                <a:latin typeface="Times New Roman" panose="02020603050405020304" pitchFamily="18" charset="0"/>
                <a:ea typeface="MS Gothic" panose="020B0609070205080204" pitchFamily="49" charset="-128"/>
              </a:rPr>
              <a:t>, B</a:t>
            </a:r>
            <a:r>
              <a:rPr lang="en-US" altLang="zh-CN" sz="2600" baseline="-250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latin typeface="Malgun Gothic" panose="020B0503020000020004" pitchFamily="34" charset="-127"/>
                <a:ea typeface="Malgun Gothic" panose="020B0503020000020004" pitchFamily="34" charset="-127"/>
              </a:rPr>
              <a:t>⊂</a:t>
            </a:r>
            <a:r>
              <a:rPr lang="en-US" altLang="zh-CN" sz="2600">
                <a:solidFill>
                  <a:schemeClr val="tx1"/>
                </a:solidFill>
                <a:latin typeface="Malgun Gothic" panose="020B0503020000020004" pitchFamily="34" charset="-127"/>
                <a:ea typeface="Malgun Gothic" panose="020B0503020000020004" pitchFamily="34" charset="-127"/>
              </a:rPr>
              <a:t>I </a:t>
            </a:r>
            <a:r>
              <a:rPr lang="zh-CN" altLang="en-US" sz="2600">
                <a:solidFill>
                  <a:schemeClr val="tx1"/>
                </a:solidFill>
                <a:latin typeface="Malgun Gothic" panose="020B0503020000020004" pitchFamily="34" charset="-127"/>
                <a:ea typeface="Malgun Gothic" panose="020B0503020000020004" pitchFamily="34" charset="-127"/>
              </a:rPr>
              <a:t>且</a:t>
            </a: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101381" name="AutoShape 4" descr="u=3113096413,401413580&amp;fm=116&amp;gp=0">
            <a:extLst>
              <a:ext uri="{FF2B5EF4-FFF2-40B4-BE49-F238E27FC236}">
                <a16:creationId xmlns:a16="http://schemas.microsoft.com/office/drawing/2014/main" id="{891A9D0B-CCAE-44BB-9432-7710C4393A7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1382" name="AutoShape 5" descr="u=3113096413,401413580&amp;fm=116&amp;gp=0">
            <a:extLst>
              <a:ext uri="{FF2B5EF4-FFF2-40B4-BE49-F238E27FC236}">
                <a16:creationId xmlns:a16="http://schemas.microsoft.com/office/drawing/2014/main" id="{B581BF69-6CA9-43D4-8475-95CC1C88C70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1383" name="AutoShape 6" descr="u=3113096413,401413580&amp;fm=116&amp;gp=0">
            <a:extLst>
              <a:ext uri="{FF2B5EF4-FFF2-40B4-BE49-F238E27FC236}">
                <a16:creationId xmlns:a16="http://schemas.microsoft.com/office/drawing/2014/main" id="{04186679-90AE-4CA9-B96A-38C324D03D1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1384" name="AutoShape 7" descr="u=3113096413,401413580&amp;fm=116&amp;gp=0">
            <a:extLst>
              <a:ext uri="{FF2B5EF4-FFF2-40B4-BE49-F238E27FC236}">
                <a16:creationId xmlns:a16="http://schemas.microsoft.com/office/drawing/2014/main" id="{41918712-08A0-41E1-94B5-F1C23F53379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1385" name="Text Box 8">
            <a:extLst>
              <a:ext uri="{FF2B5EF4-FFF2-40B4-BE49-F238E27FC236}">
                <a16:creationId xmlns:a16="http://schemas.microsoft.com/office/drawing/2014/main" id="{A8E29F01-6382-478B-8AE4-023F1835A9B6}"/>
              </a:ext>
            </a:extLst>
          </p:cNvPr>
          <p:cNvSpPr txBox="1">
            <a:spLocks noChangeArrowheads="1"/>
          </p:cNvSpPr>
          <p:nvPr/>
        </p:nvSpPr>
        <p:spPr bwMode="auto">
          <a:xfrm>
            <a:off x="927100" y="5207000"/>
            <a:ext cx="7491413"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最小优化问题是求最小的</a:t>
            </a:r>
            <a:r>
              <a:rPr lang="en-US" altLang="zh-CN" sz="2600">
                <a:solidFill>
                  <a:schemeClr val="tx1"/>
                </a:solidFill>
                <a:latin typeface="黑体" panose="02010609060101010101" pitchFamily="49" charset="-122"/>
                <a:ea typeface="黑体" panose="02010609060101010101" pitchFamily="49" charset="-122"/>
              </a:rPr>
              <a:t>k </a:t>
            </a:r>
          </a:p>
        </p:txBody>
      </p:sp>
      <p:sp>
        <p:nvSpPr>
          <p:cNvPr id="101386" name="Text Box 11">
            <a:extLst>
              <a:ext uri="{FF2B5EF4-FFF2-40B4-BE49-F238E27FC236}">
                <a16:creationId xmlns:a16="http://schemas.microsoft.com/office/drawing/2014/main" id="{C0C76E7D-31CF-4F4A-9722-92C9F811D6DA}"/>
              </a:ext>
            </a:extLst>
          </p:cNvPr>
          <p:cNvSpPr txBox="1">
            <a:spLocks noChangeArrowheads="1"/>
          </p:cNvSpPr>
          <p:nvPr/>
        </p:nvSpPr>
        <p:spPr bwMode="auto">
          <a:xfrm>
            <a:off x="773113" y="4470400"/>
            <a:ext cx="7345362"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3)</a:t>
            </a:r>
            <a:r>
              <a:rPr lang="zh-CN" altLang="en-US" sz="2600">
                <a:solidFill>
                  <a:schemeClr val="tx1"/>
                </a:solidFill>
                <a:latin typeface="黑体" panose="02010609060101010101" pitchFamily="49" charset="-122"/>
                <a:ea typeface="黑体" panose="02010609060101010101" pitchFamily="49" charset="-122"/>
              </a:rPr>
              <a:t>解的值：使用的箱子数</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即</a:t>
            </a:r>
            <a:r>
              <a:rPr lang="en-US" altLang="zh-CN" sz="2600">
                <a:solidFill>
                  <a:schemeClr val="tx1"/>
                </a:solidFill>
                <a:latin typeface="Times New Roman" panose="02020603050405020304" pitchFamily="18" charset="0"/>
                <a:ea typeface="黑体" panose="02010609060101010101" pitchFamily="49" charset="-122"/>
              </a:rPr>
              <a:t>f(</a:t>
            </a:r>
            <a:r>
              <a:rPr lang="el-GR" altLang="zh-CN" sz="2600">
                <a:solidFill>
                  <a:schemeClr val="tx1"/>
                </a:solidFill>
                <a:latin typeface="Times New Roman" panose="02020603050405020304" pitchFamily="18" charset="0"/>
              </a:rPr>
              <a:t>σ</a:t>
            </a:r>
            <a:r>
              <a:rPr lang="en-US" altLang="zh-CN"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rPr>
              <a:t>│</a:t>
            </a:r>
            <a:r>
              <a:rPr lang="el-GR" altLang="zh-CN" sz="2600">
                <a:solidFill>
                  <a:schemeClr val="tx1"/>
                </a:solidFill>
                <a:latin typeface="Times New Roman" panose="02020603050405020304" pitchFamily="18" charset="0"/>
              </a:rPr>
              <a:t>σ</a:t>
            </a:r>
            <a:r>
              <a:rPr lang="en-US" altLang="zh-CN" sz="2600">
                <a:solidFill>
                  <a:schemeClr val="tx1"/>
                </a:solidFill>
                <a:latin typeface="Times New Roman" panose="02020603050405020304" pitchFamily="18" charset="0"/>
              </a:rPr>
              <a:t>│</a:t>
            </a:r>
            <a:r>
              <a:rPr lang="en-US" altLang="zh-CN" sz="2600">
                <a:solidFill>
                  <a:schemeClr val="tx1"/>
                </a:solidFill>
                <a:latin typeface="Times New Roman" panose="02020603050405020304" pitchFamily="18" charset="0"/>
                <a:ea typeface="黑体" panose="02010609060101010101" pitchFamily="49" charset="-122"/>
              </a:rPr>
              <a:t>=k</a:t>
            </a:r>
            <a:endParaRPr lang="zh-CN" altLang="en-US" sz="2600">
              <a:solidFill>
                <a:schemeClr val="tx1"/>
              </a:solidFill>
              <a:latin typeface="Times New Roman" panose="02020603050405020304" pitchFamily="18" charset="0"/>
              <a:ea typeface="黑体" panose="02010609060101010101" pitchFamily="49" charset="-122"/>
            </a:endParaRPr>
          </a:p>
        </p:txBody>
      </p:sp>
      <p:graphicFrame>
        <p:nvGraphicFramePr>
          <p:cNvPr id="101387" name="Object 13">
            <a:extLst>
              <a:ext uri="{FF2B5EF4-FFF2-40B4-BE49-F238E27FC236}">
                <a16:creationId xmlns:a16="http://schemas.microsoft.com/office/drawing/2014/main" id="{6CD38CE4-A090-496A-8442-93EC73D4C308}"/>
              </a:ext>
            </a:extLst>
          </p:cNvPr>
          <p:cNvGraphicFramePr>
            <a:graphicFrameLocks noChangeAspect="1"/>
          </p:cNvGraphicFramePr>
          <p:nvPr/>
        </p:nvGraphicFramePr>
        <p:xfrm>
          <a:off x="3436938" y="3767138"/>
          <a:ext cx="1711325" cy="627062"/>
        </p:xfrm>
        <a:graphic>
          <a:graphicData uri="http://schemas.openxmlformats.org/presentationml/2006/ole">
            <mc:AlternateContent xmlns:mc="http://schemas.openxmlformats.org/markup-compatibility/2006">
              <mc:Choice xmlns:v="urn:schemas-microsoft-com:vml" Requires="v">
                <p:oleObj spid="_x0000_s101377" name="Equation" r:id="rId4" imgW="761669" imgH="279279" progId="Equation.DSMT4">
                  <p:embed/>
                </p:oleObj>
              </mc:Choice>
              <mc:Fallback>
                <p:oleObj name="Equation" r:id="rId4" imgW="761669" imgH="279279" progId="Equation.DSMT4">
                  <p:embed/>
                  <p:pic>
                    <p:nvPicPr>
                      <p:cNvPr id="101387" name="Object 13">
                        <a:extLst>
                          <a:ext uri="{FF2B5EF4-FFF2-40B4-BE49-F238E27FC236}">
                            <a16:creationId xmlns:a16="http://schemas.microsoft.com/office/drawing/2014/main" id="{6CD38CE4-A090-496A-8442-93EC73D4C3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6938" y="3767138"/>
                        <a:ext cx="1711325" cy="62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DAC3927D-B6B4-4440-B2A2-12DD608391F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843E86E2-7BB4-4735-84DA-8196811DB086}"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03427" name="Rectangle 2">
            <a:extLst>
              <a:ext uri="{FF2B5EF4-FFF2-40B4-BE49-F238E27FC236}">
                <a16:creationId xmlns:a16="http://schemas.microsoft.com/office/drawing/2014/main" id="{B78053CA-C6DB-4084-ACD3-FE7A66EF1599}"/>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§1.1 </a:t>
            </a:r>
            <a:r>
              <a:rPr lang="zh-CN" altLang="en-US" sz="3000" b="1">
                <a:solidFill>
                  <a:schemeClr val="tx1"/>
                </a:solidFill>
              </a:rPr>
              <a:t>预备知识和基本定义</a:t>
            </a:r>
          </a:p>
        </p:txBody>
      </p:sp>
      <p:sp>
        <p:nvSpPr>
          <p:cNvPr id="103428" name="Text Box 3">
            <a:extLst>
              <a:ext uri="{FF2B5EF4-FFF2-40B4-BE49-F238E27FC236}">
                <a16:creationId xmlns:a16="http://schemas.microsoft.com/office/drawing/2014/main" id="{46555508-3D77-41EF-927D-A774C77D0E9B}"/>
              </a:ext>
            </a:extLst>
          </p:cNvPr>
          <p:cNvSpPr txBox="1">
            <a:spLocks noChangeArrowheads="1"/>
          </p:cNvSpPr>
          <p:nvPr/>
        </p:nvSpPr>
        <p:spPr bwMode="auto">
          <a:xfrm>
            <a:off x="436563" y="1038225"/>
            <a:ext cx="8405812" cy="295751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6700" indent="-2667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约定</a:t>
            </a:r>
            <a:endParaRPr lang="zh-CN" altLang="en-US" sz="2600">
              <a:solidFill>
                <a:srgbClr val="FF9900"/>
              </a:solidFill>
              <a:latin typeface="黑体" panose="02010609060101010101" pitchFamily="49" charset="-122"/>
              <a:ea typeface="黑体" panose="02010609060101010101" pitchFamily="49" charset="-122"/>
            </a:endParaRP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a:t>
            </a:r>
            <a:r>
              <a:rPr lang="en-US" altLang="zh-CN" sz="2600">
                <a:solidFill>
                  <a:schemeClr val="tx1"/>
                </a:solidFill>
                <a:latin typeface="黑体" panose="02010609060101010101" pitchFamily="49" charset="-122"/>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f</a:t>
            </a:r>
            <a:r>
              <a:rPr lang="zh-CN" altLang="en-US" sz="2600">
                <a:solidFill>
                  <a:schemeClr val="tx1"/>
                </a:solidFill>
                <a:latin typeface="Times New Roman" panose="02020603050405020304" pitchFamily="18" charset="0"/>
                <a:ea typeface="黑体" panose="02010609060101010101" pitchFamily="49" charset="-122"/>
              </a:rPr>
              <a:t>的值域和</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里的所有数是整数</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易于扩展至有理数</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）对任何</a:t>
            </a:r>
            <a:r>
              <a:rPr lang="el-GR" altLang="zh-CN" sz="2600">
                <a:solidFill>
                  <a:schemeClr val="tx1"/>
                </a:solidFill>
                <a:latin typeface="Times New Roman" panose="02020603050405020304" pitchFamily="18" charset="0"/>
                <a:cs typeface="Times New Roman" panose="02020603050405020304" pitchFamily="18" charset="0"/>
              </a:rPr>
              <a:t>σ </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S(I)</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f(</a:t>
            </a:r>
            <a:r>
              <a:rPr lang="el-GR" altLang="zh-CN" sz="2600">
                <a:solidFill>
                  <a:schemeClr val="tx1"/>
                </a:solidFill>
                <a:latin typeface="Times New Roman" panose="02020603050405020304" pitchFamily="18" charset="0"/>
                <a:cs typeface="Times New Roman" panose="02020603050405020304" pitchFamily="18" charset="0"/>
              </a:rPr>
              <a:t>σ</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zh-CN" altLang="en-US" sz="2600">
                <a:solidFill>
                  <a:schemeClr val="tx1"/>
                </a:solidFill>
                <a:latin typeface="Times New Roman" panose="02020603050405020304" pitchFamily="18" charset="0"/>
                <a:ea typeface="黑体" panose="02010609060101010101" pitchFamily="49" charset="-122"/>
              </a:rPr>
              <a:t>受囿于多项式</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对</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中数的</a:t>
            </a:r>
            <a:r>
              <a:rPr lang="en-US" altLang="zh-CN" sz="2600">
                <a:solidFill>
                  <a:schemeClr val="tx1"/>
                </a:solidFill>
                <a:latin typeface="Times New Roman" panose="02020603050405020304" pitchFamily="18" charset="0"/>
                <a:ea typeface="黑体" panose="02010609060101010101" pitchFamily="49" charset="-122"/>
              </a:rPr>
              <a:t>size)</a:t>
            </a:r>
            <a:endParaRPr lang="zh-CN" altLang="en-US" sz="2600">
              <a:solidFill>
                <a:schemeClr val="tx1"/>
              </a:solidFill>
              <a:latin typeface="Times New Roman" panose="02020603050405020304" pitchFamily="18" charset="0"/>
              <a:ea typeface="黑体" panose="02010609060101010101" pitchFamily="49" charset="-122"/>
            </a:endParaRPr>
          </a:p>
          <a:p>
            <a:pPr algn="just">
              <a:spcBef>
                <a:spcPct val="20000"/>
              </a:spcBef>
              <a:spcAft>
                <a:spcPct val="4500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只讨论</a:t>
            </a:r>
            <a:r>
              <a:rPr lang="en-US" altLang="zh-CN" sz="2600">
                <a:solidFill>
                  <a:schemeClr val="tx1"/>
                </a:solidFill>
                <a:latin typeface="Times New Roman" panose="02020603050405020304" pitchFamily="18" charset="0"/>
                <a:ea typeface="黑体" panose="02010609060101010101" pitchFamily="49" charset="-122"/>
              </a:rPr>
              <a:t>NP</a:t>
            </a:r>
            <a:r>
              <a:rPr lang="zh-CN" altLang="en-US" sz="2600">
                <a:solidFill>
                  <a:schemeClr val="tx1"/>
                </a:solidFill>
                <a:latin typeface="Times New Roman" panose="02020603050405020304" pitchFamily="18" charset="0"/>
                <a:ea typeface="黑体" panose="02010609060101010101" pitchFamily="49" charset="-122"/>
              </a:rPr>
              <a:t>完全的优化问题，因为它易被转换为判定问题</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endParaRPr lang="zh-CN" altLang="en-US" sz="2600">
              <a:solidFill>
                <a:schemeClr val="tx1"/>
              </a:solidFill>
              <a:latin typeface="Times New Roman" panose="02020603050405020304" pitchFamily="18" charset="0"/>
              <a:ea typeface="Malgun Gothic" panose="020B0503020000020004" pitchFamily="34" charset="-127"/>
            </a:endParaRPr>
          </a:p>
        </p:txBody>
      </p:sp>
      <p:sp>
        <p:nvSpPr>
          <p:cNvPr id="103429" name="AutoShape 4" descr="u=3113096413,401413580&amp;fm=116&amp;gp=0">
            <a:extLst>
              <a:ext uri="{FF2B5EF4-FFF2-40B4-BE49-F238E27FC236}">
                <a16:creationId xmlns:a16="http://schemas.microsoft.com/office/drawing/2014/main" id="{962DF12F-264D-4377-A5ED-FBA31A04ECC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3430" name="AutoShape 5" descr="u=3113096413,401413580&amp;fm=116&amp;gp=0">
            <a:extLst>
              <a:ext uri="{FF2B5EF4-FFF2-40B4-BE49-F238E27FC236}">
                <a16:creationId xmlns:a16="http://schemas.microsoft.com/office/drawing/2014/main" id="{1FB9BF04-6DC7-47C0-9788-A252D5A0D47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3431" name="AutoShape 6" descr="u=3113096413,401413580&amp;fm=116&amp;gp=0">
            <a:extLst>
              <a:ext uri="{FF2B5EF4-FFF2-40B4-BE49-F238E27FC236}">
                <a16:creationId xmlns:a16="http://schemas.microsoft.com/office/drawing/2014/main" id="{2633CB92-BEC3-4BEC-ABF1-69A39B29824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3432" name="AutoShape 7" descr="u=3113096413,401413580&amp;fm=116&amp;gp=0">
            <a:extLst>
              <a:ext uri="{FF2B5EF4-FFF2-40B4-BE49-F238E27FC236}">
                <a16:creationId xmlns:a16="http://schemas.microsoft.com/office/drawing/2014/main" id="{AC6573B5-00DC-4697-A0DE-D196CDE70E6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3433" name="Text Box 8">
            <a:extLst>
              <a:ext uri="{FF2B5EF4-FFF2-40B4-BE49-F238E27FC236}">
                <a16:creationId xmlns:a16="http://schemas.microsoft.com/office/drawing/2014/main" id="{E34C023B-B4A8-4B8A-978D-9299DF89D07B}"/>
              </a:ext>
            </a:extLst>
          </p:cNvPr>
          <p:cNvSpPr txBox="1">
            <a:spLocks noChangeArrowheads="1"/>
          </p:cNvSpPr>
          <p:nvPr/>
        </p:nvSpPr>
        <p:spPr bwMode="auto">
          <a:xfrm>
            <a:off x="679450" y="4611688"/>
            <a:ext cx="8086725" cy="1270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典型情况是问题</a:t>
            </a:r>
            <a:r>
              <a:rPr lang="el-GR"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Π</a:t>
            </a:r>
            <a:r>
              <a:rPr lang="en-US" altLang="zh-CN" sz="2600" baseline="-25000">
                <a:solidFill>
                  <a:schemeClr val="tx1"/>
                </a:solidFill>
                <a:latin typeface="MS Gothic" panose="020B0609070205080204" pitchFamily="49" charset="-128"/>
                <a:ea typeface="MS Gothic" panose="020B0609070205080204" pitchFamily="49" charset="-128"/>
              </a:rPr>
              <a:t>1</a:t>
            </a:r>
            <a:r>
              <a:rPr lang="zh-CN" altLang="en-US" sz="2600">
                <a:solidFill>
                  <a:schemeClr val="tx1"/>
                </a:solidFill>
                <a:latin typeface="黑体" panose="02010609060101010101" pitchFamily="49" charset="-122"/>
                <a:ea typeface="黑体" panose="02010609060101010101" pitchFamily="49" charset="-122"/>
              </a:rPr>
              <a:t>是问题</a:t>
            </a:r>
            <a:r>
              <a:rPr lang="el-GR" altLang="zh-CN" sz="2600">
                <a:solidFill>
                  <a:schemeClr val="tx1"/>
                </a:solidFill>
                <a:latin typeface="Times New Roman" panose="02020603050405020304" pitchFamily="18" charset="0"/>
                <a:ea typeface="MS Gothic" panose="020B0609070205080204" pitchFamily="49" charset="-128"/>
              </a:rPr>
              <a:t>Π</a:t>
            </a:r>
            <a:r>
              <a:rPr lang="en-US" altLang="zh-CN" sz="2600" baseline="-25000">
                <a:solidFill>
                  <a:schemeClr val="tx1"/>
                </a:solidFill>
                <a:latin typeface="MS Gothic" panose="020B0609070205080204" pitchFamily="49" charset="-128"/>
                <a:ea typeface="MS Gothic" panose="020B0609070205080204" pitchFamily="49" charset="-128"/>
              </a:rPr>
              <a:t>2</a:t>
            </a:r>
            <a:r>
              <a:rPr lang="zh-CN" altLang="en-US" sz="2600">
                <a:solidFill>
                  <a:schemeClr val="tx1"/>
                </a:solidFill>
                <a:latin typeface="Times New Roman" panose="02020603050405020304" pitchFamily="18" charset="0"/>
                <a:ea typeface="黑体" panose="02010609060101010101" pitchFamily="49" charset="-122"/>
              </a:rPr>
              <a:t>的判定版本。若</a:t>
            </a:r>
            <a:r>
              <a:rPr lang="el-GR" altLang="zh-CN" sz="2600">
                <a:solidFill>
                  <a:schemeClr val="tx1"/>
                </a:solidFill>
                <a:latin typeface="Times New Roman" panose="02020603050405020304" pitchFamily="18" charset="0"/>
                <a:ea typeface="MS Gothic" panose="020B0609070205080204" pitchFamily="49" charset="-128"/>
              </a:rPr>
              <a:t>Π</a:t>
            </a:r>
            <a:r>
              <a:rPr lang="en-US" altLang="zh-CN" sz="2600" baseline="-25000">
                <a:solidFill>
                  <a:schemeClr val="tx1"/>
                </a:solidFill>
                <a:latin typeface="MS Gothic" panose="020B0609070205080204" pitchFamily="49" charset="-128"/>
                <a:ea typeface="MS Gothic" panose="020B0609070205080204" pitchFamily="49" charset="-128"/>
              </a:rPr>
              <a:t>2</a:t>
            </a:r>
            <a:r>
              <a:rPr lang="zh-CN" altLang="en-US" sz="2600">
                <a:solidFill>
                  <a:schemeClr val="tx1"/>
                </a:solidFill>
                <a:latin typeface="Times New Roman" panose="02020603050405020304" pitchFamily="18" charset="0"/>
                <a:ea typeface="黑体" panose="02010609060101010101" pitchFamily="49" charset="-122"/>
              </a:rPr>
              <a:t>是最大值问题，则</a:t>
            </a:r>
            <a:r>
              <a:rPr lang="el-GR" altLang="zh-CN" sz="2600">
                <a:solidFill>
                  <a:schemeClr val="tx1"/>
                </a:solidFill>
                <a:latin typeface="Times New Roman" panose="02020603050405020304" pitchFamily="18" charset="0"/>
                <a:ea typeface="MS Gothic" panose="020B0609070205080204" pitchFamily="49" charset="-128"/>
              </a:rPr>
              <a:t>Π</a:t>
            </a:r>
            <a:r>
              <a:rPr lang="en-US" altLang="zh-CN" sz="2600" baseline="-25000">
                <a:solidFill>
                  <a:schemeClr val="tx1"/>
                </a:solidFill>
                <a:latin typeface="MS Gothic" panose="020B0609070205080204" pitchFamily="49" charset="-128"/>
                <a:ea typeface="MS Gothic" panose="020B0609070205080204" pitchFamily="49" charset="-128"/>
              </a:rPr>
              <a:t>1</a:t>
            </a:r>
            <a:r>
              <a:rPr lang="zh-CN" altLang="en-US" sz="2600">
                <a:solidFill>
                  <a:schemeClr val="tx1"/>
                </a:solidFill>
                <a:latin typeface="Times New Roman" panose="02020603050405020304" pitchFamily="18" charset="0"/>
                <a:ea typeface="黑体" panose="02010609060101010101" pitchFamily="49" charset="-122"/>
              </a:rPr>
              <a:t>的形式为：</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“是否存在</a:t>
            </a:r>
            <a:r>
              <a:rPr lang="el-GR" altLang="zh-CN" sz="2600">
                <a:solidFill>
                  <a:schemeClr val="tx1"/>
                </a:solidFill>
                <a:latin typeface="Times New Roman" panose="02020603050405020304" pitchFamily="18" charset="0"/>
                <a:cs typeface="Times New Roman" panose="02020603050405020304" pitchFamily="18" charset="0"/>
              </a:rPr>
              <a:t>σ </a:t>
            </a:r>
            <a:r>
              <a:rPr lang="el-GR" altLang="zh-CN" sz="2600">
                <a:solidFill>
                  <a:schemeClr val="tx1"/>
                </a:solidFill>
                <a:latin typeface="Times New Roman" panose="02020603050405020304" pitchFamily="18"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S(I)</a:t>
            </a:r>
            <a:r>
              <a:rPr lang="zh-CN" altLang="en-US" sz="2600">
                <a:solidFill>
                  <a:schemeClr val="tx1"/>
                </a:solidFill>
                <a:latin typeface="Times New Roman" panose="02020603050405020304" pitchFamily="18" charset="0"/>
                <a:ea typeface="MS Gothic" panose="020B0609070205080204" pitchFamily="49" charset="-128"/>
              </a:rPr>
              <a:t>，使得</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f(</a:t>
            </a:r>
            <a:r>
              <a:rPr lang="el-GR" altLang="zh-CN" sz="2600">
                <a:solidFill>
                  <a:schemeClr val="tx1"/>
                </a:solidFill>
                <a:latin typeface="Times New Roman" panose="02020603050405020304" pitchFamily="18" charset="0"/>
                <a:cs typeface="Times New Roman" panose="02020603050405020304" pitchFamily="18" charset="0"/>
              </a:rPr>
              <a:t>σ</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 </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k</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p>
        </p:txBody>
      </p:sp>
      <p:sp>
        <p:nvSpPr>
          <p:cNvPr id="103434" name="Text Box 9">
            <a:extLst>
              <a:ext uri="{FF2B5EF4-FFF2-40B4-BE49-F238E27FC236}">
                <a16:creationId xmlns:a16="http://schemas.microsoft.com/office/drawing/2014/main" id="{1997F637-262B-47EB-BE38-4BE3CBAD845D}"/>
              </a:ext>
            </a:extLst>
          </p:cNvPr>
          <p:cNvSpPr txBox="1">
            <a:spLocks noChangeArrowheads="1"/>
          </p:cNvSpPr>
          <p:nvPr/>
        </p:nvSpPr>
        <p:spPr bwMode="auto">
          <a:xfrm>
            <a:off x="700088" y="3613150"/>
            <a:ext cx="8101012" cy="7937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Def1.2</a:t>
            </a:r>
            <a:r>
              <a:rPr lang="zh-CN" altLang="en-US" sz="2600">
                <a:solidFill>
                  <a:srgbClr val="FF3300"/>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若一个</a:t>
            </a:r>
            <a:r>
              <a:rPr lang="en-US" altLang="zh-CN" sz="2600">
                <a:solidFill>
                  <a:schemeClr val="tx1"/>
                </a:solidFill>
                <a:latin typeface="Times New Roman" panose="02020603050405020304" pitchFamily="18" charset="0"/>
                <a:ea typeface="黑体" panose="02010609060101010101" pitchFamily="49" charset="-122"/>
              </a:rPr>
              <a:t>NPH</a:t>
            </a:r>
            <a:r>
              <a:rPr lang="zh-CN" altLang="en-US" sz="2600">
                <a:solidFill>
                  <a:schemeClr val="tx1"/>
                </a:solidFill>
                <a:latin typeface="Times New Roman" panose="02020603050405020304" pitchFamily="18" charset="0"/>
                <a:ea typeface="黑体" panose="02010609060101010101" pitchFamily="49" charset="-122"/>
              </a:rPr>
              <a:t>判定问题</a:t>
            </a:r>
            <a:r>
              <a:rPr lang="el-GR"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Π</a:t>
            </a:r>
            <a:r>
              <a:rPr lang="en-US" altLang="zh-CN" baseline="-25000">
                <a:solidFill>
                  <a:schemeClr val="tx1"/>
                </a:solidFill>
                <a:latin typeface="MS Gothic" panose="020B0609070205080204" pitchFamily="49" charset="-128"/>
                <a:ea typeface="MS Gothic" panose="020B0609070205080204" pitchFamily="49" charset="-128"/>
              </a:rPr>
              <a:t>1</a:t>
            </a:r>
            <a:r>
              <a:rPr lang="zh-CN" altLang="en-US" sz="2600">
                <a:solidFill>
                  <a:schemeClr val="tx1"/>
                </a:solidFill>
              </a:rPr>
              <a:t>是多项式可归约为计算一个优化问题</a:t>
            </a:r>
            <a:r>
              <a:rPr lang="el-GR" altLang="zh-CN" sz="2600">
                <a:solidFill>
                  <a:schemeClr val="tx1"/>
                </a:solidFill>
                <a:latin typeface="Times New Roman" panose="02020603050405020304" pitchFamily="18" charset="0"/>
                <a:ea typeface="MS Gothic" panose="020B0609070205080204" pitchFamily="49" charset="-128"/>
              </a:rPr>
              <a:t>Π</a:t>
            </a:r>
            <a:r>
              <a:rPr lang="en-US" altLang="zh-CN" sz="2600" baseline="-25000">
                <a:solidFill>
                  <a:schemeClr val="tx1"/>
                </a:solidFill>
                <a:latin typeface="MS Gothic" panose="020B0609070205080204" pitchFamily="49" charset="-128"/>
                <a:ea typeface="MS Gothic" panose="020B0609070205080204" pitchFamily="49" charset="-128"/>
              </a:rPr>
              <a:t>2</a:t>
            </a:r>
            <a:r>
              <a:rPr lang="zh-CN" altLang="en-US" sz="2600">
                <a:solidFill>
                  <a:schemeClr val="tx1"/>
                </a:solidFill>
              </a:rPr>
              <a:t>的解，则</a:t>
            </a:r>
            <a:r>
              <a:rPr lang="el-GR" altLang="zh-CN" sz="2600">
                <a:solidFill>
                  <a:schemeClr val="tx1"/>
                </a:solidFill>
                <a:latin typeface="Times New Roman" panose="02020603050405020304" pitchFamily="18" charset="0"/>
                <a:ea typeface="MS Gothic" panose="020B0609070205080204" pitchFamily="49" charset="-128"/>
              </a:rPr>
              <a:t>Π</a:t>
            </a:r>
            <a:r>
              <a:rPr lang="en-US" altLang="zh-CN" sz="2600" baseline="-25000">
                <a:solidFill>
                  <a:schemeClr val="tx1"/>
                </a:solidFill>
                <a:latin typeface="MS Gothic" panose="020B0609070205080204" pitchFamily="49" charset="-128"/>
                <a:ea typeface="MS Gothic" panose="020B0609070205080204" pitchFamily="49" charset="-128"/>
              </a:rPr>
              <a:t>2</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rPr>
              <a:t>NPH</a:t>
            </a:r>
            <a:r>
              <a:rPr lang="zh-CN" altLang="en-US" sz="2600">
                <a:solidFill>
                  <a:schemeClr val="tx1"/>
                </a:solidFill>
              </a:rPr>
              <a:t>的</a:t>
            </a:r>
            <a:r>
              <a:rPr lang="zh-CN" altLang="el-GR" sz="2600">
                <a:solidFill>
                  <a:schemeClr val="tx1"/>
                </a:solidFill>
              </a:rPr>
              <a:t> </a:t>
            </a:r>
            <a:r>
              <a:rPr lang="zh-CN" altLang="en-US" sz="2600">
                <a:solidFill>
                  <a:schemeClr val="tx1"/>
                </a:solidFill>
              </a:rPr>
              <a:t>。</a:t>
            </a:r>
            <a:endParaRPr lang="zh-CN" altLang="el-GR" sz="2600">
              <a:solidFill>
                <a:schemeClr val="tx1"/>
              </a:solidFill>
            </a:endParaRPr>
          </a:p>
        </p:txBody>
      </p:sp>
    </p:spTree>
  </p:cSld>
  <p:clrMapOvr>
    <a:masterClrMapping/>
  </p:clrMapOvr>
  <p:transition>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95FF11D5-AD02-491E-A355-8C27186A0C3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FAE99FA-3B4E-44FE-80DE-DDFA14F636E8}"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05475" name="Rectangle 2">
            <a:extLst>
              <a:ext uri="{FF2B5EF4-FFF2-40B4-BE49-F238E27FC236}">
                <a16:creationId xmlns:a16="http://schemas.microsoft.com/office/drawing/2014/main" id="{0A1EE0AB-ACB9-4A64-B797-3C8056EEC1E0}"/>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§1.1 </a:t>
            </a:r>
            <a:r>
              <a:rPr lang="zh-CN" altLang="en-US" sz="3000" b="1">
                <a:solidFill>
                  <a:schemeClr val="tx1"/>
                </a:solidFill>
              </a:rPr>
              <a:t>预备知识和基本定义</a:t>
            </a:r>
          </a:p>
        </p:txBody>
      </p:sp>
      <p:sp>
        <p:nvSpPr>
          <p:cNvPr id="105476" name="AutoShape 4" descr="u=3113096413,401413580&amp;fm=116&amp;gp=0">
            <a:extLst>
              <a:ext uri="{FF2B5EF4-FFF2-40B4-BE49-F238E27FC236}">
                <a16:creationId xmlns:a16="http://schemas.microsoft.com/office/drawing/2014/main" id="{2590F3CF-61EB-4172-9290-75B98DAA19E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5477" name="AutoShape 5" descr="u=3113096413,401413580&amp;fm=116&amp;gp=0">
            <a:extLst>
              <a:ext uri="{FF2B5EF4-FFF2-40B4-BE49-F238E27FC236}">
                <a16:creationId xmlns:a16="http://schemas.microsoft.com/office/drawing/2014/main" id="{88319812-496F-4967-BB74-EA2392720C6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5478" name="AutoShape 6" descr="u=3113096413,401413580&amp;fm=116&amp;gp=0">
            <a:extLst>
              <a:ext uri="{FF2B5EF4-FFF2-40B4-BE49-F238E27FC236}">
                <a16:creationId xmlns:a16="http://schemas.microsoft.com/office/drawing/2014/main" id="{D6B332E4-D1F7-46A7-BF93-32AD489CC69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5479" name="AutoShape 7" descr="u=3113096413,401413580&amp;fm=116&amp;gp=0">
            <a:extLst>
              <a:ext uri="{FF2B5EF4-FFF2-40B4-BE49-F238E27FC236}">
                <a16:creationId xmlns:a16="http://schemas.microsoft.com/office/drawing/2014/main" id="{8FA273A8-499D-4CC3-B597-610E75ED4D6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5480" name="Text Box 8">
            <a:extLst>
              <a:ext uri="{FF2B5EF4-FFF2-40B4-BE49-F238E27FC236}">
                <a16:creationId xmlns:a16="http://schemas.microsoft.com/office/drawing/2014/main" id="{41B179AC-FB6E-4BA5-A787-D03987C9A4BC}"/>
              </a:ext>
            </a:extLst>
          </p:cNvPr>
          <p:cNvSpPr txBox="1">
            <a:spLocks noChangeArrowheads="1"/>
          </p:cNvSpPr>
          <p:nvPr/>
        </p:nvSpPr>
        <p:spPr bwMode="auto">
          <a:xfrm>
            <a:off x="561975" y="3092450"/>
            <a:ext cx="7970838" cy="166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63538" indent="-3635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23925"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84313"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44700"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605088"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622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94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766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33888"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zh-CN" altLang="en-US" sz="2600">
                <a:solidFill>
                  <a:srgbClr val="FF9900"/>
                </a:solidFill>
                <a:latin typeface="黑体" panose="02010609060101010101" pitchFamily="49" charset="-122"/>
                <a:ea typeface="黑体" panose="02010609060101010101" pitchFamily="49" charset="-122"/>
              </a:rPr>
              <a:t>近似算法的性能</a:t>
            </a:r>
            <a:endParaRPr lang="zh-CN" altLang="en-US" sz="2600">
              <a:solidFill>
                <a:schemeClr val="tx1"/>
              </a:solidFill>
              <a:latin typeface="黑体" panose="02010609060101010101" pitchFamily="49" charset="-122"/>
              <a:ea typeface="黑体" panose="02010609060101010101" pitchFamily="49" charset="-122"/>
            </a:endParaRP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算法质量</a:t>
            </a:r>
            <a:r>
              <a:rPr lang="en-US" altLang="zh-CN" sz="2600">
                <a:solidFill>
                  <a:schemeClr val="tx1"/>
                </a:solidFill>
                <a:latin typeface="Times New Roman" panose="02020603050405020304" pitchFamily="18" charset="0"/>
                <a:ea typeface="黑体" panose="02010609060101010101" pitchFamily="49" charset="-122"/>
              </a:rPr>
              <a:t>(measure of goodness)</a:t>
            </a:r>
            <a:r>
              <a:rPr lang="zh-CN" altLang="en-US" sz="2600">
                <a:solidFill>
                  <a:schemeClr val="tx1"/>
                </a:solidFill>
                <a:latin typeface="Times New Roman" panose="02020603050405020304" pitchFamily="18" charset="0"/>
                <a:ea typeface="黑体" panose="02010609060101010101" pitchFamily="49" charset="-122"/>
              </a:rPr>
              <a:t>是在最优解和近似解之间建立某种关系，这种度量也称为</a:t>
            </a:r>
            <a:r>
              <a:rPr lang="zh-CN" altLang="en-US" sz="2600">
                <a:solidFill>
                  <a:schemeClr val="hlink"/>
                </a:solidFill>
                <a:latin typeface="Times New Roman" panose="02020603050405020304" pitchFamily="18" charset="0"/>
                <a:ea typeface="黑体" panose="02010609060101010101" pitchFamily="49" charset="-122"/>
              </a:rPr>
              <a:t>性能保证</a:t>
            </a:r>
            <a:r>
              <a:rPr lang="en-US" altLang="zh-CN" sz="2600">
                <a:solidFill>
                  <a:schemeClr val="tx1"/>
                </a:solidFill>
                <a:latin typeface="Times New Roman" panose="02020603050405020304" pitchFamily="18" charset="0"/>
                <a:ea typeface="黑体" panose="02010609060101010101" pitchFamily="49" charset="-122"/>
              </a:rPr>
              <a:t>(Performance guarantees)</a:t>
            </a:r>
            <a:r>
              <a:rPr lang="zh-CN" altLang="en-US" sz="2600">
                <a:solidFill>
                  <a:schemeClr val="tx1"/>
                </a:solidFill>
                <a:latin typeface="Times New Roman" panose="02020603050405020304" pitchFamily="18" charset="0"/>
                <a:ea typeface="黑体" panose="02010609060101010101" pitchFamily="49" charset="-122"/>
              </a:rPr>
              <a:t>。</a:t>
            </a:r>
            <a:endPar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endParaRPr>
          </a:p>
        </p:txBody>
      </p:sp>
      <p:sp>
        <p:nvSpPr>
          <p:cNvPr id="105481" name="Text Box 9">
            <a:extLst>
              <a:ext uri="{FF2B5EF4-FFF2-40B4-BE49-F238E27FC236}">
                <a16:creationId xmlns:a16="http://schemas.microsoft.com/office/drawing/2014/main" id="{3F891E49-A9AA-498A-95A7-8FF4BE41BA01}"/>
              </a:ext>
            </a:extLst>
          </p:cNvPr>
          <p:cNvSpPr txBox="1">
            <a:spLocks noChangeArrowheads="1"/>
          </p:cNvSpPr>
          <p:nvPr/>
        </p:nvSpPr>
        <p:spPr bwMode="auto">
          <a:xfrm>
            <a:off x="527050" y="1131888"/>
            <a:ext cx="8231188" cy="15875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Def1.3 </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一个近似算法</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，是一个</a:t>
            </a:r>
            <a:r>
              <a:rPr lang="zh-CN" altLang="en-US"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多项式时间</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求解</a:t>
            </a:r>
            <a:r>
              <a:rPr lang="zh-CN" altLang="en-US" sz="2600">
                <a:solidFill>
                  <a:schemeClr val="tx1"/>
                </a:solidFill>
                <a:latin typeface="Times New Roman" panose="02020603050405020304" pitchFamily="18" charset="0"/>
                <a:ea typeface="黑体" panose="02010609060101010101" pitchFamily="49" charset="-122"/>
              </a:rPr>
              <a:t>优化问题</a:t>
            </a:r>
            <a:r>
              <a:rPr lang="el-GR" altLang="zh-CN" sz="2600">
                <a:solidFill>
                  <a:schemeClr val="tx1"/>
                </a:solidFill>
                <a:latin typeface="Times New Roman" panose="02020603050405020304" pitchFamily="18" charset="0"/>
                <a:ea typeface="黑体" panose="02010609060101010101" pitchFamily="49" charset="-122"/>
              </a:rPr>
              <a:t>Π</a:t>
            </a:r>
            <a:r>
              <a:rPr lang="zh-CN" altLang="en-US" sz="2600">
                <a:solidFill>
                  <a:schemeClr val="tx1"/>
                </a:solidFill>
                <a:latin typeface="Times New Roman" panose="02020603050405020304" pitchFamily="18" charset="0"/>
                <a:ea typeface="黑体" panose="02010609060101010101" pitchFamily="49" charset="-122"/>
              </a:rPr>
              <a:t>的算法，使得对一个给定的</a:t>
            </a:r>
            <a:r>
              <a:rPr lang="el-GR" altLang="zh-CN" sz="2600">
                <a:solidFill>
                  <a:schemeClr val="tx1"/>
                </a:solidFill>
                <a:latin typeface="Times New Roman" panose="02020603050405020304" pitchFamily="18" charset="0"/>
                <a:ea typeface="黑体" panose="02010609060101010101" pitchFamily="49" charset="-122"/>
              </a:rPr>
              <a:t>Π</a:t>
            </a:r>
            <a:r>
              <a:rPr lang="zh-CN" altLang="en-US" sz="2600">
                <a:solidFill>
                  <a:schemeClr val="tx1"/>
                </a:solidFill>
                <a:latin typeface="Times New Roman" panose="02020603050405020304" pitchFamily="18" charset="0"/>
                <a:ea typeface="黑体" panose="02010609060101010101" pitchFamily="49" charset="-122"/>
              </a:rPr>
              <a:t>的输入实例</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，它输出某个解</a:t>
            </a:r>
            <a:r>
              <a:rPr lang="el-GR" altLang="zh-CN" sz="2600">
                <a:solidFill>
                  <a:schemeClr val="tx1"/>
                </a:solidFill>
                <a:latin typeface="Times New Roman" panose="02020603050405020304" pitchFamily="18" charset="0"/>
                <a:ea typeface="黑体" panose="02010609060101010101" pitchFamily="49" charset="-122"/>
              </a:rPr>
              <a:t>σ∊</a:t>
            </a:r>
            <a:r>
              <a:rPr lang="en-US" altLang="zh-CN" sz="2600">
                <a:solidFill>
                  <a:schemeClr val="tx1"/>
                </a:solidFill>
                <a:latin typeface="Times New Roman" panose="02020603050405020304" pitchFamily="18" charset="0"/>
                <a:ea typeface="黑体" panose="02010609060101010101" pitchFamily="49" charset="-122"/>
              </a:rPr>
              <a:t>S(I)</a:t>
            </a:r>
            <a:r>
              <a:rPr lang="zh-CN" altLang="en-US" sz="2600">
                <a:solidFill>
                  <a:schemeClr val="tx1"/>
                </a:solidFill>
                <a:latin typeface="Times New Roman" panose="02020603050405020304" pitchFamily="18" charset="0"/>
                <a:ea typeface="黑体" panose="02010609060101010101" pitchFamily="49" charset="-122"/>
              </a:rPr>
              <a:t>。通常，我们用</a:t>
            </a:r>
            <a:r>
              <a:rPr lang="en-US" altLang="zh-CN" sz="2600">
                <a:solidFill>
                  <a:schemeClr val="tx1"/>
                </a:solidFill>
                <a:latin typeface="Times New Roman" panose="02020603050405020304" pitchFamily="18" charset="0"/>
                <a:ea typeface="黑体" panose="02010609060101010101" pitchFamily="49" charset="-122"/>
              </a:rPr>
              <a:t>A(I)</a:t>
            </a:r>
            <a:r>
              <a:rPr lang="zh-CN" altLang="en-US" sz="2600">
                <a:solidFill>
                  <a:schemeClr val="tx1"/>
                </a:solidFill>
                <a:latin typeface="Times New Roman" panose="02020603050405020304" pitchFamily="18" charset="0"/>
                <a:ea typeface="黑体" panose="02010609060101010101" pitchFamily="49" charset="-122"/>
              </a:rPr>
              <a:t>表示算法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所获得的解的值</a:t>
            </a:r>
            <a:r>
              <a:rPr lang="en-US" altLang="zh-CN" sz="2600">
                <a:solidFill>
                  <a:schemeClr val="tx1"/>
                </a:solidFill>
                <a:latin typeface="Times New Roman" panose="02020603050405020304" pitchFamily="18" charset="0"/>
                <a:ea typeface="黑体" panose="02010609060101010101" pitchFamily="49" charset="-122"/>
              </a:rPr>
              <a:t>f(</a:t>
            </a:r>
            <a:r>
              <a:rPr lang="el-GR" altLang="zh-CN" sz="2600">
                <a:solidFill>
                  <a:schemeClr val="tx1"/>
                </a:solidFill>
                <a:latin typeface="Times New Roman" panose="02020603050405020304" pitchFamily="18" charset="0"/>
                <a:ea typeface="黑体" panose="02010609060101010101" pitchFamily="49" charset="-122"/>
              </a:rPr>
              <a:t>σ</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。（有时不太严格地也可表示其解）</a:t>
            </a:r>
            <a:endParaRPr lang="zh-CN" altLang="el-GR" sz="2600">
              <a:solidFill>
                <a:schemeClr val="tx1"/>
              </a:solidFill>
              <a:latin typeface="Times New Roman" panose="02020603050405020304" pitchFamily="18" charset="0"/>
              <a:ea typeface="黑体" panose="02010609060101010101" pitchFamily="49" charset="-122"/>
            </a:endParaRPr>
          </a:p>
        </p:txBody>
      </p:sp>
    </p:spTree>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CAF66910-5246-4A63-9F8E-409F0E29995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31BEC2F-98F5-477C-9E31-1F704E8031F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49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07523" name="Rectangle 2">
            <a:extLst>
              <a:ext uri="{FF2B5EF4-FFF2-40B4-BE49-F238E27FC236}">
                <a16:creationId xmlns:a16="http://schemas.microsoft.com/office/drawing/2014/main" id="{E8DC8E67-4D7C-4C53-A1DF-ADA1A94BE0EA}"/>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 </a:t>
            </a:r>
            <a:r>
              <a:rPr lang="zh-CN" altLang="en-US" sz="3000" b="1">
                <a:solidFill>
                  <a:schemeClr val="tx1"/>
                </a:solidFill>
              </a:rPr>
              <a:t>绝对性能保证</a:t>
            </a:r>
          </a:p>
        </p:txBody>
      </p:sp>
      <p:sp>
        <p:nvSpPr>
          <p:cNvPr id="107524" name="Text Box 3">
            <a:extLst>
              <a:ext uri="{FF2B5EF4-FFF2-40B4-BE49-F238E27FC236}">
                <a16:creationId xmlns:a16="http://schemas.microsoft.com/office/drawing/2014/main" id="{0F88E4D0-1E1E-49A4-80A6-95FE5BAEA9D0}"/>
              </a:ext>
            </a:extLst>
          </p:cNvPr>
          <p:cNvSpPr txBox="1">
            <a:spLocks noChangeArrowheads="1"/>
          </p:cNvSpPr>
          <p:nvPr/>
        </p:nvSpPr>
        <p:spPr bwMode="auto">
          <a:xfrm>
            <a:off x="417513" y="1095375"/>
            <a:ext cx="8204200" cy="15875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在可行的时间内，求装箱问题的最优解是不可能的，但可求次最优解是多少？显然，比最优解多使用</a:t>
            </a:r>
            <a:r>
              <a:rPr lang="en-US" altLang="zh-CN" sz="2600">
                <a:solidFill>
                  <a:schemeClr val="tx1"/>
                </a:solidFill>
                <a:latin typeface="黑体" panose="02010609060101010101" pitchFamily="49" charset="-122"/>
                <a:ea typeface="黑体" panose="02010609060101010101" pitchFamily="49" charset="-122"/>
              </a:rPr>
              <a:t>1</a:t>
            </a:r>
            <a:r>
              <a:rPr lang="zh-CN" altLang="en-US" sz="2600">
                <a:solidFill>
                  <a:schemeClr val="tx1"/>
                </a:solidFill>
                <a:latin typeface="黑体" panose="02010609060101010101" pitchFamily="49" charset="-122"/>
                <a:ea typeface="黑体" panose="02010609060101010101" pitchFamily="49" charset="-122"/>
              </a:rPr>
              <a:t>个箱子的解是次最优的。一般地，我们希望找到</a:t>
            </a:r>
            <a:r>
              <a:rPr lang="en-US" altLang="zh-CN" sz="2600">
                <a:solidFill>
                  <a:schemeClr val="tx1"/>
                </a:solidFill>
                <a:latin typeface="黑体" panose="02010609060101010101" pitchFamily="49" charset="-122"/>
                <a:ea typeface="黑体" panose="02010609060101010101" pitchFamily="49" charset="-122"/>
              </a:rPr>
              <a:t>1</a:t>
            </a:r>
            <a:r>
              <a:rPr lang="zh-CN" altLang="en-US" sz="2600">
                <a:solidFill>
                  <a:schemeClr val="tx1"/>
                </a:solidFill>
                <a:latin typeface="黑体" panose="02010609060101010101" pitchFamily="49" charset="-122"/>
                <a:ea typeface="黑体" panose="02010609060101010101" pitchFamily="49" charset="-122"/>
              </a:rPr>
              <a:t>个近似解，其值与最优解的值相差某一小的常数。</a:t>
            </a:r>
            <a:endParaRPr lang="zh-CN" altLang="en-US" sz="2600">
              <a:solidFill>
                <a:schemeClr val="tx1"/>
              </a:solidFill>
              <a:latin typeface="Malgun Gothic" panose="020B0503020000020004" pitchFamily="34" charset="-127"/>
              <a:ea typeface="Malgun Gothic" panose="020B0503020000020004" pitchFamily="34" charset="-127"/>
            </a:endParaRPr>
          </a:p>
        </p:txBody>
      </p:sp>
      <p:sp>
        <p:nvSpPr>
          <p:cNvPr id="107525" name="AutoShape 4" descr="u=3113096413,401413580&amp;fm=116&amp;gp=0">
            <a:extLst>
              <a:ext uri="{FF2B5EF4-FFF2-40B4-BE49-F238E27FC236}">
                <a16:creationId xmlns:a16="http://schemas.microsoft.com/office/drawing/2014/main" id="{73A07042-5853-44BD-AF39-F44D5CB0EB2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7526" name="AutoShape 5" descr="u=3113096413,401413580&amp;fm=116&amp;gp=0">
            <a:extLst>
              <a:ext uri="{FF2B5EF4-FFF2-40B4-BE49-F238E27FC236}">
                <a16:creationId xmlns:a16="http://schemas.microsoft.com/office/drawing/2014/main" id="{79A7440D-54A3-48C1-9B39-5BE5A63484B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7527" name="AutoShape 6" descr="u=3113096413,401413580&amp;fm=116&amp;gp=0">
            <a:extLst>
              <a:ext uri="{FF2B5EF4-FFF2-40B4-BE49-F238E27FC236}">
                <a16:creationId xmlns:a16="http://schemas.microsoft.com/office/drawing/2014/main" id="{43206D38-BEC9-4BB8-852D-1510698CF66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7528" name="AutoShape 7" descr="u=3113096413,401413580&amp;fm=116&amp;gp=0">
            <a:extLst>
              <a:ext uri="{FF2B5EF4-FFF2-40B4-BE49-F238E27FC236}">
                <a16:creationId xmlns:a16="http://schemas.microsoft.com/office/drawing/2014/main" id="{BD9D507E-320B-4257-8C9C-17901287AED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7529" name="Text Box 8">
            <a:extLst>
              <a:ext uri="{FF2B5EF4-FFF2-40B4-BE49-F238E27FC236}">
                <a16:creationId xmlns:a16="http://schemas.microsoft.com/office/drawing/2014/main" id="{B7B151F3-9AAF-4A70-8F15-01F935DA01D3}"/>
              </a:ext>
            </a:extLst>
          </p:cNvPr>
          <p:cNvSpPr txBox="1">
            <a:spLocks noChangeArrowheads="1"/>
          </p:cNvSpPr>
          <p:nvPr/>
        </p:nvSpPr>
        <p:spPr bwMode="auto">
          <a:xfrm>
            <a:off x="460375" y="4862513"/>
            <a:ext cx="8316913" cy="11906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显然</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我们期望对任何</a:t>
            </a:r>
            <a:r>
              <a:rPr lang="en-US" altLang="zh-CN" sz="2600">
                <a:solidFill>
                  <a:schemeClr val="tx1"/>
                </a:solidFill>
                <a:latin typeface="Times New Roman" panose="02020603050405020304" pitchFamily="18" charset="0"/>
                <a:ea typeface="黑体" panose="02010609060101010101" pitchFamily="49" charset="-122"/>
              </a:rPr>
              <a:t>NP-hard</a:t>
            </a:r>
            <a:r>
              <a:rPr lang="zh-CN" altLang="en-US" sz="2600">
                <a:solidFill>
                  <a:schemeClr val="tx1"/>
                </a:solidFill>
                <a:latin typeface="Times New Roman" panose="02020603050405020304" pitchFamily="18" charset="0"/>
                <a:ea typeface="黑体" panose="02010609060101010101" pitchFamily="49" charset="-122"/>
              </a:rPr>
              <a:t>问题都有一个绝对近似算法，但是对于大多数</a:t>
            </a:r>
            <a:r>
              <a:rPr lang="en-US" altLang="zh-CN" sz="2600">
                <a:solidFill>
                  <a:schemeClr val="tx1"/>
                </a:solidFill>
                <a:latin typeface="Times New Roman" panose="02020603050405020304" pitchFamily="18" charset="0"/>
                <a:ea typeface="黑体" panose="02010609060101010101" pitchFamily="49" charset="-122"/>
              </a:rPr>
              <a:t>NP-hard</a:t>
            </a:r>
            <a:r>
              <a:rPr lang="zh-CN" altLang="en-US" sz="2600">
                <a:solidFill>
                  <a:schemeClr val="tx1"/>
                </a:solidFill>
                <a:latin typeface="Times New Roman" panose="02020603050405020304" pitchFamily="18" charset="0"/>
                <a:ea typeface="黑体" panose="02010609060101010101" pitchFamily="49" charset="-122"/>
              </a:rPr>
              <a:t>问题，仅当</a:t>
            </a:r>
            <a:r>
              <a:rPr lang="en-US" altLang="zh-CN" sz="2600">
                <a:solidFill>
                  <a:schemeClr val="tx1"/>
                </a:solidFill>
                <a:latin typeface="Times New Roman" panose="02020603050405020304" pitchFamily="18" charset="0"/>
                <a:ea typeface="黑体" panose="02010609060101010101" pitchFamily="49" charset="-122"/>
              </a:rPr>
              <a:t>P=NP</a:t>
            </a:r>
            <a:r>
              <a:rPr lang="zh-CN" altLang="en-US" sz="2600">
                <a:solidFill>
                  <a:schemeClr val="tx1"/>
                </a:solidFill>
                <a:latin typeface="Times New Roman" panose="02020603050405020304" pitchFamily="18" charset="0"/>
                <a:ea typeface="黑体" panose="02010609060101010101" pitchFamily="49" charset="-122"/>
              </a:rPr>
              <a:t>时，才能找到绝对近似算法</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指多项式时间</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a:t>
            </a:r>
            <a:endPar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endParaRPr>
          </a:p>
        </p:txBody>
      </p:sp>
      <p:sp>
        <p:nvSpPr>
          <p:cNvPr id="107530" name="Text Box 9">
            <a:extLst>
              <a:ext uri="{FF2B5EF4-FFF2-40B4-BE49-F238E27FC236}">
                <a16:creationId xmlns:a16="http://schemas.microsoft.com/office/drawing/2014/main" id="{9A0C0B0F-1D27-42AD-BB40-C96083327900}"/>
              </a:ext>
            </a:extLst>
          </p:cNvPr>
          <p:cNvSpPr txBox="1">
            <a:spLocks noChangeArrowheads="1"/>
          </p:cNvSpPr>
          <p:nvPr/>
        </p:nvSpPr>
        <p:spPr bwMode="auto">
          <a:xfrm>
            <a:off x="425450" y="3105150"/>
            <a:ext cx="8231188" cy="1270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MS Gothic" panose="020B0609070205080204" pitchFamily="49" charset="-128"/>
              </a:rPr>
              <a:t>Def1.4</a:t>
            </a:r>
            <a:r>
              <a:rPr lang="zh-CN" altLang="en-US" sz="2600">
                <a:solidFill>
                  <a:srgbClr val="FF9900"/>
                </a:solidFill>
                <a:latin typeface="Times New Roman" panose="02020603050405020304" pitchFamily="18" charset="0"/>
                <a:ea typeface="MS Gothic" panose="020B0609070205080204" pitchFamily="49" charset="-128"/>
              </a:rPr>
              <a:t>：</a:t>
            </a:r>
            <a:r>
              <a:rPr lang="zh-CN" altLang="en-US" sz="2600">
                <a:solidFill>
                  <a:srgbClr val="FF9900"/>
                </a:solidFill>
                <a:latin typeface="Times New Roman" panose="02020603050405020304" pitchFamily="18" charset="0"/>
                <a:ea typeface="黑体" panose="02010609060101010101" pitchFamily="49" charset="-122"/>
              </a:rPr>
              <a:t>绝对性能度量</a:t>
            </a:r>
            <a:r>
              <a:rPr lang="zh-CN" altLang="en-US" sz="2600">
                <a:solidFill>
                  <a:srgbClr val="FF9900"/>
                </a:solidFill>
                <a:latin typeface="Times New Roman" panose="02020603050405020304" pitchFamily="18" charset="0"/>
                <a:ea typeface="MS Gothic" panose="020B0609070205080204" pitchFamily="49" charset="-128"/>
              </a:rPr>
              <a:t> </a:t>
            </a:r>
            <a:r>
              <a:rPr lang="zh-CN" altLang="en-US"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一个绝对近似算法是优化问题</a:t>
            </a:r>
            <a:r>
              <a:rPr lang="el-GR"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Π</a:t>
            </a:r>
            <a:r>
              <a:rPr lang="zh-CN" altLang="en-US"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的多项式时间近似算法</a:t>
            </a: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A</a:t>
            </a:r>
            <a:r>
              <a:rPr lang="zh-CN" altLang="en-US"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，使得对某一常数</a:t>
            </a: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k&gt;0</a:t>
            </a:r>
            <a:r>
              <a:rPr lang="zh-CN" altLang="en-US"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满足：</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MS Gothic" panose="020B0609070205080204" pitchFamily="49" charset="-128"/>
              </a:rPr>
              <a:t>               </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Batang" panose="02030600000101010101" pitchFamily="18" charset="-127"/>
                <a:cs typeface="Batang" panose="02030600000101010101" pitchFamily="18" charset="-127"/>
              </a:rPr>
              <a:t>I∈D</a:t>
            </a:r>
            <a:r>
              <a:rPr lang="zh-CN" altLang="en-US" sz="2600">
                <a:solidFill>
                  <a:schemeClr val="tx1"/>
                </a:solidFill>
                <a:latin typeface="Times New Roman" panose="02020603050405020304" pitchFamily="18" charset="0"/>
                <a:ea typeface="Batang" panose="02030600000101010101" pitchFamily="18" charset="-127"/>
                <a:cs typeface="Batang" panose="02030600000101010101" pitchFamily="18" charset="-127"/>
              </a:rPr>
              <a:t>，</a:t>
            </a:r>
            <a:r>
              <a:rPr lang="en-US" altLang="zh-CN" sz="2600">
                <a:solidFill>
                  <a:schemeClr val="tx1"/>
                </a:solidFill>
                <a:latin typeface="Times New Roman" panose="02020603050405020304" pitchFamily="18" charset="0"/>
                <a:ea typeface="MS Gothic" panose="020B0609070205080204" pitchFamily="49" charset="-128"/>
              </a:rPr>
              <a:t>|A(I)-OPT(I)| ≤ k</a:t>
            </a:r>
          </a:p>
        </p:txBody>
      </p:sp>
    </p:spTree>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7AEA58D2-DFF1-4373-B9F3-45E872049CE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FA57ADBD-5915-4657-AA90-E0BC7F4B682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09571" name="Rectangle 2">
            <a:extLst>
              <a:ext uri="{FF2B5EF4-FFF2-40B4-BE49-F238E27FC236}">
                <a16:creationId xmlns:a16="http://schemas.microsoft.com/office/drawing/2014/main" id="{C1950824-DFDF-4149-A07F-C89F831A5A84}"/>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§1.2.1 </a:t>
            </a:r>
            <a:r>
              <a:rPr lang="zh-CN" altLang="en-US" sz="3000" b="1">
                <a:solidFill>
                  <a:schemeClr val="tx1"/>
                </a:solidFill>
              </a:rPr>
              <a:t>绝对近似算法</a:t>
            </a:r>
            <a:endParaRPr lang="en-US" altLang="zh-CN" sz="3000" b="1">
              <a:solidFill>
                <a:schemeClr val="tx1"/>
              </a:solidFill>
            </a:endParaRPr>
          </a:p>
        </p:txBody>
      </p:sp>
      <p:sp>
        <p:nvSpPr>
          <p:cNvPr id="109572" name="Text Box 3">
            <a:extLst>
              <a:ext uri="{FF2B5EF4-FFF2-40B4-BE49-F238E27FC236}">
                <a16:creationId xmlns:a16="http://schemas.microsoft.com/office/drawing/2014/main" id="{CEC9F3F2-30C1-45AC-83EF-3E4E095A25AF}"/>
              </a:ext>
            </a:extLst>
          </p:cNvPr>
          <p:cNvSpPr txBox="1">
            <a:spLocks noChangeArrowheads="1"/>
          </p:cNvSpPr>
          <p:nvPr/>
        </p:nvSpPr>
        <p:spPr bwMode="auto">
          <a:xfrm>
            <a:off x="374650" y="922338"/>
            <a:ext cx="8204200" cy="166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1</a:t>
            </a:r>
            <a:r>
              <a:rPr lang="zh-CN" altLang="en-US" sz="2600">
                <a:solidFill>
                  <a:srgbClr val="FF9900"/>
                </a:solidFill>
                <a:latin typeface="Times New Roman" panose="02020603050405020304" pitchFamily="18" charset="0"/>
                <a:ea typeface="黑体" panose="02010609060101010101" pitchFamily="49" charset="-122"/>
              </a:rPr>
              <a:t>、图的顶点着色</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使用</a:t>
            </a:r>
            <a:r>
              <a:rPr lang="zh-CN" altLang="en-US" sz="2600">
                <a:solidFill>
                  <a:srgbClr val="FF3300"/>
                </a:solidFill>
                <a:latin typeface="Times New Roman" panose="02020603050405020304" pitchFamily="18" charset="0"/>
                <a:ea typeface="黑体" panose="02010609060101010101" pitchFamily="49" charset="-122"/>
              </a:rPr>
              <a:t>最少</a:t>
            </a:r>
            <a:r>
              <a:rPr lang="zh-CN" altLang="en-US" sz="2600">
                <a:solidFill>
                  <a:schemeClr val="tx1"/>
                </a:solidFill>
                <a:latin typeface="Times New Roman" panose="02020603050405020304" pitchFamily="18" charset="0"/>
                <a:ea typeface="黑体" panose="02010609060101010101" pitchFamily="49" charset="-122"/>
              </a:rPr>
              <a:t>的颜色数来为图</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的顶点上色，使得所有相邻的顶点均有不同的颜色，即使</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是平面图，该问题的判定版本也是</a:t>
            </a:r>
            <a:r>
              <a:rPr lang="en-US" altLang="zh-CN" sz="2600">
                <a:solidFill>
                  <a:schemeClr val="tx1"/>
                </a:solidFill>
                <a:latin typeface="Times New Roman" panose="02020603050405020304" pitchFamily="18" charset="0"/>
                <a:ea typeface="黑体" panose="02010609060101010101" pitchFamily="49" charset="-122"/>
              </a:rPr>
              <a:t>NP-hard</a:t>
            </a:r>
            <a:r>
              <a:rPr lang="zh-CN" altLang="en-US" sz="2600">
                <a:solidFill>
                  <a:schemeClr val="tx1"/>
                </a:solidFill>
                <a:latin typeface="Times New Roman" panose="02020603050405020304" pitchFamily="18" charset="0"/>
                <a:ea typeface="黑体" panose="02010609060101010101" pitchFamily="49" charset="-122"/>
              </a:rPr>
              <a:t>的，它有</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个绝对近似算法。</a:t>
            </a:r>
          </a:p>
        </p:txBody>
      </p:sp>
      <p:sp>
        <p:nvSpPr>
          <p:cNvPr id="109573" name="AutoShape 4" descr="u=3113096413,401413580&amp;fm=116&amp;gp=0">
            <a:extLst>
              <a:ext uri="{FF2B5EF4-FFF2-40B4-BE49-F238E27FC236}">
                <a16:creationId xmlns:a16="http://schemas.microsoft.com/office/drawing/2014/main" id="{DF7B04E1-2AF0-4A2A-8B4D-5A3273597F8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9574" name="AutoShape 5" descr="u=3113096413,401413580&amp;fm=116&amp;gp=0">
            <a:extLst>
              <a:ext uri="{FF2B5EF4-FFF2-40B4-BE49-F238E27FC236}">
                <a16:creationId xmlns:a16="http://schemas.microsoft.com/office/drawing/2014/main" id="{52611F92-BE18-47D9-915D-7BB2FABEDED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9575" name="AutoShape 6" descr="u=3113096413,401413580&amp;fm=116&amp;gp=0">
            <a:extLst>
              <a:ext uri="{FF2B5EF4-FFF2-40B4-BE49-F238E27FC236}">
                <a16:creationId xmlns:a16="http://schemas.microsoft.com/office/drawing/2014/main" id="{2D9BDD98-6409-42C3-B30E-57EB32525DE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9576" name="AutoShape 7" descr="u=3113096413,401413580&amp;fm=116&amp;gp=0">
            <a:extLst>
              <a:ext uri="{FF2B5EF4-FFF2-40B4-BE49-F238E27FC236}">
                <a16:creationId xmlns:a16="http://schemas.microsoft.com/office/drawing/2014/main" id="{79C46F30-B318-4275-8C3D-43DE87526F1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09577" name="Text Box 9">
            <a:extLst>
              <a:ext uri="{FF2B5EF4-FFF2-40B4-BE49-F238E27FC236}">
                <a16:creationId xmlns:a16="http://schemas.microsoft.com/office/drawing/2014/main" id="{757B7555-88DD-4A0B-986F-11D78AE9A62D}"/>
              </a:ext>
            </a:extLst>
          </p:cNvPr>
          <p:cNvSpPr txBox="1">
            <a:spLocks noChangeArrowheads="1"/>
          </p:cNvSpPr>
          <p:nvPr/>
        </p:nvSpPr>
        <p:spPr bwMode="auto">
          <a:xfrm>
            <a:off x="454025" y="2670175"/>
            <a:ext cx="8231188" cy="36512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2000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Th1.1</a:t>
            </a:r>
            <a:r>
              <a:rPr lang="zh-CN" altLang="en-US" sz="2600">
                <a:solidFill>
                  <a:srgbClr val="FF9900"/>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判定一个平面图是否可</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着色的问题是</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NPC</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的。</a:t>
            </a:r>
          </a:p>
          <a:p>
            <a:pPr algn="just">
              <a:spcBef>
                <a:spcPct val="20000"/>
              </a:spcBef>
              <a:spcAft>
                <a:spcPct val="0"/>
              </a:spcAft>
              <a:buClr>
                <a:srgbClr val="FF9900"/>
              </a:buClr>
              <a:buFont typeface="Wingdings" panose="05000000000000000000" pitchFamily="2" charset="2"/>
              <a:buNone/>
            </a:pP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近似算法</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A(G)  {</a:t>
            </a:r>
            <a:r>
              <a:rPr lang="en-US" altLang="zh-CN"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对任意平面图</a:t>
            </a:r>
            <a:r>
              <a:rPr lang="en-US" altLang="zh-CN"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G</a:t>
            </a:r>
            <a:r>
              <a:rPr lang="zh-CN" altLang="en-US"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染色</a:t>
            </a:r>
            <a:endPar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1)</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检验</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是否可</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染色</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即</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是二部图</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若是则</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可</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染色</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2)</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否则</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计算</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5</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染色</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可在多项式时间内</a:t>
            </a:r>
            <a:r>
              <a:rPr lang="en-US" altLang="zh-CN"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a:t>
            </a:r>
            <a:r>
              <a:rPr lang="zh-CN" altLang="zh-CN"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rPr>
              <a:t>任何平面图</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是 </a:t>
            </a:r>
          </a:p>
          <a:p>
            <a:pPr algn="just">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可</a:t>
            </a:r>
            <a:r>
              <a:rPr lang="en-US" altLang="zh-CN" sz="2600">
                <a:solidFill>
                  <a:schemeClr val="tx1"/>
                </a:solidFill>
                <a:latin typeface="Times New Roman" panose="02020603050405020304" pitchFamily="18" charset="0"/>
                <a:ea typeface="黑体" panose="02010609060101010101" pitchFamily="49" charset="-122"/>
              </a:rPr>
              <a:t>5</a:t>
            </a:r>
            <a:r>
              <a:rPr lang="zh-CN" altLang="en-US" sz="2600">
                <a:solidFill>
                  <a:schemeClr val="tx1"/>
                </a:solidFill>
                <a:latin typeface="Times New Roman" panose="02020603050405020304" pitchFamily="18" charset="0"/>
                <a:ea typeface="黑体" panose="02010609060101010101" pitchFamily="49" charset="-122"/>
              </a:rPr>
              <a:t>染色的</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实际上四色定理告诉我们</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是可</a:t>
            </a:r>
            <a:r>
              <a:rPr lang="en-US" altLang="zh-CN" sz="2600">
                <a:solidFill>
                  <a:schemeClr val="tx1"/>
                </a:solidFill>
                <a:latin typeface="Times New Roman" panose="02020603050405020304" pitchFamily="18" charset="0"/>
                <a:ea typeface="黑体" panose="02010609060101010101" pitchFamily="49" charset="-122"/>
              </a:rPr>
              <a:t>4</a:t>
            </a:r>
            <a:r>
              <a:rPr lang="zh-CN" altLang="en-US" sz="2600">
                <a:solidFill>
                  <a:schemeClr val="tx1"/>
                </a:solidFill>
                <a:latin typeface="Times New Roman" panose="02020603050405020304" pitchFamily="18" charset="0"/>
                <a:ea typeface="黑体" panose="02010609060101010101" pitchFamily="49" charset="-122"/>
              </a:rPr>
              <a:t>染色的</a:t>
            </a:r>
            <a:r>
              <a:rPr lang="en-US" altLang="zh-CN" sz="2600">
                <a:solidFill>
                  <a:schemeClr val="tx1"/>
                </a:solidFill>
                <a:latin typeface="Times New Roman" panose="02020603050405020304" pitchFamily="18" charset="0"/>
                <a:ea typeface="黑体" panose="02010609060101010101" pitchFamily="49" charset="-122"/>
              </a:rPr>
              <a:t>)</a:t>
            </a:r>
          </a:p>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这就证明了算法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比最优解多用的颜色数不会超过</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a:t>
            </a:r>
          </a:p>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Th1.2</a:t>
            </a:r>
            <a:r>
              <a:rPr lang="zh-CN" altLang="en-US" sz="2600">
                <a:solidFill>
                  <a:schemeClr val="tx1"/>
                </a:solidFill>
                <a:latin typeface="Times New Roman" panose="02020603050405020304" pitchFamily="18" charset="0"/>
                <a:ea typeface="黑体" panose="02010609060101010101" pitchFamily="49" charset="-122"/>
              </a:rPr>
              <a:t>：对给定的任意平面图</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，近似算法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的性能满足</a:t>
            </a:r>
            <a:r>
              <a:rPr lang="en-US" altLang="zh-CN" sz="2600">
                <a:solidFill>
                  <a:schemeClr val="tx1"/>
                </a:solidFill>
                <a:latin typeface="Times New Roman" panose="02020603050405020304" pitchFamily="18" charset="0"/>
                <a:ea typeface="黑体" panose="02010609060101010101" pitchFamily="49" charset="-122"/>
              </a:rPr>
              <a:t>:</a:t>
            </a:r>
          </a:p>
          <a:p>
            <a:pPr algn="just">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chemeClr val="tx1"/>
                </a:solidFill>
                <a:latin typeface="Times New Roman" panose="02020603050405020304" pitchFamily="18" charset="0"/>
                <a:ea typeface="黑体" panose="02010609060101010101" pitchFamily="49" charset="-122"/>
              </a:rPr>
              <a:t>|A(G)-OPT(G)| ≤ 2</a:t>
            </a:r>
          </a:p>
        </p:txBody>
      </p:sp>
      <p:sp>
        <p:nvSpPr>
          <p:cNvPr id="109578" name="Rectangle 11">
            <a:extLst>
              <a:ext uri="{FF2B5EF4-FFF2-40B4-BE49-F238E27FC236}">
                <a16:creationId xmlns:a16="http://schemas.microsoft.com/office/drawing/2014/main" id="{1BBDD021-030A-4AA7-A08B-32A0979B82ED}"/>
              </a:ext>
            </a:extLst>
          </p:cNvPr>
          <p:cNvSpPr>
            <a:spLocks noChangeArrowheads="1"/>
          </p:cNvSpPr>
          <p:nvPr/>
        </p:nvSpPr>
        <p:spPr bwMode="auto">
          <a:xfrm>
            <a:off x="4329113" y="3276600"/>
            <a:ext cx="485775"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2000">
                <a:solidFill>
                  <a:srgbClr val="FFFFFF"/>
                </a:solidFill>
              </a:rPr>
              <a:t>∵</a:t>
            </a:r>
          </a:p>
        </p:txBody>
      </p:sp>
    </p:spTree>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96DF8E89-F3AC-4212-AF6D-4D5225B635C9}"/>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686E6FA-9182-48CC-A165-81D77BEFC39B}"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11619" name="Rectangle 2">
            <a:extLst>
              <a:ext uri="{FF2B5EF4-FFF2-40B4-BE49-F238E27FC236}">
                <a16:creationId xmlns:a16="http://schemas.microsoft.com/office/drawing/2014/main" id="{94959FC3-DFA2-412F-BE2E-2521A6AD2D5D}"/>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§1.2.1 </a:t>
            </a:r>
            <a:r>
              <a:rPr lang="zh-CN" altLang="en-US" sz="3000" b="1">
                <a:solidFill>
                  <a:schemeClr val="tx1"/>
                </a:solidFill>
              </a:rPr>
              <a:t>绝对近似算法</a:t>
            </a:r>
            <a:endParaRPr lang="en-US" altLang="zh-CN" sz="3000" b="1">
              <a:solidFill>
                <a:schemeClr val="tx1"/>
              </a:solidFill>
            </a:endParaRPr>
          </a:p>
        </p:txBody>
      </p:sp>
      <p:sp>
        <p:nvSpPr>
          <p:cNvPr id="111620" name="Text Box 3">
            <a:extLst>
              <a:ext uri="{FF2B5EF4-FFF2-40B4-BE49-F238E27FC236}">
                <a16:creationId xmlns:a16="http://schemas.microsoft.com/office/drawing/2014/main" id="{106606F4-5AB6-466C-9BF5-1C490DDC0792}"/>
              </a:ext>
            </a:extLst>
          </p:cNvPr>
          <p:cNvSpPr txBox="1">
            <a:spLocks noChangeArrowheads="1"/>
          </p:cNvSpPr>
          <p:nvPr/>
        </p:nvSpPr>
        <p:spPr bwMode="auto">
          <a:xfrm>
            <a:off x="358775" y="906463"/>
            <a:ext cx="8407400" cy="166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黑体" panose="02010609060101010101" pitchFamily="49" charset="-122"/>
                <a:ea typeface="黑体" panose="02010609060101010101" pitchFamily="49" charset="-122"/>
              </a:rPr>
              <a:t>2</a:t>
            </a:r>
            <a:r>
              <a:rPr lang="zh-CN" altLang="en-US" sz="2600">
                <a:solidFill>
                  <a:srgbClr val="FF9900"/>
                </a:solidFill>
                <a:latin typeface="黑体" panose="02010609060101010101" pitchFamily="49" charset="-122"/>
                <a:ea typeface="黑体" panose="02010609060101010101" pitchFamily="49" charset="-122"/>
              </a:rPr>
              <a:t>、图的边着色</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使用</a:t>
            </a:r>
            <a:r>
              <a:rPr lang="zh-CN" altLang="en-US" sz="2600">
                <a:solidFill>
                  <a:srgbClr val="FF3300"/>
                </a:solidFill>
                <a:latin typeface="黑体" panose="02010609060101010101" pitchFamily="49" charset="-122"/>
                <a:ea typeface="黑体" panose="02010609060101010101" pitchFamily="49" charset="-122"/>
              </a:rPr>
              <a:t>最少</a:t>
            </a:r>
            <a:r>
              <a:rPr lang="zh-CN" altLang="en-US" sz="2600">
                <a:solidFill>
                  <a:schemeClr val="tx1"/>
                </a:solidFill>
                <a:latin typeface="黑体" panose="02010609060101010101" pitchFamily="49" charset="-122"/>
                <a:ea typeface="黑体" panose="02010609060101010101" pitchFamily="49" charset="-122"/>
              </a:rPr>
              <a:t>的颜色为图的边上色，使得所有相邻的边有不同的颜色。如下定理</a:t>
            </a:r>
            <a:r>
              <a:rPr lang="en-US" altLang="zh-CN" sz="2600">
                <a:solidFill>
                  <a:schemeClr val="tx1"/>
                </a:solidFill>
                <a:latin typeface="黑体" panose="02010609060101010101" pitchFamily="49" charset="-122"/>
                <a:ea typeface="黑体" panose="02010609060101010101" pitchFamily="49" charset="-122"/>
              </a:rPr>
              <a:t>(</a:t>
            </a:r>
            <a:r>
              <a:rPr lang="en-US" altLang="zh-CN" sz="2600" err="1">
                <a:solidFill>
                  <a:schemeClr val="tx1"/>
                </a:solidFill>
                <a:latin typeface="Times New Roman" panose="02020603050405020304" pitchFamily="18" charset="0"/>
                <a:ea typeface="黑体" panose="02010609060101010101" pitchFamily="49" charset="-122"/>
              </a:rPr>
              <a:t>Vizing</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说明最大度数</a:t>
            </a:r>
            <a:r>
              <a:rPr lang="el-GR" altLang="zh-CN" sz="2600">
                <a:solidFill>
                  <a:schemeClr val="tx1"/>
                </a:solidFill>
                <a:latin typeface="黑体" panose="02010609060101010101" pitchFamily="49" charset="-122"/>
                <a:ea typeface="黑体" panose="02010609060101010101" pitchFamily="49" charset="-122"/>
              </a:rPr>
              <a:t>Δ</a:t>
            </a:r>
            <a:r>
              <a:rPr lang="zh-CN" altLang="en-US" sz="2600">
                <a:solidFill>
                  <a:schemeClr val="tx1"/>
                </a:solidFill>
                <a:latin typeface="黑体" panose="02010609060101010101" pitchFamily="49" charset="-122"/>
                <a:ea typeface="黑体" panose="02010609060101010101" pitchFamily="49" charset="-122"/>
              </a:rPr>
              <a:t>与边着色数之关系：</a:t>
            </a:r>
            <a:endParaRPr lang="zh-CN" altLang="el-GR" sz="2600">
              <a:solidFill>
                <a:schemeClr val="tx1"/>
              </a:solidFill>
              <a:latin typeface="黑体" panose="02010609060101010101" pitchFamily="49" charset="-122"/>
              <a:ea typeface="黑体" panose="02010609060101010101" pitchFamily="49" charset="-122"/>
            </a:endParaRPr>
          </a:p>
        </p:txBody>
      </p:sp>
      <p:sp>
        <p:nvSpPr>
          <p:cNvPr id="111621" name="AutoShape 4" descr="u=3113096413,401413580&amp;fm=116&amp;gp=0">
            <a:extLst>
              <a:ext uri="{FF2B5EF4-FFF2-40B4-BE49-F238E27FC236}">
                <a16:creationId xmlns:a16="http://schemas.microsoft.com/office/drawing/2014/main" id="{7377236D-A03A-427E-B046-1052E660A32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1622" name="AutoShape 5" descr="u=3113096413,401413580&amp;fm=116&amp;gp=0">
            <a:extLst>
              <a:ext uri="{FF2B5EF4-FFF2-40B4-BE49-F238E27FC236}">
                <a16:creationId xmlns:a16="http://schemas.microsoft.com/office/drawing/2014/main" id="{D0D6647E-5CB2-4114-B810-46F14FDF79C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1623" name="AutoShape 6" descr="u=3113096413,401413580&amp;fm=116&amp;gp=0">
            <a:extLst>
              <a:ext uri="{FF2B5EF4-FFF2-40B4-BE49-F238E27FC236}">
                <a16:creationId xmlns:a16="http://schemas.microsoft.com/office/drawing/2014/main" id="{C7FD333E-D45D-4DA5-8CDF-80AA6429CB5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1624" name="AutoShape 7" descr="u=3113096413,401413580&amp;fm=116&amp;gp=0">
            <a:extLst>
              <a:ext uri="{FF2B5EF4-FFF2-40B4-BE49-F238E27FC236}">
                <a16:creationId xmlns:a16="http://schemas.microsoft.com/office/drawing/2014/main" id="{488106E6-06D9-47CB-9274-243EB7DDE4F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1625" name="Text Box 8">
            <a:extLst>
              <a:ext uri="{FF2B5EF4-FFF2-40B4-BE49-F238E27FC236}">
                <a16:creationId xmlns:a16="http://schemas.microsoft.com/office/drawing/2014/main" id="{D1A64A0E-6A68-451F-B76A-99BA64054039}"/>
              </a:ext>
            </a:extLst>
          </p:cNvPr>
          <p:cNvSpPr txBox="1">
            <a:spLocks noChangeArrowheads="1"/>
          </p:cNvSpPr>
          <p:nvPr/>
        </p:nvSpPr>
        <p:spPr bwMode="auto">
          <a:xfrm>
            <a:off x="381000" y="2786063"/>
            <a:ext cx="8501063" cy="22225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MS Gothic" panose="020B0609070205080204" pitchFamily="49" charset="-128"/>
                <a:ea typeface="MS Gothic" panose="020B0609070205080204" pitchFamily="49" charset="-128"/>
              </a:rPr>
              <a:t>Th1.3</a:t>
            </a:r>
            <a:r>
              <a:rPr lang="zh-CN" altLang="en-US" sz="2600">
                <a:solidFill>
                  <a:srgbClr val="FF9900"/>
                </a:solidFill>
                <a:latin typeface="MS Gothic" panose="020B0609070205080204" pitchFamily="49" charset="-128"/>
                <a:ea typeface="MS Gothic" panose="020B0609070205080204" pitchFamily="49" charset="-128"/>
              </a:rPr>
              <a:t>：</a:t>
            </a:r>
            <a:r>
              <a:rPr lang="zh-CN" altLang="en-US" sz="2600">
                <a:solidFill>
                  <a:schemeClr val="tx1"/>
                </a:solidFill>
                <a:latin typeface="MS Gothic" panose="020B0609070205080204" pitchFamily="49" charset="-128"/>
                <a:ea typeface="MS Gothic" panose="020B0609070205080204" pitchFamily="49" charset="-128"/>
                <a:cs typeface="Times New Roman" panose="02020603050405020304" pitchFamily="18" charset="0"/>
              </a:rPr>
              <a:t>任一图至少需要</a:t>
            </a:r>
            <a:r>
              <a:rPr lang="el-GR" altLang="zh-CN" sz="2600">
                <a:solidFill>
                  <a:schemeClr val="tx1"/>
                </a:solidFill>
                <a:latin typeface="MS Gothic" panose="020B0609070205080204" pitchFamily="49" charset="-128"/>
                <a:cs typeface="Times New Roman" panose="02020603050405020304" pitchFamily="18" charset="0"/>
              </a:rPr>
              <a:t>Δ</a:t>
            </a:r>
            <a:r>
              <a:rPr lang="zh-CN" altLang="en-US" sz="2600">
                <a:solidFill>
                  <a:schemeClr val="tx1"/>
                </a:solidFill>
                <a:latin typeface="MS Gothic" panose="020B0609070205080204" pitchFamily="49" charset="-128"/>
                <a:ea typeface="MS Gothic" panose="020B0609070205080204" pitchFamily="49" charset="-128"/>
              </a:rPr>
              <a:t>，至多需要</a:t>
            </a:r>
            <a:r>
              <a:rPr lang="el-GR" altLang="zh-CN" sz="2600">
                <a:solidFill>
                  <a:schemeClr val="tx1"/>
                </a:solidFill>
                <a:latin typeface="黑体" panose="02010609060101010101" pitchFamily="49" charset="-122"/>
                <a:ea typeface="黑体" panose="02010609060101010101" pitchFamily="49" charset="-122"/>
              </a:rPr>
              <a:t>Δ</a:t>
            </a:r>
            <a:r>
              <a:rPr lang="en-US" altLang="zh-CN" sz="2600">
                <a:solidFill>
                  <a:schemeClr val="tx1"/>
                </a:solidFill>
                <a:latin typeface="黑体" panose="02010609060101010101" pitchFamily="49" charset="-122"/>
                <a:ea typeface="黑体" panose="02010609060101010101" pitchFamily="49" charset="-122"/>
              </a:rPr>
              <a:t>+1</a:t>
            </a:r>
            <a:r>
              <a:rPr lang="zh-CN" altLang="en-US" sz="2600">
                <a:solidFill>
                  <a:schemeClr val="tx1"/>
                </a:solidFill>
                <a:latin typeface="黑体" panose="02010609060101010101" pitchFamily="49" charset="-122"/>
                <a:ea typeface="黑体" panose="02010609060101010101" pitchFamily="49" charset="-122"/>
              </a:rPr>
              <a:t>种颜色为边着色</a:t>
            </a:r>
            <a:endParaRPr lang="en-US" altLang="zh-CN" sz="2600">
              <a:solidFill>
                <a:schemeClr val="tx1"/>
              </a:solidFill>
              <a:latin typeface="MS Gothic" panose="020B0609070205080204" pitchFamily="49" charset="-128"/>
              <a:ea typeface="MS Gothic" panose="020B0609070205080204" pitchFamily="49" charset="-128"/>
            </a:endParaRP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MS Gothic" panose="020B0609070205080204" pitchFamily="49" charset="-128"/>
              </a:rPr>
              <a:t>  </a:t>
            </a:r>
            <a:r>
              <a:rPr lang="zh-CN" altLang="en-US" sz="2600">
                <a:solidFill>
                  <a:schemeClr val="tx1"/>
                </a:solidFill>
                <a:latin typeface="Times New Roman" panose="02020603050405020304" pitchFamily="18" charset="0"/>
                <a:ea typeface="MS Gothic" panose="020B0609070205080204" pitchFamily="49" charset="-128"/>
              </a:rPr>
              <a:t> </a:t>
            </a:r>
            <a:r>
              <a:rPr lang="en-US" altLang="zh-CN" sz="2600" err="1">
                <a:solidFill>
                  <a:schemeClr val="tx1"/>
                </a:solidFill>
                <a:latin typeface="Times New Roman" panose="02020603050405020304" pitchFamily="18" charset="0"/>
                <a:ea typeface="MS Gothic" panose="020B0609070205080204" pitchFamily="49" charset="-128"/>
              </a:rPr>
              <a:t>Vizing</a:t>
            </a:r>
            <a:r>
              <a:rPr lang="zh-CN" altLang="en-US" sz="2600">
                <a:solidFill>
                  <a:schemeClr val="tx1"/>
                </a:solidFill>
                <a:latin typeface="MS Gothic" panose="020B0609070205080204" pitchFamily="49" charset="-128"/>
                <a:ea typeface="MS Gothic" panose="020B0609070205080204" pitchFamily="49" charset="-128"/>
              </a:rPr>
              <a:t>定理的证明给出了一个多项式时间的</a:t>
            </a:r>
            <a:r>
              <a:rPr lang="zh-CN" altLang="en-US" sz="2600">
                <a:solidFill>
                  <a:schemeClr val="hlink"/>
                </a:solidFill>
                <a:latin typeface="MS Gothic" panose="020B0609070205080204" pitchFamily="49" charset="-128"/>
                <a:ea typeface="MS Gothic" panose="020B0609070205080204" pitchFamily="49" charset="-128"/>
              </a:rPr>
              <a:t>算法</a:t>
            </a:r>
            <a:r>
              <a:rPr lang="en-US" altLang="zh-CN" sz="2600">
                <a:solidFill>
                  <a:schemeClr val="hlink"/>
                </a:solidFill>
                <a:latin typeface="MS Gothic" panose="020B0609070205080204" pitchFamily="49" charset="-128"/>
                <a:ea typeface="MS Gothic" panose="020B0609070205080204" pitchFamily="49" charset="-128"/>
              </a:rPr>
              <a:t>A</a:t>
            </a:r>
            <a:r>
              <a:rPr lang="zh-CN" altLang="en-US" sz="2600">
                <a:solidFill>
                  <a:schemeClr val="tx1"/>
                </a:solidFill>
                <a:latin typeface="MS Gothic" panose="020B0609070205080204" pitchFamily="49" charset="-128"/>
                <a:ea typeface="MS Gothic" panose="020B0609070205080204" pitchFamily="49" charset="-128"/>
              </a:rPr>
              <a:t>找到</a:t>
            </a:r>
            <a:r>
              <a:rPr lang="el-GR" altLang="zh-CN" sz="2600">
                <a:solidFill>
                  <a:schemeClr val="tx1"/>
                </a:solidFill>
                <a:latin typeface="黑体" panose="02010609060101010101" pitchFamily="49" charset="-122"/>
                <a:ea typeface="黑体" panose="02010609060101010101" pitchFamily="49" charset="-122"/>
              </a:rPr>
              <a:t>Δ</a:t>
            </a:r>
            <a:r>
              <a:rPr lang="en-US" altLang="zh-CN" sz="2600">
                <a:solidFill>
                  <a:schemeClr val="tx1"/>
                </a:solidFill>
                <a:latin typeface="黑体" panose="02010609060101010101" pitchFamily="49" charset="-122"/>
                <a:ea typeface="黑体" panose="02010609060101010101" pitchFamily="49" charset="-122"/>
              </a:rPr>
              <a:t>+1</a:t>
            </a:r>
            <a:r>
              <a:rPr lang="zh-CN" altLang="en-US" sz="2600">
                <a:solidFill>
                  <a:schemeClr val="tx1"/>
                </a:solidFill>
                <a:latin typeface="黑体" panose="02010609060101010101" pitchFamily="49" charset="-122"/>
                <a:ea typeface="黑体" panose="02010609060101010101" pitchFamily="49" charset="-122"/>
              </a:rPr>
              <a:t>边着色，但令人惊奇的是边着色问题即使是很特殊的情况也是</a:t>
            </a:r>
            <a:r>
              <a:rPr lang="en-US" altLang="zh-CN" sz="2600">
                <a:solidFill>
                  <a:schemeClr val="tx1"/>
                </a:solidFill>
                <a:latin typeface="Times New Roman" panose="02020603050405020304" pitchFamily="18" charset="0"/>
                <a:ea typeface="黑体" panose="02010609060101010101" pitchFamily="49" charset="-122"/>
              </a:rPr>
              <a:t>NP-hard</a:t>
            </a:r>
            <a:r>
              <a:rPr lang="zh-CN" altLang="en-US" sz="2600">
                <a:solidFill>
                  <a:schemeClr val="tx1"/>
                </a:solidFill>
                <a:latin typeface="黑体" panose="02010609060101010101" pitchFamily="49" charset="-122"/>
                <a:ea typeface="黑体" panose="02010609060101010101" pitchFamily="49" charset="-122"/>
              </a:rPr>
              <a:t>的，正如下述的</a:t>
            </a:r>
            <a:r>
              <a:rPr lang="en-US" altLang="zh-CN" sz="2600" err="1">
                <a:solidFill>
                  <a:schemeClr val="tx1"/>
                </a:solidFill>
                <a:latin typeface="Times New Roman" panose="02020603050405020304" pitchFamily="18" charset="0"/>
                <a:ea typeface="黑体" panose="02010609060101010101" pitchFamily="49" charset="-122"/>
              </a:rPr>
              <a:t>Holyer</a:t>
            </a:r>
            <a:r>
              <a:rPr lang="zh-CN" altLang="en-US" sz="2600">
                <a:solidFill>
                  <a:schemeClr val="tx1"/>
                </a:solidFill>
                <a:latin typeface="黑体" panose="02010609060101010101" pitchFamily="49" charset="-122"/>
                <a:ea typeface="黑体" panose="02010609060101010101" pitchFamily="49" charset="-122"/>
              </a:rPr>
              <a:t>定理：</a:t>
            </a:r>
            <a:endParaRPr lang="zh-CN" altLang="en-US" sz="2600">
              <a:solidFill>
                <a:schemeClr val="tx1"/>
              </a:solidFill>
              <a:latin typeface="MS Gothic" panose="020B0609070205080204" pitchFamily="49" charset="-128"/>
              <a:ea typeface="MS Gothic" panose="020B0609070205080204" pitchFamily="49" charset="-128"/>
            </a:endParaRPr>
          </a:p>
          <a:p>
            <a:pPr algn="just">
              <a:spcBef>
                <a:spcPct val="40000"/>
              </a:spcBef>
              <a:spcAft>
                <a:spcPct val="0"/>
              </a:spcAft>
              <a:buClr>
                <a:srgbClr val="FF9900"/>
              </a:buClr>
              <a:buFont typeface="Wingdings" panose="05000000000000000000" pitchFamily="2" charset="2"/>
              <a:buNone/>
            </a:pPr>
            <a:r>
              <a:rPr lang="en-US" altLang="zh-CN" sz="2600">
                <a:solidFill>
                  <a:srgbClr val="FF9900"/>
                </a:solidFill>
                <a:latin typeface="MS Gothic" panose="020B0609070205080204" pitchFamily="49" charset="-128"/>
                <a:ea typeface="MS Gothic" panose="020B0609070205080204" pitchFamily="49" charset="-128"/>
              </a:rPr>
              <a:t>Th1.4</a:t>
            </a:r>
            <a:r>
              <a:rPr lang="zh-CN" altLang="en-US" sz="2600">
                <a:solidFill>
                  <a:schemeClr val="tx1"/>
                </a:solidFill>
                <a:latin typeface="MS Gothic" panose="020B0609070205080204" pitchFamily="49" charset="-128"/>
                <a:ea typeface="MS Gothic" panose="020B0609070205080204" pitchFamily="49" charset="-128"/>
              </a:rPr>
              <a:t>：确定一个</a:t>
            </a:r>
            <a:r>
              <a:rPr lang="en-US" altLang="zh-CN" sz="2600">
                <a:solidFill>
                  <a:schemeClr val="tx1"/>
                </a:solidFill>
                <a:latin typeface="MS Gothic" panose="020B0609070205080204" pitchFamily="49" charset="-128"/>
                <a:ea typeface="MS Gothic" panose="020B0609070205080204" pitchFamily="49" charset="-128"/>
              </a:rPr>
              <a:t>3</a:t>
            </a:r>
            <a:r>
              <a:rPr lang="zh-CN" altLang="en-US" sz="2600">
                <a:solidFill>
                  <a:schemeClr val="tx1"/>
                </a:solidFill>
                <a:latin typeface="MS Gothic" panose="020B0609070205080204" pitchFamily="49" charset="-128"/>
                <a:ea typeface="MS Gothic" panose="020B0609070205080204" pitchFamily="49" charset="-128"/>
              </a:rPr>
              <a:t>正则平面图所需的边着色数问题是</a:t>
            </a:r>
            <a:r>
              <a:rPr lang="en-US" altLang="zh-CN" sz="2600">
                <a:solidFill>
                  <a:schemeClr val="tx1"/>
                </a:solidFill>
                <a:latin typeface="MS Gothic" panose="020B0609070205080204" pitchFamily="49" charset="-128"/>
                <a:ea typeface="MS Gothic" panose="020B0609070205080204" pitchFamily="49" charset="-128"/>
              </a:rPr>
              <a:t>NPH.</a:t>
            </a:r>
            <a:endParaRPr lang="zh-CN" altLang="en-US" sz="2600">
              <a:solidFill>
                <a:schemeClr val="tx1"/>
              </a:solidFill>
              <a:latin typeface="MS Gothic" panose="020B0609070205080204" pitchFamily="49" charset="-128"/>
              <a:ea typeface="MS Gothic" panose="020B0609070205080204" pitchFamily="49" charset="-128"/>
            </a:endParaRPr>
          </a:p>
        </p:txBody>
      </p:sp>
      <p:pic>
        <p:nvPicPr>
          <p:cNvPr id="111626" name="Picture 10" descr="90px-3-regular_graph2">
            <a:extLst>
              <a:ext uri="{FF2B5EF4-FFF2-40B4-BE49-F238E27FC236}">
                <a16:creationId xmlns:a16="http://schemas.microsoft.com/office/drawing/2014/main" id="{86C84435-7D92-4BD9-90D3-05A850A554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638" y="219075"/>
            <a:ext cx="1379537" cy="114300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1627" name="Text Box 11">
            <a:extLst>
              <a:ext uri="{FF2B5EF4-FFF2-40B4-BE49-F238E27FC236}">
                <a16:creationId xmlns:a16="http://schemas.microsoft.com/office/drawing/2014/main" id="{26B13BBC-DEEA-4887-803E-E79E37C95149}"/>
              </a:ext>
            </a:extLst>
          </p:cNvPr>
          <p:cNvSpPr txBox="1">
            <a:spLocks noChangeArrowheads="1"/>
          </p:cNvSpPr>
          <p:nvPr/>
        </p:nvSpPr>
        <p:spPr bwMode="auto">
          <a:xfrm>
            <a:off x="423863" y="5172075"/>
            <a:ext cx="8204200" cy="9525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综上所述：存在绝对近似算法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黑体" panose="02010609060101010101" pitchFamily="49" charset="-122"/>
                <a:ea typeface="黑体" panose="02010609060101010101" pitchFamily="49" charset="-122"/>
              </a:rPr>
              <a:t>，使得下述定理成立：</a:t>
            </a:r>
            <a:endParaRPr lang="en-US" altLang="zh-CN" sz="2600">
              <a:solidFill>
                <a:schemeClr val="tx1"/>
              </a:solidFill>
              <a:latin typeface="黑体" panose="02010609060101010101" pitchFamily="49" charset="-122"/>
              <a:ea typeface="黑体" panose="02010609060101010101" pitchFamily="49" charset="-122"/>
            </a:endParaRPr>
          </a:p>
          <a:p>
            <a:pPr algn="just">
              <a:spcBef>
                <a:spcPct val="40000"/>
              </a:spcBef>
              <a:spcAft>
                <a:spcPct val="0"/>
              </a:spcAft>
              <a:buClr>
                <a:srgbClr val="FF9900"/>
              </a:buClr>
              <a:buFont typeface="Wingdings" panose="05000000000000000000" pitchFamily="2" charset="2"/>
              <a:buNone/>
            </a:pPr>
            <a:r>
              <a:rPr lang="en-US" altLang="zh-CN" sz="2600">
                <a:solidFill>
                  <a:srgbClr val="FF9900"/>
                </a:solidFill>
                <a:latin typeface="MS Gothic" panose="020B0609070205080204" pitchFamily="49" charset="-128"/>
                <a:ea typeface="MS Gothic" panose="020B0609070205080204" pitchFamily="49" charset="-128"/>
                <a:cs typeface="Times New Roman" panose="02020603050405020304" pitchFamily="18" charset="0"/>
              </a:rPr>
              <a:t>Th1.5</a:t>
            </a:r>
            <a:r>
              <a:rPr lang="zh-CN" altLang="en-US" sz="2600">
                <a:solidFill>
                  <a:schemeClr val="tx1"/>
                </a:solidFill>
                <a:latin typeface="MS Gothic" panose="020B0609070205080204" pitchFamily="49" charset="-128"/>
                <a:ea typeface="MS Gothic" panose="020B0609070205080204" pitchFamily="49" charset="-128"/>
                <a:cs typeface="Times New Roman" panose="02020603050405020304" pitchFamily="18" charset="0"/>
              </a:rPr>
              <a:t>：近似算法</a:t>
            </a: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A</a:t>
            </a:r>
            <a:r>
              <a:rPr lang="zh-CN" altLang="en-US" sz="2600">
                <a:solidFill>
                  <a:schemeClr val="tx1"/>
                </a:solidFill>
                <a:latin typeface="MS Gothic" panose="020B0609070205080204" pitchFamily="49" charset="-128"/>
                <a:ea typeface="MS Gothic" panose="020B0609070205080204" pitchFamily="49" charset="-128"/>
                <a:cs typeface="Times New Roman" panose="02020603050405020304" pitchFamily="18" charset="0"/>
              </a:rPr>
              <a:t>有性能保证：</a:t>
            </a:r>
            <a:r>
              <a:rPr lang="en-US" altLang="zh-CN" sz="2600">
                <a:solidFill>
                  <a:schemeClr val="tx1"/>
                </a:solidFill>
                <a:latin typeface="Times New Roman" panose="02020603050405020304" pitchFamily="18" charset="0"/>
                <a:ea typeface="MS Gothic" panose="020B0609070205080204" pitchFamily="49" charset="-128"/>
              </a:rPr>
              <a:t>|A(G)-OPT(G)| ≤ 1</a:t>
            </a:r>
            <a:endParaRPr lang="zh-CN" altLang="el-GR" sz="26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B948ABF3-0407-4500-8DE2-9AD07F01A54A}"/>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20858B4-3FD2-4F68-8470-8CB624D7D229}"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13667" name="Rectangle 2">
            <a:extLst>
              <a:ext uri="{FF2B5EF4-FFF2-40B4-BE49-F238E27FC236}">
                <a16:creationId xmlns:a16="http://schemas.microsoft.com/office/drawing/2014/main" id="{1F0BA910-B9F7-4664-A73A-9CA414D73A93}"/>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§1.2.2 </a:t>
            </a:r>
            <a:r>
              <a:rPr lang="zh-CN" altLang="en-US" sz="3000" b="1">
                <a:solidFill>
                  <a:schemeClr val="tx1"/>
                </a:solidFill>
              </a:rPr>
              <a:t>绝对近似算法之否定</a:t>
            </a:r>
            <a:endParaRPr lang="en-US" altLang="zh-CN" sz="3000" b="1">
              <a:solidFill>
                <a:schemeClr val="tx1"/>
              </a:solidFill>
            </a:endParaRPr>
          </a:p>
        </p:txBody>
      </p:sp>
      <p:sp>
        <p:nvSpPr>
          <p:cNvPr id="113668" name="Text Box 3">
            <a:extLst>
              <a:ext uri="{FF2B5EF4-FFF2-40B4-BE49-F238E27FC236}">
                <a16:creationId xmlns:a16="http://schemas.microsoft.com/office/drawing/2014/main" id="{70FFA571-187A-41C2-BFFE-71280C831AD0}"/>
              </a:ext>
            </a:extLst>
          </p:cNvPr>
          <p:cNvSpPr txBox="1">
            <a:spLocks noChangeArrowheads="1"/>
          </p:cNvSpPr>
          <p:nvPr/>
        </p:nvSpPr>
        <p:spPr bwMode="auto">
          <a:xfrm>
            <a:off x="561975" y="1254125"/>
            <a:ext cx="7899400" cy="46037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lnSpc>
                <a:spcPct val="120000"/>
              </a:lnSpc>
              <a:spcBef>
                <a:spcPct val="50000"/>
              </a:spcBef>
              <a:spcAft>
                <a:spcPct val="5000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前面的例子似乎说明只有很特殊的一类优化问题可能有绝对近似算法：</a:t>
            </a:r>
            <a:r>
              <a:rPr lang="zh-CN" altLang="en-US" sz="2600">
                <a:solidFill>
                  <a:schemeClr val="hlink"/>
                </a:solidFill>
                <a:latin typeface="Times New Roman" panose="02020603050405020304" pitchFamily="18" charset="0"/>
                <a:ea typeface="黑体" panose="02010609060101010101" pitchFamily="49" charset="-122"/>
              </a:rPr>
              <a:t>已知最优解的值</a:t>
            </a:r>
            <a:r>
              <a:rPr lang="zh-CN" altLang="en-US" sz="2600">
                <a:solidFill>
                  <a:schemeClr val="tx1"/>
                </a:solidFill>
                <a:latin typeface="Times New Roman" panose="02020603050405020304" pitchFamily="18" charset="0"/>
                <a:ea typeface="黑体" panose="02010609060101010101" pitchFamily="49" charset="-122"/>
              </a:rPr>
              <a:t>或值所在的小范围。但最优解的值不易确定时是否有绝对近似算法仍然是</a:t>
            </a:r>
            <a:r>
              <a:rPr lang="en-US" altLang="zh-CN" sz="2600">
                <a:solidFill>
                  <a:schemeClr val="tx1"/>
                </a:solidFill>
                <a:latin typeface="Times New Roman" panose="02020603050405020304" pitchFamily="18" charset="0"/>
                <a:ea typeface="黑体" panose="02010609060101010101" pitchFamily="49" charset="-122"/>
              </a:rPr>
              <a:t>open. </a:t>
            </a:r>
          </a:p>
          <a:p>
            <a:pPr algn="just">
              <a:lnSpc>
                <a:spcPct val="120000"/>
              </a:lnSpc>
              <a:spcBef>
                <a:spcPct val="50000"/>
              </a:spcBef>
              <a:spcAft>
                <a:spcPct val="5000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对于大多数</a:t>
            </a:r>
            <a:r>
              <a:rPr lang="en-US" altLang="zh-CN" sz="2600">
                <a:solidFill>
                  <a:schemeClr val="tx1"/>
                </a:solidFill>
                <a:latin typeface="Times New Roman" panose="02020603050405020304" pitchFamily="18" charset="0"/>
                <a:ea typeface="黑体" panose="02010609060101010101" pitchFamily="49" charset="-122"/>
              </a:rPr>
              <a:t>NP-hard</a:t>
            </a:r>
            <a:r>
              <a:rPr lang="zh-CN" altLang="en-US" sz="2600">
                <a:solidFill>
                  <a:schemeClr val="tx1"/>
                </a:solidFill>
                <a:latin typeface="Times New Roman" panose="02020603050405020304" pitchFamily="18" charset="0"/>
                <a:ea typeface="黑体" panose="02010609060101010101" pitchFamily="49" charset="-122"/>
              </a:rPr>
              <a:t>问题，存在绝对近似算法</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多项式时间</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当且仅当存在多项式的精确算法（即：</a:t>
            </a:r>
            <a:r>
              <a:rPr lang="zh-CN" altLang="en-US" sz="2600">
                <a:solidFill>
                  <a:schemeClr val="hlink"/>
                </a:solidFill>
                <a:latin typeface="Times New Roman" panose="02020603050405020304" pitchFamily="18" charset="0"/>
                <a:ea typeface="黑体" panose="02010609060101010101" pitchFamily="49" charset="-122"/>
              </a:rPr>
              <a:t>可在多项式时间内找到最优解</a:t>
            </a:r>
            <a:r>
              <a:rPr lang="zh-CN" altLang="en-US" sz="2600">
                <a:solidFill>
                  <a:schemeClr val="tx1"/>
                </a:solidFill>
                <a:latin typeface="Times New Roman" panose="02020603050405020304" pitchFamily="18" charset="0"/>
                <a:ea typeface="黑体" panose="02010609060101010101" pitchFamily="49" charset="-122"/>
              </a:rPr>
              <a:t>） </a:t>
            </a:r>
          </a:p>
          <a:p>
            <a:pPr algn="just">
              <a:lnSpc>
                <a:spcPct val="120000"/>
              </a:lnSpc>
              <a:spcBef>
                <a:spcPct val="50000"/>
              </a:spcBef>
              <a:spcAft>
                <a:spcPct val="50000"/>
              </a:spcAft>
              <a:buClr>
                <a:srgbClr val="FF9900"/>
              </a:buClr>
              <a:buFont typeface="Wingdings" panose="05000000000000000000" pitchFamily="2" charset="2"/>
              <a:buNone/>
            </a:pPr>
            <a:r>
              <a:rPr lang="zh-CN" altLang="en-US" sz="2600">
                <a:solidFill>
                  <a:srgbClr val="FF9900"/>
                </a:solidFill>
                <a:latin typeface="黑体" panose="02010609060101010101" pitchFamily="49" charset="-122"/>
                <a:ea typeface="黑体" panose="02010609060101010101" pitchFamily="49" charset="-122"/>
              </a:rPr>
              <a:t>否定结果</a:t>
            </a:r>
            <a:r>
              <a:rPr lang="zh-CN" altLang="en-US" sz="2600">
                <a:solidFill>
                  <a:schemeClr val="tx1"/>
                </a:solidFill>
                <a:latin typeface="黑体" panose="02010609060101010101" pitchFamily="49" charset="-122"/>
                <a:ea typeface="黑体" panose="02010609060101010101" pitchFamily="49" charset="-122"/>
              </a:rPr>
              <a:t>：证明问题的绝对近似算法的不存在性！</a:t>
            </a:r>
            <a:endParaRPr lang="zh-CN" altLang="el-GR" sz="2600">
              <a:solidFill>
                <a:schemeClr val="tx1"/>
              </a:solidFill>
              <a:latin typeface="黑体" panose="02010609060101010101" pitchFamily="49" charset="-122"/>
              <a:ea typeface="黑体" panose="02010609060101010101" pitchFamily="49" charset="-122"/>
            </a:endParaRPr>
          </a:p>
        </p:txBody>
      </p:sp>
      <p:sp>
        <p:nvSpPr>
          <p:cNvPr id="113669" name="AutoShape 4" descr="u=3113096413,401413580&amp;fm=116&amp;gp=0">
            <a:extLst>
              <a:ext uri="{FF2B5EF4-FFF2-40B4-BE49-F238E27FC236}">
                <a16:creationId xmlns:a16="http://schemas.microsoft.com/office/drawing/2014/main" id="{C514D050-6AB6-45B0-8BF0-D0CE111738F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3670" name="AutoShape 5" descr="u=3113096413,401413580&amp;fm=116&amp;gp=0">
            <a:extLst>
              <a:ext uri="{FF2B5EF4-FFF2-40B4-BE49-F238E27FC236}">
                <a16:creationId xmlns:a16="http://schemas.microsoft.com/office/drawing/2014/main" id="{8F43C0C9-B15E-40B9-90FB-D958A5E7D99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3671" name="AutoShape 6" descr="u=3113096413,401413580&amp;fm=116&amp;gp=0">
            <a:extLst>
              <a:ext uri="{FF2B5EF4-FFF2-40B4-BE49-F238E27FC236}">
                <a16:creationId xmlns:a16="http://schemas.microsoft.com/office/drawing/2014/main" id="{D0A9C5B8-FA9A-489E-B330-9784519D769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3672" name="AutoShape 7" descr="u=3113096413,401413580&amp;fm=116&amp;gp=0">
            <a:extLst>
              <a:ext uri="{FF2B5EF4-FFF2-40B4-BE49-F238E27FC236}">
                <a16:creationId xmlns:a16="http://schemas.microsoft.com/office/drawing/2014/main" id="{0B689F03-EF3C-453C-88E7-ACC77B558D3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3673" name="Text Box 8">
            <a:extLst>
              <a:ext uri="{FF2B5EF4-FFF2-40B4-BE49-F238E27FC236}">
                <a16:creationId xmlns:a16="http://schemas.microsoft.com/office/drawing/2014/main" id="{A0E80EFB-23FC-44F7-BCC3-6C9D6285BF49}"/>
              </a:ext>
            </a:extLst>
          </p:cNvPr>
          <p:cNvSpPr txBox="1">
            <a:spLocks noChangeArrowheads="1"/>
          </p:cNvSpPr>
          <p:nvPr/>
        </p:nvSpPr>
        <p:spPr bwMode="auto">
          <a:xfrm>
            <a:off x="811213" y="5573713"/>
            <a:ext cx="8332787"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endParaRPr lang="en-US" altLang="zh-CN" sz="2600">
              <a:solidFill>
                <a:schemeClr val="tx1"/>
              </a:solidFill>
              <a:latin typeface="Times New Roman" panose="02020603050405020304" pitchFamily="18" charset="0"/>
              <a:ea typeface="MS Gothic" panose="020B0609070205080204" pitchFamily="49" charset="-128"/>
            </a:endParaRPr>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0DED6D7C-2228-4730-BEEE-C0CF45D48FE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877E173A-C0AE-4973-9BB4-DAAC75FF36D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15715" name="Rectangle 2">
            <a:extLst>
              <a:ext uri="{FF2B5EF4-FFF2-40B4-BE49-F238E27FC236}">
                <a16:creationId xmlns:a16="http://schemas.microsoft.com/office/drawing/2014/main" id="{1DBBBBCD-A481-42EF-9191-53BDC041F28D}"/>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§1.2.2 </a:t>
            </a:r>
            <a:r>
              <a:rPr lang="zh-CN" altLang="en-US" sz="3000" b="1">
                <a:solidFill>
                  <a:schemeClr val="tx1"/>
                </a:solidFill>
              </a:rPr>
              <a:t>绝对近似算法之否定</a:t>
            </a:r>
            <a:endParaRPr lang="en-US" altLang="zh-CN" sz="3000" b="1">
              <a:solidFill>
                <a:schemeClr val="tx1"/>
              </a:solidFill>
            </a:endParaRPr>
          </a:p>
        </p:txBody>
      </p:sp>
      <p:sp>
        <p:nvSpPr>
          <p:cNvPr id="115716" name="Text Box 3">
            <a:extLst>
              <a:ext uri="{FF2B5EF4-FFF2-40B4-BE49-F238E27FC236}">
                <a16:creationId xmlns:a16="http://schemas.microsoft.com/office/drawing/2014/main" id="{5BCD867B-02B6-4F68-92D0-4BF51B0A58F3}"/>
              </a:ext>
            </a:extLst>
          </p:cNvPr>
          <p:cNvSpPr txBox="1">
            <a:spLocks noChangeArrowheads="1"/>
          </p:cNvSpPr>
          <p:nvPr/>
        </p:nvSpPr>
        <p:spPr bwMode="auto">
          <a:xfrm>
            <a:off x="374650" y="4189413"/>
            <a:ext cx="8204200" cy="42703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黑体" panose="02010609060101010101" pitchFamily="49" charset="-122"/>
                <a:ea typeface="黑体" panose="02010609060101010101" pitchFamily="49" charset="-122"/>
              </a:rPr>
              <a:t> </a:t>
            </a:r>
            <a:r>
              <a:rPr lang="zh-CN" altLang="en-US" sz="2800">
                <a:solidFill>
                  <a:schemeClr val="tx1"/>
                </a:solidFill>
                <a:latin typeface="黑体" panose="02010609060101010101" pitchFamily="49" charset="-122"/>
                <a:ea typeface="黑体" panose="02010609060101010101" pitchFamily="49" charset="-122"/>
              </a:rPr>
              <a:t> </a:t>
            </a:r>
            <a:r>
              <a:rPr lang="zh-CN" altLang="en-US" sz="2800">
                <a:solidFill>
                  <a:schemeClr val="hlink"/>
                </a:solidFill>
                <a:latin typeface="黑体" panose="02010609060101010101" pitchFamily="49" charset="-122"/>
                <a:ea typeface="黑体" panose="02010609060101010101" pitchFamily="49" charset="-122"/>
              </a:rPr>
              <a:t>最优解</a:t>
            </a:r>
            <a:r>
              <a:rPr lang="zh-CN" altLang="en-US" sz="2800">
                <a:solidFill>
                  <a:schemeClr val="tx1"/>
                </a:solidFill>
                <a:latin typeface="黑体" panose="02010609060101010101" pitchFamily="49" charset="-122"/>
                <a:ea typeface="黑体" panose="02010609060101010101" pitchFamily="49" charset="-122"/>
              </a:rPr>
              <a:t>是</a:t>
            </a:r>
            <a:r>
              <a:rPr lang="zh-CN" altLang="en-US" sz="2800">
                <a:solidFill>
                  <a:schemeClr val="tx1"/>
                </a:solidFill>
                <a:latin typeface="Times New Roman" panose="02020603050405020304" pitchFamily="18" charset="0"/>
                <a:ea typeface="黑体" panose="02010609060101010101" pitchFamily="49" charset="-122"/>
              </a:rPr>
              <a:t>使得</a:t>
            </a:r>
            <a:r>
              <a:rPr lang="en-US" altLang="zh-CN" sz="2800">
                <a:solidFill>
                  <a:schemeClr val="tx1"/>
                </a:solidFill>
                <a:latin typeface="Times New Roman" panose="02020603050405020304" pitchFamily="18" charset="0"/>
                <a:ea typeface="黑体" panose="02010609060101010101" pitchFamily="49" charset="-122"/>
              </a:rPr>
              <a:t>f(I</a:t>
            </a:r>
            <a:r>
              <a:rPr lang="en-US" altLang="zh-CN" sz="2800">
                <a:solidFill>
                  <a:schemeClr val="tx1"/>
                </a:solidFill>
                <a:latin typeface="MS Reference Sans Serif" panose="020B0604030504040204" pitchFamily="34" charset="0"/>
                <a:ea typeface="黑体" panose="02010609060101010101" pitchFamily="49" charset="-122"/>
              </a:rPr>
              <a:t>’</a:t>
            </a:r>
            <a:r>
              <a:rPr lang="en-US" altLang="zh-CN" sz="2800">
                <a:solidFill>
                  <a:schemeClr val="tx1"/>
                </a:solidFill>
                <a:latin typeface="Times New Roman" panose="02020603050405020304" pitchFamily="18" charset="0"/>
                <a:ea typeface="黑体" panose="02010609060101010101" pitchFamily="49" charset="-122"/>
              </a:rPr>
              <a:t>) </a:t>
            </a:r>
            <a:r>
              <a:rPr lang="en-US" altLang="zh-CN" sz="2800">
                <a:solidFill>
                  <a:schemeClr val="tx1"/>
                </a:solidFill>
                <a:latin typeface="黑体" panose="02010609060101010101" pitchFamily="49" charset="-122"/>
                <a:ea typeface="黑体" panose="02010609060101010101" pitchFamily="49" charset="-122"/>
              </a:rPr>
              <a:t>=         </a:t>
            </a:r>
            <a:r>
              <a:rPr lang="zh-CN" altLang="en-US" sz="2800">
                <a:solidFill>
                  <a:schemeClr val="tx1"/>
                </a:solidFill>
                <a:latin typeface="黑体" panose="02010609060101010101" pitchFamily="49" charset="-122"/>
                <a:ea typeface="黑体" panose="02010609060101010101" pitchFamily="49" charset="-122"/>
              </a:rPr>
              <a:t>最大的可行解</a:t>
            </a:r>
            <a:endParaRPr lang="zh-CN" altLang="el-GR" sz="2800">
              <a:solidFill>
                <a:schemeClr val="tx1"/>
              </a:solidFill>
              <a:latin typeface="黑体" panose="02010609060101010101" pitchFamily="49" charset="-122"/>
              <a:ea typeface="黑体" panose="02010609060101010101" pitchFamily="49" charset="-122"/>
            </a:endParaRPr>
          </a:p>
        </p:txBody>
      </p:sp>
      <p:sp>
        <p:nvSpPr>
          <p:cNvPr id="115717" name="AutoShape 4" descr="u=3113096413,401413580&amp;fm=116&amp;gp=0">
            <a:extLst>
              <a:ext uri="{FF2B5EF4-FFF2-40B4-BE49-F238E27FC236}">
                <a16:creationId xmlns:a16="http://schemas.microsoft.com/office/drawing/2014/main" id="{65B91FC5-89B1-4D71-9136-D83694F1F20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5718" name="AutoShape 5" descr="u=3113096413,401413580&amp;fm=116&amp;gp=0">
            <a:extLst>
              <a:ext uri="{FF2B5EF4-FFF2-40B4-BE49-F238E27FC236}">
                <a16:creationId xmlns:a16="http://schemas.microsoft.com/office/drawing/2014/main" id="{B205FD01-628B-4625-BC03-606E57BE9AA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5719" name="AutoShape 6" descr="u=3113096413,401413580&amp;fm=116&amp;gp=0">
            <a:extLst>
              <a:ext uri="{FF2B5EF4-FFF2-40B4-BE49-F238E27FC236}">
                <a16:creationId xmlns:a16="http://schemas.microsoft.com/office/drawing/2014/main" id="{87B298E9-6375-48C7-A546-3630252F6D9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5720" name="AutoShape 7" descr="u=3113096413,401413580&amp;fm=116&amp;gp=0">
            <a:extLst>
              <a:ext uri="{FF2B5EF4-FFF2-40B4-BE49-F238E27FC236}">
                <a16:creationId xmlns:a16="http://schemas.microsoft.com/office/drawing/2014/main" id="{8F4C0570-C524-46A2-8470-060C34ED560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5721" name="Text Box 8">
            <a:extLst>
              <a:ext uri="{FF2B5EF4-FFF2-40B4-BE49-F238E27FC236}">
                <a16:creationId xmlns:a16="http://schemas.microsoft.com/office/drawing/2014/main" id="{D3E30D1F-63F4-4AAE-B9C6-53AD948C8BB9}"/>
              </a:ext>
            </a:extLst>
          </p:cNvPr>
          <p:cNvSpPr txBox="1">
            <a:spLocks noChangeArrowheads="1"/>
          </p:cNvSpPr>
          <p:nvPr/>
        </p:nvSpPr>
        <p:spPr bwMode="auto">
          <a:xfrm>
            <a:off x="350838" y="927100"/>
            <a:ext cx="8332787" cy="30765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en-US" altLang="zh-CN" sz="2800">
                <a:solidFill>
                  <a:srgbClr val="FF9900"/>
                </a:solidFill>
                <a:latin typeface="黑体" panose="02010609060101010101" pitchFamily="49" charset="-122"/>
                <a:ea typeface="黑体" panose="02010609060101010101" pitchFamily="49" charset="-122"/>
                <a:cs typeface="Times New Roman" panose="02020603050405020304" pitchFamily="18" charset="0"/>
              </a:rPr>
              <a:t>0/1</a:t>
            </a:r>
            <a:r>
              <a:rPr lang="zh-CN" altLang="en-US" sz="2800">
                <a:solidFill>
                  <a:srgbClr val="FF9900"/>
                </a:solidFill>
                <a:latin typeface="黑体" panose="02010609060101010101" pitchFamily="49" charset="-122"/>
                <a:ea typeface="黑体" panose="02010609060101010101" pitchFamily="49" charset="-122"/>
                <a:cs typeface="Times New Roman" panose="02020603050405020304" pitchFamily="18" charset="0"/>
              </a:rPr>
              <a:t>背包问题  </a:t>
            </a:r>
            <a:r>
              <a:rPr lang="zh-CN" altLang="en-US" sz="2800">
                <a:solidFill>
                  <a:schemeClr val="tx1"/>
                </a:solidFill>
                <a:latin typeface="黑体" panose="02010609060101010101" pitchFamily="49" charset="-122"/>
                <a:ea typeface="黑体" panose="02010609060101010101" pitchFamily="49" charset="-122"/>
                <a:cs typeface="Times New Roman" panose="02020603050405020304" pitchFamily="18" charset="0"/>
              </a:rPr>
              <a:t>问题实例：</a:t>
            </a:r>
          </a:p>
          <a:p>
            <a:pPr lvl="1" algn="just">
              <a:spcBef>
                <a:spcPct val="20000"/>
              </a:spcBef>
              <a:spcAft>
                <a:spcPct val="0"/>
              </a:spcAft>
              <a:buClr>
                <a:srgbClr val="FF9900"/>
              </a:buClr>
              <a:buFont typeface="Wingdings" panose="05000000000000000000" pitchFamily="2" charset="2"/>
              <a:buChar char="l"/>
            </a:pPr>
            <a:r>
              <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项        集：</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I={1,2,…,n}</a:t>
            </a:r>
            <a:endPar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endParaRPr>
          </a:p>
          <a:p>
            <a:pPr lvl="1" algn="just">
              <a:spcBef>
                <a:spcPct val="20000"/>
              </a:spcBef>
              <a:spcAft>
                <a:spcPct val="0"/>
              </a:spcAft>
              <a:buClr>
                <a:srgbClr val="FF9900"/>
              </a:buClr>
              <a:buFont typeface="Wingdings" panose="05000000000000000000" pitchFamily="2" charset="2"/>
              <a:buChar char="l"/>
            </a:pPr>
            <a:r>
              <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大        小：</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s</a:t>
            </a:r>
            <a:r>
              <a:rPr lang="en-US" altLang="zh-CN" sz="2800" baseline="-250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1</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,s</a:t>
            </a:r>
            <a:r>
              <a:rPr lang="en-US" altLang="zh-CN" sz="2800" baseline="-250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2</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,…,s</a:t>
            </a:r>
            <a:r>
              <a:rPr lang="en-US" altLang="zh-CN" sz="2800" baseline="-250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n</a:t>
            </a:r>
            <a:endPar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endParaRPr>
          </a:p>
          <a:p>
            <a:pPr lvl="1" algn="just">
              <a:spcBef>
                <a:spcPct val="20000"/>
              </a:spcBef>
              <a:spcAft>
                <a:spcPct val="0"/>
              </a:spcAft>
              <a:buClr>
                <a:srgbClr val="FF9900"/>
              </a:buClr>
              <a:buFont typeface="Wingdings" panose="05000000000000000000" pitchFamily="2" charset="2"/>
              <a:buChar char="l"/>
            </a:pPr>
            <a:r>
              <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利        润：</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p</a:t>
            </a:r>
            <a:r>
              <a:rPr lang="en-US" altLang="zh-CN" sz="2800" baseline="-250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1</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,p</a:t>
            </a:r>
            <a:r>
              <a:rPr lang="en-US" altLang="zh-CN" sz="2800" baseline="-250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2</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,…,p</a:t>
            </a:r>
            <a:r>
              <a:rPr lang="en-US" altLang="zh-CN" sz="2800" baseline="-250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n</a:t>
            </a:r>
            <a:endPar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endParaRPr>
          </a:p>
          <a:p>
            <a:pPr lvl="1" algn="just">
              <a:spcBef>
                <a:spcPct val="20000"/>
              </a:spcBef>
              <a:spcAft>
                <a:spcPct val="0"/>
              </a:spcAft>
              <a:buClr>
                <a:srgbClr val="FF9900"/>
              </a:buClr>
              <a:buFont typeface="Wingdings" panose="05000000000000000000" pitchFamily="2" charset="2"/>
              <a:buChar char="l"/>
            </a:pPr>
            <a:r>
              <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背包容量：</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B</a:t>
            </a:r>
          </a:p>
          <a:p>
            <a:pPr algn="just">
              <a:spcBef>
                <a:spcPct val="40000"/>
              </a:spcBef>
              <a:spcAft>
                <a:spcPct val="0"/>
              </a:spcAft>
              <a:buClr>
                <a:srgbClr val="FF9900"/>
              </a:buClr>
              <a:buFont typeface="Wingdings" panose="05000000000000000000" pitchFamily="2" charset="2"/>
              <a:buNone/>
            </a:pPr>
            <a:r>
              <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    问题的一个</a:t>
            </a:r>
            <a:r>
              <a:rPr lang="zh-CN" altLang="en-US" sz="2800">
                <a:solidFill>
                  <a:schemeClr val="hlink"/>
                </a:solidFill>
                <a:latin typeface="Times New Roman" panose="02020603050405020304" pitchFamily="18" charset="0"/>
                <a:ea typeface="MS Gothic" panose="020B0609070205080204" pitchFamily="49" charset="-128"/>
                <a:cs typeface="Times New Roman" panose="02020603050405020304" pitchFamily="18" charset="0"/>
              </a:rPr>
              <a:t>可行解</a:t>
            </a:r>
            <a:r>
              <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是子集</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I</a:t>
            </a:r>
            <a:r>
              <a:rPr lang="en-US" altLang="zh-CN" sz="2800">
                <a:solidFill>
                  <a:schemeClr val="tx1"/>
                </a:solidFill>
                <a:latin typeface="MS Reference Sans Serif" panose="020B0604030504040204" pitchFamily="34" charset="0"/>
                <a:ea typeface="MS Gothic" panose="020B0609070205080204" pitchFamily="49" charset="-128"/>
                <a:cs typeface="Times New Roman" panose="02020603050405020304" pitchFamily="18" charset="0"/>
              </a:rPr>
              <a:t>’</a:t>
            </a:r>
            <a:r>
              <a:rPr lang="en-US" altLang="zh-CN"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⊆I</a:t>
            </a:r>
            <a:r>
              <a:rPr lang="zh-CN" altLang="en-US" sz="28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a:t>
            </a:r>
          </a:p>
        </p:txBody>
      </p:sp>
      <p:graphicFrame>
        <p:nvGraphicFramePr>
          <p:cNvPr id="115722" name="Object 9">
            <a:extLst>
              <a:ext uri="{FF2B5EF4-FFF2-40B4-BE49-F238E27FC236}">
                <a16:creationId xmlns:a16="http://schemas.microsoft.com/office/drawing/2014/main" id="{DBE897D1-947E-4D63-B4AD-589C8DA1BFDC}"/>
              </a:ext>
            </a:extLst>
          </p:cNvPr>
          <p:cNvGraphicFramePr>
            <a:graphicFrameLocks noChangeAspect="1"/>
          </p:cNvGraphicFramePr>
          <p:nvPr/>
        </p:nvGraphicFramePr>
        <p:xfrm>
          <a:off x="5605463" y="3500438"/>
          <a:ext cx="1685925" cy="600075"/>
        </p:xfrm>
        <a:graphic>
          <a:graphicData uri="http://schemas.openxmlformats.org/presentationml/2006/ole">
            <mc:AlternateContent xmlns:mc="http://schemas.openxmlformats.org/markup-compatibility/2006">
              <mc:Choice xmlns:v="urn:schemas-microsoft-com:vml" Requires="v">
                <p:oleObj spid="_x0000_s115713" name="Equation" r:id="rId4" imgW="748975" imgH="266584" progId="Equation.DSMT4">
                  <p:embed/>
                </p:oleObj>
              </mc:Choice>
              <mc:Fallback>
                <p:oleObj name="Equation" r:id="rId4" imgW="748975" imgH="266584" progId="Equation.DSMT4">
                  <p:embed/>
                  <p:pic>
                    <p:nvPicPr>
                      <p:cNvPr id="115722" name="Object 9">
                        <a:extLst>
                          <a:ext uri="{FF2B5EF4-FFF2-40B4-BE49-F238E27FC236}">
                            <a16:creationId xmlns:a16="http://schemas.microsoft.com/office/drawing/2014/main" id="{DBE897D1-947E-4D63-B4AD-589C8DA1BF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5463" y="3500438"/>
                        <a:ext cx="1685925"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5723" name="Text Box 10">
            <a:extLst>
              <a:ext uri="{FF2B5EF4-FFF2-40B4-BE49-F238E27FC236}">
                <a16:creationId xmlns:a16="http://schemas.microsoft.com/office/drawing/2014/main" id="{BE6BA6B6-A3BE-4123-B334-A1EF394639D1}"/>
              </a:ext>
            </a:extLst>
          </p:cNvPr>
          <p:cNvSpPr txBox="1">
            <a:spLocks noChangeArrowheads="1"/>
          </p:cNvSpPr>
          <p:nvPr/>
        </p:nvSpPr>
        <p:spPr bwMode="auto">
          <a:xfrm>
            <a:off x="452438" y="5106988"/>
            <a:ext cx="8334375" cy="8540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800">
                <a:solidFill>
                  <a:schemeClr val="tx1"/>
                </a:solidFill>
                <a:latin typeface="黑体" panose="02010609060101010101" pitchFamily="49" charset="-122"/>
                <a:ea typeface="黑体" panose="02010609060101010101" pitchFamily="49" charset="-122"/>
              </a:rPr>
              <a:t>该问题</a:t>
            </a:r>
            <a:r>
              <a:rPr lang="en-US" altLang="zh-CN" sz="2800">
                <a:solidFill>
                  <a:schemeClr val="tx1"/>
                </a:solidFill>
                <a:latin typeface="黑体" panose="02010609060101010101" pitchFamily="49" charset="-122"/>
                <a:ea typeface="黑体" panose="02010609060101010101" pitchFamily="49" charset="-122"/>
              </a:rPr>
              <a:t>(0/1</a:t>
            </a:r>
            <a:r>
              <a:rPr lang="zh-CN" altLang="en-US" sz="2800">
                <a:solidFill>
                  <a:schemeClr val="tx1"/>
                </a:solidFill>
                <a:latin typeface="黑体" panose="02010609060101010101" pitchFamily="49" charset="-122"/>
                <a:ea typeface="黑体" panose="02010609060101010101" pitchFamily="49" charset="-122"/>
              </a:rPr>
              <a:t>背包）是</a:t>
            </a:r>
            <a:r>
              <a:rPr lang="en-US" altLang="zh-CN" sz="2800">
                <a:solidFill>
                  <a:schemeClr val="tx1"/>
                </a:solidFill>
                <a:latin typeface="Times New Roman" panose="02020603050405020304" pitchFamily="18" charset="0"/>
                <a:ea typeface="黑体" panose="02010609060101010101" pitchFamily="49" charset="-122"/>
              </a:rPr>
              <a:t>NP-hard</a:t>
            </a:r>
            <a:r>
              <a:rPr lang="zh-CN" altLang="en-US" sz="2800">
                <a:solidFill>
                  <a:schemeClr val="tx1"/>
                </a:solidFill>
                <a:latin typeface="黑体" panose="02010609060101010101" pitchFamily="49" charset="-122"/>
                <a:ea typeface="黑体" panose="02010609060101010101" pitchFamily="49" charset="-122"/>
              </a:rPr>
              <a:t>的，除非存在多项式时间算法能够找到最优解，否则不存在绝对近似算法。</a:t>
            </a:r>
            <a:endParaRPr lang="zh-CN" altLang="el-GR" sz="2800">
              <a:solidFill>
                <a:schemeClr val="tx1"/>
              </a:solidFill>
              <a:latin typeface="黑体" panose="02010609060101010101" pitchFamily="49" charset="-122"/>
              <a:ea typeface="黑体" panose="02010609060101010101" pitchFamily="49" charset="-122"/>
            </a:endParaRPr>
          </a:p>
        </p:txBody>
      </p:sp>
      <p:graphicFrame>
        <p:nvGraphicFramePr>
          <p:cNvPr id="115724" name="Object 11">
            <a:extLst>
              <a:ext uri="{FF2B5EF4-FFF2-40B4-BE49-F238E27FC236}">
                <a16:creationId xmlns:a16="http://schemas.microsoft.com/office/drawing/2014/main" id="{4B87DA79-7E13-46D1-9780-0AEFD391828C}"/>
              </a:ext>
            </a:extLst>
          </p:cNvPr>
          <p:cNvGraphicFramePr>
            <a:graphicFrameLocks noChangeAspect="1"/>
          </p:cNvGraphicFramePr>
          <p:nvPr/>
        </p:nvGraphicFramePr>
        <p:xfrm>
          <a:off x="3865563" y="4019550"/>
          <a:ext cx="1504950" cy="769938"/>
        </p:xfrm>
        <a:graphic>
          <a:graphicData uri="http://schemas.openxmlformats.org/presentationml/2006/ole">
            <mc:AlternateContent xmlns:mc="http://schemas.openxmlformats.org/markup-compatibility/2006">
              <mc:Choice xmlns:v="urn:schemas-microsoft-com:vml" Requires="v">
                <p:oleObj spid="_x0000_s115714" name="Equation" r:id="rId6" imgW="520474" imgH="266584" progId="Equation.DSMT4">
                  <p:embed/>
                </p:oleObj>
              </mc:Choice>
              <mc:Fallback>
                <p:oleObj name="Equation" r:id="rId6" imgW="520474" imgH="266584" progId="Equation.DSMT4">
                  <p:embed/>
                  <p:pic>
                    <p:nvPicPr>
                      <p:cNvPr id="115724" name="Object 11">
                        <a:extLst>
                          <a:ext uri="{FF2B5EF4-FFF2-40B4-BE49-F238E27FC236}">
                            <a16:creationId xmlns:a16="http://schemas.microsoft.com/office/drawing/2014/main" id="{4B87DA79-7E13-46D1-9780-0AEFD39182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5563" y="4019550"/>
                        <a:ext cx="1504950" cy="769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A94C6AD9-71ED-4AA7-8D3A-BF2F3CEBD79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fld id="{4B796EF1-9B28-4EF6-A6A2-1EBB8AE69A46}" type="slidenum">
              <a:rPr kumimoji="0" lang="en-US" altLang="zh-CN" sz="1600" b="0" i="0" u="none" strike="noStrike" kern="1200" cap="none" spc="0" normalizeH="0" baseline="0" noProof="0">
                <a:ln>
                  <a:noFill/>
                </a:ln>
                <a:solidFill>
                  <a:srgbClr val="000000"/>
                </a:solidFill>
                <a:effectLst/>
                <a:uLnTx/>
                <a:uFillTx/>
                <a:latin typeface="Trebuchet MS" panose="020B0603020202020204" pitchFamily="34" charset="0"/>
                <a:ea typeface="宋体" panose="02010600030101010101" pitchFamily="2" charset="-122"/>
              </a:rPr>
              <a:pPr marL="0" marR="0" lvl="0" indent="0" algn="l" defTabSz="914400" rtl="0" eaLnBrk="0" fontAlgn="base" latinLnBrk="0" hangingPunct="0">
                <a:lnSpc>
                  <a:spcPct val="100000"/>
                </a:lnSpc>
                <a:spcBef>
                  <a:spcPct val="0"/>
                </a:spcBef>
                <a:spcAft>
                  <a:spcPct val="0"/>
                </a:spcAft>
                <a:buClrTx/>
                <a:buSzTx/>
                <a:buFontTx/>
                <a:buNone/>
                <a:tabLst/>
                <a:defRPr/>
              </a:pPr>
              <a:t>54</a:t>
            </a:fld>
            <a:r>
              <a:rPr kumimoji="0" lang="en-GB" altLang="zh-CN" sz="700" b="0" i="0" u="none" strike="noStrike" kern="1200" cap="none" spc="0" normalizeH="0" baseline="0" noProof="0">
                <a:ln>
                  <a:noFill/>
                </a:ln>
                <a:solidFill>
                  <a:srgbClr val="000000"/>
                </a:solidFill>
                <a:effectLst/>
                <a:uLnTx/>
                <a:uFillTx/>
                <a:latin typeface="Trebuchet MS" panose="020B0603020202020204" pitchFamily="34" charset="0"/>
                <a:ea typeface="宋体" panose="02010600030101010101" pitchFamily="2" charset="-122"/>
              </a:rPr>
              <a:t> </a:t>
            </a:r>
            <a:endParaRPr kumimoji="0" lang="zh-CN" altLang="zh-CN" sz="700" b="0" i="0" u="none" strike="noStrike" kern="1200" cap="none" spc="0" normalizeH="0" baseline="0" noProof="0">
              <a:ln>
                <a:noFill/>
              </a:ln>
              <a:solidFill>
                <a:srgbClr val="000000"/>
              </a:solidFill>
              <a:effectLst/>
              <a:uLnTx/>
              <a:uFillTx/>
              <a:latin typeface="Trebuchet MS" panose="020B0603020202020204" pitchFamily="34" charset="0"/>
              <a:ea typeface="宋体" panose="02010600030101010101" pitchFamily="2" charset="-122"/>
            </a:endParaRPr>
          </a:p>
        </p:txBody>
      </p:sp>
      <p:sp>
        <p:nvSpPr>
          <p:cNvPr id="117763" name="Rectangle 2">
            <a:extLst>
              <a:ext uri="{FF2B5EF4-FFF2-40B4-BE49-F238E27FC236}">
                <a16:creationId xmlns:a16="http://schemas.microsoft.com/office/drawing/2014/main" id="{C0EBED55-5C39-449D-8EFC-37359DE27A2A}"/>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§1.2.2 </a:t>
            </a:r>
            <a:r>
              <a:rPr lang="zh-CN" altLang="en-US" sz="3000" b="1">
                <a:solidFill>
                  <a:schemeClr val="tx1"/>
                </a:solidFill>
              </a:rPr>
              <a:t>绝对近似算法之否定</a:t>
            </a:r>
            <a:endParaRPr lang="en-US" altLang="zh-CN" sz="3000" b="1">
              <a:solidFill>
                <a:schemeClr val="tx1"/>
              </a:solidFill>
            </a:endParaRPr>
          </a:p>
        </p:txBody>
      </p:sp>
      <p:sp>
        <p:nvSpPr>
          <p:cNvPr id="117764" name="Text Box 3">
            <a:extLst>
              <a:ext uri="{FF2B5EF4-FFF2-40B4-BE49-F238E27FC236}">
                <a16:creationId xmlns:a16="http://schemas.microsoft.com/office/drawing/2014/main" id="{F5982515-50FE-4A0D-8619-AE0D600C7B70}"/>
              </a:ext>
            </a:extLst>
          </p:cNvPr>
          <p:cNvSpPr txBox="1">
            <a:spLocks noChangeArrowheads="1"/>
          </p:cNvSpPr>
          <p:nvPr/>
        </p:nvSpPr>
        <p:spPr bwMode="auto">
          <a:xfrm>
            <a:off x="344488" y="1924050"/>
            <a:ext cx="8204200" cy="8731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Pf</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：使用扩放法反证。 </a:t>
            </a:r>
          </a:p>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  假定存在算法</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A</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具有性能保证</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k</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（注意</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k</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是正整数）</a:t>
            </a:r>
            <a:endParaRPr kumimoji="0" lang="zh-CN" altLang="el-GR"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endParaRPr>
          </a:p>
        </p:txBody>
      </p:sp>
      <p:sp>
        <p:nvSpPr>
          <p:cNvPr id="117765" name="AutoShape 4" descr="u=3113096413,401413580&amp;fm=116&amp;gp=0">
            <a:extLst>
              <a:ext uri="{FF2B5EF4-FFF2-40B4-BE49-F238E27FC236}">
                <a16:creationId xmlns:a16="http://schemas.microsoft.com/office/drawing/2014/main" id="{44601C1E-B269-4107-BE4E-9C0BD591369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ctr" defTabSz="914400" rtl="0" eaLnBrk="0" fontAlgn="base" latinLnBrk="0" hangingPunct="0">
              <a:lnSpc>
                <a:spcPct val="100000"/>
              </a:lnSpc>
              <a:spcBef>
                <a:spcPct val="0"/>
              </a:spcBef>
              <a:spcAft>
                <a:spcPts val="1200"/>
              </a:spcAft>
              <a:buClr>
                <a:srgbClr val="FFCC00"/>
              </a:buClr>
              <a:buSzTx/>
              <a:buFont typeface="Futura Md BT"/>
              <a:buChar char=" "/>
              <a:tabLst/>
              <a:defRPr/>
            </a:pPr>
            <a:endParaRPr kumimoji="0" lang="zh-CN" altLang="en-US" sz="2000" b="1" i="0" u="none" strike="noStrike" kern="1200" cap="none" spc="0" normalizeH="0" baseline="0" noProof="0">
              <a:ln>
                <a:noFill/>
              </a:ln>
              <a:solidFill>
                <a:srgbClr val="FFFFFF"/>
              </a:solidFill>
              <a:effectLst/>
              <a:uLnTx/>
              <a:uFillTx/>
              <a:ea typeface="Arial Unicode MS" pitchFamily="34" charset="-122"/>
            </a:endParaRPr>
          </a:p>
        </p:txBody>
      </p:sp>
      <p:sp>
        <p:nvSpPr>
          <p:cNvPr id="117766" name="AutoShape 5" descr="u=3113096413,401413580&amp;fm=116&amp;gp=0">
            <a:extLst>
              <a:ext uri="{FF2B5EF4-FFF2-40B4-BE49-F238E27FC236}">
                <a16:creationId xmlns:a16="http://schemas.microsoft.com/office/drawing/2014/main" id="{26BAB101-999B-47F7-94A1-22F47514A07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ctr" defTabSz="914400" rtl="0" eaLnBrk="0" fontAlgn="base" latinLnBrk="0" hangingPunct="0">
              <a:lnSpc>
                <a:spcPct val="100000"/>
              </a:lnSpc>
              <a:spcBef>
                <a:spcPct val="0"/>
              </a:spcBef>
              <a:spcAft>
                <a:spcPts val="1200"/>
              </a:spcAft>
              <a:buClr>
                <a:srgbClr val="FFCC00"/>
              </a:buClr>
              <a:buSzTx/>
              <a:buFont typeface="Futura Md BT"/>
              <a:buChar char=" "/>
              <a:tabLst/>
              <a:defRPr/>
            </a:pPr>
            <a:endParaRPr kumimoji="0" lang="zh-CN" altLang="en-US" sz="2000" b="1" i="0" u="none" strike="noStrike" kern="1200" cap="none" spc="0" normalizeH="0" baseline="0" noProof="0">
              <a:ln>
                <a:noFill/>
              </a:ln>
              <a:solidFill>
                <a:srgbClr val="FFFFFF"/>
              </a:solidFill>
              <a:effectLst/>
              <a:uLnTx/>
              <a:uFillTx/>
              <a:ea typeface="Arial Unicode MS" pitchFamily="34" charset="-122"/>
            </a:endParaRPr>
          </a:p>
        </p:txBody>
      </p:sp>
      <p:sp>
        <p:nvSpPr>
          <p:cNvPr id="117767" name="AutoShape 6" descr="u=3113096413,401413580&amp;fm=116&amp;gp=0">
            <a:extLst>
              <a:ext uri="{FF2B5EF4-FFF2-40B4-BE49-F238E27FC236}">
                <a16:creationId xmlns:a16="http://schemas.microsoft.com/office/drawing/2014/main" id="{BA42F0A1-4B45-4D27-A757-0F7B30F8434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ctr" defTabSz="914400" rtl="0" eaLnBrk="0" fontAlgn="base" latinLnBrk="0" hangingPunct="0">
              <a:lnSpc>
                <a:spcPct val="100000"/>
              </a:lnSpc>
              <a:spcBef>
                <a:spcPct val="0"/>
              </a:spcBef>
              <a:spcAft>
                <a:spcPts val="1200"/>
              </a:spcAft>
              <a:buClr>
                <a:srgbClr val="FFCC00"/>
              </a:buClr>
              <a:buSzTx/>
              <a:buFont typeface="Futura Md BT"/>
              <a:buChar char=" "/>
              <a:tabLst/>
              <a:defRPr/>
            </a:pPr>
            <a:endParaRPr kumimoji="0" lang="zh-CN" altLang="en-US" sz="2000" b="1" i="0" u="none" strike="noStrike" kern="1200" cap="none" spc="0" normalizeH="0" baseline="0" noProof="0">
              <a:ln>
                <a:noFill/>
              </a:ln>
              <a:solidFill>
                <a:srgbClr val="FFFFFF"/>
              </a:solidFill>
              <a:effectLst/>
              <a:uLnTx/>
              <a:uFillTx/>
              <a:ea typeface="Arial Unicode MS" pitchFamily="34" charset="-122"/>
            </a:endParaRPr>
          </a:p>
        </p:txBody>
      </p:sp>
      <p:sp>
        <p:nvSpPr>
          <p:cNvPr id="117768" name="AutoShape 7" descr="u=3113096413,401413580&amp;fm=116&amp;gp=0">
            <a:extLst>
              <a:ext uri="{FF2B5EF4-FFF2-40B4-BE49-F238E27FC236}">
                <a16:creationId xmlns:a16="http://schemas.microsoft.com/office/drawing/2014/main" id="{6CFE17BE-8EA9-46C1-B9B3-EEA2F5DBE96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ctr" defTabSz="914400" rtl="0" eaLnBrk="0" fontAlgn="base" latinLnBrk="0" hangingPunct="0">
              <a:lnSpc>
                <a:spcPct val="100000"/>
              </a:lnSpc>
              <a:spcBef>
                <a:spcPct val="0"/>
              </a:spcBef>
              <a:spcAft>
                <a:spcPts val="1200"/>
              </a:spcAft>
              <a:buClr>
                <a:srgbClr val="FFCC00"/>
              </a:buClr>
              <a:buSzTx/>
              <a:buFont typeface="Futura Md BT"/>
              <a:buChar char=" "/>
              <a:tabLst/>
              <a:defRPr/>
            </a:pPr>
            <a:endParaRPr kumimoji="0" lang="zh-CN" altLang="en-US" sz="2000" b="1" i="0" u="none" strike="noStrike" kern="1200" cap="none" spc="0" normalizeH="0" baseline="0" noProof="0">
              <a:ln>
                <a:noFill/>
              </a:ln>
              <a:solidFill>
                <a:srgbClr val="FFFFFF"/>
              </a:solidFill>
              <a:effectLst/>
              <a:uLnTx/>
              <a:uFillTx/>
              <a:ea typeface="Arial Unicode MS" pitchFamily="34" charset="-122"/>
            </a:endParaRPr>
          </a:p>
        </p:txBody>
      </p:sp>
      <p:sp>
        <p:nvSpPr>
          <p:cNvPr id="117769" name="Text Box 8">
            <a:extLst>
              <a:ext uri="{FF2B5EF4-FFF2-40B4-BE49-F238E27FC236}">
                <a16:creationId xmlns:a16="http://schemas.microsoft.com/office/drawing/2014/main" id="{BD60CAC8-0DFF-49FB-A6D6-37781EEF4DC7}"/>
              </a:ext>
            </a:extLst>
          </p:cNvPr>
          <p:cNvSpPr txBox="1">
            <a:spLocks noChangeArrowheads="1"/>
          </p:cNvSpPr>
          <p:nvPr/>
        </p:nvSpPr>
        <p:spPr bwMode="auto">
          <a:xfrm>
            <a:off x="307975" y="985838"/>
            <a:ext cx="8332788" cy="7937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Char char="n"/>
              <a:tabLst>
                <a:tab pos="3946525" algn="l"/>
              </a:tabLst>
              <a:defRPr/>
            </a:pPr>
            <a:r>
              <a:rPr kumimoji="0" lang="en-US" altLang="zh-CN" sz="2600" b="1" i="0" u="none" strike="noStrike" kern="1200" cap="none" spc="0" normalizeH="0" baseline="0" noProof="0">
                <a:ln>
                  <a:noFill/>
                </a:ln>
                <a:solidFill>
                  <a:srgbClr val="FF9900"/>
                </a:solidFill>
                <a:effectLst/>
                <a:uLnTx/>
                <a:uFillTx/>
                <a:latin typeface="Times New Roman" panose="02020603050405020304" pitchFamily="18" charset="0"/>
                <a:ea typeface="黑体" panose="02010609060101010101" pitchFamily="49" charset="-122"/>
                <a:cs typeface="Times New Roman" panose="02020603050405020304" pitchFamily="18" charset="0"/>
              </a:rPr>
              <a:t>Th.1.6 </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若</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P≠NP</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，则对任何确定的</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k</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，找不到近似算法</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A</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可解背包问题使得：</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rPr>
              <a:t>|A(I)-OPT(I)| ≤ k</a:t>
            </a:r>
            <a:endPar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7770" name="Text Box 10">
            <a:extLst>
              <a:ext uri="{FF2B5EF4-FFF2-40B4-BE49-F238E27FC236}">
                <a16:creationId xmlns:a16="http://schemas.microsoft.com/office/drawing/2014/main" id="{4910A121-9C3F-4D7E-8505-5DDBFBC41963}"/>
              </a:ext>
            </a:extLst>
          </p:cNvPr>
          <p:cNvSpPr txBox="1">
            <a:spLocks noChangeArrowheads="1"/>
          </p:cNvSpPr>
          <p:nvPr/>
        </p:nvSpPr>
        <p:spPr bwMode="auto">
          <a:xfrm>
            <a:off x="495300" y="3000375"/>
            <a:ext cx="8437563" cy="3175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设∀</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I∊D</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，可构造新实例</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黑体" panose="02010609060101010101" pitchFamily="49" charset="-122"/>
              </a:rPr>
              <a:t>’</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使得</a:t>
            </a:r>
          </a:p>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    s</a:t>
            </a:r>
            <a:r>
              <a:rPr kumimoji="0" lang="en-US" altLang="zh-CN" sz="2600" b="1" i="0" u="none" strike="noStrike" kern="1200" cap="none" spc="0" normalizeH="0" baseline="-2500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黑体" panose="02010609060101010101" pitchFamily="49" charset="-122"/>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=s</a:t>
            </a:r>
            <a:r>
              <a:rPr kumimoji="0" lang="en-US" altLang="zh-CN" sz="2600" b="1" i="0" u="none" strike="noStrike" kern="1200" cap="none" spc="0" normalizeH="0" baseline="-2500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 p</a:t>
            </a:r>
            <a:r>
              <a:rPr kumimoji="0" lang="en-US" altLang="zh-CN" sz="2600" b="1" i="0" u="none" strike="noStrike" kern="1200" cap="none" spc="0" normalizeH="0" baseline="-2500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黑体" panose="02010609060101010101" pitchFamily="49" charset="-122"/>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=(k+1)p</a:t>
            </a:r>
            <a:r>
              <a:rPr kumimoji="0" lang="en-US" altLang="zh-CN" sz="2600" b="1" i="0" u="none" strike="noStrike" kern="1200" cap="none" spc="0" normalizeH="0" baseline="-25000" noProof="0">
                <a:ln>
                  <a:noFill/>
                </a:ln>
                <a:solidFill>
                  <a:srgbClr val="000000"/>
                </a:solidFill>
                <a:effectLst/>
                <a:uLnTx/>
                <a:uFillTx/>
                <a:latin typeface="Times New Roman" panose="02020603050405020304" pitchFamily="18" charset="0"/>
                <a:ea typeface="黑体" panose="02010609060101010101" pitchFamily="49" charset="-122"/>
              </a:rPr>
              <a:t>i   </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for </a:t>
            </a:r>
            <a:r>
              <a:rPr kumimoji="0" lang="en-US" altLang="zh-CN" sz="2000" b="1" i="0" u="none" strike="noStrike" kern="1200" cap="none" spc="0" normalizeH="0" baseline="0" noProof="0">
                <a:ln>
                  <a:noFill/>
                </a:ln>
                <a:solidFill>
                  <a:srgbClr val="FFFFFF"/>
                </a:solidFill>
                <a:effectLst/>
                <a:uLnTx/>
                <a:uFillTx/>
                <a:latin typeface="Times New Roman" panose="02020603050405020304" pitchFamily="18" charset="0"/>
                <a:ea typeface="Arial Unicode MS" pitchFamily="34" charset="-122"/>
              </a:rPr>
              <a:t> </a:t>
            </a:r>
            <a:r>
              <a:rPr kumimoji="0" lang="en-US" altLang="zh-CN" sz="2000" b="1"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2"/>
              </a:rPr>
              <a:t>i</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2"/>
              </a:rPr>
              <a:t>∊[1,n]</a:t>
            </a:r>
          </a:p>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即：除了利润扩放</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k+1</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倍之外，其余参数不变。故</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的可行解也是</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黑体" panose="02010609060101010101" pitchFamily="49" charset="-122"/>
              </a:rPr>
              <a:t>’</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的可行解，反之亦然。只是</a:t>
            </a:r>
            <a:r>
              <a:rPr kumimoji="0" lang="zh-CN" altLang="en-US" sz="2600" b="1"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rPr>
              <a:t>解的值相差</a:t>
            </a:r>
            <a:r>
              <a:rPr kumimoji="0" lang="en-US" altLang="zh-CN" sz="2600" b="1"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rPr>
              <a:t>k+1</a:t>
            </a:r>
            <a:r>
              <a:rPr kumimoji="0" lang="zh-CN" altLang="en-US" sz="2600" b="1" i="0" u="none" strike="noStrike" kern="1200" cap="none" spc="0" normalizeH="0" baseline="0" noProof="0">
                <a:ln>
                  <a:noFill/>
                </a:ln>
                <a:solidFill>
                  <a:srgbClr val="FF0000"/>
                </a:solidFill>
                <a:effectLst/>
                <a:uLnTx/>
                <a:uFillTx/>
                <a:latin typeface="Times New Roman" panose="02020603050405020304" pitchFamily="18" charset="0"/>
                <a:ea typeface="黑体" panose="02010609060101010101" pitchFamily="49" charset="-122"/>
              </a:rPr>
              <a:t>倍</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a:t>
            </a:r>
          </a:p>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在</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黑体" panose="02010609060101010101" pitchFamily="49" charset="-122"/>
              </a:rPr>
              <a:t>’</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上运行算法</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A</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获得解</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A(I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黑体" panose="02010609060101010101" pitchFamily="49" charset="-122"/>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，设</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A</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在实例</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I</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上的解是</a:t>
            </a:r>
            <a:r>
              <a:rPr kumimoji="0" lang="el-GR" altLang="zh-CN"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σ</a:t>
            </a:r>
            <a:r>
              <a:rPr kumimoji="0" lang="zh-CN" altLang="en-US" sz="2600" b="1" i="0" u="none" strike="noStrike" kern="1200" cap="none" spc="0" normalizeH="0" baseline="0" noProof="0">
                <a:ln>
                  <a:noFill/>
                </a:ln>
                <a:solidFill>
                  <a:srgbClr val="000000"/>
                </a:solidFill>
                <a:effectLst/>
                <a:uLnTx/>
                <a:uFillTx/>
                <a:latin typeface="Times New Roman" panose="02020603050405020304" pitchFamily="18" charset="0"/>
                <a:ea typeface="黑体" panose="02010609060101010101" pitchFamily="49" charset="-122"/>
              </a:rPr>
              <a:t>：</a:t>
            </a:r>
          </a:p>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en-US" altLang="zh-CN" sz="2600" b="1" i="0" u="none" strike="noStrike" kern="1200" cap="none" spc="0" normalizeH="0" baseline="0" noProof="0">
                <a:ln>
                  <a:noFill/>
                </a:ln>
                <a:solidFill>
                  <a:srgbClr val="000000"/>
                </a:solidFill>
                <a:effectLst/>
                <a:uLnTx/>
                <a:uFillTx/>
                <a:latin typeface="黑体" panose="02010609060101010101" pitchFamily="49" charset="-122"/>
                <a:ea typeface="黑体" panose="02010609060101010101" pitchFamily="49" charset="-122"/>
              </a:rPr>
              <a:t>   </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|A(I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MS Gothic" panose="020B0609070205080204" pitchFamily="49" charset="-128"/>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)-OPT(I</a:t>
            </a:r>
            <a:r>
              <a:rPr kumimoji="0" lang="en-US" altLang="zh-CN" sz="2600" b="1" i="0" u="none" strike="noStrike" kern="1200" cap="none" spc="0" normalizeH="0" baseline="0" noProof="0">
                <a:ln>
                  <a:noFill/>
                </a:ln>
                <a:solidFill>
                  <a:srgbClr val="000000"/>
                </a:solidFill>
                <a:effectLst/>
                <a:uLnTx/>
                <a:uFillTx/>
                <a:latin typeface="MS Reference Sans Serif" panose="020B0604030504040204" pitchFamily="34" charset="0"/>
                <a:ea typeface="MS Gothic" panose="020B0609070205080204" pitchFamily="49" charset="-128"/>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 ≤ k  </a:t>
            </a:r>
            <a:r>
              <a:rPr kumimoji="0" lang="en-US" altLang="zh-CN" sz="2600" b="1" i="0" u="none" strike="noStrike" kern="1200" cap="none" spc="0" normalizeH="0" baseline="0" noProof="0">
                <a:ln>
                  <a:noFill/>
                </a:ln>
                <a:solidFill>
                  <a:srgbClr val="000000"/>
                </a:solidFill>
                <a:effectLst/>
                <a:uLnTx/>
                <a:uFillTx/>
                <a:latin typeface="MS Gothic" panose="020B0609070205080204" pitchFamily="49" charset="-128"/>
                <a:ea typeface="MS Gothic" panose="020B0609070205080204" pitchFamily="49" charset="-128"/>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 | (k+1)f(</a:t>
            </a:r>
            <a:r>
              <a:rPr kumimoji="0" lang="el-GR"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Times New Roman" panose="02020603050405020304" pitchFamily="18" charset="0"/>
              </a:rPr>
              <a:t>σ</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Times New Roman" panose="02020603050405020304" pitchFamily="18" charset="0"/>
              </a:rPr>
              <a:t>)-(k+1)OPT(I)| ≤ k</a:t>
            </a:r>
          </a:p>
          <a:p>
            <a:pPr marL="0" marR="0" lvl="0" indent="0" algn="just" defTabSz="914400" rtl="0" eaLnBrk="0" fontAlgn="base" latinLnBrk="0" hangingPunct="0">
              <a:lnSpc>
                <a:spcPct val="100000"/>
              </a:lnSpc>
              <a:spcBef>
                <a:spcPct val="20000"/>
              </a:spcBef>
              <a:spcAft>
                <a:spcPct val="0"/>
              </a:spcAft>
              <a:buClr>
                <a:srgbClr val="FF9900"/>
              </a:buClr>
              <a:buSzTx/>
              <a:buFont typeface="Wingdings" panose="05000000000000000000" pitchFamily="2" charset="2"/>
              <a:buNone/>
              <a:tabLst>
                <a:tab pos="3946525" algn="l"/>
              </a:tabLst>
              <a:defRPr/>
            </a:pP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Times New Roman" panose="02020603050405020304" pitchFamily="18" charset="0"/>
              </a:rPr>
              <a:t> </a:t>
            </a:r>
            <a:r>
              <a:rPr kumimoji="0" lang="en-US" altLang="zh-CN" sz="2600" b="1" i="0" u="none" strike="noStrike" kern="1200" cap="none" spc="0" normalizeH="0" baseline="0" noProof="0">
                <a:ln>
                  <a:noFill/>
                </a:ln>
                <a:solidFill>
                  <a:srgbClr val="000000"/>
                </a:solidFill>
                <a:effectLst/>
                <a:uLnTx/>
                <a:uFillTx/>
                <a:latin typeface="MS Gothic" panose="020B0609070205080204" pitchFamily="49" charset="-128"/>
                <a:ea typeface="MS Gothic" panose="020B0609070205080204" pitchFamily="49" charset="-128"/>
                <a:cs typeface="Times New Roman" panose="02020603050405020304" pitchFamily="18" charset="0"/>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Times New Roman" panose="02020603050405020304" pitchFamily="18" charset="0"/>
              </a:rPr>
              <a:t> |f(</a:t>
            </a:r>
            <a:r>
              <a:rPr kumimoji="0" lang="el-GR"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σ</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)-OPT(I)| ≤ k/(k+1) </a:t>
            </a:r>
            <a:r>
              <a:rPr kumimoji="0" lang="en-US" altLang="zh-CN" sz="2600" b="1" i="0" u="none" strike="noStrike" kern="1200" cap="none" spc="0" normalizeH="0" baseline="0" noProof="0">
                <a:ln>
                  <a:noFill/>
                </a:ln>
                <a:solidFill>
                  <a:srgbClr val="000000"/>
                </a:solidFill>
                <a:effectLst/>
                <a:uLnTx/>
                <a:uFillTx/>
                <a:latin typeface="MS Gothic" panose="020B0609070205080204" pitchFamily="49" charset="-128"/>
                <a:ea typeface="MS Gothic" panose="020B0609070205080204" pitchFamily="49" charset="-128"/>
              </a:rPr>
              <a:t>⇒</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 |f(</a:t>
            </a:r>
            <a:r>
              <a:rPr kumimoji="0" lang="el-GR"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σ</a:t>
            </a:r>
            <a:r>
              <a:rPr kumimoji="0" lang="en-US" altLang="zh-CN" sz="2600" b="1"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rPr>
              <a:t>)-OPT(I)|=0</a:t>
            </a:r>
          </a:p>
        </p:txBody>
      </p:sp>
    </p:spTree>
    <p:extLst>
      <p:ext uri="{BB962C8B-B14F-4D97-AF65-F5344CB8AC3E}">
        <p14:creationId xmlns:p14="http://schemas.microsoft.com/office/powerpoint/2010/main" val="2647595269"/>
      </p:ext>
    </p:extLst>
  </p:cSld>
  <p:clrMapOvr>
    <a:masterClrMapping/>
  </p:clrMapOvr>
  <p:transition>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A94C6AD9-71ED-4AA7-8D3A-BF2F3CEBD79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4B796EF1-9B28-4EF6-A6A2-1EBB8AE69A46}"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17763" name="Rectangle 2">
            <a:extLst>
              <a:ext uri="{FF2B5EF4-FFF2-40B4-BE49-F238E27FC236}">
                <a16:creationId xmlns:a16="http://schemas.microsoft.com/office/drawing/2014/main" id="{C0EBED55-5C39-449D-8EFC-37359DE27A2A}"/>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§1.2.2 </a:t>
            </a:r>
            <a:r>
              <a:rPr lang="zh-CN" altLang="en-US" sz="3000" b="1">
                <a:solidFill>
                  <a:schemeClr val="tx1"/>
                </a:solidFill>
              </a:rPr>
              <a:t>绝对近似算法之否定</a:t>
            </a:r>
            <a:endParaRPr lang="en-US" altLang="zh-CN" sz="3000" b="1">
              <a:solidFill>
                <a:schemeClr val="tx1"/>
              </a:solidFill>
            </a:endParaRPr>
          </a:p>
        </p:txBody>
      </p:sp>
      <p:sp>
        <p:nvSpPr>
          <p:cNvPr id="117764" name="Text Box 3">
            <a:extLst>
              <a:ext uri="{FF2B5EF4-FFF2-40B4-BE49-F238E27FC236}">
                <a16:creationId xmlns:a16="http://schemas.microsoft.com/office/drawing/2014/main" id="{F5982515-50FE-4A0D-8619-AE0D600C7B70}"/>
              </a:ext>
            </a:extLst>
          </p:cNvPr>
          <p:cNvSpPr txBox="1">
            <a:spLocks noChangeArrowheads="1"/>
          </p:cNvSpPr>
          <p:nvPr/>
        </p:nvSpPr>
        <p:spPr bwMode="auto">
          <a:xfrm>
            <a:off x="344488" y="1924050"/>
            <a:ext cx="8204200" cy="8731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Pf</a:t>
            </a:r>
            <a:r>
              <a:rPr lang="zh-CN" altLang="en-US" sz="2600">
                <a:solidFill>
                  <a:schemeClr val="tx1"/>
                </a:solidFill>
                <a:latin typeface="Times New Roman" panose="02020603050405020304" pitchFamily="18" charset="0"/>
                <a:ea typeface="黑体" panose="02010609060101010101" pitchFamily="49" charset="-122"/>
              </a:rPr>
              <a:t>：使用扩放法反证。 </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假定存在算法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具有性能保证</a:t>
            </a:r>
            <a:r>
              <a:rPr lang="en-US" altLang="zh-CN" sz="2600">
                <a:solidFill>
                  <a:schemeClr val="tx1"/>
                </a:solidFill>
                <a:latin typeface="Times New Roman" panose="02020603050405020304" pitchFamily="18" charset="0"/>
                <a:ea typeface="黑体" panose="02010609060101010101" pitchFamily="49" charset="-122"/>
              </a:rPr>
              <a:t>k</a:t>
            </a:r>
            <a:r>
              <a:rPr lang="zh-CN" altLang="en-US" sz="2600">
                <a:solidFill>
                  <a:schemeClr val="tx1"/>
                </a:solidFill>
                <a:latin typeface="Times New Roman" panose="02020603050405020304" pitchFamily="18" charset="0"/>
                <a:ea typeface="黑体" panose="02010609060101010101" pitchFamily="49" charset="-122"/>
              </a:rPr>
              <a:t>（注意</a:t>
            </a:r>
            <a:r>
              <a:rPr lang="en-US" altLang="zh-CN" sz="2600">
                <a:solidFill>
                  <a:schemeClr val="tx1"/>
                </a:solidFill>
                <a:latin typeface="Times New Roman" panose="02020603050405020304" pitchFamily="18" charset="0"/>
                <a:ea typeface="黑体" panose="02010609060101010101" pitchFamily="49" charset="-122"/>
              </a:rPr>
              <a:t>k</a:t>
            </a:r>
            <a:r>
              <a:rPr lang="zh-CN" altLang="en-US" sz="2600">
                <a:solidFill>
                  <a:schemeClr val="tx1"/>
                </a:solidFill>
                <a:latin typeface="Times New Roman" panose="02020603050405020304" pitchFamily="18" charset="0"/>
                <a:ea typeface="黑体" panose="02010609060101010101" pitchFamily="49" charset="-122"/>
              </a:rPr>
              <a:t>是正整数）</a:t>
            </a:r>
            <a:endParaRPr lang="zh-CN" altLang="el-GR" sz="2600">
              <a:solidFill>
                <a:schemeClr val="tx1"/>
              </a:solidFill>
              <a:latin typeface="Times New Roman" panose="02020603050405020304" pitchFamily="18" charset="0"/>
              <a:ea typeface="黑体" panose="02010609060101010101" pitchFamily="49" charset="-122"/>
            </a:endParaRPr>
          </a:p>
        </p:txBody>
      </p:sp>
      <p:sp>
        <p:nvSpPr>
          <p:cNvPr id="117765" name="AutoShape 4" descr="u=3113096413,401413580&amp;fm=116&amp;gp=0">
            <a:extLst>
              <a:ext uri="{FF2B5EF4-FFF2-40B4-BE49-F238E27FC236}">
                <a16:creationId xmlns:a16="http://schemas.microsoft.com/office/drawing/2014/main" id="{44601C1E-B269-4107-BE4E-9C0BD591369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7766" name="AutoShape 5" descr="u=3113096413,401413580&amp;fm=116&amp;gp=0">
            <a:extLst>
              <a:ext uri="{FF2B5EF4-FFF2-40B4-BE49-F238E27FC236}">
                <a16:creationId xmlns:a16="http://schemas.microsoft.com/office/drawing/2014/main" id="{26BAB101-999B-47F7-94A1-22F47514A07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7767" name="AutoShape 6" descr="u=3113096413,401413580&amp;fm=116&amp;gp=0">
            <a:extLst>
              <a:ext uri="{FF2B5EF4-FFF2-40B4-BE49-F238E27FC236}">
                <a16:creationId xmlns:a16="http://schemas.microsoft.com/office/drawing/2014/main" id="{BA42F0A1-4B45-4D27-A757-0F7B30F8434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7768" name="AutoShape 7" descr="u=3113096413,401413580&amp;fm=116&amp;gp=0">
            <a:extLst>
              <a:ext uri="{FF2B5EF4-FFF2-40B4-BE49-F238E27FC236}">
                <a16:creationId xmlns:a16="http://schemas.microsoft.com/office/drawing/2014/main" id="{6CFE17BE-8EA9-46C1-B9B3-EEA2F5DBE96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7769" name="Text Box 8">
            <a:extLst>
              <a:ext uri="{FF2B5EF4-FFF2-40B4-BE49-F238E27FC236}">
                <a16:creationId xmlns:a16="http://schemas.microsoft.com/office/drawing/2014/main" id="{BD60CAC8-0DFF-49FB-A6D6-37781EEF4DC7}"/>
              </a:ext>
            </a:extLst>
          </p:cNvPr>
          <p:cNvSpPr txBox="1">
            <a:spLocks noChangeArrowheads="1"/>
          </p:cNvSpPr>
          <p:nvPr/>
        </p:nvSpPr>
        <p:spPr bwMode="auto">
          <a:xfrm>
            <a:off x="307975" y="985838"/>
            <a:ext cx="8332788" cy="7937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Char char="n"/>
            </a:pP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Th.1.6 </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若</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P≠NP</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，则对任何确定的</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k</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，找不到近似算法</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可解背包问题使得：</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|A(I)-OPT(I)| ≤ k</a:t>
            </a:r>
            <a:endPar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7770" name="Text Box 10">
            <a:extLst>
              <a:ext uri="{FF2B5EF4-FFF2-40B4-BE49-F238E27FC236}">
                <a16:creationId xmlns:a16="http://schemas.microsoft.com/office/drawing/2014/main" id="{4910A121-9C3F-4D7E-8505-5DDBFBC41963}"/>
              </a:ext>
            </a:extLst>
          </p:cNvPr>
          <p:cNvSpPr txBox="1">
            <a:spLocks noChangeArrowheads="1"/>
          </p:cNvSpPr>
          <p:nvPr/>
        </p:nvSpPr>
        <p:spPr bwMode="auto">
          <a:xfrm>
            <a:off x="495300" y="3000375"/>
            <a:ext cx="8437563" cy="3175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I∊D</a:t>
            </a:r>
            <a:r>
              <a:rPr lang="zh-CN" altLang="en-US" sz="2600">
                <a:solidFill>
                  <a:schemeClr val="tx1"/>
                </a:solidFill>
                <a:latin typeface="Times New Roman" panose="02020603050405020304" pitchFamily="18" charset="0"/>
                <a:ea typeface="黑体" panose="02010609060101010101" pitchFamily="49" charset="-122"/>
              </a:rPr>
              <a:t>，可构造新实例</a:t>
            </a:r>
            <a:r>
              <a:rPr lang="en-US" altLang="zh-CN" sz="26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MS Reference Sans Serif" panose="020B0604030504040204" pitchFamily="34"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使得</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s</a:t>
            </a:r>
            <a:r>
              <a:rPr lang="en-US" altLang="zh-CN" sz="2600" baseline="-250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MS Reference Sans Serif" panose="020B0604030504040204" pitchFamily="34"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=s</a:t>
            </a:r>
            <a:r>
              <a:rPr lang="en-US" altLang="zh-CN" sz="2600" baseline="-250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Times New Roman" panose="02020603050405020304" pitchFamily="18" charset="0"/>
                <a:ea typeface="黑体" panose="02010609060101010101" pitchFamily="49" charset="-122"/>
              </a:rPr>
              <a:t> p</a:t>
            </a:r>
            <a:r>
              <a:rPr lang="en-US" altLang="zh-CN" sz="2600" baseline="-250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MS Reference Sans Serif" panose="020B0604030504040204" pitchFamily="34"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=(k+1)p</a:t>
            </a:r>
            <a:r>
              <a:rPr lang="en-US" altLang="zh-CN" sz="2600" baseline="-25000">
                <a:solidFill>
                  <a:schemeClr val="tx1"/>
                </a:solidFill>
                <a:latin typeface="Times New Roman" panose="02020603050405020304" pitchFamily="18" charset="0"/>
                <a:ea typeface="黑体" panose="02010609060101010101" pitchFamily="49" charset="-122"/>
              </a:rPr>
              <a:t>i   </a:t>
            </a:r>
            <a:r>
              <a:rPr lang="en-US" altLang="zh-CN" sz="2600">
                <a:solidFill>
                  <a:schemeClr val="tx1"/>
                </a:solidFill>
                <a:latin typeface="Times New Roman" panose="02020603050405020304" pitchFamily="18" charset="0"/>
                <a:ea typeface="黑体" panose="02010609060101010101" pitchFamily="49" charset="-122"/>
              </a:rPr>
              <a:t>for </a:t>
            </a:r>
            <a:r>
              <a:rPr lang="en-US" altLang="zh-CN" sz="2000">
                <a:solidFill>
                  <a:srgbClr val="FFFFFF"/>
                </a:solidFill>
                <a:latin typeface="Times New Roman" panose="02020603050405020304" pitchFamily="18" charset="0"/>
              </a:rPr>
              <a:t> </a:t>
            </a:r>
            <a:r>
              <a:rPr lang="en-US" altLang="zh-CN" sz="2000">
                <a:solidFill>
                  <a:schemeClr val="tx1"/>
                </a:solidFill>
                <a:latin typeface="Times New Roman" panose="02020603050405020304" pitchFamily="18" charset="0"/>
              </a:rPr>
              <a:t>i</a:t>
            </a:r>
            <a:r>
              <a:rPr lang="en-US" altLang="zh-CN" sz="2600">
                <a:solidFill>
                  <a:schemeClr val="tx1"/>
                </a:solidFill>
                <a:latin typeface="Times New Roman" panose="02020603050405020304" pitchFamily="18" charset="0"/>
              </a:rPr>
              <a:t>∊[1,n]</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即：除了利润扩放</a:t>
            </a:r>
            <a:r>
              <a:rPr lang="en-US" altLang="zh-CN" sz="2600">
                <a:solidFill>
                  <a:schemeClr val="tx1"/>
                </a:solidFill>
                <a:latin typeface="Times New Roman" panose="02020603050405020304" pitchFamily="18" charset="0"/>
                <a:ea typeface="黑体" panose="02010609060101010101" pitchFamily="49" charset="-122"/>
              </a:rPr>
              <a:t>k+1</a:t>
            </a:r>
            <a:r>
              <a:rPr lang="zh-CN" altLang="en-US" sz="2600">
                <a:solidFill>
                  <a:schemeClr val="tx1"/>
                </a:solidFill>
                <a:latin typeface="Times New Roman" panose="02020603050405020304" pitchFamily="18" charset="0"/>
                <a:ea typeface="黑体" panose="02010609060101010101" pitchFamily="49" charset="-122"/>
              </a:rPr>
              <a:t>倍之外，其余参数不变。故</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的可行解也是</a:t>
            </a:r>
            <a:r>
              <a:rPr lang="en-US" altLang="zh-CN" sz="26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MS Reference Sans Serif" panose="020B0604030504040204" pitchFamily="34"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的可行解，反之亦然。只是</a:t>
            </a:r>
            <a:r>
              <a:rPr lang="zh-CN" altLang="en-US" sz="2600">
                <a:solidFill>
                  <a:srgbClr val="FF0000"/>
                </a:solidFill>
                <a:latin typeface="Times New Roman" panose="02020603050405020304" pitchFamily="18" charset="0"/>
                <a:ea typeface="黑体" panose="02010609060101010101" pitchFamily="49" charset="-122"/>
              </a:rPr>
              <a:t>解的值相差</a:t>
            </a:r>
            <a:r>
              <a:rPr lang="en-US" altLang="zh-CN" sz="2600">
                <a:solidFill>
                  <a:srgbClr val="FF0000"/>
                </a:solidFill>
                <a:latin typeface="Times New Roman" panose="02020603050405020304" pitchFamily="18" charset="0"/>
                <a:ea typeface="黑体" panose="02010609060101010101" pitchFamily="49" charset="-122"/>
              </a:rPr>
              <a:t>k+1</a:t>
            </a:r>
            <a:r>
              <a:rPr lang="zh-CN" altLang="en-US" sz="2600">
                <a:solidFill>
                  <a:srgbClr val="FF0000"/>
                </a:solidFill>
                <a:latin typeface="Times New Roman" panose="02020603050405020304" pitchFamily="18" charset="0"/>
                <a:ea typeface="黑体" panose="02010609060101010101" pitchFamily="49" charset="-122"/>
              </a:rPr>
              <a:t>倍</a:t>
            </a:r>
            <a:r>
              <a:rPr lang="zh-CN" altLang="en-US" sz="2600">
                <a:solidFill>
                  <a:schemeClr val="tx1"/>
                </a:solidFill>
                <a:latin typeface="Times New Roman" panose="02020603050405020304" pitchFamily="18" charset="0"/>
                <a:ea typeface="黑体" panose="02010609060101010101" pitchFamily="49" charset="-122"/>
              </a:rPr>
              <a:t>。</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在</a:t>
            </a:r>
            <a:r>
              <a:rPr lang="en-US" altLang="zh-CN" sz="26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MS Reference Sans Serif" panose="020B0604030504040204" pitchFamily="34"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上运行算法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获得解</a:t>
            </a:r>
            <a:r>
              <a:rPr lang="en-US" altLang="zh-CN" sz="2600">
                <a:solidFill>
                  <a:schemeClr val="tx1"/>
                </a:solidFill>
                <a:latin typeface="Times New Roman" panose="02020603050405020304" pitchFamily="18" charset="0"/>
                <a:ea typeface="黑体" panose="02010609060101010101" pitchFamily="49" charset="-122"/>
              </a:rPr>
              <a:t>A(I</a:t>
            </a:r>
            <a:r>
              <a:rPr lang="en-US" altLang="zh-CN" sz="2600">
                <a:solidFill>
                  <a:schemeClr val="tx1"/>
                </a:solidFill>
                <a:latin typeface="MS Reference Sans Serif" panose="020B0604030504040204" pitchFamily="34"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在实例</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上的解是</a:t>
            </a:r>
            <a:r>
              <a:rPr lang="el-GR" altLang="zh-CN" sz="2600">
                <a:solidFill>
                  <a:schemeClr val="tx1"/>
                </a:solidFill>
                <a:latin typeface="Times New Roman" panose="02020603050405020304" pitchFamily="18" charset="0"/>
                <a:ea typeface="黑体" panose="02010609060101010101" pitchFamily="49" charset="-122"/>
              </a:rPr>
              <a:t>σ</a:t>
            </a:r>
            <a:r>
              <a:rPr lang="zh-CN" altLang="en-US" sz="2600">
                <a:solidFill>
                  <a:schemeClr val="tx1"/>
                </a:solidFill>
                <a:latin typeface="Times New Roman" panose="02020603050405020304" pitchFamily="18" charset="0"/>
                <a:ea typeface="黑体" panose="02010609060101010101" pitchFamily="49" charset="-122"/>
              </a:rPr>
              <a:t>：</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黑体" panose="02010609060101010101" pitchFamily="49" charset="-122"/>
                <a:ea typeface="黑体" panose="02010609060101010101" pitchFamily="49" charset="-122"/>
              </a:rPr>
              <a:t>   </a:t>
            </a:r>
            <a:r>
              <a:rPr lang="en-US" altLang="zh-CN" sz="2600">
                <a:solidFill>
                  <a:schemeClr val="tx1"/>
                </a:solidFill>
                <a:latin typeface="Times New Roman" panose="02020603050405020304" pitchFamily="18" charset="0"/>
                <a:ea typeface="MS Gothic" panose="020B0609070205080204" pitchFamily="49" charset="-128"/>
              </a:rPr>
              <a:t>|A(I</a:t>
            </a:r>
            <a:r>
              <a:rPr lang="en-US" altLang="zh-CN" sz="2600">
                <a:solidFill>
                  <a:schemeClr val="tx1"/>
                </a:solidFill>
                <a:latin typeface="MS Reference Sans Serif" panose="020B0604030504040204" pitchFamily="34"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)-OPT(I</a:t>
            </a:r>
            <a:r>
              <a:rPr lang="en-US" altLang="zh-CN" sz="2600">
                <a:solidFill>
                  <a:schemeClr val="tx1"/>
                </a:solidFill>
                <a:latin typeface="MS Reference Sans Serif" panose="020B0604030504040204" pitchFamily="34"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 ≤ k  </a:t>
            </a:r>
            <a:r>
              <a:rPr lang="en-US" altLang="zh-CN" sz="2600">
                <a:solidFill>
                  <a:schemeClr val="tx1"/>
                </a:solidFill>
                <a:latin typeface="MS Gothic" panose="020B0609070205080204" pitchFamily="49" charset="-128"/>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 | (k+1)f(</a:t>
            </a:r>
            <a:r>
              <a:rPr lang="el-GR"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σ</a:t>
            </a: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)-(k+1)OPT(I)| ≤ k</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 </a:t>
            </a:r>
            <a:r>
              <a:rPr lang="en-US" altLang="zh-CN" sz="2600">
                <a:solidFill>
                  <a:schemeClr val="tx1"/>
                </a:solidFill>
                <a:latin typeface="MS Gothic" panose="020B0609070205080204" pitchFamily="49" charset="-128"/>
                <a:ea typeface="MS Gothic" panose="020B0609070205080204" pitchFamily="49" charset="-128"/>
                <a:cs typeface="Times New Roman" panose="02020603050405020304" pitchFamily="18" charset="0"/>
              </a:rPr>
              <a:t>⇒</a:t>
            </a: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 |f(</a:t>
            </a:r>
            <a:r>
              <a:rPr lang="el-GR" altLang="zh-CN" sz="2600">
                <a:solidFill>
                  <a:schemeClr val="tx1"/>
                </a:solidFill>
                <a:latin typeface="Times New Roman" panose="02020603050405020304" pitchFamily="18" charset="0"/>
                <a:ea typeface="MS Gothic" panose="020B0609070205080204" pitchFamily="49" charset="-128"/>
              </a:rPr>
              <a:t>σ</a:t>
            </a:r>
            <a:r>
              <a:rPr lang="en-US" altLang="zh-CN" sz="2600">
                <a:solidFill>
                  <a:schemeClr val="tx1"/>
                </a:solidFill>
                <a:latin typeface="Times New Roman" panose="02020603050405020304" pitchFamily="18" charset="0"/>
                <a:ea typeface="MS Gothic" panose="020B0609070205080204" pitchFamily="49" charset="-128"/>
              </a:rPr>
              <a:t>)-OPT(I)| ≤ k/(k+1) </a:t>
            </a:r>
            <a:r>
              <a:rPr lang="en-US" altLang="zh-CN" sz="2600">
                <a:solidFill>
                  <a:schemeClr val="tx1"/>
                </a:solidFill>
                <a:latin typeface="MS Gothic" panose="020B0609070205080204" pitchFamily="49" charset="-128"/>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 |f(</a:t>
            </a:r>
            <a:r>
              <a:rPr lang="el-GR" altLang="zh-CN" sz="2600">
                <a:solidFill>
                  <a:schemeClr val="tx1"/>
                </a:solidFill>
                <a:latin typeface="Times New Roman" panose="02020603050405020304" pitchFamily="18" charset="0"/>
                <a:ea typeface="MS Gothic" panose="020B0609070205080204" pitchFamily="49" charset="-128"/>
              </a:rPr>
              <a:t>σ</a:t>
            </a:r>
            <a:r>
              <a:rPr lang="en-US" altLang="zh-CN" sz="2600">
                <a:solidFill>
                  <a:schemeClr val="tx1"/>
                </a:solidFill>
                <a:latin typeface="Times New Roman" panose="02020603050405020304" pitchFamily="18" charset="0"/>
                <a:ea typeface="MS Gothic" panose="020B0609070205080204" pitchFamily="49" charset="-128"/>
              </a:rPr>
              <a:t>)-OPT(I)|=0</a:t>
            </a:r>
          </a:p>
        </p:txBody>
      </p:sp>
      <p:sp>
        <p:nvSpPr>
          <p:cNvPr id="152589" name="Text Box 13">
            <a:extLst>
              <a:ext uri="{FF2B5EF4-FFF2-40B4-BE49-F238E27FC236}">
                <a16:creationId xmlns:a16="http://schemas.microsoft.com/office/drawing/2014/main" id="{C23E0FA3-6177-423D-91A7-EE251F36A4E1}"/>
              </a:ext>
            </a:extLst>
          </p:cNvPr>
          <p:cNvSpPr txBox="1">
            <a:spLocks noChangeArrowheads="1"/>
          </p:cNvSpPr>
          <p:nvPr/>
        </p:nvSpPr>
        <p:spPr bwMode="auto">
          <a:xfrm>
            <a:off x="223838" y="2898775"/>
            <a:ext cx="8447087" cy="1365250"/>
          </a:xfrm>
          <a:prstGeom prst="rect">
            <a:avLst/>
          </a:prstGeom>
          <a:solidFill>
            <a:srgbClr val="0000FF"/>
          </a:solidFill>
          <a:ln>
            <a:noFill/>
          </a:ln>
          <a:effectLst>
            <a:prstShdw prst="shdw17" dist="17961" dir="13500000">
              <a:srgbClr val="000099"/>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360000" tIns="0" rIns="360000" bIns="0" anchor="ct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70000"/>
              </a:spcBef>
              <a:spcAft>
                <a:spcPct val="60000"/>
              </a:spcAft>
              <a:buFont typeface="Futura Md BT"/>
              <a:buNone/>
            </a:pPr>
            <a:r>
              <a:rPr lang="zh-CN" altLang="en-US" sz="2800">
                <a:solidFill>
                  <a:schemeClr val="bg1"/>
                </a:solidFill>
                <a:latin typeface="Times New Roman" panose="02020603050405020304" pitchFamily="18" charset="0"/>
              </a:rPr>
              <a:t>即：我们已经找到了一个</a:t>
            </a:r>
            <a:r>
              <a:rPr lang="zh-CN" altLang="en-US" sz="2800">
                <a:solidFill>
                  <a:srgbClr val="FF9900"/>
                </a:solidFill>
                <a:latin typeface="Times New Roman" panose="02020603050405020304" pitchFamily="18" charset="0"/>
              </a:rPr>
              <a:t>多项式时间</a:t>
            </a:r>
            <a:r>
              <a:rPr lang="zh-CN" altLang="en-US" sz="2800">
                <a:solidFill>
                  <a:schemeClr val="bg1"/>
                </a:solidFill>
                <a:latin typeface="Times New Roman" panose="02020603050405020304" pitchFamily="18" charset="0"/>
              </a:rPr>
              <a:t>的算法</a:t>
            </a:r>
            <a:r>
              <a:rPr lang="en-US" altLang="zh-CN" sz="2800">
                <a:solidFill>
                  <a:schemeClr val="bg1"/>
                </a:solidFill>
                <a:latin typeface="Times New Roman" panose="02020603050405020304" pitchFamily="18" charset="0"/>
              </a:rPr>
              <a:t>A</a:t>
            </a:r>
            <a:r>
              <a:rPr lang="zh-CN" altLang="en-US" sz="2800">
                <a:solidFill>
                  <a:schemeClr val="bg1"/>
                </a:solidFill>
                <a:latin typeface="Times New Roman" panose="02020603050405020304" pitchFamily="18" charset="0"/>
              </a:rPr>
              <a:t>，它对背包问题的任一输入实例</a:t>
            </a:r>
            <a:r>
              <a:rPr lang="en-US" altLang="zh-CN" sz="2800">
                <a:solidFill>
                  <a:schemeClr val="bg1"/>
                </a:solidFill>
                <a:latin typeface="Times New Roman" panose="02020603050405020304" pitchFamily="18" charset="0"/>
              </a:rPr>
              <a:t>I</a:t>
            </a:r>
            <a:r>
              <a:rPr lang="zh-CN" altLang="en-US" sz="2800">
                <a:solidFill>
                  <a:schemeClr val="bg1"/>
                </a:solidFill>
                <a:latin typeface="Times New Roman" panose="02020603050405020304" pitchFamily="18" charset="0"/>
              </a:rPr>
              <a:t>，均能找到最优解。</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2589"/>
                                        </p:tgtEl>
                                        <p:attrNameLst>
                                          <p:attrName>style.visibility</p:attrName>
                                        </p:attrNameLst>
                                      </p:cBhvr>
                                      <p:to>
                                        <p:strVal val="visible"/>
                                      </p:to>
                                    </p:set>
                                    <p:animEffect transition="in" filter="blinds(horizontal)">
                                      <p:cBhvr>
                                        <p:cTn id="7" dur="500"/>
                                        <p:tgtEl>
                                          <p:spTgt spid="152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4275F4FA-AD81-41D7-B320-33AB713007A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A67BC2F1-C24E-4467-B9DB-0EFFFF89B096}"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19811" name="Rectangle 2">
            <a:extLst>
              <a:ext uri="{FF2B5EF4-FFF2-40B4-BE49-F238E27FC236}">
                <a16:creationId xmlns:a16="http://schemas.microsoft.com/office/drawing/2014/main" id="{7D445793-8B93-422E-990D-5343500556A3}"/>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§1.2.2 </a:t>
            </a:r>
            <a:r>
              <a:rPr lang="zh-CN" altLang="en-US" sz="3000" b="1">
                <a:solidFill>
                  <a:schemeClr val="tx1"/>
                </a:solidFill>
              </a:rPr>
              <a:t>绝对近似算法之否定</a:t>
            </a:r>
            <a:endParaRPr lang="en-US" altLang="zh-CN" sz="3000" b="1">
              <a:solidFill>
                <a:schemeClr val="tx1"/>
              </a:solidFill>
            </a:endParaRPr>
          </a:p>
        </p:txBody>
      </p:sp>
      <p:sp>
        <p:nvSpPr>
          <p:cNvPr id="119812" name="Text Box 3">
            <a:extLst>
              <a:ext uri="{FF2B5EF4-FFF2-40B4-BE49-F238E27FC236}">
                <a16:creationId xmlns:a16="http://schemas.microsoft.com/office/drawing/2014/main" id="{B8C8C4D5-B7AC-4299-94AB-4D8CB9DFF67B}"/>
              </a:ext>
            </a:extLst>
          </p:cNvPr>
          <p:cNvSpPr txBox="1">
            <a:spLocks noChangeArrowheads="1"/>
          </p:cNvSpPr>
          <p:nvPr/>
        </p:nvSpPr>
        <p:spPr bwMode="auto">
          <a:xfrm>
            <a:off x="490538" y="4246563"/>
            <a:ext cx="8131175" cy="1793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711200" indent="-7112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1271588" indent="-381000">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8319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3923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9527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409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8671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432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78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800" err="1">
                <a:solidFill>
                  <a:srgbClr val="FF9900"/>
                </a:solidFill>
                <a:latin typeface="Times New Roman" panose="02020603050405020304" pitchFamily="18" charset="0"/>
                <a:ea typeface="黑体" panose="02010609060101010101" pitchFamily="49" charset="-122"/>
              </a:rPr>
              <a:t>Pf</a:t>
            </a:r>
            <a:r>
              <a:rPr lang="zh-CN" altLang="en-US" sz="2800">
                <a:solidFill>
                  <a:srgbClr val="FF9900"/>
                </a:solidFill>
                <a:latin typeface="Times New Roman" panose="02020603050405020304" pitchFamily="18" charset="0"/>
                <a:ea typeface="黑体" panose="02010609060101010101" pitchFamily="49" charset="-122"/>
              </a:rPr>
              <a:t>：</a:t>
            </a:r>
            <a:r>
              <a:rPr lang="zh-CN" altLang="en-US" sz="2800">
                <a:solidFill>
                  <a:schemeClr val="tx1"/>
                </a:solidFill>
                <a:latin typeface="Times New Roman" panose="02020603050405020304" pitchFamily="18" charset="0"/>
                <a:ea typeface="黑体" panose="02010609060101010101" pitchFamily="49" charset="-122"/>
              </a:rPr>
              <a:t>定义图的</a:t>
            </a:r>
            <a:r>
              <a:rPr lang="en-US" altLang="zh-CN" sz="2800">
                <a:solidFill>
                  <a:schemeClr val="tx1"/>
                </a:solidFill>
                <a:latin typeface="Times New Roman" panose="02020603050405020304" pitchFamily="18" charset="0"/>
                <a:ea typeface="黑体" panose="02010609060101010101" pitchFamily="49" charset="-122"/>
              </a:rPr>
              <a:t>m</a:t>
            </a:r>
            <a:r>
              <a:rPr lang="zh-CN" altLang="en-US" sz="2800">
                <a:solidFill>
                  <a:schemeClr val="tx1"/>
                </a:solidFill>
                <a:latin typeface="Times New Roman" panose="02020603050405020304" pitchFamily="18" charset="0"/>
                <a:ea typeface="黑体" panose="02010609060101010101" pitchFamily="49" charset="-122"/>
              </a:rPr>
              <a:t>次幂</a:t>
            </a:r>
            <a:r>
              <a:rPr lang="en-US" altLang="zh-CN" sz="2800">
                <a:solidFill>
                  <a:schemeClr val="tx1"/>
                </a:solidFill>
                <a:latin typeface="Times New Roman" panose="02020603050405020304" pitchFamily="18" charset="0"/>
                <a:ea typeface="黑体" panose="02010609060101010101" pitchFamily="49" charset="-122"/>
              </a:rPr>
              <a:t>G</a:t>
            </a:r>
            <a:r>
              <a:rPr lang="en-US" altLang="zh-CN" sz="2800" baseline="42000">
                <a:solidFill>
                  <a:schemeClr val="tx1"/>
                </a:solidFill>
                <a:latin typeface="Times New Roman" panose="02020603050405020304" pitchFamily="18" charset="0"/>
                <a:ea typeface="黑体" panose="02010609060101010101" pitchFamily="49" charset="-122"/>
              </a:rPr>
              <a:t>m</a:t>
            </a:r>
            <a:r>
              <a:rPr lang="zh-CN" altLang="en-US" sz="2800">
                <a:solidFill>
                  <a:schemeClr val="tx1"/>
                </a:solidFill>
                <a:latin typeface="Times New Roman" panose="02020603050405020304" pitchFamily="18" charset="0"/>
                <a:ea typeface="黑体" panose="02010609060101010101" pitchFamily="49" charset="-122"/>
              </a:rPr>
              <a:t>：取</a:t>
            </a:r>
            <a:r>
              <a:rPr lang="en-US" altLang="zh-CN" sz="2800">
                <a:solidFill>
                  <a:schemeClr val="tx1"/>
                </a:solidFill>
                <a:latin typeface="Times New Roman" panose="02020603050405020304" pitchFamily="18" charset="0"/>
                <a:ea typeface="黑体" panose="02010609060101010101" pitchFamily="49" charset="-122"/>
              </a:rPr>
              <a:t>G</a:t>
            </a:r>
            <a:r>
              <a:rPr lang="zh-CN" altLang="en-US" sz="2800">
                <a:solidFill>
                  <a:schemeClr val="tx1"/>
                </a:solidFill>
                <a:latin typeface="Times New Roman" panose="02020603050405020304" pitchFamily="18" charset="0"/>
                <a:ea typeface="黑体" panose="02010609060101010101" pitchFamily="49" charset="-122"/>
              </a:rPr>
              <a:t>的</a:t>
            </a:r>
            <a:r>
              <a:rPr lang="en-US" altLang="zh-CN" sz="2800">
                <a:solidFill>
                  <a:schemeClr val="tx1"/>
                </a:solidFill>
                <a:latin typeface="Times New Roman" panose="02020603050405020304" pitchFamily="18" charset="0"/>
                <a:ea typeface="黑体" panose="02010609060101010101" pitchFamily="49" charset="-122"/>
              </a:rPr>
              <a:t>m</a:t>
            </a:r>
            <a:r>
              <a:rPr lang="zh-CN" altLang="en-US" sz="2800">
                <a:solidFill>
                  <a:schemeClr val="tx1"/>
                </a:solidFill>
                <a:latin typeface="Times New Roman" panose="02020603050405020304" pitchFamily="18" charset="0"/>
                <a:ea typeface="黑体" panose="02010609060101010101" pitchFamily="49" charset="-122"/>
              </a:rPr>
              <a:t>个拷贝，连接位于不同副本里的任意两顶点。</a:t>
            </a:r>
          </a:p>
          <a:p>
            <a:pPr algn="just">
              <a:spcBef>
                <a:spcPct val="20000"/>
              </a:spcBef>
              <a:spcAft>
                <a:spcPct val="0"/>
              </a:spcAft>
              <a:buClr>
                <a:srgbClr val="FF9900"/>
              </a:buClr>
              <a:buFont typeface="Wingdings" panose="05000000000000000000" pitchFamily="2" charset="2"/>
              <a:buNone/>
            </a:pPr>
            <a:r>
              <a:rPr lang="zh-CN" altLang="en-US" sz="2800">
                <a:solidFill>
                  <a:srgbClr val="FF9900"/>
                </a:solidFill>
                <a:latin typeface="Times New Roman" panose="02020603050405020304" pitchFamily="18" charset="0"/>
                <a:ea typeface="黑体" panose="02010609060101010101" pitchFamily="49" charset="-122"/>
              </a:rPr>
              <a:t>    </a:t>
            </a:r>
            <a:r>
              <a:rPr lang="en-US" altLang="zh-CN" sz="2800">
                <a:solidFill>
                  <a:srgbClr val="FF9900"/>
                </a:solidFill>
                <a:latin typeface="Times New Roman" panose="02020603050405020304" pitchFamily="18" charset="0"/>
                <a:ea typeface="黑体" panose="02010609060101010101" pitchFamily="49" charset="-122"/>
              </a:rPr>
              <a:t>Claim</a:t>
            </a:r>
            <a:r>
              <a:rPr lang="zh-CN" altLang="en-US" sz="2800">
                <a:solidFill>
                  <a:srgbClr val="FF9900"/>
                </a:solidFill>
                <a:latin typeface="Times New Roman" panose="02020603050405020304" pitchFamily="18" charset="0"/>
                <a:ea typeface="黑体" panose="02010609060101010101" pitchFamily="49" charset="-122"/>
              </a:rPr>
              <a:t>：</a:t>
            </a:r>
            <a:r>
              <a:rPr lang="en-US" altLang="zh-CN" sz="2800">
                <a:solidFill>
                  <a:schemeClr val="tx1"/>
                </a:solidFill>
                <a:latin typeface="Times New Roman" panose="02020603050405020304" pitchFamily="18" charset="0"/>
                <a:ea typeface="黑体" panose="02010609060101010101" pitchFamily="49" charset="-122"/>
              </a:rPr>
              <a:t>G</a:t>
            </a:r>
            <a:r>
              <a:rPr lang="zh-CN" altLang="en-US" sz="2800">
                <a:solidFill>
                  <a:schemeClr val="tx1"/>
                </a:solidFill>
                <a:latin typeface="Times New Roman" panose="02020603050405020304" pitchFamily="18" charset="0"/>
                <a:ea typeface="黑体" panose="02010609060101010101" pitchFamily="49" charset="-122"/>
              </a:rPr>
              <a:t>中最大团的</a:t>
            </a:r>
            <a:r>
              <a:rPr lang="en-US" altLang="zh-CN" sz="2800">
                <a:solidFill>
                  <a:schemeClr val="tx1"/>
                </a:solidFill>
                <a:latin typeface="Times New Roman" panose="02020603050405020304" pitchFamily="18" charset="0"/>
                <a:ea typeface="黑体" panose="02010609060101010101" pitchFamily="49" charset="-122"/>
              </a:rPr>
              <a:t>size</a:t>
            </a:r>
            <a:r>
              <a:rPr lang="zh-CN" altLang="en-US" sz="2800">
                <a:solidFill>
                  <a:schemeClr val="tx1"/>
                </a:solidFill>
                <a:latin typeface="Times New Roman" panose="02020603050405020304" pitchFamily="18" charset="0"/>
                <a:ea typeface="黑体" panose="02010609060101010101" pitchFamily="49" charset="-122"/>
              </a:rPr>
              <a:t>为</a:t>
            </a:r>
            <a:r>
              <a:rPr lang="el-GR" altLang="zh-CN" sz="2800">
                <a:solidFill>
                  <a:schemeClr val="tx1"/>
                </a:solidFill>
                <a:latin typeface="Times New Roman" panose="02020603050405020304" pitchFamily="18" charset="0"/>
                <a:ea typeface="黑体" panose="02010609060101010101" pitchFamily="49" charset="-122"/>
              </a:rPr>
              <a:t>α</a:t>
            </a:r>
            <a:r>
              <a:rPr lang="zh-CN" altLang="en-US" sz="2800">
                <a:solidFill>
                  <a:schemeClr val="tx1"/>
                </a:solidFill>
                <a:latin typeface="Times New Roman" panose="02020603050405020304" pitchFamily="18" charset="0"/>
                <a:ea typeface="黑体" panose="02010609060101010101" pitchFamily="49" charset="-122"/>
              </a:rPr>
              <a:t>当且仅当</a:t>
            </a:r>
            <a:r>
              <a:rPr lang="en-US" altLang="zh-CN" sz="2800">
                <a:solidFill>
                  <a:schemeClr val="tx1"/>
                </a:solidFill>
                <a:latin typeface="Times New Roman" panose="02020603050405020304" pitchFamily="18" charset="0"/>
                <a:ea typeface="黑体" panose="02010609060101010101" pitchFamily="49" charset="-122"/>
              </a:rPr>
              <a:t>G</a:t>
            </a:r>
            <a:r>
              <a:rPr lang="en-US" altLang="zh-CN" sz="2800" baseline="42000">
                <a:solidFill>
                  <a:schemeClr val="tx1"/>
                </a:solidFill>
                <a:latin typeface="Times New Roman" panose="02020603050405020304" pitchFamily="18" charset="0"/>
                <a:ea typeface="黑体" panose="02010609060101010101" pitchFamily="49" charset="-122"/>
              </a:rPr>
              <a:t>m</a:t>
            </a:r>
            <a:r>
              <a:rPr lang="zh-CN" altLang="en-US" sz="2800">
                <a:solidFill>
                  <a:schemeClr val="tx1"/>
                </a:solidFill>
                <a:latin typeface="Times New Roman" panose="02020603050405020304" pitchFamily="18" charset="0"/>
                <a:ea typeface="黑体" panose="02010609060101010101" pitchFamily="49" charset="-122"/>
              </a:rPr>
              <a:t>里最大团的</a:t>
            </a:r>
            <a:r>
              <a:rPr lang="en-US" altLang="zh-CN" sz="2800">
                <a:solidFill>
                  <a:schemeClr val="tx1"/>
                </a:solidFill>
                <a:latin typeface="Times New Roman" panose="02020603050405020304" pitchFamily="18" charset="0"/>
                <a:ea typeface="黑体" panose="02010609060101010101" pitchFamily="49" charset="-122"/>
              </a:rPr>
              <a:t>size</a:t>
            </a:r>
            <a:r>
              <a:rPr lang="zh-CN" altLang="en-US" sz="2800">
                <a:solidFill>
                  <a:schemeClr val="tx1"/>
                </a:solidFill>
                <a:latin typeface="Times New Roman" panose="02020603050405020304" pitchFamily="18" charset="0"/>
                <a:ea typeface="黑体" panose="02010609060101010101" pitchFamily="49" charset="-122"/>
              </a:rPr>
              <a:t>是</a:t>
            </a:r>
            <a:r>
              <a:rPr lang="en-US" altLang="zh-CN" sz="2800">
                <a:solidFill>
                  <a:schemeClr val="tx1"/>
                </a:solidFill>
                <a:latin typeface="Times New Roman" panose="02020603050405020304" pitchFamily="18" charset="0"/>
                <a:ea typeface="黑体" panose="02010609060101010101" pitchFamily="49" charset="-122"/>
              </a:rPr>
              <a:t>m</a:t>
            </a:r>
            <a:r>
              <a:rPr lang="el-GR" altLang="zh-CN" sz="2800">
                <a:solidFill>
                  <a:schemeClr val="tx1"/>
                </a:solidFill>
                <a:latin typeface="Times New Roman" panose="02020603050405020304" pitchFamily="18" charset="0"/>
                <a:ea typeface="黑体" panose="02010609060101010101" pitchFamily="49" charset="-122"/>
              </a:rPr>
              <a:t>α</a:t>
            </a:r>
            <a:r>
              <a:rPr lang="zh-CN" altLang="en-US" sz="2800">
                <a:solidFill>
                  <a:schemeClr val="tx1"/>
                </a:solidFill>
                <a:latin typeface="Times New Roman" panose="02020603050405020304" pitchFamily="18" charset="0"/>
                <a:ea typeface="黑体" panose="02010609060101010101" pitchFamily="49" charset="-122"/>
              </a:rPr>
              <a:t>（</a:t>
            </a:r>
            <a:r>
              <a:rPr lang="en-US" altLang="zh-CN" sz="2800">
                <a:solidFill>
                  <a:srgbClr val="0070C0"/>
                </a:solidFill>
                <a:latin typeface="Times New Roman" panose="02020603050405020304" pitchFamily="18" charset="0"/>
                <a:ea typeface="黑体" panose="02010609060101010101" pitchFamily="49" charset="-122"/>
              </a:rPr>
              <a:t>Ex.</a:t>
            </a:r>
            <a:r>
              <a:rPr lang="zh-CN" altLang="en-US" sz="2800">
                <a:solidFill>
                  <a:schemeClr val="tx1"/>
                </a:solidFill>
                <a:latin typeface="Times New Roman" panose="02020603050405020304" pitchFamily="18" charset="0"/>
                <a:ea typeface="黑体" panose="02010609060101010101" pitchFamily="49" charset="-122"/>
              </a:rPr>
              <a:t>）</a:t>
            </a:r>
            <a:endParaRPr lang="zh-CN" altLang="el-GR" sz="2800">
              <a:solidFill>
                <a:schemeClr val="tx1"/>
              </a:solidFill>
              <a:latin typeface="Times New Roman" panose="02020603050405020304" pitchFamily="18" charset="0"/>
              <a:ea typeface="黑体" panose="02010609060101010101" pitchFamily="49" charset="-122"/>
            </a:endParaRPr>
          </a:p>
        </p:txBody>
      </p:sp>
      <p:sp>
        <p:nvSpPr>
          <p:cNvPr id="119813" name="AutoShape 4" descr="u=3113096413,401413580&amp;fm=116&amp;gp=0">
            <a:extLst>
              <a:ext uri="{FF2B5EF4-FFF2-40B4-BE49-F238E27FC236}">
                <a16:creationId xmlns:a16="http://schemas.microsoft.com/office/drawing/2014/main" id="{2D1FE0C6-48E0-4F05-B6C9-E2C9EF90147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9814" name="AutoShape 5" descr="u=3113096413,401413580&amp;fm=116&amp;gp=0">
            <a:extLst>
              <a:ext uri="{FF2B5EF4-FFF2-40B4-BE49-F238E27FC236}">
                <a16:creationId xmlns:a16="http://schemas.microsoft.com/office/drawing/2014/main" id="{755710E7-EB65-41E3-8390-F68B0BF5BC1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9815" name="AutoShape 6" descr="u=3113096413,401413580&amp;fm=116&amp;gp=0">
            <a:extLst>
              <a:ext uri="{FF2B5EF4-FFF2-40B4-BE49-F238E27FC236}">
                <a16:creationId xmlns:a16="http://schemas.microsoft.com/office/drawing/2014/main" id="{9747AAD1-189F-4F79-BC53-FC43D06B7B5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9816" name="AutoShape 7" descr="u=3113096413,401413580&amp;fm=116&amp;gp=0">
            <a:extLst>
              <a:ext uri="{FF2B5EF4-FFF2-40B4-BE49-F238E27FC236}">
                <a16:creationId xmlns:a16="http://schemas.microsoft.com/office/drawing/2014/main" id="{EABC8913-330C-4ED5-91CA-333E0EDE08B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19817" name="Text Box 8">
            <a:extLst>
              <a:ext uri="{FF2B5EF4-FFF2-40B4-BE49-F238E27FC236}">
                <a16:creationId xmlns:a16="http://schemas.microsoft.com/office/drawing/2014/main" id="{21C63F35-AE5A-4D45-8BE8-9ACF424F4B29}"/>
              </a:ext>
            </a:extLst>
          </p:cNvPr>
          <p:cNvSpPr txBox="1">
            <a:spLocks noChangeArrowheads="1"/>
          </p:cNvSpPr>
          <p:nvPr/>
        </p:nvSpPr>
        <p:spPr bwMode="auto">
          <a:xfrm>
            <a:off x="496888" y="2509838"/>
            <a:ext cx="8332787" cy="14954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261938" indent="-2619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5963"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0000"/>
              </a:spcBef>
              <a:spcAft>
                <a:spcPct val="0"/>
              </a:spcAft>
              <a:buClr>
                <a:srgbClr val="FF9900"/>
              </a:buClr>
              <a:buFont typeface="Wingdings" panose="05000000000000000000" pitchFamily="2" charset="2"/>
              <a:buChar char="n"/>
            </a:pPr>
            <a:r>
              <a:rPr lang="zh-CN" altLang="en-US" sz="28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团</a:t>
            </a:r>
            <a:r>
              <a:rPr lang="en-US" altLang="zh-CN" sz="28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(Clique)</a:t>
            </a:r>
            <a:r>
              <a:rPr lang="zh-CN" altLang="en-US" sz="28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问题  </a:t>
            </a: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找图</a:t>
            </a:r>
            <a:r>
              <a:rPr lang="en-US" altLang="zh-CN"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a:t>
            </a: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中最大团（最大完全子图），该问题是</a:t>
            </a:r>
            <a:r>
              <a:rPr lang="en-US" altLang="zh-CN"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NP-hard</a:t>
            </a: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的。</a:t>
            </a:r>
          </a:p>
          <a:p>
            <a:pPr algn="just">
              <a:spcBef>
                <a:spcPct val="50000"/>
              </a:spcBef>
              <a:spcAft>
                <a:spcPct val="0"/>
              </a:spcAft>
              <a:buClr>
                <a:srgbClr val="FF9900"/>
              </a:buClr>
              <a:buFont typeface="Wingdings" panose="05000000000000000000" pitchFamily="2" charset="2"/>
              <a:buNone/>
            </a:pPr>
            <a:r>
              <a:rPr lang="en-US" altLang="zh-CN" sz="28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Th.1.7 </a:t>
            </a: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若</a:t>
            </a:r>
            <a:r>
              <a:rPr lang="en-US" altLang="zh-CN"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P≠NP</a:t>
            </a: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，则对于团问题不存在绝对近似算法</a:t>
            </a:r>
          </a:p>
        </p:txBody>
      </p:sp>
      <p:sp>
        <p:nvSpPr>
          <p:cNvPr id="119818" name="Text Box 12">
            <a:extLst>
              <a:ext uri="{FF2B5EF4-FFF2-40B4-BE49-F238E27FC236}">
                <a16:creationId xmlns:a16="http://schemas.microsoft.com/office/drawing/2014/main" id="{92884DFE-8F81-45D4-B864-9278E512B185}"/>
              </a:ext>
            </a:extLst>
          </p:cNvPr>
          <p:cNvSpPr txBox="1">
            <a:spLocks noChangeArrowheads="1"/>
          </p:cNvSpPr>
          <p:nvPr/>
        </p:nvSpPr>
        <p:spPr bwMode="auto">
          <a:xfrm>
            <a:off x="574675" y="976313"/>
            <a:ext cx="8332788" cy="12811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上述证明之关键是</a:t>
            </a:r>
            <a:r>
              <a:rPr lang="en-US" altLang="zh-CN"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Scaling</a:t>
            </a: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性质，输入实例中数字间线性相关很易使其成立。对非数字问题</a:t>
            </a:r>
            <a:r>
              <a:rPr lang="en-US" altLang="zh-CN"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Scaling</a:t>
            </a:r>
            <a:r>
              <a:rPr lang="zh-CN" altLang="en-US" sz="28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性质是否仍然成立？</a:t>
            </a:r>
          </a:p>
        </p:txBody>
      </p:sp>
    </p:spTree>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24F15A85-7EE2-4E34-A449-0CDD08DE6E18}"/>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8F9ECB86-C3D0-4FBC-88EB-00EE482E211C}"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21859" name="Rectangle 2">
            <a:extLst>
              <a:ext uri="{FF2B5EF4-FFF2-40B4-BE49-F238E27FC236}">
                <a16:creationId xmlns:a16="http://schemas.microsoft.com/office/drawing/2014/main" id="{8F63F0D3-191E-49D5-B84F-C22AEB40EACD}"/>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§1.2.2 </a:t>
            </a:r>
            <a:r>
              <a:rPr lang="zh-CN" altLang="en-US" sz="3000" b="1">
                <a:solidFill>
                  <a:schemeClr val="tx1"/>
                </a:solidFill>
              </a:rPr>
              <a:t>绝对近似算法之否定</a:t>
            </a:r>
            <a:endParaRPr lang="en-US" altLang="zh-CN" sz="3000" b="1">
              <a:solidFill>
                <a:schemeClr val="tx1"/>
              </a:solidFill>
            </a:endParaRPr>
          </a:p>
        </p:txBody>
      </p:sp>
      <p:sp>
        <p:nvSpPr>
          <p:cNvPr id="121860" name="AutoShape 4" descr="u=3113096413,401413580&amp;fm=116&amp;gp=0">
            <a:extLst>
              <a:ext uri="{FF2B5EF4-FFF2-40B4-BE49-F238E27FC236}">
                <a16:creationId xmlns:a16="http://schemas.microsoft.com/office/drawing/2014/main" id="{C4A928A6-F3E6-4993-B1C0-3B270E7ADA4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1861" name="AutoShape 5" descr="u=3113096413,401413580&amp;fm=116&amp;gp=0">
            <a:extLst>
              <a:ext uri="{FF2B5EF4-FFF2-40B4-BE49-F238E27FC236}">
                <a16:creationId xmlns:a16="http://schemas.microsoft.com/office/drawing/2014/main" id="{5A100E1A-FA27-4E2F-8009-10F1ABBE726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1862" name="AutoShape 6" descr="u=3113096413,401413580&amp;fm=116&amp;gp=0">
            <a:extLst>
              <a:ext uri="{FF2B5EF4-FFF2-40B4-BE49-F238E27FC236}">
                <a16:creationId xmlns:a16="http://schemas.microsoft.com/office/drawing/2014/main" id="{160C81A5-8C63-4967-96CE-A690830C145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1863" name="AutoShape 7" descr="u=3113096413,401413580&amp;fm=116&amp;gp=0">
            <a:extLst>
              <a:ext uri="{FF2B5EF4-FFF2-40B4-BE49-F238E27FC236}">
                <a16:creationId xmlns:a16="http://schemas.microsoft.com/office/drawing/2014/main" id="{39ABE9F1-9B9D-42FC-9DF7-651793EDD4F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1864" name="Text Box 8">
            <a:extLst>
              <a:ext uri="{FF2B5EF4-FFF2-40B4-BE49-F238E27FC236}">
                <a16:creationId xmlns:a16="http://schemas.microsoft.com/office/drawing/2014/main" id="{8A3BA1A2-6079-4C07-83EF-FF0DB3436DB6}"/>
              </a:ext>
            </a:extLst>
          </p:cNvPr>
          <p:cNvSpPr txBox="1">
            <a:spLocks noChangeArrowheads="1"/>
          </p:cNvSpPr>
          <p:nvPr/>
        </p:nvSpPr>
        <p:spPr bwMode="auto">
          <a:xfrm>
            <a:off x="550863" y="3409950"/>
            <a:ext cx="8085137" cy="21431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对于任给的</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a:t>
            </a:r>
            <a:r>
              <a:rPr lang="en-US" altLang="zh-CN" sz="2600" baseline="42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中体积为</a:t>
            </a:r>
            <a:r>
              <a:rPr lang="el-GR"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β</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的团，易于用</a:t>
            </a: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多项式时间</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在</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中找到一个体积为</a:t>
            </a:r>
            <a:r>
              <a:rPr lang="el-GR"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β</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的团。因此我们能够在</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中找到一个团</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，使得：</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                     | |C|-OPT(G) | ≤ k/(k+1)</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因为</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和</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OPT(G)</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均是整数，故</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C</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是最优团。</a:t>
            </a:r>
          </a:p>
        </p:txBody>
      </p:sp>
      <p:sp>
        <p:nvSpPr>
          <p:cNvPr id="121865" name="Text Box 10">
            <a:extLst>
              <a:ext uri="{FF2B5EF4-FFF2-40B4-BE49-F238E27FC236}">
                <a16:creationId xmlns:a16="http://schemas.microsoft.com/office/drawing/2014/main" id="{69F5F181-F7F9-4522-B260-7F104C645EF3}"/>
              </a:ext>
            </a:extLst>
          </p:cNvPr>
          <p:cNvSpPr txBox="1">
            <a:spLocks noChangeArrowheads="1"/>
          </p:cNvSpPr>
          <p:nvPr/>
        </p:nvSpPr>
        <p:spPr bwMode="auto">
          <a:xfrm>
            <a:off x="454025" y="1304925"/>
            <a:ext cx="8143875" cy="7937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2336800"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2336800"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2336800"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2336800"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rgbClr val="FF9900"/>
                </a:solidFill>
                <a:latin typeface="黑体" panose="02010609060101010101" pitchFamily="49" charset="-122"/>
                <a:ea typeface="黑体" panose="02010609060101010101" pitchFamily="49" charset="-122"/>
              </a:rPr>
              <a:t>反证：</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是任意的无向图，近似算法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给出的绝对误差是</a:t>
            </a:r>
            <a:r>
              <a:rPr lang="en-US" altLang="zh-CN" sz="2600">
                <a:solidFill>
                  <a:schemeClr val="tx1"/>
                </a:solidFill>
                <a:latin typeface="Times New Roman" panose="02020603050405020304" pitchFamily="18" charset="0"/>
                <a:ea typeface="黑体" panose="02010609060101010101" pitchFamily="49" charset="-122"/>
              </a:rPr>
              <a:t>k</a:t>
            </a:r>
            <a:r>
              <a:rPr lang="zh-CN" altLang="en-US" sz="2600">
                <a:solidFill>
                  <a:schemeClr val="tx1"/>
                </a:solidFill>
                <a:latin typeface="Times New Roman" panose="02020603050405020304" pitchFamily="18" charset="0"/>
                <a:ea typeface="黑体" panose="02010609060101010101" pitchFamily="49" charset="-122"/>
              </a:rPr>
              <a:t>。在</a:t>
            </a:r>
            <a:r>
              <a:rPr lang="en-US" altLang="zh-CN" sz="2600">
                <a:solidFill>
                  <a:schemeClr val="tx1"/>
                </a:solidFill>
                <a:latin typeface="Times New Roman" panose="02020603050405020304" pitchFamily="18" charset="0"/>
                <a:ea typeface="黑体" panose="02010609060101010101" pitchFamily="49" charset="-122"/>
              </a:rPr>
              <a:t>G</a:t>
            </a:r>
            <a:r>
              <a:rPr lang="en-US" altLang="zh-CN" sz="2600" baseline="42000">
                <a:solidFill>
                  <a:schemeClr val="tx1"/>
                </a:solidFill>
                <a:latin typeface="Times New Roman" panose="02020603050405020304" pitchFamily="18" charset="0"/>
                <a:ea typeface="黑体" panose="02010609060101010101" pitchFamily="49" charset="-122"/>
              </a:rPr>
              <a:t>k+1</a:t>
            </a:r>
            <a:r>
              <a:rPr lang="zh-CN" altLang="en-US" sz="2600">
                <a:solidFill>
                  <a:schemeClr val="tx1"/>
                </a:solidFill>
                <a:latin typeface="Times New Roman" panose="02020603050405020304" pitchFamily="18" charset="0"/>
                <a:ea typeface="黑体" panose="02010609060101010101" pitchFamily="49" charset="-122"/>
              </a:rPr>
              <a:t>上运行</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，若</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中最大团</a:t>
            </a:r>
            <a:r>
              <a:rPr lang="en-US" altLang="zh-CN" sz="2600">
                <a:solidFill>
                  <a:schemeClr val="tx1"/>
                </a:solidFill>
                <a:latin typeface="Times New Roman" panose="02020603050405020304" pitchFamily="18" charset="0"/>
                <a:ea typeface="MS Gothic" panose="020B0609070205080204" pitchFamily="49" charset="-128"/>
              </a:rPr>
              <a:t>size</a:t>
            </a:r>
            <a:r>
              <a:rPr lang="zh-CN" altLang="en-US" sz="2600">
                <a:solidFill>
                  <a:schemeClr val="tx1"/>
                </a:solidFill>
                <a:latin typeface="Times New Roman" panose="02020603050405020304" pitchFamily="18" charset="0"/>
                <a:ea typeface="黑体" panose="02010609060101010101" pitchFamily="49" charset="-122"/>
              </a:rPr>
              <a:t>为</a:t>
            </a:r>
            <a:r>
              <a:rPr lang="el-GR" altLang="zh-CN" sz="2600">
                <a:solidFill>
                  <a:schemeClr val="tx1"/>
                </a:solidFill>
                <a:latin typeface="Times New Roman" panose="02020603050405020304" pitchFamily="18" charset="0"/>
                <a:ea typeface="MS Gothic" panose="020B0609070205080204" pitchFamily="49" charset="-128"/>
              </a:rPr>
              <a:t>α</a:t>
            </a:r>
            <a:r>
              <a:rPr lang="en-US" altLang="zh-CN" sz="2600">
                <a:solidFill>
                  <a:schemeClr val="tx1"/>
                </a:solidFill>
                <a:latin typeface="Times New Roman" panose="02020603050405020304" pitchFamily="18" charset="0"/>
                <a:ea typeface="MS Gothic" panose="020B0609070205080204" pitchFamily="49" charset="-128"/>
              </a:rPr>
              <a:t>,</a:t>
            </a:r>
            <a:r>
              <a:rPr lang="zh-CN" altLang="en-US" sz="2600">
                <a:solidFill>
                  <a:schemeClr val="tx1"/>
                </a:solidFill>
                <a:latin typeface="Times New Roman" panose="02020603050405020304" pitchFamily="18" charset="0"/>
                <a:ea typeface="MS Gothic" panose="020B0609070205080204" pitchFamily="49" charset="-128"/>
              </a:rPr>
              <a:t>则我们有</a:t>
            </a:r>
            <a:endParaRPr lang="zh-CN" altLang="el-GR" sz="2600">
              <a:solidFill>
                <a:schemeClr val="tx1"/>
              </a:solidFill>
              <a:latin typeface="Times New Roman" panose="02020603050405020304" pitchFamily="18" charset="0"/>
              <a:ea typeface="MS Gothic" panose="020B0609070205080204" pitchFamily="49" charset="-128"/>
            </a:endParaRPr>
          </a:p>
        </p:txBody>
      </p:sp>
      <p:sp>
        <p:nvSpPr>
          <p:cNvPr id="121866" name="Text Box 11">
            <a:extLst>
              <a:ext uri="{FF2B5EF4-FFF2-40B4-BE49-F238E27FC236}">
                <a16:creationId xmlns:a16="http://schemas.microsoft.com/office/drawing/2014/main" id="{6D87089C-7B77-44F5-965B-73A4E9BB8E76}"/>
              </a:ext>
            </a:extLst>
          </p:cNvPr>
          <p:cNvSpPr txBox="1">
            <a:spLocks noChangeArrowheads="1"/>
          </p:cNvSpPr>
          <p:nvPr/>
        </p:nvSpPr>
        <p:spPr bwMode="auto">
          <a:xfrm>
            <a:off x="560388" y="2454275"/>
            <a:ext cx="8027987"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2336800"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915988" indent="-381000">
              <a:spcAft>
                <a:spcPts val="1000"/>
              </a:spcAft>
              <a:buClr>
                <a:srgbClr val="969696"/>
              </a:buClr>
              <a:buFont typeface="Wingdings" panose="05000000000000000000" pitchFamily="2" charset="2"/>
              <a:buChar char="§"/>
              <a:tabLst>
                <a:tab pos="2336800"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2336800"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2336800"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2336800"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MS Gothic" panose="020B0609070205080204" pitchFamily="49" charset="-128"/>
              </a:rPr>
              <a:t>|A(G</a:t>
            </a:r>
            <a:r>
              <a:rPr lang="en-US" altLang="zh-CN" sz="2600" baseline="42000">
                <a:solidFill>
                  <a:schemeClr val="tx1"/>
                </a:solidFill>
                <a:latin typeface="Times New Roman" panose="02020603050405020304" pitchFamily="18" charset="0"/>
                <a:ea typeface="MS Gothic" panose="020B0609070205080204" pitchFamily="49" charset="-128"/>
              </a:rPr>
              <a:t>k+1</a:t>
            </a:r>
            <a:r>
              <a:rPr lang="en-US" altLang="zh-CN" sz="2600">
                <a:solidFill>
                  <a:schemeClr val="tx1"/>
                </a:solidFill>
                <a:latin typeface="Times New Roman" panose="02020603050405020304" pitchFamily="18" charset="0"/>
                <a:ea typeface="MS Gothic" panose="020B0609070205080204" pitchFamily="49" charset="-128"/>
              </a:rPr>
              <a:t>)-OPT(G</a:t>
            </a:r>
            <a:r>
              <a:rPr lang="en-US" altLang="zh-CN" sz="2600" baseline="42000">
                <a:solidFill>
                  <a:schemeClr val="tx1"/>
                </a:solidFill>
                <a:latin typeface="Times New Roman" panose="02020603050405020304" pitchFamily="18" charset="0"/>
                <a:ea typeface="MS Gothic" panose="020B0609070205080204" pitchFamily="49" charset="-128"/>
              </a:rPr>
              <a:t>k+1</a:t>
            </a:r>
            <a:r>
              <a:rPr lang="en-US" altLang="zh-CN" sz="2600">
                <a:solidFill>
                  <a:schemeClr val="tx1"/>
                </a:solidFill>
                <a:latin typeface="Times New Roman" panose="02020603050405020304" pitchFamily="18" charset="0"/>
                <a:ea typeface="MS Gothic" panose="020B0609070205080204" pitchFamily="49" charset="-128"/>
              </a:rPr>
              <a:t>)| ≤ k  </a:t>
            </a:r>
            <a:r>
              <a:rPr lang="en-US" altLang="zh-CN" sz="2600">
                <a:solidFill>
                  <a:schemeClr val="tx1"/>
                </a:solidFill>
                <a:latin typeface="MS Gothic" panose="020B0609070205080204" pitchFamily="49" charset="-128"/>
                <a:ea typeface="MS Gothic" panose="020B0609070205080204" pitchFamily="49" charset="-128"/>
              </a:rPr>
              <a:t>⇒ </a:t>
            </a:r>
            <a:r>
              <a:rPr lang="en-US" altLang="zh-CN" sz="2600">
                <a:solidFill>
                  <a:schemeClr val="tx1"/>
                </a:solidFill>
                <a:latin typeface="Times New Roman" panose="02020603050405020304" pitchFamily="18" charset="0"/>
                <a:ea typeface="MS Gothic" panose="020B0609070205080204" pitchFamily="49" charset="-128"/>
              </a:rPr>
              <a:t>|A(G</a:t>
            </a:r>
            <a:r>
              <a:rPr lang="en-US" altLang="zh-CN" sz="2600" baseline="42000">
                <a:solidFill>
                  <a:schemeClr val="tx1"/>
                </a:solidFill>
                <a:latin typeface="Times New Roman" panose="02020603050405020304" pitchFamily="18" charset="0"/>
                <a:ea typeface="MS Gothic" panose="020B0609070205080204" pitchFamily="49" charset="-128"/>
              </a:rPr>
              <a:t>k+1</a:t>
            </a:r>
            <a:r>
              <a:rPr lang="en-US" altLang="zh-CN" sz="2600">
                <a:solidFill>
                  <a:schemeClr val="tx1"/>
                </a:solidFill>
                <a:latin typeface="Times New Roman" panose="02020603050405020304" pitchFamily="18" charset="0"/>
                <a:ea typeface="MS Gothic" panose="020B0609070205080204" pitchFamily="49" charset="-128"/>
              </a:rPr>
              <a:t>)-(k+1)OPT(G)| </a:t>
            </a:r>
            <a:r>
              <a:rPr lang="en-US" altLang="zh-CN" sz="2600">
                <a:solidFill>
                  <a:schemeClr val="tx1"/>
                </a:solidFill>
              </a:rPr>
              <a:t>≤ k</a:t>
            </a:r>
            <a:endParaRPr lang="zh-CN" altLang="el-GR" sz="2600">
              <a:solidFill>
                <a:schemeClr val="tx1"/>
              </a:solidFill>
              <a:latin typeface="Times New Roman" panose="02020603050405020304" pitchFamily="18" charset="0"/>
              <a:ea typeface="MS Gothic" panose="020B0609070205080204" pitchFamily="49" charset="-128"/>
            </a:endParaRPr>
          </a:p>
        </p:txBody>
      </p:sp>
    </p:spTree>
  </p:cSld>
  <p:clrMapOvr>
    <a:masterClrMapping/>
  </p:clrMapOvr>
  <p:transition>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70DBED32-086B-48BC-8DFD-7D79F5326939}"/>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39A19AF-E770-4B89-ADD5-81EBB02BED01}"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23907" name="Rectangle 2">
            <a:extLst>
              <a:ext uri="{FF2B5EF4-FFF2-40B4-BE49-F238E27FC236}">
                <a16:creationId xmlns:a16="http://schemas.microsoft.com/office/drawing/2014/main" id="{E84565BF-EEBE-4B53-A0A2-AC8FBDECFFE2}"/>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 </a:t>
            </a:r>
            <a:r>
              <a:rPr lang="zh-CN" altLang="en-US" sz="3000" b="1">
                <a:solidFill>
                  <a:schemeClr val="tx1"/>
                </a:solidFill>
              </a:rPr>
              <a:t>相对性能保证</a:t>
            </a:r>
            <a:endParaRPr lang="en-US" altLang="zh-CN" sz="3000" b="1">
              <a:solidFill>
                <a:schemeClr val="tx1"/>
              </a:solidFill>
            </a:endParaRPr>
          </a:p>
        </p:txBody>
      </p:sp>
      <p:sp>
        <p:nvSpPr>
          <p:cNvPr id="123908" name="AutoShape 4" descr="u=3113096413,401413580&amp;fm=116&amp;gp=0">
            <a:extLst>
              <a:ext uri="{FF2B5EF4-FFF2-40B4-BE49-F238E27FC236}">
                <a16:creationId xmlns:a16="http://schemas.microsoft.com/office/drawing/2014/main" id="{10FCD367-64C6-4D34-AB87-97BB6F27789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3909" name="AutoShape 5" descr="u=3113096413,401413580&amp;fm=116&amp;gp=0">
            <a:extLst>
              <a:ext uri="{FF2B5EF4-FFF2-40B4-BE49-F238E27FC236}">
                <a16:creationId xmlns:a16="http://schemas.microsoft.com/office/drawing/2014/main" id="{C1241BDC-D03C-4766-B1EB-DD1727129D9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3910" name="AutoShape 6" descr="u=3113096413,401413580&amp;fm=116&amp;gp=0">
            <a:extLst>
              <a:ext uri="{FF2B5EF4-FFF2-40B4-BE49-F238E27FC236}">
                <a16:creationId xmlns:a16="http://schemas.microsoft.com/office/drawing/2014/main" id="{4367D650-942B-47DA-BFA2-AE1D64B7873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3911" name="AutoShape 7" descr="u=3113096413,401413580&amp;fm=116&amp;gp=0">
            <a:extLst>
              <a:ext uri="{FF2B5EF4-FFF2-40B4-BE49-F238E27FC236}">
                <a16:creationId xmlns:a16="http://schemas.microsoft.com/office/drawing/2014/main" id="{2EBF19EB-613B-4FD0-B285-CC8A139AD42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3912" name="Text Box 8">
            <a:extLst>
              <a:ext uri="{FF2B5EF4-FFF2-40B4-BE49-F238E27FC236}">
                <a16:creationId xmlns:a16="http://schemas.microsoft.com/office/drawing/2014/main" id="{27D0E93C-0602-49F3-ACC2-F23F14C50DC1}"/>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3913" name="Text Box 10">
            <a:extLst>
              <a:ext uri="{FF2B5EF4-FFF2-40B4-BE49-F238E27FC236}">
                <a16:creationId xmlns:a16="http://schemas.microsoft.com/office/drawing/2014/main" id="{3E8252F3-3D5A-4678-BF9A-900C2B07E899}"/>
              </a:ext>
            </a:extLst>
          </p:cNvPr>
          <p:cNvSpPr txBox="1">
            <a:spLocks noChangeArrowheads="1"/>
          </p:cNvSpPr>
          <p:nvPr/>
        </p:nvSpPr>
        <p:spPr bwMode="auto">
          <a:xfrm>
            <a:off x="566738" y="2482850"/>
            <a:ext cx="8085137" cy="4635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en-US" altLang="zh-CN" sz="2800">
                <a:solidFill>
                  <a:schemeClr val="tx1"/>
                </a:solidFill>
              </a:rPr>
              <a:t>§1.3.1</a:t>
            </a:r>
            <a:r>
              <a:rPr lang="zh-CN" altLang="en-US" sz="2800">
                <a:solidFill>
                  <a:schemeClr val="tx1"/>
                </a:solidFill>
              </a:rPr>
              <a:t> 多机调度</a:t>
            </a:r>
          </a:p>
        </p:txBody>
      </p:sp>
      <p:sp>
        <p:nvSpPr>
          <p:cNvPr id="123914" name="Text Box 11">
            <a:extLst>
              <a:ext uri="{FF2B5EF4-FFF2-40B4-BE49-F238E27FC236}">
                <a16:creationId xmlns:a16="http://schemas.microsoft.com/office/drawing/2014/main" id="{53FC4AEC-C3FB-4FD5-AA03-FD2A9890A5EB}"/>
              </a:ext>
            </a:extLst>
          </p:cNvPr>
          <p:cNvSpPr txBox="1">
            <a:spLocks noChangeArrowheads="1"/>
          </p:cNvSpPr>
          <p:nvPr/>
        </p:nvSpPr>
        <p:spPr bwMode="auto">
          <a:xfrm>
            <a:off x="527050" y="1108075"/>
            <a:ext cx="8085138" cy="13652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r>
              <a:rPr lang="zh-CN" altLang="en-US" sz="2600">
                <a:solidFill>
                  <a:schemeClr val="tx1"/>
                </a:solidFill>
                <a:latin typeface="MS Gothic" panose="020B0609070205080204" pitchFamily="49" charset="-128"/>
                <a:ea typeface="黑体" panose="02010609060101010101" pitchFamily="49" charset="-122"/>
                <a:cs typeface="Times New Roman" panose="02020603050405020304" pitchFamily="18" charset="0"/>
              </a:rPr>
              <a:t>虽然我们渴望得到绝对性能保证，但是较难的优化问题很难找到绝对近似算法。因此，需要放松对</a:t>
            </a:r>
            <a:r>
              <a:rPr lang="zh-CN" altLang="en-US" sz="2600">
                <a:solidFill>
                  <a:schemeClr val="tx1"/>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600">
                <a:solidFill>
                  <a:schemeClr val="tx1"/>
                </a:solidFill>
                <a:latin typeface="MS Gothic" panose="020B0609070205080204" pitchFamily="49" charset="-128"/>
                <a:ea typeface="黑体" panose="02010609060101010101" pitchFamily="49" charset="-122"/>
                <a:cs typeface="Times New Roman" panose="02020603050405020304" pitchFamily="18" charset="0"/>
              </a:rPr>
              <a:t>好的近似算法</a:t>
            </a:r>
            <a:r>
              <a:rPr lang="zh-CN" altLang="en-US" sz="2600">
                <a:solidFill>
                  <a:schemeClr val="tx1"/>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600">
                <a:solidFill>
                  <a:schemeClr val="tx1"/>
                </a:solidFill>
                <a:latin typeface="MS Gothic" panose="020B0609070205080204" pitchFamily="49" charset="-128"/>
                <a:ea typeface="黑体" panose="02010609060101010101" pitchFamily="49" charset="-122"/>
                <a:cs typeface="Times New Roman" panose="02020603050405020304" pitchFamily="18" charset="0"/>
              </a:rPr>
              <a:t>的要求。</a:t>
            </a:r>
            <a:endParaRPr lang="zh-CN" altLang="en-US" sz="2000">
              <a:solidFill>
                <a:schemeClr val="tx1"/>
              </a:solidFill>
              <a:ea typeface="黑体" panose="02010609060101010101" pitchFamily="49" charset="-122"/>
            </a:endParaRPr>
          </a:p>
        </p:txBody>
      </p:sp>
      <p:sp>
        <p:nvSpPr>
          <p:cNvPr id="123915" name="Text Box 12">
            <a:extLst>
              <a:ext uri="{FF2B5EF4-FFF2-40B4-BE49-F238E27FC236}">
                <a16:creationId xmlns:a16="http://schemas.microsoft.com/office/drawing/2014/main" id="{05ADE514-8C5F-48F8-BB13-F077EA1B7C45}"/>
              </a:ext>
            </a:extLst>
          </p:cNvPr>
          <p:cNvSpPr txBox="1">
            <a:spLocks noChangeArrowheads="1"/>
          </p:cNvSpPr>
          <p:nvPr/>
        </p:nvSpPr>
        <p:spPr bwMode="auto">
          <a:xfrm>
            <a:off x="501650" y="3116263"/>
            <a:ext cx="8174038" cy="29765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Aft>
                <a:spcPct val="0"/>
              </a:spcAft>
            </a:pPr>
            <a:r>
              <a:rPr lang="zh-CN" altLang="en-US">
                <a:solidFill>
                  <a:schemeClr val="tx1"/>
                </a:solidFill>
              </a:rPr>
              <a:t>    考虑简单的多机调度问题：输入</a:t>
            </a:r>
            <a:r>
              <a:rPr lang="en-US" altLang="zh-CN">
                <a:solidFill>
                  <a:schemeClr val="tx1"/>
                </a:solidFill>
              </a:rPr>
              <a:t>n</a:t>
            </a:r>
            <a:r>
              <a:rPr lang="zh-CN" altLang="en-US">
                <a:solidFill>
                  <a:schemeClr val="tx1"/>
                </a:solidFill>
              </a:rPr>
              <a:t>个作业</a:t>
            </a:r>
            <a:r>
              <a:rPr lang="en-US" altLang="zh-CN">
                <a:solidFill>
                  <a:schemeClr val="tx1"/>
                </a:solidFill>
              </a:rPr>
              <a:t>J</a:t>
            </a:r>
            <a:r>
              <a:rPr lang="en-US" altLang="zh-CN" baseline="-25000">
                <a:solidFill>
                  <a:schemeClr val="tx1"/>
                </a:solidFill>
              </a:rPr>
              <a:t>1</a:t>
            </a:r>
            <a:r>
              <a:rPr lang="zh-CN" altLang="en-US">
                <a:solidFill>
                  <a:schemeClr val="tx1"/>
                </a:solidFill>
              </a:rPr>
              <a:t>，</a:t>
            </a:r>
            <a:r>
              <a:rPr lang="en-US" altLang="zh-CN">
                <a:solidFill>
                  <a:schemeClr val="tx1"/>
                </a:solidFill>
              </a:rPr>
              <a:t>J</a:t>
            </a:r>
            <a:r>
              <a:rPr lang="en-US" altLang="zh-CN" baseline="-25000">
                <a:solidFill>
                  <a:schemeClr val="tx1"/>
                </a:solidFill>
              </a:rPr>
              <a:t>2</a:t>
            </a:r>
            <a:r>
              <a:rPr lang="zh-CN" altLang="en-US">
                <a:solidFill>
                  <a:schemeClr val="tx1"/>
                </a:solidFill>
              </a:rPr>
              <a:t>，</a:t>
            </a:r>
            <a:r>
              <a:rPr lang="en-US" altLang="zh-CN">
                <a:solidFill>
                  <a:schemeClr val="tx1"/>
                </a:solidFill>
              </a:rPr>
              <a:t>…</a:t>
            </a:r>
            <a:r>
              <a:rPr lang="zh-CN" altLang="en-US">
                <a:solidFill>
                  <a:schemeClr val="tx1"/>
                </a:solidFill>
              </a:rPr>
              <a:t>，</a:t>
            </a:r>
            <a:r>
              <a:rPr lang="en-US" altLang="zh-CN">
                <a:solidFill>
                  <a:schemeClr val="tx1"/>
                </a:solidFill>
              </a:rPr>
              <a:t>J</a:t>
            </a:r>
            <a:r>
              <a:rPr lang="en-US" altLang="zh-CN" baseline="-25000">
                <a:solidFill>
                  <a:schemeClr val="tx1"/>
                </a:solidFill>
              </a:rPr>
              <a:t>n</a:t>
            </a:r>
            <a:r>
              <a:rPr lang="zh-CN" altLang="en-US">
                <a:solidFill>
                  <a:schemeClr val="tx1"/>
                </a:solidFill>
              </a:rPr>
              <a:t>，相应的运行时间为</a:t>
            </a:r>
            <a:r>
              <a:rPr lang="en-US" altLang="zh-CN">
                <a:solidFill>
                  <a:schemeClr val="tx1"/>
                </a:solidFill>
              </a:rPr>
              <a:t>P</a:t>
            </a:r>
            <a:r>
              <a:rPr lang="en-US" altLang="zh-CN" baseline="-25000">
                <a:solidFill>
                  <a:schemeClr val="tx1"/>
                </a:solidFill>
              </a:rPr>
              <a:t>1</a:t>
            </a:r>
            <a:r>
              <a:rPr lang="zh-CN" altLang="en-US">
                <a:solidFill>
                  <a:schemeClr val="tx1"/>
                </a:solidFill>
              </a:rPr>
              <a:t>，</a:t>
            </a:r>
            <a:r>
              <a:rPr lang="en-US" altLang="zh-CN">
                <a:solidFill>
                  <a:schemeClr val="tx1"/>
                </a:solidFill>
              </a:rPr>
              <a:t>P</a:t>
            </a:r>
            <a:r>
              <a:rPr lang="en-US" altLang="zh-CN" baseline="-25000">
                <a:solidFill>
                  <a:schemeClr val="tx1"/>
                </a:solidFill>
              </a:rPr>
              <a:t>2</a:t>
            </a:r>
            <a:r>
              <a:rPr lang="zh-CN" altLang="en-US">
                <a:solidFill>
                  <a:schemeClr val="tx1"/>
                </a:solidFill>
              </a:rPr>
              <a:t>，</a:t>
            </a:r>
            <a:r>
              <a:rPr lang="en-US" altLang="zh-CN">
                <a:solidFill>
                  <a:schemeClr val="tx1"/>
                </a:solidFill>
              </a:rPr>
              <a:t>…</a:t>
            </a:r>
            <a:r>
              <a:rPr lang="zh-CN" altLang="en-US">
                <a:solidFill>
                  <a:schemeClr val="tx1"/>
                </a:solidFill>
              </a:rPr>
              <a:t>，</a:t>
            </a:r>
            <a:r>
              <a:rPr lang="en-US" altLang="zh-CN">
                <a:solidFill>
                  <a:schemeClr val="tx1"/>
                </a:solidFill>
              </a:rPr>
              <a:t>P</a:t>
            </a:r>
            <a:r>
              <a:rPr lang="en-US" altLang="zh-CN" baseline="-25000">
                <a:solidFill>
                  <a:schemeClr val="tx1"/>
                </a:solidFill>
              </a:rPr>
              <a:t>n</a:t>
            </a:r>
            <a:r>
              <a:rPr lang="zh-CN" altLang="en-US">
                <a:solidFill>
                  <a:schemeClr val="tx1"/>
                </a:solidFill>
              </a:rPr>
              <a:t>，设每个</a:t>
            </a:r>
            <a:r>
              <a:rPr lang="en-US" altLang="zh-CN">
                <a:solidFill>
                  <a:schemeClr val="tx1"/>
                </a:solidFill>
              </a:rPr>
              <a:t>P</a:t>
            </a:r>
            <a:r>
              <a:rPr lang="en-US" altLang="zh-CN" baseline="-25000">
                <a:solidFill>
                  <a:schemeClr val="tx1"/>
                </a:solidFill>
              </a:rPr>
              <a:t>i</a:t>
            </a:r>
            <a:r>
              <a:rPr lang="zh-CN" altLang="en-US">
                <a:solidFill>
                  <a:schemeClr val="tx1"/>
                </a:solidFill>
              </a:rPr>
              <a:t>是</a:t>
            </a:r>
            <a:r>
              <a:rPr lang="zh-CN" altLang="en-US">
                <a:solidFill>
                  <a:schemeClr val="hlink"/>
                </a:solidFill>
              </a:rPr>
              <a:t>有理数</a:t>
            </a:r>
            <a:r>
              <a:rPr lang="zh-CN" altLang="en-US">
                <a:solidFill>
                  <a:schemeClr val="tx1"/>
                </a:solidFill>
              </a:rPr>
              <a:t>。将</a:t>
            </a:r>
            <a:r>
              <a:rPr lang="en-US" altLang="zh-CN">
                <a:solidFill>
                  <a:schemeClr val="tx1"/>
                </a:solidFill>
              </a:rPr>
              <a:t>n</a:t>
            </a:r>
            <a:r>
              <a:rPr lang="zh-CN" altLang="en-US">
                <a:solidFill>
                  <a:schemeClr val="tx1"/>
                </a:solidFill>
              </a:rPr>
              <a:t>个作业分配到</a:t>
            </a:r>
            <a:r>
              <a:rPr lang="en-US" altLang="zh-CN">
                <a:solidFill>
                  <a:schemeClr val="tx1"/>
                </a:solidFill>
              </a:rPr>
              <a:t>m</a:t>
            </a:r>
            <a:r>
              <a:rPr lang="zh-CN" altLang="en-US">
                <a:solidFill>
                  <a:schemeClr val="tx1"/>
                </a:solidFill>
              </a:rPr>
              <a:t>台同样的机器上，以</a:t>
            </a:r>
            <a:r>
              <a:rPr lang="zh-CN" altLang="en-US">
                <a:solidFill>
                  <a:schemeClr val="hlink"/>
                </a:solidFill>
              </a:rPr>
              <a:t>使得完成时间最短</a:t>
            </a:r>
            <a:r>
              <a:rPr lang="zh-CN" altLang="en-US">
                <a:solidFill>
                  <a:schemeClr val="tx1"/>
                </a:solidFill>
              </a:rPr>
              <a:t>。</a:t>
            </a:r>
          </a:p>
          <a:p>
            <a:pPr algn="just" eaLnBrk="1">
              <a:spcAft>
                <a:spcPct val="0"/>
              </a:spcAft>
            </a:pPr>
            <a:r>
              <a:rPr lang="zh-CN" altLang="en-US">
                <a:solidFill>
                  <a:schemeClr val="tx1"/>
                </a:solidFill>
              </a:rPr>
              <a:t>     </a:t>
            </a:r>
            <a:r>
              <a:rPr lang="zh-CN" altLang="en-US">
                <a:solidFill>
                  <a:srgbClr val="FF9900"/>
                </a:solidFill>
              </a:rPr>
              <a:t>完成时间</a:t>
            </a:r>
            <a:r>
              <a:rPr lang="zh-CN" altLang="en-US">
                <a:solidFill>
                  <a:schemeClr val="tx1"/>
                </a:solidFill>
              </a:rPr>
              <a:t>定义为：所有机器上作业运行总时间最长的那一台机器的运行时间。</a:t>
            </a:r>
          </a:p>
          <a:p>
            <a:pPr algn="just" eaLnBrk="1">
              <a:spcBef>
                <a:spcPct val="30000"/>
              </a:spcBef>
              <a:spcAft>
                <a:spcPct val="0"/>
              </a:spcAft>
            </a:pPr>
            <a:r>
              <a:rPr lang="zh-CN" altLang="en-US">
                <a:solidFill>
                  <a:schemeClr val="tx1"/>
                </a:solidFill>
              </a:rPr>
              <a:t>    </a:t>
            </a:r>
            <a:r>
              <a:rPr lang="zh-CN" altLang="en-US">
                <a:solidFill>
                  <a:srgbClr val="FF9900"/>
                </a:solidFill>
              </a:rPr>
              <a:t>可行解集合</a:t>
            </a:r>
            <a:r>
              <a:rPr lang="zh-CN" altLang="en-US">
                <a:solidFill>
                  <a:schemeClr val="tx1"/>
                </a:solidFill>
              </a:rPr>
              <a:t>：</a:t>
            </a:r>
            <a:r>
              <a:rPr lang="en-US" altLang="zh-CN">
                <a:solidFill>
                  <a:schemeClr val="tx1"/>
                </a:solidFill>
              </a:rPr>
              <a:t>n</a:t>
            </a:r>
            <a:r>
              <a:rPr lang="zh-CN" altLang="en-US">
                <a:solidFill>
                  <a:schemeClr val="tx1"/>
                </a:solidFill>
              </a:rPr>
              <a:t>个作业被划分为</a:t>
            </a:r>
            <a:r>
              <a:rPr lang="en-US" altLang="zh-CN">
                <a:solidFill>
                  <a:schemeClr val="tx1"/>
                </a:solidFill>
              </a:rPr>
              <a:t>m</a:t>
            </a:r>
            <a:r>
              <a:rPr lang="zh-CN" altLang="en-US">
                <a:solidFill>
                  <a:schemeClr val="tx1"/>
                </a:solidFill>
              </a:rPr>
              <a:t>个子集，一个解的值是所有子集中总运行时间最长的子集的运行时间。该问题即使在</a:t>
            </a:r>
            <a:r>
              <a:rPr lang="en-US" altLang="zh-CN">
                <a:solidFill>
                  <a:schemeClr val="tx1"/>
                </a:solidFill>
              </a:rPr>
              <a:t>m=2</a:t>
            </a:r>
            <a:r>
              <a:rPr lang="zh-CN" altLang="en-US">
                <a:solidFill>
                  <a:schemeClr val="tx1"/>
                </a:solidFill>
              </a:rPr>
              <a:t>时也是</a:t>
            </a:r>
            <a:r>
              <a:rPr lang="en-US" altLang="zh-CN">
                <a:solidFill>
                  <a:schemeClr val="tx1"/>
                </a:solidFill>
              </a:rPr>
              <a:t>NP-hard</a:t>
            </a:r>
            <a:r>
              <a:rPr lang="zh-CN" altLang="en-US">
                <a:solidFill>
                  <a:schemeClr val="tx1"/>
                </a:solidFill>
              </a:rPr>
              <a:t>的。</a:t>
            </a:r>
          </a:p>
        </p:txBody>
      </p:sp>
    </p:spTree>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7393B0F0-EAF8-42FA-BCE7-7EA6AACC434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7D92B6AF-AB76-4338-A1C8-0ACAD96EAE8A}"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59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25955" name="Rectangle 2">
            <a:extLst>
              <a:ext uri="{FF2B5EF4-FFF2-40B4-BE49-F238E27FC236}">
                <a16:creationId xmlns:a16="http://schemas.microsoft.com/office/drawing/2014/main" id="{86021DDB-D9DA-4AB1-BBD4-14AB5533626E}"/>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25956" name="AutoShape 3" descr="u=3113096413,401413580&amp;fm=116&amp;gp=0">
            <a:extLst>
              <a:ext uri="{FF2B5EF4-FFF2-40B4-BE49-F238E27FC236}">
                <a16:creationId xmlns:a16="http://schemas.microsoft.com/office/drawing/2014/main" id="{29FD3A32-7705-4290-938C-9F1BD621C80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5957" name="AutoShape 4" descr="u=3113096413,401413580&amp;fm=116&amp;gp=0">
            <a:extLst>
              <a:ext uri="{FF2B5EF4-FFF2-40B4-BE49-F238E27FC236}">
                <a16:creationId xmlns:a16="http://schemas.microsoft.com/office/drawing/2014/main" id="{EC302B1A-A793-47C9-86E7-D8E4F314256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5958" name="AutoShape 5" descr="u=3113096413,401413580&amp;fm=116&amp;gp=0">
            <a:extLst>
              <a:ext uri="{FF2B5EF4-FFF2-40B4-BE49-F238E27FC236}">
                <a16:creationId xmlns:a16="http://schemas.microsoft.com/office/drawing/2014/main" id="{24121179-2348-44C1-A936-DFAABCD462D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5959" name="AutoShape 6" descr="u=3113096413,401413580&amp;fm=116&amp;gp=0">
            <a:extLst>
              <a:ext uri="{FF2B5EF4-FFF2-40B4-BE49-F238E27FC236}">
                <a16:creationId xmlns:a16="http://schemas.microsoft.com/office/drawing/2014/main" id="{B738B08C-A60B-4FEC-AC6A-CD559DC24D1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5960" name="Text Box 7">
            <a:extLst>
              <a:ext uri="{FF2B5EF4-FFF2-40B4-BE49-F238E27FC236}">
                <a16:creationId xmlns:a16="http://schemas.microsoft.com/office/drawing/2014/main" id="{3B885251-ADCF-4152-9CE1-1264D26003F0}"/>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5961" name="Text Box 8">
            <a:extLst>
              <a:ext uri="{FF2B5EF4-FFF2-40B4-BE49-F238E27FC236}">
                <a16:creationId xmlns:a16="http://schemas.microsoft.com/office/drawing/2014/main" id="{F73D1737-C746-4293-8F7C-95FA386D47A7}"/>
              </a:ext>
            </a:extLst>
          </p:cNvPr>
          <p:cNvSpPr txBox="1">
            <a:spLocks noChangeArrowheads="1"/>
          </p:cNvSpPr>
          <p:nvPr/>
        </p:nvSpPr>
        <p:spPr bwMode="auto">
          <a:xfrm>
            <a:off x="630238" y="2868613"/>
            <a:ext cx="8186737" cy="5619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600">
                <a:solidFill>
                  <a:schemeClr val="accent1"/>
                </a:solidFill>
                <a:latin typeface="Times New Roman" panose="02020603050405020304" pitchFamily="18" charset="0"/>
                <a:ea typeface="黑体" panose="02010609060101010101" pitchFamily="49" charset="-122"/>
              </a:rPr>
              <a:t>Th.1.8</a:t>
            </a: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表示</a:t>
            </a:r>
            <a:r>
              <a:rPr lang="en-US" altLang="zh-CN" sz="2600">
                <a:solidFill>
                  <a:schemeClr val="tx1"/>
                </a:solidFill>
                <a:latin typeface="Times New Roman" panose="02020603050405020304" pitchFamily="18" charset="0"/>
                <a:ea typeface="黑体" panose="02010609060101010101" pitchFamily="49" charset="-122"/>
              </a:rPr>
              <a:t>List</a:t>
            </a:r>
            <a:r>
              <a:rPr lang="zh-CN" altLang="en-US" sz="2600">
                <a:solidFill>
                  <a:schemeClr val="tx1"/>
                </a:solidFill>
                <a:latin typeface="Times New Roman" panose="02020603050405020304" pitchFamily="18" charset="0"/>
                <a:ea typeface="黑体" panose="02010609060101010101" pitchFamily="49" charset="-122"/>
              </a:rPr>
              <a:t>调度算法，则对于所有输入实例</a:t>
            </a:r>
            <a:r>
              <a:rPr lang="en-US" altLang="zh-CN" sz="2600">
                <a:solidFill>
                  <a:schemeClr val="tx1"/>
                </a:solidFill>
                <a:latin typeface="Times New Roman" panose="02020603050405020304" pitchFamily="18" charset="0"/>
                <a:ea typeface="黑体" panose="02010609060101010101" pitchFamily="49" charset="-122"/>
              </a:rPr>
              <a:t>I</a:t>
            </a:r>
          </a:p>
        </p:txBody>
      </p:sp>
      <p:sp>
        <p:nvSpPr>
          <p:cNvPr id="125962" name="Text Box 9">
            <a:extLst>
              <a:ext uri="{FF2B5EF4-FFF2-40B4-BE49-F238E27FC236}">
                <a16:creationId xmlns:a16="http://schemas.microsoft.com/office/drawing/2014/main" id="{C059C23B-1D96-457D-B3E0-67EB5565AE4E}"/>
              </a:ext>
            </a:extLst>
          </p:cNvPr>
          <p:cNvSpPr txBox="1">
            <a:spLocks noChangeArrowheads="1"/>
          </p:cNvSpPr>
          <p:nvPr/>
        </p:nvSpPr>
        <p:spPr bwMode="auto">
          <a:xfrm>
            <a:off x="527050" y="1108075"/>
            <a:ext cx="8405813" cy="16700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List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调度算法</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(Graham)</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：将</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n</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个作业依次以</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online</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的方式分配到</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台机器中的某一台上，规则是将</a:t>
            </a:r>
            <a:r>
              <a:rPr lang="zh-CN" altLang="en-US"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当前作业分配到当时负载最小的机器上</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，而机器</a:t>
            </a:r>
            <a:r>
              <a:rPr lang="zh-CN" altLang="en-US" sz="2600">
                <a:solidFill>
                  <a:schemeClr val="hlink"/>
                </a:solidFill>
                <a:latin typeface="Times New Roman" panose="02020603050405020304" pitchFamily="18" charset="0"/>
                <a:ea typeface="黑体" panose="02010609060101010101" pitchFamily="49" charset="-122"/>
                <a:cs typeface="Times New Roman" panose="02020603050405020304" pitchFamily="18" charset="0"/>
              </a:rPr>
              <a:t>负载</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是分配给它的所有作业的总的运行时间。</a:t>
            </a:r>
          </a:p>
        </p:txBody>
      </p:sp>
      <p:sp>
        <p:nvSpPr>
          <p:cNvPr id="125963" name="Text Box 10">
            <a:extLst>
              <a:ext uri="{FF2B5EF4-FFF2-40B4-BE49-F238E27FC236}">
                <a16:creationId xmlns:a16="http://schemas.microsoft.com/office/drawing/2014/main" id="{637A679F-A3B5-4787-94BA-724AD158B2BD}"/>
              </a:ext>
            </a:extLst>
          </p:cNvPr>
          <p:cNvSpPr txBox="1">
            <a:spLocks noChangeArrowheads="1"/>
          </p:cNvSpPr>
          <p:nvPr/>
        </p:nvSpPr>
        <p:spPr bwMode="auto">
          <a:xfrm>
            <a:off x="527050" y="4144963"/>
            <a:ext cx="8275638" cy="223678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Aft>
                <a:spcPct val="0"/>
              </a:spcAft>
            </a:pPr>
            <a:r>
              <a:rPr lang="zh-CN" altLang="en-US" sz="2600">
                <a:solidFill>
                  <a:schemeClr val="tx1"/>
                </a:solidFill>
                <a:latin typeface="Times New Roman" panose="02020603050405020304" pitchFamily="18" charset="0"/>
                <a:ea typeface="黑体" panose="02010609060101010101" pitchFamily="49" charset="-122"/>
              </a:rPr>
              <a:t>界是紧致的，因为存在一个实例</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，使得上式相等：</a:t>
            </a:r>
          </a:p>
          <a:p>
            <a:pPr algn="just" eaLnBrk="1">
              <a:spcBef>
                <a:spcPts val="600"/>
              </a:spcBef>
              <a:spcAft>
                <a:spcPts val="600"/>
              </a:spcAft>
            </a:pP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chemeClr val="tx1"/>
                </a:solidFill>
                <a:latin typeface="Times New Roman" panose="02020603050405020304" pitchFamily="18" charset="0"/>
                <a:ea typeface="黑体" panose="02010609060101010101" pitchFamily="49" charset="-122"/>
              </a:rPr>
              <a:t>A(I*)/OPT(I*)=2-1/m</a:t>
            </a:r>
          </a:p>
          <a:p>
            <a:pPr algn="just" eaLnBrk="1">
              <a:spcBef>
                <a:spcPct val="25000"/>
              </a:spcBef>
              <a:spcAft>
                <a:spcPct val="25000"/>
              </a:spcAft>
            </a:pPr>
            <a:r>
              <a:rPr lang="en-US" altLang="zh-CN" sz="2600">
                <a:solidFill>
                  <a:srgbClr val="FF9900"/>
                </a:solidFill>
                <a:latin typeface="Times New Roman" panose="02020603050405020304" pitchFamily="18" charset="0"/>
                <a:ea typeface="黑体" panose="02010609060101010101" pitchFamily="49" charset="-122"/>
              </a:rPr>
              <a:t>Pf</a:t>
            </a:r>
            <a:r>
              <a:rPr lang="zh-CN" altLang="en-US" sz="2600">
                <a:solidFill>
                  <a:schemeClr val="tx1"/>
                </a:solidFill>
                <a:latin typeface="Times New Roman" panose="02020603050405020304" pitchFamily="18" charset="0"/>
                <a:ea typeface="黑体" panose="02010609060101010101" pitchFamily="49" charset="-122"/>
              </a:rPr>
              <a:t>：先证近似比上界。不失一般性，假定所有作业分配完毕后，机器</a:t>
            </a:r>
            <a:r>
              <a:rPr lang="en-US" altLang="zh-CN" sz="2600">
                <a:solidFill>
                  <a:schemeClr val="hlink"/>
                </a:solidFill>
                <a:latin typeface="Times New Roman" panose="02020603050405020304" pitchFamily="18" charset="0"/>
                <a:ea typeface="黑体" panose="02010609060101010101" pitchFamily="49" charset="-122"/>
              </a:rPr>
              <a:t>M</a:t>
            </a:r>
            <a:r>
              <a:rPr lang="en-US" altLang="zh-CN" sz="2600" baseline="-25000">
                <a:solidFill>
                  <a:schemeClr val="hlink"/>
                </a:solidFill>
                <a:latin typeface="Times New Roman" panose="02020603050405020304" pitchFamily="18" charset="0"/>
                <a:ea typeface="黑体" panose="02010609060101010101" pitchFamily="49" charset="-122"/>
              </a:rPr>
              <a:t>1</a:t>
            </a:r>
            <a:r>
              <a:rPr lang="zh-CN" altLang="en-US" sz="2600">
                <a:solidFill>
                  <a:schemeClr val="hlink"/>
                </a:solidFill>
                <a:latin typeface="Times New Roman" panose="02020603050405020304" pitchFamily="18" charset="0"/>
                <a:ea typeface="黑体" panose="02010609060101010101" pitchFamily="49" charset="-122"/>
              </a:rPr>
              <a:t>的负载最大</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hlink"/>
                </a:solidFill>
                <a:latin typeface="Times New Roman" panose="02020603050405020304" pitchFamily="18" charset="0"/>
                <a:ea typeface="黑体" panose="02010609060101010101" pitchFamily="49" charset="-122"/>
              </a:rPr>
              <a:t>L</a:t>
            </a:r>
            <a:r>
              <a:rPr lang="zh-CN" altLang="en-US" sz="2600">
                <a:solidFill>
                  <a:schemeClr val="tx1"/>
                </a:solidFill>
                <a:latin typeface="Times New Roman" panose="02020603050405020304" pitchFamily="18" charset="0"/>
                <a:ea typeface="黑体" panose="02010609060101010101" pitchFamily="49" charset="-122"/>
              </a:rPr>
              <a:t>表示</a:t>
            </a:r>
            <a:r>
              <a:rPr lang="en-US" altLang="zh-CN" sz="2600">
                <a:solidFill>
                  <a:schemeClr val="tx1"/>
                </a:solidFill>
                <a:latin typeface="Times New Roman" panose="02020603050405020304" pitchFamily="18" charset="0"/>
                <a:ea typeface="黑体" panose="02010609060101010101" pitchFamily="49" charset="-122"/>
              </a:rPr>
              <a:t>M</a:t>
            </a:r>
            <a:r>
              <a:rPr lang="en-US" altLang="zh-CN" sz="2600" baseline="-250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上所有作业</a:t>
            </a:r>
            <a:r>
              <a:rPr lang="zh-CN" altLang="en-US" sz="2600">
                <a:solidFill>
                  <a:schemeClr val="hlink"/>
                </a:solidFill>
                <a:latin typeface="Times New Roman" panose="02020603050405020304" pitchFamily="18" charset="0"/>
                <a:ea typeface="黑体" panose="02010609060101010101" pitchFamily="49" charset="-122"/>
              </a:rPr>
              <a:t>总运行时间</a:t>
            </a:r>
            <a:r>
              <a:rPr lang="en-US" altLang="zh-CN" sz="2600">
                <a:solidFill>
                  <a:schemeClr val="tx1"/>
                </a:solidFill>
                <a:latin typeface="Times New Roman" panose="02020603050405020304" pitchFamily="18" charset="0"/>
                <a:ea typeface="黑体" panose="02010609060101010101" pitchFamily="49" charset="-122"/>
              </a:rPr>
              <a:t>,</a:t>
            </a:r>
          </a:p>
        </p:txBody>
      </p:sp>
      <p:graphicFrame>
        <p:nvGraphicFramePr>
          <p:cNvPr id="125964" name="Object 11">
            <a:extLst>
              <a:ext uri="{FF2B5EF4-FFF2-40B4-BE49-F238E27FC236}">
                <a16:creationId xmlns:a16="http://schemas.microsoft.com/office/drawing/2014/main" id="{6D4E4B43-15A5-495D-A239-17B640AC2CB5}"/>
              </a:ext>
            </a:extLst>
          </p:cNvPr>
          <p:cNvGraphicFramePr>
            <a:graphicFrameLocks noChangeAspect="1"/>
          </p:cNvGraphicFramePr>
          <p:nvPr/>
        </p:nvGraphicFramePr>
        <p:xfrm>
          <a:off x="3479800" y="3276600"/>
          <a:ext cx="2184400" cy="868363"/>
        </p:xfrm>
        <a:graphic>
          <a:graphicData uri="http://schemas.openxmlformats.org/presentationml/2006/ole">
            <mc:AlternateContent xmlns:mc="http://schemas.openxmlformats.org/markup-compatibility/2006">
              <mc:Choice xmlns:v="urn:schemas-microsoft-com:vml" Requires="v">
                <p:oleObj spid="_x0000_s128001" name="Equation" r:id="rId4" imgW="1054100" imgH="419100" progId="Equation.DSMT4">
                  <p:embed/>
                </p:oleObj>
              </mc:Choice>
              <mc:Fallback>
                <p:oleObj name="Equation" r:id="rId4" imgW="1054100" imgH="419100" progId="Equation.DSMT4">
                  <p:embed/>
                  <p:pic>
                    <p:nvPicPr>
                      <p:cNvPr id="125964" name="Object 11">
                        <a:extLst>
                          <a:ext uri="{FF2B5EF4-FFF2-40B4-BE49-F238E27FC236}">
                            <a16:creationId xmlns:a16="http://schemas.microsoft.com/office/drawing/2014/main" id="{6D4E4B43-15A5-495D-A239-17B640AC2C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9800" y="3276600"/>
                        <a:ext cx="2184400" cy="868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7940FECD-E5F9-43F9-ABCA-B409F5B5422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8F13BA35-1A3B-4374-8B95-485FCDF6D504}"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28003" name="Rectangle 2">
            <a:extLst>
              <a:ext uri="{FF2B5EF4-FFF2-40B4-BE49-F238E27FC236}">
                <a16:creationId xmlns:a16="http://schemas.microsoft.com/office/drawing/2014/main" id="{17544A01-917C-4D25-B268-15ABEF647B11}"/>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28004" name="AutoShape 3" descr="u=3113096413,401413580&amp;fm=116&amp;gp=0">
            <a:extLst>
              <a:ext uri="{FF2B5EF4-FFF2-40B4-BE49-F238E27FC236}">
                <a16:creationId xmlns:a16="http://schemas.microsoft.com/office/drawing/2014/main" id="{677A41F2-AE7A-4B77-9351-06C0409D312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8005" name="AutoShape 4" descr="u=3113096413,401413580&amp;fm=116&amp;gp=0">
            <a:extLst>
              <a:ext uri="{FF2B5EF4-FFF2-40B4-BE49-F238E27FC236}">
                <a16:creationId xmlns:a16="http://schemas.microsoft.com/office/drawing/2014/main" id="{B3EB109E-F16D-4B68-BD7A-8FDB2D66E65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8006" name="AutoShape 5" descr="u=3113096413,401413580&amp;fm=116&amp;gp=0">
            <a:extLst>
              <a:ext uri="{FF2B5EF4-FFF2-40B4-BE49-F238E27FC236}">
                <a16:creationId xmlns:a16="http://schemas.microsoft.com/office/drawing/2014/main" id="{5BA3A2F0-F721-4904-AB94-FE7954B150A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8007" name="AutoShape 6" descr="u=3113096413,401413580&amp;fm=116&amp;gp=0">
            <a:extLst>
              <a:ext uri="{FF2B5EF4-FFF2-40B4-BE49-F238E27FC236}">
                <a16:creationId xmlns:a16="http://schemas.microsoft.com/office/drawing/2014/main" id="{16B1E165-E625-4E07-85E3-CA3D79697B9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28008" name="Text Box 7">
            <a:extLst>
              <a:ext uri="{FF2B5EF4-FFF2-40B4-BE49-F238E27FC236}">
                <a16:creationId xmlns:a16="http://schemas.microsoft.com/office/drawing/2014/main" id="{1CBAD508-104A-46C0-A6BB-67FB3995C3CA}"/>
              </a:ext>
            </a:extLst>
          </p:cNvPr>
          <p:cNvSpPr txBox="1">
            <a:spLocks noChangeArrowheads="1"/>
          </p:cNvSpPr>
          <p:nvPr/>
        </p:nvSpPr>
        <p:spPr bwMode="auto">
          <a:xfrm>
            <a:off x="350838" y="985838"/>
            <a:ext cx="5110162" cy="19843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Pf(</a:t>
            </a: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续</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：设</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上最后一个分配到的作业，则其它机器上的负载均大于等于</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L-P</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。这是因为当</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被分配到</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时，</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是负载最小的机器，其负载为</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L-P</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。于是可得：</a:t>
            </a:r>
          </a:p>
        </p:txBody>
      </p:sp>
      <p:sp>
        <p:nvSpPr>
          <p:cNvPr id="128009" name="Text Box 8">
            <a:extLst>
              <a:ext uri="{FF2B5EF4-FFF2-40B4-BE49-F238E27FC236}">
                <a16:creationId xmlns:a16="http://schemas.microsoft.com/office/drawing/2014/main" id="{6A75D5D2-4257-4BA7-91B6-E06870280598}"/>
              </a:ext>
            </a:extLst>
          </p:cNvPr>
          <p:cNvSpPr txBox="1">
            <a:spLocks noChangeArrowheads="1"/>
          </p:cNvSpPr>
          <p:nvPr/>
        </p:nvSpPr>
        <p:spPr bwMode="auto">
          <a:xfrm>
            <a:off x="914400" y="3122613"/>
            <a:ext cx="4297363" cy="10271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endParaRPr lang="en-US" altLang="zh-CN" sz="2600">
              <a:solidFill>
                <a:schemeClr val="tx1"/>
              </a:solidFill>
              <a:latin typeface="MS Gothic" panose="020B0609070205080204" pitchFamily="49" charset="-128"/>
              <a:ea typeface="MS Gothic" panose="020B0609070205080204" pitchFamily="49" charset="-128"/>
            </a:endParaRPr>
          </a:p>
        </p:txBody>
      </p:sp>
      <p:sp>
        <p:nvSpPr>
          <p:cNvPr id="128010" name="Text Box 10">
            <a:extLst>
              <a:ext uri="{FF2B5EF4-FFF2-40B4-BE49-F238E27FC236}">
                <a16:creationId xmlns:a16="http://schemas.microsoft.com/office/drawing/2014/main" id="{B2117415-C6AD-422A-83FB-E9BAC3C6F449}"/>
              </a:ext>
            </a:extLst>
          </p:cNvPr>
          <p:cNvSpPr txBox="1">
            <a:spLocks noChangeArrowheads="1"/>
          </p:cNvSpPr>
          <p:nvPr/>
        </p:nvSpPr>
        <p:spPr bwMode="auto">
          <a:xfrm>
            <a:off x="342900" y="4895850"/>
            <a:ext cx="8566150" cy="134461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lnSpc>
                <a:spcPct val="110000"/>
              </a:lnSpc>
              <a:spcAft>
                <a:spcPct val="0"/>
              </a:spcAft>
            </a:pPr>
            <a:r>
              <a:rPr lang="zh-CN" altLang="en-US" sz="2600">
                <a:solidFill>
                  <a:schemeClr val="tx1"/>
                </a:solidFill>
                <a:latin typeface="Times New Roman" panose="02020603050405020304" pitchFamily="18" charset="0"/>
                <a:ea typeface="黑体" panose="02010609060101010101" pitchFamily="49" charset="-122"/>
              </a:rPr>
              <a:t>由于</a:t>
            </a:r>
            <a:r>
              <a:rPr lang="en-US" altLang="zh-CN" sz="2600">
                <a:solidFill>
                  <a:schemeClr val="tx1"/>
                </a:solidFill>
                <a:latin typeface="Times New Roman" panose="02020603050405020304" pitchFamily="18" charset="0"/>
                <a:ea typeface="黑体" panose="02010609060101010101" pitchFamily="49" charset="-122"/>
              </a:rPr>
              <a:t>A(I)=L</a:t>
            </a:r>
            <a:r>
              <a:rPr lang="zh-CN" altLang="en-US" sz="2600">
                <a:solidFill>
                  <a:schemeClr val="tx1"/>
                </a:solidFill>
                <a:latin typeface="Times New Roman" panose="02020603050405020304" pitchFamily="18" charset="0"/>
                <a:ea typeface="黑体" panose="02010609060101010101" pitchFamily="49" charset="-122"/>
              </a:rPr>
              <a:t>，故有： </a:t>
            </a:r>
            <a:r>
              <a:rPr lang="en-US" altLang="zh-CN" sz="2600">
                <a:solidFill>
                  <a:schemeClr val="tx1"/>
                </a:solidFill>
                <a:latin typeface="Times New Roman" panose="02020603050405020304" pitchFamily="18" charset="0"/>
                <a:ea typeface="黑体" panose="02010609060101010101" pitchFamily="49" charset="-122"/>
              </a:rPr>
              <a:t>OPT(I)</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(L-P</a:t>
            </a:r>
            <a:r>
              <a:rPr lang="en-US" altLang="zh-CN" sz="2600" baseline="-25000">
                <a:solidFill>
                  <a:schemeClr val="tx1"/>
                </a:solidFill>
                <a:latin typeface="Times New Roman" panose="02020603050405020304" pitchFamily="18" charset="0"/>
                <a:ea typeface="黑体" panose="02010609060101010101" pitchFamily="49" charset="-122"/>
              </a:rPr>
              <a:t>j</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j</a:t>
            </a:r>
            <a:r>
              <a:rPr lang="en-US" altLang="zh-CN" sz="2600">
                <a:solidFill>
                  <a:schemeClr val="tx1"/>
                </a:solidFill>
                <a:latin typeface="Times New Roman" panose="02020603050405020304" pitchFamily="18" charset="0"/>
                <a:ea typeface="黑体" panose="02010609060101010101" pitchFamily="49" charset="-122"/>
              </a:rPr>
              <a:t>/m=A(I)-(1-1/m)P</a:t>
            </a:r>
            <a:r>
              <a:rPr lang="en-US" altLang="zh-CN" sz="2600" baseline="-25000">
                <a:solidFill>
                  <a:schemeClr val="tx1"/>
                </a:solidFill>
                <a:latin typeface="Times New Roman" panose="02020603050405020304" pitchFamily="18" charset="0"/>
                <a:ea typeface="黑体" panose="02010609060101010101" pitchFamily="49" charset="-122"/>
              </a:rPr>
              <a:t>j</a:t>
            </a:r>
            <a:endParaRPr lang="en-US" altLang="zh-CN" sz="2600">
              <a:solidFill>
                <a:schemeClr val="tx1"/>
              </a:solidFill>
              <a:latin typeface="Times New Roman" panose="02020603050405020304" pitchFamily="18" charset="0"/>
              <a:ea typeface="黑体" panose="02010609060101010101" pitchFamily="49" charset="-122"/>
            </a:endParaRPr>
          </a:p>
          <a:p>
            <a:pPr algn="just" eaLnBrk="1">
              <a:lnSpc>
                <a:spcPct val="110000"/>
              </a:lnSpc>
              <a:spcAft>
                <a:spcPct val="0"/>
              </a:spcAft>
            </a:pP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必须有某台机器执行作业</a:t>
            </a:r>
            <a:r>
              <a:rPr lang="en-US" altLang="zh-CN" sz="2600">
                <a:solidFill>
                  <a:schemeClr val="tx1"/>
                </a:solidFill>
                <a:latin typeface="Times New Roman" panose="02020603050405020304" pitchFamily="18" charset="0"/>
                <a:ea typeface="黑体" panose="02010609060101010101" pitchFamily="49" charset="-122"/>
              </a:rPr>
              <a:t>J</a:t>
            </a:r>
            <a:r>
              <a:rPr lang="en-US" altLang="zh-CN" sz="2600" baseline="-25000">
                <a:solidFill>
                  <a:schemeClr val="tx1"/>
                </a:solidFill>
                <a:latin typeface="Times New Roman" panose="02020603050405020304" pitchFamily="18" charset="0"/>
                <a:ea typeface="黑体" panose="02010609060101010101" pitchFamily="49" charset="-122"/>
              </a:rPr>
              <a:t>j</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OPT(I) </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j</a:t>
            </a:r>
            <a:endParaRPr lang="en-US" altLang="zh-CN" sz="2600">
              <a:solidFill>
                <a:schemeClr val="tx1"/>
              </a:solidFill>
              <a:latin typeface="Times New Roman" panose="02020603050405020304" pitchFamily="18" charset="0"/>
              <a:ea typeface="黑体" panose="02010609060101010101" pitchFamily="49" charset="-122"/>
            </a:endParaRPr>
          </a:p>
          <a:p>
            <a:pPr algn="just" eaLnBrk="1">
              <a:lnSpc>
                <a:spcPct val="110000"/>
              </a:lnSpc>
              <a:spcAft>
                <a:spcPct val="0"/>
              </a:spcAft>
            </a:pPr>
            <a:r>
              <a:rPr lang="zh-CN" altLang="en-US" sz="2600">
                <a:solidFill>
                  <a:schemeClr val="tx1"/>
                </a:solidFill>
                <a:latin typeface="Times New Roman" panose="02020603050405020304" pitchFamily="18" charset="0"/>
                <a:ea typeface="黑体" panose="02010609060101010101" pitchFamily="49" charset="-122"/>
              </a:rPr>
              <a:t>于是：</a:t>
            </a:r>
            <a:r>
              <a:rPr lang="en-US" altLang="zh-CN" sz="2600">
                <a:solidFill>
                  <a:schemeClr val="tx1"/>
                </a:solidFill>
                <a:latin typeface="Times New Roman" panose="02020603050405020304" pitchFamily="18" charset="0"/>
                <a:ea typeface="黑体" panose="02010609060101010101" pitchFamily="49" charset="-122"/>
              </a:rPr>
              <a:t>A(I)/OPT(I) ≤2-1/m</a:t>
            </a:r>
            <a:endParaRPr lang="zh-CN" altLang="en-US" sz="2600">
              <a:solidFill>
                <a:schemeClr val="tx1"/>
              </a:solidFill>
              <a:latin typeface="Times New Roman" panose="02020603050405020304" pitchFamily="18" charset="0"/>
              <a:ea typeface="黑体" panose="02010609060101010101" pitchFamily="49" charset="-122"/>
            </a:endParaRPr>
          </a:p>
        </p:txBody>
      </p:sp>
      <p:grpSp>
        <p:nvGrpSpPr>
          <p:cNvPr id="128011" name="Group 76">
            <a:extLst>
              <a:ext uri="{FF2B5EF4-FFF2-40B4-BE49-F238E27FC236}">
                <a16:creationId xmlns:a16="http://schemas.microsoft.com/office/drawing/2014/main" id="{3A2108DB-0DB3-4A52-A1E6-A2E2298DA7B7}"/>
              </a:ext>
            </a:extLst>
          </p:cNvPr>
          <p:cNvGrpSpPr>
            <a:grpSpLocks/>
          </p:cNvGrpSpPr>
          <p:nvPr/>
        </p:nvGrpSpPr>
        <p:grpSpPr bwMode="auto">
          <a:xfrm>
            <a:off x="6038850" y="268288"/>
            <a:ext cx="2886075" cy="3086100"/>
            <a:chOff x="3813" y="397"/>
            <a:chExt cx="1818" cy="1944"/>
          </a:xfrm>
        </p:grpSpPr>
        <p:sp>
          <p:nvSpPr>
            <p:cNvPr id="164887" name="Rectangle 23">
              <a:extLst>
                <a:ext uri="{FF2B5EF4-FFF2-40B4-BE49-F238E27FC236}">
                  <a16:creationId xmlns:a16="http://schemas.microsoft.com/office/drawing/2014/main" id="{4739072F-8B2E-4DFB-A82B-03A3E43C769D}"/>
                </a:ext>
              </a:extLst>
            </p:cNvPr>
            <p:cNvSpPr>
              <a:spLocks noChangeArrowheads="1"/>
            </p:cNvSpPr>
            <p:nvPr/>
          </p:nvSpPr>
          <p:spPr bwMode="auto">
            <a:xfrm>
              <a:off x="3822" y="640"/>
              <a:ext cx="979" cy="273"/>
            </a:xfrm>
            <a:prstGeom prst="rect">
              <a:avLst/>
            </a:prstGeom>
            <a:solidFill>
              <a:srgbClr val="D2FA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888" name="Rectangle 24">
              <a:extLst>
                <a:ext uri="{FF2B5EF4-FFF2-40B4-BE49-F238E27FC236}">
                  <a16:creationId xmlns:a16="http://schemas.microsoft.com/office/drawing/2014/main" id="{7D411B80-EF9F-4039-B085-638F36042744}"/>
                </a:ext>
              </a:extLst>
            </p:cNvPr>
            <p:cNvSpPr>
              <a:spLocks noChangeArrowheads="1"/>
            </p:cNvSpPr>
            <p:nvPr/>
          </p:nvSpPr>
          <p:spPr bwMode="auto">
            <a:xfrm>
              <a:off x="4773" y="640"/>
              <a:ext cx="301" cy="274"/>
            </a:xfrm>
            <a:prstGeom prst="rect">
              <a:avLst/>
            </a:prstGeom>
            <a:solidFill>
              <a:srgbClr val="D2FA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lvl1pPr marL="342900" indent="-342900"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spcAft>
                  <a:spcPts val="1200"/>
                </a:spcAft>
                <a:buClr>
                  <a:schemeClr val="accent1"/>
                </a:buClr>
                <a:buFont typeface="Futura Md BT"/>
                <a:buNone/>
                <a:defRPr/>
              </a:pPr>
              <a:r>
                <a:rPr lang="en-US" altLang="zh-CN">
                  <a:solidFill>
                    <a:schemeClr val="tx1"/>
                  </a:solidFill>
                </a:rPr>
                <a:t>J</a:t>
              </a:r>
              <a:r>
                <a:rPr lang="en-US" altLang="zh-CN" baseline="-25000">
                  <a:solidFill>
                    <a:schemeClr val="tx1"/>
                  </a:solidFill>
                </a:rPr>
                <a:t>j</a:t>
              </a:r>
              <a:endParaRPr lang="en-US" altLang="zh-CN">
                <a:solidFill>
                  <a:schemeClr val="tx1"/>
                </a:solidFill>
              </a:endParaRPr>
            </a:p>
          </p:txBody>
        </p:sp>
        <p:sp>
          <p:nvSpPr>
            <p:cNvPr id="164889" name="Rectangle 25">
              <a:extLst>
                <a:ext uri="{FF2B5EF4-FFF2-40B4-BE49-F238E27FC236}">
                  <a16:creationId xmlns:a16="http://schemas.microsoft.com/office/drawing/2014/main" id="{864BD386-2A50-4B92-ACB2-17645240D3DD}"/>
                </a:ext>
              </a:extLst>
            </p:cNvPr>
            <p:cNvSpPr>
              <a:spLocks noChangeArrowheads="1"/>
            </p:cNvSpPr>
            <p:nvPr/>
          </p:nvSpPr>
          <p:spPr bwMode="auto">
            <a:xfrm>
              <a:off x="5065" y="640"/>
              <a:ext cx="311" cy="274"/>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28018" name="Text Box 31">
              <a:extLst>
                <a:ext uri="{FF2B5EF4-FFF2-40B4-BE49-F238E27FC236}">
                  <a16:creationId xmlns:a16="http://schemas.microsoft.com/office/drawing/2014/main" id="{3AB53041-CD10-47D6-9355-4CC36FE6C2CA}"/>
                </a:ext>
              </a:extLst>
            </p:cNvPr>
            <p:cNvSpPr txBox="1">
              <a:spLocks noChangeArrowheads="1"/>
            </p:cNvSpPr>
            <p:nvPr/>
          </p:nvSpPr>
          <p:spPr bwMode="auto">
            <a:xfrm>
              <a:off x="4032" y="897"/>
              <a:ext cx="604"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L- P</a:t>
              </a:r>
              <a:r>
                <a:rPr lang="en-US" altLang="zh-CN" sz="2000" baseline="-25000">
                  <a:solidFill>
                    <a:schemeClr val="tx1"/>
                  </a:solidFill>
                </a:rPr>
                <a:t>j</a:t>
              </a:r>
              <a:endParaRPr lang="en-US" altLang="zh-CN" sz="2000">
                <a:solidFill>
                  <a:schemeClr val="tx1"/>
                </a:solidFill>
              </a:endParaRPr>
            </a:p>
          </p:txBody>
        </p:sp>
        <p:sp>
          <p:nvSpPr>
            <p:cNvPr id="164897" name="Line 33">
              <a:extLst>
                <a:ext uri="{FF2B5EF4-FFF2-40B4-BE49-F238E27FC236}">
                  <a16:creationId xmlns:a16="http://schemas.microsoft.com/office/drawing/2014/main" id="{1F03CDC1-BD52-47C3-90D8-A60C57D4477F}"/>
                </a:ext>
              </a:extLst>
            </p:cNvPr>
            <p:cNvSpPr>
              <a:spLocks noChangeShapeType="1"/>
            </p:cNvSpPr>
            <p:nvPr/>
          </p:nvSpPr>
          <p:spPr bwMode="auto">
            <a:xfrm>
              <a:off x="3822" y="960"/>
              <a:ext cx="0" cy="128"/>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898" name="Line 34">
              <a:extLst>
                <a:ext uri="{FF2B5EF4-FFF2-40B4-BE49-F238E27FC236}">
                  <a16:creationId xmlns:a16="http://schemas.microsoft.com/office/drawing/2014/main" id="{3B55BAC3-433A-4AF2-A45A-F41E9DB3D9C0}"/>
                </a:ext>
              </a:extLst>
            </p:cNvPr>
            <p:cNvSpPr>
              <a:spLocks noChangeShapeType="1"/>
            </p:cNvSpPr>
            <p:nvPr/>
          </p:nvSpPr>
          <p:spPr bwMode="auto">
            <a:xfrm flipH="1">
              <a:off x="4763" y="933"/>
              <a:ext cx="9" cy="129"/>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899" name="Line 35">
              <a:extLst>
                <a:ext uri="{FF2B5EF4-FFF2-40B4-BE49-F238E27FC236}">
                  <a16:creationId xmlns:a16="http://schemas.microsoft.com/office/drawing/2014/main" id="{A551E6CC-1AD8-442D-A868-9EDB2367DAEF}"/>
                </a:ext>
              </a:extLst>
            </p:cNvPr>
            <p:cNvSpPr>
              <a:spLocks noChangeShapeType="1"/>
            </p:cNvSpPr>
            <p:nvPr/>
          </p:nvSpPr>
          <p:spPr bwMode="auto">
            <a:xfrm flipH="1">
              <a:off x="3813" y="999"/>
              <a:ext cx="219" cy="7"/>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900" name="Line 36">
              <a:extLst>
                <a:ext uri="{FF2B5EF4-FFF2-40B4-BE49-F238E27FC236}">
                  <a16:creationId xmlns:a16="http://schemas.microsoft.com/office/drawing/2014/main" id="{55822163-0958-4EEF-9C79-47616AFCE639}"/>
                </a:ext>
              </a:extLst>
            </p:cNvPr>
            <p:cNvSpPr>
              <a:spLocks noChangeShapeType="1"/>
            </p:cNvSpPr>
            <p:nvPr/>
          </p:nvSpPr>
          <p:spPr bwMode="auto">
            <a:xfrm>
              <a:off x="4416" y="997"/>
              <a:ext cx="347" cy="0"/>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903" name="Line 39">
              <a:extLst>
                <a:ext uri="{FF2B5EF4-FFF2-40B4-BE49-F238E27FC236}">
                  <a16:creationId xmlns:a16="http://schemas.microsoft.com/office/drawing/2014/main" id="{3653036A-9557-4D77-8CA9-0CFCC47FCA46}"/>
                </a:ext>
              </a:extLst>
            </p:cNvPr>
            <p:cNvSpPr>
              <a:spLocks noChangeShapeType="1"/>
            </p:cNvSpPr>
            <p:nvPr/>
          </p:nvSpPr>
          <p:spPr bwMode="auto">
            <a:xfrm>
              <a:off x="3826" y="442"/>
              <a:ext cx="0" cy="128"/>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904" name="Line 40">
              <a:extLst>
                <a:ext uri="{FF2B5EF4-FFF2-40B4-BE49-F238E27FC236}">
                  <a16:creationId xmlns:a16="http://schemas.microsoft.com/office/drawing/2014/main" id="{D0BA9EC6-07FC-4535-BED8-14C10C5F852B}"/>
                </a:ext>
              </a:extLst>
            </p:cNvPr>
            <p:cNvSpPr>
              <a:spLocks noChangeShapeType="1"/>
            </p:cNvSpPr>
            <p:nvPr/>
          </p:nvSpPr>
          <p:spPr bwMode="auto">
            <a:xfrm flipH="1">
              <a:off x="5060" y="433"/>
              <a:ext cx="9" cy="129"/>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905" name="Line 41">
              <a:extLst>
                <a:ext uri="{FF2B5EF4-FFF2-40B4-BE49-F238E27FC236}">
                  <a16:creationId xmlns:a16="http://schemas.microsoft.com/office/drawing/2014/main" id="{EE6DC0CE-B033-427D-BF60-878EBF31F474}"/>
                </a:ext>
              </a:extLst>
            </p:cNvPr>
            <p:cNvSpPr>
              <a:spLocks noChangeShapeType="1"/>
            </p:cNvSpPr>
            <p:nvPr/>
          </p:nvSpPr>
          <p:spPr bwMode="auto">
            <a:xfrm flipH="1">
              <a:off x="3817" y="487"/>
              <a:ext cx="521" cy="1"/>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906" name="Line 42">
              <a:extLst>
                <a:ext uri="{FF2B5EF4-FFF2-40B4-BE49-F238E27FC236}">
                  <a16:creationId xmlns:a16="http://schemas.microsoft.com/office/drawing/2014/main" id="{1A28E863-2F47-4203-9151-8211C655C84A}"/>
                </a:ext>
              </a:extLst>
            </p:cNvPr>
            <p:cNvSpPr>
              <a:spLocks noChangeShapeType="1"/>
            </p:cNvSpPr>
            <p:nvPr/>
          </p:nvSpPr>
          <p:spPr bwMode="auto">
            <a:xfrm flipV="1">
              <a:off x="4558" y="488"/>
              <a:ext cx="511" cy="0"/>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28027" name="Text Box 43">
              <a:extLst>
                <a:ext uri="{FF2B5EF4-FFF2-40B4-BE49-F238E27FC236}">
                  <a16:creationId xmlns:a16="http://schemas.microsoft.com/office/drawing/2014/main" id="{FA12000F-9DFC-4E8D-9A5C-2E0DE3395568}"/>
                </a:ext>
              </a:extLst>
            </p:cNvPr>
            <p:cNvSpPr txBox="1">
              <a:spLocks noChangeArrowheads="1"/>
            </p:cNvSpPr>
            <p:nvPr/>
          </p:nvSpPr>
          <p:spPr bwMode="auto">
            <a:xfrm>
              <a:off x="4409" y="397"/>
              <a:ext cx="257"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L</a:t>
              </a:r>
            </a:p>
          </p:txBody>
        </p:sp>
        <p:sp>
          <p:nvSpPr>
            <p:cNvPr id="164908" name="Rectangle 44">
              <a:extLst>
                <a:ext uri="{FF2B5EF4-FFF2-40B4-BE49-F238E27FC236}">
                  <a16:creationId xmlns:a16="http://schemas.microsoft.com/office/drawing/2014/main" id="{A17C9ACE-6559-4D47-97C7-2DC791364BAD}"/>
                </a:ext>
              </a:extLst>
            </p:cNvPr>
            <p:cNvSpPr>
              <a:spLocks noChangeArrowheads="1"/>
            </p:cNvSpPr>
            <p:nvPr/>
          </p:nvSpPr>
          <p:spPr bwMode="auto">
            <a:xfrm>
              <a:off x="3822" y="1243"/>
              <a:ext cx="1106" cy="275"/>
            </a:xfrm>
            <a:prstGeom prst="rect">
              <a:avLst/>
            </a:prstGeom>
            <a:solidFill>
              <a:srgbClr val="D2FA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909" name="Rectangle 45">
              <a:extLst>
                <a:ext uri="{FF2B5EF4-FFF2-40B4-BE49-F238E27FC236}">
                  <a16:creationId xmlns:a16="http://schemas.microsoft.com/office/drawing/2014/main" id="{177744D9-117C-4698-A777-79797D28DF1C}"/>
                </a:ext>
              </a:extLst>
            </p:cNvPr>
            <p:cNvSpPr>
              <a:spLocks noChangeArrowheads="1"/>
            </p:cNvSpPr>
            <p:nvPr/>
          </p:nvSpPr>
          <p:spPr bwMode="auto">
            <a:xfrm>
              <a:off x="4928" y="1234"/>
              <a:ext cx="430" cy="284"/>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28030" name="Text Box 46">
              <a:extLst>
                <a:ext uri="{FF2B5EF4-FFF2-40B4-BE49-F238E27FC236}">
                  <a16:creationId xmlns:a16="http://schemas.microsoft.com/office/drawing/2014/main" id="{0BC69DB4-6A98-4ECC-BE36-CA78C3657830}"/>
                </a:ext>
              </a:extLst>
            </p:cNvPr>
            <p:cNvSpPr txBox="1">
              <a:spLocks noChangeArrowheads="1"/>
            </p:cNvSpPr>
            <p:nvPr/>
          </p:nvSpPr>
          <p:spPr bwMode="auto">
            <a:xfrm>
              <a:off x="4406" y="1426"/>
              <a:ext cx="192" cy="596"/>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a:t>
              </a:r>
            </a:p>
          </p:txBody>
        </p:sp>
        <p:sp>
          <p:nvSpPr>
            <p:cNvPr id="164911" name="Rectangle 47">
              <a:extLst>
                <a:ext uri="{FF2B5EF4-FFF2-40B4-BE49-F238E27FC236}">
                  <a16:creationId xmlns:a16="http://schemas.microsoft.com/office/drawing/2014/main" id="{046026E8-FA9F-402C-ADE2-8DC0ED04B20A}"/>
                </a:ext>
              </a:extLst>
            </p:cNvPr>
            <p:cNvSpPr>
              <a:spLocks noChangeArrowheads="1"/>
            </p:cNvSpPr>
            <p:nvPr/>
          </p:nvSpPr>
          <p:spPr bwMode="auto">
            <a:xfrm>
              <a:off x="3822" y="1966"/>
              <a:ext cx="1170" cy="292"/>
            </a:xfrm>
            <a:prstGeom prst="rect">
              <a:avLst/>
            </a:prstGeom>
            <a:solidFill>
              <a:srgbClr val="CCFF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4912" name="Rectangle 48">
              <a:extLst>
                <a:ext uri="{FF2B5EF4-FFF2-40B4-BE49-F238E27FC236}">
                  <a16:creationId xmlns:a16="http://schemas.microsoft.com/office/drawing/2014/main" id="{CBC50319-A61C-481C-BB86-1CFCC89950DE}"/>
                </a:ext>
              </a:extLst>
            </p:cNvPr>
            <p:cNvSpPr>
              <a:spLocks noChangeArrowheads="1"/>
            </p:cNvSpPr>
            <p:nvPr/>
          </p:nvSpPr>
          <p:spPr bwMode="auto">
            <a:xfrm>
              <a:off x="5001" y="1957"/>
              <a:ext cx="347" cy="292"/>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28033" name="Line 50">
              <a:extLst>
                <a:ext uri="{FF2B5EF4-FFF2-40B4-BE49-F238E27FC236}">
                  <a16:creationId xmlns:a16="http://schemas.microsoft.com/office/drawing/2014/main" id="{F7BA076B-0885-46D0-B6BD-ED39D0319B86}"/>
                </a:ext>
              </a:extLst>
            </p:cNvPr>
            <p:cNvSpPr>
              <a:spLocks noChangeShapeType="1"/>
            </p:cNvSpPr>
            <p:nvPr/>
          </p:nvSpPr>
          <p:spPr bwMode="auto">
            <a:xfrm>
              <a:off x="4763" y="1088"/>
              <a:ext cx="0" cy="1253"/>
            </a:xfrm>
            <a:prstGeom prst="line">
              <a:avLst/>
            </a:prstGeom>
            <a:noFill/>
            <a:ln w="6350">
              <a:solidFill>
                <a:srgbClr val="FF0000"/>
              </a:solidFill>
              <a:prstDash val="dash"/>
              <a:round/>
              <a:headEnd/>
              <a:tailEnd/>
            </a:ln>
            <a:effectLst>
              <a:prstShdw prst="shdw17" dist="17961" dir="13500000">
                <a:srgbClr val="9900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128034" name="Line 72">
              <a:extLst>
                <a:ext uri="{FF2B5EF4-FFF2-40B4-BE49-F238E27FC236}">
                  <a16:creationId xmlns:a16="http://schemas.microsoft.com/office/drawing/2014/main" id="{999CDBEF-C20C-40B2-A6EA-8F65BCFBE883}"/>
                </a:ext>
              </a:extLst>
            </p:cNvPr>
            <p:cNvSpPr>
              <a:spLocks noChangeShapeType="1"/>
            </p:cNvSpPr>
            <p:nvPr/>
          </p:nvSpPr>
          <p:spPr bwMode="auto">
            <a:xfrm>
              <a:off x="5059" y="963"/>
              <a:ext cx="9" cy="1371"/>
            </a:xfrm>
            <a:prstGeom prst="line">
              <a:avLst/>
            </a:prstGeom>
            <a:noFill/>
            <a:ln w="6350">
              <a:solidFill>
                <a:srgbClr val="FF0000"/>
              </a:solidFill>
              <a:prstDash val="dash"/>
              <a:round/>
              <a:headEnd/>
              <a:tailEnd/>
            </a:ln>
            <a:effectLst>
              <a:prstShdw prst="shdw17" dist="17961" dir="13500000">
                <a:srgbClr val="9900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128035" name="Text Box 73">
              <a:extLst>
                <a:ext uri="{FF2B5EF4-FFF2-40B4-BE49-F238E27FC236}">
                  <a16:creationId xmlns:a16="http://schemas.microsoft.com/office/drawing/2014/main" id="{D2DF39BA-F8ED-455B-832A-0490CB040873}"/>
                </a:ext>
              </a:extLst>
            </p:cNvPr>
            <p:cNvSpPr txBox="1">
              <a:spLocks noChangeArrowheads="1"/>
            </p:cNvSpPr>
            <p:nvPr/>
          </p:nvSpPr>
          <p:spPr bwMode="auto">
            <a:xfrm>
              <a:off x="5349" y="1984"/>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m</a:t>
              </a:r>
              <a:endParaRPr lang="en-US" altLang="zh-CN" sz="2000">
                <a:solidFill>
                  <a:schemeClr val="tx1"/>
                </a:solidFill>
              </a:endParaRPr>
            </a:p>
          </p:txBody>
        </p:sp>
        <p:sp>
          <p:nvSpPr>
            <p:cNvPr id="128036" name="Text Box 74">
              <a:extLst>
                <a:ext uri="{FF2B5EF4-FFF2-40B4-BE49-F238E27FC236}">
                  <a16:creationId xmlns:a16="http://schemas.microsoft.com/office/drawing/2014/main" id="{31111C98-9327-431A-8376-94040FB60542}"/>
                </a:ext>
              </a:extLst>
            </p:cNvPr>
            <p:cNvSpPr txBox="1">
              <a:spLocks noChangeArrowheads="1"/>
            </p:cNvSpPr>
            <p:nvPr/>
          </p:nvSpPr>
          <p:spPr bwMode="auto">
            <a:xfrm>
              <a:off x="5371" y="1265"/>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2</a:t>
              </a:r>
              <a:endParaRPr lang="en-US" altLang="zh-CN" sz="2000">
                <a:solidFill>
                  <a:schemeClr val="tx1"/>
                </a:solidFill>
              </a:endParaRPr>
            </a:p>
          </p:txBody>
        </p:sp>
        <p:sp>
          <p:nvSpPr>
            <p:cNvPr id="128037" name="Text Box 75">
              <a:extLst>
                <a:ext uri="{FF2B5EF4-FFF2-40B4-BE49-F238E27FC236}">
                  <a16:creationId xmlns:a16="http://schemas.microsoft.com/office/drawing/2014/main" id="{32888CB2-0BA7-40AF-BBC9-7C71EF246E08}"/>
                </a:ext>
              </a:extLst>
            </p:cNvPr>
            <p:cNvSpPr txBox="1">
              <a:spLocks noChangeArrowheads="1"/>
            </p:cNvSpPr>
            <p:nvPr/>
          </p:nvSpPr>
          <p:spPr bwMode="auto">
            <a:xfrm>
              <a:off x="5393" y="647"/>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1</a:t>
              </a:r>
              <a:endParaRPr lang="en-US" altLang="zh-CN" sz="2000">
                <a:solidFill>
                  <a:schemeClr val="tx1"/>
                </a:solidFill>
              </a:endParaRPr>
            </a:p>
          </p:txBody>
        </p:sp>
      </p:grpSp>
      <p:sp>
        <p:nvSpPr>
          <p:cNvPr id="128012" name="Rectangle 77">
            <a:extLst>
              <a:ext uri="{FF2B5EF4-FFF2-40B4-BE49-F238E27FC236}">
                <a16:creationId xmlns:a16="http://schemas.microsoft.com/office/drawing/2014/main" id="{48BE21BB-F02F-4922-BA35-DB190CF1B836}"/>
              </a:ext>
            </a:extLst>
          </p:cNvPr>
          <p:cNvSpPr>
            <a:spLocks noChangeArrowheads="1"/>
          </p:cNvSpPr>
          <p:nvPr/>
        </p:nvSpPr>
        <p:spPr bwMode="auto">
          <a:xfrm>
            <a:off x="392113" y="4181475"/>
            <a:ext cx="4178300"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r>
              <a:rPr lang="zh-CN" altLang="en-US" sz="2600">
                <a:solidFill>
                  <a:schemeClr val="tx1"/>
                </a:solidFill>
              </a:rPr>
              <a:t>但</a:t>
            </a:r>
            <a:r>
              <a:rPr lang="en-US" altLang="zh-CN" sz="26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rPr>
              <a:t>的最优解的值显然满足：</a:t>
            </a:r>
          </a:p>
        </p:txBody>
      </p:sp>
      <p:graphicFrame>
        <p:nvGraphicFramePr>
          <p:cNvPr id="128013" name="Object 78">
            <a:extLst>
              <a:ext uri="{FF2B5EF4-FFF2-40B4-BE49-F238E27FC236}">
                <a16:creationId xmlns:a16="http://schemas.microsoft.com/office/drawing/2014/main" id="{ECDDF8DA-5DA5-4468-978D-8B47F1EBDC0D}"/>
              </a:ext>
            </a:extLst>
          </p:cNvPr>
          <p:cNvGraphicFramePr>
            <a:graphicFrameLocks noChangeAspect="1"/>
          </p:cNvGraphicFramePr>
          <p:nvPr/>
        </p:nvGraphicFramePr>
        <p:xfrm>
          <a:off x="684213" y="3109913"/>
          <a:ext cx="3721100" cy="981075"/>
        </p:xfrm>
        <a:graphic>
          <a:graphicData uri="http://schemas.openxmlformats.org/presentationml/2006/ole">
            <mc:AlternateContent xmlns:mc="http://schemas.openxmlformats.org/markup-compatibility/2006">
              <mc:Choice xmlns:v="urn:schemas-microsoft-com:vml" Requires="v">
                <p:oleObj spid="_x0000_s130049" name="Equation" r:id="rId4" imgW="1637589" imgH="431613" progId="Equation.DSMT4">
                  <p:embed/>
                </p:oleObj>
              </mc:Choice>
              <mc:Fallback>
                <p:oleObj name="Equation" r:id="rId4" imgW="1637589" imgH="431613" progId="Equation.DSMT4">
                  <p:embed/>
                  <p:pic>
                    <p:nvPicPr>
                      <p:cNvPr id="128013" name="Object 78">
                        <a:extLst>
                          <a:ext uri="{FF2B5EF4-FFF2-40B4-BE49-F238E27FC236}">
                            <a16:creationId xmlns:a16="http://schemas.microsoft.com/office/drawing/2014/main" id="{ECDDF8DA-5DA5-4468-978D-8B47F1EBDC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3109913"/>
                        <a:ext cx="3721100" cy="98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8014" name="Object 79">
            <a:extLst>
              <a:ext uri="{FF2B5EF4-FFF2-40B4-BE49-F238E27FC236}">
                <a16:creationId xmlns:a16="http://schemas.microsoft.com/office/drawing/2014/main" id="{786B5F75-EE36-4560-8E43-F678BD72F0FA}"/>
              </a:ext>
            </a:extLst>
          </p:cNvPr>
          <p:cNvGraphicFramePr>
            <a:graphicFrameLocks noChangeAspect="1"/>
          </p:cNvGraphicFramePr>
          <p:nvPr/>
        </p:nvGraphicFramePr>
        <p:xfrm>
          <a:off x="4202113" y="3681413"/>
          <a:ext cx="3838575" cy="1214437"/>
        </p:xfrm>
        <a:graphic>
          <a:graphicData uri="http://schemas.openxmlformats.org/presentationml/2006/ole">
            <mc:AlternateContent xmlns:mc="http://schemas.openxmlformats.org/markup-compatibility/2006">
              <mc:Choice xmlns:v="urn:schemas-microsoft-com:vml" Requires="v">
                <p:oleObj spid="_x0000_s130050" name="Equation" r:id="rId6" imgW="1485900" imgH="469900" progId="Equation.DSMT4">
                  <p:embed/>
                </p:oleObj>
              </mc:Choice>
              <mc:Fallback>
                <p:oleObj name="Equation" r:id="rId6" imgW="1485900" imgH="469900" progId="Equation.DSMT4">
                  <p:embed/>
                  <p:pic>
                    <p:nvPicPr>
                      <p:cNvPr id="128014" name="Object 79">
                        <a:extLst>
                          <a:ext uri="{FF2B5EF4-FFF2-40B4-BE49-F238E27FC236}">
                            <a16:creationId xmlns:a16="http://schemas.microsoft.com/office/drawing/2014/main" id="{786B5F75-EE36-4560-8E43-F678BD72F0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2113" y="3681413"/>
                        <a:ext cx="3838575"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178471D8-8D60-445A-AF15-9507F576F5F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0BCF6EDF-ED34-4FC7-8C9F-D7FCB73B6FDC}"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30051" name="Rectangle 2">
            <a:extLst>
              <a:ext uri="{FF2B5EF4-FFF2-40B4-BE49-F238E27FC236}">
                <a16:creationId xmlns:a16="http://schemas.microsoft.com/office/drawing/2014/main" id="{DD2F37F0-9495-4909-9470-207EE549177A}"/>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30052" name="Text Box 7">
            <a:extLst>
              <a:ext uri="{FF2B5EF4-FFF2-40B4-BE49-F238E27FC236}">
                <a16:creationId xmlns:a16="http://schemas.microsoft.com/office/drawing/2014/main" id="{3A5EDC86-4A8B-4372-A8A5-8C4A4644FB8A}"/>
              </a:ext>
            </a:extLst>
          </p:cNvPr>
          <p:cNvSpPr txBox="1">
            <a:spLocks noChangeArrowheads="1"/>
          </p:cNvSpPr>
          <p:nvPr/>
        </p:nvSpPr>
        <p:spPr bwMode="auto">
          <a:xfrm>
            <a:off x="522288" y="1017588"/>
            <a:ext cx="8201025" cy="22225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Pf(</a:t>
            </a: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续</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：现证近似比的紧确界。考虑输入实例</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I</a:t>
            </a:r>
            <a:r>
              <a:rPr lang="en-US" altLang="zh-CN" sz="2600" baseline="46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，设 </a:t>
            </a:r>
          </a:p>
          <a:p>
            <a:pPr algn="just">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n = m(m-1)+1</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设前</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n-1</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个作业每个均有运行时间</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，而最后</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个作业</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n</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有</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P</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n</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。易于证明：</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OPT(I</a:t>
            </a:r>
            <a:r>
              <a:rPr lang="en-US" altLang="zh-CN" sz="2600" baseline="44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)=m</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，而</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A(I</a:t>
            </a:r>
            <a:r>
              <a:rPr lang="en-US" altLang="zh-CN" sz="2600" baseline="44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)=2m-1</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故有： </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A(I</a:t>
            </a:r>
            <a:r>
              <a:rPr lang="en-US" altLang="zh-CN" sz="2600" baseline="44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)/OPT(I</a:t>
            </a:r>
            <a:r>
              <a:rPr lang="en-US" altLang="zh-CN" sz="2600" baseline="44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)=2-1/m</a:t>
            </a:r>
          </a:p>
        </p:txBody>
      </p:sp>
      <p:sp>
        <p:nvSpPr>
          <p:cNvPr id="130053" name="Rectangle 39">
            <a:extLst>
              <a:ext uri="{FF2B5EF4-FFF2-40B4-BE49-F238E27FC236}">
                <a16:creationId xmlns:a16="http://schemas.microsoft.com/office/drawing/2014/main" id="{ECD561A3-D11A-4B8D-9E40-5017FBEE3574}"/>
              </a:ext>
            </a:extLst>
          </p:cNvPr>
          <p:cNvSpPr>
            <a:spLocks noChangeArrowheads="1"/>
          </p:cNvSpPr>
          <p:nvPr/>
        </p:nvSpPr>
        <p:spPr bwMode="auto">
          <a:xfrm>
            <a:off x="0" y="2819400"/>
            <a:ext cx="9144000" cy="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endParaRPr lang="zh-CN" altLang="en-US" sz="2000">
              <a:solidFill>
                <a:srgbClr val="FFFFFF"/>
              </a:solidFill>
            </a:endParaRPr>
          </a:p>
        </p:txBody>
      </p:sp>
      <p:sp>
        <p:nvSpPr>
          <p:cNvPr id="130054" name="Rectangle 65">
            <a:extLst>
              <a:ext uri="{FF2B5EF4-FFF2-40B4-BE49-F238E27FC236}">
                <a16:creationId xmlns:a16="http://schemas.microsoft.com/office/drawing/2014/main" id="{588846C2-F2B5-4DB3-9B0C-A77243C44D13}"/>
              </a:ext>
            </a:extLst>
          </p:cNvPr>
          <p:cNvSpPr>
            <a:spLocks noChangeArrowheads="1"/>
          </p:cNvSpPr>
          <p:nvPr/>
        </p:nvSpPr>
        <p:spPr bwMode="auto">
          <a:xfrm>
            <a:off x="0" y="3124200"/>
            <a:ext cx="34925" cy="4572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br>
              <a:rPr lang="zh-CN" altLang="en-US" sz="1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br>
            <a:endParaRPr lang="zh-CN" altLang="en-US" sz="2000">
              <a:solidFill>
                <a:srgbClr val="FFFFFF"/>
              </a:solidFill>
              <a:ea typeface="宋体" panose="02010600030101010101" pitchFamily="2" charset="-122"/>
              <a:cs typeface="Times New Roman" panose="02020603050405020304" pitchFamily="18" charset="0"/>
            </a:endParaRPr>
          </a:p>
        </p:txBody>
      </p:sp>
      <p:grpSp>
        <p:nvGrpSpPr>
          <p:cNvPr id="130055" name="Group 128">
            <a:extLst>
              <a:ext uri="{FF2B5EF4-FFF2-40B4-BE49-F238E27FC236}">
                <a16:creationId xmlns:a16="http://schemas.microsoft.com/office/drawing/2014/main" id="{7EEAA034-ABAD-4AF5-B57A-AA048904CCCE}"/>
              </a:ext>
            </a:extLst>
          </p:cNvPr>
          <p:cNvGrpSpPr>
            <a:grpSpLocks/>
          </p:cNvGrpSpPr>
          <p:nvPr/>
        </p:nvGrpSpPr>
        <p:grpSpPr bwMode="auto">
          <a:xfrm>
            <a:off x="658813" y="3603625"/>
            <a:ext cx="2906712" cy="2495550"/>
            <a:chOff x="302" y="2349"/>
            <a:chExt cx="1831" cy="1572"/>
          </a:xfrm>
        </p:grpSpPr>
        <p:grpSp>
          <p:nvGrpSpPr>
            <p:cNvPr id="130103" name="Group 129">
              <a:extLst>
                <a:ext uri="{FF2B5EF4-FFF2-40B4-BE49-F238E27FC236}">
                  <a16:creationId xmlns:a16="http://schemas.microsoft.com/office/drawing/2014/main" id="{0A58E4F9-17EA-4DC5-8C8E-E56789CDB72D}"/>
                </a:ext>
              </a:extLst>
            </p:cNvPr>
            <p:cNvGrpSpPr>
              <a:grpSpLocks/>
            </p:cNvGrpSpPr>
            <p:nvPr/>
          </p:nvGrpSpPr>
          <p:grpSpPr bwMode="auto">
            <a:xfrm>
              <a:off x="604" y="2349"/>
              <a:ext cx="1529" cy="1572"/>
              <a:chOff x="402" y="2213"/>
              <a:chExt cx="1529" cy="1572"/>
            </a:xfrm>
          </p:grpSpPr>
          <p:sp>
            <p:nvSpPr>
              <p:cNvPr id="130105" name="Text Box 130">
                <a:extLst>
                  <a:ext uri="{FF2B5EF4-FFF2-40B4-BE49-F238E27FC236}">
                    <a16:creationId xmlns:a16="http://schemas.microsoft.com/office/drawing/2014/main" id="{9458B8E1-B84C-454B-9867-E0F0D3B39D8C}"/>
                  </a:ext>
                </a:extLst>
              </p:cNvPr>
              <p:cNvSpPr txBox="1">
                <a:spLocks noChangeArrowheads="1"/>
              </p:cNvSpPr>
              <p:nvPr/>
            </p:nvSpPr>
            <p:spPr bwMode="auto">
              <a:xfrm>
                <a:off x="1609" y="3552"/>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m</a:t>
                </a:r>
                <a:endParaRPr lang="en-US" altLang="zh-CN" sz="2000">
                  <a:solidFill>
                    <a:schemeClr val="tx1"/>
                  </a:solidFill>
                </a:endParaRPr>
              </a:p>
            </p:txBody>
          </p:sp>
          <p:sp>
            <p:nvSpPr>
              <p:cNvPr id="130106" name="Text Box 131">
                <a:extLst>
                  <a:ext uri="{FF2B5EF4-FFF2-40B4-BE49-F238E27FC236}">
                    <a16:creationId xmlns:a16="http://schemas.microsoft.com/office/drawing/2014/main" id="{C786F519-9D39-40C9-B17A-5CC08CA3AC1C}"/>
                  </a:ext>
                </a:extLst>
              </p:cNvPr>
              <p:cNvSpPr txBox="1">
                <a:spLocks noChangeArrowheads="1"/>
              </p:cNvSpPr>
              <p:nvPr/>
            </p:nvSpPr>
            <p:spPr bwMode="auto">
              <a:xfrm>
                <a:off x="1662" y="2526"/>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1</a:t>
                </a:r>
                <a:endParaRPr lang="en-US" altLang="zh-CN" sz="2000">
                  <a:solidFill>
                    <a:schemeClr val="tx1"/>
                  </a:solidFill>
                </a:endParaRPr>
              </a:p>
            </p:txBody>
          </p:sp>
          <p:sp>
            <p:nvSpPr>
              <p:cNvPr id="130107" name="Rectangle 132">
                <a:extLst>
                  <a:ext uri="{FF2B5EF4-FFF2-40B4-BE49-F238E27FC236}">
                    <a16:creationId xmlns:a16="http://schemas.microsoft.com/office/drawing/2014/main" id="{B67D9083-CEA0-471A-9264-82E4E8603D08}"/>
                  </a:ext>
                </a:extLst>
              </p:cNvPr>
              <p:cNvSpPr>
                <a:spLocks noChangeArrowheads="1"/>
              </p:cNvSpPr>
              <p:nvPr/>
            </p:nvSpPr>
            <p:spPr bwMode="auto">
              <a:xfrm>
                <a:off x="1373" y="2463"/>
                <a:ext cx="209"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108" name="Rectangle 133">
                <a:extLst>
                  <a:ext uri="{FF2B5EF4-FFF2-40B4-BE49-F238E27FC236}">
                    <a16:creationId xmlns:a16="http://schemas.microsoft.com/office/drawing/2014/main" id="{77ED9276-C257-495E-8BC4-2EED5B977045}"/>
                  </a:ext>
                </a:extLst>
              </p:cNvPr>
              <p:cNvSpPr>
                <a:spLocks noChangeArrowheads="1"/>
              </p:cNvSpPr>
              <p:nvPr/>
            </p:nvSpPr>
            <p:spPr bwMode="auto">
              <a:xfrm>
                <a:off x="913" y="2463"/>
                <a:ext cx="460"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nchor="ct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1000">
                    <a:solidFill>
                      <a:schemeClr val="tx1"/>
                    </a:solidFill>
                    <a:latin typeface="宋体" panose="02010600030101010101" pitchFamily="2" charset="-122"/>
                    <a:ea typeface="宋体" panose="02010600030101010101" pitchFamily="2" charset="-122"/>
                    <a:cs typeface="Times New Roman" panose="02020603050405020304" pitchFamily="18" charset="0"/>
                  </a:rPr>
                  <a:t> </a:t>
                </a:r>
                <a:r>
                  <a:rPr lang="zh-CN" altLang="en-GB" sz="2000">
                    <a:solidFill>
                      <a:schemeClr val="tx1"/>
                    </a:solidFill>
                    <a:ea typeface="宋体" panose="02010600030101010101" pitchFamily="2" charset="-122"/>
                    <a:cs typeface="Times New Roman" panose="02020603050405020304" pitchFamily="18" charset="0"/>
                  </a:rPr>
                  <a:t>∙∙∙</a:t>
                </a:r>
              </a:p>
            </p:txBody>
          </p:sp>
          <p:sp>
            <p:nvSpPr>
              <p:cNvPr id="130109" name="Rectangle 134">
                <a:extLst>
                  <a:ext uri="{FF2B5EF4-FFF2-40B4-BE49-F238E27FC236}">
                    <a16:creationId xmlns:a16="http://schemas.microsoft.com/office/drawing/2014/main" id="{A883FF8D-14C5-4B26-AC0D-72F02CB21802}"/>
                  </a:ext>
                </a:extLst>
              </p:cNvPr>
              <p:cNvSpPr>
                <a:spLocks noChangeArrowheads="1"/>
              </p:cNvSpPr>
              <p:nvPr/>
            </p:nvSpPr>
            <p:spPr bwMode="auto">
              <a:xfrm>
                <a:off x="703" y="2463"/>
                <a:ext cx="210"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110" name="Rectangle 135">
                <a:extLst>
                  <a:ext uri="{FF2B5EF4-FFF2-40B4-BE49-F238E27FC236}">
                    <a16:creationId xmlns:a16="http://schemas.microsoft.com/office/drawing/2014/main" id="{F6F1A975-7E4E-4241-83B6-472E19DECD67}"/>
                  </a:ext>
                </a:extLst>
              </p:cNvPr>
              <p:cNvSpPr>
                <a:spLocks noChangeArrowheads="1"/>
              </p:cNvSpPr>
              <p:nvPr/>
            </p:nvSpPr>
            <p:spPr bwMode="auto">
              <a:xfrm>
                <a:off x="483" y="2463"/>
                <a:ext cx="220"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111" name="Line 136">
                <a:extLst>
                  <a:ext uri="{FF2B5EF4-FFF2-40B4-BE49-F238E27FC236}">
                    <a16:creationId xmlns:a16="http://schemas.microsoft.com/office/drawing/2014/main" id="{0DCBAD35-DA07-42CA-B775-529AD4B15D42}"/>
                  </a:ext>
                </a:extLst>
              </p:cNvPr>
              <p:cNvSpPr>
                <a:spLocks noChangeShapeType="1"/>
              </p:cNvSpPr>
              <p:nvPr/>
            </p:nvSpPr>
            <p:spPr bwMode="auto">
              <a:xfrm>
                <a:off x="483" y="2463"/>
                <a:ext cx="1099"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12" name="Line 137">
                <a:extLst>
                  <a:ext uri="{FF2B5EF4-FFF2-40B4-BE49-F238E27FC236}">
                    <a16:creationId xmlns:a16="http://schemas.microsoft.com/office/drawing/2014/main" id="{1F6EA543-0999-41B1-85F2-F000BA8E0924}"/>
                  </a:ext>
                </a:extLst>
              </p:cNvPr>
              <p:cNvSpPr>
                <a:spLocks noChangeShapeType="1"/>
              </p:cNvSpPr>
              <p:nvPr/>
            </p:nvSpPr>
            <p:spPr bwMode="auto">
              <a:xfrm>
                <a:off x="483" y="2746"/>
                <a:ext cx="1099"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13" name="Line 138">
                <a:extLst>
                  <a:ext uri="{FF2B5EF4-FFF2-40B4-BE49-F238E27FC236}">
                    <a16:creationId xmlns:a16="http://schemas.microsoft.com/office/drawing/2014/main" id="{4A18FAFA-40D7-448A-882C-16153CAB71DD}"/>
                  </a:ext>
                </a:extLst>
              </p:cNvPr>
              <p:cNvSpPr>
                <a:spLocks noChangeShapeType="1"/>
              </p:cNvSpPr>
              <p:nvPr/>
            </p:nvSpPr>
            <p:spPr bwMode="auto">
              <a:xfrm>
                <a:off x="483" y="246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14" name="Line 139">
                <a:extLst>
                  <a:ext uri="{FF2B5EF4-FFF2-40B4-BE49-F238E27FC236}">
                    <a16:creationId xmlns:a16="http://schemas.microsoft.com/office/drawing/2014/main" id="{086CE620-3954-4438-8CAE-F3D8047E724F}"/>
                  </a:ext>
                </a:extLst>
              </p:cNvPr>
              <p:cNvSpPr>
                <a:spLocks noChangeShapeType="1"/>
              </p:cNvSpPr>
              <p:nvPr/>
            </p:nvSpPr>
            <p:spPr bwMode="auto">
              <a:xfrm>
                <a:off x="1582" y="246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15" name="Line 140">
                <a:extLst>
                  <a:ext uri="{FF2B5EF4-FFF2-40B4-BE49-F238E27FC236}">
                    <a16:creationId xmlns:a16="http://schemas.microsoft.com/office/drawing/2014/main" id="{B26FBB02-8FA3-47E4-9883-FEA4DEF59CCD}"/>
                  </a:ext>
                </a:extLst>
              </p:cNvPr>
              <p:cNvSpPr>
                <a:spLocks noChangeShapeType="1"/>
              </p:cNvSpPr>
              <p:nvPr/>
            </p:nvSpPr>
            <p:spPr bwMode="auto">
              <a:xfrm>
                <a:off x="703" y="246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16" name="Line 141">
                <a:extLst>
                  <a:ext uri="{FF2B5EF4-FFF2-40B4-BE49-F238E27FC236}">
                    <a16:creationId xmlns:a16="http://schemas.microsoft.com/office/drawing/2014/main" id="{A9420464-0A5A-4895-AD52-3CFFB54491F2}"/>
                  </a:ext>
                </a:extLst>
              </p:cNvPr>
              <p:cNvSpPr>
                <a:spLocks noChangeShapeType="1"/>
              </p:cNvSpPr>
              <p:nvPr/>
            </p:nvSpPr>
            <p:spPr bwMode="auto">
              <a:xfrm>
                <a:off x="913" y="246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17" name="Line 142">
                <a:extLst>
                  <a:ext uri="{FF2B5EF4-FFF2-40B4-BE49-F238E27FC236}">
                    <a16:creationId xmlns:a16="http://schemas.microsoft.com/office/drawing/2014/main" id="{6F72FC85-1635-4514-8994-197E84586158}"/>
                  </a:ext>
                </a:extLst>
              </p:cNvPr>
              <p:cNvSpPr>
                <a:spLocks noChangeShapeType="1"/>
              </p:cNvSpPr>
              <p:nvPr/>
            </p:nvSpPr>
            <p:spPr bwMode="auto">
              <a:xfrm>
                <a:off x="1373" y="246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18" name="Rectangle 143">
                <a:extLst>
                  <a:ext uri="{FF2B5EF4-FFF2-40B4-BE49-F238E27FC236}">
                    <a16:creationId xmlns:a16="http://schemas.microsoft.com/office/drawing/2014/main" id="{56A40020-7678-496E-868A-F3D8CB59581E}"/>
                  </a:ext>
                </a:extLst>
              </p:cNvPr>
              <p:cNvSpPr>
                <a:spLocks noChangeArrowheads="1"/>
              </p:cNvSpPr>
              <p:nvPr/>
            </p:nvSpPr>
            <p:spPr bwMode="auto">
              <a:xfrm>
                <a:off x="484" y="2878"/>
                <a:ext cx="44"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endParaRPr lang="zh-CN" altLang="en-US" sz="2000">
                  <a:solidFill>
                    <a:srgbClr val="FFFFFF"/>
                  </a:solidFill>
                </a:endParaRPr>
              </a:p>
            </p:txBody>
          </p:sp>
          <p:grpSp>
            <p:nvGrpSpPr>
              <p:cNvPr id="130119" name="Group 144">
                <a:extLst>
                  <a:ext uri="{FF2B5EF4-FFF2-40B4-BE49-F238E27FC236}">
                    <a16:creationId xmlns:a16="http://schemas.microsoft.com/office/drawing/2014/main" id="{D7BD5BBD-2EFA-45CB-9F03-72714110C0BA}"/>
                  </a:ext>
                </a:extLst>
              </p:cNvPr>
              <p:cNvGrpSpPr>
                <a:grpSpLocks/>
              </p:cNvGrpSpPr>
              <p:nvPr/>
            </p:nvGrpSpPr>
            <p:grpSpPr bwMode="auto">
              <a:xfrm>
                <a:off x="479" y="3077"/>
                <a:ext cx="1452" cy="283"/>
                <a:chOff x="479" y="2986"/>
                <a:chExt cx="1452" cy="283"/>
              </a:xfrm>
            </p:grpSpPr>
            <p:sp>
              <p:nvSpPr>
                <p:cNvPr id="130123" name="Text Box 145">
                  <a:extLst>
                    <a:ext uri="{FF2B5EF4-FFF2-40B4-BE49-F238E27FC236}">
                      <a16:creationId xmlns:a16="http://schemas.microsoft.com/office/drawing/2014/main" id="{69591DAA-A315-41F2-8B79-8688BBF3A542}"/>
                    </a:ext>
                  </a:extLst>
                </p:cNvPr>
                <p:cNvSpPr txBox="1">
                  <a:spLocks noChangeArrowheads="1"/>
                </p:cNvSpPr>
                <p:nvPr/>
              </p:nvSpPr>
              <p:spPr bwMode="auto">
                <a:xfrm>
                  <a:off x="1630" y="3022"/>
                  <a:ext cx="301"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m-1</a:t>
                  </a:r>
                  <a:endParaRPr lang="en-US" altLang="zh-CN" sz="2000">
                    <a:solidFill>
                      <a:schemeClr val="tx1"/>
                    </a:solidFill>
                  </a:endParaRPr>
                </a:p>
              </p:txBody>
            </p:sp>
            <p:sp>
              <p:nvSpPr>
                <p:cNvPr id="130124" name="Rectangle 146">
                  <a:extLst>
                    <a:ext uri="{FF2B5EF4-FFF2-40B4-BE49-F238E27FC236}">
                      <a16:creationId xmlns:a16="http://schemas.microsoft.com/office/drawing/2014/main" id="{C62CF2E7-E433-4F53-AD99-398AECE53F7B}"/>
                    </a:ext>
                  </a:extLst>
                </p:cNvPr>
                <p:cNvSpPr>
                  <a:spLocks noChangeArrowheads="1"/>
                </p:cNvSpPr>
                <p:nvPr/>
              </p:nvSpPr>
              <p:spPr bwMode="auto">
                <a:xfrm>
                  <a:off x="1369" y="2986"/>
                  <a:ext cx="209"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125" name="Rectangle 147">
                  <a:extLst>
                    <a:ext uri="{FF2B5EF4-FFF2-40B4-BE49-F238E27FC236}">
                      <a16:creationId xmlns:a16="http://schemas.microsoft.com/office/drawing/2014/main" id="{51F43416-8236-401C-A77E-7D33AB1613D9}"/>
                    </a:ext>
                  </a:extLst>
                </p:cNvPr>
                <p:cNvSpPr>
                  <a:spLocks noChangeArrowheads="1"/>
                </p:cNvSpPr>
                <p:nvPr/>
              </p:nvSpPr>
              <p:spPr bwMode="auto">
                <a:xfrm>
                  <a:off x="909" y="2986"/>
                  <a:ext cx="460"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nchor="ct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1000">
                      <a:solidFill>
                        <a:schemeClr val="tx1"/>
                      </a:solidFill>
                      <a:latin typeface="宋体" panose="02010600030101010101" pitchFamily="2" charset="-122"/>
                      <a:ea typeface="宋体" panose="02010600030101010101" pitchFamily="2" charset="-122"/>
                      <a:cs typeface="Times New Roman" panose="02020603050405020304" pitchFamily="18" charset="0"/>
                    </a:rPr>
                    <a:t> </a:t>
                  </a:r>
                  <a:r>
                    <a:rPr lang="zh-CN" altLang="en-GB" sz="2000">
                      <a:solidFill>
                        <a:schemeClr val="tx1"/>
                      </a:solidFill>
                      <a:ea typeface="宋体" panose="02010600030101010101" pitchFamily="2" charset="-122"/>
                      <a:cs typeface="Times New Roman" panose="02020603050405020304" pitchFamily="18" charset="0"/>
                    </a:rPr>
                    <a:t>∙∙∙</a:t>
                  </a:r>
                </a:p>
              </p:txBody>
            </p:sp>
            <p:sp>
              <p:nvSpPr>
                <p:cNvPr id="130126" name="Rectangle 148">
                  <a:extLst>
                    <a:ext uri="{FF2B5EF4-FFF2-40B4-BE49-F238E27FC236}">
                      <a16:creationId xmlns:a16="http://schemas.microsoft.com/office/drawing/2014/main" id="{A1892BAC-AF15-4AFA-B853-4C52E3627914}"/>
                    </a:ext>
                  </a:extLst>
                </p:cNvPr>
                <p:cNvSpPr>
                  <a:spLocks noChangeArrowheads="1"/>
                </p:cNvSpPr>
                <p:nvPr/>
              </p:nvSpPr>
              <p:spPr bwMode="auto">
                <a:xfrm>
                  <a:off x="699" y="2986"/>
                  <a:ext cx="210"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127" name="Rectangle 149">
                  <a:extLst>
                    <a:ext uri="{FF2B5EF4-FFF2-40B4-BE49-F238E27FC236}">
                      <a16:creationId xmlns:a16="http://schemas.microsoft.com/office/drawing/2014/main" id="{B45BD99B-EEA7-4813-8E52-225FA42E54B1}"/>
                    </a:ext>
                  </a:extLst>
                </p:cNvPr>
                <p:cNvSpPr>
                  <a:spLocks noChangeArrowheads="1"/>
                </p:cNvSpPr>
                <p:nvPr/>
              </p:nvSpPr>
              <p:spPr bwMode="auto">
                <a:xfrm>
                  <a:off x="479" y="2986"/>
                  <a:ext cx="220"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128" name="Line 150">
                  <a:extLst>
                    <a:ext uri="{FF2B5EF4-FFF2-40B4-BE49-F238E27FC236}">
                      <a16:creationId xmlns:a16="http://schemas.microsoft.com/office/drawing/2014/main" id="{B3658D4F-8B32-4481-8A62-0BAFF736E51D}"/>
                    </a:ext>
                  </a:extLst>
                </p:cNvPr>
                <p:cNvSpPr>
                  <a:spLocks noChangeShapeType="1"/>
                </p:cNvSpPr>
                <p:nvPr/>
              </p:nvSpPr>
              <p:spPr bwMode="auto">
                <a:xfrm>
                  <a:off x="479" y="2986"/>
                  <a:ext cx="1099"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29" name="Line 151">
                  <a:extLst>
                    <a:ext uri="{FF2B5EF4-FFF2-40B4-BE49-F238E27FC236}">
                      <a16:creationId xmlns:a16="http://schemas.microsoft.com/office/drawing/2014/main" id="{D708692B-EC6D-4FB2-9533-D94CF124BFFD}"/>
                    </a:ext>
                  </a:extLst>
                </p:cNvPr>
                <p:cNvSpPr>
                  <a:spLocks noChangeShapeType="1"/>
                </p:cNvSpPr>
                <p:nvPr/>
              </p:nvSpPr>
              <p:spPr bwMode="auto">
                <a:xfrm>
                  <a:off x="479" y="3269"/>
                  <a:ext cx="1099"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30" name="Line 152">
                  <a:extLst>
                    <a:ext uri="{FF2B5EF4-FFF2-40B4-BE49-F238E27FC236}">
                      <a16:creationId xmlns:a16="http://schemas.microsoft.com/office/drawing/2014/main" id="{7BBA456F-52B8-479A-92B5-7E8A2121617C}"/>
                    </a:ext>
                  </a:extLst>
                </p:cNvPr>
                <p:cNvSpPr>
                  <a:spLocks noChangeShapeType="1"/>
                </p:cNvSpPr>
                <p:nvPr/>
              </p:nvSpPr>
              <p:spPr bwMode="auto">
                <a:xfrm>
                  <a:off x="479" y="298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31" name="Line 153">
                  <a:extLst>
                    <a:ext uri="{FF2B5EF4-FFF2-40B4-BE49-F238E27FC236}">
                      <a16:creationId xmlns:a16="http://schemas.microsoft.com/office/drawing/2014/main" id="{736953BC-522E-4ED5-9339-E23A7DA5C2AA}"/>
                    </a:ext>
                  </a:extLst>
                </p:cNvPr>
                <p:cNvSpPr>
                  <a:spLocks noChangeShapeType="1"/>
                </p:cNvSpPr>
                <p:nvPr/>
              </p:nvSpPr>
              <p:spPr bwMode="auto">
                <a:xfrm>
                  <a:off x="1578" y="298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32" name="Line 154">
                  <a:extLst>
                    <a:ext uri="{FF2B5EF4-FFF2-40B4-BE49-F238E27FC236}">
                      <a16:creationId xmlns:a16="http://schemas.microsoft.com/office/drawing/2014/main" id="{4523F083-DC74-43C9-8FBA-2A54F6FCF8F3}"/>
                    </a:ext>
                  </a:extLst>
                </p:cNvPr>
                <p:cNvSpPr>
                  <a:spLocks noChangeShapeType="1"/>
                </p:cNvSpPr>
                <p:nvPr/>
              </p:nvSpPr>
              <p:spPr bwMode="auto">
                <a:xfrm>
                  <a:off x="699" y="298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33" name="Line 155">
                  <a:extLst>
                    <a:ext uri="{FF2B5EF4-FFF2-40B4-BE49-F238E27FC236}">
                      <a16:creationId xmlns:a16="http://schemas.microsoft.com/office/drawing/2014/main" id="{339C531C-60AF-467B-8813-F4AC98B58B75}"/>
                    </a:ext>
                  </a:extLst>
                </p:cNvPr>
                <p:cNvSpPr>
                  <a:spLocks noChangeShapeType="1"/>
                </p:cNvSpPr>
                <p:nvPr/>
              </p:nvSpPr>
              <p:spPr bwMode="auto">
                <a:xfrm>
                  <a:off x="909" y="298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134" name="Line 156">
                  <a:extLst>
                    <a:ext uri="{FF2B5EF4-FFF2-40B4-BE49-F238E27FC236}">
                      <a16:creationId xmlns:a16="http://schemas.microsoft.com/office/drawing/2014/main" id="{07E2C67B-3B50-42FD-8770-A9CB2F15DE3F}"/>
                    </a:ext>
                  </a:extLst>
                </p:cNvPr>
                <p:cNvSpPr>
                  <a:spLocks noChangeShapeType="1"/>
                </p:cNvSpPr>
                <p:nvPr/>
              </p:nvSpPr>
              <p:spPr bwMode="auto">
                <a:xfrm>
                  <a:off x="1369" y="298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grpSp>
          <p:sp>
            <p:nvSpPr>
              <p:cNvPr id="130120" name="Text Box 157">
                <a:extLst>
                  <a:ext uri="{FF2B5EF4-FFF2-40B4-BE49-F238E27FC236}">
                    <a16:creationId xmlns:a16="http://schemas.microsoft.com/office/drawing/2014/main" id="{7D6542E7-B65F-4647-92BE-44DD25CD40AD}"/>
                  </a:ext>
                </a:extLst>
              </p:cNvPr>
              <p:cNvSpPr txBox="1">
                <a:spLocks noChangeArrowheads="1"/>
              </p:cNvSpPr>
              <p:nvPr/>
            </p:nvSpPr>
            <p:spPr bwMode="auto">
              <a:xfrm>
                <a:off x="402" y="2213"/>
                <a:ext cx="1499" cy="2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zh-CN" altLang="en-US" sz="2000">
                    <a:solidFill>
                      <a:schemeClr val="tx1"/>
                    </a:solidFill>
                  </a:rPr>
                  <a:t>个时间为</a:t>
                </a:r>
                <a:r>
                  <a:rPr lang="en-US" altLang="zh-CN" sz="2000">
                    <a:solidFill>
                      <a:schemeClr val="tx1"/>
                    </a:solidFill>
                  </a:rPr>
                  <a:t>1</a:t>
                </a:r>
                <a:r>
                  <a:rPr lang="zh-CN" altLang="en-US" sz="2000">
                    <a:solidFill>
                      <a:schemeClr val="tx1"/>
                    </a:solidFill>
                  </a:rPr>
                  <a:t>的</a:t>
                </a:r>
                <a:r>
                  <a:rPr lang="en-US" altLang="zh-CN" sz="2000">
                    <a:solidFill>
                      <a:schemeClr val="tx1"/>
                    </a:solidFill>
                  </a:rPr>
                  <a:t>Job</a:t>
                </a:r>
              </a:p>
            </p:txBody>
          </p:sp>
          <p:sp>
            <p:nvSpPr>
              <p:cNvPr id="130121" name="Text Box 158">
                <a:extLst>
                  <a:ext uri="{FF2B5EF4-FFF2-40B4-BE49-F238E27FC236}">
                    <a16:creationId xmlns:a16="http://schemas.microsoft.com/office/drawing/2014/main" id="{939A7443-FB6B-4FA6-B225-A3D9A4A3E72C}"/>
                  </a:ext>
                </a:extLst>
              </p:cNvPr>
              <p:cNvSpPr txBox="1">
                <a:spLocks noChangeArrowheads="1"/>
              </p:cNvSpPr>
              <p:nvPr/>
            </p:nvSpPr>
            <p:spPr bwMode="auto">
              <a:xfrm>
                <a:off x="898" y="2604"/>
                <a:ext cx="192" cy="596"/>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a:t>
                </a:r>
              </a:p>
            </p:txBody>
          </p:sp>
          <p:sp>
            <p:nvSpPr>
              <p:cNvPr id="167071" name="Rectangle 159">
                <a:extLst>
                  <a:ext uri="{FF2B5EF4-FFF2-40B4-BE49-F238E27FC236}">
                    <a16:creationId xmlns:a16="http://schemas.microsoft.com/office/drawing/2014/main" id="{64246A62-E881-4E73-9CC2-CEC99C26B50C}"/>
                  </a:ext>
                </a:extLst>
              </p:cNvPr>
              <p:cNvSpPr>
                <a:spLocks noChangeArrowheads="1"/>
              </p:cNvSpPr>
              <p:nvPr/>
            </p:nvSpPr>
            <p:spPr bwMode="auto">
              <a:xfrm>
                <a:off x="466" y="3529"/>
                <a:ext cx="1107" cy="256"/>
              </a:xfrm>
              <a:prstGeom prst="rect">
                <a:avLst/>
              </a:prstGeom>
              <a:noFill/>
              <a:ln w="0"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lvl1pPr marL="342900" indent="-342900"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spcAft>
                    <a:spcPts val="1200"/>
                  </a:spcAft>
                  <a:buClr>
                    <a:schemeClr val="accent1"/>
                  </a:buClr>
                  <a:buFont typeface="Futura Md BT"/>
                  <a:buNone/>
                  <a:defRPr/>
                </a:pPr>
                <a:r>
                  <a:rPr lang="en-US" altLang="zh-CN">
                    <a:solidFill>
                      <a:schemeClr val="tx1"/>
                    </a:solidFill>
                  </a:rPr>
                  <a:t>J</a:t>
                </a:r>
                <a:r>
                  <a:rPr lang="en-US" altLang="zh-CN" baseline="-25000">
                    <a:solidFill>
                      <a:schemeClr val="tx1"/>
                    </a:solidFill>
                  </a:rPr>
                  <a:t>n</a:t>
                </a:r>
              </a:p>
            </p:txBody>
          </p:sp>
        </p:grpSp>
        <p:sp>
          <p:nvSpPr>
            <p:cNvPr id="130104" name="Text Box 160">
              <a:extLst>
                <a:ext uri="{FF2B5EF4-FFF2-40B4-BE49-F238E27FC236}">
                  <a16:creationId xmlns:a16="http://schemas.microsoft.com/office/drawing/2014/main" id="{9EC9B8B5-7175-4230-9DBB-965A00D267E7}"/>
                </a:ext>
              </a:extLst>
            </p:cNvPr>
            <p:cNvSpPr txBox="1">
              <a:spLocks noChangeArrowheads="1"/>
            </p:cNvSpPr>
            <p:nvPr/>
          </p:nvSpPr>
          <p:spPr bwMode="auto">
            <a:xfrm>
              <a:off x="302" y="2688"/>
              <a:ext cx="201" cy="96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fontAlgn="t">
                <a:spcBef>
                  <a:spcPct val="50000"/>
                </a:spcBef>
                <a:buFont typeface="Futura Md BT"/>
                <a:buNone/>
              </a:pPr>
              <a:r>
                <a:rPr lang="zh-CN" altLang="en-US" sz="2000">
                  <a:solidFill>
                    <a:srgbClr val="FF9900"/>
                  </a:solidFill>
                </a:rPr>
                <a:t>最</a:t>
              </a:r>
            </a:p>
            <a:p>
              <a:pPr algn="just" fontAlgn="t">
                <a:spcBef>
                  <a:spcPct val="50000"/>
                </a:spcBef>
                <a:buFont typeface="Futura Md BT"/>
                <a:buNone/>
              </a:pPr>
              <a:r>
                <a:rPr lang="zh-CN" altLang="en-US" sz="2000">
                  <a:solidFill>
                    <a:srgbClr val="FF9900"/>
                  </a:solidFill>
                </a:rPr>
                <a:t>优</a:t>
              </a:r>
            </a:p>
            <a:p>
              <a:pPr algn="just" fontAlgn="t">
                <a:spcBef>
                  <a:spcPct val="50000"/>
                </a:spcBef>
                <a:buFont typeface="Futura Md BT"/>
                <a:buNone/>
              </a:pPr>
              <a:r>
                <a:rPr lang="zh-CN" altLang="en-US" sz="2000">
                  <a:solidFill>
                    <a:srgbClr val="FF9900"/>
                  </a:solidFill>
                </a:rPr>
                <a:t>解</a:t>
              </a:r>
            </a:p>
          </p:txBody>
        </p:sp>
      </p:grpSp>
      <p:grpSp>
        <p:nvGrpSpPr>
          <p:cNvPr id="130056" name="Group 196">
            <a:extLst>
              <a:ext uri="{FF2B5EF4-FFF2-40B4-BE49-F238E27FC236}">
                <a16:creationId xmlns:a16="http://schemas.microsoft.com/office/drawing/2014/main" id="{35F40D87-26D6-471A-BA06-C5328D323357}"/>
              </a:ext>
            </a:extLst>
          </p:cNvPr>
          <p:cNvGrpSpPr>
            <a:grpSpLocks/>
          </p:cNvGrpSpPr>
          <p:nvPr/>
        </p:nvGrpSpPr>
        <p:grpSpPr bwMode="auto">
          <a:xfrm>
            <a:off x="4079875" y="3643313"/>
            <a:ext cx="4237038" cy="2435225"/>
            <a:chOff x="2570" y="2295"/>
            <a:chExt cx="2669" cy="1534"/>
          </a:xfrm>
        </p:grpSpPr>
        <p:sp>
          <p:nvSpPr>
            <p:cNvPr id="130057" name="Text Box 34">
              <a:extLst>
                <a:ext uri="{FF2B5EF4-FFF2-40B4-BE49-F238E27FC236}">
                  <a16:creationId xmlns:a16="http://schemas.microsoft.com/office/drawing/2014/main" id="{75DC7902-36FD-4256-BB2A-3489F610FBC0}"/>
                </a:ext>
              </a:extLst>
            </p:cNvPr>
            <p:cNvSpPr txBox="1">
              <a:spLocks noChangeArrowheads="1"/>
            </p:cNvSpPr>
            <p:nvPr/>
          </p:nvSpPr>
          <p:spPr bwMode="auto">
            <a:xfrm>
              <a:off x="5001" y="2543"/>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1</a:t>
              </a:r>
              <a:endParaRPr lang="en-US" altLang="zh-CN" sz="2000">
                <a:solidFill>
                  <a:schemeClr val="tx1"/>
                </a:solidFill>
              </a:endParaRPr>
            </a:p>
          </p:txBody>
        </p:sp>
        <p:sp>
          <p:nvSpPr>
            <p:cNvPr id="130058" name="Rectangle 47">
              <a:extLst>
                <a:ext uri="{FF2B5EF4-FFF2-40B4-BE49-F238E27FC236}">
                  <a16:creationId xmlns:a16="http://schemas.microsoft.com/office/drawing/2014/main" id="{B18232AF-31E2-435E-B6E5-6764F37F8FA7}"/>
                </a:ext>
              </a:extLst>
            </p:cNvPr>
            <p:cNvSpPr>
              <a:spLocks noChangeArrowheads="1"/>
            </p:cNvSpPr>
            <p:nvPr/>
          </p:nvSpPr>
          <p:spPr bwMode="auto">
            <a:xfrm>
              <a:off x="3374" y="2499"/>
              <a:ext cx="46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nchor="ct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1000">
                  <a:solidFill>
                    <a:schemeClr val="tx1"/>
                  </a:solidFill>
                  <a:latin typeface="宋体" panose="02010600030101010101" pitchFamily="2" charset="-122"/>
                  <a:ea typeface="宋体" panose="02010600030101010101" pitchFamily="2" charset="-122"/>
                  <a:cs typeface="Times New Roman" panose="02020603050405020304" pitchFamily="18" charset="0"/>
                </a:rPr>
                <a:t> </a:t>
              </a:r>
              <a:r>
                <a:rPr lang="zh-CN" altLang="en-GB" sz="2000">
                  <a:solidFill>
                    <a:schemeClr val="tx1"/>
                  </a:solidFill>
                  <a:ea typeface="宋体" panose="02010600030101010101" pitchFamily="2" charset="-122"/>
                  <a:cs typeface="Times New Roman" panose="02020603050405020304" pitchFamily="18" charset="0"/>
                </a:rPr>
                <a:t>∙∙∙</a:t>
              </a:r>
            </a:p>
          </p:txBody>
        </p:sp>
        <p:sp>
          <p:nvSpPr>
            <p:cNvPr id="130059" name="Rectangle 46">
              <a:extLst>
                <a:ext uri="{FF2B5EF4-FFF2-40B4-BE49-F238E27FC236}">
                  <a16:creationId xmlns:a16="http://schemas.microsoft.com/office/drawing/2014/main" id="{C4CD15A3-A327-42CC-96A2-6D50556A4E8B}"/>
                </a:ext>
              </a:extLst>
            </p:cNvPr>
            <p:cNvSpPr>
              <a:spLocks noChangeArrowheads="1"/>
            </p:cNvSpPr>
            <p:nvPr/>
          </p:nvSpPr>
          <p:spPr bwMode="auto">
            <a:xfrm>
              <a:off x="3173" y="2499"/>
              <a:ext cx="21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060" name="Rectangle 45">
              <a:extLst>
                <a:ext uri="{FF2B5EF4-FFF2-40B4-BE49-F238E27FC236}">
                  <a16:creationId xmlns:a16="http://schemas.microsoft.com/office/drawing/2014/main" id="{E487ABB9-461D-4195-B94B-72D770B86B50}"/>
                </a:ext>
              </a:extLst>
            </p:cNvPr>
            <p:cNvSpPr>
              <a:spLocks noChangeArrowheads="1"/>
            </p:cNvSpPr>
            <p:nvPr/>
          </p:nvSpPr>
          <p:spPr bwMode="auto">
            <a:xfrm>
              <a:off x="2953" y="2499"/>
              <a:ext cx="22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061" name="Line 49">
              <a:extLst>
                <a:ext uri="{FF2B5EF4-FFF2-40B4-BE49-F238E27FC236}">
                  <a16:creationId xmlns:a16="http://schemas.microsoft.com/office/drawing/2014/main" id="{74006FB8-6E3C-480B-9848-1A0BFD778827}"/>
                </a:ext>
              </a:extLst>
            </p:cNvPr>
            <p:cNvSpPr>
              <a:spLocks noChangeShapeType="1"/>
            </p:cNvSpPr>
            <p:nvPr/>
          </p:nvSpPr>
          <p:spPr bwMode="auto">
            <a:xfrm>
              <a:off x="2953" y="2499"/>
              <a:ext cx="898"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62" name="Line 50">
              <a:extLst>
                <a:ext uri="{FF2B5EF4-FFF2-40B4-BE49-F238E27FC236}">
                  <a16:creationId xmlns:a16="http://schemas.microsoft.com/office/drawing/2014/main" id="{2CB1C1BD-F560-495E-ADE0-24EA8C5FDE58}"/>
                </a:ext>
              </a:extLst>
            </p:cNvPr>
            <p:cNvSpPr>
              <a:spLocks noChangeShapeType="1"/>
            </p:cNvSpPr>
            <p:nvPr/>
          </p:nvSpPr>
          <p:spPr bwMode="auto">
            <a:xfrm>
              <a:off x="2953" y="2782"/>
              <a:ext cx="907"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63" name="Line 51">
              <a:extLst>
                <a:ext uri="{FF2B5EF4-FFF2-40B4-BE49-F238E27FC236}">
                  <a16:creationId xmlns:a16="http://schemas.microsoft.com/office/drawing/2014/main" id="{B9FF75CE-07EC-4BFA-93F3-BC98065B8922}"/>
                </a:ext>
              </a:extLst>
            </p:cNvPr>
            <p:cNvSpPr>
              <a:spLocks noChangeShapeType="1"/>
            </p:cNvSpPr>
            <p:nvPr/>
          </p:nvSpPr>
          <p:spPr bwMode="auto">
            <a:xfrm>
              <a:off x="2953" y="2499"/>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64" name="Line 56">
              <a:extLst>
                <a:ext uri="{FF2B5EF4-FFF2-40B4-BE49-F238E27FC236}">
                  <a16:creationId xmlns:a16="http://schemas.microsoft.com/office/drawing/2014/main" id="{98E24327-40F8-4FBB-B5EC-B7E80235B62B}"/>
                </a:ext>
              </a:extLst>
            </p:cNvPr>
            <p:cNvSpPr>
              <a:spLocks noChangeShapeType="1"/>
            </p:cNvSpPr>
            <p:nvPr/>
          </p:nvSpPr>
          <p:spPr bwMode="auto">
            <a:xfrm>
              <a:off x="3173" y="2499"/>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65" name="Line 59">
              <a:extLst>
                <a:ext uri="{FF2B5EF4-FFF2-40B4-BE49-F238E27FC236}">
                  <a16:creationId xmlns:a16="http://schemas.microsoft.com/office/drawing/2014/main" id="{342D4CE0-FFCF-42A4-983A-086A56ED1C46}"/>
                </a:ext>
              </a:extLst>
            </p:cNvPr>
            <p:cNvSpPr>
              <a:spLocks noChangeShapeType="1"/>
            </p:cNvSpPr>
            <p:nvPr/>
          </p:nvSpPr>
          <p:spPr bwMode="auto">
            <a:xfrm>
              <a:off x="3383" y="2499"/>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66" name="Line 62">
              <a:extLst>
                <a:ext uri="{FF2B5EF4-FFF2-40B4-BE49-F238E27FC236}">
                  <a16:creationId xmlns:a16="http://schemas.microsoft.com/office/drawing/2014/main" id="{1BCDC819-553B-40A1-8778-F6833AD30CFC}"/>
                </a:ext>
              </a:extLst>
            </p:cNvPr>
            <p:cNvSpPr>
              <a:spLocks noChangeShapeType="1"/>
            </p:cNvSpPr>
            <p:nvPr/>
          </p:nvSpPr>
          <p:spPr bwMode="auto">
            <a:xfrm>
              <a:off x="3843" y="2499"/>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67" name="Text Box 94">
              <a:extLst>
                <a:ext uri="{FF2B5EF4-FFF2-40B4-BE49-F238E27FC236}">
                  <a16:creationId xmlns:a16="http://schemas.microsoft.com/office/drawing/2014/main" id="{904DD6A2-6BE7-4576-A1B4-0C40D136319F}"/>
                </a:ext>
              </a:extLst>
            </p:cNvPr>
            <p:cNvSpPr txBox="1">
              <a:spLocks noChangeArrowheads="1"/>
            </p:cNvSpPr>
            <p:nvPr/>
          </p:nvSpPr>
          <p:spPr bwMode="auto">
            <a:xfrm>
              <a:off x="4091" y="3149"/>
              <a:ext cx="301"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m-1</a:t>
              </a:r>
              <a:endParaRPr lang="en-US" altLang="zh-CN" sz="2000">
                <a:solidFill>
                  <a:schemeClr val="tx1"/>
                </a:solidFill>
              </a:endParaRPr>
            </a:p>
          </p:txBody>
        </p:sp>
        <p:sp>
          <p:nvSpPr>
            <p:cNvPr id="130068" name="Rectangle 95">
              <a:extLst>
                <a:ext uri="{FF2B5EF4-FFF2-40B4-BE49-F238E27FC236}">
                  <a16:creationId xmlns:a16="http://schemas.microsoft.com/office/drawing/2014/main" id="{A08F6AC9-A394-46CA-A414-DB9FD6EC3DF5}"/>
                </a:ext>
              </a:extLst>
            </p:cNvPr>
            <p:cNvSpPr>
              <a:spLocks noChangeArrowheads="1"/>
            </p:cNvSpPr>
            <p:nvPr/>
          </p:nvSpPr>
          <p:spPr bwMode="auto">
            <a:xfrm>
              <a:off x="3830" y="3113"/>
              <a:ext cx="209" cy="283"/>
            </a:xfrm>
            <a:prstGeom prst="rect">
              <a:avLst/>
            </a:prstGeom>
            <a:noFill/>
            <a:ln>
              <a:noFill/>
            </a:ln>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E96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069" name="Rectangle 96">
              <a:extLst>
                <a:ext uri="{FF2B5EF4-FFF2-40B4-BE49-F238E27FC236}">
                  <a16:creationId xmlns:a16="http://schemas.microsoft.com/office/drawing/2014/main" id="{3929A1B0-D30D-4D85-843D-D4345346D566}"/>
                </a:ext>
              </a:extLst>
            </p:cNvPr>
            <p:cNvSpPr>
              <a:spLocks noChangeArrowheads="1"/>
            </p:cNvSpPr>
            <p:nvPr/>
          </p:nvSpPr>
          <p:spPr bwMode="auto">
            <a:xfrm>
              <a:off x="3370" y="3113"/>
              <a:ext cx="46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nchor="ct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1000">
                  <a:solidFill>
                    <a:schemeClr val="tx1"/>
                  </a:solidFill>
                  <a:latin typeface="宋体" panose="02010600030101010101" pitchFamily="2" charset="-122"/>
                  <a:ea typeface="宋体" panose="02010600030101010101" pitchFamily="2" charset="-122"/>
                  <a:cs typeface="Times New Roman" panose="02020603050405020304" pitchFamily="18" charset="0"/>
                </a:rPr>
                <a:t> </a:t>
              </a:r>
              <a:r>
                <a:rPr lang="zh-CN" altLang="en-GB" sz="2000">
                  <a:solidFill>
                    <a:schemeClr val="tx1"/>
                  </a:solidFill>
                  <a:ea typeface="宋体" panose="02010600030101010101" pitchFamily="2" charset="-122"/>
                  <a:cs typeface="Times New Roman" panose="02020603050405020304" pitchFamily="18" charset="0"/>
                </a:rPr>
                <a:t>∙∙∙</a:t>
              </a:r>
            </a:p>
          </p:txBody>
        </p:sp>
        <p:sp>
          <p:nvSpPr>
            <p:cNvPr id="130070" name="Rectangle 97">
              <a:extLst>
                <a:ext uri="{FF2B5EF4-FFF2-40B4-BE49-F238E27FC236}">
                  <a16:creationId xmlns:a16="http://schemas.microsoft.com/office/drawing/2014/main" id="{F621F0CE-1AA4-4A22-A78E-A3A1048F2E99}"/>
                </a:ext>
              </a:extLst>
            </p:cNvPr>
            <p:cNvSpPr>
              <a:spLocks noChangeArrowheads="1"/>
            </p:cNvSpPr>
            <p:nvPr/>
          </p:nvSpPr>
          <p:spPr bwMode="auto">
            <a:xfrm>
              <a:off x="3160" y="3113"/>
              <a:ext cx="21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071" name="Rectangle 98">
              <a:extLst>
                <a:ext uri="{FF2B5EF4-FFF2-40B4-BE49-F238E27FC236}">
                  <a16:creationId xmlns:a16="http://schemas.microsoft.com/office/drawing/2014/main" id="{0A6BC0B3-5DBA-4211-873B-5A9C1AB17002}"/>
                </a:ext>
              </a:extLst>
            </p:cNvPr>
            <p:cNvSpPr>
              <a:spLocks noChangeArrowheads="1"/>
            </p:cNvSpPr>
            <p:nvPr/>
          </p:nvSpPr>
          <p:spPr bwMode="auto">
            <a:xfrm>
              <a:off x="2940" y="3113"/>
              <a:ext cx="22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072" name="Line 99">
              <a:extLst>
                <a:ext uri="{FF2B5EF4-FFF2-40B4-BE49-F238E27FC236}">
                  <a16:creationId xmlns:a16="http://schemas.microsoft.com/office/drawing/2014/main" id="{E8ABDEA9-2414-444D-B6C2-5C77B63FE894}"/>
                </a:ext>
              </a:extLst>
            </p:cNvPr>
            <p:cNvSpPr>
              <a:spLocks noChangeShapeType="1"/>
            </p:cNvSpPr>
            <p:nvPr/>
          </p:nvSpPr>
          <p:spPr bwMode="auto">
            <a:xfrm>
              <a:off x="2940" y="3113"/>
              <a:ext cx="1099"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73" name="Line 100">
              <a:extLst>
                <a:ext uri="{FF2B5EF4-FFF2-40B4-BE49-F238E27FC236}">
                  <a16:creationId xmlns:a16="http://schemas.microsoft.com/office/drawing/2014/main" id="{954360CD-C38A-4846-AF78-C372C06889F4}"/>
                </a:ext>
              </a:extLst>
            </p:cNvPr>
            <p:cNvSpPr>
              <a:spLocks noChangeShapeType="1"/>
            </p:cNvSpPr>
            <p:nvPr/>
          </p:nvSpPr>
          <p:spPr bwMode="auto">
            <a:xfrm>
              <a:off x="2940" y="3396"/>
              <a:ext cx="1099"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74" name="Line 101">
              <a:extLst>
                <a:ext uri="{FF2B5EF4-FFF2-40B4-BE49-F238E27FC236}">
                  <a16:creationId xmlns:a16="http://schemas.microsoft.com/office/drawing/2014/main" id="{A9381CBC-A4B7-4C09-BD07-66744A9CA562}"/>
                </a:ext>
              </a:extLst>
            </p:cNvPr>
            <p:cNvSpPr>
              <a:spLocks noChangeShapeType="1"/>
            </p:cNvSpPr>
            <p:nvPr/>
          </p:nvSpPr>
          <p:spPr bwMode="auto">
            <a:xfrm>
              <a:off x="2940" y="311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75" name="Line 102">
              <a:extLst>
                <a:ext uri="{FF2B5EF4-FFF2-40B4-BE49-F238E27FC236}">
                  <a16:creationId xmlns:a16="http://schemas.microsoft.com/office/drawing/2014/main" id="{8B18DB29-7623-48FD-9778-CCF6DCF8BB32}"/>
                </a:ext>
              </a:extLst>
            </p:cNvPr>
            <p:cNvSpPr>
              <a:spLocks noChangeShapeType="1"/>
            </p:cNvSpPr>
            <p:nvPr/>
          </p:nvSpPr>
          <p:spPr bwMode="auto">
            <a:xfrm>
              <a:off x="4039" y="311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76" name="Line 103">
              <a:extLst>
                <a:ext uri="{FF2B5EF4-FFF2-40B4-BE49-F238E27FC236}">
                  <a16:creationId xmlns:a16="http://schemas.microsoft.com/office/drawing/2014/main" id="{88A46F77-1289-4CF5-966C-9A8AFD09EBCE}"/>
                </a:ext>
              </a:extLst>
            </p:cNvPr>
            <p:cNvSpPr>
              <a:spLocks noChangeShapeType="1"/>
            </p:cNvSpPr>
            <p:nvPr/>
          </p:nvSpPr>
          <p:spPr bwMode="auto">
            <a:xfrm>
              <a:off x="3160" y="311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77" name="Line 104">
              <a:extLst>
                <a:ext uri="{FF2B5EF4-FFF2-40B4-BE49-F238E27FC236}">
                  <a16:creationId xmlns:a16="http://schemas.microsoft.com/office/drawing/2014/main" id="{929AC465-57CE-4EF6-B06F-0B73ACE3AFF5}"/>
                </a:ext>
              </a:extLst>
            </p:cNvPr>
            <p:cNvSpPr>
              <a:spLocks noChangeShapeType="1"/>
            </p:cNvSpPr>
            <p:nvPr/>
          </p:nvSpPr>
          <p:spPr bwMode="auto">
            <a:xfrm>
              <a:off x="3370" y="311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78" name="Line 105">
              <a:extLst>
                <a:ext uri="{FF2B5EF4-FFF2-40B4-BE49-F238E27FC236}">
                  <a16:creationId xmlns:a16="http://schemas.microsoft.com/office/drawing/2014/main" id="{594B0BFE-64BA-4FEA-A1BA-A3474F233EFC}"/>
                </a:ext>
              </a:extLst>
            </p:cNvPr>
            <p:cNvSpPr>
              <a:spLocks noChangeShapeType="1"/>
            </p:cNvSpPr>
            <p:nvPr/>
          </p:nvSpPr>
          <p:spPr bwMode="auto">
            <a:xfrm>
              <a:off x="3830" y="3113"/>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79" name="Text Box 121">
              <a:extLst>
                <a:ext uri="{FF2B5EF4-FFF2-40B4-BE49-F238E27FC236}">
                  <a16:creationId xmlns:a16="http://schemas.microsoft.com/office/drawing/2014/main" id="{FDD21F4A-987A-4D92-8B27-B9A66FEE1654}"/>
                </a:ext>
              </a:extLst>
            </p:cNvPr>
            <p:cNvSpPr txBox="1">
              <a:spLocks noChangeArrowheads="1"/>
            </p:cNvSpPr>
            <p:nvPr/>
          </p:nvSpPr>
          <p:spPr bwMode="auto">
            <a:xfrm>
              <a:off x="3265" y="2303"/>
              <a:ext cx="401" cy="2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m-1</a:t>
              </a:r>
            </a:p>
          </p:txBody>
        </p:sp>
        <p:sp>
          <p:nvSpPr>
            <p:cNvPr id="130080" name="Text Box 122">
              <a:extLst>
                <a:ext uri="{FF2B5EF4-FFF2-40B4-BE49-F238E27FC236}">
                  <a16:creationId xmlns:a16="http://schemas.microsoft.com/office/drawing/2014/main" id="{D94DA8BC-5C2D-4D20-818E-4EE5B3885DE8}"/>
                </a:ext>
              </a:extLst>
            </p:cNvPr>
            <p:cNvSpPr txBox="1">
              <a:spLocks noChangeArrowheads="1"/>
            </p:cNvSpPr>
            <p:nvPr/>
          </p:nvSpPr>
          <p:spPr bwMode="auto">
            <a:xfrm>
              <a:off x="3368" y="2640"/>
              <a:ext cx="192" cy="596"/>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a:t>
              </a:r>
            </a:p>
          </p:txBody>
        </p:sp>
        <p:sp>
          <p:nvSpPr>
            <p:cNvPr id="130081" name="Text Box 126">
              <a:extLst>
                <a:ext uri="{FF2B5EF4-FFF2-40B4-BE49-F238E27FC236}">
                  <a16:creationId xmlns:a16="http://schemas.microsoft.com/office/drawing/2014/main" id="{6D9A6194-BCD5-4AF2-B904-D6455985B6F2}"/>
                </a:ext>
              </a:extLst>
            </p:cNvPr>
            <p:cNvSpPr txBox="1">
              <a:spLocks noChangeArrowheads="1"/>
            </p:cNvSpPr>
            <p:nvPr/>
          </p:nvSpPr>
          <p:spPr bwMode="auto">
            <a:xfrm>
              <a:off x="2570" y="2588"/>
              <a:ext cx="201" cy="96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fontAlgn="t">
                <a:spcBef>
                  <a:spcPct val="50000"/>
                </a:spcBef>
                <a:buFont typeface="Futura Md BT"/>
                <a:buNone/>
              </a:pPr>
              <a:r>
                <a:rPr lang="zh-CN" altLang="en-US" sz="2000">
                  <a:solidFill>
                    <a:srgbClr val="FF9900"/>
                  </a:solidFill>
                </a:rPr>
                <a:t>近</a:t>
              </a:r>
            </a:p>
            <a:p>
              <a:pPr algn="just" fontAlgn="t">
                <a:spcBef>
                  <a:spcPct val="50000"/>
                </a:spcBef>
                <a:buFont typeface="Futura Md BT"/>
                <a:buNone/>
              </a:pPr>
              <a:r>
                <a:rPr lang="zh-CN" altLang="en-US" sz="2000">
                  <a:solidFill>
                    <a:srgbClr val="FF9900"/>
                  </a:solidFill>
                </a:rPr>
                <a:t>似</a:t>
              </a:r>
            </a:p>
            <a:p>
              <a:pPr algn="just" fontAlgn="t">
                <a:spcBef>
                  <a:spcPct val="50000"/>
                </a:spcBef>
                <a:buFont typeface="Futura Md BT"/>
                <a:buNone/>
              </a:pPr>
              <a:r>
                <a:rPr lang="zh-CN" altLang="en-US" sz="2000">
                  <a:solidFill>
                    <a:srgbClr val="FF9900"/>
                  </a:solidFill>
                </a:rPr>
                <a:t>解</a:t>
              </a:r>
            </a:p>
          </p:txBody>
        </p:sp>
        <p:sp>
          <p:nvSpPr>
            <p:cNvPr id="167073" name="Line 161">
              <a:extLst>
                <a:ext uri="{FF2B5EF4-FFF2-40B4-BE49-F238E27FC236}">
                  <a16:creationId xmlns:a16="http://schemas.microsoft.com/office/drawing/2014/main" id="{F03164CD-BA96-470A-A526-50A173E2ECD6}"/>
                </a:ext>
              </a:extLst>
            </p:cNvPr>
            <p:cNvSpPr>
              <a:spLocks noChangeShapeType="1"/>
            </p:cNvSpPr>
            <p:nvPr/>
          </p:nvSpPr>
          <p:spPr bwMode="auto">
            <a:xfrm>
              <a:off x="2955" y="2295"/>
              <a:ext cx="1" cy="192"/>
            </a:xfrm>
            <a:prstGeom prst="line">
              <a:avLst/>
            </a:prstGeom>
            <a:noFill/>
            <a:ln w="127">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7075" name="Line 163">
              <a:extLst>
                <a:ext uri="{FF2B5EF4-FFF2-40B4-BE49-F238E27FC236}">
                  <a16:creationId xmlns:a16="http://schemas.microsoft.com/office/drawing/2014/main" id="{7399D3CF-7532-4089-B998-6F0CDE16F477}"/>
                </a:ext>
              </a:extLst>
            </p:cNvPr>
            <p:cNvSpPr>
              <a:spLocks noChangeShapeType="1"/>
            </p:cNvSpPr>
            <p:nvPr/>
          </p:nvSpPr>
          <p:spPr bwMode="auto">
            <a:xfrm flipH="1">
              <a:off x="2954" y="2405"/>
              <a:ext cx="292" cy="0"/>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7076" name="Line 164">
              <a:extLst>
                <a:ext uri="{FF2B5EF4-FFF2-40B4-BE49-F238E27FC236}">
                  <a16:creationId xmlns:a16="http://schemas.microsoft.com/office/drawing/2014/main" id="{7A13F8CF-CF1B-4BA6-AC48-F68420887652}"/>
                </a:ext>
              </a:extLst>
            </p:cNvPr>
            <p:cNvSpPr>
              <a:spLocks noChangeShapeType="1"/>
            </p:cNvSpPr>
            <p:nvPr/>
          </p:nvSpPr>
          <p:spPr bwMode="auto">
            <a:xfrm>
              <a:off x="3557" y="2396"/>
              <a:ext cx="284" cy="0"/>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30085" name="Rectangle 172">
              <a:extLst>
                <a:ext uri="{FF2B5EF4-FFF2-40B4-BE49-F238E27FC236}">
                  <a16:creationId xmlns:a16="http://schemas.microsoft.com/office/drawing/2014/main" id="{34CBE594-E112-458D-BDAA-30A97DE9F5A0}"/>
                </a:ext>
              </a:extLst>
            </p:cNvPr>
            <p:cNvSpPr>
              <a:spLocks noChangeArrowheads="1"/>
            </p:cNvSpPr>
            <p:nvPr/>
          </p:nvSpPr>
          <p:spPr bwMode="auto">
            <a:xfrm>
              <a:off x="3364" y="3546"/>
              <a:ext cx="46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nchor="ct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1000">
                  <a:solidFill>
                    <a:schemeClr val="tx1"/>
                  </a:solidFill>
                  <a:latin typeface="宋体" panose="02010600030101010101" pitchFamily="2" charset="-122"/>
                  <a:ea typeface="宋体" panose="02010600030101010101" pitchFamily="2" charset="-122"/>
                  <a:cs typeface="Times New Roman" panose="02020603050405020304" pitchFamily="18" charset="0"/>
                </a:rPr>
                <a:t> </a:t>
              </a:r>
              <a:r>
                <a:rPr lang="zh-CN" altLang="en-GB" sz="2000">
                  <a:solidFill>
                    <a:schemeClr val="tx1"/>
                  </a:solidFill>
                  <a:ea typeface="宋体" panose="02010600030101010101" pitchFamily="2" charset="-122"/>
                  <a:cs typeface="Times New Roman" panose="02020603050405020304" pitchFamily="18" charset="0"/>
                </a:rPr>
                <a:t>∙∙∙</a:t>
              </a:r>
            </a:p>
          </p:txBody>
        </p:sp>
        <p:sp>
          <p:nvSpPr>
            <p:cNvPr id="130086" name="Rectangle 173">
              <a:extLst>
                <a:ext uri="{FF2B5EF4-FFF2-40B4-BE49-F238E27FC236}">
                  <a16:creationId xmlns:a16="http://schemas.microsoft.com/office/drawing/2014/main" id="{09840771-A6BE-47F5-BF1D-1567B2E5AA50}"/>
                </a:ext>
              </a:extLst>
            </p:cNvPr>
            <p:cNvSpPr>
              <a:spLocks noChangeArrowheads="1"/>
            </p:cNvSpPr>
            <p:nvPr/>
          </p:nvSpPr>
          <p:spPr bwMode="auto">
            <a:xfrm>
              <a:off x="3154" y="3546"/>
              <a:ext cx="21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087" name="Rectangle 174">
              <a:extLst>
                <a:ext uri="{FF2B5EF4-FFF2-40B4-BE49-F238E27FC236}">
                  <a16:creationId xmlns:a16="http://schemas.microsoft.com/office/drawing/2014/main" id="{52BAD72A-9914-45B0-BF56-0457E250BEDC}"/>
                </a:ext>
              </a:extLst>
            </p:cNvPr>
            <p:cNvSpPr>
              <a:spLocks noChangeArrowheads="1"/>
            </p:cNvSpPr>
            <p:nvPr/>
          </p:nvSpPr>
          <p:spPr bwMode="auto">
            <a:xfrm>
              <a:off x="2934" y="3546"/>
              <a:ext cx="220" cy="283"/>
            </a:xfrm>
            <a:prstGeom prst="rect">
              <a:avLst/>
            </a:prstGeom>
            <a:solidFill>
              <a:srgbClr val="CC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13500000" algn="ctr" rotWithShape="0">
                      <a:srgbClr val="7A9999"/>
                    </a:outerShdw>
                  </a:effectLst>
                </a14:hiddenEffects>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714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3603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64770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78013"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352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7924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496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06813"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buFont typeface="Futura Md BT"/>
                <a:buNone/>
              </a:pPr>
              <a:endParaRPr lang="zh-CN" altLang="en-US" sz="2000" b="0">
                <a:solidFill>
                  <a:schemeClr val="tx1"/>
                </a:solidFill>
              </a:endParaRPr>
            </a:p>
          </p:txBody>
        </p:sp>
        <p:sp>
          <p:nvSpPr>
            <p:cNvPr id="130088" name="Line 175">
              <a:extLst>
                <a:ext uri="{FF2B5EF4-FFF2-40B4-BE49-F238E27FC236}">
                  <a16:creationId xmlns:a16="http://schemas.microsoft.com/office/drawing/2014/main" id="{BEEDC001-1921-4B50-821F-DD1BD2B1E1BC}"/>
                </a:ext>
              </a:extLst>
            </p:cNvPr>
            <p:cNvSpPr>
              <a:spLocks noChangeShapeType="1"/>
            </p:cNvSpPr>
            <p:nvPr/>
          </p:nvSpPr>
          <p:spPr bwMode="auto">
            <a:xfrm flipV="1">
              <a:off x="2934" y="3546"/>
              <a:ext cx="1082"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89" name="Line 176">
              <a:extLst>
                <a:ext uri="{FF2B5EF4-FFF2-40B4-BE49-F238E27FC236}">
                  <a16:creationId xmlns:a16="http://schemas.microsoft.com/office/drawing/2014/main" id="{67CE53A1-AE19-446A-98A3-CE62311AB893}"/>
                </a:ext>
              </a:extLst>
            </p:cNvPr>
            <p:cNvSpPr>
              <a:spLocks noChangeShapeType="1"/>
            </p:cNvSpPr>
            <p:nvPr/>
          </p:nvSpPr>
          <p:spPr bwMode="auto">
            <a:xfrm flipV="1">
              <a:off x="2934" y="3811"/>
              <a:ext cx="1100" cy="18"/>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90" name="Line 177">
              <a:extLst>
                <a:ext uri="{FF2B5EF4-FFF2-40B4-BE49-F238E27FC236}">
                  <a16:creationId xmlns:a16="http://schemas.microsoft.com/office/drawing/2014/main" id="{D69A5334-3306-495D-AF6C-43480E0195E5}"/>
                </a:ext>
              </a:extLst>
            </p:cNvPr>
            <p:cNvSpPr>
              <a:spLocks noChangeShapeType="1"/>
            </p:cNvSpPr>
            <p:nvPr/>
          </p:nvSpPr>
          <p:spPr bwMode="auto">
            <a:xfrm>
              <a:off x="2934" y="354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91" name="Line 179">
              <a:extLst>
                <a:ext uri="{FF2B5EF4-FFF2-40B4-BE49-F238E27FC236}">
                  <a16:creationId xmlns:a16="http://schemas.microsoft.com/office/drawing/2014/main" id="{D951BC6F-A94A-4121-8317-7514C7E51ECF}"/>
                </a:ext>
              </a:extLst>
            </p:cNvPr>
            <p:cNvSpPr>
              <a:spLocks noChangeShapeType="1"/>
            </p:cNvSpPr>
            <p:nvPr/>
          </p:nvSpPr>
          <p:spPr bwMode="auto">
            <a:xfrm>
              <a:off x="3154" y="354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92" name="Line 180">
              <a:extLst>
                <a:ext uri="{FF2B5EF4-FFF2-40B4-BE49-F238E27FC236}">
                  <a16:creationId xmlns:a16="http://schemas.microsoft.com/office/drawing/2014/main" id="{F80056BC-BC30-49E7-9851-91416C1270B1}"/>
                </a:ext>
              </a:extLst>
            </p:cNvPr>
            <p:cNvSpPr>
              <a:spLocks noChangeShapeType="1"/>
            </p:cNvSpPr>
            <p:nvPr/>
          </p:nvSpPr>
          <p:spPr bwMode="auto">
            <a:xfrm>
              <a:off x="3364" y="354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93" name="Line 181">
              <a:extLst>
                <a:ext uri="{FF2B5EF4-FFF2-40B4-BE49-F238E27FC236}">
                  <a16:creationId xmlns:a16="http://schemas.microsoft.com/office/drawing/2014/main" id="{D7BE9839-B42D-4AC0-B73D-03DAE8A40CD2}"/>
                </a:ext>
              </a:extLst>
            </p:cNvPr>
            <p:cNvSpPr>
              <a:spLocks noChangeShapeType="1"/>
            </p:cNvSpPr>
            <p:nvPr/>
          </p:nvSpPr>
          <p:spPr bwMode="auto">
            <a:xfrm>
              <a:off x="3824" y="3546"/>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sp>
          <p:nvSpPr>
            <p:cNvPr id="130094" name="Text Box 32">
              <a:extLst>
                <a:ext uri="{FF2B5EF4-FFF2-40B4-BE49-F238E27FC236}">
                  <a16:creationId xmlns:a16="http://schemas.microsoft.com/office/drawing/2014/main" id="{DC247BF0-FB0F-46B2-92CC-A2739F42A377}"/>
                </a:ext>
              </a:extLst>
            </p:cNvPr>
            <p:cNvSpPr txBox="1">
              <a:spLocks noChangeArrowheads="1"/>
            </p:cNvSpPr>
            <p:nvPr/>
          </p:nvSpPr>
          <p:spPr bwMode="auto">
            <a:xfrm>
              <a:off x="4115" y="3577"/>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m</a:t>
              </a:r>
              <a:endParaRPr lang="en-US" altLang="zh-CN" sz="2000">
                <a:solidFill>
                  <a:schemeClr val="tx1"/>
                </a:solidFill>
              </a:endParaRPr>
            </a:p>
          </p:txBody>
        </p:sp>
        <p:sp>
          <p:nvSpPr>
            <p:cNvPr id="167035" name="Rectangle 123">
              <a:extLst>
                <a:ext uri="{FF2B5EF4-FFF2-40B4-BE49-F238E27FC236}">
                  <a16:creationId xmlns:a16="http://schemas.microsoft.com/office/drawing/2014/main" id="{C166D210-8A90-4B70-A481-AD6DFB5D27AD}"/>
                </a:ext>
              </a:extLst>
            </p:cNvPr>
            <p:cNvSpPr>
              <a:spLocks noChangeArrowheads="1"/>
            </p:cNvSpPr>
            <p:nvPr/>
          </p:nvSpPr>
          <p:spPr bwMode="auto">
            <a:xfrm>
              <a:off x="3841" y="2504"/>
              <a:ext cx="1107" cy="274"/>
            </a:xfrm>
            <a:prstGeom prst="rect">
              <a:avLst/>
            </a:prstGeom>
            <a:solidFill>
              <a:srgbClr val="FFFF99"/>
            </a:solidFill>
            <a:ln w="0"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lvl1pPr marL="342900" indent="-342900"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2pPr>
              <a:lvl3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3pPr>
              <a:lvl4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4pPr>
              <a:lvl5pPr algn="l">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5pPr>
              <a:lvl6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6pPr>
              <a:lvl7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7pPr>
              <a:lvl8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8pPr>
              <a:lvl9pPr eaLnBrk="0" fontAlgn="base" hangingPunct="0">
                <a:spcBef>
                  <a:spcPct val="0"/>
                </a:spcBef>
                <a:spcAft>
                  <a:spcPts val="1200"/>
                </a:spcAft>
                <a:buClr>
                  <a:schemeClr val="accent1"/>
                </a:buClr>
                <a:buFont typeface="Futura Md BT"/>
                <a:buChar char=" "/>
                <a:tabLst>
                  <a:tab pos="3946525" algn="l"/>
                </a:tabLst>
                <a:defRPr sz="2000" b="1">
                  <a:solidFill>
                    <a:srgbClr val="FFFFFF"/>
                  </a:solidFill>
                  <a:latin typeface="Arial Unicode MS" panose="020B0604020202020204" pitchFamily="34" charset="-122"/>
                  <a:ea typeface="Arial Unicode MS" panose="020B0604020202020204" pitchFamily="34" charset="-122"/>
                  <a:cs typeface="Arial Unicode MS" panose="020B0604020202020204" pitchFamily="34" charset="-122"/>
                </a:defRPr>
              </a:lvl9pPr>
            </a:lstStyle>
            <a:p>
              <a:pPr algn="ctr">
                <a:spcAft>
                  <a:spcPts val="1200"/>
                </a:spcAft>
                <a:buClr>
                  <a:schemeClr val="accent1"/>
                </a:buClr>
                <a:buFont typeface="Futura Md BT"/>
                <a:buNone/>
                <a:defRPr/>
              </a:pPr>
              <a:r>
                <a:rPr lang="en-US" altLang="zh-CN">
                  <a:solidFill>
                    <a:schemeClr val="tx1"/>
                  </a:solidFill>
                </a:rPr>
                <a:t>J</a:t>
              </a:r>
              <a:r>
                <a:rPr lang="en-US" altLang="zh-CN" baseline="-25000">
                  <a:solidFill>
                    <a:schemeClr val="tx1"/>
                  </a:solidFill>
                </a:rPr>
                <a:t>n</a:t>
              </a:r>
            </a:p>
          </p:txBody>
        </p:sp>
        <p:grpSp>
          <p:nvGrpSpPr>
            <p:cNvPr id="130096" name="Group 193">
              <a:extLst>
                <a:ext uri="{FF2B5EF4-FFF2-40B4-BE49-F238E27FC236}">
                  <a16:creationId xmlns:a16="http://schemas.microsoft.com/office/drawing/2014/main" id="{44D00CA2-1E46-452A-ADFF-ACB6A288556C}"/>
                </a:ext>
              </a:extLst>
            </p:cNvPr>
            <p:cNvGrpSpPr>
              <a:grpSpLocks/>
            </p:cNvGrpSpPr>
            <p:nvPr/>
          </p:nvGrpSpPr>
          <p:grpSpPr bwMode="auto">
            <a:xfrm>
              <a:off x="3826" y="2303"/>
              <a:ext cx="1111" cy="242"/>
              <a:chOff x="3835" y="2805"/>
              <a:chExt cx="1111" cy="242"/>
            </a:xfrm>
          </p:grpSpPr>
          <p:sp>
            <p:nvSpPr>
              <p:cNvPr id="167099" name="Line 187">
                <a:extLst>
                  <a:ext uri="{FF2B5EF4-FFF2-40B4-BE49-F238E27FC236}">
                    <a16:creationId xmlns:a16="http://schemas.microsoft.com/office/drawing/2014/main" id="{96C4B3B4-09A2-4F25-8E01-D861D0A717E5}"/>
                  </a:ext>
                </a:extLst>
              </p:cNvPr>
              <p:cNvSpPr>
                <a:spLocks noChangeShapeType="1"/>
              </p:cNvSpPr>
              <p:nvPr/>
            </p:nvSpPr>
            <p:spPr bwMode="auto">
              <a:xfrm>
                <a:off x="3835" y="2811"/>
                <a:ext cx="1" cy="192"/>
              </a:xfrm>
              <a:prstGeom prst="line">
                <a:avLst/>
              </a:prstGeom>
              <a:noFill/>
              <a:ln w="127">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7100" name="Line 188">
                <a:extLst>
                  <a:ext uri="{FF2B5EF4-FFF2-40B4-BE49-F238E27FC236}">
                    <a16:creationId xmlns:a16="http://schemas.microsoft.com/office/drawing/2014/main" id="{1065A144-E9B4-41B9-8028-508C0663C068}"/>
                  </a:ext>
                </a:extLst>
              </p:cNvPr>
              <p:cNvSpPr>
                <a:spLocks noChangeShapeType="1"/>
              </p:cNvSpPr>
              <p:nvPr/>
            </p:nvSpPr>
            <p:spPr bwMode="auto">
              <a:xfrm>
                <a:off x="4945" y="2805"/>
                <a:ext cx="1" cy="192"/>
              </a:xfrm>
              <a:prstGeom prst="line">
                <a:avLst/>
              </a:prstGeom>
              <a:noFill/>
              <a:ln w="127">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7101" name="Line 189">
                <a:extLst>
                  <a:ext uri="{FF2B5EF4-FFF2-40B4-BE49-F238E27FC236}">
                    <a16:creationId xmlns:a16="http://schemas.microsoft.com/office/drawing/2014/main" id="{BCEC6328-F054-4BFA-8F77-4375E8269DF6}"/>
                  </a:ext>
                </a:extLst>
              </p:cNvPr>
              <p:cNvSpPr>
                <a:spLocks noChangeShapeType="1"/>
              </p:cNvSpPr>
              <p:nvPr/>
            </p:nvSpPr>
            <p:spPr bwMode="auto">
              <a:xfrm flipH="1">
                <a:off x="3844" y="2921"/>
                <a:ext cx="393" cy="0"/>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7102" name="Line 190">
                <a:extLst>
                  <a:ext uri="{FF2B5EF4-FFF2-40B4-BE49-F238E27FC236}">
                    <a16:creationId xmlns:a16="http://schemas.microsoft.com/office/drawing/2014/main" id="{8D40CAC0-A88E-4369-86CA-AFC4231BAFFB}"/>
                  </a:ext>
                </a:extLst>
              </p:cNvPr>
              <p:cNvSpPr>
                <a:spLocks noChangeShapeType="1"/>
              </p:cNvSpPr>
              <p:nvPr/>
            </p:nvSpPr>
            <p:spPr bwMode="auto">
              <a:xfrm flipV="1">
                <a:off x="4491" y="2913"/>
                <a:ext cx="440" cy="0"/>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30102" name="Text Box 191">
                <a:extLst>
                  <a:ext uri="{FF2B5EF4-FFF2-40B4-BE49-F238E27FC236}">
                    <a16:creationId xmlns:a16="http://schemas.microsoft.com/office/drawing/2014/main" id="{68B53F18-5433-428D-ABDD-11269FE71E83}"/>
                  </a:ext>
                </a:extLst>
              </p:cNvPr>
              <p:cNvSpPr txBox="1">
                <a:spLocks noChangeArrowheads="1"/>
              </p:cNvSpPr>
              <p:nvPr/>
            </p:nvSpPr>
            <p:spPr bwMode="auto">
              <a:xfrm>
                <a:off x="4202" y="2809"/>
                <a:ext cx="401" cy="2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  m</a:t>
                </a:r>
              </a:p>
            </p:txBody>
          </p:sp>
        </p:grpSp>
        <p:sp>
          <p:nvSpPr>
            <p:cNvPr id="130097" name="Line 195">
              <a:extLst>
                <a:ext uri="{FF2B5EF4-FFF2-40B4-BE49-F238E27FC236}">
                  <a16:creationId xmlns:a16="http://schemas.microsoft.com/office/drawing/2014/main" id="{D4958AD4-E012-4D4A-A5DB-99AA1E9E71E8}"/>
                </a:ext>
              </a:extLst>
            </p:cNvPr>
            <p:cNvSpPr>
              <a:spLocks noChangeShapeType="1"/>
            </p:cNvSpPr>
            <p:nvPr/>
          </p:nvSpPr>
          <p:spPr bwMode="auto">
            <a:xfrm>
              <a:off x="4024" y="3537"/>
              <a:ext cx="0" cy="28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13500000" algn="ctr" rotWithShape="0">
                      <a:srgbClr val="000000"/>
                    </a:outerShdw>
                  </a:effectLst>
                </a14:hiddenEffects>
              </a:ext>
            </a:extLst>
          </p:spPr>
          <p:txBody>
            <a:bodyPr lIns="0" tIns="0" rIns="0" bIns="0"/>
            <a:lstStyle/>
            <a:p>
              <a:endParaRPr lang="zh-CN" altLang="en-US"/>
            </a:p>
          </p:txBody>
        </p:sp>
      </p:grpSp>
    </p:spTree>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FF7F3431-192F-40AC-B13E-D372360F2042}"/>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AF358894-B64B-4593-B4E6-EBB828622238}"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32099" name="Rectangle 2">
            <a:extLst>
              <a:ext uri="{FF2B5EF4-FFF2-40B4-BE49-F238E27FC236}">
                <a16:creationId xmlns:a16="http://schemas.microsoft.com/office/drawing/2014/main" id="{CFBDDA7C-A632-4860-8392-CE2ED8E9E1F9}"/>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32100" name="AutoShape 3" descr="u=3113096413,401413580&amp;fm=116&amp;gp=0">
            <a:extLst>
              <a:ext uri="{FF2B5EF4-FFF2-40B4-BE49-F238E27FC236}">
                <a16:creationId xmlns:a16="http://schemas.microsoft.com/office/drawing/2014/main" id="{88EB6BFE-9D0B-4C25-857E-EA2D177D8B8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2101" name="AutoShape 4" descr="u=3113096413,401413580&amp;fm=116&amp;gp=0">
            <a:extLst>
              <a:ext uri="{FF2B5EF4-FFF2-40B4-BE49-F238E27FC236}">
                <a16:creationId xmlns:a16="http://schemas.microsoft.com/office/drawing/2014/main" id="{6CB6DAAF-E8E6-4136-9F87-6CB79AB89B3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2102" name="AutoShape 5" descr="u=3113096413,401413580&amp;fm=116&amp;gp=0">
            <a:extLst>
              <a:ext uri="{FF2B5EF4-FFF2-40B4-BE49-F238E27FC236}">
                <a16:creationId xmlns:a16="http://schemas.microsoft.com/office/drawing/2014/main" id="{07BE43EF-CC64-4E31-B885-A43618D67D6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2103" name="AutoShape 6" descr="u=3113096413,401413580&amp;fm=116&amp;gp=0">
            <a:extLst>
              <a:ext uri="{FF2B5EF4-FFF2-40B4-BE49-F238E27FC236}">
                <a16:creationId xmlns:a16="http://schemas.microsoft.com/office/drawing/2014/main" id="{7AD90653-0450-478D-B325-8D952D34CA6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2104" name="Text Box 7">
            <a:extLst>
              <a:ext uri="{FF2B5EF4-FFF2-40B4-BE49-F238E27FC236}">
                <a16:creationId xmlns:a16="http://schemas.microsoft.com/office/drawing/2014/main" id="{011AFA3C-133A-4B1F-9619-50F08BD57AB4}"/>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2105" name="Text Box 9">
            <a:extLst>
              <a:ext uri="{FF2B5EF4-FFF2-40B4-BE49-F238E27FC236}">
                <a16:creationId xmlns:a16="http://schemas.microsoft.com/office/drawing/2014/main" id="{5662CE00-E1EA-48CF-91FD-EA643A0C0D9E}"/>
              </a:ext>
            </a:extLst>
          </p:cNvPr>
          <p:cNvSpPr txBox="1">
            <a:spLocks noChangeArrowheads="1"/>
          </p:cNvSpPr>
          <p:nvPr/>
        </p:nvSpPr>
        <p:spPr bwMode="auto">
          <a:xfrm>
            <a:off x="542925" y="904875"/>
            <a:ext cx="8389938" cy="16129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上述结果导出了近似算法质量的另一种度量方法：</a:t>
            </a: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相对性能度量</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。其形式化定义如下</a:t>
            </a:r>
          </a:p>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Def.1.5</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设</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是优化问题</a:t>
            </a:r>
            <a:r>
              <a:rPr lang="el-GR" altLang="zh-CN" sz="2600">
                <a:solidFill>
                  <a:schemeClr val="tx1"/>
                </a:solidFill>
                <a:latin typeface="Times New Roman" panose="02020603050405020304" pitchFamily="18" charset="0"/>
                <a:ea typeface="MS UI Gothic" panose="020B0600070205080204" pitchFamily="34" charset="-128"/>
                <a:cs typeface="Times New Roman" panose="02020603050405020304" pitchFamily="18" charset="0"/>
              </a:rPr>
              <a:t>Π</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的一个近似算法，算法</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在一个输入实例</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I</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上的</a:t>
            </a: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性能比</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R</a:t>
            </a:r>
            <a:r>
              <a:rPr lang="en-US" altLang="zh-CN" sz="2600" baseline="-250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A</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(I)</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被定义为：</a:t>
            </a:r>
            <a:endParaRPr lang="zh-CN" altLang="el-GR" sz="2000">
              <a:solidFill>
                <a:schemeClr val="tx1"/>
              </a:solidFill>
              <a:latin typeface="Times New Roman" panose="02020603050405020304" pitchFamily="18" charset="0"/>
              <a:ea typeface="黑体" panose="02010609060101010101" pitchFamily="49" charset="-122"/>
            </a:endParaRPr>
          </a:p>
        </p:txBody>
      </p:sp>
      <p:sp>
        <p:nvSpPr>
          <p:cNvPr id="132106" name="Text Box 10">
            <a:extLst>
              <a:ext uri="{FF2B5EF4-FFF2-40B4-BE49-F238E27FC236}">
                <a16:creationId xmlns:a16="http://schemas.microsoft.com/office/drawing/2014/main" id="{AE495E11-84CE-4F09-A027-65FFDE88A60E}"/>
              </a:ext>
            </a:extLst>
          </p:cNvPr>
          <p:cNvSpPr txBox="1">
            <a:spLocks noChangeArrowheads="1"/>
          </p:cNvSpPr>
          <p:nvPr/>
        </p:nvSpPr>
        <p:spPr bwMode="auto">
          <a:xfrm>
            <a:off x="450850" y="5307013"/>
            <a:ext cx="8493125" cy="91598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5000"/>
              </a:spcBef>
              <a:spcAft>
                <a:spcPct val="25000"/>
              </a:spcAft>
            </a:pPr>
            <a:r>
              <a:rPr lang="zh-CN" altLang="en-US" sz="2600">
                <a:solidFill>
                  <a:schemeClr val="tx1"/>
                </a:solidFill>
              </a:rPr>
              <a:t>此定义统一使近似比</a:t>
            </a:r>
            <a:r>
              <a:rPr lang="en-US" altLang="zh-CN" sz="2600">
                <a:solidFill>
                  <a:schemeClr val="tx1"/>
                </a:solidFill>
              </a:rPr>
              <a:t>(</a:t>
            </a:r>
            <a:r>
              <a:rPr lang="zh-CN" altLang="zh-CN" sz="2600">
                <a:solidFill>
                  <a:schemeClr val="tx1"/>
                </a:solidFill>
              </a:rPr>
              <a:t>性能</a:t>
            </a:r>
            <a:r>
              <a:rPr lang="zh-CN" altLang="zh-CN" sz="2600">
                <a:solidFill>
                  <a:schemeClr val="tx1"/>
                </a:solidFill>
                <a:latin typeface="黑体" panose="02010609060101010101" pitchFamily="49" charset="-122"/>
                <a:ea typeface="黑体" panose="02010609060101010101" pitchFamily="49" charset="-122"/>
              </a:rPr>
              <a:t>比</a:t>
            </a:r>
            <a:r>
              <a:rPr lang="zh-CN" altLang="en-US" sz="2600">
                <a:solidFill>
                  <a:schemeClr val="tx1"/>
                </a:solidFill>
                <a:latin typeface="黑体" panose="02010609060101010101" pitchFamily="49" charset="-122"/>
                <a:ea typeface="黑体" panose="02010609060101010101" pitchFamily="49" charset="-122"/>
              </a:rPr>
              <a:t>)</a:t>
            </a:r>
            <a:r>
              <a:rPr lang="zh-CN" altLang="zh-CN" sz="2600">
                <a:solidFill>
                  <a:schemeClr val="tx1"/>
                </a:solidFill>
                <a:latin typeface="Times New Roman" panose="02020603050405020304" pitchFamily="18" charset="0"/>
                <a:ea typeface="黑体" panose="02010609060101010101" pitchFamily="49" charset="-122"/>
              </a:rPr>
              <a:t>R</a:t>
            </a:r>
            <a:r>
              <a:rPr lang="zh-CN" altLang="zh-CN" sz="2600" baseline="-25000">
                <a:solidFill>
                  <a:schemeClr val="tx1"/>
                </a:solidFill>
                <a:latin typeface="Times New Roman" panose="02020603050405020304" pitchFamily="18" charset="0"/>
                <a:ea typeface="黑体" panose="02010609060101010101" pitchFamily="49" charset="-122"/>
              </a:rPr>
              <a:t>A</a:t>
            </a:r>
            <a:r>
              <a:rPr lang="zh-CN" altLang="zh-CN" sz="26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，越接近</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越好</a:t>
            </a:r>
          </a:p>
          <a:p>
            <a:pPr>
              <a:lnSpc>
                <a:spcPct val="90000"/>
              </a:lnSpc>
              <a:spcBef>
                <a:spcPct val="40000"/>
              </a:spcBef>
              <a:spcAft>
                <a:spcPct val="0"/>
              </a:spcAft>
              <a:buClrTx/>
              <a:buSzPct val="60000"/>
              <a:buFont typeface="Monotype Sorts"/>
              <a:buNone/>
            </a:pPr>
            <a:r>
              <a:rPr lang="zh-CN" altLang="en-US" sz="2600">
                <a:solidFill>
                  <a:schemeClr val="tx1"/>
                </a:solidFill>
                <a:latin typeface="Times New Roman" panose="02020603050405020304" pitchFamily="18" charset="0"/>
              </a:rPr>
              <a:t> 若</a:t>
            </a:r>
            <a:r>
              <a:rPr lang="en-US" altLang="zh-CN" sz="2600">
                <a:solidFill>
                  <a:schemeClr val="tx1"/>
                </a:solidFill>
                <a:latin typeface="Times New Roman" panose="02020603050405020304" pitchFamily="18" charset="0"/>
              </a:rPr>
              <a:t>R</a:t>
            </a:r>
            <a:r>
              <a:rPr lang="en-US" altLang="zh-CN" sz="2600" baseline="-25000">
                <a:solidFill>
                  <a:schemeClr val="tx1"/>
                </a:solidFill>
                <a:latin typeface="Times New Roman" panose="02020603050405020304" pitchFamily="18" charset="0"/>
              </a:rPr>
              <a:t>A</a:t>
            </a:r>
            <a:r>
              <a:rPr lang="en-US" altLang="zh-CN" sz="2600">
                <a:solidFill>
                  <a:schemeClr val="tx1"/>
                </a:solidFill>
                <a:latin typeface="Times New Roman" panose="02020603050405020304" pitchFamily="18" charset="0"/>
              </a:rPr>
              <a:t>(I) ≤</a:t>
            </a:r>
            <a:r>
              <a:rPr lang="zh-CN" altLang="en-US" sz="2600">
                <a:solidFill>
                  <a:schemeClr val="tx1"/>
                </a:solidFill>
                <a:latin typeface="Times New Roman" panose="02020603050405020304" pitchFamily="18" charset="0"/>
              </a:rPr>
              <a:t>（</a:t>
            </a:r>
            <a:r>
              <a:rPr lang="en-US" altLang="zh-CN" sz="2600">
                <a:solidFill>
                  <a:schemeClr val="tx1"/>
                </a:solidFill>
                <a:latin typeface="Times New Roman" panose="02020603050405020304" pitchFamily="18" charset="0"/>
              </a:rPr>
              <a:t>1+∊</a:t>
            </a:r>
            <a:r>
              <a:rPr lang="zh-CN" altLang="en-US" sz="2600">
                <a:solidFill>
                  <a:schemeClr val="tx1"/>
                </a:solidFill>
                <a:latin typeface="Times New Roman" panose="02020603050405020304" pitchFamily="18" charset="0"/>
              </a:rPr>
              <a:t>），则称</a:t>
            </a:r>
            <a:r>
              <a:rPr lang="en-US" altLang="zh-CN" sz="2600">
                <a:solidFill>
                  <a:schemeClr val="tx1"/>
                </a:solidFill>
                <a:latin typeface="Times New Roman" panose="02020603050405020304" pitchFamily="18" charset="0"/>
              </a:rPr>
              <a:t>A</a:t>
            </a:r>
            <a:r>
              <a:rPr lang="zh-CN" altLang="en-US" sz="2600">
                <a:solidFill>
                  <a:schemeClr val="tx1"/>
                </a:solidFill>
                <a:latin typeface="Times New Roman" panose="02020603050405020304" pitchFamily="18" charset="0"/>
              </a:rPr>
              <a:t>是</a:t>
            </a:r>
            <a:r>
              <a:rPr lang="en-US" altLang="zh-CN" sz="2600">
                <a:solidFill>
                  <a:schemeClr val="tx1"/>
                </a:solidFill>
                <a:latin typeface="Times New Roman" panose="02020603050405020304" pitchFamily="18" charset="0"/>
              </a:rPr>
              <a:t>(1+∊)</a:t>
            </a:r>
            <a:r>
              <a:rPr lang="zh-CN" altLang="en-US" sz="2600">
                <a:solidFill>
                  <a:schemeClr val="tx1"/>
                </a:solidFill>
                <a:latin typeface="Times New Roman" panose="02020603050405020304" pitchFamily="18" charset="0"/>
              </a:rPr>
              <a:t>－近似算法</a:t>
            </a:r>
            <a:endParaRPr lang="en-US" altLang="zh-CN" sz="2600">
              <a:solidFill>
                <a:schemeClr val="tx1"/>
              </a:solidFill>
              <a:latin typeface="Times New Roman" panose="02020603050405020304" pitchFamily="18" charset="0"/>
            </a:endParaRPr>
          </a:p>
        </p:txBody>
      </p:sp>
      <p:graphicFrame>
        <p:nvGraphicFramePr>
          <p:cNvPr id="132107" name="Object 12">
            <a:extLst>
              <a:ext uri="{FF2B5EF4-FFF2-40B4-BE49-F238E27FC236}">
                <a16:creationId xmlns:a16="http://schemas.microsoft.com/office/drawing/2014/main" id="{64234FA6-AAA9-4D3D-8E18-B9425B2C46BC}"/>
              </a:ext>
            </a:extLst>
          </p:cNvPr>
          <p:cNvGraphicFramePr>
            <a:graphicFrameLocks noChangeAspect="1"/>
          </p:cNvGraphicFramePr>
          <p:nvPr/>
        </p:nvGraphicFramePr>
        <p:xfrm>
          <a:off x="1552575" y="2725738"/>
          <a:ext cx="5980113" cy="2424112"/>
        </p:xfrm>
        <a:graphic>
          <a:graphicData uri="http://schemas.openxmlformats.org/presentationml/2006/ole">
            <mc:AlternateContent xmlns:mc="http://schemas.openxmlformats.org/markup-compatibility/2006">
              <mc:Choice xmlns:v="urn:schemas-microsoft-com:vml" Requires="v">
                <p:oleObj spid="_x0000_s134145" name="Equation" r:id="rId4" imgW="2501900" imgH="1117600" progId="Equation.DSMT4">
                  <p:embed/>
                </p:oleObj>
              </mc:Choice>
              <mc:Fallback>
                <p:oleObj name="Equation" r:id="rId4" imgW="2501900" imgH="1117600" progId="Equation.DSMT4">
                  <p:embed/>
                  <p:pic>
                    <p:nvPicPr>
                      <p:cNvPr id="132107" name="Object 12">
                        <a:extLst>
                          <a:ext uri="{FF2B5EF4-FFF2-40B4-BE49-F238E27FC236}">
                            <a16:creationId xmlns:a16="http://schemas.microsoft.com/office/drawing/2014/main" id="{64234FA6-AAA9-4D3D-8E18-B9425B2C46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2575" y="2725738"/>
                        <a:ext cx="5980113" cy="2424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08" name="Rectangle 13">
            <a:extLst>
              <a:ext uri="{FF2B5EF4-FFF2-40B4-BE49-F238E27FC236}">
                <a16:creationId xmlns:a16="http://schemas.microsoft.com/office/drawing/2014/main" id="{87D8DD0A-D3E5-4F82-8127-5B5FECE281EC}"/>
              </a:ext>
            </a:extLst>
          </p:cNvPr>
          <p:cNvSpPr>
            <a:spLocks noChangeArrowheads="1"/>
          </p:cNvSpPr>
          <p:nvPr/>
        </p:nvSpPr>
        <p:spPr bwMode="auto">
          <a:xfrm>
            <a:off x="4325938" y="3276600"/>
            <a:ext cx="492125"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2000">
                <a:solidFill>
                  <a:srgbClr val="FFFFFF"/>
                </a:solidFill>
              </a:rPr>
              <a:t>≥</a:t>
            </a:r>
          </a:p>
        </p:txBody>
      </p:sp>
    </p:spTree>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5E370FF9-9871-447C-BBAF-E0673766367E}"/>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BE729302-7C54-4557-A2C7-ADB33839AC6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34147" name="Rectangle 2">
            <a:extLst>
              <a:ext uri="{FF2B5EF4-FFF2-40B4-BE49-F238E27FC236}">
                <a16:creationId xmlns:a16="http://schemas.microsoft.com/office/drawing/2014/main" id="{5B9FCF14-596D-41F0-A535-D13DAA05DFC4}"/>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34148" name="AutoShape 3" descr="u=3113096413,401413580&amp;fm=116&amp;gp=0">
            <a:extLst>
              <a:ext uri="{FF2B5EF4-FFF2-40B4-BE49-F238E27FC236}">
                <a16:creationId xmlns:a16="http://schemas.microsoft.com/office/drawing/2014/main" id="{474C075A-7A12-4EF4-B670-7DBF25B4F16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4149" name="AutoShape 4" descr="u=3113096413,401413580&amp;fm=116&amp;gp=0">
            <a:extLst>
              <a:ext uri="{FF2B5EF4-FFF2-40B4-BE49-F238E27FC236}">
                <a16:creationId xmlns:a16="http://schemas.microsoft.com/office/drawing/2014/main" id="{7CB95008-7AC0-4E70-BE45-25F0C769FD5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4150" name="AutoShape 5" descr="u=3113096413,401413580&amp;fm=116&amp;gp=0">
            <a:extLst>
              <a:ext uri="{FF2B5EF4-FFF2-40B4-BE49-F238E27FC236}">
                <a16:creationId xmlns:a16="http://schemas.microsoft.com/office/drawing/2014/main" id="{91198C23-7E04-47FE-A32B-8FAA485EA31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4151" name="AutoShape 6" descr="u=3113096413,401413580&amp;fm=116&amp;gp=0">
            <a:extLst>
              <a:ext uri="{FF2B5EF4-FFF2-40B4-BE49-F238E27FC236}">
                <a16:creationId xmlns:a16="http://schemas.microsoft.com/office/drawing/2014/main" id="{86DFA06B-39CE-4A5C-B17E-32AEE6B14FE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4152" name="Text Box 7">
            <a:extLst>
              <a:ext uri="{FF2B5EF4-FFF2-40B4-BE49-F238E27FC236}">
                <a16:creationId xmlns:a16="http://schemas.microsoft.com/office/drawing/2014/main" id="{0D6B4E66-4231-4C81-8D23-8EEAF3501DE5}"/>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4153" name="Text Box 8">
            <a:extLst>
              <a:ext uri="{FF2B5EF4-FFF2-40B4-BE49-F238E27FC236}">
                <a16:creationId xmlns:a16="http://schemas.microsoft.com/office/drawing/2014/main" id="{264D87FB-E519-4A1A-8AC8-4DD59DC605D4}"/>
              </a:ext>
            </a:extLst>
          </p:cNvPr>
          <p:cNvSpPr txBox="1">
            <a:spLocks noChangeArrowheads="1"/>
          </p:cNvSpPr>
          <p:nvPr/>
        </p:nvSpPr>
        <p:spPr bwMode="auto">
          <a:xfrm>
            <a:off x="623888" y="2584450"/>
            <a:ext cx="8186737" cy="56356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zh-CN" altLang="en-US" sz="2600">
                <a:solidFill>
                  <a:schemeClr val="tx1"/>
                </a:solidFill>
                <a:latin typeface="MS Gothic" panose="020B0609070205080204" pitchFamily="49" charset="-128"/>
                <a:ea typeface="MS Gothic" panose="020B0609070205080204" pitchFamily="49" charset="-128"/>
              </a:rPr>
              <a:t>例如：</a:t>
            </a:r>
            <a:r>
              <a:rPr lang="zh-CN" altLang="en-US" sz="2600">
                <a:solidFill>
                  <a:schemeClr val="tx1"/>
                </a:solidFill>
                <a:latin typeface="Times New Roman" panose="02020603050405020304" pitchFamily="18" charset="0"/>
                <a:ea typeface="MS Gothic" panose="020B0609070205080204" pitchFamily="49" charset="-128"/>
              </a:rPr>
              <a:t>对于</a:t>
            </a:r>
            <a:r>
              <a:rPr lang="en-US" altLang="zh-CN" sz="2600">
                <a:solidFill>
                  <a:schemeClr val="tx1"/>
                </a:solidFill>
                <a:latin typeface="Times New Roman" panose="02020603050405020304" pitchFamily="18" charset="0"/>
                <a:ea typeface="MS Gothic" panose="020B0609070205080204" pitchFamily="49" charset="-128"/>
              </a:rPr>
              <a:t>List</a:t>
            </a:r>
            <a:r>
              <a:rPr lang="zh-CN" altLang="en-US" sz="2600">
                <a:solidFill>
                  <a:schemeClr val="tx1"/>
                </a:solidFill>
                <a:latin typeface="Times New Roman" panose="02020603050405020304" pitchFamily="18" charset="0"/>
                <a:ea typeface="MS Gothic" panose="020B0609070205080204" pitchFamily="49" charset="-128"/>
              </a:rPr>
              <a:t>调度算法</a:t>
            </a:r>
            <a:r>
              <a:rPr lang="en-US" altLang="zh-CN" sz="2600">
                <a:solidFill>
                  <a:schemeClr val="tx1"/>
                </a:solidFill>
                <a:latin typeface="Times New Roman" panose="02020603050405020304" pitchFamily="18" charset="0"/>
                <a:ea typeface="MS Gothic" panose="020B0609070205080204" pitchFamily="49" charset="-128"/>
              </a:rPr>
              <a:t>A,</a:t>
            </a:r>
            <a:r>
              <a:rPr lang="zh-CN" altLang="en-US" sz="2600">
                <a:solidFill>
                  <a:schemeClr val="tx1"/>
                </a:solidFill>
                <a:latin typeface="Times New Roman" panose="02020603050405020304" pitchFamily="18" charset="0"/>
                <a:ea typeface="MS Gothic" panose="020B0609070205080204" pitchFamily="49" charset="-128"/>
              </a:rPr>
              <a:t>我们有</a:t>
            </a:r>
            <a:r>
              <a:rPr lang="en-US" altLang="zh-CN" sz="2600">
                <a:solidFill>
                  <a:schemeClr val="tx1"/>
                </a:solidFill>
                <a:latin typeface="Times New Roman" panose="02020603050405020304" pitchFamily="18" charset="0"/>
                <a:ea typeface="MS Gothic" panose="020B0609070205080204" pitchFamily="49" charset="-128"/>
              </a:rPr>
              <a:t>: R</a:t>
            </a:r>
            <a:r>
              <a:rPr lang="en-US" altLang="zh-CN" sz="2600" baseline="-25000">
                <a:solidFill>
                  <a:schemeClr val="tx1"/>
                </a:solidFill>
                <a:latin typeface="Times New Roman" panose="02020603050405020304" pitchFamily="18" charset="0"/>
                <a:ea typeface="MS Gothic" panose="020B0609070205080204" pitchFamily="49" charset="-128"/>
              </a:rPr>
              <a:t>A</a:t>
            </a:r>
            <a:r>
              <a:rPr lang="en-US" altLang="zh-CN" sz="2600">
                <a:solidFill>
                  <a:schemeClr val="tx1"/>
                </a:solidFill>
                <a:latin typeface="Times New Roman" panose="02020603050405020304" pitchFamily="18" charset="0"/>
                <a:ea typeface="MS Gothic" panose="020B0609070205080204" pitchFamily="49" charset="-128"/>
              </a:rPr>
              <a:t>=2-1/m</a:t>
            </a:r>
          </a:p>
        </p:txBody>
      </p:sp>
      <p:sp>
        <p:nvSpPr>
          <p:cNvPr id="134154" name="Text Box 9">
            <a:extLst>
              <a:ext uri="{FF2B5EF4-FFF2-40B4-BE49-F238E27FC236}">
                <a16:creationId xmlns:a16="http://schemas.microsoft.com/office/drawing/2014/main" id="{84C122B8-2AA8-40DF-97D7-4D7FF6844426}"/>
              </a:ext>
            </a:extLst>
          </p:cNvPr>
          <p:cNvSpPr txBox="1">
            <a:spLocks noChangeArrowheads="1"/>
          </p:cNvSpPr>
          <p:nvPr/>
        </p:nvSpPr>
        <p:spPr bwMode="auto">
          <a:xfrm>
            <a:off x="527050" y="1108075"/>
            <a:ext cx="8231188" cy="13652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449263"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449263"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宋体" panose="02010600030101010101" pitchFamily="2" charset="-122"/>
                <a:cs typeface="Times New Roman" panose="02020603050405020304" pitchFamily="18" charset="0"/>
              </a:rPr>
              <a:t>Def1.6</a:t>
            </a:r>
            <a:r>
              <a:rPr lang="en-US" altLang="zh-CN" sz="2600">
                <a:solidFill>
                  <a:schemeClr val="tx1"/>
                </a:solidFill>
                <a:latin typeface="MS Gothic" panose="020B0609070205080204" pitchFamily="49" charset="-128"/>
                <a:ea typeface="黑体" panose="02010609060101010101" pitchFamily="49" charset="-122"/>
                <a:cs typeface="Times New Roman" panose="02020603050405020304" pitchFamily="18" charset="0"/>
              </a:rPr>
              <a:t> </a:t>
            </a:r>
            <a:r>
              <a:rPr lang="zh-CN" altLang="en-US" sz="2600">
                <a:solidFill>
                  <a:schemeClr val="tx1"/>
                </a:solidFill>
                <a:latin typeface="MS Gothic" panose="020B0609070205080204" pitchFamily="49" charset="-128"/>
                <a:ea typeface="黑体" panose="02010609060101010101" pitchFamily="49" charset="-122"/>
                <a:cs typeface="Times New Roman" panose="02020603050405020304" pitchFamily="18" charset="0"/>
              </a:rPr>
              <a:t>对于优化问题</a:t>
            </a:r>
            <a:r>
              <a:rPr lang="el-GR" altLang="zh-CN" sz="2600">
                <a:solidFill>
                  <a:schemeClr val="tx1"/>
                </a:solidFill>
                <a:latin typeface="MS Gothic" panose="020B0609070205080204" pitchFamily="49" charset="-128"/>
                <a:ea typeface="MS Gothic" panose="020B0609070205080204" pitchFamily="49" charset="-128"/>
                <a:cs typeface="Times New Roman" panose="02020603050405020304" pitchFamily="18" charset="0"/>
              </a:rPr>
              <a:t>Π</a:t>
            </a:r>
            <a:r>
              <a:rPr lang="zh-CN" altLang="en-US" sz="2600">
                <a:solidFill>
                  <a:schemeClr val="tx1"/>
                </a:solidFill>
                <a:latin typeface="MS Gothic" panose="020B0609070205080204" pitchFamily="49" charset="-128"/>
                <a:ea typeface="MS Gothic" panose="020B0609070205080204" pitchFamily="49" charset="-128"/>
                <a:cs typeface="Times New Roman" panose="02020603050405020304" pitchFamily="18" charset="0"/>
              </a:rPr>
              <a:t>，近似算法</a:t>
            </a:r>
            <a:r>
              <a:rPr lang="en-US"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A</a:t>
            </a:r>
            <a:r>
              <a:rPr lang="zh-CN" altLang="en-US"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的</a:t>
            </a: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绝对性能比</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R</a:t>
            </a:r>
            <a:r>
              <a:rPr lang="en-US" altLang="zh-CN" sz="2600" baseline="-250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R</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 inf{  </a:t>
            </a:r>
            <a:r>
              <a:rPr lang="en-US" altLang="zh-CN" sz="260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r│R</a:t>
            </a:r>
            <a:r>
              <a:rPr lang="en-US" altLang="zh-CN" sz="2600" baseline="-2500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(I) </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r,  </a:t>
            </a:r>
            <a:r>
              <a:rPr lang="en-US" altLang="zh-CN" sz="2600">
                <a:solidFill>
                  <a:schemeClr val="tx1"/>
                </a:solidFill>
                <a:latin typeface="Times New Roman" panose="02020603050405020304" pitchFamily="18" charset="0"/>
                <a:ea typeface="Batang" panose="02030600000101010101" pitchFamily="18" charset="-127"/>
                <a:cs typeface="Times New Roman" panose="02020603050405020304" pitchFamily="18" charset="0"/>
              </a:rPr>
              <a:t>∀I∈D }</a:t>
            </a:r>
          </a:p>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即： </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R</a:t>
            </a:r>
            <a:r>
              <a:rPr lang="en-US" altLang="zh-CN" sz="2600" baseline="-250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是性能比上界集合中的下确界</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最大下界</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134155" name="Text Box 10">
            <a:extLst>
              <a:ext uri="{FF2B5EF4-FFF2-40B4-BE49-F238E27FC236}">
                <a16:creationId xmlns:a16="http://schemas.microsoft.com/office/drawing/2014/main" id="{B26D9366-FBE2-4532-844F-4D45743943F7}"/>
              </a:ext>
            </a:extLst>
          </p:cNvPr>
          <p:cNvSpPr txBox="1">
            <a:spLocks noChangeArrowheads="1"/>
          </p:cNvSpPr>
          <p:nvPr/>
        </p:nvSpPr>
        <p:spPr bwMode="auto">
          <a:xfrm>
            <a:off x="571500" y="3200400"/>
            <a:ext cx="8150225" cy="130651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Aft>
                <a:spcPct val="0"/>
              </a:spcAft>
            </a:pPr>
            <a:r>
              <a:rPr lang="zh-CN" altLang="en-US" sz="2600">
                <a:solidFill>
                  <a:schemeClr val="tx1"/>
                </a:solidFill>
                <a:latin typeface="Times New Roman" panose="02020603050405020304" pitchFamily="18" charset="0"/>
              </a:rPr>
              <a:t>更好的调度是</a:t>
            </a:r>
            <a:r>
              <a:rPr lang="en-US" altLang="zh-CN" sz="2600">
                <a:solidFill>
                  <a:srgbClr val="FF9900"/>
                </a:solidFill>
                <a:latin typeface="Times New Roman" panose="02020603050405020304" pitchFamily="18" charset="0"/>
              </a:rPr>
              <a:t>LPT</a:t>
            </a:r>
            <a:r>
              <a:rPr lang="en-US" altLang="zh-CN" sz="2600">
                <a:solidFill>
                  <a:schemeClr val="tx1"/>
                </a:solidFill>
                <a:latin typeface="Times New Roman" panose="02020603050405020304" pitchFamily="18" charset="0"/>
              </a:rPr>
              <a:t>(Longest Processing Time)</a:t>
            </a:r>
            <a:r>
              <a:rPr lang="zh-CN" altLang="en-US" sz="2600">
                <a:solidFill>
                  <a:schemeClr val="tx1"/>
                </a:solidFill>
                <a:latin typeface="Times New Roman" panose="02020603050405020304" pitchFamily="18" charset="0"/>
              </a:rPr>
              <a:t>：将作业按其运行时间递减序排序</a:t>
            </a:r>
            <a:r>
              <a:rPr lang="en-US" altLang="zh-CN" sz="2600">
                <a:solidFill>
                  <a:schemeClr val="tx1"/>
                </a:solidFill>
                <a:latin typeface="Times New Roman" panose="02020603050405020304" pitchFamily="18" charset="0"/>
              </a:rPr>
              <a:t>,  </a:t>
            </a:r>
            <a:r>
              <a:rPr lang="zh-CN" altLang="en-US" sz="2600">
                <a:solidFill>
                  <a:schemeClr val="tx1"/>
                </a:solidFill>
                <a:latin typeface="Times New Roman" panose="02020603050405020304" pitchFamily="18" charset="0"/>
              </a:rPr>
              <a:t>然后用</a:t>
            </a:r>
            <a:r>
              <a:rPr lang="en-US" altLang="zh-CN" sz="2600">
                <a:solidFill>
                  <a:schemeClr val="tx1"/>
                </a:solidFill>
                <a:latin typeface="Times New Roman" panose="02020603050405020304" pitchFamily="18" charset="0"/>
              </a:rPr>
              <a:t>List</a:t>
            </a:r>
            <a:r>
              <a:rPr lang="zh-CN" altLang="en-US" sz="2600">
                <a:solidFill>
                  <a:schemeClr val="tx1"/>
                </a:solidFill>
                <a:latin typeface="Times New Roman" panose="02020603050405020304" pitchFamily="18" charset="0"/>
              </a:rPr>
              <a:t>策略调度</a:t>
            </a:r>
            <a:r>
              <a:rPr lang="en-US" altLang="zh-CN" sz="2600">
                <a:solidFill>
                  <a:schemeClr val="tx1"/>
                </a:solidFill>
                <a:latin typeface="Times New Roman" panose="02020603050405020304" pitchFamily="18" charset="0"/>
              </a:rPr>
              <a:t>,</a:t>
            </a:r>
            <a:r>
              <a:rPr lang="zh-CN" altLang="en-US" sz="2600">
                <a:solidFill>
                  <a:schemeClr val="tx1"/>
                </a:solidFill>
                <a:latin typeface="Times New Roman" panose="02020603050405020304" pitchFamily="18" charset="0"/>
              </a:rPr>
              <a:t>其结果</a:t>
            </a:r>
            <a:r>
              <a:rPr lang="en-US" altLang="zh-CN" sz="2600">
                <a:solidFill>
                  <a:schemeClr val="tx1"/>
                </a:solidFill>
                <a:latin typeface="Times New Roman" panose="02020603050405020304" pitchFamily="18" charset="0"/>
              </a:rPr>
              <a:t>:</a:t>
            </a:r>
          </a:p>
          <a:p>
            <a:pPr algn="just" eaLnBrk="1">
              <a:spcBef>
                <a:spcPct val="85000"/>
              </a:spcBef>
              <a:spcAft>
                <a:spcPct val="25000"/>
              </a:spcAft>
            </a:pPr>
            <a:r>
              <a:rPr lang="en-US" altLang="zh-CN" sz="2600">
                <a:solidFill>
                  <a:srgbClr val="FF9900"/>
                </a:solidFill>
                <a:latin typeface="Times New Roman" panose="02020603050405020304" pitchFamily="18" charset="0"/>
              </a:rPr>
              <a:t>Th.1.9</a:t>
            </a:r>
            <a:r>
              <a:rPr lang="zh-CN" altLang="en-US" sz="2600">
                <a:solidFill>
                  <a:schemeClr val="tx1"/>
                </a:solidFill>
                <a:latin typeface="Times New Roman" panose="02020603050405020304" pitchFamily="18" charset="0"/>
              </a:rPr>
              <a:t>：</a:t>
            </a:r>
            <a:r>
              <a:rPr lang="en-US" altLang="zh-CN" sz="2600">
                <a:solidFill>
                  <a:schemeClr val="tx1"/>
                </a:solidFill>
                <a:latin typeface="Times New Roman" panose="02020603050405020304" pitchFamily="18" charset="0"/>
              </a:rPr>
              <a:t>LPT</a:t>
            </a:r>
            <a:r>
              <a:rPr lang="zh-CN" altLang="en-US" sz="2600">
                <a:solidFill>
                  <a:schemeClr val="tx1"/>
                </a:solidFill>
                <a:latin typeface="Times New Roman" panose="02020603050405020304" pitchFamily="18" charset="0"/>
              </a:rPr>
              <a:t>算法的性能（近似）比：</a:t>
            </a:r>
            <a:endParaRPr lang="en-US" altLang="zh-CN" sz="2600">
              <a:solidFill>
                <a:schemeClr val="tx1"/>
              </a:solidFill>
              <a:latin typeface="Times New Roman" panose="02020603050405020304" pitchFamily="18" charset="0"/>
            </a:endParaRPr>
          </a:p>
        </p:txBody>
      </p:sp>
      <p:sp>
        <p:nvSpPr>
          <p:cNvPr id="134156" name="Text Box 12">
            <a:extLst>
              <a:ext uri="{FF2B5EF4-FFF2-40B4-BE49-F238E27FC236}">
                <a16:creationId xmlns:a16="http://schemas.microsoft.com/office/drawing/2014/main" id="{BA3B4C04-35DD-4C70-9E81-CAED17A37146}"/>
              </a:ext>
            </a:extLst>
          </p:cNvPr>
          <p:cNvSpPr txBox="1">
            <a:spLocks noChangeArrowheads="1"/>
          </p:cNvSpPr>
          <p:nvPr/>
        </p:nvSpPr>
        <p:spPr bwMode="auto">
          <a:xfrm>
            <a:off x="635000" y="4975225"/>
            <a:ext cx="8194675" cy="119221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5000"/>
              </a:spcBef>
              <a:spcAft>
                <a:spcPct val="15000"/>
              </a:spcAft>
              <a:buFont typeface="Futura Md BT"/>
              <a:buNone/>
            </a:pPr>
            <a:r>
              <a:rPr lang="en-US" altLang="zh-CN" sz="2600" err="1">
                <a:solidFill>
                  <a:srgbClr val="FF9900"/>
                </a:solidFill>
              </a:rPr>
              <a:t>Pf</a:t>
            </a:r>
            <a:r>
              <a:rPr lang="zh-CN" altLang="en-US" sz="2600">
                <a:solidFill>
                  <a:schemeClr val="tx1"/>
                </a:solidFill>
                <a:latin typeface="黑体" panose="02010609060101010101" pitchFamily="49" charset="-122"/>
                <a:ea typeface="黑体" panose="02010609060101010101" pitchFamily="49" charset="-122"/>
              </a:rPr>
              <a:t>：当</a:t>
            </a:r>
            <a:r>
              <a:rPr lang="en-US" altLang="zh-CN" sz="2600">
                <a:solidFill>
                  <a:schemeClr val="tx1"/>
                </a:solidFill>
              </a:rPr>
              <a:t>m=1</a:t>
            </a:r>
            <a:r>
              <a:rPr lang="zh-CN" altLang="en-US" sz="2600">
                <a:solidFill>
                  <a:schemeClr val="tx1"/>
                </a:solidFill>
              </a:rPr>
              <a:t>时，</a:t>
            </a:r>
          </a:p>
          <a:p>
            <a:pPr algn="just" eaLnBrk="1">
              <a:spcBef>
                <a:spcPct val="10000"/>
              </a:spcBef>
              <a:spcAft>
                <a:spcPct val="10000"/>
              </a:spcAft>
              <a:buFont typeface="Futura Md BT"/>
              <a:buNone/>
            </a:pPr>
            <a:r>
              <a:rPr lang="zh-CN" altLang="en-US" sz="2600">
                <a:solidFill>
                  <a:schemeClr val="tx1"/>
                </a:solidFill>
              </a:rPr>
              <a:t>       </a:t>
            </a:r>
            <a:r>
              <a:rPr lang="zh-CN" altLang="en-US" sz="2600">
                <a:solidFill>
                  <a:schemeClr val="tx1"/>
                </a:solidFill>
                <a:latin typeface="Times New Roman" panose="02020603050405020304" pitchFamily="18" charset="0"/>
                <a:ea typeface="MS Gothic" panose="020B0609070205080204" pitchFamily="49" charset="-128"/>
              </a:rPr>
              <a:t>∵ </a:t>
            </a:r>
            <a:r>
              <a:rPr lang="en-US" altLang="zh-CN" sz="2600">
                <a:solidFill>
                  <a:schemeClr val="tx1"/>
                </a:solidFill>
                <a:latin typeface="Times New Roman" panose="02020603050405020304" pitchFamily="18" charset="0"/>
                <a:ea typeface="MS Gothic" panose="020B0609070205080204" pitchFamily="49" charset="-128"/>
              </a:rPr>
              <a:t>A(I)=OPT(I)     ∴A(I)/OPT(I)=4/3-1/3</a:t>
            </a:r>
          </a:p>
          <a:p>
            <a:pPr algn="just" eaLnBrk="1">
              <a:spcBef>
                <a:spcPct val="5000"/>
              </a:spcBef>
              <a:spcAft>
                <a:spcPct val="25000"/>
              </a:spcAf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 设对某个</a:t>
            </a:r>
            <a:r>
              <a:rPr lang="en-US" altLang="zh-CN" sz="2600">
                <a:solidFill>
                  <a:schemeClr val="tx1"/>
                </a:solidFill>
                <a:latin typeface="Times New Roman" panose="02020603050405020304" pitchFamily="18" charset="0"/>
                <a:ea typeface="MS Gothic" panose="020B0609070205080204" pitchFamily="49" charset="-128"/>
              </a:rPr>
              <a:t>m</a:t>
            </a:r>
            <a:r>
              <a:rPr lang="zh-CN" altLang="en-US" sz="2600">
                <a:solidFill>
                  <a:schemeClr val="tx1"/>
                </a:solidFill>
                <a:latin typeface="Times New Roman" panose="02020603050405020304" pitchFamily="18"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1</a:t>
            </a:r>
            <a:r>
              <a:rPr lang="zh-CN" altLang="en-US" sz="2600">
                <a:solidFill>
                  <a:schemeClr val="tx1"/>
                </a:solidFill>
                <a:latin typeface="Times New Roman" panose="02020603050405020304" pitchFamily="18" charset="0"/>
                <a:ea typeface="MS Gothic" panose="020B0609070205080204" pitchFamily="49" charset="-128"/>
              </a:rPr>
              <a:t>，该定理不成立。</a:t>
            </a:r>
            <a:endParaRPr lang="zh-CN" altLang="en-US" sz="2600" baseline="-25000">
              <a:solidFill>
                <a:schemeClr val="tx1"/>
              </a:solidFill>
              <a:latin typeface="Times New Roman" panose="02020603050405020304" pitchFamily="18" charset="0"/>
              <a:ea typeface="MS Gothic" panose="020B0609070205080204" pitchFamily="49" charset="-128"/>
            </a:endParaRPr>
          </a:p>
        </p:txBody>
      </p:sp>
      <p:graphicFrame>
        <p:nvGraphicFramePr>
          <p:cNvPr id="134157" name="Object 13">
            <a:extLst>
              <a:ext uri="{FF2B5EF4-FFF2-40B4-BE49-F238E27FC236}">
                <a16:creationId xmlns:a16="http://schemas.microsoft.com/office/drawing/2014/main" id="{ACE9F421-4378-4498-9C82-8ABD41CC6138}"/>
              </a:ext>
            </a:extLst>
          </p:cNvPr>
          <p:cNvGraphicFramePr>
            <a:graphicFrameLocks noChangeAspect="1"/>
          </p:cNvGraphicFramePr>
          <p:nvPr/>
        </p:nvGraphicFramePr>
        <p:xfrm>
          <a:off x="6235700" y="4057650"/>
          <a:ext cx="2081213" cy="896938"/>
        </p:xfrm>
        <a:graphic>
          <a:graphicData uri="http://schemas.openxmlformats.org/presentationml/2006/ole">
            <mc:AlternateContent xmlns:mc="http://schemas.openxmlformats.org/markup-compatibility/2006">
              <mc:Choice xmlns:v="urn:schemas-microsoft-com:vml" Requires="v">
                <p:oleObj spid="_x0000_s136193" name="Equation" r:id="rId4" imgW="914400" imgH="393700" progId="Equation.DSMT4">
                  <p:embed/>
                </p:oleObj>
              </mc:Choice>
              <mc:Fallback>
                <p:oleObj name="Equation" r:id="rId4" imgW="914400" imgH="393700" progId="Equation.DSMT4">
                  <p:embed/>
                  <p:pic>
                    <p:nvPicPr>
                      <p:cNvPr id="134157" name="Object 13">
                        <a:extLst>
                          <a:ext uri="{FF2B5EF4-FFF2-40B4-BE49-F238E27FC236}">
                            <a16:creationId xmlns:a16="http://schemas.microsoft.com/office/drawing/2014/main" id="{ACE9F421-4378-4498-9C82-8ABD41CC61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5700" y="4057650"/>
                        <a:ext cx="2081213" cy="896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4158" name="Rectangle 14">
            <a:extLst>
              <a:ext uri="{FF2B5EF4-FFF2-40B4-BE49-F238E27FC236}">
                <a16:creationId xmlns:a16="http://schemas.microsoft.com/office/drawing/2014/main" id="{662232CF-E5B9-401E-AB6A-991E33CC2E41}"/>
              </a:ext>
            </a:extLst>
          </p:cNvPr>
          <p:cNvSpPr>
            <a:spLocks noChangeArrowheads="1"/>
          </p:cNvSpPr>
          <p:nvPr/>
        </p:nvSpPr>
        <p:spPr bwMode="auto">
          <a:xfrm>
            <a:off x="4325938" y="3276600"/>
            <a:ext cx="492125"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r>
              <a:rPr lang="zh-CN" altLang="en-US" sz="2000">
                <a:solidFill>
                  <a:srgbClr val="FFFFFF"/>
                </a:solidFill>
              </a:rPr>
              <a:t>≥</a:t>
            </a:r>
          </a:p>
        </p:txBody>
      </p:sp>
    </p:spTree>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36DA703A-B8C3-4BFB-B890-727A5BC245F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C8D469FD-8121-4DB0-8BD4-052D47CCBAA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36195" name="Rectangle 2">
            <a:extLst>
              <a:ext uri="{FF2B5EF4-FFF2-40B4-BE49-F238E27FC236}">
                <a16:creationId xmlns:a16="http://schemas.microsoft.com/office/drawing/2014/main" id="{36FD7281-02FE-416A-9163-7A37F050EE48}"/>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36196" name="AutoShape 3" descr="u=3113096413,401413580&amp;fm=116&amp;gp=0">
            <a:extLst>
              <a:ext uri="{FF2B5EF4-FFF2-40B4-BE49-F238E27FC236}">
                <a16:creationId xmlns:a16="http://schemas.microsoft.com/office/drawing/2014/main" id="{48AD4076-F6B1-483F-A8F9-5A000267934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6197" name="AutoShape 4" descr="u=3113096413,401413580&amp;fm=116&amp;gp=0">
            <a:extLst>
              <a:ext uri="{FF2B5EF4-FFF2-40B4-BE49-F238E27FC236}">
                <a16:creationId xmlns:a16="http://schemas.microsoft.com/office/drawing/2014/main" id="{0A648219-5B81-4F90-ADA4-1BFF8EDDF2F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6198" name="AutoShape 5" descr="u=3113096413,401413580&amp;fm=116&amp;gp=0">
            <a:extLst>
              <a:ext uri="{FF2B5EF4-FFF2-40B4-BE49-F238E27FC236}">
                <a16:creationId xmlns:a16="http://schemas.microsoft.com/office/drawing/2014/main" id="{5B1C58D4-3C9F-4522-B578-4F02A38A7F4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6199" name="AutoShape 6" descr="u=3113096413,401413580&amp;fm=116&amp;gp=0">
            <a:extLst>
              <a:ext uri="{FF2B5EF4-FFF2-40B4-BE49-F238E27FC236}">
                <a16:creationId xmlns:a16="http://schemas.microsoft.com/office/drawing/2014/main" id="{4829AA63-4788-4D9D-962C-CD68669CFAB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6200" name="Text Box 7">
            <a:extLst>
              <a:ext uri="{FF2B5EF4-FFF2-40B4-BE49-F238E27FC236}">
                <a16:creationId xmlns:a16="http://schemas.microsoft.com/office/drawing/2014/main" id="{3864A690-4A8D-43EA-9B00-44372F344D05}"/>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6201" name="Text Box 8">
            <a:extLst>
              <a:ext uri="{FF2B5EF4-FFF2-40B4-BE49-F238E27FC236}">
                <a16:creationId xmlns:a16="http://schemas.microsoft.com/office/drawing/2014/main" id="{F9A7702A-41B5-4F22-98BE-6EB67C9303BD}"/>
              </a:ext>
            </a:extLst>
          </p:cNvPr>
          <p:cNvSpPr txBox="1">
            <a:spLocks noChangeArrowheads="1"/>
          </p:cNvSpPr>
          <p:nvPr/>
        </p:nvSpPr>
        <p:spPr bwMode="auto">
          <a:xfrm>
            <a:off x="477838" y="5459413"/>
            <a:ext cx="8186737" cy="5635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zh-CN" altLang="en-US" sz="2600">
                <a:solidFill>
                  <a:schemeClr val="tx1"/>
                </a:solidFill>
                <a:latin typeface="MS Gothic" panose="020B0609070205080204" pitchFamily="49" charset="-128"/>
                <a:ea typeface="MS Gothic" panose="020B0609070205080204" pitchFamily="49" charset="-128"/>
              </a:rPr>
              <a:t>这与</a:t>
            </a:r>
            <a:r>
              <a:rPr lang="en-US" altLang="zh-CN" sz="2600">
                <a:solidFill>
                  <a:schemeClr val="tx1"/>
                </a:solidFill>
                <a:latin typeface="MS Reference Sans Serif" panose="020B0604030504040204" pitchFamily="34" charset="0"/>
                <a:ea typeface="MS Gothic" panose="020B0609070205080204" pitchFamily="49" charset="-128"/>
              </a:rPr>
              <a:t>I</a:t>
            </a:r>
            <a:r>
              <a:rPr lang="zh-CN" altLang="en-US" sz="2600">
                <a:solidFill>
                  <a:schemeClr val="tx1"/>
                </a:solidFill>
                <a:latin typeface="MS Gothic" panose="020B0609070205080204" pitchFamily="49" charset="-128"/>
                <a:ea typeface="MS Gothic" panose="020B0609070205080204" pitchFamily="49" charset="-128"/>
              </a:rPr>
              <a:t>是违反定理的最少作业数的实例</a:t>
            </a:r>
            <a:r>
              <a:rPr lang="zh-CN" altLang="en-US" sz="2600">
                <a:solidFill>
                  <a:srgbClr val="FF9900"/>
                </a:solidFill>
                <a:latin typeface="MS Gothic" panose="020B0609070205080204" pitchFamily="49" charset="-128"/>
                <a:ea typeface="MS Gothic" panose="020B0609070205080204" pitchFamily="49" charset="-128"/>
              </a:rPr>
              <a:t>矛盾</a:t>
            </a:r>
            <a:r>
              <a:rPr lang="en-US" altLang="zh-CN" sz="2600">
                <a:solidFill>
                  <a:schemeClr val="tx1"/>
                </a:solidFill>
                <a:latin typeface="MS Gothic" panose="020B0609070205080204" pitchFamily="49" charset="-128"/>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a:t>
            </a:r>
            <a:r>
              <a:rPr lang="en-US" altLang="zh-CN" sz="2600">
                <a:solidFill>
                  <a:schemeClr val="tx1"/>
                </a:solidFill>
                <a:latin typeface="Times New Roman" panose="02020603050405020304" pitchFamily="18" charset="0"/>
              </a:rPr>
              <a:t>│</a:t>
            </a:r>
            <a:r>
              <a:rPr lang="en-US" altLang="zh-CN" sz="2600">
                <a:solidFill>
                  <a:schemeClr val="tx1"/>
                </a:solidFill>
                <a:latin typeface="Times New Roman" panose="02020603050405020304" pitchFamily="18" charset="0"/>
                <a:ea typeface="MS Gothic" panose="020B0609070205080204" pitchFamily="49" charset="-128"/>
              </a:rPr>
              <a:t>I</a:t>
            </a:r>
            <a:r>
              <a:rPr lang="en-US" altLang="zh-CN" sz="2600">
                <a:solidFill>
                  <a:schemeClr val="tx1"/>
                </a:solidFill>
                <a:latin typeface="MS Reference Sans Serif" panose="020B0604030504040204" pitchFamily="34" charset="0"/>
                <a:ea typeface="MS Gothic" panose="020B0609070205080204" pitchFamily="49" charset="-128"/>
              </a:rPr>
              <a:t>’</a:t>
            </a:r>
            <a:r>
              <a:rPr lang="en-US" altLang="zh-CN" sz="2600">
                <a:solidFill>
                  <a:schemeClr val="tx1"/>
                </a:solidFill>
                <a:latin typeface="Times New Roman" panose="02020603050405020304" pitchFamily="18" charset="0"/>
              </a:rPr>
              <a:t>│&lt;│</a:t>
            </a:r>
            <a:r>
              <a:rPr lang="en-US" altLang="zh-CN" sz="2600">
                <a:solidFill>
                  <a:schemeClr val="tx1"/>
                </a:solidFill>
                <a:latin typeface="Times New Roman" panose="02020603050405020304" pitchFamily="18" charset="0"/>
                <a:ea typeface="MS Gothic" panose="020B0609070205080204" pitchFamily="49" charset="-128"/>
              </a:rPr>
              <a:t>I</a:t>
            </a:r>
            <a:r>
              <a:rPr lang="en-US" altLang="zh-CN" sz="2600">
                <a:solidFill>
                  <a:schemeClr val="tx1"/>
                </a:solidFill>
                <a:latin typeface="Times New Roman" panose="02020603050405020304" pitchFamily="18" charset="0"/>
              </a:rPr>
              <a:t>│</a:t>
            </a:r>
          </a:p>
        </p:txBody>
      </p:sp>
      <p:sp>
        <p:nvSpPr>
          <p:cNvPr id="136202" name="Text Box 9">
            <a:extLst>
              <a:ext uri="{FF2B5EF4-FFF2-40B4-BE49-F238E27FC236}">
                <a16:creationId xmlns:a16="http://schemas.microsoft.com/office/drawing/2014/main" id="{319253D5-BA0E-468D-9C36-604E64A3D719}"/>
              </a:ext>
            </a:extLst>
          </p:cNvPr>
          <p:cNvSpPr txBox="1">
            <a:spLocks noChangeArrowheads="1"/>
          </p:cNvSpPr>
          <p:nvPr/>
        </p:nvSpPr>
        <p:spPr bwMode="auto">
          <a:xfrm>
            <a:off x="396875" y="2112963"/>
            <a:ext cx="8316913" cy="158273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363538" algn="l"/>
                <a:tab pos="449263"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0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MS Gothic" panose="020B0609070205080204" pitchFamily="49" charset="-128"/>
              </a:rPr>
              <a:t>LPT</a:t>
            </a:r>
            <a:r>
              <a:rPr lang="zh-CN" altLang="en-US" sz="2600">
                <a:solidFill>
                  <a:schemeClr val="tx1"/>
                </a:solidFill>
                <a:latin typeface="Times New Roman" panose="02020603050405020304" pitchFamily="18" charset="0"/>
                <a:ea typeface="MS Gothic" panose="020B0609070205080204" pitchFamily="49" charset="-128"/>
              </a:rPr>
              <a:t>的调度次序是</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1</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2</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n</a:t>
            </a:r>
            <a:r>
              <a:rPr lang="en-US" altLang="zh-CN" sz="2600">
                <a:solidFill>
                  <a:schemeClr val="tx1"/>
                </a:solidFill>
                <a:latin typeface="Times New Roman" panose="02020603050405020304" pitchFamily="18" charset="0"/>
                <a:ea typeface="MS Gothic" panose="020B0609070205080204" pitchFamily="49" charset="-128"/>
              </a:rPr>
              <a:t>,</a:t>
            </a:r>
            <a:r>
              <a:rPr lang="zh-CN" altLang="en-US" sz="2600">
                <a:solidFill>
                  <a:schemeClr val="tx1"/>
                </a:solidFill>
                <a:latin typeface="Times New Roman" panose="02020603050405020304" pitchFamily="18" charset="0"/>
                <a:ea typeface="MS Gothic" panose="020B0609070205080204" pitchFamily="49" charset="-128"/>
              </a:rPr>
              <a:t>其完成时间是</a:t>
            </a:r>
            <a:r>
              <a:rPr lang="en-US" altLang="zh-CN" sz="2600">
                <a:solidFill>
                  <a:schemeClr val="tx1"/>
                </a:solidFill>
                <a:latin typeface="Times New Roman" panose="02020603050405020304" pitchFamily="18" charset="0"/>
                <a:ea typeface="MS Gothic" panose="020B0609070205080204" pitchFamily="49" charset="-128"/>
              </a:rPr>
              <a:t>A(I)</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。设其中最迟完成的作业是</a:t>
            </a:r>
            <a:r>
              <a:rPr lang="en-US" altLang="zh-CN" sz="260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J</a:t>
            </a:r>
            <a:r>
              <a:rPr lang="en-US" altLang="zh-CN" sz="2600" baseline="-25000" err="1">
                <a:solidFill>
                  <a:schemeClr val="tx1"/>
                </a:solidFill>
                <a:latin typeface="Times New Roman" panose="02020603050405020304" pitchFamily="18" charset="0"/>
                <a:ea typeface="黑体" panose="02010609060101010101" pitchFamily="49" charset="-122"/>
                <a:cs typeface="Times New Roman" panose="02020603050405020304" pitchFamily="18" charset="0"/>
              </a:rPr>
              <a:t>k</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，则</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k=n</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。否则，若</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k</a:t>
            </a:r>
            <a:r>
              <a:rPr lang="zh-CN" altLang="en-US"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600">
                <a:solidFill>
                  <a:srgbClr val="FF9900"/>
                </a:solidFill>
                <a:latin typeface="Times New Roman" panose="02020603050405020304" pitchFamily="18" charset="0"/>
                <a:ea typeface="黑体" panose="02010609060101010101" pitchFamily="49" charset="-122"/>
                <a:cs typeface="Times New Roman" panose="02020603050405020304" pitchFamily="18" charset="0"/>
              </a:rPr>
              <a:t>n</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，算法</a:t>
            </a:r>
            <a:r>
              <a:rPr lang="en-US" altLang="zh-CN"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600">
                <a:solidFill>
                  <a:schemeClr val="tx1"/>
                </a:solidFill>
                <a:latin typeface="Times New Roman" panose="02020603050405020304" pitchFamily="18" charset="0"/>
                <a:ea typeface="黑体" panose="02010609060101010101" pitchFamily="49" charset="-122"/>
                <a:cs typeface="Times New Roman" panose="02020603050405020304" pitchFamily="18" charset="0"/>
              </a:rPr>
              <a:t>运行作业</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1</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2</a:t>
            </a:r>
            <a:r>
              <a:rPr lang="en-US" altLang="zh-CN" sz="2600">
                <a:solidFill>
                  <a:schemeClr val="tx1"/>
                </a:solidFill>
                <a:latin typeface="Times New Roman" panose="02020603050405020304" pitchFamily="18" charset="0"/>
                <a:ea typeface="MS Gothic" panose="020B0609070205080204" pitchFamily="49" charset="-128"/>
              </a:rPr>
              <a:t>,…,</a:t>
            </a:r>
            <a:r>
              <a:rPr lang="en-US" altLang="zh-CN" sz="2600" err="1">
                <a:solidFill>
                  <a:schemeClr val="tx1"/>
                </a:solidFill>
                <a:latin typeface="Times New Roman" panose="02020603050405020304" pitchFamily="18" charset="0"/>
                <a:ea typeface="MS Gothic" panose="020B0609070205080204" pitchFamily="49" charset="-128"/>
              </a:rPr>
              <a:t>J</a:t>
            </a:r>
            <a:r>
              <a:rPr lang="en-US" altLang="zh-CN" sz="2600" baseline="-25000" err="1">
                <a:solidFill>
                  <a:schemeClr val="tx1"/>
                </a:solidFill>
                <a:latin typeface="Times New Roman" panose="02020603050405020304" pitchFamily="18" charset="0"/>
                <a:ea typeface="MS Gothic" panose="020B0609070205080204" pitchFamily="49" charset="-128"/>
              </a:rPr>
              <a:t>k</a:t>
            </a:r>
            <a:r>
              <a:rPr lang="en-US" altLang="zh-CN" sz="2600">
                <a:solidFill>
                  <a:schemeClr val="tx1"/>
                </a:solidFill>
                <a:latin typeface="Times New Roman" panose="02020603050405020304" pitchFamily="18" charset="0"/>
                <a:ea typeface="MS Gothic" panose="020B0609070205080204" pitchFamily="49" charset="-128"/>
              </a:rPr>
              <a:t>(</a:t>
            </a:r>
            <a:r>
              <a:rPr lang="zh-CN" altLang="en-US" sz="2600">
                <a:solidFill>
                  <a:schemeClr val="tx1"/>
                </a:solidFill>
                <a:latin typeface="Times New Roman" panose="02020603050405020304" pitchFamily="18" charset="0"/>
                <a:ea typeface="黑体" panose="02010609060101010101" pitchFamily="49" charset="-122"/>
              </a:rPr>
              <a:t>记为实</a:t>
            </a:r>
            <a:r>
              <a:rPr lang="zh-CN" altLang="en-US" sz="2600">
                <a:solidFill>
                  <a:schemeClr val="tx1"/>
                </a:solidFill>
                <a:latin typeface="Times New Roman" panose="02020603050405020304" pitchFamily="18" charset="0"/>
                <a:ea typeface="MS Gothic" panose="020B0609070205080204" pitchFamily="49" charset="-128"/>
              </a:rPr>
              <a:t>例</a:t>
            </a:r>
            <a:r>
              <a:rPr lang="en-US" altLang="zh-CN" sz="2600">
                <a:solidFill>
                  <a:schemeClr val="tx1"/>
                </a:solidFill>
                <a:latin typeface="Times New Roman" panose="02020603050405020304" pitchFamily="18" charset="0"/>
                <a:ea typeface="MS Gothic" panose="020B0609070205080204" pitchFamily="49" charset="-128"/>
              </a:rPr>
              <a:t>I</a:t>
            </a:r>
            <a:r>
              <a:rPr lang="en-US" altLang="zh-CN" sz="2600">
                <a:solidFill>
                  <a:schemeClr val="tx1"/>
                </a:solidFill>
                <a:latin typeface="MS Reference Sans Serif" panose="020B0604030504040204" pitchFamily="34" charset="0"/>
                <a:ea typeface="MS Gothic" panose="020B0609070205080204" pitchFamily="49" charset="-128"/>
              </a:rPr>
              <a:t>’</a:t>
            </a:r>
            <a:r>
              <a:rPr lang="en-US" altLang="zh-CN" sz="2600">
                <a:solidFill>
                  <a:schemeClr val="tx1"/>
                </a:solidFill>
                <a:latin typeface="Times New Roman" panose="02020603050405020304" pitchFamily="18" charset="0"/>
                <a:ea typeface="Malgun Gothic" panose="020B0503020000020004" pitchFamily="34" charset="-127"/>
              </a:rPr>
              <a:t>⊂I</a:t>
            </a:r>
            <a:r>
              <a:rPr lang="en-US" altLang="zh-CN" sz="2600">
                <a:solidFill>
                  <a:schemeClr val="tx1"/>
                </a:solidFill>
                <a:latin typeface="Times New Roman" panose="02020603050405020304" pitchFamily="18" charset="0"/>
                <a:ea typeface="MS Gothic" panose="020B0609070205080204" pitchFamily="49" charset="-128"/>
              </a:rPr>
              <a:t>)</a:t>
            </a:r>
            <a:r>
              <a:rPr lang="zh-CN" altLang="en-US" sz="2600">
                <a:solidFill>
                  <a:schemeClr val="tx1"/>
                </a:solidFill>
                <a:latin typeface="Times New Roman" panose="02020603050405020304" pitchFamily="18" charset="0"/>
                <a:ea typeface="MS Gothic" panose="020B0609070205080204" pitchFamily="49" charset="-128"/>
              </a:rPr>
              <a:t>的完成</a:t>
            </a:r>
            <a:r>
              <a:rPr lang="zh-CN" altLang="en-US" sz="2600">
                <a:solidFill>
                  <a:schemeClr val="tx1"/>
                </a:solidFill>
                <a:latin typeface="Times New Roman" panose="02020603050405020304" pitchFamily="18" charset="0"/>
                <a:ea typeface="黑体" panose="02010609060101010101" pitchFamily="49" charset="-122"/>
              </a:rPr>
              <a:t>时间</a:t>
            </a:r>
            <a:r>
              <a:rPr lang="zh-CN" altLang="en-US" sz="2600">
                <a:solidFill>
                  <a:schemeClr val="tx1"/>
                </a:solidFill>
                <a:latin typeface="Times New Roman" panose="02020603050405020304" pitchFamily="18" charset="0"/>
                <a:ea typeface="MS Gothic" panose="020B0609070205080204" pitchFamily="49" charset="-128"/>
              </a:rPr>
              <a:t>仍是</a:t>
            </a:r>
            <a:r>
              <a:rPr lang="en-US" altLang="zh-CN" sz="2600">
                <a:solidFill>
                  <a:schemeClr val="tx1"/>
                </a:solidFill>
                <a:latin typeface="Times New Roman" panose="02020603050405020304" pitchFamily="18" charset="0"/>
                <a:ea typeface="MS Gothic" panose="020B0609070205080204" pitchFamily="49" charset="-128"/>
              </a:rPr>
              <a:t>A(I)</a:t>
            </a:r>
            <a:r>
              <a:rPr lang="zh-CN" altLang="en-US" sz="2600">
                <a:solidFill>
                  <a:schemeClr val="tx1"/>
                </a:solidFill>
                <a:latin typeface="Times New Roman" panose="02020603050405020304" pitchFamily="18" charset="0"/>
                <a:ea typeface="MS Gothic" panose="020B0609070205080204" pitchFamily="49" charset="-128"/>
              </a:rPr>
              <a:t>，即</a:t>
            </a:r>
            <a:r>
              <a:rPr lang="en-US" altLang="zh-CN" sz="2600">
                <a:solidFill>
                  <a:schemeClr val="tx1"/>
                </a:solidFill>
                <a:latin typeface="Times New Roman" panose="02020603050405020304" pitchFamily="18" charset="0"/>
                <a:ea typeface="MS Gothic" panose="020B0609070205080204" pitchFamily="49" charset="-128"/>
              </a:rPr>
              <a:t>A(I)=A(I</a:t>
            </a:r>
            <a:r>
              <a:rPr lang="en-US" altLang="zh-CN" sz="2600">
                <a:solidFill>
                  <a:schemeClr val="tx1"/>
                </a:solidFill>
                <a:latin typeface="MS Reference Sans Serif" panose="020B0604030504040204" pitchFamily="34"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a:t>
            </a:r>
            <a:r>
              <a:rPr lang="zh-CN" altLang="en-US" sz="2600">
                <a:solidFill>
                  <a:schemeClr val="tx1"/>
                </a:solidFill>
                <a:latin typeface="Times New Roman" panose="02020603050405020304" pitchFamily="18" charset="0"/>
                <a:ea typeface="MS Gothic" panose="020B0609070205080204" pitchFamily="49" charset="-128"/>
              </a:rPr>
              <a:t>，而对最优解显然</a:t>
            </a:r>
            <a:r>
              <a:rPr lang="en-US" altLang="zh-CN" sz="2600">
                <a:solidFill>
                  <a:schemeClr val="tx1"/>
                </a:solidFill>
                <a:latin typeface="Times New Roman" panose="02020603050405020304" pitchFamily="18" charset="0"/>
                <a:ea typeface="MS Gothic" panose="020B0609070205080204" pitchFamily="49" charset="-128"/>
              </a:rPr>
              <a:t>OPT(I</a:t>
            </a:r>
            <a:r>
              <a:rPr lang="en-US" altLang="zh-CN" sz="2600">
                <a:solidFill>
                  <a:schemeClr val="tx1"/>
                </a:solidFill>
                <a:latin typeface="MS Reference Sans Serif" panose="020B0604030504040204" pitchFamily="34"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 </a:t>
            </a:r>
            <a:r>
              <a:rPr lang="zh-CN" altLang="en-US" sz="2600">
                <a:solidFill>
                  <a:schemeClr val="tx1"/>
                </a:solidFill>
                <a:latin typeface="Times New Roman" panose="02020603050405020304" pitchFamily="18"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OPT(I)</a:t>
            </a:r>
            <a:r>
              <a:rPr lang="zh-CN" altLang="en-US" sz="2600">
                <a:solidFill>
                  <a:schemeClr val="tx1"/>
                </a:solidFill>
                <a:latin typeface="Times New Roman" panose="02020603050405020304" pitchFamily="18" charset="0"/>
                <a:ea typeface="MS Gothic" panose="020B0609070205080204" pitchFamily="49" charset="-128"/>
              </a:rPr>
              <a:t>，故有：</a:t>
            </a:r>
            <a:endParaRPr lang="en-US" altLang="zh-CN" sz="2600">
              <a:solidFill>
                <a:schemeClr val="tx1"/>
              </a:solidFill>
              <a:latin typeface="Times New Roman" panose="02020603050405020304" pitchFamily="18" charset="0"/>
              <a:ea typeface="黑体" panose="02010609060101010101" pitchFamily="49" charset="-122"/>
            </a:endParaRPr>
          </a:p>
        </p:txBody>
      </p:sp>
      <p:graphicFrame>
        <p:nvGraphicFramePr>
          <p:cNvPr id="136203" name="Object 13">
            <a:extLst>
              <a:ext uri="{FF2B5EF4-FFF2-40B4-BE49-F238E27FC236}">
                <a16:creationId xmlns:a16="http://schemas.microsoft.com/office/drawing/2014/main" id="{E9B1628F-143B-4667-9BC5-0C87F37118F2}"/>
              </a:ext>
            </a:extLst>
          </p:cNvPr>
          <p:cNvGraphicFramePr>
            <a:graphicFrameLocks noChangeAspect="1"/>
          </p:cNvGraphicFramePr>
          <p:nvPr/>
        </p:nvGraphicFramePr>
        <p:xfrm>
          <a:off x="2195513" y="3927475"/>
          <a:ext cx="5099050" cy="1160463"/>
        </p:xfrm>
        <a:graphic>
          <a:graphicData uri="http://schemas.openxmlformats.org/presentationml/2006/ole">
            <mc:AlternateContent xmlns:mc="http://schemas.openxmlformats.org/markup-compatibility/2006">
              <mc:Choice xmlns:v="urn:schemas-microsoft-com:vml" Requires="v">
                <p:oleObj spid="_x0000_s138241" name="Equation" r:id="rId4" imgW="1841500" imgH="419100" progId="Equation.DSMT4">
                  <p:embed/>
                </p:oleObj>
              </mc:Choice>
              <mc:Fallback>
                <p:oleObj name="Equation" r:id="rId4" imgW="1841500" imgH="419100" progId="Equation.DSMT4">
                  <p:embed/>
                  <p:pic>
                    <p:nvPicPr>
                      <p:cNvPr id="136203" name="Object 13">
                        <a:extLst>
                          <a:ext uri="{FF2B5EF4-FFF2-40B4-BE49-F238E27FC236}">
                            <a16:creationId xmlns:a16="http://schemas.microsoft.com/office/drawing/2014/main" id="{E9B1628F-143B-4667-9BC5-0C87F37118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513" y="3927475"/>
                        <a:ext cx="5099050" cy="1160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204" name="Text Box 14">
            <a:extLst>
              <a:ext uri="{FF2B5EF4-FFF2-40B4-BE49-F238E27FC236}">
                <a16:creationId xmlns:a16="http://schemas.microsoft.com/office/drawing/2014/main" id="{5B5C5504-3B2D-4AF4-9AF8-D2451300234C}"/>
              </a:ext>
            </a:extLst>
          </p:cNvPr>
          <p:cNvSpPr txBox="1">
            <a:spLocks noChangeArrowheads="1"/>
          </p:cNvSpPr>
          <p:nvPr/>
        </p:nvSpPr>
        <p:spPr bwMode="auto">
          <a:xfrm>
            <a:off x="315913" y="1085850"/>
            <a:ext cx="8194675" cy="9604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5000"/>
              </a:spcBef>
              <a:spcAft>
                <a:spcPct val="25000"/>
              </a:spcAft>
              <a:buFont typeface="Futura Md BT"/>
              <a:buNone/>
            </a:pPr>
            <a:r>
              <a:rPr lang="en-US" altLang="zh-CN" sz="2600" err="1">
                <a:solidFill>
                  <a:srgbClr val="FF9900"/>
                </a:solidFill>
                <a:latin typeface="Times New Roman" panose="02020603050405020304" pitchFamily="18" charset="0"/>
              </a:rPr>
              <a:t>Pf</a:t>
            </a:r>
            <a:r>
              <a:rPr lang="en-US" altLang="zh-CN" sz="2600">
                <a:solidFill>
                  <a:srgbClr val="FF9900"/>
                </a:solidFill>
                <a:latin typeface="Times New Roman" panose="02020603050405020304" pitchFamily="18" charset="0"/>
              </a:rPr>
              <a:t>(</a:t>
            </a:r>
            <a:r>
              <a:rPr lang="zh-CN" altLang="en-US" sz="2600">
                <a:solidFill>
                  <a:srgbClr val="FF9900"/>
                </a:solidFill>
                <a:latin typeface="Times New Roman" panose="02020603050405020304" pitchFamily="18" charset="0"/>
              </a:rPr>
              <a:t>续</a:t>
            </a:r>
            <a:r>
              <a:rPr lang="en-US" altLang="zh-CN" sz="2600">
                <a:solidFill>
                  <a:srgbClr val="FF9900"/>
                </a:solidFill>
                <a:latin typeface="Times New Roman" panose="02020603050405020304" pitchFamily="18" charset="0"/>
              </a:rPr>
              <a:t>)</a:t>
            </a:r>
            <a:r>
              <a:rPr lang="zh-CN" altLang="en-US"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MS Gothic" panose="020B0609070205080204" pitchFamily="49" charset="-128"/>
              </a:rPr>
              <a:t>则可设违反该定理具有</a:t>
            </a:r>
            <a:r>
              <a:rPr lang="zh-CN" altLang="en-US" sz="2600">
                <a:solidFill>
                  <a:srgbClr val="FF9900"/>
                </a:solidFill>
                <a:latin typeface="Times New Roman" panose="02020603050405020304" pitchFamily="18" charset="0"/>
              </a:rPr>
              <a:t>最少</a:t>
            </a:r>
            <a:r>
              <a:rPr lang="zh-CN" altLang="en-US" sz="2600">
                <a:solidFill>
                  <a:schemeClr val="tx1"/>
                </a:solidFill>
                <a:latin typeface="Times New Roman" panose="02020603050405020304" pitchFamily="18" charset="0"/>
                <a:ea typeface="MS Gothic" panose="020B0609070205080204" pitchFamily="49" charset="-128"/>
              </a:rPr>
              <a:t>作业数的实例</a:t>
            </a:r>
            <a:r>
              <a:rPr lang="en-US" altLang="zh-CN" sz="26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latin typeface="Times New Roman" panose="02020603050405020304" pitchFamily="18" charset="0"/>
                <a:ea typeface="MS Gothic" panose="020B0609070205080204" pitchFamily="49" charset="-128"/>
              </a:rPr>
              <a:t>是</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1</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2</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n</a:t>
            </a:r>
            <a:r>
              <a:rPr lang="en-US" altLang="zh-CN" sz="2600">
                <a:solidFill>
                  <a:schemeClr val="tx1"/>
                </a:solidFill>
                <a:latin typeface="Times New Roman" panose="02020603050405020304" pitchFamily="18" charset="0"/>
                <a:ea typeface="MS Gothic" panose="020B0609070205080204" pitchFamily="49" charset="-128"/>
              </a:rPr>
              <a:t>,  </a:t>
            </a:r>
            <a:r>
              <a:rPr lang="zh-CN" altLang="en-US" sz="2600">
                <a:solidFill>
                  <a:schemeClr val="tx1"/>
                </a:solidFill>
                <a:latin typeface="Times New Roman" panose="02020603050405020304" pitchFamily="18" charset="0"/>
                <a:ea typeface="MS Gothic" panose="020B0609070205080204" pitchFamily="49" charset="-128"/>
              </a:rPr>
              <a:t>不妨设</a:t>
            </a:r>
            <a:r>
              <a:rPr lang="en-US" altLang="zh-CN" sz="2600">
                <a:solidFill>
                  <a:schemeClr val="tx1"/>
                </a:solidFill>
                <a:latin typeface="Times New Roman" panose="02020603050405020304" pitchFamily="18" charset="0"/>
                <a:ea typeface="MS Gothic" panose="020B0609070205080204" pitchFamily="49" charset="-128"/>
              </a:rPr>
              <a:t>P</a:t>
            </a:r>
            <a:r>
              <a:rPr lang="en-US" altLang="zh-CN" sz="2600" baseline="-25000">
                <a:solidFill>
                  <a:schemeClr val="tx1"/>
                </a:solidFill>
                <a:latin typeface="Times New Roman" panose="02020603050405020304" pitchFamily="18" charset="0"/>
                <a:ea typeface="MS Gothic" panose="020B0609070205080204" pitchFamily="49" charset="-128"/>
              </a:rPr>
              <a:t>1</a:t>
            </a:r>
            <a:r>
              <a:rPr lang="en-US" altLang="zh-CN" sz="2600">
                <a:solidFill>
                  <a:schemeClr val="tx1"/>
                </a:solidFill>
                <a:latin typeface="Times New Roman" panose="02020603050405020304" pitchFamily="18" charset="0"/>
                <a:ea typeface="MS Gothic" panose="020B0609070205080204" pitchFamily="49" charset="-128"/>
              </a:rPr>
              <a:t>≥ P</a:t>
            </a:r>
            <a:r>
              <a:rPr lang="en-US" altLang="zh-CN" sz="2600" baseline="-25000">
                <a:solidFill>
                  <a:schemeClr val="tx1"/>
                </a:solidFill>
                <a:latin typeface="Times New Roman" panose="02020603050405020304" pitchFamily="18" charset="0"/>
                <a:ea typeface="MS Gothic" panose="020B0609070205080204" pitchFamily="49" charset="-128"/>
              </a:rPr>
              <a:t>2</a:t>
            </a:r>
            <a:r>
              <a:rPr lang="en-US" altLang="zh-CN" sz="2600">
                <a:solidFill>
                  <a:schemeClr val="tx1"/>
                </a:solidFill>
                <a:latin typeface="Times New Roman" panose="02020603050405020304" pitchFamily="18" charset="0"/>
                <a:ea typeface="MS Gothic" panose="020B0609070205080204" pitchFamily="49" charset="-128"/>
              </a:rPr>
              <a:t>≥… ≥</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n</a:t>
            </a:r>
            <a:endParaRPr lang="zh-CN" altLang="en-US" sz="2600" baseline="-25000">
              <a:solidFill>
                <a:schemeClr val="tx1"/>
              </a:solidFill>
              <a:latin typeface="Times New Roman" panose="02020603050405020304" pitchFamily="18" charset="0"/>
              <a:ea typeface="MS Gothic" panose="020B0609070205080204" pitchFamily="49" charset="-128"/>
            </a:endParaRPr>
          </a:p>
        </p:txBody>
      </p:sp>
    </p:spTree>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2F9E615E-7E6B-4CEF-A4C1-F067884E005C}"/>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2A786E30-AA7F-455C-B77C-8C8AC219E22B}"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38243" name="Rectangle 2">
            <a:extLst>
              <a:ext uri="{FF2B5EF4-FFF2-40B4-BE49-F238E27FC236}">
                <a16:creationId xmlns:a16="http://schemas.microsoft.com/office/drawing/2014/main" id="{FFC87B3A-A46A-4B8B-BD97-2BA950FFC2E6}"/>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38244" name="AutoShape 3" descr="u=3113096413,401413580&amp;fm=116&amp;gp=0">
            <a:extLst>
              <a:ext uri="{FF2B5EF4-FFF2-40B4-BE49-F238E27FC236}">
                <a16:creationId xmlns:a16="http://schemas.microsoft.com/office/drawing/2014/main" id="{A389F882-0506-4F43-ABAC-0BCBFD42F69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8245" name="AutoShape 4" descr="u=3113096413,401413580&amp;fm=116&amp;gp=0">
            <a:extLst>
              <a:ext uri="{FF2B5EF4-FFF2-40B4-BE49-F238E27FC236}">
                <a16:creationId xmlns:a16="http://schemas.microsoft.com/office/drawing/2014/main" id="{047DED4A-B228-4F4A-AEEE-80436003141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8246" name="AutoShape 5" descr="u=3113096413,401413580&amp;fm=116&amp;gp=0">
            <a:extLst>
              <a:ext uri="{FF2B5EF4-FFF2-40B4-BE49-F238E27FC236}">
                <a16:creationId xmlns:a16="http://schemas.microsoft.com/office/drawing/2014/main" id="{E5FB33E1-677B-4461-B679-C0F7BA56760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8247" name="AutoShape 6" descr="u=3113096413,401413580&amp;fm=116&amp;gp=0">
            <a:extLst>
              <a:ext uri="{FF2B5EF4-FFF2-40B4-BE49-F238E27FC236}">
                <a16:creationId xmlns:a16="http://schemas.microsoft.com/office/drawing/2014/main" id="{CE4BA606-6229-4F29-BC3C-F8050A6E571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38248" name="Text Box 7">
            <a:extLst>
              <a:ext uri="{FF2B5EF4-FFF2-40B4-BE49-F238E27FC236}">
                <a16:creationId xmlns:a16="http://schemas.microsoft.com/office/drawing/2014/main" id="{68B21E2A-6935-45CD-9BAF-DC6FD57DB175}"/>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38249" name="Text Box 8">
            <a:extLst>
              <a:ext uri="{FF2B5EF4-FFF2-40B4-BE49-F238E27FC236}">
                <a16:creationId xmlns:a16="http://schemas.microsoft.com/office/drawing/2014/main" id="{9BB018DC-7260-487D-A797-146045A9D730}"/>
              </a:ext>
            </a:extLst>
          </p:cNvPr>
          <p:cNvSpPr txBox="1">
            <a:spLocks noChangeArrowheads="1"/>
          </p:cNvSpPr>
          <p:nvPr/>
        </p:nvSpPr>
        <p:spPr bwMode="auto">
          <a:xfrm>
            <a:off x="523875" y="4384675"/>
            <a:ext cx="2541588" cy="5334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zh-CN" altLang="en-US" sz="2600">
                <a:solidFill>
                  <a:schemeClr val="tx1"/>
                </a:solidFill>
                <a:latin typeface="MS Gothic" panose="020B0609070205080204" pitchFamily="49" charset="-128"/>
                <a:ea typeface="MS Gothic" panose="020B0609070205080204" pitchFamily="49" charset="-128"/>
              </a:rPr>
              <a:t>另一方面，因为</a:t>
            </a:r>
            <a:endParaRPr lang="en-US" altLang="zh-CN" sz="2600">
              <a:solidFill>
                <a:schemeClr val="tx1"/>
              </a:solidFill>
              <a:latin typeface="Times New Roman" panose="02020603050405020304" pitchFamily="18" charset="0"/>
            </a:endParaRPr>
          </a:p>
        </p:txBody>
      </p:sp>
      <p:sp>
        <p:nvSpPr>
          <p:cNvPr id="138250" name="Text Box 9">
            <a:extLst>
              <a:ext uri="{FF2B5EF4-FFF2-40B4-BE49-F238E27FC236}">
                <a16:creationId xmlns:a16="http://schemas.microsoft.com/office/drawing/2014/main" id="{47210094-FD89-4BFA-A4E3-B2E94CDB8F10}"/>
              </a:ext>
            </a:extLst>
          </p:cNvPr>
          <p:cNvSpPr txBox="1">
            <a:spLocks noChangeArrowheads="1"/>
          </p:cNvSpPr>
          <p:nvPr/>
        </p:nvSpPr>
        <p:spPr bwMode="auto">
          <a:xfrm>
            <a:off x="293688" y="933450"/>
            <a:ext cx="5791200" cy="24098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363538" algn="l"/>
                <a:tab pos="449263"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5000"/>
              </a:spcBef>
              <a:spcAft>
                <a:spcPct val="0"/>
              </a:spcAft>
              <a:buFont typeface="Futura Md BT"/>
              <a:buNone/>
            </a:pPr>
            <a:r>
              <a:rPr lang="zh-CN" altLang="en-US" sz="2600">
                <a:solidFill>
                  <a:schemeClr val="tx1"/>
                </a:solidFill>
                <a:latin typeface="Times New Roman" panose="02020603050405020304" pitchFamily="18" charset="0"/>
              </a:rPr>
              <a:t>现证明：对于上述实例</a:t>
            </a:r>
            <a:r>
              <a:rPr lang="en-US" altLang="zh-CN" sz="2600">
                <a:solidFill>
                  <a:schemeClr val="tx1"/>
                </a:solidFill>
                <a:latin typeface="Times New Roman" panose="02020603050405020304" pitchFamily="18" charset="0"/>
              </a:rPr>
              <a:t>I</a:t>
            </a:r>
            <a:r>
              <a:rPr lang="zh-CN" altLang="en-US" sz="2600">
                <a:solidFill>
                  <a:schemeClr val="tx1"/>
                </a:solidFill>
                <a:latin typeface="Times New Roman" panose="02020603050405020304" pitchFamily="18" charset="0"/>
              </a:rPr>
              <a:t>的最优调度，在任何机器上分配的作业数</a:t>
            </a:r>
            <a:r>
              <a:rPr lang="zh-CN" altLang="en-US" sz="2600">
                <a:solidFill>
                  <a:srgbClr val="FF9900"/>
                </a:solidFill>
                <a:latin typeface="Times New Roman" panose="02020603050405020304" pitchFamily="18" charset="0"/>
              </a:rPr>
              <a:t>不超过</a:t>
            </a:r>
            <a:r>
              <a:rPr lang="en-US" altLang="zh-CN" sz="2600">
                <a:solidFill>
                  <a:srgbClr val="FF9900"/>
                </a:solidFill>
                <a:latin typeface="Times New Roman" panose="02020603050405020304" pitchFamily="18" charset="0"/>
              </a:rPr>
              <a:t>2</a:t>
            </a:r>
            <a:r>
              <a:rPr lang="zh-CN" altLang="en-US" sz="2600">
                <a:solidFill>
                  <a:schemeClr val="tx1"/>
                </a:solidFill>
                <a:latin typeface="Times New Roman" panose="02020603050405020304" pitchFamily="18" charset="0"/>
              </a:rPr>
              <a:t>，因此</a:t>
            </a:r>
            <a:r>
              <a:rPr lang="en-US" altLang="zh-CN" sz="2600">
                <a:solidFill>
                  <a:schemeClr val="tx1"/>
                </a:solidFill>
                <a:latin typeface="Times New Roman" panose="02020603050405020304" pitchFamily="18" charset="0"/>
              </a:rPr>
              <a:t>n≤2m</a:t>
            </a:r>
          </a:p>
          <a:p>
            <a:pPr algn="just" eaLnBrk="1">
              <a:spcBef>
                <a:spcPct val="10000"/>
              </a:spcBef>
              <a:spcAft>
                <a:spcPct val="25000"/>
              </a:spcAf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 ∵</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n</a:t>
            </a:r>
            <a:r>
              <a:rPr lang="zh-CN" altLang="en-US" sz="2600">
                <a:solidFill>
                  <a:schemeClr val="tx1"/>
                </a:solidFill>
                <a:latin typeface="Times New Roman" panose="02020603050405020304" pitchFamily="18" charset="0"/>
                <a:ea typeface="MS Gothic" panose="020B0609070205080204" pitchFamily="49" charset="-128"/>
              </a:rPr>
              <a:t>是</a:t>
            </a:r>
            <a:r>
              <a:rPr lang="en-US" altLang="zh-CN" sz="2600">
                <a:solidFill>
                  <a:schemeClr val="tx1"/>
                </a:solidFill>
                <a:latin typeface="Times New Roman" panose="02020603050405020304" pitchFamily="18" charset="0"/>
                <a:ea typeface="MS Gothic" panose="020B0609070205080204" pitchFamily="49" charset="-128"/>
              </a:rPr>
              <a:t>LPT</a:t>
            </a:r>
            <a:r>
              <a:rPr lang="zh-CN" altLang="en-US" sz="2600">
                <a:solidFill>
                  <a:schemeClr val="tx1"/>
                </a:solidFill>
                <a:latin typeface="Times New Roman" panose="02020603050405020304" pitchFamily="18" charset="0"/>
                <a:ea typeface="MS Gothic" panose="020B0609070205080204" pitchFamily="49" charset="-128"/>
              </a:rPr>
              <a:t>调度</a:t>
            </a:r>
            <a:r>
              <a:rPr lang="en-US" altLang="zh-CN" sz="2600">
                <a:solidFill>
                  <a:schemeClr val="tx1"/>
                </a:solidFill>
                <a:latin typeface="Times New Roman" panose="02020603050405020304" pitchFamily="18" charset="0"/>
                <a:ea typeface="MS Gothic" panose="020B0609070205080204" pitchFamily="49" charset="-128"/>
              </a:rPr>
              <a:t>A</a:t>
            </a:r>
            <a:r>
              <a:rPr lang="zh-CN" altLang="en-US" sz="2600">
                <a:solidFill>
                  <a:schemeClr val="tx1"/>
                </a:solidFill>
                <a:latin typeface="Times New Roman" panose="02020603050405020304" pitchFamily="18" charset="0"/>
                <a:ea typeface="MS Gothic" panose="020B0609070205080204" pitchFamily="49" charset="-128"/>
              </a:rPr>
              <a:t>中最迟完成的作业，∴在</a:t>
            </a:r>
            <a:r>
              <a:rPr lang="en-US" altLang="zh-CN" sz="2600">
                <a:solidFill>
                  <a:schemeClr val="tx1"/>
                </a:solidFill>
                <a:latin typeface="Times New Roman" panose="02020603050405020304" pitchFamily="18" charset="0"/>
                <a:ea typeface="MS Gothic" panose="020B0609070205080204" pitchFamily="49" charset="-128"/>
              </a:rPr>
              <a:t>A</a:t>
            </a:r>
            <a:r>
              <a:rPr lang="zh-CN" altLang="en-US" sz="2600">
                <a:solidFill>
                  <a:schemeClr val="tx1"/>
                </a:solidFill>
                <a:latin typeface="Times New Roman" panose="02020603050405020304" pitchFamily="18" charset="0"/>
                <a:ea typeface="MS Gothic" panose="020B0609070205080204" pitchFamily="49" charset="-128"/>
              </a:rPr>
              <a:t>中它开始于时刻</a:t>
            </a:r>
            <a:r>
              <a:rPr lang="en-US" altLang="zh-CN" sz="2600">
                <a:solidFill>
                  <a:schemeClr val="tx1"/>
                </a:solidFill>
                <a:latin typeface="Times New Roman" panose="02020603050405020304" pitchFamily="18" charset="0"/>
                <a:ea typeface="MS Gothic" panose="020B0609070205080204" pitchFamily="49" charset="-128"/>
              </a:rPr>
              <a:t>A(I)-P</a:t>
            </a:r>
            <a:r>
              <a:rPr lang="en-US" altLang="zh-CN" sz="2600" baseline="-25000">
                <a:solidFill>
                  <a:schemeClr val="tx1"/>
                </a:solidFill>
                <a:latin typeface="Times New Roman" panose="02020603050405020304" pitchFamily="18" charset="0"/>
                <a:ea typeface="MS Gothic" panose="020B0609070205080204" pitchFamily="49" charset="-128"/>
              </a:rPr>
              <a:t>n</a:t>
            </a:r>
            <a:r>
              <a:rPr lang="zh-CN" altLang="en-US" sz="2600">
                <a:solidFill>
                  <a:schemeClr val="tx1"/>
                </a:solidFill>
                <a:latin typeface="Times New Roman" panose="02020603050405020304" pitchFamily="18" charset="0"/>
                <a:ea typeface="MS Gothic" panose="020B0609070205080204" pitchFamily="49" charset="-128"/>
              </a:rPr>
              <a:t>，且此刻其它机器均无空余时间，即</a:t>
            </a:r>
            <a:r>
              <a:rPr lang="en-US" altLang="zh-CN" sz="2600">
                <a:solidFill>
                  <a:schemeClr val="tx1"/>
                </a:solidFill>
                <a:latin typeface="Times New Roman" panose="02020603050405020304" pitchFamily="18" charset="0"/>
                <a:ea typeface="MS Gothic" panose="020B0609070205080204" pitchFamily="49" charset="-128"/>
              </a:rPr>
              <a:t>:</a:t>
            </a:r>
          </a:p>
        </p:txBody>
      </p:sp>
      <p:graphicFrame>
        <p:nvGraphicFramePr>
          <p:cNvPr id="138251" name="Object 12">
            <a:extLst>
              <a:ext uri="{FF2B5EF4-FFF2-40B4-BE49-F238E27FC236}">
                <a16:creationId xmlns:a16="http://schemas.microsoft.com/office/drawing/2014/main" id="{1CCE316D-3F33-4CC1-A97A-4BB66CC0F110}"/>
              </a:ext>
            </a:extLst>
          </p:cNvPr>
          <p:cNvGraphicFramePr>
            <a:graphicFrameLocks noChangeAspect="1"/>
          </p:cNvGraphicFramePr>
          <p:nvPr/>
        </p:nvGraphicFramePr>
        <p:xfrm>
          <a:off x="587375" y="3330575"/>
          <a:ext cx="2824163" cy="1011238"/>
        </p:xfrm>
        <a:graphic>
          <a:graphicData uri="http://schemas.openxmlformats.org/presentationml/2006/ole">
            <mc:AlternateContent xmlns:mc="http://schemas.openxmlformats.org/markup-compatibility/2006">
              <mc:Choice xmlns:v="urn:schemas-microsoft-com:vml" Requires="v">
                <p:oleObj spid="_x0000_s140289" name="Equation" r:id="rId4" imgW="1206500" imgH="431800" progId="Equation.DSMT4">
                  <p:embed/>
                </p:oleObj>
              </mc:Choice>
              <mc:Fallback>
                <p:oleObj name="Equation" r:id="rId4" imgW="1206500" imgH="431800" progId="Equation.DSMT4">
                  <p:embed/>
                  <p:pic>
                    <p:nvPicPr>
                      <p:cNvPr id="138251" name="Object 12">
                        <a:extLst>
                          <a:ext uri="{FF2B5EF4-FFF2-40B4-BE49-F238E27FC236}">
                            <a16:creationId xmlns:a16="http://schemas.microsoft.com/office/drawing/2014/main" id="{1CCE316D-3F33-4CC1-A97A-4BB66CC0F1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75" y="3330575"/>
                        <a:ext cx="2824163" cy="1011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8252" name="Group 47">
            <a:extLst>
              <a:ext uri="{FF2B5EF4-FFF2-40B4-BE49-F238E27FC236}">
                <a16:creationId xmlns:a16="http://schemas.microsoft.com/office/drawing/2014/main" id="{4FCE4986-A79A-425F-9611-0723C2A03387}"/>
              </a:ext>
            </a:extLst>
          </p:cNvPr>
          <p:cNvGrpSpPr>
            <a:grpSpLocks/>
          </p:cNvGrpSpPr>
          <p:nvPr/>
        </p:nvGrpSpPr>
        <p:grpSpPr bwMode="auto">
          <a:xfrm>
            <a:off x="6264275" y="509588"/>
            <a:ext cx="2879725" cy="2654300"/>
            <a:chOff x="3827" y="2213"/>
            <a:chExt cx="1814" cy="1672"/>
          </a:xfrm>
        </p:grpSpPr>
        <p:sp>
          <p:nvSpPr>
            <p:cNvPr id="175118" name="Rectangle 14">
              <a:extLst>
                <a:ext uri="{FF2B5EF4-FFF2-40B4-BE49-F238E27FC236}">
                  <a16:creationId xmlns:a16="http://schemas.microsoft.com/office/drawing/2014/main" id="{083D60DD-7967-4B01-A8FC-F4DA50F38A89}"/>
                </a:ext>
              </a:extLst>
            </p:cNvPr>
            <p:cNvSpPr>
              <a:spLocks noChangeArrowheads="1"/>
            </p:cNvSpPr>
            <p:nvPr/>
          </p:nvSpPr>
          <p:spPr bwMode="auto">
            <a:xfrm>
              <a:off x="3832" y="2213"/>
              <a:ext cx="1235" cy="273"/>
            </a:xfrm>
            <a:prstGeom prst="rect">
              <a:avLst/>
            </a:prstGeom>
            <a:solidFill>
              <a:srgbClr val="D2FA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75120" name="Rectangle 16">
              <a:extLst>
                <a:ext uri="{FF2B5EF4-FFF2-40B4-BE49-F238E27FC236}">
                  <a16:creationId xmlns:a16="http://schemas.microsoft.com/office/drawing/2014/main" id="{ED6F2093-8FAD-420E-A1A9-E06893E42E05}"/>
                </a:ext>
              </a:extLst>
            </p:cNvPr>
            <p:cNvSpPr>
              <a:spLocks noChangeArrowheads="1"/>
            </p:cNvSpPr>
            <p:nvPr/>
          </p:nvSpPr>
          <p:spPr bwMode="auto">
            <a:xfrm>
              <a:off x="5075" y="2213"/>
              <a:ext cx="311" cy="274"/>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38259" name="Text Box 17">
              <a:extLst>
                <a:ext uri="{FF2B5EF4-FFF2-40B4-BE49-F238E27FC236}">
                  <a16:creationId xmlns:a16="http://schemas.microsoft.com/office/drawing/2014/main" id="{704D16A7-4D21-46D1-AB60-BDB67A6BD207}"/>
                </a:ext>
              </a:extLst>
            </p:cNvPr>
            <p:cNvSpPr txBox="1">
              <a:spLocks noChangeArrowheads="1"/>
            </p:cNvSpPr>
            <p:nvPr/>
          </p:nvSpPr>
          <p:spPr bwMode="auto">
            <a:xfrm>
              <a:off x="4334" y="3129"/>
              <a:ext cx="357"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A(I)</a:t>
              </a:r>
            </a:p>
          </p:txBody>
        </p:sp>
        <p:sp>
          <p:nvSpPr>
            <p:cNvPr id="175128" name="Line 24">
              <a:extLst>
                <a:ext uri="{FF2B5EF4-FFF2-40B4-BE49-F238E27FC236}">
                  <a16:creationId xmlns:a16="http://schemas.microsoft.com/office/drawing/2014/main" id="{0DD5E7F4-C764-401D-9BB6-13167AC55186}"/>
                </a:ext>
              </a:extLst>
            </p:cNvPr>
            <p:cNvSpPr>
              <a:spLocks noChangeShapeType="1"/>
            </p:cNvSpPr>
            <p:nvPr/>
          </p:nvSpPr>
          <p:spPr bwMode="auto">
            <a:xfrm flipH="1">
              <a:off x="3827" y="3230"/>
              <a:ext cx="439" cy="10"/>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75129" name="Line 25">
              <a:extLst>
                <a:ext uri="{FF2B5EF4-FFF2-40B4-BE49-F238E27FC236}">
                  <a16:creationId xmlns:a16="http://schemas.microsoft.com/office/drawing/2014/main" id="{ADB0B7B1-A25F-4F03-B475-0CAEF79FA57C}"/>
                </a:ext>
              </a:extLst>
            </p:cNvPr>
            <p:cNvSpPr>
              <a:spLocks noChangeShapeType="1"/>
            </p:cNvSpPr>
            <p:nvPr/>
          </p:nvSpPr>
          <p:spPr bwMode="auto">
            <a:xfrm flipV="1">
              <a:off x="4604" y="3223"/>
              <a:ext cx="758" cy="9"/>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38262" name="Text Box 29">
              <a:extLst>
                <a:ext uri="{FF2B5EF4-FFF2-40B4-BE49-F238E27FC236}">
                  <a16:creationId xmlns:a16="http://schemas.microsoft.com/office/drawing/2014/main" id="{E028260E-2A1E-44DF-813B-003B34A6B50A}"/>
                </a:ext>
              </a:extLst>
            </p:cNvPr>
            <p:cNvSpPr txBox="1">
              <a:spLocks noChangeArrowheads="1"/>
            </p:cNvSpPr>
            <p:nvPr/>
          </p:nvSpPr>
          <p:spPr bwMode="auto">
            <a:xfrm>
              <a:off x="4480" y="3145"/>
              <a:ext cx="192" cy="596"/>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a:t>
              </a:r>
            </a:p>
          </p:txBody>
        </p:sp>
        <p:grpSp>
          <p:nvGrpSpPr>
            <p:cNvPr id="138263" name="Group 38">
              <a:extLst>
                <a:ext uri="{FF2B5EF4-FFF2-40B4-BE49-F238E27FC236}">
                  <a16:creationId xmlns:a16="http://schemas.microsoft.com/office/drawing/2014/main" id="{84ACF7F9-581D-49BB-A253-CD309859ACFC}"/>
                </a:ext>
              </a:extLst>
            </p:cNvPr>
            <p:cNvGrpSpPr>
              <a:grpSpLocks/>
            </p:cNvGrpSpPr>
            <p:nvPr/>
          </p:nvGrpSpPr>
          <p:grpSpPr bwMode="auto">
            <a:xfrm>
              <a:off x="3832" y="3584"/>
              <a:ext cx="1765" cy="301"/>
              <a:chOff x="3832" y="3530"/>
              <a:chExt cx="1765" cy="301"/>
            </a:xfrm>
          </p:grpSpPr>
          <p:sp>
            <p:nvSpPr>
              <p:cNvPr id="175134" name="Rectangle 30">
                <a:extLst>
                  <a:ext uri="{FF2B5EF4-FFF2-40B4-BE49-F238E27FC236}">
                    <a16:creationId xmlns:a16="http://schemas.microsoft.com/office/drawing/2014/main" id="{DD73DC13-8DAB-46E0-91EE-0912389ACE70}"/>
                  </a:ext>
                </a:extLst>
              </p:cNvPr>
              <p:cNvSpPr>
                <a:spLocks noChangeArrowheads="1"/>
              </p:cNvSpPr>
              <p:nvPr/>
            </p:nvSpPr>
            <p:spPr bwMode="auto">
              <a:xfrm>
                <a:off x="3832" y="3539"/>
                <a:ext cx="1170" cy="292"/>
              </a:xfrm>
              <a:prstGeom prst="rect">
                <a:avLst/>
              </a:prstGeom>
              <a:solidFill>
                <a:srgbClr val="CCFF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75135" name="Rectangle 31">
                <a:extLst>
                  <a:ext uri="{FF2B5EF4-FFF2-40B4-BE49-F238E27FC236}">
                    <a16:creationId xmlns:a16="http://schemas.microsoft.com/office/drawing/2014/main" id="{604310E8-5FC9-4D79-BACD-6C918D93170C}"/>
                  </a:ext>
                </a:extLst>
              </p:cNvPr>
              <p:cNvSpPr>
                <a:spLocks noChangeArrowheads="1"/>
              </p:cNvSpPr>
              <p:nvPr/>
            </p:nvSpPr>
            <p:spPr bwMode="auto">
              <a:xfrm>
                <a:off x="5011" y="3530"/>
                <a:ext cx="347" cy="292"/>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38276" name="Text Box 34">
                <a:extLst>
                  <a:ext uri="{FF2B5EF4-FFF2-40B4-BE49-F238E27FC236}">
                    <a16:creationId xmlns:a16="http://schemas.microsoft.com/office/drawing/2014/main" id="{501A5873-2D85-4E8B-994F-05E48F30BCB0}"/>
                  </a:ext>
                </a:extLst>
              </p:cNvPr>
              <p:cNvSpPr txBox="1">
                <a:spLocks noChangeArrowheads="1"/>
              </p:cNvSpPr>
              <p:nvPr/>
            </p:nvSpPr>
            <p:spPr bwMode="auto">
              <a:xfrm>
                <a:off x="5359" y="3557"/>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m</a:t>
                </a:r>
                <a:endParaRPr lang="en-US" altLang="zh-CN" sz="2000">
                  <a:solidFill>
                    <a:schemeClr val="tx1"/>
                  </a:solidFill>
                </a:endParaRPr>
              </a:p>
            </p:txBody>
          </p:sp>
        </p:grpSp>
        <p:grpSp>
          <p:nvGrpSpPr>
            <p:cNvPr id="138264" name="Group 37">
              <a:extLst>
                <a:ext uri="{FF2B5EF4-FFF2-40B4-BE49-F238E27FC236}">
                  <a16:creationId xmlns:a16="http://schemas.microsoft.com/office/drawing/2014/main" id="{8E88F1B8-4491-4B24-9280-F9503FF94065}"/>
                </a:ext>
              </a:extLst>
            </p:cNvPr>
            <p:cNvGrpSpPr>
              <a:grpSpLocks/>
            </p:cNvGrpSpPr>
            <p:nvPr/>
          </p:nvGrpSpPr>
          <p:grpSpPr bwMode="auto">
            <a:xfrm>
              <a:off x="3832" y="2862"/>
              <a:ext cx="1787" cy="284"/>
              <a:chOff x="3832" y="2807"/>
              <a:chExt cx="1787" cy="284"/>
            </a:xfrm>
          </p:grpSpPr>
          <p:sp>
            <p:nvSpPr>
              <p:cNvPr id="175131" name="Rectangle 27">
                <a:extLst>
                  <a:ext uri="{FF2B5EF4-FFF2-40B4-BE49-F238E27FC236}">
                    <a16:creationId xmlns:a16="http://schemas.microsoft.com/office/drawing/2014/main" id="{56086D87-6BE0-49E8-A386-A778677244E0}"/>
                  </a:ext>
                </a:extLst>
              </p:cNvPr>
              <p:cNvSpPr>
                <a:spLocks noChangeArrowheads="1"/>
              </p:cNvSpPr>
              <p:nvPr/>
            </p:nvSpPr>
            <p:spPr bwMode="auto">
              <a:xfrm>
                <a:off x="3832" y="2816"/>
                <a:ext cx="1106" cy="275"/>
              </a:xfrm>
              <a:prstGeom prst="rect">
                <a:avLst/>
              </a:prstGeom>
              <a:solidFill>
                <a:srgbClr val="D2FA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75132" name="Rectangle 28">
                <a:extLst>
                  <a:ext uri="{FF2B5EF4-FFF2-40B4-BE49-F238E27FC236}">
                    <a16:creationId xmlns:a16="http://schemas.microsoft.com/office/drawing/2014/main" id="{A937B275-A05D-42C4-A838-BB259E59E801}"/>
                  </a:ext>
                </a:extLst>
              </p:cNvPr>
              <p:cNvSpPr>
                <a:spLocks noChangeArrowheads="1"/>
              </p:cNvSpPr>
              <p:nvPr/>
            </p:nvSpPr>
            <p:spPr bwMode="auto">
              <a:xfrm>
                <a:off x="4938" y="2807"/>
                <a:ext cx="430" cy="284"/>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38273" name="Text Box 35">
                <a:extLst>
                  <a:ext uri="{FF2B5EF4-FFF2-40B4-BE49-F238E27FC236}">
                    <a16:creationId xmlns:a16="http://schemas.microsoft.com/office/drawing/2014/main" id="{F1220CE6-906E-405D-9D1D-978F5BD22E60}"/>
                  </a:ext>
                </a:extLst>
              </p:cNvPr>
              <p:cNvSpPr txBox="1">
                <a:spLocks noChangeArrowheads="1"/>
              </p:cNvSpPr>
              <p:nvPr/>
            </p:nvSpPr>
            <p:spPr bwMode="auto">
              <a:xfrm>
                <a:off x="5381" y="2838"/>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i</a:t>
                </a:r>
                <a:endParaRPr lang="en-US" altLang="zh-CN" sz="2000">
                  <a:solidFill>
                    <a:schemeClr val="tx1"/>
                  </a:solidFill>
                </a:endParaRPr>
              </a:p>
            </p:txBody>
          </p:sp>
        </p:grpSp>
        <p:sp>
          <p:nvSpPr>
            <p:cNvPr id="138265" name="Text Box 36">
              <a:extLst>
                <a:ext uri="{FF2B5EF4-FFF2-40B4-BE49-F238E27FC236}">
                  <a16:creationId xmlns:a16="http://schemas.microsoft.com/office/drawing/2014/main" id="{01677818-2E66-4262-BEB2-0755CEB3A1B1}"/>
                </a:ext>
              </a:extLst>
            </p:cNvPr>
            <p:cNvSpPr txBox="1">
              <a:spLocks noChangeArrowheads="1"/>
            </p:cNvSpPr>
            <p:nvPr/>
          </p:nvSpPr>
          <p:spPr bwMode="auto">
            <a:xfrm>
              <a:off x="5403" y="2220"/>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1</a:t>
              </a:r>
              <a:endParaRPr lang="en-US" altLang="zh-CN" sz="2000">
                <a:solidFill>
                  <a:schemeClr val="tx1"/>
                </a:solidFill>
              </a:endParaRPr>
            </a:p>
          </p:txBody>
        </p:sp>
        <p:sp>
          <p:nvSpPr>
            <p:cNvPr id="175145" name="Line 41">
              <a:extLst>
                <a:ext uri="{FF2B5EF4-FFF2-40B4-BE49-F238E27FC236}">
                  <a16:creationId xmlns:a16="http://schemas.microsoft.com/office/drawing/2014/main" id="{A33BCD3F-7F0D-4DC5-8F43-44ADE54425DA}"/>
                </a:ext>
              </a:extLst>
            </p:cNvPr>
            <p:cNvSpPr>
              <a:spLocks noChangeShapeType="1"/>
            </p:cNvSpPr>
            <p:nvPr/>
          </p:nvSpPr>
          <p:spPr bwMode="auto">
            <a:xfrm flipH="1" flipV="1">
              <a:off x="3840" y="3173"/>
              <a:ext cx="9" cy="182"/>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75147" name="Line 43">
              <a:extLst>
                <a:ext uri="{FF2B5EF4-FFF2-40B4-BE49-F238E27FC236}">
                  <a16:creationId xmlns:a16="http://schemas.microsoft.com/office/drawing/2014/main" id="{3BB7733F-FBF5-493C-A73A-5ADB010C6C35}"/>
                </a:ext>
              </a:extLst>
            </p:cNvPr>
            <p:cNvSpPr>
              <a:spLocks noChangeShapeType="1"/>
            </p:cNvSpPr>
            <p:nvPr/>
          </p:nvSpPr>
          <p:spPr bwMode="auto">
            <a:xfrm flipV="1">
              <a:off x="5376" y="3138"/>
              <a:ext cx="0" cy="155"/>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38268" name="Line 33">
              <a:extLst>
                <a:ext uri="{FF2B5EF4-FFF2-40B4-BE49-F238E27FC236}">
                  <a16:creationId xmlns:a16="http://schemas.microsoft.com/office/drawing/2014/main" id="{A2ED0E3E-50E4-452B-B999-A0763DE07953}"/>
                </a:ext>
              </a:extLst>
            </p:cNvPr>
            <p:cNvSpPr>
              <a:spLocks noChangeShapeType="1"/>
            </p:cNvSpPr>
            <p:nvPr/>
          </p:nvSpPr>
          <p:spPr bwMode="auto">
            <a:xfrm>
              <a:off x="4932" y="2218"/>
              <a:ext cx="9" cy="1663"/>
            </a:xfrm>
            <a:prstGeom prst="line">
              <a:avLst/>
            </a:prstGeom>
            <a:noFill/>
            <a:ln w="6350">
              <a:solidFill>
                <a:srgbClr val="FF0000"/>
              </a:solidFill>
              <a:prstDash val="dash"/>
              <a:round/>
              <a:headEnd/>
              <a:tailEnd/>
            </a:ln>
            <a:effectLst>
              <a:prstShdw prst="shdw17" dist="17961" dir="13500000">
                <a:srgbClr val="9900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138269" name="Text Box 44">
              <a:extLst>
                <a:ext uri="{FF2B5EF4-FFF2-40B4-BE49-F238E27FC236}">
                  <a16:creationId xmlns:a16="http://schemas.microsoft.com/office/drawing/2014/main" id="{5AD42084-AD39-4C57-87B0-1E1B239FC954}"/>
                </a:ext>
              </a:extLst>
            </p:cNvPr>
            <p:cNvSpPr txBox="1">
              <a:spLocks noChangeArrowheads="1"/>
            </p:cNvSpPr>
            <p:nvPr/>
          </p:nvSpPr>
          <p:spPr bwMode="auto">
            <a:xfrm>
              <a:off x="5001" y="2898"/>
              <a:ext cx="338"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P</a:t>
              </a:r>
              <a:r>
                <a:rPr lang="en-US" altLang="zh-CN" sz="2000" baseline="-25000">
                  <a:solidFill>
                    <a:schemeClr val="tx1"/>
                  </a:solidFill>
                </a:rPr>
                <a:t>n</a:t>
              </a:r>
            </a:p>
          </p:txBody>
        </p:sp>
        <p:sp>
          <p:nvSpPr>
            <p:cNvPr id="138270" name="Text Box 45">
              <a:extLst>
                <a:ext uri="{FF2B5EF4-FFF2-40B4-BE49-F238E27FC236}">
                  <a16:creationId xmlns:a16="http://schemas.microsoft.com/office/drawing/2014/main" id="{1ABAB159-0EB8-46F0-B648-43D28C99AB2B}"/>
                </a:ext>
              </a:extLst>
            </p:cNvPr>
            <p:cNvSpPr txBox="1">
              <a:spLocks noChangeArrowheads="1"/>
            </p:cNvSpPr>
            <p:nvPr/>
          </p:nvSpPr>
          <p:spPr bwMode="auto">
            <a:xfrm>
              <a:off x="4474" y="2380"/>
              <a:ext cx="192" cy="596"/>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a:t>
              </a:r>
            </a:p>
          </p:txBody>
        </p:sp>
      </p:grpSp>
      <p:graphicFrame>
        <p:nvGraphicFramePr>
          <p:cNvPr id="138253" name="Object 46">
            <a:extLst>
              <a:ext uri="{FF2B5EF4-FFF2-40B4-BE49-F238E27FC236}">
                <a16:creationId xmlns:a16="http://schemas.microsoft.com/office/drawing/2014/main" id="{CBC13CD9-0E43-4B6F-ACB1-CC670021C100}"/>
              </a:ext>
            </a:extLst>
          </p:cNvPr>
          <p:cNvGraphicFramePr>
            <a:graphicFrameLocks noChangeAspect="1"/>
          </p:cNvGraphicFramePr>
          <p:nvPr/>
        </p:nvGraphicFramePr>
        <p:xfrm>
          <a:off x="4851400" y="3305175"/>
          <a:ext cx="3567113" cy="1011238"/>
        </p:xfrm>
        <a:graphic>
          <a:graphicData uri="http://schemas.openxmlformats.org/presentationml/2006/ole">
            <mc:AlternateContent xmlns:mc="http://schemas.openxmlformats.org/markup-compatibility/2006">
              <mc:Choice xmlns:v="urn:schemas-microsoft-com:vml" Requires="v">
                <p:oleObj spid="_x0000_s140290" name="Equation" r:id="rId6" imgW="1524000" imgH="431800" progId="Equation.DSMT4">
                  <p:embed/>
                </p:oleObj>
              </mc:Choice>
              <mc:Fallback>
                <p:oleObj name="Equation" r:id="rId6" imgW="1524000" imgH="431800" progId="Equation.DSMT4">
                  <p:embed/>
                  <p:pic>
                    <p:nvPicPr>
                      <p:cNvPr id="138253" name="Object 46">
                        <a:extLst>
                          <a:ext uri="{FF2B5EF4-FFF2-40B4-BE49-F238E27FC236}">
                            <a16:creationId xmlns:a16="http://schemas.microsoft.com/office/drawing/2014/main" id="{CBC13CD9-0E43-4B6F-ACB1-CC670021C1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51400" y="3305175"/>
                        <a:ext cx="3567113" cy="1011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8254" name="Text Box 48">
            <a:extLst>
              <a:ext uri="{FF2B5EF4-FFF2-40B4-BE49-F238E27FC236}">
                <a16:creationId xmlns:a16="http://schemas.microsoft.com/office/drawing/2014/main" id="{526357B9-8E19-4100-89DD-AF09BB9C5139}"/>
              </a:ext>
            </a:extLst>
          </p:cNvPr>
          <p:cNvSpPr txBox="1">
            <a:spLocks noChangeArrowheads="1"/>
          </p:cNvSpPr>
          <p:nvPr/>
        </p:nvSpPr>
        <p:spPr bwMode="auto">
          <a:xfrm>
            <a:off x="3686175" y="3570288"/>
            <a:ext cx="1058863" cy="4873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3200">
                <a:solidFill>
                  <a:schemeClr val="tx1"/>
                </a:solidFill>
                <a:latin typeface="MS Gothic" panose="020B0609070205080204" pitchFamily="49" charset="-128"/>
                <a:ea typeface="MS Gothic" panose="020B0609070205080204" pitchFamily="49" charset="-128"/>
              </a:rPr>
              <a:t>⇒</a:t>
            </a:r>
          </a:p>
        </p:txBody>
      </p:sp>
      <p:graphicFrame>
        <p:nvGraphicFramePr>
          <p:cNvPr id="138255" name="Object 49">
            <a:extLst>
              <a:ext uri="{FF2B5EF4-FFF2-40B4-BE49-F238E27FC236}">
                <a16:creationId xmlns:a16="http://schemas.microsoft.com/office/drawing/2014/main" id="{734848BA-B07B-430F-A122-A64F71D799C2}"/>
              </a:ext>
            </a:extLst>
          </p:cNvPr>
          <p:cNvGraphicFramePr>
            <a:graphicFrameLocks noChangeAspect="1"/>
          </p:cNvGraphicFramePr>
          <p:nvPr/>
        </p:nvGraphicFramePr>
        <p:xfrm>
          <a:off x="2962275" y="4114800"/>
          <a:ext cx="2549525" cy="1012825"/>
        </p:xfrm>
        <a:graphic>
          <a:graphicData uri="http://schemas.openxmlformats.org/presentationml/2006/ole">
            <mc:AlternateContent xmlns:mc="http://schemas.openxmlformats.org/markup-compatibility/2006">
              <mc:Choice xmlns:v="urn:schemas-microsoft-com:vml" Requires="v">
                <p:oleObj spid="_x0000_s140291" name="Equation" r:id="rId8" imgW="1129810" imgH="431613" progId="Equation.DSMT4">
                  <p:embed/>
                </p:oleObj>
              </mc:Choice>
              <mc:Fallback>
                <p:oleObj name="Equation" r:id="rId8" imgW="1129810" imgH="431613" progId="Equation.DSMT4">
                  <p:embed/>
                  <p:pic>
                    <p:nvPicPr>
                      <p:cNvPr id="138255" name="Object 49">
                        <a:extLst>
                          <a:ext uri="{FF2B5EF4-FFF2-40B4-BE49-F238E27FC236}">
                            <a16:creationId xmlns:a16="http://schemas.microsoft.com/office/drawing/2014/main" id="{734848BA-B07B-430F-A122-A64F71D799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2275" y="4114800"/>
                        <a:ext cx="2549525" cy="1012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8256" name="Object 50">
            <a:extLst>
              <a:ext uri="{FF2B5EF4-FFF2-40B4-BE49-F238E27FC236}">
                <a16:creationId xmlns:a16="http://schemas.microsoft.com/office/drawing/2014/main" id="{4DF3C105-A7E0-4551-88C6-5E0B422CF33E}"/>
              </a:ext>
            </a:extLst>
          </p:cNvPr>
          <p:cNvGraphicFramePr>
            <a:graphicFrameLocks noChangeAspect="1"/>
          </p:cNvGraphicFramePr>
          <p:nvPr/>
        </p:nvGraphicFramePr>
        <p:xfrm>
          <a:off x="733425" y="5156200"/>
          <a:ext cx="7462838" cy="1244600"/>
        </p:xfrm>
        <a:graphic>
          <a:graphicData uri="http://schemas.openxmlformats.org/presentationml/2006/ole">
            <mc:AlternateContent xmlns:mc="http://schemas.openxmlformats.org/markup-compatibility/2006">
              <mc:Choice xmlns:v="urn:schemas-microsoft-com:vml" Requires="v">
                <p:oleObj spid="_x0000_s140292" name="Equation" r:id="rId10" imgW="3581400" imgH="596900" progId="Equation.DSMT4">
                  <p:embed/>
                </p:oleObj>
              </mc:Choice>
              <mc:Fallback>
                <p:oleObj name="Equation" r:id="rId10" imgW="3581400" imgH="596900" progId="Equation.DSMT4">
                  <p:embed/>
                  <p:pic>
                    <p:nvPicPr>
                      <p:cNvPr id="138256" name="Object 50">
                        <a:extLst>
                          <a:ext uri="{FF2B5EF4-FFF2-40B4-BE49-F238E27FC236}">
                            <a16:creationId xmlns:a16="http://schemas.microsoft.com/office/drawing/2014/main" id="{4DF3C105-A7E0-4551-88C6-5E0B422CF33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425" y="5156200"/>
                        <a:ext cx="7462838"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BB6963D5-4C0B-4820-8E73-8D397787A567}"/>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BE46B44C-B4AC-409C-884F-6E1119C62AC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40291" name="Rectangle 2">
            <a:extLst>
              <a:ext uri="{FF2B5EF4-FFF2-40B4-BE49-F238E27FC236}">
                <a16:creationId xmlns:a16="http://schemas.microsoft.com/office/drawing/2014/main" id="{534DCCCC-B1DD-4148-AB53-00F718935FC4}"/>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40292" name="AutoShape 3" descr="u=3113096413,401413580&amp;fm=116&amp;gp=0">
            <a:extLst>
              <a:ext uri="{FF2B5EF4-FFF2-40B4-BE49-F238E27FC236}">
                <a16:creationId xmlns:a16="http://schemas.microsoft.com/office/drawing/2014/main" id="{51D70319-7AB4-4A10-A3B2-074FDAD5673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0293" name="AutoShape 4" descr="u=3113096413,401413580&amp;fm=116&amp;gp=0">
            <a:extLst>
              <a:ext uri="{FF2B5EF4-FFF2-40B4-BE49-F238E27FC236}">
                <a16:creationId xmlns:a16="http://schemas.microsoft.com/office/drawing/2014/main" id="{93DBA2C8-1F51-4CD3-AF23-C2D3C55D90B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0294" name="AutoShape 5" descr="u=3113096413,401413580&amp;fm=116&amp;gp=0">
            <a:extLst>
              <a:ext uri="{FF2B5EF4-FFF2-40B4-BE49-F238E27FC236}">
                <a16:creationId xmlns:a16="http://schemas.microsoft.com/office/drawing/2014/main" id="{38F2B797-6806-47A4-ADBA-ED5EE7E1582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0295" name="AutoShape 6" descr="u=3113096413,401413580&amp;fm=116&amp;gp=0">
            <a:extLst>
              <a:ext uri="{FF2B5EF4-FFF2-40B4-BE49-F238E27FC236}">
                <a16:creationId xmlns:a16="http://schemas.microsoft.com/office/drawing/2014/main" id="{117FC51D-FA1C-4BF5-8FF9-39711EA2B2D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0296" name="Text Box 7">
            <a:extLst>
              <a:ext uri="{FF2B5EF4-FFF2-40B4-BE49-F238E27FC236}">
                <a16:creationId xmlns:a16="http://schemas.microsoft.com/office/drawing/2014/main" id="{283E9187-5E5D-4C96-ADC7-862019E9BA52}"/>
              </a:ext>
            </a:extLst>
          </p:cNvPr>
          <p:cNvSpPr txBox="1">
            <a:spLocks noChangeArrowheads="1"/>
          </p:cNvSpPr>
          <p:nvPr/>
        </p:nvSpPr>
        <p:spPr bwMode="auto">
          <a:xfrm>
            <a:off x="811213" y="3133725"/>
            <a:ext cx="7969250" cy="812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en-US" altLang="zh-CN">
                <a:solidFill>
                  <a:schemeClr val="tx1"/>
                </a:solidFill>
                <a:latin typeface="黑体" panose="02010609060101010101" pitchFamily="49" charset="-122"/>
                <a:ea typeface="黑体" panose="02010609060101010101" pitchFamily="49" charset="-122"/>
              </a:rPr>
              <a:t>∵ P</a:t>
            </a:r>
            <a:r>
              <a:rPr lang="en-US" altLang="zh-CN" baseline="-25000">
                <a:solidFill>
                  <a:schemeClr val="tx1"/>
                </a:solidFill>
                <a:latin typeface="黑体" panose="02010609060101010101" pitchFamily="49" charset="-122"/>
                <a:ea typeface="黑体" panose="02010609060101010101" pitchFamily="49" charset="-122"/>
              </a:rPr>
              <a:t>n</a:t>
            </a:r>
            <a:r>
              <a:rPr lang="zh-CN" altLang="en-US">
                <a:solidFill>
                  <a:schemeClr val="tx1"/>
                </a:solidFill>
                <a:latin typeface="黑体" panose="02010609060101010101" pitchFamily="49" charset="-122"/>
                <a:ea typeface="黑体" panose="02010609060101010101" pitchFamily="49" charset="-122"/>
              </a:rPr>
              <a:t>是实例</a:t>
            </a:r>
            <a:r>
              <a:rPr lang="en-US" altLang="zh-CN">
                <a:solidFill>
                  <a:schemeClr val="tx1"/>
                </a:solidFill>
                <a:latin typeface="黑体" panose="02010609060101010101" pitchFamily="49" charset="-122"/>
                <a:ea typeface="黑体" panose="02010609060101010101" pitchFamily="49" charset="-122"/>
              </a:rPr>
              <a:t>I</a:t>
            </a:r>
            <a:r>
              <a:rPr lang="zh-CN" altLang="en-US">
                <a:solidFill>
                  <a:schemeClr val="tx1"/>
                </a:solidFill>
                <a:latin typeface="黑体" panose="02010609060101010101" pitchFamily="49" charset="-122"/>
                <a:ea typeface="黑体" panose="02010609060101010101" pitchFamily="49" charset="-122"/>
              </a:rPr>
              <a:t>中时间最短的作业 </a:t>
            </a:r>
          </a:p>
          <a:p>
            <a:pPr algn="just">
              <a:spcBef>
                <a:spcPct val="20000"/>
              </a:spcBef>
              <a:spcAft>
                <a:spcPct val="0"/>
              </a:spcAft>
              <a:buClr>
                <a:srgbClr val="FF9900"/>
              </a:buClr>
              <a:buFont typeface="Wingdings" panose="05000000000000000000" pitchFamily="2" charset="2"/>
              <a:buNone/>
            </a:pPr>
            <a:r>
              <a:rPr lang="zh-CN" altLang="en-US">
                <a:solidFill>
                  <a:schemeClr val="tx1"/>
                </a:solidFill>
                <a:latin typeface="黑体" panose="02010609060101010101" pitchFamily="49" charset="-122"/>
                <a:ea typeface="黑体" panose="02010609060101010101" pitchFamily="49" charset="-122"/>
              </a:rPr>
              <a:t>∴ 实例</a:t>
            </a:r>
            <a:r>
              <a:rPr lang="en-US" altLang="zh-CN">
                <a:solidFill>
                  <a:schemeClr val="tx1"/>
                </a:solidFill>
                <a:latin typeface="Times New Roman" panose="02020603050405020304" pitchFamily="18" charset="0"/>
                <a:ea typeface="黑体" panose="02010609060101010101" pitchFamily="49" charset="-122"/>
              </a:rPr>
              <a:t>I</a:t>
            </a:r>
            <a:r>
              <a:rPr lang="zh-CN" altLang="en-US">
                <a:solidFill>
                  <a:schemeClr val="tx1"/>
                </a:solidFill>
                <a:latin typeface="黑体" panose="02010609060101010101" pitchFamily="49" charset="-122"/>
                <a:ea typeface="黑体" panose="02010609060101010101" pitchFamily="49" charset="-122"/>
              </a:rPr>
              <a:t>的最优调度中任何机器上的作业数≤</a:t>
            </a:r>
            <a:r>
              <a:rPr lang="en-US" altLang="zh-CN">
                <a:solidFill>
                  <a:schemeClr val="tx1"/>
                </a:solidFill>
                <a:latin typeface="黑体" panose="02010609060101010101" pitchFamily="49" charset="-122"/>
                <a:ea typeface="黑体" panose="02010609060101010101" pitchFamily="49" charset="-122"/>
              </a:rPr>
              <a:t>2</a:t>
            </a:r>
          </a:p>
        </p:txBody>
      </p:sp>
      <p:sp>
        <p:nvSpPr>
          <p:cNvPr id="140297" name="Text Box 8">
            <a:extLst>
              <a:ext uri="{FF2B5EF4-FFF2-40B4-BE49-F238E27FC236}">
                <a16:creationId xmlns:a16="http://schemas.microsoft.com/office/drawing/2014/main" id="{D7CFD77D-AD2E-4A1B-8039-39773481B21E}"/>
              </a:ext>
            </a:extLst>
          </p:cNvPr>
          <p:cNvSpPr txBox="1">
            <a:spLocks noChangeArrowheads="1"/>
          </p:cNvSpPr>
          <p:nvPr/>
        </p:nvSpPr>
        <p:spPr bwMode="auto">
          <a:xfrm>
            <a:off x="493713" y="4195763"/>
            <a:ext cx="8316912" cy="17827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zh-CN" altLang="en-US" sz="2600">
                <a:solidFill>
                  <a:schemeClr val="tx1"/>
                </a:solidFill>
                <a:latin typeface="Times New Roman" panose="02020603050405020304" pitchFamily="18" charset="0"/>
                <a:ea typeface="黑体" panose="02010609060101010101" pitchFamily="49" charset="-122"/>
              </a:rPr>
              <a:t>    当最优调度在任何机器上至多包含</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个作业时，</a:t>
            </a:r>
            <a:r>
              <a:rPr lang="en-US" altLang="zh-CN" sz="2600">
                <a:solidFill>
                  <a:schemeClr val="tx1"/>
                </a:solidFill>
                <a:latin typeface="Times New Roman" panose="02020603050405020304" pitchFamily="18" charset="0"/>
                <a:ea typeface="黑体" panose="02010609060101010101" pitchFamily="49" charset="-122"/>
              </a:rPr>
              <a:t>LPT</a:t>
            </a:r>
            <a:r>
              <a:rPr lang="zh-CN" altLang="en-US" sz="2600">
                <a:solidFill>
                  <a:schemeClr val="tx1"/>
                </a:solidFill>
                <a:latin typeface="Times New Roman" panose="02020603050405020304" pitchFamily="18" charset="0"/>
                <a:ea typeface="黑体" panose="02010609060101010101" pitchFamily="49" charset="-122"/>
              </a:rPr>
              <a:t>也是</a:t>
            </a:r>
            <a:r>
              <a:rPr lang="zh-CN" altLang="en-US" sz="2600">
                <a:solidFill>
                  <a:srgbClr val="FF9900"/>
                </a:solidFill>
                <a:latin typeface="Times New Roman" panose="02020603050405020304" pitchFamily="18" charset="0"/>
              </a:rPr>
              <a:t>最优</a:t>
            </a:r>
            <a:r>
              <a:rPr lang="zh-CN" altLang="en-US" sz="2600">
                <a:solidFill>
                  <a:schemeClr val="tx1"/>
                </a:solidFill>
                <a:latin typeface="Times New Roman" panose="02020603050405020304" pitchFamily="18" charset="0"/>
                <a:ea typeface="黑体" panose="02010609060101010101" pitchFamily="49" charset="-122"/>
              </a:rPr>
              <a:t>的。证明如下：</a:t>
            </a:r>
            <a:endParaRPr lang="en-US" altLang="zh-CN" sz="2600">
              <a:solidFill>
                <a:schemeClr val="tx1"/>
              </a:solidFill>
              <a:latin typeface="Times New Roman" panose="02020603050405020304" pitchFamily="18" charset="0"/>
              <a:ea typeface="黑体" panose="02010609060101010101" pitchFamily="49" charset="-122"/>
            </a:endParaRPr>
          </a:p>
          <a:p>
            <a:pPr>
              <a:buFont typeface="Futura Md BT"/>
              <a:buNone/>
            </a:pPr>
            <a:r>
              <a:rPr lang="zh-CN" altLang="en-US" sz="2600">
                <a:solidFill>
                  <a:schemeClr val="tx1"/>
                </a:solidFill>
                <a:latin typeface="Times New Roman" panose="02020603050405020304" pitchFamily="18" charset="0"/>
                <a:ea typeface="黑体" panose="02010609060101010101" pitchFamily="49" charset="-122"/>
              </a:rPr>
              <a:t> 不妨设</a:t>
            </a:r>
            <a:r>
              <a:rPr lang="en-US" altLang="zh-CN" sz="2600">
                <a:solidFill>
                  <a:schemeClr val="tx1"/>
                </a:solidFill>
                <a:latin typeface="Times New Roman" panose="02020603050405020304" pitchFamily="18" charset="0"/>
                <a:ea typeface="黑体" panose="02010609060101010101" pitchFamily="49" charset="-122"/>
              </a:rPr>
              <a:t>n=2m</a:t>
            </a:r>
            <a:r>
              <a:rPr lang="zh-CN" altLang="en-US" sz="2600">
                <a:solidFill>
                  <a:schemeClr val="tx1"/>
                </a:solidFill>
                <a:latin typeface="Times New Roman" panose="02020603050405020304" pitchFamily="18" charset="0"/>
                <a:ea typeface="黑体" panose="02010609060101010101" pitchFamily="49" charset="-122"/>
              </a:rPr>
              <a:t>，若</a:t>
            </a:r>
            <a:r>
              <a:rPr lang="en-US" altLang="zh-CN" sz="2600">
                <a:solidFill>
                  <a:schemeClr val="tx1"/>
                </a:solidFill>
                <a:latin typeface="Times New Roman" panose="02020603050405020304" pitchFamily="18" charset="0"/>
                <a:ea typeface="黑体" panose="02010609060101010101" pitchFamily="49" charset="-122"/>
              </a:rPr>
              <a:t>n&lt;2m</a:t>
            </a:r>
            <a:r>
              <a:rPr lang="zh-CN" altLang="en-US" sz="2600">
                <a:solidFill>
                  <a:schemeClr val="tx1"/>
                </a:solidFill>
                <a:latin typeface="Times New Roman" panose="02020603050405020304" pitchFamily="18" charset="0"/>
                <a:ea typeface="黑体" panose="02010609060101010101" pitchFamily="49" charset="-122"/>
              </a:rPr>
              <a:t>，则令</a:t>
            </a:r>
            <a:r>
              <a:rPr lang="en-US" altLang="zh-CN" sz="2600">
                <a:solidFill>
                  <a:schemeClr val="tx1"/>
                </a:solidFill>
                <a:latin typeface="Times New Roman" panose="02020603050405020304" pitchFamily="18" charset="0"/>
                <a:ea typeface="黑体" panose="02010609060101010101" pitchFamily="49" charset="-122"/>
              </a:rPr>
              <a:t>J</a:t>
            </a:r>
            <a:r>
              <a:rPr lang="en-US" altLang="zh-CN" sz="2600" baseline="-25000">
                <a:solidFill>
                  <a:schemeClr val="tx1"/>
                </a:solidFill>
                <a:latin typeface="Times New Roman" panose="02020603050405020304" pitchFamily="18" charset="0"/>
                <a:ea typeface="黑体" panose="02010609060101010101" pitchFamily="49" charset="-122"/>
              </a:rPr>
              <a:t>n+1</a:t>
            </a:r>
            <a:r>
              <a:rPr lang="en-US" altLang="zh-CN" sz="2600">
                <a:solidFill>
                  <a:schemeClr val="tx1"/>
                </a:solidFill>
                <a:latin typeface="Times New Roman" panose="02020603050405020304" pitchFamily="18" charset="0"/>
                <a:ea typeface="黑体" panose="02010609060101010101" pitchFamily="49" charset="-122"/>
              </a:rPr>
              <a:t>,…,J</a:t>
            </a:r>
            <a:r>
              <a:rPr lang="en-US" altLang="zh-CN" sz="2600" baseline="-25000">
                <a:solidFill>
                  <a:schemeClr val="tx1"/>
                </a:solidFill>
                <a:latin typeface="Times New Roman" panose="02020603050405020304" pitchFamily="18" charset="0"/>
                <a:ea typeface="黑体" panose="02010609060101010101" pitchFamily="49" charset="-122"/>
              </a:rPr>
              <a:t>2m</a:t>
            </a:r>
            <a:r>
              <a:rPr lang="zh-CN" altLang="en-US" sz="2600">
                <a:solidFill>
                  <a:schemeClr val="tx1"/>
                </a:solidFill>
                <a:latin typeface="Times New Roman" panose="02020603050405020304" pitchFamily="18" charset="0"/>
                <a:ea typeface="黑体" panose="02010609060101010101" pitchFamily="49" charset="-122"/>
              </a:rPr>
              <a:t>的时间均为</a:t>
            </a:r>
            <a:r>
              <a:rPr lang="en-US" altLang="zh-CN" sz="2600">
                <a:solidFill>
                  <a:schemeClr val="tx1"/>
                </a:solidFill>
                <a:latin typeface="Times New Roman" panose="02020603050405020304" pitchFamily="18" charset="0"/>
                <a:ea typeface="黑体" panose="02010609060101010101" pitchFamily="49" charset="-122"/>
              </a:rPr>
              <a:t>0</a:t>
            </a:r>
            <a:r>
              <a:rPr lang="zh-CN" altLang="en-US" sz="2600">
                <a:solidFill>
                  <a:schemeClr val="tx1"/>
                </a:solidFill>
                <a:latin typeface="Times New Roman" panose="02020603050405020304" pitchFamily="18" charset="0"/>
                <a:ea typeface="黑体" panose="02010609060101010101" pitchFamily="49" charset="-122"/>
              </a:rPr>
              <a:t>，将其加入</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，不妨设</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1</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2</a:t>
            </a:r>
            <a:r>
              <a:rPr lang="en-US" altLang="zh-CN" sz="2600">
                <a:solidFill>
                  <a:schemeClr val="tx1"/>
                </a:solidFill>
                <a:latin typeface="Times New Roman" panose="02020603050405020304" pitchFamily="18" charset="0"/>
                <a:ea typeface="黑体" panose="02010609060101010101" pitchFamily="49" charset="-122"/>
              </a:rPr>
              <a:t>≥… ≥ P</a:t>
            </a:r>
            <a:r>
              <a:rPr lang="en-US" altLang="zh-CN" sz="2600" baseline="-25000">
                <a:solidFill>
                  <a:schemeClr val="tx1"/>
                </a:solidFill>
                <a:latin typeface="Times New Roman" panose="02020603050405020304" pitchFamily="18" charset="0"/>
                <a:ea typeface="黑体" panose="02010609060101010101" pitchFamily="49" charset="-122"/>
              </a:rPr>
              <a:t>2m</a:t>
            </a:r>
            <a:endParaRPr lang="en-US" altLang="zh-CN" sz="2600">
              <a:solidFill>
                <a:schemeClr val="tx1"/>
              </a:solidFill>
              <a:latin typeface="Times New Roman" panose="02020603050405020304" pitchFamily="18" charset="0"/>
              <a:ea typeface="黑体" panose="02010609060101010101" pitchFamily="49" charset="-122"/>
            </a:endParaRPr>
          </a:p>
        </p:txBody>
      </p:sp>
      <p:graphicFrame>
        <p:nvGraphicFramePr>
          <p:cNvPr id="140298" name="Object 12">
            <a:extLst>
              <a:ext uri="{FF2B5EF4-FFF2-40B4-BE49-F238E27FC236}">
                <a16:creationId xmlns:a16="http://schemas.microsoft.com/office/drawing/2014/main" id="{F3FDEAD4-08FB-4D7E-B2FD-7CFCC871A1A2}"/>
              </a:ext>
            </a:extLst>
          </p:cNvPr>
          <p:cNvGraphicFramePr>
            <a:graphicFrameLocks noChangeAspect="1"/>
          </p:cNvGraphicFramePr>
          <p:nvPr/>
        </p:nvGraphicFramePr>
        <p:xfrm>
          <a:off x="1112838" y="773113"/>
          <a:ext cx="7110412" cy="1185862"/>
        </p:xfrm>
        <a:graphic>
          <a:graphicData uri="http://schemas.openxmlformats.org/presentationml/2006/ole">
            <mc:AlternateContent xmlns:mc="http://schemas.openxmlformats.org/markup-compatibility/2006">
              <mc:Choice xmlns:v="urn:schemas-microsoft-com:vml" Requires="v">
                <p:oleObj spid="_x0000_s142337" name="Equation" r:id="rId4" imgW="3581400" imgH="596900" progId="Equation.DSMT4">
                  <p:embed/>
                </p:oleObj>
              </mc:Choice>
              <mc:Fallback>
                <p:oleObj name="Equation" r:id="rId4" imgW="3581400" imgH="596900" progId="Equation.DSMT4">
                  <p:embed/>
                  <p:pic>
                    <p:nvPicPr>
                      <p:cNvPr id="140298" name="Object 12">
                        <a:extLst>
                          <a:ext uri="{FF2B5EF4-FFF2-40B4-BE49-F238E27FC236}">
                            <a16:creationId xmlns:a16="http://schemas.microsoft.com/office/drawing/2014/main" id="{F3FDEAD4-08FB-4D7E-B2FD-7CFCC871A1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838" y="773113"/>
                        <a:ext cx="7110412" cy="1185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0299" name="Object 13">
            <a:extLst>
              <a:ext uri="{FF2B5EF4-FFF2-40B4-BE49-F238E27FC236}">
                <a16:creationId xmlns:a16="http://schemas.microsoft.com/office/drawing/2014/main" id="{5B0AAC61-6A7A-4909-84A4-DE61036B04EA}"/>
              </a:ext>
            </a:extLst>
          </p:cNvPr>
          <p:cNvGraphicFramePr>
            <a:graphicFrameLocks noChangeAspect="1"/>
          </p:cNvGraphicFramePr>
          <p:nvPr/>
        </p:nvGraphicFramePr>
        <p:xfrm>
          <a:off x="912813" y="2085975"/>
          <a:ext cx="7424737" cy="1000125"/>
        </p:xfrm>
        <a:graphic>
          <a:graphicData uri="http://schemas.openxmlformats.org/presentationml/2006/ole">
            <mc:AlternateContent xmlns:mc="http://schemas.openxmlformats.org/markup-compatibility/2006">
              <mc:Choice xmlns:v="urn:schemas-microsoft-com:vml" Requires="v">
                <p:oleObj spid="_x0000_s142338" name="Equation" r:id="rId6" imgW="3111500" imgH="419100" progId="Equation.DSMT4">
                  <p:embed/>
                </p:oleObj>
              </mc:Choice>
              <mc:Fallback>
                <p:oleObj name="Equation" r:id="rId6" imgW="3111500" imgH="419100" progId="Equation.DSMT4">
                  <p:embed/>
                  <p:pic>
                    <p:nvPicPr>
                      <p:cNvPr id="140299" name="Object 13">
                        <a:extLst>
                          <a:ext uri="{FF2B5EF4-FFF2-40B4-BE49-F238E27FC236}">
                            <a16:creationId xmlns:a16="http://schemas.microsoft.com/office/drawing/2014/main" id="{5B0AAC61-6A7A-4909-84A4-DE61036B04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2813" y="2085975"/>
                        <a:ext cx="742473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EF6607C1-2BF1-4BFA-9A7F-CD09A384E8E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A61EEC84-12C4-48D4-83A3-620852DBB35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42339" name="Rectangle 2">
            <a:extLst>
              <a:ext uri="{FF2B5EF4-FFF2-40B4-BE49-F238E27FC236}">
                <a16:creationId xmlns:a16="http://schemas.microsoft.com/office/drawing/2014/main" id="{A2D9CC64-608F-4749-AEF0-6B21744AEAD0}"/>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§1.3.1 </a:t>
            </a:r>
            <a:r>
              <a:rPr lang="zh-CN" altLang="en-US" sz="3000" b="1">
                <a:solidFill>
                  <a:schemeClr val="tx1"/>
                </a:solidFill>
              </a:rPr>
              <a:t>多机调度</a:t>
            </a:r>
            <a:endParaRPr lang="en-US" altLang="zh-CN" sz="3000" b="1">
              <a:solidFill>
                <a:schemeClr val="tx1"/>
              </a:solidFill>
            </a:endParaRPr>
          </a:p>
        </p:txBody>
      </p:sp>
      <p:sp>
        <p:nvSpPr>
          <p:cNvPr id="142340" name="AutoShape 3" descr="u=3113096413,401413580&amp;fm=116&amp;gp=0">
            <a:extLst>
              <a:ext uri="{FF2B5EF4-FFF2-40B4-BE49-F238E27FC236}">
                <a16:creationId xmlns:a16="http://schemas.microsoft.com/office/drawing/2014/main" id="{7A0A30DB-122F-4D92-9B84-45731B17FB8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2341" name="AutoShape 4" descr="u=3113096413,401413580&amp;fm=116&amp;gp=0">
            <a:extLst>
              <a:ext uri="{FF2B5EF4-FFF2-40B4-BE49-F238E27FC236}">
                <a16:creationId xmlns:a16="http://schemas.microsoft.com/office/drawing/2014/main" id="{8F35D57B-E76E-46A4-BB51-0E073886380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2342" name="AutoShape 5" descr="u=3113096413,401413580&amp;fm=116&amp;gp=0">
            <a:extLst>
              <a:ext uri="{FF2B5EF4-FFF2-40B4-BE49-F238E27FC236}">
                <a16:creationId xmlns:a16="http://schemas.microsoft.com/office/drawing/2014/main" id="{A2F2BE41-6CFA-4B76-BFF1-B606373E3B9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2343" name="AutoShape 6" descr="u=3113096413,401413580&amp;fm=116&amp;gp=0">
            <a:extLst>
              <a:ext uri="{FF2B5EF4-FFF2-40B4-BE49-F238E27FC236}">
                <a16:creationId xmlns:a16="http://schemas.microsoft.com/office/drawing/2014/main" id="{CF7CDABA-475A-4BC2-ACBA-0FCAC44A8DC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2344" name="Text Box 8">
            <a:extLst>
              <a:ext uri="{FF2B5EF4-FFF2-40B4-BE49-F238E27FC236}">
                <a16:creationId xmlns:a16="http://schemas.microsoft.com/office/drawing/2014/main" id="{0C5BB5F6-D7ED-4054-9313-941CE3F2FC58}"/>
              </a:ext>
            </a:extLst>
          </p:cNvPr>
          <p:cNvSpPr txBox="1">
            <a:spLocks noChangeArrowheads="1"/>
          </p:cNvSpPr>
          <p:nvPr/>
        </p:nvSpPr>
        <p:spPr bwMode="auto">
          <a:xfrm>
            <a:off x="406400" y="923925"/>
            <a:ext cx="8447088" cy="46704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50000"/>
              </a:spcBef>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设最优调度使得每台机器恰有</a:t>
            </a:r>
            <a:r>
              <a:rPr lang="en-US" altLang="zh-CN" sz="2600">
                <a:solidFill>
                  <a:schemeClr val="tx1"/>
                </a:solidFill>
                <a:latin typeface="Times New Roman" panose="02020603050405020304" pitchFamily="18" charset="0"/>
                <a:ea typeface="MS Gothic" panose="020B0609070205080204" pitchFamily="49" charset="-128"/>
              </a:rPr>
              <a:t>2</a:t>
            </a:r>
            <a:r>
              <a:rPr lang="zh-CN" altLang="en-US" sz="2600">
                <a:solidFill>
                  <a:schemeClr val="tx1"/>
                </a:solidFill>
                <a:latin typeface="Times New Roman" panose="02020603050405020304" pitchFamily="18" charset="0"/>
                <a:ea typeface="MS Gothic" panose="020B0609070205080204" pitchFamily="49" charset="-128"/>
              </a:rPr>
              <a:t>个作业：</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latin typeface="Times New Roman" panose="02020603050405020304" pitchFamily="18" charset="0"/>
                <a:ea typeface="MS Gothic" panose="020B0609070205080204" pitchFamily="49" charset="-128"/>
              </a:rPr>
              <a:t>和</a:t>
            </a:r>
            <a:r>
              <a:rPr lang="en-US" altLang="zh-CN" sz="2600" err="1">
                <a:solidFill>
                  <a:schemeClr val="tx1"/>
                </a:solidFill>
                <a:latin typeface="Times New Roman" panose="02020603050405020304" pitchFamily="18" charset="0"/>
                <a:ea typeface="MS Gothic" panose="020B0609070205080204" pitchFamily="49" charset="-128"/>
              </a:rPr>
              <a:t>J</a:t>
            </a:r>
            <a:r>
              <a:rPr lang="en-US" altLang="zh-CN" sz="2600" baseline="-25000" err="1">
                <a:solidFill>
                  <a:schemeClr val="tx1"/>
                </a:solidFill>
                <a:latin typeface="Times New Roman" panose="02020603050405020304" pitchFamily="18" charset="0"/>
                <a:ea typeface="MS Gothic" panose="020B0609070205080204" pitchFamily="49" charset="-128"/>
              </a:rPr>
              <a:t>j</a:t>
            </a:r>
            <a:r>
              <a:rPr lang="zh-CN" altLang="en-US" sz="2600">
                <a:solidFill>
                  <a:schemeClr val="tx1"/>
                </a:solidFill>
                <a:latin typeface="Times New Roman" panose="02020603050405020304" pitchFamily="18" charset="0"/>
                <a:ea typeface="MS Gothic" panose="020B0609070205080204" pitchFamily="49" charset="-128"/>
              </a:rPr>
              <a:t>，则必有</a:t>
            </a:r>
            <a:r>
              <a:rPr lang="en-US" altLang="zh-CN" sz="2600" err="1">
                <a:solidFill>
                  <a:schemeClr val="tx1"/>
                </a:solidFill>
                <a:latin typeface="Times New Roman" panose="02020603050405020304" pitchFamily="18" charset="0"/>
                <a:ea typeface="MS Gothic" panose="020B0609070205080204" pitchFamily="49" charset="-128"/>
              </a:rPr>
              <a:t>i≤m,j</a:t>
            </a:r>
            <a:r>
              <a:rPr lang="zh-CN" altLang="en-US" sz="2600">
                <a:solidFill>
                  <a:schemeClr val="tx1"/>
                </a:solidFill>
                <a:latin typeface="Times New Roman" panose="02020603050405020304" pitchFamily="18"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m</a:t>
            </a:r>
            <a:r>
              <a:rPr lang="zh-CN" altLang="en-US" sz="2600">
                <a:solidFill>
                  <a:schemeClr val="tx1"/>
                </a:solidFill>
                <a:latin typeface="Times New Roman" panose="02020603050405020304" pitchFamily="18" charset="0"/>
                <a:ea typeface="MS Gothic" panose="020B0609070205080204" pitchFamily="49" charset="-128"/>
              </a:rPr>
              <a:t>。否则若某最优调度</a:t>
            </a:r>
            <a:r>
              <a:rPr lang="en-US" altLang="zh-CN" sz="2600">
                <a:solidFill>
                  <a:schemeClr val="tx1"/>
                </a:solidFill>
                <a:latin typeface="Times New Roman" panose="02020603050405020304" pitchFamily="18" charset="0"/>
                <a:ea typeface="MS Gothic" panose="020B0609070205080204" pitchFamily="49" charset="-128"/>
              </a:rPr>
              <a:t>O</a:t>
            </a:r>
            <a:r>
              <a:rPr lang="zh-CN" altLang="en-US" sz="2600">
                <a:solidFill>
                  <a:schemeClr val="tx1"/>
                </a:solidFill>
                <a:latin typeface="Times New Roman" panose="02020603050405020304" pitchFamily="18" charset="0"/>
                <a:ea typeface="MS Gothic" panose="020B0609070205080204" pitchFamily="49" charset="-128"/>
              </a:rPr>
              <a:t>有</a:t>
            </a:r>
            <a:r>
              <a:rPr lang="en-US" altLang="zh-CN" sz="2600" err="1">
                <a:solidFill>
                  <a:schemeClr val="tx1"/>
                </a:solidFill>
                <a:latin typeface="Times New Roman" panose="02020603050405020304" pitchFamily="18" charset="0"/>
                <a:ea typeface="MS Gothic" panose="020B0609070205080204" pitchFamily="49" charset="-128"/>
              </a:rPr>
              <a:t>i,j</a:t>
            </a:r>
            <a:r>
              <a:rPr lang="zh-CN" altLang="en-US" sz="2600">
                <a:solidFill>
                  <a:schemeClr val="tx1"/>
                </a:solidFill>
                <a:latin typeface="Times New Roman" panose="02020603050405020304" pitchFamily="18" charset="0"/>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m</a:t>
            </a:r>
            <a:r>
              <a:rPr lang="zh-CN" altLang="en-US" sz="2600">
                <a:solidFill>
                  <a:schemeClr val="tx1"/>
                </a:solidFill>
                <a:latin typeface="Times New Roman" panose="02020603050405020304" pitchFamily="18" charset="0"/>
                <a:ea typeface="MS Gothic" panose="020B0609070205080204" pitchFamily="49" charset="-128"/>
              </a:rPr>
              <a:t>，则定有某台机器上有</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s</a:t>
            </a:r>
            <a:r>
              <a:rPr lang="zh-CN" altLang="en-US" sz="2600">
                <a:solidFill>
                  <a:schemeClr val="tx1"/>
                </a:solidFill>
                <a:latin typeface="Times New Roman" panose="02020603050405020304" pitchFamily="18" charset="0"/>
                <a:ea typeface="MS Gothic" panose="020B0609070205080204" pitchFamily="49" charset="-128"/>
              </a:rPr>
              <a:t>和</a:t>
            </a:r>
            <a:r>
              <a:rPr lang="en-US" altLang="zh-CN" sz="2600" err="1">
                <a:solidFill>
                  <a:schemeClr val="tx1"/>
                </a:solidFill>
                <a:latin typeface="Times New Roman" panose="02020603050405020304" pitchFamily="18" charset="0"/>
                <a:ea typeface="MS Gothic" panose="020B0609070205080204" pitchFamily="49" charset="-128"/>
              </a:rPr>
              <a:t>J</a:t>
            </a:r>
            <a:r>
              <a:rPr lang="en-US" altLang="zh-CN" sz="2600" baseline="-25000" err="1">
                <a:solidFill>
                  <a:schemeClr val="tx1"/>
                </a:solidFill>
                <a:latin typeface="Times New Roman" panose="02020603050405020304" pitchFamily="18" charset="0"/>
                <a:ea typeface="MS Gothic" panose="020B0609070205080204" pitchFamily="49" charset="-128"/>
              </a:rPr>
              <a:t>t</a:t>
            </a:r>
            <a:r>
              <a:rPr lang="zh-CN" altLang="en-US" sz="2600">
                <a:solidFill>
                  <a:schemeClr val="tx1"/>
                </a:solidFill>
                <a:latin typeface="Times New Roman" panose="02020603050405020304" pitchFamily="18" charset="0"/>
                <a:ea typeface="MS Gothic" panose="020B0609070205080204" pitchFamily="49" charset="-128"/>
              </a:rPr>
              <a:t>，使得</a:t>
            </a:r>
            <a:r>
              <a:rPr lang="en-US" altLang="zh-CN" sz="2600" err="1">
                <a:solidFill>
                  <a:schemeClr val="tx1"/>
                </a:solidFill>
                <a:latin typeface="Times New Roman" panose="02020603050405020304" pitchFamily="18" charset="0"/>
                <a:ea typeface="MS Gothic" panose="020B0609070205080204" pitchFamily="49" charset="-128"/>
              </a:rPr>
              <a:t>s,t</a:t>
            </a:r>
            <a:r>
              <a:rPr lang="en-US" altLang="zh-CN" sz="2600">
                <a:solidFill>
                  <a:schemeClr val="tx1"/>
                </a:solidFill>
                <a:latin typeface="Times New Roman" panose="02020603050405020304" pitchFamily="18" charset="0"/>
                <a:ea typeface="MS Gothic" panose="020B0609070205080204" pitchFamily="49" charset="-128"/>
              </a:rPr>
              <a:t>&gt;m.</a:t>
            </a:r>
          </a:p>
          <a:p>
            <a:pPr algn="just">
              <a:buFont typeface="Futura Md BT"/>
              <a:buNone/>
            </a:pPr>
            <a:r>
              <a:rPr lang="en-US" altLang="zh-CN" sz="2600">
                <a:solidFill>
                  <a:schemeClr val="tx1"/>
                </a:solidFill>
                <a:latin typeface="Times New Roman" panose="02020603050405020304" pitchFamily="18" charset="0"/>
                <a:ea typeface="MS Gothic" panose="020B0609070205080204" pitchFamily="49" charset="-128"/>
              </a:rPr>
              <a:t>   ∵</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i</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j</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s</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t</a:t>
            </a:r>
            <a:r>
              <a:rPr lang="zh-CN" altLang="en-US" sz="2600">
                <a:solidFill>
                  <a:schemeClr val="tx1"/>
                </a:solidFill>
                <a:latin typeface="Times New Roman" panose="02020603050405020304" pitchFamily="18" charset="0"/>
                <a:ea typeface="MS Gothic" panose="020B0609070205080204" pitchFamily="49" charset="-128"/>
              </a:rPr>
              <a:t>，交换</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j</a:t>
            </a:r>
            <a:r>
              <a:rPr lang="zh-CN" altLang="en-US" sz="2600">
                <a:solidFill>
                  <a:schemeClr val="tx1"/>
                </a:solidFill>
                <a:latin typeface="Times New Roman" panose="02020603050405020304" pitchFamily="18" charset="0"/>
                <a:ea typeface="MS Gothic" panose="020B0609070205080204" pitchFamily="49" charset="-128"/>
              </a:rPr>
              <a:t>和</a:t>
            </a:r>
            <a:r>
              <a:rPr lang="en-US" altLang="zh-CN" sz="2600">
                <a:solidFill>
                  <a:schemeClr val="tx1"/>
                </a:solidFill>
                <a:latin typeface="Times New Roman" panose="02020603050405020304" pitchFamily="18" charset="0"/>
                <a:ea typeface="MS Gothic" panose="020B0609070205080204" pitchFamily="49" charset="-128"/>
              </a:rPr>
              <a:t>P</a:t>
            </a:r>
            <a:r>
              <a:rPr lang="en-US" altLang="zh-CN" sz="2600" baseline="-25000">
                <a:solidFill>
                  <a:schemeClr val="tx1"/>
                </a:solidFill>
                <a:latin typeface="Times New Roman" panose="02020603050405020304" pitchFamily="18" charset="0"/>
                <a:ea typeface="MS Gothic" panose="020B0609070205080204" pitchFamily="49" charset="-128"/>
              </a:rPr>
              <a:t>t</a:t>
            </a:r>
            <a:r>
              <a:rPr lang="zh-CN" altLang="en-US" sz="2600">
                <a:solidFill>
                  <a:schemeClr val="tx1"/>
                </a:solidFill>
                <a:latin typeface="Times New Roman" panose="02020603050405020304" pitchFamily="18" charset="0"/>
                <a:ea typeface="MS Gothic" panose="020B0609070205080204" pitchFamily="49" charset="-128"/>
              </a:rPr>
              <a:t>，则</a:t>
            </a:r>
          </a:p>
          <a:p>
            <a:pPr algn="jus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       </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i</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t</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i</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        </a:t>
            </a:r>
            <a:r>
              <a:rPr lang="zh-CN" altLang="en-US" sz="2600">
                <a:solidFill>
                  <a:schemeClr val="tx1"/>
                </a:solidFill>
                <a:latin typeface="Times New Roman" panose="02020603050405020304" pitchFamily="18" charset="0"/>
                <a:ea typeface="MS Gothic" panose="020B0609070205080204" pitchFamily="49" charset="-128"/>
              </a:rPr>
              <a:t> </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s</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j</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i</a:t>
            </a:r>
            <a:r>
              <a:rPr lang="en-US" altLang="zh-CN" sz="2600" err="1">
                <a:solidFill>
                  <a:schemeClr val="tx1"/>
                </a:solidFill>
                <a:latin typeface="Times New Roman" panose="02020603050405020304" pitchFamily="18" charset="0"/>
                <a:ea typeface="MS Gothic" panose="020B0609070205080204" pitchFamily="49" charset="-128"/>
              </a:rPr>
              <a:t>+P</a:t>
            </a:r>
            <a:r>
              <a:rPr lang="en-US" altLang="zh-CN" sz="2600" baseline="-25000" err="1">
                <a:solidFill>
                  <a:schemeClr val="tx1"/>
                </a:solidFill>
                <a:latin typeface="Times New Roman" panose="02020603050405020304" pitchFamily="18" charset="0"/>
                <a:ea typeface="MS Gothic" panose="020B0609070205080204" pitchFamily="49" charset="-128"/>
              </a:rPr>
              <a:t>j</a:t>
            </a:r>
            <a:endParaRPr lang="en-US" altLang="zh-CN" sz="2600">
              <a:solidFill>
                <a:schemeClr val="tx1"/>
              </a:solidFill>
              <a:latin typeface="Times New Roman" panose="02020603050405020304" pitchFamily="18" charset="0"/>
              <a:ea typeface="MS Gothic" panose="020B0609070205080204" pitchFamily="49" charset="-128"/>
            </a:endParaRPr>
          </a:p>
          <a:p>
            <a:pPr algn="jus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交换后的调度</a:t>
            </a:r>
            <a:r>
              <a:rPr lang="en-US" altLang="zh-CN" sz="2600">
                <a:solidFill>
                  <a:schemeClr val="tx1"/>
                </a:solidFill>
                <a:latin typeface="Times New Roman" panose="02020603050405020304" pitchFamily="18" charset="0"/>
                <a:ea typeface="MS Gothic" panose="020B0609070205080204" pitchFamily="49" charset="-128"/>
              </a:rPr>
              <a:t>O</a:t>
            </a:r>
            <a:r>
              <a:rPr lang="en-US" altLang="zh-CN" sz="2600">
                <a:solidFill>
                  <a:schemeClr val="tx1"/>
                </a:solidFill>
                <a:latin typeface="MS Reference Sans Serif" panose="020B0604030504040204" pitchFamily="34" charset="0"/>
                <a:ea typeface="MS Gothic" panose="020B0609070205080204" pitchFamily="49" charset="-128"/>
              </a:rPr>
              <a:t>’</a:t>
            </a:r>
            <a:r>
              <a:rPr lang="zh-CN" altLang="en-US" sz="2600">
                <a:solidFill>
                  <a:schemeClr val="tx1"/>
                </a:solidFill>
                <a:latin typeface="Times New Roman" panose="02020603050405020304" pitchFamily="18" charset="0"/>
                <a:ea typeface="MS Gothic" panose="020B0609070205080204" pitchFamily="49" charset="-128"/>
              </a:rPr>
              <a:t>的最迟完成时间只可能减少，故</a:t>
            </a:r>
            <a:r>
              <a:rPr lang="en-US" altLang="zh-CN" sz="2600">
                <a:solidFill>
                  <a:schemeClr val="tx1"/>
                </a:solidFill>
                <a:latin typeface="Times New Roman" panose="02020603050405020304" pitchFamily="18" charset="0"/>
                <a:ea typeface="MS Gothic" panose="020B0609070205080204" pitchFamily="49" charset="-128"/>
              </a:rPr>
              <a:t>O</a:t>
            </a:r>
            <a:r>
              <a:rPr lang="en-US" altLang="zh-CN" sz="2600">
                <a:solidFill>
                  <a:schemeClr val="tx1"/>
                </a:solidFill>
                <a:latin typeface="MS Reference Sans Serif" panose="020B0604030504040204" pitchFamily="34" charset="0"/>
                <a:ea typeface="MS Gothic" panose="020B0609070205080204" pitchFamily="49" charset="-128"/>
              </a:rPr>
              <a:t>’</a:t>
            </a:r>
            <a:r>
              <a:rPr lang="zh-CN" altLang="en-US" sz="2600">
                <a:solidFill>
                  <a:schemeClr val="tx1"/>
                </a:solidFill>
                <a:latin typeface="Times New Roman" panose="02020603050405020304" pitchFamily="18" charset="0"/>
                <a:ea typeface="MS Gothic" panose="020B0609070205080204" pitchFamily="49" charset="-128"/>
              </a:rPr>
              <a:t>也是最优调度。对于</a:t>
            </a:r>
            <a:r>
              <a:rPr lang="en-US" altLang="zh-CN" sz="2600" err="1">
                <a:solidFill>
                  <a:schemeClr val="tx1"/>
                </a:solidFill>
                <a:latin typeface="Times New Roman" panose="02020603050405020304" pitchFamily="18" charset="0"/>
                <a:ea typeface="MS Gothic" panose="020B0609070205080204" pitchFamily="49" charset="-128"/>
              </a:rPr>
              <a:t>i,j</a:t>
            </a:r>
            <a:r>
              <a:rPr lang="en-US" altLang="zh-CN" sz="2600">
                <a:solidFill>
                  <a:schemeClr val="tx1"/>
                </a:solidFill>
                <a:latin typeface="Times New Roman" panose="02020603050405020304" pitchFamily="18" charset="0"/>
                <a:ea typeface="MS Gothic" panose="020B0609070205080204" pitchFamily="49" charset="-128"/>
              </a:rPr>
              <a:t>&gt;m</a:t>
            </a:r>
            <a:r>
              <a:rPr lang="zh-CN" altLang="en-US" sz="2600">
                <a:solidFill>
                  <a:schemeClr val="tx1"/>
                </a:solidFill>
                <a:latin typeface="Times New Roman" panose="02020603050405020304" pitchFamily="18" charset="0"/>
                <a:ea typeface="MS Gothic" panose="020B0609070205080204" pitchFamily="49" charset="-128"/>
              </a:rPr>
              <a:t>可类似证明。</a:t>
            </a:r>
          </a:p>
          <a:p>
            <a:pPr algn="jus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∴必有最优调度使</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1</a:t>
            </a:r>
            <a:r>
              <a:rPr lang="en-US" altLang="zh-CN" sz="2600">
                <a:solidFill>
                  <a:schemeClr val="tx1"/>
                </a:solidFill>
                <a:latin typeface="Times New Roman" panose="02020603050405020304" pitchFamily="18" charset="0"/>
                <a:ea typeface="MS Gothic" panose="020B0609070205080204" pitchFamily="49" charset="-128"/>
              </a:rPr>
              <a:t>,...,</a:t>
            </a:r>
            <a:r>
              <a:rPr lang="en-US" altLang="zh-CN" sz="2600" err="1">
                <a:solidFill>
                  <a:schemeClr val="tx1"/>
                </a:solidFill>
                <a:latin typeface="Times New Roman" panose="02020603050405020304" pitchFamily="18" charset="0"/>
                <a:ea typeface="MS Gothic" panose="020B0609070205080204" pitchFamily="49" charset="-128"/>
              </a:rPr>
              <a:t>J</a:t>
            </a:r>
            <a:r>
              <a:rPr lang="en-US" altLang="zh-CN" sz="2600" baseline="-25000" err="1">
                <a:solidFill>
                  <a:schemeClr val="tx1"/>
                </a:solidFill>
                <a:latin typeface="Times New Roman" panose="02020603050405020304" pitchFamily="18" charset="0"/>
                <a:ea typeface="MS Gothic" panose="020B0609070205080204" pitchFamily="49" charset="-128"/>
              </a:rPr>
              <a:t>m</a:t>
            </a:r>
            <a:r>
              <a:rPr lang="zh-CN" altLang="en-US" sz="2600">
                <a:solidFill>
                  <a:schemeClr val="tx1"/>
                </a:solidFill>
                <a:latin typeface="Times New Roman" panose="02020603050405020304" pitchFamily="18" charset="0"/>
                <a:ea typeface="MS Gothic" panose="020B0609070205080204" pitchFamily="49" charset="-128"/>
              </a:rPr>
              <a:t>分别分配到</a:t>
            </a:r>
            <a:r>
              <a:rPr lang="en-US" altLang="zh-CN" sz="2600">
                <a:solidFill>
                  <a:schemeClr val="tx1"/>
                </a:solidFill>
                <a:latin typeface="Times New Roman" panose="02020603050405020304" pitchFamily="18" charset="0"/>
                <a:ea typeface="MS Gothic" panose="020B0609070205080204" pitchFamily="49" charset="-128"/>
              </a:rPr>
              <a:t>M</a:t>
            </a:r>
            <a:r>
              <a:rPr lang="en-US" altLang="zh-CN" sz="2600" baseline="-25000">
                <a:solidFill>
                  <a:schemeClr val="tx1"/>
                </a:solidFill>
                <a:latin typeface="Times New Roman" panose="02020603050405020304" pitchFamily="18" charset="0"/>
                <a:ea typeface="MS Gothic" panose="020B0609070205080204" pitchFamily="49" charset="-128"/>
              </a:rPr>
              <a:t>1</a:t>
            </a:r>
            <a:r>
              <a:rPr lang="en-US" altLang="zh-CN" sz="2600">
                <a:solidFill>
                  <a:schemeClr val="tx1"/>
                </a:solidFill>
                <a:latin typeface="Times New Roman" panose="02020603050405020304" pitchFamily="18" charset="0"/>
                <a:ea typeface="MS Gothic" panose="020B0609070205080204" pitchFamily="49" charset="-128"/>
              </a:rPr>
              <a:t>,…,M</a:t>
            </a:r>
            <a:r>
              <a:rPr lang="en-US" altLang="zh-CN" sz="2600" baseline="-25000">
                <a:solidFill>
                  <a:schemeClr val="tx1"/>
                </a:solidFill>
                <a:latin typeface="Times New Roman" panose="02020603050405020304" pitchFamily="18" charset="0"/>
                <a:ea typeface="MS Gothic" panose="020B0609070205080204" pitchFamily="49" charset="-128"/>
              </a:rPr>
              <a:t>m</a:t>
            </a:r>
            <a:r>
              <a:rPr lang="zh-CN" altLang="en-US" sz="2600">
                <a:solidFill>
                  <a:schemeClr val="tx1"/>
                </a:solidFill>
                <a:latin typeface="Times New Roman" panose="02020603050405020304" pitchFamily="18" charset="0"/>
                <a:ea typeface="MS Gothic" panose="020B0609070205080204" pitchFamily="49" charset="-128"/>
              </a:rPr>
              <a:t>上，当将</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m+1</a:t>
            </a:r>
            <a:r>
              <a:rPr lang="en-US" altLang="zh-CN" sz="2600">
                <a:solidFill>
                  <a:schemeClr val="tx1"/>
                </a:solidFill>
                <a:latin typeface="Times New Roman" panose="02020603050405020304" pitchFamily="18" charset="0"/>
                <a:ea typeface="MS Gothic" panose="020B0609070205080204" pitchFamily="49" charset="-128"/>
              </a:rPr>
              <a:t>,...,J</a:t>
            </a:r>
            <a:r>
              <a:rPr lang="en-US" altLang="zh-CN" sz="2600" baseline="-25000">
                <a:solidFill>
                  <a:schemeClr val="tx1"/>
                </a:solidFill>
                <a:latin typeface="Times New Roman" panose="02020603050405020304" pitchFamily="18" charset="0"/>
                <a:ea typeface="MS Gothic" panose="020B0609070205080204" pitchFamily="49" charset="-128"/>
              </a:rPr>
              <a:t>2m</a:t>
            </a:r>
            <a:r>
              <a:rPr lang="zh-CN" altLang="en-US" sz="2600">
                <a:solidFill>
                  <a:schemeClr val="tx1"/>
                </a:solidFill>
                <a:latin typeface="Times New Roman" panose="02020603050405020304" pitchFamily="18" charset="0"/>
                <a:ea typeface="MS Gothic" panose="020B0609070205080204" pitchFamily="49" charset="-128"/>
              </a:rPr>
              <a:t>分配到</a:t>
            </a:r>
            <a:r>
              <a:rPr lang="en-US" altLang="zh-CN" sz="2600">
                <a:solidFill>
                  <a:schemeClr val="tx1"/>
                </a:solidFill>
                <a:latin typeface="Times New Roman" panose="02020603050405020304" pitchFamily="18" charset="0"/>
                <a:ea typeface="MS Gothic" panose="020B0609070205080204" pitchFamily="49" charset="-128"/>
              </a:rPr>
              <a:t>M</a:t>
            </a:r>
            <a:r>
              <a:rPr lang="zh-CN" altLang="en-US" sz="2600">
                <a:solidFill>
                  <a:schemeClr val="tx1"/>
                </a:solidFill>
                <a:latin typeface="Times New Roman" panose="02020603050405020304" pitchFamily="18" charset="0"/>
                <a:ea typeface="MS Gothic" panose="020B0609070205080204" pitchFamily="49" charset="-128"/>
              </a:rPr>
              <a:t>台机器上时，</a:t>
            </a:r>
            <a:r>
              <a:rPr lang="en-US" altLang="zh-CN" sz="2600">
                <a:solidFill>
                  <a:schemeClr val="tx1"/>
                </a:solidFill>
                <a:latin typeface="Times New Roman" panose="02020603050405020304" pitchFamily="18" charset="0"/>
                <a:ea typeface="MS Gothic" panose="020B0609070205080204" pitchFamily="49" charset="-128"/>
              </a:rPr>
              <a:t>LPT</a:t>
            </a:r>
            <a:r>
              <a:rPr lang="zh-CN" altLang="en-US" sz="2600">
                <a:solidFill>
                  <a:schemeClr val="tx1"/>
                </a:solidFill>
                <a:latin typeface="Times New Roman" panose="02020603050405020304" pitchFamily="18" charset="0"/>
                <a:ea typeface="MS Gothic" panose="020B0609070205080204" pitchFamily="49" charset="-128"/>
              </a:rPr>
              <a:t>是将长时间的作业分配到轻负载上，必与该最优调度结果相同。</a:t>
            </a:r>
          </a:p>
        </p:txBody>
      </p:sp>
      <p:graphicFrame>
        <p:nvGraphicFramePr>
          <p:cNvPr id="142345" name="Object 11">
            <a:extLst>
              <a:ext uri="{FF2B5EF4-FFF2-40B4-BE49-F238E27FC236}">
                <a16:creationId xmlns:a16="http://schemas.microsoft.com/office/drawing/2014/main" id="{1DC242CB-4AD2-4D9E-9618-9685FB7AEC6C}"/>
              </a:ext>
            </a:extLst>
          </p:cNvPr>
          <p:cNvGraphicFramePr>
            <a:graphicFrameLocks noChangeAspect="1"/>
          </p:cNvGraphicFramePr>
          <p:nvPr/>
        </p:nvGraphicFramePr>
        <p:xfrm>
          <a:off x="1311275" y="5526088"/>
          <a:ext cx="3805238" cy="884237"/>
        </p:xfrm>
        <a:graphic>
          <a:graphicData uri="http://schemas.openxmlformats.org/presentationml/2006/ole">
            <mc:AlternateContent xmlns:mc="http://schemas.openxmlformats.org/markup-compatibility/2006">
              <mc:Choice xmlns:v="urn:schemas-microsoft-com:vml" Requires="v">
                <p:oleObj spid="_x0000_s144385" name="Equation" r:id="rId4" imgW="1803400" imgH="419100" progId="Equation.DSMT4">
                  <p:embed/>
                </p:oleObj>
              </mc:Choice>
              <mc:Fallback>
                <p:oleObj name="Equation" r:id="rId4" imgW="1803400" imgH="419100" progId="Equation.DSMT4">
                  <p:embed/>
                  <p:pic>
                    <p:nvPicPr>
                      <p:cNvPr id="142345" name="Object 11">
                        <a:extLst>
                          <a:ext uri="{FF2B5EF4-FFF2-40B4-BE49-F238E27FC236}">
                            <a16:creationId xmlns:a16="http://schemas.microsoft.com/office/drawing/2014/main" id="{1DC242CB-4AD2-4D9E-9618-9685FB7AEC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275" y="5526088"/>
                        <a:ext cx="3805238" cy="88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2346" name="Rectangle 2">
            <a:extLst>
              <a:ext uri="{FF2B5EF4-FFF2-40B4-BE49-F238E27FC236}">
                <a16:creationId xmlns:a16="http://schemas.microsoft.com/office/drawing/2014/main" id="{D6295030-0174-4581-BF45-AA51463D70CA}"/>
              </a:ext>
            </a:extLst>
          </p:cNvPr>
          <p:cNvSpPr>
            <a:spLocks noChangeArrowheads="1"/>
          </p:cNvSpPr>
          <p:nvPr/>
        </p:nvSpPr>
        <p:spPr bwMode="auto">
          <a:xfrm>
            <a:off x="6199188" y="5719763"/>
            <a:ext cx="27559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r>
              <a:rPr lang="en-US" altLang="zh-CN">
                <a:solidFill>
                  <a:schemeClr val="hlink"/>
                </a:solidFill>
              </a:rPr>
              <a:t>Ex. </a:t>
            </a:r>
            <a:r>
              <a:rPr lang="zh-CN" altLang="en-US">
                <a:solidFill>
                  <a:schemeClr val="hlink"/>
                </a:solidFill>
              </a:rPr>
              <a:t>完善此证明</a:t>
            </a:r>
          </a:p>
        </p:txBody>
      </p:sp>
    </p:spTree>
  </p:cSld>
  <p:clrMapOvr>
    <a:masterClrMapping/>
  </p:clrMapOvr>
  <p:transition>
    <p:wipe dir="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a:extLst>
              <a:ext uri="{FF2B5EF4-FFF2-40B4-BE49-F238E27FC236}">
                <a16:creationId xmlns:a16="http://schemas.microsoft.com/office/drawing/2014/main" id="{4D37100A-DF59-4C00-BB51-6E57210DD2B1}"/>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AC69288-38EE-4B90-93F9-6645689ECC9F}"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44387" name="Rectangle 2">
            <a:extLst>
              <a:ext uri="{FF2B5EF4-FFF2-40B4-BE49-F238E27FC236}">
                <a16:creationId xmlns:a16="http://schemas.microsoft.com/office/drawing/2014/main" id="{C6533388-4FC2-4B93-B04D-D5E46D43142A}"/>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  </a:t>
            </a:r>
            <a:r>
              <a:rPr lang="zh-CN" altLang="en-US" sz="3000" b="1">
                <a:solidFill>
                  <a:schemeClr val="tx1"/>
                </a:solidFill>
              </a:rPr>
              <a:t>相对性能保证</a:t>
            </a:r>
            <a:endParaRPr lang="en-US" altLang="zh-CN" sz="3000" b="1">
              <a:solidFill>
                <a:schemeClr val="tx1"/>
              </a:solidFill>
            </a:endParaRPr>
          </a:p>
        </p:txBody>
      </p:sp>
      <p:sp>
        <p:nvSpPr>
          <p:cNvPr id="144388" name="AutoShape 3" descr="u=3113096413,401413580&amp;fm=116&amp;gp=0">
            <a:extLst>
              <a:ext uri="{FF2B5EF4-FFF2-40B4-BE49-F238E27FC236}">
                <a16:creationId xmlns:a16="http://schemas.microsoft.com/office/drawing/2014/main" id="{BFD1D161-9404-4676-8D3D-26B0BCB8FB9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4389" name="AutoShape 4" descr="u=3113096413,401413580&amp;fm=116&amp;gp=0">
            <a:extLst>
              <a:ext uri="{FF2B5EF4-FFF2-40B4-BE49-F238E27FC236}">
                <a16:creationId xmlns:a16="http://schemas.microsoft.com/office/drawing/2014/main" id="{8B89ACE1-8E0C-4120-A338-0E9CA150123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4390" name="AutoShape 5" descr="u=3113096413,401413580&amp;fm=116&amp;gp=0">
            <a:extLst>
              <a:ext uri="{FF2B5EF4-FFF2-40B4-BE49-F238E27FC236}">
                <a16:creationId xmlns:a16="http://schemas.microsoft.com/office/drawing/2014/main" id="{31C1A274-8739-4493-A723-B2440142410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4391" name="AutoShape 6" descr="u=3113096413,401413580&amp;fm=116&amp;gp=0">
            <a:extLst>
              <a:ext uri="{FF2B5EF4-FFF2-40B4-BE49-F238E27FC236}">
                <a16:creationId xmlns:a16="http://schemas.microsoft.com/office/drawing/2014/main" id="{D433C319-2982-4DAC-9D07-7EB68845804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4392" name="Text Box 7">
            <a:extLst>
              <a:ext uri="{FF2B5EF4-FFF2-40B4-BE49-F238E27FC236}">
                <a16:creationId xmlns:a16="http://schemas.microsoft.com/office/drawing/2014/main" id="{442449D0-7EF5-4D28-BC2A-CF98E0B2CAF1}"/>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4393" name="Text Box 8">
            <a:extLst>
              <a:ext uri="{FF2B5EF4-FFF2-40B4-BE49-F238E27FC236}">
                <a16:creationId xmlns:a16="http://schemas.microsoft.com/office/drawing/2014/main" id="{C9008178-0BAB-4C6E-BCD8-9F84F0E8CF67}"/>
              </a:ext>
            </a:extLst>
          </p:cNvPr>
          <p:cNvSpPr txBox="1">
            <a:spLocks noChangeArrowheads="1"/>
          </p:cNvSpPr>
          <p:nvPr/>
        </p:nvSpPr>
        <p:spPr bwMode="auto">
          <a:xfrm>
            <a:off x="4438650" y="4329113"/>
            <a:ext cx="1712913" cy="5635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zh-CN" altLang="en-US" sz="2600">
                <a:solidFill>
                  <a:schemeClr val="tx1"/>
                </a:solidFill>
                <a:latin typeface="MS Gothic" panose="020B0609070205080204" pitchFamily="49" charset="-128"/>
                <a:ea typeface="MS Gothic" panose="020B0609070205080204" pitchFamily="49" charset="-128"/>
              </a:rPr>
              <a:t>但未必有</a:t>
            </a:r>
            <a:r>
              <a:rPr lang="en-US" altLang="zh-CN" sz="2600">
                <a:solidFill>
                  <a:schemeClr val="tx1"/>
                </a:solidFill>
                <a:latin typeface="MS Gothic" panose="020B0609070205080204" pitchFamily="49" charset="-128"/>
                <a:ea typeface="MS Gothic" panose="020B0609070205080204" pitchFamily="49" charset="-128"/>
              </a:rPr>
              <a:t>:</a:t>
            </a:r>
            <a:endParaRPr lang="en-US" altLang="zh-CN" sz="2600">
              <a:solidFill>
                <a:schemeClr val="tx1"/>
              </a:solidFill>
              <a:latin typeface="Times New Roman" panose="02020603050405020304" pitchFamily="18" charset="0"/>
            </a:endParaRPr>
          </a:p>
        </p:txBody>
      </p:sp>
      <p:sp>
        <p:nvSpPr>
          <p:cNvPr id="144394" name="Text Box 9">
            <a:extLst>
              <a:ext uri="{FF2B5EF4-FFF2-40B4-BE49-F238E27FC236}">
                <a16:creationId xmlns:a16="http://schemas.microsoft.com/office/drawing/2014/main" id="{701BF84B-5141-4C0A-AF4D-CDF31CD355A6}"/>
              </a:ext>
            </a:extLst>
          </p:cNvPr>
          <p:cNvSpPr txBox="1">
            <a:spLocks noChangeArrowheads="1"/>
          </p:cNvSpPr>
          <p:nvPr/>
        </p:nvSpPr>
        <p:spPr bwMode="auto">
          <a:xfrm>
            <a:off x="441325" y="3027363"/>
            <a:ext cx="8388350" cy="5826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363538" algn="l"/>
                <a:tab pos="449263"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00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MS Gothic" panose="020B0609070205080204" pitchFamily="49" charset="-128"/>
              </a:rPr>
              <a:t>Def1.7</a:t>
            </a:r>
            <a:r>
              <a:rPr lang="zh-CN" altLang="en-US" sz="2600">
                <a:solidFill>
                  <a:schemeClr val="tx1"/>
                </a:solidFill>
                <a:latin typeface="Times New Roman" panose="02020603050405020304" pitchFamily="18" charset="0"/>
                <a:ea typeface="MS Gothic" panose="020B0609070205080204" pitchFamily="49" charset="-128"/>
              </a:rPr>
              <a:t>：一个优化问题</a:t>
            </a:r>
            <a:r>
              <a:rPr lang="el-GR"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Π</a:t>
            </a:r>
            <a:r>
              <a:rPr lang="zh-CN" altLang="en-US"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的</a:t>
            </a:r>
            <a:r>
              <a:rPr lang="zh-CN" altLang="en-US" sz="2600">
                <a:solidFill>
                  <a:schemeClr val="tx1"/>
                </a:solidFill>
                <a:latin typeface="Times New Roman" panose="02020603050405020304" pitchFamily="18" charset="0"/>
                <a:ea typeface="MS Gothic" panose="020B0609070205080204" pitchFamily="49" charset="-128"/>
              </a:rPr>
              <a:t>近似算法</a:t>
            </a:r>
            <a:r>
              <a:rPr lang="en-US" altLang="zh-CN" sz="2600">
                <a:solidFill>
                  <a:schemeClr val="tx1"/>
                </a:solidFill>
                <a:latin typeface="Times New Roman" panose="02020603050405020304" pitchFamily="18" charset="0"/>
                <a:ea typeface="MS Gothic" panose="020B0609070205080204" pitchFamily="49" charset="-128"/>
              </a:rPr>
              <a:t>A,  </a:t>
            </a:r>
            <a:r>
              <a:rPr lang="zh-CN" altLang="en-US" sz="2600">
                <a:solidFill>
                  <a:schemeClr val="tx1"/>
                </a:solidFill>
                <a:latin typeface="Times New Roman" panose="02020603050405020304" pitchFamily="18" charset="0"/>
                <a:ea typeface="MS Gothic" panose="020B0609070205080204" pitchFamily="49" charset="-128"/>
              </a:rPr>
              <a:t>其</a:t>
            </a:r>
            <a:r>
              <a:rPr lang="zh-CN" altLang="en-US" sz="2600">
                <a:solidFill>
                  <a:schemeClr val="hlink"/>
                </a:solidFill>
                <a:latin typeface="Times New Roman" panose="02020603050405020304" pitchFamily="18" charset="0"/>
                <a:ea typeface="MS Gothic" panose="020B0609070205080204" pitchFamily="49" charset="-128"/>
              </a:rPr>
              <a:t>渐近性能比</a:t>
            </a:r>
            <a:r>
              <a:rPr lang="zh-CN" altLang="en-US" sz="2600">
                <a:solidFill>
                  <a:schemeClr val="tx1"/>
                </a:solidFill>
                <a:latin typeface="Times New Roman" panose="02020603050405020304" pitchFamily="18" charset="0"/>
                <a:ea typeface="MS Gothic" panose="020B0609070205080204" pitchFamily="49" charset="-128"/>
              </a:rPr>
              <a:t>为</a:t>
            </a:r>
            <a:r>
              <a:rPr lang="en-US" altLang="zh-CN" sz="2600">
                <a:solidFill>
                  <a:schemeClr val="tx1"/>
                </a:solidFill>
                <a:latin typeface="Times New Roman" panose="02020603050405020304" pitchFamily="18" charset="0"/>
                <a:ea typeface="MS Gothic" panose="020B0609070205080204" pitchFamily="49" charset="-128"/>
              </a:rPr>
              <a:t>:</a:t>
            </a:r>
          </a:p>
        </p:txBody>
      </p:sp>
      <p:graphicFrame>
        <p:nvGraphicFramePr>
          <p:cNvPr id="144395" name="Object 10">
            <a:extLst>
              <a:ext uri="{FF2B5EF4-FFF2-40B4-BE49-F238E27FC236}">
                <a16:creationId xmlns:a16="http://schemas.microsoft.com/office/drawing/2014/main" id="{9CEABAD1-A812-4BDC-9102-E46AA4FC0E65}"/>
              </a:ext>
            </a:extLst>
          </p:cNvPr>
          <p:cNvGraphicFramePr>
            <a:graphicFrameLocks noChangeAspect="1"/>
          </p:cNvGraphicFramePr>
          <p:nvPr/>
        </p:nvGraphicFramePr>
        <p:xfrm>
          <a:off x="287338" y="3563938"/>
          <a:ext cx="8856662" cy="668337"/>
        </p:xfrm>
        <a:graphic>
          <a:graphicData uri="http://schemas.openxmlformats.org/presentationml/2006/ole">
            <mc:AlternateContent xmlns:mc="http://schemas.openxmlformats.org/markup-compatibility/2006">
              <mc:Choice xmlns:v="urn:schemas-microsoft-com:vml" Requires="v">
                <p:oleObj spid="_x0000_s146433" name="Equation" r:id="rId4" imgW="3886200" imgH="241300" progId="Equation.DSMT4">
                  <p:embed/>
                </p:oleObj>
              </mc:Choice>
              <mc:Fallback>
                <p:oleObj name="Equation" r:id="rId4" imgW="3886200" imgH="241300" progId="Equation.DSMT4">
                  <p:embed/>
                  <p:pic>
                    <p:nvPicPr>
                      <p:cNvPr id="144395" name="Object 10">
                        <a:extLst>
                          <a:ext uri="{FF2B5EF4-FFF2-40B4-BE49-F238E27FC236}">
                            <a16:creationId xmlns:a16="http://schemas.microsoft.com/office/drawing/2014/main" id="{9CEABAD1-A812-4BDC-9102-E46AA4FC0E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38" y="3563938"/>
                        <a:ext cx="8856662" cy="668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4396" name="Text Box 11">
            <a:extLst>
              <a:ext uri="{FF2B5EF4-FFF2-40B4-BE49-F238E27FC236}">
                <a16:creationId xmlns:a16="http://schemas.microsoft.com/office/drawing/2014/main" id="{07A12445-11EF-4D9E-8068-70EDA2C8C6AD}"/>
              </a:ext>
            </a:extLst>
          </p:cNvPr>
          <p:cNvSpPr txBox="1">
            <a:spLocks noChangeArrowheads="1"/>
          </p:cNvSpPr>
          <p:nvPr/>
        </p:nvSpPr>
        <p:spPr bwMode="auto">
          <a:xfrm>
            <a:off x="474663" y="1158875"/>
            <a:ext cx="8077200" cy="16573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5000"/>
              </a:spcBef>
              <a:spcAft>
                <a:spcPct val="25000"/>
              </a:spcAf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      有时，绝对性能比可能并不是好的性能保证。因为可能存在输入实例使得最优解的值很小，而近似算法的性能也仅与最优值稍有不同，但此时其近似比仍然会过大。为此可定义：</a:t>
            </a:r>
            <a:endParaRPr lang="zh-CN" altLang="en-US" sz="2600" baseline="-25000">
              <a:solidFill>
                <a:schemeClr val="tx1"/>
              </a:solidFill>
              <a:latin typeface="Times New Roman" panose="02020603050405020304" pitchFamily="18" charset="0"/>
              <a:ea typeface="MS Gothic" panose="020B0609070205080204" pitchFamily="49" charset="-128"/>
            </a:endParaRPr>
          </a:p>
        </p:txBody>
      </p:sp>
      <p:sp>
        <p:nvSpPr>
          <p:cNvPr id="144397" name="Text Box 13">
            <a:extLst>
              <a:ext uri="{FF2B5EF4-FFF2-40B4-BE49-F238E27FC236}">
                <a16:creationId xmlns:a16="http://schemas.microsoft.com/office/drawing/2014/main" id="{95567191-FCC1-4C5C-8500-CD6C3652350E}"/>
              </a:ext>
            </a:extLst>
          </p:cNvPr>
          <p:cNvSpPr txBox="1">
            <a:spLocks noChangeArrowheads="1"/>
          </p:cNvSpPr>
          <p:nvPr/>
        </p:nvSpPr>
        <p:spPr bwMode="auto">
          <a:xfrm>
            <a:off x="411163" y="4406900"/>
            <a:ext cx="1219200" cy="56356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zh-CN" altLang="en-US" sz="2600">
                <a:solidFill>
                  <a:schemeClr val="tx1"/>
                </a:solidFill>
                <a:latin typeface="MS Gothic" panose="020B0609070205080204" pitchFamily="49" charset="-128"/>
                <a:ea typeface="MS Gothic" panose="020B0609070205080204" pitchFamily="49" charset="-128"/>
              </a:rPr>
              <a:t>显然有</a:t>
            </a:r>
            <a:r>
              <a:rPr lang="en-US" altLang="zh-CN" sz="2600">
                <a:solidFill>
                  <a:schemeClr val="tx1"/>
                </a:solidFill>
                <a:latin typeface="MS Gothic" panose="020B0609070205080204" pitchFamily="49" charset="-128"/>
                <a:ea typeface="MS Gothic" panose="020B0609070205080204" pitchFamily="49" charset="-128"/>
              </a:rPr>
              <a:t>:</a:t>
            </a:r>
            <a:endParaRPr lang="en-US" altLang="zh-CN" sz="2600">
              <a:solidFill>
                <a:schemeClr val="tx1"/>
              </a:solidFill>
              <a:latin typeface="Times New Roman" panose="02020603050405020304" pitchFamily="18" charset="0"/>
            </a:endParaRPr>
          </a:p>
        </p:txBody>
      </p:sp>
      <p:graphicFrame>
        <p:nvGraphicFramePr>
          <p:cNvPr id="144398" name="Object 14">
            <a:extLst>
              <a:ext uri="{FF2B5EF4-FFF2-40B4-BE49-F238E27FC236}">
                <a16:creationId xmlns:a16="http://schemas.microsoft.com/office/drawing/2014/main" id="{2BDF18CC-9BC5-45F6-A8BC-0A443C023837}"/>
              </a:ext>
            </a:extLst>
          </p:cNvPr>
          <p:cNvGraphicFramePr>
            <a:graphicFrameLocks noChangeAspect="1"/>
          </p:cNvGraphicFramePr>
          <p:nvPr/>
        </p:nvGraphicFramePr>
        <p:xfrm>
          <a:off x="1682750" y="4249738"/>
          <a:ext cx="2468563" cy="663575"/>
        </p:xfrm>
        <a:graphic>
          <a:graphicData uri="http://schemas.openxmlformats.org/presentationml/2006/ole">
            <mc:AlternateContent xmlns:mc="http://schemas.openxmlformats.org/markup-compatibility/2006">
              <mc:Choice xmlns:v="urn:schemas-microsoft-com:vml" Requires="v">
                <p:oleObj spid="_x0000_s146434" name="Equation" r:id="rId6" imgW="1016000" imgH="241300" progId="Equation.DSMT4">
                  <p:embed/>
                </p:oleObj>
              </mc:Choice>
              <mc:Fallback>
                <p:oleObj name="Equation" r:id="rId6" imgW="1016000" imgH="241300" progId="Equation.DSMT4">
                  <p:embed/>
                  <p:pic>
                    <p:nvPicPr>
                      <p:cNvPr id="144398" name="Object 14">
                        <a:extLst>
                          <a:ext uri="{FF2B5EF4-FFF2-40B4-BE49-F238E27FC236}">
                            <a16:creationId xmlns:a16="http://schemas.microsoft.com/office/drawing/2014/main" id="{2BDF18CC-9BC5-45F6-A8BC-0A443C0238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82750" y="4249738"/>
                        <a:ext cx="2468563" cy="663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4399" name="Text Box 15">
            <a:extLst>
              <a:ext uri="{FF2B5EF4-FFF2-40B4-BE49-F238E27FC236}">
                <a16:creationId xmlns:a16="http://schemas.microsoft.com/office/drawing/2014/main" id="{92724230-1006-4F1E-BEA5-1B1B22A9876A}"/>
              </a:ext>
            </a:extLst>
          </p:cNvPr>
          <p:cNvSpPr txBox="1">
            <a:spLocks noChangeArrowheads="1"/>
          </p:cNvSpPr>
          <p:nvPr/>
        </p:nvSpPr>
        <p:spPr bwMode="auto">
          <a:xfrm>
            <a:off x="671513" y="5000625"/>
            <a:ext cx="8013700" cy="1638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50000"/>
              </a:spcBef>
              <a:buFont typeface="Futura Md BT"/>
              <a:buNone/>
            </a:pPr>
            <a:r>
              <a:rPr lang="zh-CN" altLang="en-US" sz="2600">
                <a:solidFill>
                  <a:schemeClr val="tx1"/>
                </a:solidFill>
                <a:latin typeface="MS Gothic" panose="020B0609070205080204" pitchFamily="49" charset="-128"/>
                <a:ea typeface="MS Gothic" panose="020B0609070205080204" pitchFamily="49" charset="-128"/>
              </a:rPr>
              <a:t> 对于有</a:t>
            </a:r>
            <a:r>
              <a:rPr lang="en-US" altLang="zh-CN" sz="2600">
                <a:solidFill>
                  <a:schemeClr val="tx1"/>
                </a:solidFill>
                <a:latin typeface="Times New Roman" panose="02020603050405020304" pitchFamily="18" charset="0"/>
                <a:ea typeface="MS Gothic" panose="020B0609070205080204" pitchFamily="49" charset="-128"/>
              </a:rPr>
              <a:t>Scaling</a:t>
            </a:r>
            <a:r>
              <a:rPr lang="zh-CN" altLang="en-US" sz="2600">
                <a:solidFill>
                  <a:schemeClr val="tx1"/>
                </a:solidFill>
                <a:latin typeface="Times New Roman" panose="02020603050405020304" pitchFamily="18" charset="0"/>
                <a:ea typeface="MS Gothic" panose="020B0609070205080204" pitchFamily="49" charset="-128"/>
              </a:rPr>
              <a:t>性质的问题，近似算法的绝对性能比和渐近性能比是相同的，为什么？但多数优化问题无此性质！</a:t>
            </a:r>
            <a:endParaRPr lang="en-US" altLang="zh-CN" sz="2600">
              <a:solidFill>
                <a:schemeClr val="tx1"/>
              </a:solidFill>
              <a:latin typeface="Times New Roman" panose="02020603050405020304" pitchFamily="18" charset="0"/>
            </a:endParaRPr>
          </a:p>
        </p:txBody>
      </p:sp>
      <p:graphicFrame>
        <p:nvGraphicFramePr>
          <p:cNvPr id="144400" name="Object 16">
            <a:extLst>
              <a:ext uri="{FF2B5EF4-FFF2-40B4-BE49-F238E27FC236}">
                <a16:creationId xmlns:a16="http://schemas.microsoft.com/office/drawing/2014/main" id="{7C6A0B85-4657-4F61-8219-4C0397BEC158}"/>
              </a:ext>
            </a:extLst>
          </p:cNvPr>
          <p:cNvGraphicFramePr>
            <a:graphicFrameLocks noChangeAspect="1"/>
          </p:cNvGraphicFramePr>
          <p:nvPr/>
        </p:nvGraphicFramePr>
        <p:xfrm>
          <a:off x="6148388" y="4225925"/>
          <a:ext cx="1327150" cy="663575"/>
        </p:xfrm>
        <a:graphic>
          <a:graphicData uri="http://schemas.openxmlformats.org/presentationml/2006/ole">
            <mc:AlternateContent xmlns:mc="http://schemas.openxmlformats.org/markup-compatibility/2006">
              <mc:Choice xmlns:v="urn:schemas-microsoft-com:vml" Requires="v">
                <p:oleObj spid="_x0000_s146435" name="Equation" r:id="rId8" imgW="545863" imgH="241195" progId="Equation.DSMT4">
                  <p:embed/>
                </p:oleObj>
              </mc:Choice>
              <mc:Fallback>
                <p:oleObj name="Equation" r:id="rId8" imgW="545863" imgH="241195" progId="Equation.DSMT4">
                  <p:embed/>
                  <p:pic>
                    <p:nvPicPr>
                      <p:cNvPr id="144400" name="Object 16">
                        <a:extLst>
                          <a:ext uri="{FF2B5EF4-FFF2-40B4-BE49-F238E27FC236}">
                            <a16:creationId xmlns:a16="http://schemas.microsoft.com/office/drawing/2014/main" id="{7C6A0B85-4657-4F61-8219-4C0397BEC1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48388" y="4225925"/>
                        <a:ext cx="1327150" cy="663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a:extLst>
              <a:ext uri="{FF2B5EF4-FFF2-40B4-BE49-F238E27FC236}">
                <a16:creationId xmlns:a16="http://schemas.microsoft.com/office/drawing/2014/main" id="{4DA84C72-032A-4377-8500-FF114646C5BA}"/>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BD27248B-6FA8-4C35-B974-7E18E3916991}"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69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46435" name="Rectangle 2">
            <a:extLst>
              <a:ext uri="{FF2B5EF4-FFF2-40B4-BE49-F238E27FC236}">
                <a16:creationId xmlns:a16="http://schemas.microsoft.com/office/drawing/2014/main" id="{50AE5CA3-5F6C-4D47-B0CF-63D7177E6303}"/>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§1.3  </a:t>
            </a:r>
            <a:r>
              <a:rPr lang="zh-CN" altLang="en-US" sz="3000" b="1">
                <a:solidFill>
                  <a:schemeClr val="tx1"/>
                </a:solidFill>
              </a:rPr>
              <a:t>相对性能保证</a:t>
            </a:r>
            <a:endParaRPr lang="en-US" altLang="zh-CN" sz="3000" b="1">
              <a:solidFill>
                <a:schemeClr val="tx1"/>
              </a:solidFill>
            </a:endParaRPr>
          </a:p>
        </p:txBody>
      </p:sp>
      <p:sp>
        <p:nvSpPr>
          <p:cNvPr id="146436" name="AutoShape 3" descr="u=3113096413,401413580&amp;fm=116&amp;gp=0">
            <a:extLst>
              <a:ext uri="{FF2B5EF4-FFF2-40B4-BE49-F238E27FC236}">
                <a16:creationId xmlns:a16="http://schemas.microsoft.com/office/drawing/2014/main" id="{2DD4887C-4E92-4B58-AABB-3CB5E5495CD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6437" name="AutoShape 4" descr="u=3113096413,401413580&amp;fm=116&amp;gp=0">
            <a:extLst>
              <a:ext uri="{FF2B5EF4-FFF2-40B4-BE49-F238E27FC236}">
                <a16:creationId xmlns:a16="http://schemas.microsoft.com/office/drawing/2014/main" id="{FB8D626D-5A64-4ADC-8656-3B92E1F184B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6438" name="AutoShape 5" descr="u=3113096413,401413580&amp;fm=116&amp;gp=0">
            <a:extLst>
              <a:ext uri="{FF2B5EF4-FFF2-40B4-BE49-F238E27FC236}">
                <a16:creationId xmlns:a16="http://schemas.microsoft.com/office/drawing/2014/main" id="{19F9CB8B-F1B5-4787-B314-4679A950457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6439" name="AutoShape 6" descr="u=3113096413,401413580&amp;fm=116&amp;gp=0">
            <a:extLst>
              <a:ext uri="{FF2B5EF4-FFF2-40B4-BE49-F238E27FC236}">
                <a16:creationId xmlns:a16="http://schemas.microsoft.com/office/drawing/2014/main" id="{2AD26198-9407-456C-916C-97AA387E287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6440" name="Text Box 7">
            <a:extLst>
              <a:ext uri="{FF2B5EF4-FFF2-40B4-BE49-F238E27FC236}">
                <a16:creationId xmlns:a16="http://schemas.microsoft.com/office/drawing/2014/main" id="{3AEC1D01-C2EB-4DE9-8C64-EDEED36A55DD}"/>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6441" name="Text Box 9">
            <a:extLst>
              <a:ext uri="{FF2B5EF4-FFF2-40B4-BE49-F238E27FC236}">
                <a16:creationId xmlns:a16="http://schemas.microsoft.com/office/drawing/2014/main" id="{D634858C-F242-45EC-896E-2A6241B7A89B}"/>
              </a:ext>
            </a:extLst>
          </p:cNvPr>
          <p:cNvSpPr txBox="1">
            <a:spLocks noChangeArrowheads="1"/>
          </p:cNvSpPr>
          <p:nvPr/>
        </p:nvSpPr>
        <p:spPr bwMode="auto">
          <a:xfrm>
            <a:off x="339725" y="3376613"/>
            <a:ext cx="8388350" cy="5826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a:spcAft>
                <a:spcPts val="1200"/>
              </a:spcAft>
              <a:buClr>
                <a:schemeClr val="accent1"/>
              </a:buClr>
              <a:buFont typeface="Futura Md BT"/>
              <a:buChar char=" "/>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0" algn="l"/>
                <a:tab pos="87313" algn="l"/>
                <a:tab pos="261938" algn="l"/>
                <a:tab pos="363538" algn="l"/>
                <a:tab pos="449263"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0" algn="l"/>
                <a:tab pos="87313" algn="l"/>
                <a:tab pos="261938" algn="l"/>
                <a:tab pos="363538" algn="l"/>
                <a:tab pos="449263"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0" algn="l"/>
                <a:tab pos="87313" algn="l"/>
                <a:tab pos="261938" algn="l"/>
                <a:tab pos="363538" algn="l"/>
                <a:tab pos="449263"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20000"/>
              </a:spcBef>
              <a:spcAft>
                <a:spcPct val="0"/>
              </a:spcAft>
              <a:buClr>
                <a:srgbClr val="FF9900"/>
              </a:buClr>
              <a:buFont typeface="Wingdings" panose="05000000000000000000" pitchFamily="2" charset="2"/>
              <a:buNone/>
            </a:pPr>
            <a:r>
              <a:rPr lang="en-US" altLang="zh-CN" sz="2800">
                <a:solidFill>
                  <a:schemeClr val="tx1"/>
                </a:solidFill>
                <a:latin typeface="Times New Roman" panose="02020603050405020304" pitchFamily="18" charset="0"/>
                <a:ea typeface="黑体" panose="02010609060101010101" pitchFamily="49" charset="-122"/>
              </a:rPr>
              <a:t>§ 1.3.2  </a:t>
            </a:r>
            <a:r>
              <a:rPr lang="zh-CN" altLang="en-US" sz="2800">
                <a:solidFill>
                  <a:schemeClr val="tx1"/>
                </a:solidFill>
                <a:latin typeface="Times New Roman" panose="02020603050405020304" pitchFamily="18" charset="0"/>
                <a:ea typeface="黑体" panose="02010609060101010101" pitchFamily="49" charset="-122"/>
              </a:rPr>
              <a:t>装箱问题（</a:t>
            </a:r>
            <a:r>
              <a:rPr lang="en-US" altLang="zh-CN" sz="2800">
                <a:solidFill>
                  <a:schemeClr val="tx1"/>
                </a:solidFill>
                <a:latin typeface="Times New Roman" panose="02020603050405020304" pitchFamily="18" charset="0"/>
                <a:ea typeface="黑体" panose="02010609060101010101" pitchFamily="49" charset="-122"/>
              </a:rPr>
              <a:t>BP</a:t>
            </a:r>
            <a:r>
              <a:rPr lang="zh-CN" altLang="en-US" sz="2800">
                <a:solidFill>
                  <a:schemeClr val="tx1"/>
                </a:solidFill>
                <a:latin typeface="Times New Roman" panose="02020603050405020304" pitchFamily="18" charset="0"/>
                <a:ea typeface="黑体" panose="02010609060101010101" pitchFamily="49" charset="-122"/>
              </a:rPr>
              <a:t>）</a:t>
            </a:r>
            <a:endParaRPr lang="en-US" altLang="zh-CN" sz="2800">
              <a:solidFill>
                <a:schemeClr val="tx1"/>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6442" name="Text Box 11">
            <a:extLst>
              <a:ext uri="{FF2B5EF4-FFF2-40B4-BE49-F238E27FC236}">
                <a16:creationId xmlns:a16="http://schemas.microsoft.com/office/drawing/2014/main" id="{4813A41C-8EE7-4904-9C71-6EA164DD74AF}"/>
              </a:ext>
            </a:extLst>
          </p:cNvPr>
          <p:cNvSpPr txBox="1">
            <a:spLocks noChangeArrowheads="1"/>
          </p:cNvSpPr>
          <p:nvPr/>
        </p:nvSpPr>
        <p:spPr bwMode="auto">
          <a:xfrm>
            <a:off x="474663" y="1158875"/>
            <a:ext cx="8004175" cy="21367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 对于一个</a:t>
            </a:r>
            <a:r>
              <a:rPr lang="zh-CN" altLang="en-US" sz="2600">
                <a:solidFill>
                  <a:srgbClr val="FF9900"/>
                </a:solidFill>
                <a:latin typeface="Times New Roman" panose="02020603050405020304" pitchFamily="18" charset="0"/>
                <a:ea typeface="MS Gothic" panose="020B0609070205080204" pitchFamily="49" charset="-128"/>
              </a:rPr>
              <a:t>最小化</a:t>
            </a:r>
            <a:r>
              <a:rPr lang="zh-CN" altLang="en-US" sz="2600">
                <a:solidFill>
                  <a:schemeClr val="tx1"/>
                </a:solidFill>
                <a:latin typeface="Times New Roman" panose="02020603050405020304" pitchFamily="18" charset="0"/>
                <a:ea typeface="MS Gothic" panose="020B0609070205080204" pitchFamily="49" charset="-128"/>
              </a:rPr>
              <a:t>问题，如何求性能比的上界？</a:t>
            </a:r>
          </a:p>
          <a:p>
            <a:pPr algn="just" eaLnBrk="1">
              <a:spcBef>
                <a:spcPct val="10000"/>
              </a:spcBef>
              <a:spcAft>
                <a:spcPct val="10000"/>
              </a:spcAft>
              <a:buFont typeface="Futura Md BT"/>
              <a:buNone/>
            </a:pPr>
            <a:r>
              <a:rPr lang="en-US" altLang="zh-CN" sz="2600">
                <a:solidFill>
                  <a:schemeClr val="tx1"/>
                </a:solidFill>
                <a:latin typeface="Times New Roman" panose="02020603050405020304" pitchFamily="18" charset="0"/>
                <a:ea typeface="MS Gothic" panose="020B0609070205080204" pitchFamily="49" charset="-128"/>
              </a:rPr>
              <a:t>     1</a:t>
            </a:r>
            <a:r>
              <a:rPr lang="zh-CN" altLang="en-US" sz="2600">
                <a:solidFill>
                  <a:schemeClr val="tx1"/>
                </a:solidFill>
                <a:latin typeface="Times New Roman" panose="02020603050405020304" pitchFamily="18" charset="0"/>
                <a:ea typeface="MS Gothic" panose="020B0609070205080204" pitchFamily="49" charset="-128"/>
              </a:rPr>
              <a:t>）证明</a:t>
            </a:r>
            <a:r>
              <a:rPr lang="en-US" altLang="zh-CN" sz="2600">
                <a:solidFill>
                  <a:schemeClr val="tx1"/>
                </a:solidFill>
                <a:latin typeface="Times New Roman" panose="02020603050405020304" pitchFamily="18" charset="0"/>
                <a:ea typeface="MS Gothic" panose="020B0609070205080204" pitchFamily="49" charset="-128"/>
              </a:rPr>
              <a:t>A(I) </a:t>
            </a:r>
            <a:r>
              <a:rPr lang="zh-CN" altLang="en-US" sz="2600">
                <a:solidFill>
                  <a:schemeClr val="tx1"/>
                </a:solidFill>
                <a:latin typeface="Times New Roman" panose="02020603050405020304" pitchFamily="18" charset="0"/>
                <a:ea typeface="MS Gothic" panose="020B0609070205080204" pitchFamily="49" charset="-128"/>
              </a:rPr>
              <a:t>关于某个参数</a:t>
            </a:r>
            <a:r>
              <a:rPr lang="en-US" altLang="zh-CN" sz="2600">
                <a:solidFill>
                  <a:schemeClr val="tx1"/>
                </a:solidFill>
                <a:latin typeface="Times New Roman" panose="02020603050405020304" pitchFamily="18" charset="0"/>
                <a:ea typeface="MS Gothic" panose="020B0609070205080204" pitchFamily="49" charset="-128"/>
              </a:rPr>
              <a:t>x</a:t>
            </a:r>
            <a:r>
              <a:rPr lang="zh-CN" altLang="en-US" sz="2600">
                <a:solidFill>
                  <a:schemeClr val="tx1"/>
                </a:solidFill>
                <a:latin typeface="Times New Roman" panose="02020603050405020304" pitchFamily="18" charset="0"/>
                <a:ea typeface="MS Gothic" panose="020B0609070205080204" pitchFamily="49" charset="-128"/>
              </a:rPr>
              <a:t>的上界；</a:t>
            </a:r>
          </a:p>
          <a:p>
            <a:pPr algn="just" eaLnBrk="1">
              <a:spcBef>
                <a:spcPct val="10000"/>
              </a:spcBef>
              <a:spcAft>
                <a:spcPct val="10000"/>
              </a:spcAft>
              <a:buFont typeface="Futura Md BT"/>
              <a:buNone/>
            </a:pPr>
            <a:r>
              <a:rPr lang="en-US" altLang="zh-CN" sz="2600">
                <a:solidFill>
                  <a:schemeClr val="tx1"/>
                </a:solidFill>
                <a:latin typeface="Times New Roman" panose="02020603050405020304" pitchFamily="18" charset="0"/>
                <a:ea typeface="MS Gothic" panose="020B0609070205080204" pitchFamily="49" charset="-128"/>
              </a:rPr>
              <a:t>     2</a:t>
            </a:r>
            <a:r>
              <a:rPr lang="zh-CN" altLang="en-US" sz="2600">
                <a:solidFill>
                  <a:schemeClr val="tx1"/>
                </a:solidFill>
                <a:latin typeface="Times New Roman" panose="02020603050405020304" pitchFamily="18" charset="0"/>
                <a:ea typeface="MS Gothic" panose="020B0609070205080204" pitchFamily="49" charset="-128"/>
              </a:rPr>
              <a:t>）证明</a:t>
            </a:r>
            <a:r>
              <a:rPr lang="en-US" altLang="zh-CN" sz="2600">
                <a:solidFill>
                  <a:schemeClr val="tx1"/>
                </a:solidFill>
                <a:latin typeface="Times New Roman" panose="02020603050405020304" pitchFamily="18" charset="0"/>
                <a:ea typeface="MS Gothic" panose="020B0609070205080204" pitchFamily="49" charset="-128"/>
              </a:rPr>
              <a:t>OPT(I)</a:t>
            </a:r>
            <a:r>
              <a:rPr lang="zh-CN" altLang="en-US" sz="2600">
                <a:solidFill>
                  <a:schemeClr val="tx1"/>
                </a:solidFill>
                <a:latin typeface="Times New Roman" panose="02020603050405020304" pitchFamily="18" charset="0"/>
                <a:ea typeface="MS Gothic" panose="020B0609070205080204" pitchFamily="49" charset="-128"/>
              </a:rPr>
              <a:t>关于</a:t>
            </a:r>
            <a:r>
              <a:rPr lang="en-US" altLang="zh-CN" sz="2600">
                <a:solidFill>
                  <a:schemeClr val="tx1"/>
                </a:solidFill>
                <a:latin typeface="Times New Roman" panose="02020603050405020304" pitchFamily="18" charset="0"/>
                <a:ea typeface="MS Gothic" panose="020B0609070205080204" pitchFamily="49" charset="-128"/>
              </a:rPr>
              <a:t>x</a:t>
            </a:r>
            <a:r>
              <a:rPr lang="zh-CN" altLang="en-US" sz="2600">
                <a:solidFill>
                  <a:schemeClr val="tx1"/>
                </a:solidFill>
                <a:latin typeface="Times New Roman" panose="02020603050405020304" pitchFamily="18" charset="0"/>
                <a:ea typeface="MS Gothic" panose="020B0609070205080204" pitchFamily="49" charset="-128"/>
              </a:rPr>
              <a:t>的下界</a:t>
            </a:r>
          </a:p>
          <a:p>
            <a:pPr algn="just" eaLnBrk="1">
              <a:spcBef>
                <a:spcPct val="10000"/>
              </a:spcBef>
              <a:spcAft>
                <a:spcPct val="10000"/>
              </a:spcAf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然后从这两个不等式中消除</a:t>
            </a:r>
            <a:r>
              <a:rPr lang="en-US" altLang="zh-CN" sz="2600">
                <a:solidFill>
                  <a:schemeClr val="tx1"/>
                </a:solidFill>
                <a:latin typeface="Times New Roman" panose="02020603050405020304" pitchFamily="18" charset="0"/>
                <a:ea typeface="MS Gothic" panose="020B0609070205080204" pitchFamily="49" charset="-128"/>
              </a:rPr>
              <a:t>x</a:t>
            </a:r>
            <a:r>
              <a:rPr lang="zh-CN" altLang="en-US" sz="2600">
                <a:solidFill>
                  <a:schemeClr val="tx1"/>
                </a:solidFill>
                <a:latin typeface="Times New Roman" panose="02020603050405020304" pitchFamily="18" charset="0"/>
                <a:ea typeface="MS Gothic" panose="020B0609070205080204" pitchFamily="49" charset="-128"/>
              </a:rPr>
              <a:t>即可得性能比。</a:t>
            </a:r>
          </a:p>
        </p:txBody>
      </p:sp>
      <p:sp>
        <p:nvSpPr>
          <p:cNvPr id="146443" name="Text Box 14">
            <a:extLst>
              <a:ext uri="{FF2B5EF4-FFF2-40B4-BE49-F238E27FC236}">
                <a16:creationId xmlns:a16="http://schemas.microsoft.com/office/drawing/2014/main" id="{48322883-EEBE-4691-8992-D342D1F3C54E}"/>
              </a:ext>
            </a:extLst>
          </p:cNvPr>
          <p:cNvSpPr txBox="1">
            <a:spLocks noChangeArrowheads="1"/>
          </p:cNvSpPr>
          <p:nvPr/>
        </p:nvSpPr>
        <p:spPr bwMode="auto">
          <a:xfrm>
            <a:off x="598488" y="4130675"/>
            <a:ext cx="7824787" cy="1638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50000"/>
              </a:spcBef>
              <a:buFont typeface="Futura Md BT"/>
              <a:buNone/>
            </a:pPr>
            <a:r>
              <a:rPr lang="zh-CN" altLang="en-US" sz="2600">
                <a:solidFill>
                  <a:schemeClr val="tx1"/>
                </a:solidFill>
                <a:latin typeface="MS Gothic" panose="020B0609070205080204" pitchFamily="49" charset="-128"/>
                <a:ea typeface="MS Gothic" panose="020B0609070205080204" pitchFamily="49" charset="-128"/>
              </a:rPr>
              <a:t>装箱定义如前。即：</a:t>
            </a:r>
            <a:r>
              <a:rPr lang="zh-CN" altLang="en-US" sz="2600">
                <a:solidFill>
                  <a:schemeClr val="tx1"/>
                </a:solidFill>
                <a:latin typeface="Times New Roman" panose="02020603050405020304" pitchFamily="18" charset="0"/>
                <a:ea typeface="黑体" panose="02010609060101010101" pitchFamily="49" charset="-122"/>
              </a:rPr>
              <a:t>设有</a:t>
            </a:r>
            <a:r>
              <a:rPr lang="en-US" altLang="zh-CN" sz="2600">
                <a:solidFill>
                  <a:schemeClr val="tx1"/>
                </a:solidFill>
                <a:latin typeface="Times New Roman" panose="02020603050405020304" pitchFamily="18" charset="0"/>
                <a:ea typeface="黑体" panose="02010609060101010101" pitchFamily="49" charset="-122"/>
              </a:rPr>
              <a:t>n</a:t>
            </a:r>
            <a:r>
              <a:rPr lang="zh-CN" altLang="en-US" sz="2600">
                <a:solidFill>
                  <a:schemeClr val="tx1"/>
                </a:solidFill>
                <a:latin typeface="Times New Roman" panose="02020603050405020304" pitchFamily="18" charset="0"/>
                <a:ea typeface="黑体" panose="02010609060101010101" pitchFamily="49" charset="-122"/>
              </a:rPr>
              <a:t>件物品，每件物品大小</a:t>
            </a:r>
            <a:r>
              <a:rPr lang="en-US" altLang="zh-CN" sz="2600">
                <a:solidFill>
                  <a:schemeClr val="tx1"/>
                </a:solidFill>
                <a:latin typeface="Times New Roman" panose="02020603050405020304" pitchFamily="18" charset="0"/>
                <a:ea typeface="黑体" panose="02010609060101010101" pitchFamily="49" charset="-122"/>
              </a:rPr>
              <a:t>S</a:t>
            </a:r>
            <a:r>
              <a:rPr lang="en-US" altLang="zh-CN" sz="2600" baseline="-250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Times New Roman" panose="02020603050405020304" pitchFamily="18" charset="0"/>
                <a:ea typeface="黑体" panose="02010609060101010101" pitchFamily="49" charset="-122"/>
              </a:rPr>
              <a:t>∈[0,1](1</a:t>
            </a:r>
            <a:r>
              <a:rPr lang="en-US" altLang="zh-CN" sz="2600">
                <a:solidFill>
                  <a:schemeClr val="tx1"/>
                </a:solidFill>
                <a:latin typeface="Times New Roman" panose="02020603050405020304" pitchFamily="18" charset="0"/>
              </a:rPr>
              <a:t>≤i≤n</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，按某种策略将其装入</a:t>
            </a:r>
            <a:r>
              <a:rPr lang="zh-CN" altLang="en-US" sz="2600">
                <a:solidFill>
                  <a:srgbClr val="FF9900"/>
                </a:solidFill>
                <a:latin typeface="Times New Roman" panose="02020603050405020304" pitchFamily="18" charset="0"/>
                <a:ea typeface="黑体" panose="02010609060101010101" pitchFamily="49" charset="-122"/>
              </a:rPr>
              <a:t>大小为</a:t>
            </a:r>
            <a:r>
              <a:rPr lang="en-US" altLang="zh-CN" sz="2600">
                <a:solidFill>
                  <a:srgbClr val="FF9900"/>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的若干箱子中，使箱子数尽可能小。</a:t>
            </a:r>
            <a:endParaRPr lang="en-US" altLang="zh-CN" sz="2600">
              <a:solidFill>
                <a:schemeClr val="tx1"/>
              </a:solidFill>
              <a:latin typeface="Times New Roman" panose="02020603050405020304" pitchFamily="18" charset="0"/>
              <a:ea typeface="黑体" panose="02010609060101010101" pitchFamily="49" charset="-122"/>
            </a:endParaRPr>
          </a:p>
        </p:txBody>
      </p:sp>
    </p:spTree>
  </p:cSld>
  <p:clrMapOvr>
    <a:masterClrMapping/>
  </p:clrMapOvr>
  <p:transition>
    <p:wipe dir="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0F4932BC-919E-4696-91B4-7E8975225C9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718E470-36E9-434D-A0BC-1753CBAC9D68}"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48483" name="Rectangle 2">
            <a:extLst>
              <a:ext uri="{FF2B5EF4-FFF2-40B4-BE49-F238E27FC236}">
                <a16:creationId xmlns:a16="http://schemas.microsoft.com/office/drawing/2014/main" id="{3BD12E71-B3F4-4293-8377-BBF95429E8A2}"/>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1.3.2  </a:t>
            </a:r>
            <a:r>
              <a:rPr lang="zh-CN" altLang="en-US" sz="3000" b="1">
                <a:solidFill>
                  <a:schemeClr val="tx1"/>
                </a:solidFill>
              </a:rPr>
              <a:t>装箱问题（</a:t>
            </a:r>
            <a:r>
              <a:rPr lang="en-US" altLang="zh-CN" sz="3000" b="1">
                <a:solidFill>
                  <a:schemeClr val="tx1"/>
                </a:solidFill>
              </a:rPr>
              <a:t>BP</a:t>
            </a:r>
            <a:r>
              <a:rPr lang="zh-CN" altLang="en-US" sz="3000" b="1">
                <a:solidFill>
                  <a:schemeClr val="tx1"/>
                </a:solidFill>
              </a:rPr>
              <a:t>）</a:t>
            </a:r>
            <a:endParaRPr lang="en-US" altLang="zh-CN" sz="3000" b="1">
              <a:solidFill>
                <a:schemeClr val="tx1"/>
              </a:solidFill>
            </a:endParaRPr>
          </a:p>
        </p:txBody>
      </p:sp>
      <p:sp>
        <p:nvSpPr>
          <p:cNvPr id="148484" name="AutoShape 3" descr="u=3113096413,401413580&amp;fm=116&amp;gp=0">
            <a:extLst>
              <a:ext uri="{FF2B5EF4-FFF2-40B4-BE49-F238E27FC236}">
                <a16:creationId xmlns:a16="http://schemas.microsoft.com/office/drawing/2014/main" id="{77FDCC4B-07C1-408D-9639-46BEA4C40E4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8485" name="AutoShape 4" descr="u=3113096413,401413580&amp;fm=116&amp;gp=0">
            <a:extLst>
              <a:ext uri="{FF2B5EF4-FFF2-40B4-BE49-F238E27FC236}">
                <a16:creationId xmlns:a16="http://schemas.microsoft.com/office/drawing/2014/main" id="{D4122F42-FFA3-4125-AB9C-5D68C199066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8486" name="AutoShape 5" descr="u=3113096413,401413580&amp;fm=116&amp;gp=0">
            <a:extLst>
              <a:ext uri="{FF2B5EF4-FFF2-40B4-BE49-F238E27FC236}">
                <a16:creationId xmlns:a16="http://schemas.microsoft.com/office/drawing/2014/main" id="{84C84085-2155-4DA4-9F0F-167DDC1DB47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8487" name="AutoShape 6" descr="u=3113096413,401413580&amp;fm=116&amp;gp=0">
            <a:extLst>
              <a:ext uri="{FF2B5EF4-FFF2-40B4-BE49-F238E27FC236}">
                <a16:creationId xmlns:a16="http://schemas.microsoft.com/office/drawing/2014/main" id="{5B22E694-C1E7-45A4-9083-FD34DC4359B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48488" name="Text Box 7">
            <a:extLst>
              <a:ext uri="{FF2B5EF4-FFF2-40B4-BE49-F238E27FC236}">
                <a16:creationId xmlns:a16="http://schemas.microsoft.com/office/drawing/2014/main" id="{16295EA6-189A-4CEA-A0BF-E8671D34C143}"/>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8489" name="Text Box 9">
            <a:extLst>
              <a:ext uri="{FF2B5EF4-FFF2-40B4-BE49-F238E27FC236}">
                <a16:creationId xmlns:a16="http://schemas.microsoft.com/office/drawing/2014/main" id="{77B1AFC1-91D8-43E5-A254-B459BEBD45E9}"/>
              </a:ext>
            </a:extLst>
          </p:cNvPr>
          <p:cNvSpPr txBox="1">
            <a:spLocks noChangeArrowheads="1"/>
          </p:cNvSpPr>
          <p:nvPr/>
        </p:nvSpPr>
        <p:spPr bwMode="auto">
          <a:xfrm>
            <a:off x="374650" y="1144588"/>
            <a:ext cx="8078788" cy="23098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363538" indent="-3635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首次适应</a:t>
            </a:r>
            <a:r>
              <a:rPr lang="en-US" altLang="zh-CN" sz="2600">
                <a:solidFill>
                  <a:srgbClr val="FF9900"/>
                </a:solidFill>
                <a:latin typeface="Times New Roman" panose="02020603050405020304" pitchFamily="18" charset="0"/>
                <a:ea typeface="黑体" panose="02010609060101010101" pitchFamily="49" charset="-122"/>
              </a:rPr>
              <a:t>(</a:t>
            </a:r>
            <a:r>
              <a:rPr lang="en-US" altLang="zh-CN" sz="2600">
                <a:solidFill>
                  <a:schemeClr val="hlink"/>
                </a:solidFill>
                <a:latin typeface="Times New Roman" panose="02020603050405020304" pitchFamily="18" charset="0"/>
                <a:ea typeface="黑体" panose="02010609060101010101" pitchFamily="49" charset="-122"/>
              </a:rPr>
              <a:t>F</a:t>
            </a:r>
            <a:r>
              <a:rPr lang="en-US" altLang="zh-CN" sz="2600">
                <a:solidFill>
                  <a:srgbClr val="FF9900"/>
                </a:solidFill>
                <a:latin typeface="Times New Roman" panose="02020603050405020304" pitchFamily="18" charset="0"/>
                <a:ea typeface="黑体" panose="02010609060101010101" pitchFamily="49" charset="-122"/>
              </a:rPr>
              <a:t>irst</a:t>
            </a:r>
            <a:r>
              <a:rPr lang="en-US" altLang="zh-CN" sz="2600">
                <a:solidFill>
                  <a:schemeClr val="hlink"/>
                </a:solidFill>
                <a:latin typeface="Times New Roman" panose="02020603050405020304" pitchFamily="18" charset="0"/>
                <a:ea typeface="黑体" panose="02010609060101010101" pitchFamily="49" charset="-122"/>
              </a:rPr>
              <a:t> F</a:t>
            </a:r>
            <a:r>
              <a:rPr lang="en-US" altLang="zh-CN" sz="2600">
                <a:solidFill>
                  <a:srgbClr val="FF9900"/>
                </a:solidFill>
                <a:latin typeface="Times New Roman" panose="02020603050405020304" pitchFamily="18" charset="0"/>
                <a:ea typeface="黑体" panose="02010609060101010101" pitchFamily="49" charset="-122"/>
              </a:rPr>
              <a:t>it)</a:t>
            </a:r>
            <a:r>
              <a:rPr lang="zh-CN" altLang="en-US" sz="2600">
                <a:solidFill>
                  <a:srgbClr val="FF9900"/>
                </a:solidFill>
                <a:latin typeface="Times New Roman" panose="02020603050405020304" pitchFamily="18" charset="0"/>
                <a:ea typeface="黑体" panose="02010609060101010101" pitchFamily="49" charset="-122"/>
              </a:rPr>
              <a:t>算法</a:t>
            </a:r>
            <a:endParaRPr lang="zh-CN" altLang="en-US" sz="2600">
              <a:solidFill>
                <a:schemeClr val="tx1"/>
              </a:solidFill>
              <a:latin typeface="Times New Roman" panose="02020603050405020304" pitchFamily="18" charset="0"/>
              <a:ea typeface="黑体" panose="02010609060101010101" pitchFamily="49" charset="-122"/>
            </a:endParaRPr>
          </a:p>
          <a:p>
            <a:pPr algn="just" eaLnBrk="1">
              <a:spcBef>
                <a:spcPct val="10000"/>
              </a:spcBef>
              <a:spcAft>
                <a:spcPct val="10000"/>
              </a:spcAft>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     </a:t>
            </a:r>
            <a:r>
              <a:rPr lang="en-US" altLang="zh-CN" sz="2600">
                <a:solidFill>
                  <a:schemeClr val="hlink"/>
                </a:solidFill>
                <a:latin typeface="Times New Roman" panose="02020603050405020304" pitchFamily="18" charset="0"/>
                <a:ea typeface="黑体" panose="02010609060101010101" pitchFamily="49" charset="-122"/>
              </a:rPr>
              <a:t>FF</a:t>
            </a:r>
            <a:r>
              <a:rPr lang="zh-CN" altLang="en-US" sz="2600">
                <a:solidFill>
                  <a:schemeClr val="hlink"/>
                </a:solidFill>
                <a:latin typeface="Times New Roman" panose="02020603050405020304" pitchFamily="18" charset="0"/>
                <a:ea typeface="黑体" panose="02010609060101010101" pitchFamily="49" charset="-122"/>
              </a:rPr>
              <a:t>策略</a:t>
            </a:r>
            <a:r>
              <a:rPr lang="zh-CN" altLang="en-US" sz="2600">
                <a:solidFill>
                  <a:schemeClr val="tx1"/>
                </a:solidFill>
                <a:latin typeface="Times New Roman" panose="02020603050405020304" pitchFamily="18" charset="0"/>
                <a:ea typeface="黑体" panose="02010609060101010101" pitchFamily="49" charset="-122"/>
              </a:rPr>
              <a:t>：依次将物品装箱，设当前要装第</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件，</a:t>
            </a:r>
            <a:r>
              <a:rPr lang="en-US" altLang="zh-CN" sz="2600">
                <a:solidFill>
                  <a:schemeClr val="tx1"/>
                </a:solidFill>
                <a:latin typeface="Times New Roman" panose="02020603050405020304" pitchFamily="18" charset="0"/>
                <a:ea typeface="黑体" panose="02010609060101010101" pitchFamily="49" charset="-122"/>
              </a:rPr>
              <a:t>B</a:t>
            </a:r>
            <a:r>
              <a:rPr lang="en-US" altLang="zh-CN" sz="2600" baseline="-25000">
                <a:solidFill>
                  <a:schemeClr val="tx1"/>
                </a:solidFill>
                <a:latin typeface="Times New Roman" panose="02020603050405020304" pitchFamily="18" charset="0"/>
                <a:ea typeface="黑体" panose="02010609060101010101" pitchFamily="49" charset="-122"/>
              </a:rPr>
              <a:t>1</a:t>
            </a:r>
            <a:r>
              <a:rPr lang="en-US" altLang="zh-CN" sz="2600">
                <a:solidFill>
                  <a:schemeClr val="tx1"/>
                </a:solidFill>
                <a:latin typeface="Times New Roman" panose="02020603050405020304" pitchFamily="18" charset="0"/>
                <a:ea typeface="黑体" panose="02010609060101010101" pitchFamily="49" charset="-122"/>
              </a:rPr>
              <a:t>,B</a:t>
            </a:r>
            <a:r>
              <a:rPr lang="en-US" altLang="zh-CN" sz="2600" baseline="-25000">
                <a:solidFill>
                  <a:schemeClr val="tx1"/>
                </a:solidFill>
                <a:latin typeface="Times New Roman" panose="02020603050405020304" pitchFamily="18" charset="0"/>
                <a:ea typeface="黑体" panose="02010609060101010101" pitchFamily="49" charset="-122"/>
              </a:rPr>
              <a:t>2</a:t>
            </a:r>
            <a:r>
              <a:rPr lang="en-US" altLang="zh-CN" sz="2600">
                <a:solidFill>
                  <a:schemeClr val="tx1"/>
                </a:solidFill>
                <a:latin typeface="Times New Roman" panose="02020603050405020304" pitchFamily="18" charset="0"/>
                <a:ea typeface="黑体" panose="02010609060101010101" pitchFamily="49" charset="-122"/>
              </a:rPr>
              <a:t>,…,B</a:t>
            </a:r>
            <a:r>
              <a:rPr lang="en-US" altLang="zh-CN" sz="2600" baseline="-25000">
                <a:solidFill>
                  <a:schemeClr val="tx1"/>
                </a:solidFill>
                <a:latin typeface="Times New Roman" panose="02020603050405020304" pitchFamily="18" charset="0"/>
                <a:ea typeface="黑体" panose="02010609060101010101" pitchFamily="49" charset="-122"/>
              </a:rPr>
              <a:t>j</a:t>
            </a:r>
            <a:r>
              <a:rPr lang="zh-CN" altLang="en-US" sz="2600">
                <a:solidFill>
                  <a:schemeClr val="tx1"/>
                </a:solidFill>
                <a:latin typeface="Times New Roman" panose="02020603050405020304" pitchFamily="18" charset="0"/>
                <a:ea typeface="黑体" panose="02010609060101010101" pitchFamily="49" charset="-122"/>
              </a:rPr>
              <a:t>是当前已开过的箱子，则从头依次扫描箱子，将物品</a:t>
            </a:r>
            <a:r>
              <a:rPr lang="en-US" altLang="zh-CN" sz="26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latin typeface="Times New Roman" panose="02020603050405020304" pitchFamily="18" charset="0"/>
                <a:ea typeface="黑体" panose="02010609060101010101" pitchFamily="49" charset="-122"/>
              </a:rPr>
              <a:t>放入第</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个适合</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指大小够放</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的箱子中；若不存在适合的箱子，则新开箱子</a:t>
            </a:r>
            <a:r>
              <a:rPr lang="en-US" altLang="zh-CN" sz="2600">
                <a:solidFill>
                  <a:schemeClr val="tx1"/>
                </a:solidFill>
                <a:latin typeface="Times New Roman" panose="02020603050405020304" pitchFamily="18" charset="0"/>
                <a:ea typeface="黑体" panose="02010609060101010101" pitchFamily="49" charset="-122"/>
              </a:rPr>
              <a:t>B</a:t>
            </a:r>
            <a:r>
              <a:rPr lang="en-US" altLang="zh-CN" sz="2600" baseline="-25000">
                <a:solidFill>
                  <a:schemeClr val="tx1"/>
                </a:solidFill>
                <a:latin typeface="Times New Roman" panose="02020603050405020304" pitchFamily="18" charset="0"/>
                <a:ea typeface="黑体" panose="02010609060101010101" pitchFamily="49" charset="-122"/>
              </a:rPr>
              <a:t>j+1</a:t>
            </a:r>
            <a:r>
              <a:rPr lang="zh-CN" altLang="en-US" sz="2600">
                <a:solidFill>
                  <a:schemeClr val="tx1"/>
                </a:solidFill>
                <a:latin typeface="Times New Roman" panose="02020603050405020304" pitchFamily="18" charset="0"/>
                <a:ea typeface="黑体" panose="02010609060101010101" pitchFamily="49" charset="-122"/>
              </a:rPr>
              <a:t>，将物品</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放入其中。</a:t>
            </a:r>
            <a:endParaRPr lang="zh-CN" altLang="en-US" sz="2600" baseline="-25000">
              <a:solidFill>
                <a:schemeClr val="tx1"/>
              </a:solidFill>
              <a:latin typeface="Times New Roman" panose="02020603050405020304" pitchFamily="18" charset="0"/>
              <a:ea typeface="黑体" panose="02010609060101010101" pitchFamily="49" charset="-122"/>
            </a:endParaRPr>
          </a:p>
        </p:txBody>
      </p:sp>
      <p:sp>
        <p:nvSpPr>
          <p:cNvPr id="148490" name="Text Box 10">
            <a:extLst>
              <a:ext uri="{FF2B5EF4-FFF2-40B4-BE49-F238E27FC236}">
                <a16:creationId xmlns:a16="http://schemas.microsoft.com/office/drawing/2014/main" id="{036B9CAF-AC6F-47CF-BF9F-08B3BF1DA873}"/>
              </a:ext>
            </a:extLst>
          </p:cNvPr>
          <p:cNvSpPr txBox="1">
            <a:spLocks noChangeArrowheads="1"/>
          </p:cNvSpPr>
          <p:nvPr/>
        </p:nvSpPr>
        <p:spPr bwMode="auto">
          <a:xfrm>
            <a:off x="671513" y="3883025"/>
            <a:ext cx="7883525" cy="22177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Font typeface="Futura Md BT"/>
              <a:buNone/>
            </a:pPr>
            <a:r>
              <a:rPr lang="en-US" altLang="zh-CN" sz="2600">
                <a:solidFill>
                  <a:srgbClr val="FF9900"/>
                </a:solidFill>
                <a:latin typeface="Times New Roman" panose="02020603050405020304" pitchFamily="18" charset="0"/>
                <a:ea typeface="MS Gothic" panose="020B0609070205080204" pitchFamily="49" charset="-128"/>
              </a:rPr>
              <a:t>Claim</a:t>
            </a:r>
            <a:r>
              <a:rPr lang="zh-CN" altLang="en-US" sz="2600">
                <a:solidFill>
                  <a:schemeClr val="tx1"/>
                </a:solidFill>
                <a:latin typeface="Times New Roman" panose="02020603050405020304" pitchFamily="18" charset="0"/>
                <a:ea typeface="MS Gothic" panose="020B0609070205080204" pitchFamily="49" charset="-128"/>
              </a:rPr>
              <a:t>：对所有实例，</a:t>
            </a:r>
            <a:r>
              <a:rPr lang="en-US" altLang="zh-CN" sz="2600">
                <a:solidFill>
                  <a:schemeClr val="tx1"/>
                </a:solidFill>
                <a:latin typeface="Times New Roman" panose="02020603050405020304" pitchFamily="18" charset="0"/>
                <a:ea typeface="MS Gothic" panose="020B0609070205080204" pitchFamily="49" charset="-128"/>
              </a:rPr>
              <a:t>R</a:t>
            </a:r>
            <a:r>
              <a:rPr lang="en-US" altLang="zh-CN" sz="2600" baseline="-25000">
                <a:solidFill>
                  <a:schemeClr val="tx1"/>
                </a:solidFill>
                <a:latin typeface="Times New Roman" panose="02020603050405020304" pitchFamily="18" charset="0"/>
                <a:ea typeface="MS Gothic" panose="020B0609070205080204" pitchFamily="49" charset="-128"/>
              </a:rPr>
              <a:t>FF</a:t>
            </a:r>
            <a:r>
              <a:rPr lang="en-US" altLang="zh-CN" sz="26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latin typeface="Times New Roman" panose="02020603050405020304" pitchFamily="18" charset="0"/>
                <a:ea typeface="MS Gothic" panose="020B0609070205080204" pitchFamily="49" charset="-128"/>
              </a:rPr>
              <a:t>≤2</a:t>
            </a:r>
          </a:p>
          <a:p>
            <a:pPr algn="just" eaLnBrk="1">
              <a:spcBef>
                <a:spcPts val="600"/>
              </a:spcBef>
              <a:spcAft>
                <a:spcPct val="0"/>
              </a:spcAft>
              <a:buFont typeface="Futura Md BT"/>
              <a:buNone/>
            </a:pPr>
            <a:r>
              <a:rPr lang="en-US" altLang="zh-CN" sz="2600">
                <a:solidFill>
                  <a:srgbClr val="FF9900"/>
                </a:solidFill>
                <a:latin typeface="Times New Roman" panose="02020603050405020304" pitchFamily="18" charset="0"/>
                <a:ea typeface="MS Gothic" panose="020B0609070205080204" pitchFamily="49" charset="-128"/>
              </a:rPr>
              <a:t>Pf:</a:t>
            </a:r>
            <a:r>
              <a:rPr lang="zh-CN" altLang="en-US" sz="2600">
                <a:solidFill>
                  <a:schemeClr val="tx1"/>
                </a:solidFill>
                <a:latin typeface="Times New Roman" panose="02020603050405020304" pitchFamily="18" charset="0"/>
                <a:ea typeface="MS Gothic" panose="020B0609070205080204" pitchFamily="49" charset="-128"/>
              </a:rPr>
              <a:t>在整个装箱过程中至多只有</a:t>
            </a:r>
            <a:r>
              <a:rPr lang="en-US" altLang="zh-CN" sz="2600">
                <a:solidFill>
                  <a:schemeClr val="tx1"/>
                </a:solidFill>
                <a:latin typeface="Times New Roman" panose="02020603050405020304" pitchFamily="18" charset="0"/>
                <a:ea typeface="MS Gothic" panose="020B0609070205080204" pitchFamily="49" charset="-128"/>
              </a:rPr>
              <a:t>1</a:t>
            </a:r>
            <a:r>
              <a:rPr lang="zh-CN" altLang="en-US" sz="2600">
                <a:solidFill>
                  <a:schemeClr val="tx1"/>
                </a:solidFill>
                <a:latin typeface="Times New Roman" panose="02020603050405020304" pitchFamily="18" charset="0"/>
                <a:ea typeface="MS Gothic" panose="020B0609070205080204" pitchFamily="49" charset="-128"/>
              </a:rPr>
              <a:t>个箱子是大于半空的。若否，不妨设</a:t>
            </a:r>
            <a:r>
              <a:rPr lang="en-US" altLang="zh-CN" sz="2600">
                <a:solidFill>
                  <a:schemeClr val="tx1"/>
                </a:solidFill>
                <a:latin typeface="Times New Roman" panose="02020603050405020304" pitchFamily="18" charset="0"/>
                <a:ea typeface="MS Gothic" panose="020B0609070205080204" pitchFamily="49" charset="-128"/>
              </a:rPr>
              <a:t>B</a:t>
            </a:r>
            <a:r>
              <a:rPr lang="en-US" altLang="zh-CN" sz="2600" baseline="-250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latin typeface="Times New Roman" panose="02020603050405020304" pitchFamily="18" charset="0"/>
                <a:ea typeface="MS Gothic" panose="020B0609070205080204" pitchFamily="49" charset="-128"/>
              </a:rPr>
              <a:t>和</a:t>
            </a:r>
            <a:r>
              <a:rPr lang="en-US" altLang="zh-CN" sz="2600">
                <a:solidFill>
                  <a:schemeClr val="tx1"/>
                </a:solidFill>
                <a:latin typeface="Times New Roman" panose="02020603050405020304" pitchFamily="18" charset="0"/>
                <a:ea typeface="MS Gothic" panose="020B0609070205080204" pitchFamily="49" charset="-128"/>
              </a:rPr>
              <a:t>B</a:t>
            </a:r>
            <a:r>
              <a:rPr lang="en-US" altLang="zh-CN" sz="2600" baseline="-25000">
                <a:solidFill>
                  <a:schemeClr val="tx1"/>
                </a:solidFill>
                <a:latin typeface="Times New Roman" panose="02020603050405020304" pitchFamily="18" charset="0"/>
                <a:ea typeface="MS Gothic" panose="020B0609070205080204" pitchFamily="49" charset="-128"/>
              </a:rPr>
              <a:t>j</a:t>
            </a:r>
            <a:r>
              <a:rPr lang="zh-CN" altLang="en-US" sz="2600">
                <a:solidFill>
                  <a:schemeClr val="tx1"/>
                </a:solidFill>
                <a:latin typeface="Times New Roman" panose="02020603050405020304" pitchFamily="18" charset="0"/>
                <a:ea typeface="MS Gothic" panose="020B0609070205080204" pitchFamily="49" charset="-128"/>
              </a:rPr>
              <a:t>均大于半空且</a:t>
            </a:r>
            <a:r>
              <a:rPr lang="en-US" altLang="zh-CN" sz="2600">
                <a:solidFill>
                  <a:schemeClr val="tx1"/>
                </a:solidFill>
                <a:latin typeface="Times New Roman" panose="02020603050405020304" pitchFamily="18" charset="0"/>
                <a:ea typeface="MS Gothic" panose="020B0609070205080204" pitchFamily="49" charset="-128"/>
              </a:rPr>
              <a:t>i&lt;j</a:t>
            </a:r>
            <a:r>
              <a:rPr lang="zh-CN" altLang="en-US" sz="2600">
                <a:solidFill>
                  <a:schemeClr val="tx1"/>
                </a:solidFill>
                <a:latin typeface="Times New Roman" panose="02020603050405020304" pitchFamily="18" charset="0"/>
                <a:ea typeface="MS Gothic" panose="020B0609070205080204" pitchFamily="49" charset="-128"/>
              </a:rPr>
              <a:t>，则第</a:t>
            </a:r>
            <a:r>
              <a:rPr lang="en-US" altLang="zh-CN" sz="2600">
                <a:solidFill>
                  <a:schemeClr val="tx1"/>
                </a:solidFill>
                <a:latin typeface="Times New Roman" panose="02020603050405020304" pitchFamily="18" charset="0"/>
                <a:ea typeface="MS Gothic" panose="020B0609070205080204" pitchFamily="49" charset="-128"/>
              </a:rPr>
              <a:t>1</a:t>
            </a:r>
            <a:r>
              <a:rPr lang="zh-CN" altLang="en-US" sz="2600">
                <a:solidFill>
                  <a:schemeClr val="tx1"/>
                </a:solidFill>
                <a:latin typeface="Times New Roman" panose="02020603050405020304" pitchFamily="18" charset="0"/>
                <a:ea typeface="MS Gothic" panose="020B0609070205080204" pitchFamily="49" charset="-128"/>
              </a:rPr>
              <a:t>件放入</a:t>
            </a:r>
            <a:r>
              <a:rPr lang="en-US" altLang="zh-CN" sz="2600">
                <a:solidFill>
                  <a:schemeClr val="tx1"/>
                </a:solidFill>
                <a:latin typeface="Times New Roman" panose="02020603050405020304" pitchFamily="18" charset="0"/>
                <a:ea typeface="MS Gothic" panose="020B0609070205080204" pitchFamily="49" charset="-128"/>
              </a:rPr>
              <a:t>B</a:t>
            </a:r>
            <a:r>
              <a:rPr lang="en-US" altLang="zh-CN" sz="2600" baseline="-25000">
                <a:solidFill>
                  <a:schemeClr val="tx1"/>
                </a:solidFill>
                <a:latin typeface="Times New Roman" panose="02020603050405020304" pitchFamily="18" charset="0"/>
                <a:ea typeface="MS Gothic" panose="020B0609070205080204" pitchFamily="49" charset="-128"/>
              </a:rPr>
              <a:t>j</a:t>
            </a:r>
            <a:r>
              <a:rPr lang="zh-CN" altLang="en-US" sz="2600">
                <a:solidFill>
                  <a:schemeClr val="tx1"/>
                </a:solidFill>
                <a:latin typeface="Times New Roman" panose="02020603050405020304" pitchFamily="18" charset="0"/>
                <a:ea typeface="MS Gothic" panose="020B0609070205080204" pitchFamily="49" charset="-128"/>
              </a:rPr>
              <a:t>的物品大小至多是</a:t>
            </a:r>
            <a:r>
              <a:rPr lang="en-US" altLang="zh-CN" sz="2600">
                <a:solidFill>
                  <a:schemeClr val="tx1"/>
                </a:solidFill>
                <a:latin typeface="Times New Roman" panose="02020603050405020304" pitchFamily="18" charset="0"/>
                <a:ea typeface="MS Gothic" panose="020B0609070205080204" pitchFamily="49" charset="-128"/>
              </a:rPr>
              <a:t>0.5</a:t>
            </a:r>
            <a:r>
              <a:rPr lang="zh-CN" altLang="en-US" sz="2600">
                <a:solidFill>
                  <a:schemeClr val="tx1"/>
                </a:solidFill>
                <a:latin typeface="Times New Roman" panose="02020603050405020304" pitchFamily="18" charset="0"/>
                <a:ea typeface="MS Gothic" panose="020B0609070205080204" pitchFamily="49" charset="-128"/>
              </a:rPr>
              <a:t>，按照</a:t>
            </a:r>
            <a:r>
              <a:rPr lang="en-US" altLang="zh-CN" sz="2600">
                <a:solidFill>
                  <a:schemeClr val="tx1"/>
                </a:solidFill>
                <a:latin typeface="Times New Roman" panose="02020603050405020304" pitchFamily="18" charset="0"/>
                <a:ea typeface="MS Gothic" panose="020B0609070205080204" pitchFamily="49" charset="-128"/>
              </a:rPr>
              <a:t>FF</a:t>
            </a:r>
            <a:r>
              <a:rPr lang="zh-CN" altLang="en-US" sz="2600">
                <a:solidFill>
                  <a:schemeClr val="tx1"/>
                </a:solidFill>
                <a:latin typeface="Times New Roman" panose="02020603050405020304" pitchFamily="18" charset="0"/>
                <a:ea typeface="MS Gothic" panose="020B0609070205080204" pitchFamily="49" charset="-128"/>
              </a:rPr>
              <a:t>策略该物品应该放入</a:t>
            </a:r>
            <a:r>
              <a:rPr lang="en-US" altLang="zh-CN" sz="2600">
                <a:solidFill>
                  <a:schemeClr val="tx1"/>
                </a:solidFill>
                <a:latin typeface="Times New Roman" panose="02020603050405020304" pitchFamily="18" charset="0"/>
                <a:ea typeface="MS Gothic" panose="020B0609070205080204" pitchFamily="49" charset="-128"/>
              </a:rPr>
              <a:t>B</a:t>
            </a:r>
            <a:r>
              <a:rPr lang="en-US" altLang="zh-CN" sz="2600" baseline="-25000">
                <a:solidFill>
                  <a:schemeClr val="tx1"/>
                </a:solidFill>
                <a:latin typeface="Times New Roman" panose="02020603050405020304" pitchFamily="18" charset="0"/>
                <a:ea typeface="MS Gothic" panose="020B0609070205080204" pitchFamily="49" charset="-128"/>
              </a:rPr>
              <a:t>i</a:t>
            </a:r>
            <a:r>
              <a:rPr lang="zh-CN" altLang="en-US" sz="2600">
                <a:solidFill>
                  <a:schemeClr val="tx1"/>
                </a:solidFill>
                <a:latin typeface="Times New Roman" panose="02020603050405020304" pitchFamily="18" charset="0"/>
                <a:ea typeface="MS Gothic" panose="020B0609070205080204" pitchFamily="49" charset="-128"/>
              </a:rPr>
              <a:t>而不应该打开新箱子</a:t>
            </a:r>
            <a:r>
              <a:rPr lang="en-US" altLang="zh-CN" sz="2600">
                <a:solidFill>
                  <a:schemeClr val="tx1"/>
                </a:solidFill>
                <a:latin typeface="Times New Roman" panose="02020603050405020304" pitchFamily="18" charset="0"/>
                <a:ea typeface="MS Gothic" panose="020B0609070205080204" pitchFamily="49" charset="-128"/>
              </a:rPr>
              <a:t>B</a:t>
            </a:r>
            <a:r>
              <a:rPr lang="en-US" altLang="zh-CN" sz="2600" baseline="-25000">
                <a:solidFill>
                  <a:schemeClr val="tx1"/>
                </a:solidFill>
                <a:latin typeface="Times New Roman" panose="02020603050405020304" pitchFamily="18" charset="0"/>
                <a:ea typeface="MS Gothic" panose="020B0609070205080204" pitchFamily="49" charset="-128"/>
              </a:rPr>
              <a:t>j</a:t>
            </a:r>
            <a:r>
              <a:rPr lang="zh-CN" altLang="en-US" sz="2600">
                <a:solidFill>
                  <a:schemeClr val="tx1"/>
                </a:solidFill>
                <a:latin typeface="Times New Roman" panose="02020603050405020304" pitchFamily="18" charset="0"/>
                <a:ea typeface="MS Gothic" panose="020B0609070205080204" pitchFamily="49" charset="-128"/>
              </a:rPr>
              <a:t>。</a:t>
            </a:r>
          </a:p>
        </p:txBody>
      </p:sp>
    </p:spTree>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8CBEEBA5-27B0-443F-B817-3416A6B96C2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B195166C-FB37-449B-9BF9-92463189061E}"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50531" name="Rectangle 2">
            <a:extLst>
              <a:ext uri="{FF2B5EF4-FFF2-40B4-BE49-F238E27FC236}">
                <a16:creationId xmlns:a16="http://schemas.microsoft.com/office/drawing/2014/main" id="{0C0EA19F-2467-48F3-A946-A2228B32B50F}"/>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1.3.2  </a:t>
            </a:r>
            <a:r>
              <a:rPr lang="zh-CN" altLang="en-US" sz="3000" b="1">
                <a:solidFill>
                  <a:schemeClr val="tx1"/>
                </a:solidFill>
              </a:rPr>
              <a:t>装箱问题（</a:t>
            </a:r>
            <a:r>
              <a:rPr lang="en-US" altLang="zh-CN" sz="3000" b="1">
                <a:solidFill>
                  <a:schemeClr val="tx1"/>
                </a:solidFill>
              </a:rPr>
              <a:t>BP</a:t>
            </a:r>
            <a:r>
              <a:rPr lang="zh-CN" altLang="en-US" sz="3000" b="1">
                <a:solidFill>
                  <a:schemeClr val="tx1"/>
                </a:solidFill>
              </a:rPr>
              <a:t>）</a:t>
            </a:r>
            <a:endParaRPr lang="en-US" altLang="zh-CN" sz="3000" b="1">
              <a:solidFill>
                <a:schemeClr val="tx1"/>
              </a:solidFill>
            </a:endParaRPr>
          </a:p>
        </p:txBody>
      </p:sp>
      <p:sp>
        <p:nvSpPr>
          <p:cNvPr id="150532" name="AutoShape 3" descr="u=3113096413,401413580&amp;fm=116&amp;gp=0">
            <a:extLst>
              <a:ext uri="{FF2B5EF4-FFF2-40B4-BE49-F238E27FC236}">
                <a16:creationId xmlns:a16="http://schemas.microsoft.com/office/drawing/2014/main" id="{BE2573C1-44BC-4C7C-969A-37A0AC1BA7E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0533" name="AutoShape 4" descr="u=3113096413,401413580&amp;fm=116&amp;gp=0">
            <a:extLst>
              <a:ext uri="{FF2B5EF4-FFF2-40B4-BE49-F238E27FC236}">
                <a16:creationId xmlns:a16="http://schemas.microsoft.com/office/drawing/2014/main" id="{CDFA17E3-F8FA-47E4-825F-53E303DF9A5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0534" name="AutoShape 5" descr="u=3113096413,401413580&amp;fm=116&amp;gp=0">
            <a:extLst>
              <a:ext uri="{FF2B5EF4-FFF2-40B4-BE49-F238E27FC236}">
                <a16:creationId xmlns:a16="http://schemas.microsoft.com/office/drawing/2014/main" id="{B6532944-83AC-4E6A-B9B1-DA75A57BAFE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0535" name="AutoShape 6" descr="u=3113096413,401413580&amp;fm=116&amp;gp=0">
            <a:extLst>
              <a:ext uri="{FF2B5EF4-FFF2-40B4-BE49-F238E27FC236}">
                <a16:creationId xmlns:a16="http://schemas.microsoft.com/office/drawing/2014/main" id="{6CC5460E-F287-40D9-9B26-AB8146E7123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0536" name="Text Box 7">
            <a:extLst>
              <a:ext uri="{FF2B5EF4-FFF2-40B4-BE49-F238E27FC236}">
                <a16:creationId xmlns:a16="http://schemas.microsoft.com/office/drawing/2014/main" id="{0C800080-6A3C-4196-B2F6-A73ABF02CCD7}"/>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0537" name="Text Box 8">
            <a:extLst>
              <a:ext uri="{FF2B5EF4-FFF2-40B4-BE49-F238E27FC236}">
                <a16:creationId xmlns:a16="http://schemas.microsoft.com/office/drawing/2014/main" id="{E8E62AF9-BE75-422F-9889-4AC2DF7AAAF4}"/>
              </a:ext>
            </a:extLst>
          </p:cNvPr>
          <p:cNvSpPr txBox="1">
            <a:spLocks noChangeArrowheads="1"/>
          </p:cNvSpPr>
          <p:nvPr/>
        </p:nvSpPr>
        <p:spPr bwMode="auto">
          <a:xfrm>
            <a:off x="387350" y="1014413"/>
            <a:ext cx="8440738" cy="243998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近似算法</a:t>
            </a:r>
            <a:r>
              <a:rPr lang="en-US" altLang="zh-CN" sz="2600">
                <a:solidFill>
                  <a:srgbClr val="FF9900"/>
                </a:solidFill>
                <a:latin typeface="Times New Roman" panose="02020603050405020304" pitchFamily="18" charset="0"/>
                <a:ea typeface="黑体" panose="02010609060101010101" pitchFamily="49" charset="-122"/>
              </a:rPr>
              <a:t>FF</a:t>
            </a:r>
            <a:r>
              <a:rPr lang="zh-CN" altLang="en-US" sz="2600">
                <a:solidFill>
                  <a:srgbClr val="FF9900"/>
                </a:solidFill>
                <a:latin typeface="Times New Roman" panose="02020603050405020304" pitchFamily="18" charset="0"/>
                <a:ea typeface="黑体" panose="02010609060101010101" pitchFamily="49" charset="-122"/>
              </a:rPr>
              <a:t>的上界</a:t>
            </a:r>
          </a:p>
          <a:p>
            <a:pPr algn="just" eaLnBrk="1">
              <a:spcBef>
                <a:spcPct val="10000"/>
              </a:spcBef>
              <a:spcAft>
                <a:spcPct val="10000"/>
              </a:spcAft>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所有物品总</a:t>
            </a:r>
            <a:r>
              <a:rPr lang="en-US" altLang="zh-CN" sz="2600">
                <a:solidFill>
                  <a:schemeClr val="tx1"/>
                </a:solidFill>
                <a:latin typeface="Times New Roman" panose="02020603050405020304" pitchFamily="18" charset="0"/>
                <a:ea typeface="黑体" panose="02010609060101010101" pitchFamily="49" charset="-122"/>
              </a:rPr>
              <a:t>size</a:t>
            </a:r>
            <a:r>
              <a:rPr lang="zh-CN" altLang="en-US" sz="2600">
                <a:solidFill>
                  <a:schemeClr val="tx1"/>
                </a:solidFill>
                <a:latin typeface="Times New Roman" panose="02020603050405020304" pitchFamily="18" charset="0"/>
                <a:ea typeface="黑体" panose="02010609060101010101" pitchFamily="49" charset="-122"/>
              </a:rPr>
              <a:t>至少为</a:t>
            </a:r>
            <a:r>
              <a:rPr lang="en-US" altLang="zh-CN" sz="2600">
                <a:solidFill>
                  <a:schemeClr val="tx1"/>
                </a:solidFill>
                <a:latin typeface="Times New Roman" panose="02020603050405020304" pitchFamily="18" charset="0"/>
                <a:ea typeface="黑体" panose="02010609060101010101" pitchFamily="49" charset="-122"/>
              </a:rPr>
              <a:t>FF</a:t>
            </a:r>
            <a:r>
              <a:rPr lang="zh-CN" altLang="en-US" sz="2600">
                <a:solidFill>
                  <a:schemeClr val="tx1"/>
                </a:solidFill>
                <a:latin typeface="Times New Roman" panose="02020603050405020304" pitchFamily="18" charset="0"/>
                <a:ea typeface="黑体" panose="02010609060101010101" pitchFamily="49" charset="-122"/>
              </a:rPr>
              <a:t>使用的箱子总数的一半：</a:t>
            </a:r>
          </a:p>
          <a:p>
            <a:pPr algn="just" eaLnBrk="1">
              <a:spcBef>
                <a:spcPct val="10000"/>
              </a:spcBef>
              <a:spcAft>
                <a:spcPct val="10000"/>
              </a:spcAft>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MS Gothic" panose="020B0609070205080204" pitchFamily="49" charset="-128"/>
                <a:ea typeface="MS Gothic" panose="020B0609070205080204" pitchFamily="49" charset="-128"/>
              </a:rPr>
              <a:t> </a:t>
            </a:r>
            <a:r>
              <a:rPr lang="zh-CN" altLang="en-US"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a:t>
            </a:r>
            <a:r>
              <a:rPr lang="en-US" altLang="zh-CN"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S</a:t>
            </a:r>
            <a:r>
              <a:rPr lang="en-US" altLang="zh-CN" sz="2600" baseline="-25000">
                <a:solidFill>
                  <a:schemeClr val="tx1"/>
                </a:solidFill>
                <a:latin typeface="MS PMincho" panose="02020600040205080304" pitchFamily="18" charset="-128"/>
                <a:ea typeface="MS PMincho" panose="02020600040205080304" pitchFamily="18" charset="-128"/>
                <a:cs typeface="MS PMincho" panose="02020600040205080304" pitchFamily="18" charset="-128"/>
              </a:rPr>
              <a:t>i</a:t>
            </a:r>
            <a:r>
              <a:rPr lang="zh-CN" altLang="en-US"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a:t>
            </a:r>
            <a:r>
              <a:rPr lang="en-US" altLang="zh-CN" sz="2600">
                <a:solidFill>
                  <a:schemeClr val="tx1"/>
                </a:solidFill>
                <a:latin typeface="Times New Roman" panose="02020603050405020304" pitchFamily="18" charset="0"/>
                <a:ea typeface="黑体" panose="02010609060101010101" pitchFamily="49" charset="-122"/>
              </a:rPr>
              <a:t>≥FF(I)/2</a:t>
            </a:r>
            <a:r>
              <a:rPr lang="zh-CN" altLang="en-US" sz="2600">
                <a:solidFill>
                  <a:schemeClr val="tx1"/>
                </a:solidFill>
                <a:latin typeface="Times New Roman" panose="02020603050405020304" pitchFamily="18" charset="0"/>
                <a:ea typeface="黑体" panose="02010609060101010101" pitchFamily="49" charset="-122"/>
              </a:rPr>
              <a:t>，即</a:t>
            </a:r>
            <a:r>
              <a:rPr lang="en-US" altLang="zh-CN" sz="2600">
                <a:solidFill>
                  <a:schemeClr val="tx1"/>
                </a:solidFill>
                <a:latin typeface="Times New Roman" panose="02020603050405020304" pitchFamily="18" charset="0"/>
                <a:ea typeface="黑体" panose="02010609060101010101" pitchFamily="49" charset="-122"/>
              </a:rPr>
              <a:t>FF(I) </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2 </a:t>
            </a:r>
            <a:r>
              <a:rPr lang="zh-CN" altLang="en-US"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S</a:t>
            </a:r>
            <a:r>
              <a:rPr lang="en-US" altLang="zh-CN" sz="2600" baseline="-250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a:t>
            </a:r>
            <a:endParaRPr lang="en-US" altLang="zh-CN" sz="2600">
              <a:solidFill>
                <a:schemeClr val="tx1"/>
              </a:solidFill>
              <a:latin typeface="Times New Roman" panose="02020603050405020304" pitchFamily="18" charset="0"/>
              <a:ea typeface="黑体" panose="02010609060101010101" pitchFamily="49" charset="-122"/>
            </a:endParaRPr>
          </a:p>
          <a:p>
            <a:pPr algn="just" eaLnBrk="1">
              <a:spcBef>
                <a:spcPct val="10000"/>
              </a:spcBef>
              <a:spcAft>
                <a:spcPct val="10000"/>
              </a:spcAft>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最优解的下界</a:t>
            </a:r>
            <a:endParaRPr lang="zh-CN" altLang="en-US" sz="2600">
              <a:solidFill>
                <a:schemeClr val="tx1"/>
              </a:solidFill>
              <a:latin typeface="Times New Roman" panose="02020603050405020304" pitchFamily="18" charset="0"/>
              <a:ea typeface="黑体" panose="02010609060101010101" pitchFamily="49" charset="-122"/>
            </a:endParaRPr>
          </a:p>
          <a:p>
            <a:pPr algn="just" eaLnBrk="1">
              <a:spcBef>
                <a:spcPct val="10000"/>
              </a:spcBef>
              <a:spcAft>
                <a:spcPct val="10000"/>
              </a:spcAft>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所有物品总</a:t>
            </a:r>
            <a:r>
              <a:rPr lang="en-US" altLang="zh-CN" sz="2600">
                <a:solidFill>
                  <a:schemeClr val="tx1"/>
                </a:solidFill>
                <a:latin typeface="Times New Roman" panose="02020603050405020304" pitchFamily="18" charset="0"/>
                <a:ea typeface="黑体" panose="02010609060101010101" pitchFamily="49" charset="-122"/>
              </a:rPr>
              <a:t>size</a:t>
            </a:r>
            <a:r>
              <a:rPr lang="zh-CN" altLang="en-US" sz="2600">
                <a:solidFill>
                  <a:schemeClr val="tx1"/>
                </a:solidFill>
                <a:latin typeface="Times New Roman" panose="02020603050405020304" pitchFamily="18" charset="0"/>
                <a:ea typeface="黑体" panose="02010609060101010101" pitchFamily="49" charset="-122"/>
              </a:rPr>
              <a:t>是最优解的下界： </a:t>
            </a:r>
            <a:r>
              <a:rPr lang="en-US" altLang="zh-CN" sz="2600">
                <a:solidFill>
                  <a:schemeClr val="tx1"/>
                </a:solidFill>
                <a:latin typeface="Times New Roman" panose="02020603050405020304" pitchFamily="18" charset="0"/>
                <a:ea typeface="黑体" panose="02010609060101010101" pitchFamily="49" charset="-122"/>
              </a:rPr>
              <a:t>OPT(I)</a:t>
            </a:r>
            <a:r>
              <a:rPr lang="zh-CN" altLang="en-US"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a:t>
            </a:r>
            <a:r>
              <a:rPr lang="en-US" altLang="zh-CN"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S</a:t>
            </a:r>
            <a:r>
              <a:rPr lang="en-US" altLang="zh-CN" sz="2600" baseline="-25000">
                <a:solidFill>
                  <a:schemeClr val="tx1"/>
                </a:solidFill>
                <a:latin typeface="MS PMincho" panose="02020600040205080304" pitchFamily="18" charset="-128"/>
                <a:ea typeface="MS PMincho" panose="02020600040205080304" pitchFamily="18" charset="-128"/>
                <a:cs typeface="MS PMincho" panose="02020600040205080304" pitchFamily="18" charset="-128"/>
              </a:rPr>
              <a:t>i</a:t>
            </a:r>
            <a:r>
              <a:rPr lang="zh-CN" altLang="en-US" sz="2600">
                <a:solidFill>
                  <a:schemeClr val="tx1"/>
                </a:solidFill>
                <a:latin typeface="MS PMincho" panose="02020600040205080304" pitchFamily="18" charset="-128"/>
                <a:ea typeface="MS PMincho" panose="02020600040205080304" pitchFamily="18" charset="-128"/>
                <a:cs typeface="MS PMincho" panose="02020600040205080304" pitchFamily="18" charset="-128"/>
              </a:rPr>
              <a:t>⌉</a:t>
            </a: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150538" name="Text Box 9">
            <a:extLst>
              <a:ext uri="{FF2B5EF4-FFF2-40B4-BE49-F238E27FC236}">
                <a16:creationId xmlns:a16="http://schemas.microsoft.com/office/drawing/2014/main" id="{51C51525-AD7E-4C6E-98E3-1F4C0B96A0CA}"/>
              </a:ext>
            </a:extLst>
          </p:cNvPr>
          <p:cNvSpPr txBox="1">
            <a:spLocks noChangeArrowheads="1"/>
          </p:cNvSpPr>
          <p:nvPr/>
        </p:nvSpPr>
        <p:spPr bwMode="auto">
          <a:xfrm>
            <a:off x="411163" y="4578350"/>
            <a:ext cx="8259762" cy="17399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    可以证明上述比可达</a:t>
            </a:r>
            <a:r>
              <a:rPr lang="en-US" altLang="zh-CN" sz="2600">
                <a:solidFill>
                  <a:schemeClr val="tx1"/>
                </a:solidFill>
                <a:latin typeface="Times New Roman" panose="02020603050405020304" pitchFamily="18" charset="0"/>
                <a:ea typeface="MS Gothic" panose="020B0609070205080204" pitchFamily="49" charset="-128"/>
              </a:rPr>
              <a:t>7/4</a:t>
            </a:r>
          </a:p>
          <a:p>
            <a:pPr algn="just">
              <a:spcBef>
                <a:spcPts val="1200"/>
              </a:spcBef>
              <a:spcAft>
                <a:spcPct val="0"/>
              </a:spcAft>
              <a:buFont typeface="Futura Md BT"/>
              <a:buNone/>
            </a:pPr>
            <a:r>
              <a:rPr lang="en-US" altLang="zh-CN" sz="2600">
                <a:solidFill>
                  <a:srgbClr val="FF9900"/>
                </a:solidFill>
                <a:latin typeface="Times New Roman" panose="02020603050405020304" pitchFamily="18" charset="0"/>
                <a:ea typeface="MS Gothic" panose="020B0609070205080204" pitchFamily="49" charset="-128"/>
              </a:rPr>
              <a:t>Th.1.10</a:t>
            </a:r>
            <a:r>
              <a:rPr lang="en-US" altLang="zh-CN" sz="2600">
                <a:solidFill>
                  <a:schemeClr val="tx1"/>
                </a:solidFill>
                <a:latin typeface="Times New Roman" panose="02020603050405020304" pitchFamily="18" charset="0"/>
                <a:ea typeface="MS Gothic" panose="020B0609070205080204" pitchFamily="49" charset="-128"/>
              </a:rPr>
              <a:t>            =1.7</a:t>
            </a:r>
            <a:r>
              <a:rPr lang="zh-CN" altLang="en-US" sz="2600">
                <a:solidFill>
                  <a:schemeClr val="tx1"/>
                </a:solidFill>
                <a:latin typeface="Times New Roman" panose="02020603050405020304" pitchFamily="18" charset="0"/>
                <a:ea typeface="MS Gothic" panose="020B0609070205080204" pitchFamily="49" charset="-128"/>
              </a:rPr>
              <a:t>且更精确地有：</a:t>
            </a:r>
          </a:p>
          <a:p>
            <a:pPr algn="just">
              <a:spcBef>
                <a:spcPts val="100"/>
              </a:spcBef>
              <a:spcAft>
                <a:spcPct val="0"/>
              </a:spcAft>
              <a:buFont typeface="Futura Md BT"/>
              <a:buNone/>
            </a:pPr>
            <a:r>
              <a:rPr lang="zh-CN" altLang="en-US" sz="2600">
                <a:solidFill>
                  <a:schemeClr val="tx1"/>
                </a:solidFill>
                <a:latin typeface="Times New Roman" panose="02020603050405020304" pitchFamily="18" charset="0"/>
                <a:ea typeface="MS Gothic" panose="020B0609070205080204" pitchFamily="49" charset="-128"/>
              </a:rPr>
              <a:t>      ∀</a:t>
            </a:r>
            <a:r>
              <a:rPr lang="en-US" altLang="zh-CN" sz="2600">
                <a:solidFill>
                  <a:schemeClr val="tx1"/>
                </a:solidFill>
                <a:latin typeface="Times New Roman" panose="02020603050405020304" pitchFamily="18" charset="0"/>
                <a:ea typeface="MS Gothic" panose="020B0609070205080204" pitchFamily="49" charset="-128"/>
              </a:rPr>
              <a:t>I,  FF(I)≤1.7OPT(I)+2</a:t>
            </a:r>
          </a:p>
          <a:p>
            <a:pPr algn="just">
              <a:spcBef>
                <a:spcPts val="100"/>
              </a:spcBef>
              <a:spcAft>
                <a:spcPct val="0"/>
              </a:spcAft>
              <a:buFont typeface="Futura Md BT"/>
              <a:buNone/>
            </a:pPr>
            <a:r>
              <a:rPr lang="en-US" altLang="zh-CN" sz="2600">
                <a:solidFill>
                  <a:schemeClr val="tx1"/>
                </a:solidFill>
                <a:latin typeface="Times New Roman" panose="02020603050405020304" pitchFamily="18" charset="0"/>
                <a:ea typeface="MS Gothic" panose="020B0609070205080204" pitchFamily="49" charset="-128"/>
              </a:rPr>
              <a:t>      ∃I,  FF(I)≥1.7(OPT(I)-1)</a:t>
            </a:r>
          </a:p>
        </p:txBody>
      </p:sp>
      <p:sp>
        <p:nvSpPr>
          <p:cNvPr id="150539" name="Text Box 10">
            <a:extLst>
              <a:ext uri="{FF2B5EF4-FFF2-40B4-BE49-F238E27FC236}">
                <a16:creationId xmlns:a16="http://schemas.microsoft.com/office/drawing/2014/main" id="{D455F10B-F3CD-48ED-A53D-33E47F2ACE39}"/>
              </a:ext>
            </a:extLst>
          </p:cNvPr>
          <p:cNvSpPr txBox="1">
            <a:spLocks noChangeArrowheads="1"/>
          </p:cNvSpPr>
          <p:nvPr/>
        </p:nvSpPr>
        <p:spPr bwMode="auto">
          <a:xfrm>
            <a:off x="966788" y="3684588"/>
            <a:ext cx="1206500" cy="4762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Font typeface="Futura Md BT"/>
              <a:buNone/>
            </a:pPr>
            <a:r>
              <a:rPr lang="zh-CN" altLang="en-US" sz="2600">
                <a:solidFill>
                  <a:schemeClr val="tx1"/>
                </a:solidFill>
                <a:latin typeface="MS Gothic" panose="020B0609070205080204" pitchFamily="49" charset="-128"/>
                <a:ea typeface="MS Gothic" panose="020B0609070205080204" pitchFamily="49" charset="-128"/>
              </a:rPr>
              <a:t>故有：</a:t>
            </a:r>
          </a:p>
        </p:txBody>
      </p:sp>
      <p:graphicFrame>
        <p:nvGraphicFramePr>
          <p:cNvPr id="150540" name="Object 11">
            <a:extLst>
              <a:ext uri="{FF2B5EF4-FFF2-40B4-BE49-F238E27FC236}">
                <a16:creationId xmlns:a16="http://schemas.microsoft.com/office/drawing/2014/main" id="{FADC9C41-CB81-42D8-AB56-8766C92BB159}"/>
              </a:ext>
            </a:extLst>
          </p:cNvPr>
          <p:cNvGraphicFramePr>
            <a:graphicFrameLocks noChangeAspect="1"/>
          </p:cNvGraphicFramePr>
          <p:nvPr/>
        </p:nvGraphicFramePr>
        <p:xfrm>
          <a:off x="1844675" y="3263900"/>
          <a:ext cx="5081588" cy="1317625"/>
        </p:xfrm>
        <a:graphic>
          <a:graphicData uri="http://schemas.openxmlformats.org/presentationml/2006/ole">
            <mc:AlternateContent xmlns:mc="http://schemas.openxmlformats.org/markup-compatibility/2006">
              <mc:Choice xmlns:v="urn:schemas-microsoft-com:vml" Requires="v">
                <p:oleObj spid="_x0000_s152577" name="Equation" r:id="rId4" imgW="2057400" imgH="533400" progId="Equation.DSMT4">
                  <p:embed/>
                </p:oleObj>
              </mc:Choice>
              <mc:Fallback>
                <p:oleObj name="Equation" r:id="rId4" imgW="2057400" imgH="533400" progId="Equation.DSMT4">
                  <p:embed/>
                  <p:pic>
                    <p:nvPicPr>
                      <p:cNvPr id="150540" name="Object 11">
                        <a:extLst>
                          <a:ext uri="{FF2B5EF4-FFF2-40B4-BE49-F238E27FC236}">
                            <a16:creationId xmlns:a16="http://schemas.microsoft.com/office/drawing/2014/main" id="{FADC9C41-CB81-42D8-AB56-8766C92BB1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4675" y="3263900"/>
                        <a:ext cx="5081588" cy="1317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41" name="Object 12">
            <a:extLst>
              <a:ext uri="{FF2B5EF4-FFF2-40B4-BE49-F238E27FC236}">
                <a16:creationId xmlns:a16="http://schemas.microsoft.com/office/drawing/2014/main" id="{01DB3FA6-A37E-4414-9C8A-13E10841A8E8}"/>
              </a:ext>
            </a:extLst>
          </p:cNvPr>
          <p:cNvGraphicFramePr>
            <a:graphicFrameLocks noChangeAspect="1"/>
          </p:cNvGraphicFramePr>
          <p:nvPr/>
        </p:nvGraphicFramePr>
        <p:xfrm>
          <a:off x="1709738" y="4987925"/>
          <a:ext cx="715962" cy="647700"/>
        </p:xfrm>
        <a:graphic>
          <a:graphicData uri="http://schemas.openxmlformats.org/presentationml/2006/ole">
            <mc:AlternateContent xmlns:mc="http://schemas.openxmlformats.org/markup-compatibility/2006">
              <mc:Choice xmlns:v="urn:schemas-microsoft-com:vml" Requires="v">
                <p:oleObj spid="_x0000_s152578" name="Equation" r:id="rId6" imgW="266469" imgH="241091" progId="Equation.DSMT4">
                  <p:embed/>
                </p:oleObj>
              </mc:Choice>
              <mc:Fallback>
                <p:oleObj name="Equation" r:id="rId6" imgW="266469" imgH="241091" progId="Equation.DSMT4">
                  <p:embed/>
                  <p:pic>
                    <p:nvPicPr>
                      <p:cNvPr id="150541" name="Object 12">
                        <a:extLst>
                          <a:ext uri="{FF2B5EF4-FFF2-40B4-BE49-F238E27FC236}">
                            <a16:creationId xmlns:a16="http://schemas.microsoft.com/office/drawing/2014/main" id="{01DB3FA6-A37E-4414-9C8A-13E10841A8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9738" y="4987925"/>
                        <a:ext cx="715962"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42" name="Text Box 14">
            <a:extLst>
              <a:ext uri="{FF2B5EF4-FFF2-40B4-BE49-F238E27FC236}">
                <a16:creationId xmlns:a16="http://schemas.microsoft.com/office/drawing/2014/main" id="{EE16DF0C-6C86-46E6-8D7D-5B38A2923460}"/>
              </a:ext>
            </a:extLst>
          </p:cNvPr>
          <p:cNvSpPr txBox="1">
            <a:spLocks noChangeArrowheads="1"/>
          </p:cNvSpPr>
          <p:nvPr/>
        </p:nvSpPr>
        <p:spPr bwMode="auto">
          <a:xfrm>
            <a:off x="6327775" y="5343525"/>
            <a:ext cx="2470150" cy="7953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Font typeface="Futura Md BT"/>
              <a:buNone/>
            </a:pPr>
            <a:r>
              <a:rPr lang="zh-CN" altLang="en-US" sz="2600">
                <a:solidFill>
                  <a:schemeClr val="hlink"/>
                </a:solidFill>
                <a:latin typeface="MS Gothic" panose="020B0609070205080204" pitchFamily="49" charset="-128"/>
                <a:ea typeface="MS Gothic" panose="020B0609070205080204" pitchFamily="49" charset="-128"/>
              </a:rPr>
              <a:t>渐近性能比不同于绝对性能比！</a:t>
            </a:r>
          </a:p>
        </p:txBody>
      </p:sp>
    </p:spTree>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509FDD1B-4B84-45D4-ACF6-21726BC6DD83}"/>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8FCD754-C41C-4B7D-A2CB-BD284F3952E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52579" name="Rectangle 2">
            <a:extLst>
              <a:ext uri="{FF2B5EF4-FFF2-40B4-BE49-F238E27FC236}">
                <a16:creationId xmlns:a16="http://schemas.microsoft.com/office/drawing/2014/main" id="{23DEF1AC-A3F2-422F-8C96-2332F561570B}"/>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1.3.2  </a:t>
            </a:r>
            <a:r>
              <a:rPr lang="zh-CN" altLang="en-US" sz="3000" b="1">
                <a:solidFill>
                  <a:schemeClr val="tx1"/>
                </a:solidFill>
              </a:rPr>
              <a:t>装箱问题（</a:t>
            </a:r>
            <a:r>
              <a:rPr lang="en-US" altLang="zh-CN" sz="3000" b="1">
                <a:solidFill>
                  <a:schemeClr val="tx1"/>
                </a:solidFill>
              </a:rPr>
              <a:t>BP</a:t>
            </a:r>
            <a:r>
              <a:rPr lang="zh-CN" altLang="en-US" sz="3000" b="1">
                <a:solidFill>
                  <a:schemeClr val="tx1"/>
                </a:solidFill>
              </a:rPr>
              <a:t>）</a:t>
            </a:r>
            <a:endParaRPr lang="en-US" altLang="zh-CN" sz="3000" b="1">
              <a:solidFill>
                <a:schemeClr val="tx1"/>
              </a:solidFill>
            </a:endParaRPr>
          </a:p>
        </p:txBody>
      </p:sp>
      <p:sp>
        <p:nvSpPr>
          <p:cNvPr id="152580" name="AutoShape 3" descr="u=3113096413,401413580&amp;fm=116&amp;gp=0">
            <a:extLst>
              <a:ext uri="{FF2B5EF4-FFF2-40B4-BE49-F238E27FC236}">
                <a16:creationId xmlns:a16="http://schemas.microsoft.com/office/drawing/2014/main" id="{1C16215F-7E0E-4408-A942-8D0D60A0BE2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2581" name="AutoShape 4" descr="u=3113096413,401413580&amp;fm=116&amp;gp=0">
            <a:extLst>
              <a:ext uri="{FF2B5EF4-FFF2-40B4-BE49-F238E27FC236}">
                <a16:creationId xmlns:a16="http://schemas.microsoft.com/office/drawing/2014/main" id="{768CB4B7-FB8E-4527-B13B-D1E74AE11C2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2582" name="AutoShape 5" descr="u=3113096413,401413580&amp;fm=116&amp;gp=0">
            <a:extLst>
              <a:ext uri="{FF2B5EF4-FFF2-40B4-BE49-F238E27FC236}">
                <a16:creationId xmlns:a16="http://schemas.microsoft.com/office/drawing/2014/main" id="{F8FA4F51-BB26-4096-88E6-5181C997C43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2583" name="AutoShape 6" descr="u=3113096413,401413580&amp;fm=116&amp;gp=0">
            <a:extLst>
              <a:ext uri="{FF2B5EF4-FFF2-40B4-BE49-F238E27FC236}">
                <a16:creationId xmlns:a16="http://schemas.microsoft.com/office/drawing/2014/main" id="{598EDF2A-BF81-4A10-B714-4ACBA417B6F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2584" name="Text Box 7">
            <a:extLst>
              <a:ext uri="{FF2B5EF4-FFF2-40B4-BE49-F238E27FC236}">
                <a16:creationId xmlns:a16="http://schemas.microsoft.com/office/drawing/2014/main" id="{BA0E086D-5C17-4DB3-AA8F-D98271FD6ACA}"/>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2585" name="Text Box 8">
            <a:extLst>
              <a:ext uri="{FF2B5EF4-FFF2-40B4-BE49-F238E27FC236}">
                <a16:creationId xmlns:a16="http://schemas.microsoft.com/office/drawing/2014/main" id="{63B5F37F-988D-4161-B9DA-396B9C103759}"/>
              </a:ext>
            </a:extLst>
          </p:cNvPr>
          <p:cNvSpPr txBox="1">
            <a:spLocks noChangeArrowheads="1"/>
          </p:cNvSpPr>
          <p:nvPr/>
        </p:nvSpPr>
        <p:spPr bwMode="auto">
          <a:xfrm>
            <a:off x="415925" y="1274763"/>
            <a:ext cx="8497888" cy="23225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Char char="n"/>
            </a:pPr>
            <a:r>
              <a:rPr lang="zh-CN" altLang="en-US" sz="2800">
                <a:solidFill>
                  <a:srgbClr val="FF9900"/>
                </a:solidFill>
                <a:latin typeface="Times New Roman" panose="02020603050405020304" pitchFamily="18" charset="0"/>
                <a:ea typeface="黑体" panose="02010609060101010101" pitchFamily="49" charset="-122"/>
              </a:rPr>
              <a:t>递减首次适合</a:t>
            </a:r>
            <a:r>
              <a:rPr lang="en-US" altLang="zh-CN" sz="2800">
                <a:solidFill>
                  <a:srgbClr val="FF9900"/>
                </a:solidFill>
                <a:latin typeface="Times New Roman" panose="02020603050405020304" pitchFamily="18" charset="0"/>
                <a:ea typeface="黑体" panose="02010609060101010101" pitchFamily="49" charset="-122"/>
              </a:rPr>
              <a:t> (First Fit Decreasing FFD)</a:t>
            </a:r>
          </a:p>
          <a:p>
            <a:pPr algn="just" eaLnBrk="1">
              <a:spcBef>
                <a:spcPct val="80000"/>
              </a:spcBef>
              <a:spcAft>
                <a:spcPct val="10000"/>
              </a:spcAft>
              <a:buClr>
                <a:srgbClr val="FF9900"/>
              </a:buClr>
              <a:buFont typeface="Wingdings" panose="05000000000000000000" pitchFamily="2" charset="2"/>
              <a:buNone/>
            </a:pPr>
            <a:r>
              <a:rPr lang="zh-CN" altLang="en-US" sz="2800">
                <a:solidFill>
                  <a:schemeClr val="tx1"/>
                </a:solidFill>
                <a:latin typeface="Times New Roman" panose="02020603050405020304" pitchFamily="18" charset="0"/>
                <a:ea typeface="黑体" panose="02010609060101010101" pitchFamily="49" charset="-122"/>
              </a:rPr>
              <a:t>   将物品按照</a:t>
            </a:r>
            <a:r>
              <a:rPr lang="en-US" altLang="zh-CN" sz="2800">
                <a:solidFill>
                  <a:schemeClr val="tx1"/>
                </a:solidFill>
                <a:latin typeface="Times New Roman" panose="02020603050405020304" pitchFamily="18" charset="0"/>
                <a:ea typeface="黑体" panose="02010609060101010101" pitchFamily="49" charset="-122"/>
              </a:rPr>
              <a:t>size</a:t>
            </a:r>
            <a:r>
              <a:rPr lang="zh-CN" altLang="en-US" sz="2800">
                <a:solidFill>
                  <a:schemeClr val="tx1"/>
                </a:solidFill>
                <a:latin typeface="Times New Roman" panose="02020603050405020304" pitchFamily="18" charset="0"/>
                <a:ea typeface="黑体" panose="02010609060101010101" pitchFamily="49" charset="-122"/>
              </a:rPr>
              <a:t>从大到小排序，然后用</a:t>
            </a:r>
            <a:r>
              <a:rPr lang="en-US" altLang="zh-CN" sz="2800">
                <a:solidFill>
                  <a:schemeClr val="tx1"/>
                </a:solidFill>
                <a:latin typeface="Times New Roman" panose="02020603050405020304" pitchFamily="18" charset="0"/>
                <a:ea typeface="黑体" panose="02010609060101010101" pitchFamily="49" charset="-122"/>
              </a:rPr>
              <a:t>FF</a:t>
            </a:r>
            <a:r>
              <a:rPr lang="zh-CN" altLang="en-US" sz="2800">
                <a:solidFill>
                  <a:schemeClr val="tx1"/>
                </a:solidFill>
                <a:latin typeface="Times New Roman" panose="02020603050405020304" pitchFamily="18" charset="0"/>
                <a:ea typeface="黑体" panose="02010609060101010101" pitchFamily="49" charset="-122"/>
              </a:rPr>
              <a:t>策略</a:t>
            </a:r>
            <a:endParaRPr lang="en-US" altLang="zh-CN" sz="2800">
              <a:solidFill>
                <a:schemeClr val="tx1"/>
              </a:solidFill>
              <a:latin typeface="Times New Roman" panose="02020603050405020304" pitchFamily="18" charset="0"/>
              <a:ea typeface="黑体" panose="02010609060101010101" pitchFamily="49" charset="-122"/>
            </a:endParaRPr>
          </a:p>
          <a:p>
            <a:pPr algn="just" eaLnBrk="1">
              <a:spcBef>
                <a:spcPct val="80000"/>
              </a:spcBef>
              <a:spcAft>
                <a:spcPct val="10000"/>
              </a:spcAft>
              <a:buClr>
                <a:srgbClr val="FF9900"/>
              </a:buClr>
              <a:buFont typeface="Wingdings" panose="05000000000000000000" pitchFamily="2" charset="2"/>
              <a:buNone/>
            </a:pPr>
            <a:r>
              <a:rPr lang="en-US" altLang="zh-CN" sz="2800">
                <a:solidFill>
                  <a:schemeClr val="tx1"/>
                </a:solidFill>
                <a:latin typeface="Times New Roman" panose="02020603050405020304" pitchFamily="18" charset="0"/>
                <a:ea typeface="黑体" panose="02010609060101010101" pitchFamily="49" charset="-122"/>
              </a:rPr>
              <a:t>  Th1.11  R</a:t>
            </a:r>
            <a:r>
              <a:rPr lang="en-US" altLang="zh-CN" sz="2800" baseline="-25000">
                <a:solidFill>
                  <a:schemeClr val="tx1"/>
                </a:solidFill>
                <a:latin typeface="Times New Roman" panose="02020603050405020304" pitchFamily="18" charset="0"/>
                <a:ea typeface="黑体" panose="02010609060101010101" pitchFamily="49" charset="-122"/>
              </a:rPr>
              <a:t>FFD</a:t>
            </a:r>
            <a:r>
              <a:rPr lang="zh-CN" altLang="en-US" sz="2800">
                <a:solidFill>
                  <a:schemeClr val="tx1"/>
                </a:solidFill>
                <a:latin typeface="Times New Roman" panose="02020603050405020304" pitchFamily="18" charset="0"/>
                <a:ea typeface="黑体" panose="02010609060101010101" pitchFamily="49" charset="-122"/>
              </a:rPr>
              <a:t>≥</a:t>
            </a:r>
            <a:r>
              <a:rPr lang="en-US" altLang="zh-CN" sz="2800">
                <a:solidFill>
                  <a:schemeClr val="tx1"/>
                </a:solidFill>
                <a:latin typeface="Times New Roman" panose="02020603050405020304" pitchFamily="18" charset="0"/>
                <a:ea typeface="黑体" panose="02010609060101010101" pitchFamily="49" charset="-122"/>
              </a:rPr>
              <a:t>3/2,  </a:t>
            </a:r>
            <a:r>
              <a:rPr lang="zh-CN" altLang="en-US" sz="2800">
                <a:solidFill>
                  <a:schemeClr val="tx1"/>
                </a:solidFill>
                <a:latin typeface="Times New Roman" panose="02020603050405020304" pitchFamily="18" charset="0"/>
                <a:ea typeface="黑体" panose="02010609060101010101" pitchFamily="49" charset="-122"/>
              </a:rPr>
              <a:t>但是：</a:t>
            </a:r>
          </a:p>
          <a:p>
            <a:pPr algn="just" eaLnBrk="1">
              <a:spcBef>
                <a:spcPct val="10000"/>
              </a:spcBef>
              <a:spcAft>
                <a:spcPct val="10000"/>
              </a:spcAft>
              <a:buClr>
                <a:srgbClr val="FF9900"/>
              </a:buClr>
              <a:buFont typeface="Wingdings" panose="05000000000000000000" pitchFamily="2" charset="2"/>
              <a:buNone/>
            </a:pP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152586" name="Text Box 9">
            <a:extLst>
              <a:ext uri="{FF2B5EF4-FFF2-40B4-BE49-F238E27FC236}">
                <a16:creationId xmlns:a16="http://schemas.microsoft.com/office/drawing/2014/main" id="{4641AC7C-95DF-486B-856E-8E967FF5A0CF}"/>
              </a:ext>
            </a:extLst>
          </p:cNvPr>
          <p:cNvSpPr txBox="1">
            <a:spLocks noChangeArrowheads="1"/>
          </p:cNvSpPr>
          <p:nvPr/>
        </p:nvSpPr>
        <p:spPr bwMode="auto">
          <a:xfrm>
            <a:off x="438150" y="4003675"/>
            <a:ext cx="8259763" cy="17399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Font typeface="Futura Md BT"/>
              <a:buNone/>
            </a:pPr>
            <a:endParaRPr lang="en-US" altLang="zh-CN" sz="2600">
              <a:solidFill>
                <a:schemeClr val="tx1"/>
              </a:solidFill>
              <a:latin typeface="Times New Roman" panose="02020603050405020304" pitchFamily="18" charset="0"/>
              <a:ea typeface="MS Gothic" panose="020B0609070205080204" pitchFamily="49" charset="-128"/>
            </a:endParaRPr>
          </a:p>
        </p:txBody>
      </p:sp>
      <p:sp>
        <p:nvSpPr>
          <p:cNvPr id="152587" name="Text Box 10">
            <a:extLst>
              <a:ext uri="{FF2B5EF4-FFF2-40B4-BE49-F238E27FC236}">
                <a16:creationId xmlns:a16="http://schemas.microsoft.com/office/drawing/2014/main" id="{A6739251-8D1F-4E33-80BD-0F83B6FC6C6C}"/>
              </a:ext>
            </a:extLst>
          </p:cNvPr>
          <p:cNvSpPr txBox="1">
            <a:spLocks noChangeArrowheads="1"/>
          </p:cNvSpPr>
          <p:nvPr/>
        </p:nvSpPr>
        <p:spPr bwMode="auto">
          <a:xfrm>
            <a:off x="603250" y="3597275"/>
            <a:ext cx="1206500" cy="4762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Font typeface="Futura Md BT"/>
              <a:buNone/>
            </a:pPr>
            <a:endParaRPr lang="zh-CN" altLang="en-US" sz="2600">
              <a:solidFill>
                <a:schemeClr val="tx1"/>
              </a:solidFill>
              <a:latin typeface="MS Gothic" panose="020B0609070205080204" pitchFamily="49" charset="-128"/>
              <a:ea typeface="MS Gothic" panose="020B0609070205080204" pitchFamily="49" charset="-128"/>
            </a:endParaRPr>
          </a:p>
        </p:txBody>
      </p:sp>
      <p:graphicFrame>
        <p:nvGraphicFramePr>
          <p:cNvPr id="152588" name="Object 13">
            <a:extLst>
              <a:ext uri="{FF2B5EF4-FFF2-40B4-BE49-F238E27FC236}">
                <a16:creationId xmlns:a16="http://schemas.microsoft.com/office/drawing/2014/main" id="{E00E5012-E007-47C7-BFC8-099D37946617}"/>
              </a:ext>
            </a:extLst>
          </p:cNvPr>
          <p:cNvGraphicFramePr>
            <a:graphicFrameLocks noChangeAspect="1"/>
          </p:cNvGraphicFramePr>
          <p:nvPr/>
        </p:nvGraphicFramePr>
        <p:xfrm>
          <a:off x="4532313" y="2654300"/>
          <a:ext cx="1520825" cy="942975"/>
        </p:xfrm>
        <a:graphic>
          <a:graphicData uri="http://schemas.openxmlformats.org/presentationml/2006/ole">
            <mc:AlternateContent xmlns:mc="http://schemas.openxmlformats.org/markup-compatibility/2006">
              <mc:Choice xmlns:v="urn:schemas-microsoft-com:vml" Requires="v">
                <p:oleObj spid="_x0000_s154625" name="Equation" r:id="rId4" imgW="634725" imgH="393529" progId="Equation.DSMT4">
                  <p:embed/>
                </p:oleObj>
              </mc:Choice>
              <mc:Fallback>
                <p:oleObj name="Equation" r:id="rId4" imgW="634725" imgH="393529" progId="Equation.DSMT4">
                  <p:embed/>
                  <p:pic>
                    <p:nvPicPr>
                      <p:cNvPr id="152588" name="Object 13">
                        <a:extLst>
                          <a:ext uri="{FF2B5EF4-FFF2-40B4-BE49-F238E27FC236}">
                            <a16:creationId xmlns:a16="http://schemas.microsoft.com/office/drawing/2014/main" id="{E00E5012-E007-47C7-BFC8-099D379466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2313" y="2654300"/>
                        <a:ext cx="1520825"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89" name="Text Box 14">
            <a:extLst>
              <a:ext uri="{FF2B5EF4-FFF2-40B4-BE49-F238E27FC236}">
                <a16:creationId xmlns:a16="http://schemas.microsoft.com/office/drawing/2014/main" id="{4C0F9478-AB9E-4217-A354-9C88AB2436A5}"/>
              </a:ext>
            </a:extLst>
          </p:cNvPr>
          <p:cNvSpPr txBox="1">
            <a:spLocks noChangeArrowheads="1"/>
          </p:cNvSpPr>
          <p:nvPr/>
        </p:nvSpPr>
        <p:spPr bwMode="auto">
          <a:xfrm>
            <a:off x="728663" y="4679950"/>
            <a:ext cx="6462712" cy="7953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Font typeface="Futura Md BT"/>
              <a:buNone/>
            </a:pPr>
            <a:r>
              <a:rPr lang="zh-CN" altLang="en-US" sz="2800">
                <a:solidFill>
                  <a:schemeClr val="hlink"/>
                </a:solidFill>
                <a:latin typeface="MS Gothic" panose="020B0609070205080204" pitchFamily="49" charset="-128"/>
                <a:ea typeface="MS Gothic" panose="020B0609070205080204" pitchFamily="49" charset="-128"/>
              </a:rPr>
              <a:t>渐近性能比不同于绝对性能比！</a:t>
            </a:r>
          </a:p>
        </p:txBody>
      </p:sp>
    </p:spTree>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14F3235C-5C1C-427D-A706-B637DB32A4F1}"/>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5927BC86-57D7-4345-BEA9-302049ED0392}"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54627" name="Rectangle 2">
            <a:extLst>
              <a:ext uri="{FF2B5EF4-FFF2-40B4-BE49-F238E27FC236}">
                <a16:creationId xmlns:a16="http://schemas.microsoft.com/office/drawing/2014/main" id="{375D7390-ABEA-4681-8B5C-18D9A4FA4B72}"/>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54628" name="AutoShape 3" descr="u=3113096413,401413580&amp;fm=116&amp;gp=0">
            <a:extLst>
              <a:ext uri="{FF2B5EF4-FFF2-40B4-BE49-F238E27FC236}">
                <a16:creationId xmlns:a16="http://schemas.microsoft.com/office/drawing/2014/main" id="{5CD656F4-FE94-4A14-B3EC-E176F834996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4629" name="AutoShape 4" descr="u=3113096413,401413580&amp;fm=116&amp;gp=0">
            <a:extLst>
              <a:ext uri="{FF2B5EF4-FFF2-40B4-BE49-F238E27FC236}">
                <a16:creationId xmlns:a16="http://schemas.microsoft.com/office/drawing/2014/main" id="{D56D6782-26D5-4EB6-B611-CD450C7A082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4630" name="AutoShape 5" descr="u=3113096413,401413580&amp;fm=116&amp;gp=0">
            <a:extLst>
              <a:ext uri="{FF2B5EF4-FFF2-40B4-BE49-F238E27FC236}">
                <a16:creationId xmlns:a16="http://schemas.microsoft.com/office/drawing/2014/main" id="{3C2ED948-F982-4990-88EC-6714790E329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4631" name="AutoShape 6" descr="u=3113096413,401413580&amp;fm=116&amp;gp=0">
            <a:extLst>
              <a:ext uri="{FF2B5EF4-FFF2-40B4-BE49-F238E27FC236}">
                <a16:creationId xmlns:a16="http://schemas.microsoft.com/office/drawing/2014/main" id="{DA452E9B-48A4-4955-A3D9-BEAC8B52E0D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4632" name="Text Box 7">
            <a:extLst>
              <a:ext uri="{FF2B5EF4-FFF2-40B4-BE49-F238E27FC236}">
                <a16:creationId xmlns:a16="http://schemas.microsoft.com/office/drawing/2014/main" id="{CB099DF0-20FC-4D26-8880-8E04B4556F4F}"/>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4633" name="Text Box 8">
            <a:extLst>
              <a:ext uri="{FF2B5EF4-FFF2-40B4-BE49-F238E27FC236}">
                <a16:creationId xmlns:a16="http://schemas.microsoft.com/office/drawing/2014/main" id="{6B46FA50-05E4-418B-9D48-71DD77DFD022}"/>
              </a:ext>
            </a:extLst>
          </p:cNvPr>
          <p:cNvSpPr txBox="1">
            <a:spLocks noChangeArrowheads="1"/>
          </p:cNvSpPr>
          <p:nvPr/>
        </p:nvSpPr>
        <p:spPr bwMode="auto">
          <a:xfrm>
            <a:off x="501650" y="1217613"/>
            <a:ext cx="8193088" cy="45005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87313" indent="-87313">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 </a:t>
            </a:r>
            <a:r>
              <a:rPr lang="en-US" altLang="zh-CN" sz="2800">
                <a:solidFill>
                  <a:srgbClr val="FF9900"/>
                </a:solidFill>
                <a:latin typeface="Times New Roman" panose="02020603050405020304" pitchFamily="18" charset="0"/>
                <a:ea typeface="黑体" panose="02010609060101010101" pitchFamily="49" charset="-122"/>
              </a:rPr>
              <a:t>TSP</a:t>
            </a:r>
            <a:r>
              <a:rPr lang="zh-CN" altLang="en-US" sz="2800">
                <a:solidFill>
                  <a:srgbClr val="FF9900"/>
                </a:solidFill>
                <a:latin typeface="Times New Roman" panose="02020603050405020304" pitchFamily="18" charset="0"/>
                <a:ea typeface="黑体" panose="02010609060101010101" pitchFamily="49" charset="-122"/>
              </a:rPr>
              <a:t>问题（</a:t>
            </a:r>
            <a:r>
              <a:rPr lang="zh-CN" altLang="zh-CN" sz="2800">
                <a:solidFill>
                  <a:srgbClr val="FF9900"/>
                </a:solidFill>
                <a:latin typeface="Times New Roman" panose="02020603050405020304" pitchFamily="18" charset="0"/>
                <a:ea typeface="黑体" panose="02010609060101010101" pitchFamily="49" charset="-122"/>
              </a:rPr>
              <a:t>Travelling Salesman Problem</a:t>
            </a:r>
            <a:r>
              <a:rPr lang="zh-CN" altLang="en-US" sz="2800">
                <a:solidFill>
                  <a:srgbClr val="FF9900"/>
                </a:solidFill>
                <a:latin typeface="Times New Roman" panose="02020603050405020304" pitchFamily="18" charset="0"/>
                <a:ea typeface="黑体" panose="02010609060101010101" pitchFamily="49" charset="-122"/>
              </a:rPr>
              <a:t>)</a:t>
            </a:r>
          </a:p>
          <a:p>
            <a:pPr algn="just" eaLnBrk="1">
              <a:lnSpc>
                <a:spcPct val="120000"/>
              </a:lnSpc>
              <a:spcBef>
                <a:spcPct val="10000"/>
              </a:spcBef>
              <a:spcAft>
                <a:spcPct val="10000"/>
              </a:spcAft>
              <a:buClr>
                <a:srgbClr val="FF9900"/>
              </a:buClr>
              <a:buFont typeface="Wingdings" panose="05000000000000000000" pitchFamily="2" charset="2"/>
              <a:buNone/>
            </a:pPr>
            <a:r>
              <a:rPr lang="zh-CN" altLang="en-US" sz="2600">
                <a:solidFill>
                  <a:srgbClr val="FF9900"/>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是具有</a:t>
            </a:r>
            <a:r>
              <a:rPr lang="en-US" altLang="zh-CN" sz="2600">
                <a:solidFill>
                  <a:srgbClr val="000000"/>
                </a:solidFill>
                <a:latin typeface="Times New Roman" panose="02020603050405020304" pitchFamily="18" charset="0"/>
                <a:ea typeface="黑体" panose="02010609060101010101" pitchFamily="49" charset="-122"/>
              </a:rPr>
              <a:t>n</a:t>
            </a:r>
            <a:r>
              <a:rPr lang="zh-CN" altLang="en-US" sz="2600">
                <a:solidFill>
                  <a:srgbClr val="000000"/>
                </a:solidFill>
                <a:latin typeface="Times New Roman" panose="02020603050405020304" pitchFamily="18" charset="0"/>
                <a:ea typeface="黑体" panose="02010609060101010101" pitchFamily="49" charset="-122"/>
              </a:rPr>
              <a:t>个城市的地图，</a:t>
            </a:r>
            <a:r>
              <a:rPr lang="zh-CN" altLang="en-US" sz="2600">
                <a:solidFill>
                  <a:schemeClr val="tx1"/>
                </a:solidFill>
                <a:latin typeface="Times New Roman" panose="02020603050405020304" pitchFamily="18" charset="0"/>
                <a:ea typeface="黑体" panose="02010609060101010101" pitchFamily="49" charset="-122"/>
              </a:rPr>
              <a:t>旅行商</a:t>
            </a:r>
            <a:r>
              <a:rPr lang="zh-CN" altLang="en-US" sz="2600">
                <a:solidFill>
                  <a:srgbClr val="000000"/>
                </a:solidFill>
                <a:latin typeface="Times New Roman" panose="02020603050405020304" pitchFamily="18" charset="0"/>
                <a:ea typeface="黑体" panose="02010609060101010101" pitchFamily="49" charset="-122"/>
              </a:rPr>
              <a:t>从其中某一城市出发周游，遍历每个城市</a:t>
            </a:r>
            <a:r>
              <a:rPr lang="en-US" altLang="zh-CN" sz="2600">
                <a:solidFill>
                  <a:srgbClr val="000000"/>
                </a:solidFill>
                <a:latin typeface="Times New Roman" panose="02020603050405020304" pitchFamily="18" charset="0"/>
                <a:ea typeface="黑体" panose="02010609060101010101" pitchFamily="49" charset="-122"/>
              </a:rPr>
              <a:t>1</a:t>
            </a:r>
            <a:r>
              <a:rPr lang="zh-CN" altLang="en-US" sz="2600">
                <a:solidFill>
                  <a:srgbClr val="000000"/>
                </a:solidFill>
                <a:latin typeface="Times New Roman" panose="02020603050405020304" pitchFamily="18" charset="0"/>
                <a:ea typeface="黑体" panose="02010609060101010101" pitchFamily="49" charset="-122"/>
              </a:rPr>
              <a:t>次恰好</a:t>
            </a:r>
            <a:r>
              <a:rPr lang="en-US" altLang="zh-CN" sz="2600">
                <a:solidFill>
                  <a:srgbClr val="000000"/>
                </a:solidFill>
                <a:latin typeface="Times New Roman" panose="02020603050405020304" pitchFamily="18" charset="0"/>
                <a:ea typeface="黑体" panose="02010609060101010101" pitchFamily="49" charset="-122"/>
              </a:rPr>
              <a:t>1</a:t>
            </a:r>
            <a:r>
              <a:rPr lang="zh-CN" altLang="en-US" sz="2600">
                <a:solidFill>
                  <a:srgbClr val="000000"/>
                </a:solidFill>
                <a:latin typeface="Times New Roman" panose="02020603050405020304" pitchFamily="18" charset="0"/>
                <a:ea typeface="黑体" panose="02010609060101010101" pitchFamily="49" charset="-122"/>
              </a:rPr>
              <a:t>次后回到出发地，求其最短的周游路线。亦即，求一条</a:t>
            </a:r>
            <a:r>
              <a:rPr lang="zh-CN" altLang="en-US" sz="2600">
                <a:solidFill>
                  <a:srgbClr val="FF9900"/>
                </a:solidFill>
                <a:latin typeface="Times New Roman" panose="02020603050405020304" pitchFamily="18" charset="0"/>
                <a:ea typeface="黑体" panose="02010609060101010101" pitchFamily="49" charset="-122"/>
              </a:rPr>
              <a:t>最短</a:t>
            </a:r>
            <a:r>
              <a:rPr lang="zh-CN" altLang="en-US" sz="2600">
                <a:solidFill>
                  <a:srgbClr val="000000"/>
                </a:solidFill>
                <a:latin typeface="Times New Roman" panose="02020603050405020304" pitchFamily="18" charset="0"/>
                <a:ea typeface="黑体" panose="02010609060101010101" pitchFamily="49" charset="-122"/>
              </a:rPr>
              <a:t>的</a:t>
            </a:r>
            <a:r>
              <a:rPr lang="zh-CN" altLang="en-US" sz="2600">
                <a:solidFill>
                  <a:srgbClr val="000000"/>
                </a:solidFill>
                <a:latin typeface="Times New Roman" panose="02020603050405020304" pitchFamily="18" charset="0"/>
                <a:ea typeface="黑体" panose="02010609060101010101" pitchFamily="49" charset="-122"/>
                <a:hlinkClick r:id="rId3" tooltip="哈密顿图"/>
              </a:rPr>
              <a:t>哈密顿回路</a:t>
            </a:r>
            <a:r>
              <a:rPr lang="en-US" altLang="zh-CN" sz="2600">
                <a:solidFill>
                  <a:srgbClr val="000000"/>
                </a:solidFill>
                <a:latin typeface="Times New Roman" panose="02020603050405020304" pitchFamily="18" charset="0"/>
                <a:ea typeface="黑体" panose="02010609060101010101" pitchFamily="49" charset="-122"/>
              </a:rPr>
              <a:t>(</a:t>
            </a:r>
            <a:r>
              <a:rPr lang="en-US" altLang="en-US" sz="2600">
                <a:solidFill>
                  <a:srgbClr val="000000"/>
                </a:solidFill>
                <a:latin typeface="Times New Roman" panose="02020603050405020304" pitchFamily="18" charset="0"/>
                <a:ea typeface="黑体" panose="02010609060101010101" pitchFamily="49" charset="-122"/>
              </a:rPr>
              <a:t>Hamiltonian </a:t>
            </a:r>
            <a:r>
              <a:rPr lang="en-US" altLang="zh-CN" sz="2600">
                <a:solidFill>
                  <a:srgbClr val="000000"/>
                </a:solidFill>
                <a:latin typeface="Times New Roman" panose="02020603050405020304" pitchFamily="18" charset="0"/>
                <a:ea typeface="黑体" panose="02010609060101010101" pitchFamily="49" charset="-122"/>
              </a:rPr>
              <a:t>C</a:t>
            </a:r>
            <a:r>
              <a:rPr lang="en-US" altLang="en-US" sz="2600">
                <a:solidFill>
                  <a:srgbClr val="000000"/>
                </a:solidFill>
                <a:latin typeface="Times New Roman" panose="02020603050405020304" pitchFamily="18" charset="0"/>
                <a:ea typeface="黑体" panose="02010609060101010101" pitchFamily="49" charset="-122"/>
              </a:rPr>
              <a:t>ycle</a:t>
            </a:r>
            <a:r>
              <a:rPr lang="en-US" altLang="zh-CN" sz="2600">
                <a:solidFill>
                  <a:srgbClr val="000000"/>
                </a:solidFill>
                <a:latin typeface="Times New Roman" panose="02020603050405020304" pitchFamily="18" charset="0"/>
                <a:ea typeface="黑体" panose="02010609060101010101" pitchFamily="49" charset="-122"/>
              </a:rPr>
              <a:t>，</a:t>
            </a:r>
            <a:r>
              <a:rPr lang="zh-CN" altLang="en-US" sz="2600">
                <a:solidFill>
                  <a:srgbClr val="000000"/>
                </a:solidFill>
                <a:latin typeface="Times New Roman" panose="02020603050405020304" pitchFamily="18" charset="0"/>
                <a:ea typeface="黑体" panose="02010609060101010101" pitchFamily="49" charset="-122"/>
              </a:rPr>
              <a:t>简称</a:t>
            </a:r>
            <a:r>
              <a:rPr lang="en-US" altLang="zh-CN" sz="2600">
                <a:solidFill>
                  <a:srgbClr val="FF9900"/>
                </a:solidFill>
                <a:latin typeface="Times New Roman" panose="02020603050405020304" pitchFamily="18" charset="0"/>
                <a:ea typeface="黑体" panose="02010609060101010101" pitchFamily="49" charset="-122"/>
              </a:rPr>
              <a:t>HC</a:t>
            </a:r>
            <a:r>
              <a:rPr lang="en-US" altLang="zh-CN" sz="2600">
                <a:solidFill>
                  <a:srgbClr val="000000"/>
                </a:solidFill>
                <a:latin typeface="Times New Roman" panose="02020603050405020304" pitchFamily="18" charset="0"/>
                <a:ea typeface="黑体" panose="02010609060101010101" pitchFamily="49" charset="-122"/>
              </a:rPr>
              <a:t>)</a:t>
            </a:r>
            <a:r>
              <a:rPr lang="zh-CN" altLang="en-US" sz="2600">
                <a:solidFill>
                  <a:srgbClr val="000000"/>
                </a:solidFill>
                <a:latin typeface="Times New Roman" panose="02020603050405020304" pitchFamily="18" charset="0"/>
                <a:ea typeface="黑体" panose="02010609060101010101" pitchFamily="49" charset="-122"/>
              </a:rPr>
              <a:t>。</a:t>
            </a:r>
          </a:p>
          <a:p>
            <a:pPr algn="just" eaLnBrk="1">
              <a:lnSpc>
                <a:spcPct val="120000"/>
              </a:lnSpc>
              <a:spcBef>
                <a:spcPct val="60000"/>
              </a:spcBef>
              <a:spcAft>
                <a:spcPct val="25000"/>
              </a:spcAft>
              <a:buClr>
                <a:srgbClr val="FF9900"/>
              </a:buClr>
              <a:buFont typeface="Wingdings" panose="05000000000000000000" pitchFamily="2" charset="2"/>
              <a:buNone/>
            </a:pPr>
            <a:r>
              <a:rPr lang="zh-CN" altLang="en-US" sz="2600">
                <a:solidFill>
                  <a:srgbClr val="000000"/>
                </a:solidFill>
                <a:latin typeface="Times New Roman" panose="02020603050405020304" pitchFamily="18" charset="0"/>
                <a:ea typeface="黑体" panose="02010609060101010101" pitchFamily="49" charset="-122"/>
              </a:rPr>
              <a:t>      因为边的长度可以为无限大，因此不妨设</a:t>
            </a:r>
            <a:r>
              <a:rPr lang="en-US" altLang="zh-CN" sz="2600">
                <a:solidFill>
                  <a:srgbClr val="000000"/>
                </a:solidFill>
                <a:latin typeface="Times New Roman" panose="02020603050405020304" pitchFamily="18" charset="0"/>
                <a:ea typeface="黑体" panose="02010609060101010101" pitchFamily="49" charset="-122"/>
              </a:rPr>
              <a:t>G</a:t>
            </a:r>
            <a:r>
              <a:rPr lang="zh-CN" altLang="en-US" sz="2600">
                <a:solidFill>
                  <a:srgbClr val="000000"/>
                </a:solidFill>
                <a:latin typeface="Times New Roman" panose="02020603050405020304" pitchFamily="18" charset="0"/>
                <a:ea typeface="黑体" panose="02010609060101010101" pitchFamily="49" charset="-122"/>
              </a:rPr>
              <a:t>为边加权的</a:t>
            </a:r>
            <a:r>
              <a:rPr lang="zh-CN" altLang="en-US" sz="2600">
                <a:solidFill>
                  <a:srgbClr val="FF9900"/>
                </a:solidFill>
                <a:latin typeface="Times New Roman" panose="02020603050405020304" pitchFamily="18" charset="0"/>
                <a:ea typeface="黑体" panose="02010609060101010101" pitchFamily="49" charset="-122"/>
              </a:rPr>
              <a:t>无向完全图</a:t>
            </a:r>
            <a:r>
              <a:rPr lang="zh-CN" altLang="en-US" sz="2600">
                <a:solidFill>
                  <a:srgbClr val="000000"/>
                </a:solidFill>
                <a:latin typeface="Times New Roman" panose="02020603050405020304" pitchFamily="18" charset="0"/>
                <a:ea typeface="黑体" panose="02010609060101010101" pitchFamily="49" charset="-122"/>
              </a:rPr>
              <a:t>。下面只考虑</a:t>
            </a:r>
            <a:r>
              <a:rPr lang="en-US" altLang="zh-CN" sz="2600">
                <a:solidFill>
                  <a:srgbClr val="000000"/>
                </a:solidFill>
                <a:latin typeface="Times New Roman" panose="02020603050405020304" pitchFamily="18" charset="0"/>
                <a:ea typeface="黑体" panose="02010609060101010101" pitchFamily="49" charset="-122"/>
              </a:rPr>
              <a:t>TSP</a:t>
            </a:r>
            <a:r>
              <a:rPr lang="zh-CN" altLang="en-US" sz="2600">
                <a:solidFill>
                  <a:srgbClr val="000000"/>
                </a:solidFill>
                <a:latin typeface="Times New Roman" panose="02020603050405020304" pitchFamily="18" charset="0"/>
                <a:ea typeface="黑体" panose="02010609060101010101" pitchFamily="49" charset="-122"/>
              </a:rPr>
              <a:t>的特殊版本：满足三角不等式的</a:t>
            </a:r>
            <a:r>
              <a:rPr lang="el-GR" altLang="zh-CN" sz="2600">
                <a:solidFill>
                  <a:srgbClr val="000000"/>
                </a:solidFill>
              </a:rPr>
              <a:t>Δ</a:t>
            </a:r>
            <a:r>
              <a:rPr lang="en-US" altLang="zh-CN" sz="2600">
                <a:solidFill>
                  <a:srgbClr val="000000"/>
                </a:solidFill>
              </a:rPr>
              <a:t>TSP</a:t>
            </a:r>
            <a:r>
              <a:rPr lang="zh-CN" altLang="en-US" sz="2600">
                <a:solidFill>
                  <a:srgbClr val="000000"/>
                </a:solidFill>
              </a:rPr>
              <a:t>（</a:t>
            </a:r>
            <a:r>
              <a:rPr lang="en-US" altLang="zh-CN" sz="2600">
                <a:solidFill>
                  <a:srgbClr val="000000"/>
                </a:solidFill>
              </a:rPr>
              <a:t>Metric TSP</a:t>
            </a:r>
            <a:r>
              <a:rPr lang="zh-CN" altLang="en-US" sz="2600">
                <a:solidFill>
                  <a:srgbClr val="000000"/>
                </a:solidFill>
              </a:rPr>
              <a:t>）问题。</a:t>
            </a:r>
            <a:endParaRPr lang="zh-CN" altLang="el-GR" sz="2600">
              <a:solidFill>
                <a:srgbClr val="000000"/>
              </a:solidFill>
            </a:endParaRPr>
          </a:p>
        </p:txBody>
      </p:sp>
    </p:spTree>
  </p:cSld>
  <p:clrMapOvr>
    <a:masterClrMapping/>
  </p:clrMapOvr>
  <p:transition>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F67B6496-4AA2-4BBF-9EE5-DD0A97E28C09}"/>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775C40F6-029A-478C-AE91-14F77D3F11E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56675" name="Rectangle 2">
            <a:extLst>
              <a:ext uri="{FF2B5EF4-FFF2-40B4-BE49-F238E27FC236}">
                <a16:creationId xmlns:a16="http://schemas.microsoft.com/office/drawing/2014/main" id="{68882F71-A86B-440E-B83D-018958960304}"/>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56676" name="AutoShape 3" descr="u=3113096413,401413580&amp;fm=116&amp;gp=0">
            <a:extLst>
              <a:ext uri="{FF2B5EF4-FFF2-40B4-BE49-F238E27FC236}">
                <a16:creationId xmlns:a16="http://schemas.microsoft.com/office/drawing/2014/main" id="{62EC05E9-1974-4C5E-88C5-9617DA4F2F0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6677" name="AutoShape 4" descr="u=3113096413,401413580&amp;fm=116&amp;gp=0">
            <a:extLst>
              <a:ext uri="{FF2B5EF4-FFF2-40B4-BE49-F238E27FC236}">
                <a16:creationId xmlns:a16="http://schemas.microsoft.com/office/drawing/2014/main" id="{3E9E17AC-3E74-44DD-8F59-297E3B4D0A7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6678" name="AutoShape 5" descr="u=3113096413,401413580&amp;fm=116&amp;gp=0">
            <a:extLst>
              <a:ext uri="{FF2B5EF4-FFF2-40B4-BE49-F238E27FC236}">
                <a16:creationId xmlns:a16="http://schemas.microsoft.com/office/drawing/2014/main" id="{FE38B6E9-2C63-48DF-BB40-CCE2013C038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6679" name="AutoShape 6" descr="u=3113096413,401413580&amp;fm=116&amp;gp=0">
            <a:extLst>
              <a:ext uri="{FF2B5EF4-FFF2-40B4-BE49-F238E27FC236}">
                <a16:creationId xmlns:a16="http://schemas.microsoft.com/office/drawing/2014/main" id="{0EA4B647-63BD-46CF-875E-604D4BA6A98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6680" name="Text Box 7">
            <a:extLst>
              <a:ext uri="{FF2B5EF4-FFF2-40B4-BE49-F238E27FC236}">
                <a16:creationId xmlns:a16="http://schemas.microsoft.com/office/drawing/2014/main" id="{FDBC3BE0-CF3C-4D4B-8904-3CC3FA616234}"/>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6681" name="Text Box 9">
            <a:extLst>
              <a:ext uri="{FF2B5EF4-FFF2-40B4-BE49-F238E27FC236}">
                <a16:creationId xmlns:a16="http://schemas.microsoft.com/office/drawing/2014/main" id="{A8C52D1A-20E4-42BF-89EE-1F95EAE5ED11}"/>
              </a:ext>
            </a:extLst>
          </p:cNvPr>
          <p:cNvSpPr txBox="1">
            <a:spLocks noChangeArrowheads="1"/>
          </p:cNvSpPr>
          <p:nvPr/>
        </p:nvSpPr>
        <p:spPr bwMode="auto">
          <a:xfrm>
            <a:off x="425450" y="3228975"/>
            <a:ext cx="8491538" cy="2682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363538" indent="-363538">
              <a:spcAft>
                <a:spcPts val="1200"/>
              </a:spcAft>
              <a:buClr>
                <a:schemeClr val="accent1"/>
              </a:buClr>
              <a:buFont typeface="Futura Md BT"/>
              <a:buChar char=" "/>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635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635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Clr>
                <a:srgbClr val="FF9900"/>
              </a:buClr>
              <a:buFont typeface="Wingdings" panose="05000000000000000000" pitchFamily="2" charset="2"/>
              <a:buChar char="n"/>
            </a:pPr>
            <a:r>
              <a:rPr lang="zh-CN" altLang="en-US" sz="2800">
                <a:solidFill>
                  <a:srgbClr val="FF9900"/>
                </a:solidFill>
                <a:latin typeface="Times New Roman" panose="02020603050405020304" pitchFamily="18" charset="0"/>
                <a:ea typeface="MS Gothic" panose="020B0609070205080204" pitchFamily="49" charset="-128"/>
              </a:rPr>
              <a:t>近邻法</a:t>
            </a:r>
            <a:r>
              <a:rPr lang="en-US" altLang="zh-CN" sz="2800">
                <a:solidFill>
                  <a:srgbClr val="FF9900"/>
                </a:solidFill>
                <a:latin typeface="Times New Roman" panose="02020603050405020304" pitchFamily="18" charset="0"/>
                <a:ea typeface="MS Gothic" panose="020B0609070205080204" pitchFamily="49" charset="-128"/>
              </a:rPr>
              <a:t>(NN)</a:t>
            </a:r>
          </a:p>
          <a:p>
            <a:pPr algn="just">
              <a:spcBef>
                <a:spcPts val="1200"/>
              </a:spcBef>
              <a:spcAft>
                <a:spcPct val="0"/>
              </a:spcAft>
              <a:buClr>
                <a:srgbClr val="FF9900"/>
              </a:buClr>
              <a:buFont typeface="Wingdings" panose="05000000000000000000" pitchFamily="2" charset="2"/>
              <a:buNone/>
            </a:pPr>
            <a:r>
              <a:rPr lang="en-US" altLang="zh-CN" sz="2800">
                <a:solidFill>
                  <a:schemeClr val="tx1"/>
                </a:solidFill>
                <a:latin typeface="Times New Roman" panose="02020603050405020304" pitchFamily="18" charset="0"/>
                <a:ea typeface="MS Gothic" panose="020B0609070205080204" pitchFamily="49" charset="-128"/>
              </a:rPr>
              <a:t>     </a:t>
            </a:r>
            <a:r>
              <a:rPr lang="zh-CN" altLang="en-US" sz="2800">
                <a:solidFill>
                  <a:schemeClr val="tx1"/>
                </a:solidFill>
                <a:latin typeface="Times New Roman" panose="02020603050405020304" pitchFamily="18" charset="0"/>
                <a:ea typeface="MS Gothic" panose="020B0609070205080204" pitchFamily="49" charset="-128"/>
              </a:rPr>
              <a:t>从任一顶点开始，在每一步从当前顶点出发去访问一个最近的尚未访问过的顶点，由此构造哈密尔顿圈。但这种方法性能差。</a:t>
            </a:r>
          </a:p>
          <a:p>
            <a:pPr algn="just">
              <a:spcBef>
                <a:spcPts val="1200"/>
              </a:spcBef>
              <a:spcAft>
                <a:spcPct val="0"/>
              </a:spcAft>
              <a:buClr>
                <a:srgbClr val="FF9900"/>
              </a:buClr>
              <a:buFont typeface="Wingdings" panose="05000000000000000000" pitchFamily="2" charset="2"/>
              <a:buNone/>
            </a:pPr>
            <a:r>
              <a:rPr lang="en-US" altLang="zh-CN" sz="2800">
                <a:solidFill>
                  <a:srgbClr val="FF9900"/>
                </a:solidFill>
                <a:latin typeface="Times New Roman" panose="02020603050405020304" pitchFamily="18" charset="0"/>
                <a:ea typeface="MS Gothic" panose="020B0609070205080204" pitchFamily="49" charset="-128"/>
              </a:rPr>
              <a:t>    Th.1.12</a:t>
            </a:r>
            <a:r>
              <a:rPr lang="en-US" altLang="zh-CN" sz="2800">
                <a:solidFill>
                  <a:schemeClr val="tx1"/>
                </a:solidFill>
                <a:latin typeface="Times New Roman" panose="02020603050405020304" pitchFamily="18" charset="0"/>
                <a:ea typeface="MS Gothic" panose="020B0609070205080204" pitchFamily="49" charset="-128"/>
              </a:rPr>
              <a:t>  </a:t>
            </a:r>
            <a:r>
              <a:rPr lang="zh-CN" altLang="en-US" sz="2800">
                <a:solidFill>
                  <a:schemeClr val="tx1"/>
                </a:solidFill>
                <a:latin typeface="Times New Roman" panose="02020603050405020304" pitchFamily="18" charset="0"/>
                <a:ea typeface="MS Gothic" panose="020B0609070205080204" pitchFamily="49" charset="-128"/>
              </a:rPr>
              <a:t>设</a:t>
            </a:r>
            <a:r>
              <a:rPr lang="el-GR" altLang="zh-CN" sz="2800">
                <a:solidFill>
                  <a:srgbClr val="000000"/>
                </a:solidFill>
              </a:rPr>
              <a:t>Δ</a:t>
            </a:r>
            <a:r>
              <a:rPr lang="en-US" altLang="zh-CN" sz="2800">
                <a:solidFill>
                  <a:srgbClr val="000000"/>
                </a:solidFill>
              </a:rPr>
              <a:t>TSP</a:t>
            </a:r>
            <a:r>
              <a:rPr lang="zh-CN" altLang="en-US" sz="2800">
                <a:solidFill>
                  <a:srgbClr val="000000"/>
                </a:solidFill>
              </a:rPr>
              <a:t>的顶点数为</a:t>
            </a:r>
            <a:r>
              <a:rPr lang="en-US" altLang="zh-CN" sz="2800">
                <a:solidFill>
                  <a:srgbClr val="000000"/>
                </a:solidFill>
              </a:rPr>
              <a:t>n</a:t>
            </a:r>
            <a:r>
              <a:rPr lang="zh-CN" altLang="en-US" sz="2800">
                <a:solidFill>
                  <a:srgbClr val="000000"/>
                </a:solidFill>
              </a:rPr>
              <a:t>，则</a:t>
            </a:r>
          </a:p>
        </p:txBody>
      </p:sp>
      <p:sp>
        <p:nvSpPr>
          <p:cNvPr id="156682" name="Text Box 11">
            <a:extLst>
              <a:ext uri="{FF2B5EF4-FFF2-40B4-BE49-F238E27FC236}">
                <a16:creationId xmlns:a16="http://schemas.microsoft.com/office/drawing/2014/main" id="{05CDBE8D-8B43-4989-9E85-56FF1B5A4D74}"/>
              </a:ext>
            </a:extLst>
          </p:cNvPr>
          <p:cNvSpPr txBox="1">
            <a:spLocks noChangeArrowheads="1"/>
          </p:cNvSpPr>
          <p:nvPr/>
        </p:nvSpPr>
        <p:spPr bwMode="auto">
          <a:xfrm>
            <a:off x="450850" y="1004888"/>
            <a:ext cx="8439150" cy="20621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363538" indent="-363538">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r>
              <a:rPr lang="en-US" altLang="zh-CN" sz="2800">
                <a:solidFill>
                  <a:srgbClr val="FF9900"/>
                </a:solidFill>
                <a:latin typeface="Times New Roman" panose="02020603050405020304" pitchFamily="18" charset="0"/>
                <a:ea typeface="黑体" panose="02010609060101010101" pitchFamily="49" charset="-122"/>
              </a:rPr>
              <a:t>Def1.8: </a:t>
            </a:r>
            <a:r>
              <a:rPr lang="el-GR" altLang="zh-CN" sz="2800">
                <a:solidFill>
                  <a:srgbClr val="000000"/>
                </a:solidFill>
              </a:rPr>
              <a:t>Δ</a:t>
            </a:r>
            <a:r>
              <a:rPr lang="en-US" altLang="zh-CN" sz="2800">
                <a:solidFill>
                  <a:srgbClr val="000000"/>
                </a:solidFill>
              </a:rPr>
              <a:t>TSP</a:t>
            </a:r>
            <a:r>
              <a:rPr lang="zh-CN" altLang="en-US" sz="2800">
                <a:solidFill>
                  <a:srgbClr val="000000"/>
                </a:solidFill>
              </a:rPr>
              <a:t>是</a:t>
            </a:r>
            <a:r>
              <a:rPr lang="en-US" altLang="zh-CN" sz="2800">
                <a:solidFill>
                  <a:srgbClr val="000000"/>
                </a:solidFill>
              </a:rPr>
              <a:t>TSP</a:t>
            </a:r>
            <a:r>
              <a:rPr lang="zh-CN" altLang="en-US" sz="2800">
                <a:solidFill>
                  <a:srgbClr val="000000"/>
                </a:solidFill>
              </a:rPr>
              <a:t>的特例，所有输入满足三角不等式，即对所有顶点</a:t>
            </a:r>
            <a:r>
              <a:rPr lang="en-US" altLang="zh-CN" sz="2800">
                <a:solidFill>
                  <a:srgbClr val="000000"/>
                </a:solidFill>
              </a:rPr>
              <a:t>i</a:t>
            </a:r>
            <a:r>
              <a:rPr lang="zh-CN" altLang="en-US" sz="2800">
                <a:solidFill>
                  <a:srgbClr val="000000"/>
                </a:solidFill>
              </a:rPr>
              <a:t>，</a:t>
            </a:r>
            <a:r>
              <a:rPr lang="en-US" altLang="zh-CN" sz="2800">
                <a:solidFill>
                  <a:srgbClr val="000000"/>
                </a:solidFill>
              </a:rPr>
              <a:t>j</a:t>
            </a:r>
            <a:r>
              <a:rPr lang="zh-CN" altLang="en-US" sz="2800">
                <a:solidFill>
                  <a:srgbClr val="000000"/>
                </a:solidFill>
              </a:rPr>
              <a:t>和</a:t>
            </a:r>
            <a:r>
              <a:rPr lang="en-US" altLang="zh-CN" sz="2800">
                <a:solidFill>
                  <a:srgbClr val="000000"/>
                </a:solidFill>
              </a:rPr>
              <a:t>k</a:t>
            </a:r>
            <a:r>
              <a:rPr lang="zh-CN" altLang="en-US" sz="2800">
                <a:solidFill>
                  <a:srgbClr val="000000"/>
                </a:solidFill>
              </a:rPr>
              <a:t>，边的长度满足：</a:t>
            </a:r>
          </a:p>
          <a:p>
            <a:pPr algn="just" eaLnBrk="1">
              <a:spcBef>
                <a:spcPct val="10000"/>
              </a:spcBef>
              <a:spcAft>
                <a:spcPct val="10000"/>
              </a:spcAft>
              <a:buClr>
                <a:srgbClr val="FF9900"/>
              </a:buClr>
              <a:buFont typeface="Wingdings" panose="05000000000000000000" pitchFamily="2" charset="2"/>
              <a:buNone/>
            </a:pPr>
            <a:r>
              <a:rPr lang="zh-CN" altLang="en-US" sz="2800">
                <a:solidFill>
                  <a:srgbClr val="000000"/>
                </a:solidFill>
              </a:rPr>
              <a:t>                </a:t>
            </a:r>
            <a:r>
              <a:rPr lang="en-US" altLang="zh-CN" sz="2800">
                <a:solidFill>
                  <a:srgbClr val="000000"/>
                </a:solidFill>
              </a:rPr>
              <a:t>d(i,k) ≤d(i,j)+d(j,k)</a:t>
            </a:r>
          </a:p>
          <a:p>
            <a:pPr algn="just" eaLnBrk="1">
              <a:spcBef>
                <a:spcPct val="10000"/>
              </a:spcBef>
              <a:spcAft>
                <a:spcPct val="10000"/>
              </a:spcAft>
              <a:buClr>
                <a:srgbClr val="FF9900"/>
              </a:buClr>
              <a:buFont typeface="Wingdings" panose="05000000000000000000" pitchFamily="2" charset="2"/>
              <a:buNone/>
            </a:pPr>
            <a:r>
              <a:rPr lang="zh-CN" altLang="en-US" sz="2800">
                <a:solidFill>
                  <a:srgbClr val="000000"/>
                </a:solidFill>
              </a:rPr>
              <a:t>    几何意义：去掉途中</a:t>
            </a:r>
            <a:r>
              <a:rPr lang="en-US" altLang="zh-CN" sz="2800">
                <a:solidFill>
                  <a:srgbClr val="000000"/>
                </a:solidFill>
              </a:rPr>
              <a:t>1</a:t>
            </a:r>
            <a:r>
              <a:rPr lang="zh-CN" altLang="en-US" sz="2800">
                <a:solidFill>
                  <a:srgbClr val="000000"/>
                </a:solidFill>
              </a:rPr>
              <a:t>个中转站不会使路径长度增加</a:t>
            </a:r>
          </a:p>
        </p:txBody>
      </p:sp>
      <p:graphicFrame>
        <p:nvGraphicFramePr>
          <p:cNvPr id="156683" name="Object 12">
            <a:extLst>
              <a:ext uri="{FF2B5EF4-FFF2-40B4-BE49-F238E27FC236}">
                <a16:creationId xmlns:a16="http://schemas.microsoft.com/office/drawing/2014/main" id="{B249F72A-DF9E-4215-86A1-47AEC5F52D8B}"/>
              </a:ext>
            </a:extLst>
          </p:cNvPr>
          <p:cNvGraphicFramePr>
            <a:graphicFrameLocks noChangeAspect="1"/>
          </p:cNvGraphicFramePr>
          <p:nvPr/>
        </p:nvGraphicFramePr>
        <p:xfrm>
          <a:off x="6048375" y="5043488"/>
          <a:ext cx="2878138" cy="874712"/>
        </p:xfrm>
        <a:graphic>
          <a:graphicData uri="http://schemas.openxmlformats.org/presentationml/2006/ole">
            <mc:AlternateContent xmlns:mc="http://schemas.openxmlformats.org/markup-compatibility/2006">
              <mc:Choice xmlns:v="urn:schemas-microsoft-com:vml" Requires="v">
                <p:oleObj spid="_x0000_s158721" name="Equation" r:id="rId4" imgW="850531" imgH="241195" progId="Equation.DSMT4">
                  <p:embed/>
                </p:oleObj>
              </mc:Choice>
              <mc:Fallback>
                <p:oleObj name="Equation" r:id="rId4" imgW="850531" imgH="241195" progId="Equation.DSMT4">
                  <p:embed/>
                  <p:pic>
                    <p:nvPicPr>
                      <p:cNvPr id="156683" name="Object 12">
                        <a:extLst>
                          <a:ext uri="{FF2B5EF4-FFF2-40B4-BE49-F238E27FC236}">
                            <a16:creationId xmlns:a16="http://schemas.microsoft.com/office/drawing/2014/main" id="{B249F72A-DF9E-4215-86A1-47AEC5F52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375" y="5043488"/>
                        <a:ext cx="2878138" cy="874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743D53BC-9AD4-48B7-BC34-E423FEFD194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BE468A9A-E605-4572-870A-32BF584DFCA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58723" name="Rectangle 2">
            <a:extLst>
              <a:ext uri="{FF2B5EF4-FFF2-40B4-BE49-F238E27FC236}">
                <a16:creationId xmlns:a16="http://schemas.microsoft.com/office/drawing/2014/main" id="{5882EFAA-050A-4F14-A4CF-EBEC06AB24E0}"/>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58724" name="AutoShape 3" descr="u=3113096413,401413580&amp;fm=116&amp;gp=0">
            <a:extLst>
              <a:ext uri="{FF2B5EF4-FFF2-40B4-BE49-F238E27FC236}">
                <a16:creationId xmlns:a16="http://schemas.microsoft.com/office/drawing/2014/main" id="{54D0CD52-AAE6-46A0-AF31-A09D795FE15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8725" name="AutoShape 4" descr="u=3113096413,401413580&amp;fm=116&amp;gp=0">
            <a:extLst>
              <a:ext uri="{FF2B5EF4-FFF2-40B4-BE49-F238E27FC236}">
                <a16:creationId xmlns:a16="http://schemas.microsoft.com/office/drawing/2014/main" id="{00FB2D97-44C4-4089-84DE-DD0FC03C19D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8726" name="AutoShape 5" descr="u=3113096413,401413580&amp;fm=116&amp;gp=0">
            <a:extLst>
              <a:ext uri="{FF2B5EF4-FFF2-40B4-BE49-F238E27FC236}">
                <a16:creationId xmlns:a16="http://schemas.microsoft.com/office/drawing/2014/main" id="{23DF2921-A45A-41B6-825B-1A1F0EE03D3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8727" name="AutoShape 6" descr="u=3113096413,401413580&amp;fm=116&amp;gp=0">
            <a:extLst>
              <a:ext uri="{FF2B5EF4-FFF2-40B4-BE49-F238E27FC236}">
                <a16:creationId xmlns:a16="http://schemas.microsoft.com/office/drawing/2014/main" id="{A368DBEF-3E1B-4A0D-BD8F-18CFDBFD420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58728" name="Text Box 7">
            <a:extLst>
              <a:ext uri="{FF2B5EF4-FFF2-40B4-BE49-F238E27FC236}">
                <a16:creationId xmlns:a16="http://schemas.microsoft.com/office/drawing/2014/main" id="{1BA0DB8A-A4A0-4FB4-BADA-2C841FE0DF21}"/>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8729" name="Text Box 8">
            <a:extLst>
              <a:ext uri="{FF2B5EF4-FFF2-40B4-BE49-F238E27FC236}">
                <a16:creationId xmlns:a16="http://schemas.microsoft.com/office/drawing/2014/main" id="{D02550DC-AD3D-40C9-9C89-9B475EA9FB86}"/>
              </a:ext>
            </a:extLst>
          </p:cNvPr>
          <p:cNvSpPr txBox="1">
            <a:spLocks noChangeArrowheads="1"/>
          </p:cNvSpPr>
          <p:nvPr/>
        </p:nvSpPr>
        <p:spPr bwMode="auto">
          <a:xfrm>
            <a:off x="293688" y="2462213"/>
            <a:ext cx="8577262" cy="35242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363538" indent="-363538">
              <a:spcAft>
                <a:spcPts val="1200"/>
              </a:spcAft>
              <a:buClr>
                <a:schemeClr val="accent1"/>
              </a:buClr>
              <a:buFont typeface="Futura Md BT"/>
              <a:buChar char=" "/>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635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635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Clr>
                <a:srgbClr val="FF9900"/>
              </a:buClr>
              <a:buFont typeface="Wingdings" panose="05000000000000000000" pitchFamily="2" charset="2"/>
              <a:buNone/>
            </a:pPr>
            <a:r>
              <a:rPr lang="en-US" altLang="zh-CN" sz="2800">
                <a:solidFill>
                  <a:srgbClr val="FF9900"/>
                </a:solidFill>
                <a:latin typeface="Times New Roman" panose="02020603050405020304" pitchFamily="18" charset="0"/>
                <a:ea typeface="MS Gothic" panose="020B0609070205080204" pitchFamily="49" charset="-128"/>
              </a:rPr>
              <a:t>    Def1.9 </a:t>
            </a:r>
            <a:r>
              <a:rPr lang="zh-CN" altLang="en-US" sz="2800">
                <a:solidFill>
                  <a:schemeClr val="tx1"/>
                </a:solidFill>
                <a:latin typeface="Times New Roman" panose="02020603050405020304" pitchFamily="18" charset="0"/>
                <a:ea typeface="MS Gothic" panose="020B0609070205080204" pitchFamily="49" charset="-128"/>
              </a:rPr>
              <a:t>设</a:t>
            </a:r>
            <a:r>
              <a:rPr lang="en-US" altLang="zh-CN" sz="2800">
                <a:solidFill>
                  <a:schemeClr val="tx1"/>
                </a:solidFill>
                <a:latin typeface="Times New Roman" panose="02020603050405020304" pitchFamily="18" charset="0"/>
                <a:ea typeface="MS Gothic" panose="020B0609070205080204" pitchFamily="49" charset="-128"/>
              </a:rPr>
              <a:t>G</a:t>
            </a:r>
            <a:r>
              <a:rPr lang="zh-CN" altLang="en-US" sz="2800">
                <a:solidFill>
                  <a:schemeClr val="tx1"/>
                </a:solidFill>
                <a:latin typeface="Times New Roman" panose="02020603050405020304" pitchFamily="18" charset="0"/>
                <a:ea typeface="MS Gothic" panose="020B0609070205080204" pitchFamily="49" charset="-128"/>
              </a:rPr>
              <a:t>是一个多重图，</a:t>
            </a:r>
            <a:r>
              <a:rPr lang="en-US" altLang="zh-CN" sz="2800">
                <a:solidFill>
                  <a:schemeClr val="tx1"/>
                </a:solidFill>
                <a:latin typeface="Times New Roman" panose="02020603050405020304" pitchFamily="18" charset="0"/>
                <a:ea typeface="MS Gothic" panose="020B0609070205080204" pitchFamily="49" charset="-128"/>
              </a:rPr>
              <a:t>G</a:t>
            </a:r>
            <a:r>
              <a:rPr lang="zh-CN" altLang="en-US" sz="2800">
                <a:solidFill>
                  <a:schemeClr val="tx1"/>
                </a:solidFill>
                <a:latin typeface="Times New Roman" panose="02020603050405020304" pitchFamily="18" charset="0"/>
                <a:ea typeface="MS Gothic" panose="020B0609070205080204" pitchFamily="49" charset="-128"/>
              </a:rPr>
              <a:t>的一条欧拉路是一条经过每个顶点至少一次、经过每条边恰好一次的周游路线。</a:t>
            </a:r>
            <a:endParaRPr lang="en-US" altLang="zh-CN" sz="2800">
              <a:solidFill>
                <a:schemeClr val="tx1"/>
              </a:solidFill>
              <a:latin typeface="Times New Roman" panose="02020603050405020304" pitchFamily="18" charset="0"/>
              <a:ea typeface="MS Gothic" panose="020B0609070205080204" pitchFamily="49" charset="-128"/>
            </a:endParaRPr>
          </a:p>
          <a:p>
            <a:pPr algn="just">
              <a:spcBef>
                <a:spcPts val="1200"/>
              </a:spcBef>
              <a:spcAft>
                <a:spcPct val="0"/>
              </a:spcAft>
              <a:buClr>
                <a:srgbClr val="FF9900"/>
              </a:buClr>
              <a:buFont typeface="Wingdings" panose="05000000000000000000" pitchFamily="2" charset="2"/>
              <a:buNone/>
            </a:pPr>
            <a:r>
              <a:rPr lang="en-US" altLang="zh-CN" sz="2800">
                <a:solidFill>
                  <a:srgbClr val="FF9900"/>
                </a:solidFill>
                <a:latin typeface="Times New Roman" panose="02020603050405020304" pitchFamily="18" charset="0"/>
                <a:ea typeface="MS Gothic" panose="020B0609070205080204" pitchFamily="49" charset="-128"/>
              </a:rPr>
              <a:t>   Th.1.13 </a:t>
            </a:r>
            <a:r>
              <a:rPr lang="zh-CN" altLang="en-US" sz="2800">
                <a:solidFill>
                  <a:schemeClr val="tx1"/>
                </a:solidFill>
                <a:latin typeface="Times New Roman" panose="02020603050405020304" pitchFamily="18" charset="0"/>
                <a:ea typeface="MS Gothic" panose="020B0609070205080204" pitchFamily="49" charset="-128"/>
              </a:rPr>
              <a:t>一个多重图</a:t>
            </a:r>
            <a:r>
              <a:rPr lang="en-US" altLang="zh-CN" sz="2800">
                <a:solidFill>
                  <a:schemeClr val="tx1"/>
                </a:solidFill>
                <a:latin typeface="Times New Roman" panose="02020603050405020304" pitchFamily="18" charset="0"/>
                <a:ea typeface="MS Gothic" panose="020B0609070205080204" pitchFamily="49" charset="-128"/>
              </a:rPr>
              <a:t>G</a:t>
            </a:r>
            <a:r>
              <a:rPr lang="zh-CN" altLang="en-US" sz="2800">
                <a:solidFill>
                  <a:schemeClr val="tx1"/>
                </a:solidFill>
                <a:latin typeface="Times New Roman" panose="02020603050405020304" pitchFamily="18" charset="0"/>
                <a:ea typeface="MS Gothic" panose="020B0609070205080204" pitchFamily="49" charset="-128"/>
              </a:rPr>
              <a:t>有一个欧拉环当且仅当</a:t>
            </a:r>
            <a:r>
              <a:rPr lang="en-US" altLang="zh-CN" sz="2800">
                <a:solidFill>
                  <a:schemeClr val="tx1"/>
                </a:solidFill>
                <a:latin typeface="Times New Roman" panose="02020603050405020304" pitchFamily="18" charset="0"/>
                <a:ea typeface="MS Gothic" panose="020B0609070205080204" pitchFamily="49" charset="-128"/>
              </a:rPr>
              <a:t>G</a:t>
            </a:r>
            <a:r>
              <a:rPr lang="zh-CN" altLang="en-US" sz="2800">
                <a:solidFill>
                  <a:schemeClr val="tx1"/>
                </a:solidFill>
                <a:latin typeface="Times New Roman" panose="02020603050405020304" pitchFamily="18" charset="0"/>
                <a:ea typeface="MS Gothic" panose="020B0609070205080204" pitchFamily="49" charset="-128"/>
              </a:rPr>
              <a:t>连通且所有顶点的度数为偶数</a:t>
            </a:r>
            <a:r>
              <a:rPr lang="en-US" altLang="zh-CN" sz="2800">
                <a:solidFill>
                  <a:schemeClr val="tx1"/>
                </a:solidFill>
                <a:latin typeface="Times New Roman" panose="02020603050405020304" pitchFamily="18" charset="0"/>
                <a:ea typeface="MS Gothic" panose="020B0609070205080204" pitchFamily="49" charset="-128"/>
              </a:rPr>
              <a:t>(</a:t>
            </a:r>
            <a:r>
              <a:rPr lang="zh-CN" altLang="en-US" sz="2800">
                <a:solidFill>
                  <a:schemeClr val="tx1"/>
                </a:solidFill>
                <a:latin typeface="Times New Roman" panose="02020603050405020304" pitchFamily="18" charset="0"/>
                <a:ea typeface="MS Gothic" panose="020B0609070205080204" pitchFamily="49" charset="-128"/>
              </a:rPr>
              <a:t>易在多项式时间内构造一个欧拉环）。</a:t>
            </a:r>
          </a:p>
          <a:p>
            <a:pPr algn="just">
              <a:spcBef>
                <a:spcPts val="1200"/>
              </a:spcBef>
              <a:spcAft>
                <a:spcPct val="0"/>
              </a:spcAft>
              <a:buClr>
                <a:srgbClr val="FF9900"/>
              </a:buClr>
              <a:buFont typeface="Wingdings" panose="05000000000000000000" pitchFamily="2" charset="2"/>
              <a:buNone/>
            </a:pPr>
            <a:r>
              <a:rPr lang="zh-CN" altLang="en-US" sz="2800">
                <a:solidFill>
                  <a:srgbClr val="000000"/>
                </a:solidFill>
              </a:rPr>
              <a:t>    </a:t>
            </a:r>
            <a:r>
              <a:rPr lang="zh-CN" altLang="en-US" sz="2600">
                <a:solidFill>
                  <a:srgbClr val="000000"/>
                </a:solidFill>
              </a:rPr>
              <a:t>基于</a:t>
            </a:r>
            <a:r>
              <a:rPr lang="en-US" altLang="zh-CN" sz="2600">
                <a:solidFill>
                  <a:srgbClr val="000000"/>
                </a:solidFill>
              </a:rPr>
              <a:t>MST</a:t>
            </a:r>
            <a:r>
              <a:rPr lang="zh-CN" altLang="en-US" sz="2600">
                <a:solidFill>
                  <a:srgbClr val="000000"/>
                </a:solidFill>
              </a:rPr>
              <a:t>启发的</a:t>
            </a:r>
            <a:r>
              <a:rPr lang="el-GR" altLang="zh-CN" sz="2600">
                <a:solidFill>
                  <a:srgbClr val="000000"/>
                </a:solidFill>
              </a:rPr>
              <a:t>Δ</a:t>
            </a:r>
            <a:r>
              <a:rPr lang="en-US" altLang="zh-CN" sz="2600">
                <a:solidFill>
                  <a:srgbClr val="000000"/>
                </a:solidFill>
              </a:rPr>
              <a:t>TSP</a:t>
            </a:r>
            <a:r>
              <a:rPr lang="zh-CN" altLang="en-US" sz="2600">
                <a:solidFill>
                  <a:srgbClr val="000000"/>
                </a:solidFill>
              </a:rPr>
              <a:t>的</a:t>
            </a:r>
            <a:r>
              <a:rPr lang="zh-CN" altLang="en-US" sz="2600">
                <a:solidFill>
                  <a:srgbClr val="FF9900"/>
                </a:solidFill>
              </a:rPr>
              <a:t>近似算法</a:t>
            </a:r>
            <a:r>
              <a:rPr lang="zh-CN" altLang="en-US" sz="2600">
                <a:solidFill>
                  <a:srgbClr val="000000"/>
                </a:solidFill>
              </a:rPr>
              <a:t>：求</a:t>
            </a:r>
            <a:r>
              <a:rPr lang="en-US" altLang="zh-CN" sz="2600">
                <a:solidFill>
                  <a:srgbClr val="000000"/>
                </a:solidFill>
              </a:rPr>
              <a:t>G</a:t>
            </a:r>
            <a:r>
              <a:rPr lang="zh-CN" altLang="en-US" sz="2600">
                <a:solidFill>
                  <a:srgbClr val="000000"/>
                </a:solidFill>
              </a:rPr>
              <a:t>的任一</a:t>
            </a:r>
            <a:r>
              <a:rPr lang="en-US" altLang="zh-CN" sz="2600">
                <a:solidFill>
                  <a:srgbClr val="000000"/>
                </a:solidFill>
              </a:rPr>
              <a:t>MST T</a:t>
            </a:r>
            <a:r>
              <a:rPr lang="zh-CN" altLang="en-US" sz="2600">
                <a:solidFill>
                  <a:srgbClr val="000000"/>
                </a:solidFill>
              </a:rPr>
              <a:t>； 重复</a:t>
            </a:r>
            <a:r>
              <a:rPr lang="en-US" altLang="zh-CN" sz="2600">
                <a:solidFill>
                  <a:srgbClr val="000000"/>
                </a:solidFill>
              </a:rPr>
              <a:t>T</a:t>
            </a:r>
            <a:r>
              <a:rPr lang="zh-CN" altLang="en-US" sz="2600">
                <a:solidFill>
                  <a:srgbClr val="000000"/>
                </a:solidFill>
              </a:rPr>
              <a:t>的边构造一欧拉环</a:t>
            </a:r>
            <a:r>
              <a:rPr lang="en-US" altLang="zh-CN" sz="2600">
                <a:solidFill>
                  <a:srgbClr val="000000"/>
                </a:solidFill>
              </a:rPr>
              <a:t>ET</a:t>
            </a:r>
            <a:r>
              <a:rPr lang="zh-CN" altLang="en-US" sz="2600">
                <a:solidFill>
                  <a:srgbClr val="000000"/>
                </a:solidFill>
              </a:rPr>
              <a:t>；从</a:t>
            </a:r>
            <a:r>
              <a:rPr lang="en-US" altLang="zh-CN" sz="2600">
                <a:solidFill>
                  <a:srgbClr val="000000"/>
                </a:solidFill>
              </a:rPr>
              <a:t>ET</a:t>
            </a:r>
            <a:r>
              <a:rPr lang="zh-CN" altLang="en-US" sz="2600">
                <a:solidFill>
                  <a:srgbClr val="000000"/>
                </a:solidFill>
              </a:rPr>
              <a:t>产生一哈密尔顿圈。</a:t>
            </a:r>
          </a:p>
        </p:txBody>
      </p:sp>
      <p:sp>
        <p:nvSpPr>
          <p:cNvPr id="158730" name="Text Box 9">
            <a:extLst>
              <a:ext uri="{FF2B5EF4-FFF2-40B4-BE49-F238E27FC236}">
                <a16:creationId xmlns:a16="http://schemas.microsoft.com/office/drawing/2014/main" id="{E22DC2DD-ED7C-4B3C-86BA-9BE9A5A8A219}"/>
              </a:ext>
            </a:extLst>
          </p:cNvPr>
          <p:cNvSpPr txBox="1">
            <a:spLocks noChangeArrowheads="1"/>
          </p:cNvSpPr>
          <p:nvPr/>
        </p:nvSpPr>
        <p:spPr bwMode="auto">
          <a:xfrm>
            <a:off x="450850" y="1004888"/>
            <a:ext cx="8439150" cy="14668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Char char="n"/>
            </a:pPr>
            <a:r>
              <a:rPr lang="en-US" altLang="zh-CN" sz="2800">
                <a:solidFill>
                  <a:srgbClr val="FF9900"/>
                </a:solidFill>
                <a:latin typeface="Times New Roman" panose="02020603050405020304" pitchFamily="18" charset="0"/>
                <a:ea typeface="黑体" panose="02010609060101010101" pitchFamily="49" charset="-122"/>
              </a:rPr>
              <a:t>MST</a:t>
            </a:r>
            <a:r>
              <a:rPr lang="zh-CN" altLang="en-US" sz="2800">
                <a:solidFill>
                  <a:srgbClr val="FF9900"/>
                </a:solidFill>
                <a:latin typeface="Times New Roman" panose="02020603050405020304" pitchFamily="18" charset="0"/>
                <a:ea typeface="黑体" panose="02010609060101010101" pitchFamily="49" charset="-122"/>
              </a:rPr>
              <a:t>启发：</a:t>
            </a:r>
            <a:r>
              <a:rPr lang="zh-CN" altLang="en-US" sz="2800">
                <a:solidFill>
                  <a:schemeClr val="tx1"/>
                </a:solidFill>
                <a:latin typeface="Times New Roman" panose="02020603050405020304" pitchFamily="18" charset="0"/>
                <a:ea typeface="黑体" panose="02010609060101010101" pitchFamily="49" charset="-122"/>
              </a:rPr>
              <a:t>有几种启发已达到渐近性能比</a:t>
            </a:r>
            <a:r>
              <a:rPr lang="en-US" altLang="zh-CN" sz="2800">
                <a:solidFill>
                  <a:schemeClr val="tx1"/>
                </a:solidFill>
                <a:latin typeface="Times New Roman" panose="02020603050405020304" pitchFamily="18" charset="0"/>
                <a:ea typeface="黑体" panose="02010609060101010101" pitchFamily="49" charset="-122"/>
              </a:rPr>
              <a:t>2, </a:t>
            </a:r>
            <a:r>
              <a:rPr lang="zh-CN" altLang="en-US" sz="2800">
                <a:solidFill>
                  <a:schemeClr val="tx1"/>
                </a:solidFill>
                <a:latin typeface="Times New Roman" panose="02020603050405020304" pitchFamily="18" charset="0"/>
                <a:ea typeface="黑体" panose="02010609060101010101" pitchFamily="49" charset="-122"/>
              </a:rPr>
              <a:t>大多数好的启发式是基于找到一个</a:t>
            </a:r>
            <a:r>
              <a:rPr lang="zh-CN" altLang="en-US" sz="2800">
                <a:solidFill>
                  <a:schemeClr val="hlink"/>
                </a:solidFill>
                <a:latin typeface="Times New Roman" panose="02020603050405020304" pitchFamily="18" charset="0"/>
                <a:ea typeface="黑体" panose="02010609060101010101" pitchFamily="49" charset="-122"/>
              </a:rPr>
              <a:t>欧拉环</a:t>
            </a:r>
            <a:r>
              <a:rPr lang="en-US" altLang="zh-CN" sz="2800">
                <a:solidFill>
                  <a:schemeClr val="tx1"/>
                </a:solidFill>
                <a:latin typeface="Times New Roman" panose="02020603050405020304" pitchFamily="18" charset="0"/>
                <a:ea typeface="黑体" panose="02010609060101010101" pitchFamily="49" charset="-122"/>
              </a:rPr>
              <a:t>(Euler Tour,</a:t>
            </a:r>
            <a:r>
              <a:rPr lang="zh-CN" altLang="en-US" sz="2800">
                <a:solidFill>
                  <a:schemeClr val="tx1"/>
                </a:solidFill>
                <a:latin typeface="Times New Roman" panose="02020603050405020304" pitchFamily="18" charset="0"/>
                <a:ea typeface="黑体" panose="02010609060101010101" pitchFamily="49" charset="-122"/>
              </a:rPr>
              <a:t>简称</a:t>
            </a:r>
            <a:r>
              <a:rPr lang="en-US" altLang="zh-CN" sz="2800">
                <a:solidFill>
                  <a:schemeClr val="hlink"/>
                </a:solidFill>
                <a:latin typeface="Times New Roman" panose="02020603050405020304" pitchFamily="18" charset="0"/>
                <a:ea typeface="黑体" panose="02010609060101010101" pitchFamily="49" charset="-122"/>
              </a:rPr>
              <a:t>ET</a:t>
            </a:r>
            <a:r>
              <a:rPr lang="en-US" altLang="zh-CN" sz="2800">
                <a:solidFill>
                  <a:schemeClr val="tx1"/>
                </a:solidFill>
                <a:latin typeface="Times New Roman" panose="02020603050405020304" pitchFamily="18" charset="0"/>
                <a:ea typeface="黑体" panose="02010609060101010101" pitchFamily="49" charset="-122"/>
              </a:rPr>
              <a:t>)</a:t>
            </a:r>
            <a:r>
              <a:rPr lang="zh-CN" altLang="en-US" sz="2800">
                <a:solidFill>
                  <a:schemeClr val="tx1"/>
                </a:solidFill>
                <a:latin typeface="Times New Roman" panose="02020603050405020304" pitchFamily="18" charset="0"/>
                <a:ea typeface="黑体" panose="02010609060101010101" pitchFamily="49" charset="-122"/>
              </a:rPr>
              <a:t>，然后使用“</a:t>
            </a:r>
            <a:r>
              <a:rPr lang="en-US" altLang="zh-CN" sz="2800">
                <a:solidFill>
                  <a:schemeClr val="tx1"/>
                </a:solidFill>
                <a:latin typeface="Times New Roman" panose="02020603050405020304" pitchFamily="18" charset="0"/>
                <a:ea typeface="黑体" panose="02010609060101010101" pitchFamily="49" charset="-122"/>
              </a:rPr>
              <a:t>Short-cut”</a:t>
            </a:r>
            <a:r>
              <a:rPr lang="zh-CN" altLang="en-US" sz="2800">
                <a:solidFill>
                  <a:schemeClr val="tx1"/>
                </a:solidFill>
                <a:latin typeface="Times New Roman" panose="02020603050405020304" pitchFamily="18" charset="0"/>
                <a:ea typeface="黑体" panose="02010609060101010101" pitchFamily="49" charset="-122"/>
              </a:rPr>
              <a:t>来获得一个哈密尔顿圈。</a:t>
            </a:r>
            <a:endParaRPr lang="en-US" altLang="zh-CN" sz="2800">
              <a:solidFill>
                <a:schemeClr val="tx1"/>
              </a:solidFill>
              <a:latin typeface="Times New Roman" panose="02020603050405020304" pitchFamily="18" charset="0"/>
              <a:ea typeface="黑体" panose="02010609060101010101" pitchFamily="49" charset="-122"/>
            </a:endParaRPr>
          </a:p>
        </p:txBody>
      </p:sp>
    </p:spTree>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C8120F6C-D76E-4C29-BE32-F685BEDEE8D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49D795EB-AD8E-4566-B059-B700839A6C84}"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60771" name="Rectangle 2">
            <a:extLst>
              <a:ext uri="{FF2B5EF4-FFF2-40B4-BE49-F238E27FC236}">
                <a16:creationId xmlns:a16="http://schemas.microsoft.com/office/drawing/2014/main" id="{772CB426-5EAE-465C-8D13-C097F8929F28}"/>
              </a:ext>
            </a:extLst>
          </p:cNvPr>
          <p:cNvSpPr>
            <a:spLocks noGrp="1" noChangeArrowheads="1"/>
          </p:cNvSpPr>
          <p:nvPr>
            <p:ph type="title" idx="4294967295"/>
          </p:nvPr>
        </p:nvSpPr>
        <p:spPr>
          <a:xfrm>
            <a:off x="484188" y="290513"/>
            <a:ext cx="5035550"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60772" name="AutoShape 3" descr="u=3113096413,401413580&amp;fm=116&amp;gp=0">
            <a:extLst>
              <a:ext uri="{FF2B5EF4-FFF2-40B4-BE49-F238E27FC236}">
                <a16:creationId xmlns:a16="http://schemas.microsoft.com/office/drawing/2014/main" id="{4249A4AD-51ED-4246-BE39-7FCBD421330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0773" name="AutoShape 4" descr="u=3113096413,401413580&amp;fm=116&amp;gp=0">
            <a:extLst>
              <a:ext uri="{FF2B5EF4-FFF2-40B4-BE49-F238E27FC236}">
                <a16:creationId xmlns:a16="http://schemas.microsoft.com/office/drawing/2014/main" id="{E69C3DE5-6F3C-465A-AFF5-38F2D271FBA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0774" name="AutoShape 5" descr="u=3113096413,401413580&amp;fm=116&amp;gp=0">
            <a:extLst>
              <a:ext uri="{FF2B5EF4-FFF2-40B4-BE49-F238E27FC236}">
                <a16:creationId xmlns:a16="http://schemas.microsoft.com/office/drawing/2014/main" id="{C78275BE-D9FA-47B5-8893-8CE731C4CC7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0775" name="AutoShape 6" descr="u=3113096413,401413580&amp;fm=116&amp;gp=0">
            <a:extLst>
              <a:ext uri="{FF2B5EF4-FFF2-40B4-BE49-F238E27FC236}">
                <a16:creationId xmlns:a16="http://schemas.microsoft.com/office/drawing/2014/main" id="{03C89120-5C8C-44A2-BECD-50E389F8689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0776" name="Text Box 7">
            <a:extLst>
              <a:ext uri="{FF2B5EF4-FFF2-40B4-BE49-F238E27FC236}">
                <a16:creationId xmlns:a16="http://schemas.microsoft.com/office/drawing/2014/main" id="{900B989D-1B00-4797-9571-79C6712D7C64}"/>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0777" name="Text Box 8">
            <a:extLst>
              <a:ext uri="{FF2B5EF4-FFF2-40B4-BE49-F238E27FC236}">
                <a16:creationId xmlns:a16="http://schemas.microsoft.com/office/drawing/2014/main" id="{9205227A-74B0-4236-BE3B-11746856C364}"/>
              </a:ext>
            </a:extLst>
          </p:cNvPr>
          <p:cNvSpPr txBox="1">
            <a:spLocks noChangeArrowheads="1"/>
          </p:cNvSpPr>
          <p:nvPr/>
        </p:nvSpPr>
        <p:spPr bwMode="auto">
          <a:xfrm>
            <a:off x="493713" y="2624138"/>
            <a:ext cx="7778750" cy="21447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363538" indent="-363538">
              <a:spcAft>
                <a:spcPts val="1200"/>
              </a:spcAft>
              <a:buClr>
                <a:schemeClr val="accent1"/>
              </a:buClr>
              <a:buFont typeface="Futura Md BT"/>
              <a:buChar char=" "/>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635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635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600"/>
              </a:spcBef>
              <a:spcAft>
                <a:spcPct val="0"/>
              </a:spcAft>
              <a:buClr>
                <a:srgbClr val="FF9900"/>
              </a:buClr>
              <a:buFont typeface="Wingdings" panose="05000000000000000000" pitchFamily="2" charset="2"/>
              <a:buNone/>
            </a:pPr>
            <a:r>
              <a:rPr lang="en-US" altLang="zh-CN" sz="2600">
                <a:solidFill>
                  <a:srgbClr val="000000"/>
                </a:solidFill>
                <a:latin typeface="Times New Roman" panose="02020603050405020304" pitchFamily="18" charset="0"/>
                <a:ea typeface="黑体" panose="02010609060101010101" pitchFamily="49" charset="-122"/>
              </a:rPr>
              <a:t>1.</a:t>
            </a:r>
            <a:r>
              <a:rPr lang="zh-CN" altLang="en-US" sz="2600">
                <a:solidFill>
                  <a:srgbClr val="000000"/>
                </a:solidFill>
                <a:latin typeface="Times New Roman" panose="02020603050405020304" pitchFamily="18" charset="0"/>
                <a:ea typeface="黑体" panose="02010609060101010101" pitchFamily="49" charset="-122"/>
              </a:rPr>
              <a:t>在</a:t>
            </a:r>
            <a:r>
              <a:rPr lang="en-US" altLang="zh-CN" sz="2600">
                <a:solidFill>
                  <a:srgbClr val="000000"/>
                </a:solidFill>
                <a:latin typeface="Times New Roman" panose="02020603050405020304" pitchFamily="18" charset="0"/>
                <a:ea typeface="黑体" panose="02010609060101010101" pitchFamily="49" charset="-122"/>
              </a:rPr>
              <a:t>G</a:t>
            </a:r>
            <a:r>
              <a:rPr lang="zh-CN" altLang="en-US" sz="2600">
                <a:solidFill>
                  <a:srgbClr val="000000"/>
                </a:solidFill>
                <a:latin typeface="Times New Roman" panose="02020603050405020304" pitchFamily="18" charset="0"/>
                <a:ea typeface="黑体" panose="02010609060101010101" pitchFamily="49" charset="-122"/>
              </a:rPr>
              <a:t>里找一棵最小生成树</a:t>
            </a:r>
            <a:r>
              <a:rPr lang="en-US" altLang="zh-CN" sz="2600">
                <a:solidFill>
                  <a:srgbClr val="000000"/>
                </a:solidFill>
                <a:latin typeface="Times New Roman" panose="02020603050405020304" pitchFamily="18" charset="0"/>
                <a:ea typeface="黑体" panose="02010609060101010101" pitchFamily="49" charset="-122"/>
              </a:rPr>
              <a:t>T</a:t>
            </a:r>
            <a:r>
              <a:rPr lang="zh-CN" altLang="en-US" sz="2600">
                <a:solidFill>
                  <a:srgbClr val="000000"/>
                </a:solidFill>
                <a:latin typeface="Times New Roman" panose="02020603050405020304" pitchFamily="18" charset="0"/>
                <a:ea typeface="黑体" panose="02010609060101010101" pitchFamily="49" charset="-122"/>
              </a:rPr>
              <a:t>；</a:t>
            </a:r>
          </a:p>
          <a:p>
            <a:pPr algn="just">
              <a:spcBef>
                <a:spcPts val="600"/>
              </a:spcBef>
              <a:spcAft>
                <a:spcPct val="0"/>
              </a:spcAft>
              <a:buClr>
                <a:srgbClr val="FF9900"/>
              </a:buClr>
              <a:buFont typeface="Wingdings" panose="05000000000000000000" pitchFamily="2" charset="2"/>
              <a:buNone/>
            </a:pPr>
            <a:r>
              <a:rPr lang="en-US" altLang="zh-CN" sz="2600">
                <a:solidFill>
                  <a:srgbClr val="000000"/>
                </a:solidFill>
                <a:latin typeface="Times New Roman" panose="02020603050405020304" pitchFamily="18" charset="0"/>
                <a:ea typeface="黑体" panose="02010609060101010101" pitchFamily="49" charset="-122"/>
              </a:rPr>
              <a:t>2.</a:t>
            </a:r>
            <a:r>
              <a:rPr lang="zh-CN" altLang="en-US" sz="2600">
                <a:solidFill>
                  <a:srgbClr val="000000"/>
                </a:solidFill>
                <a:latin typeface="Times New Roman" panose="02020603050405020304" pitchFamily="18" charset="0"/>
                <a:ea typeface="黑体" panose="02010609060101010101" pitchFamily="49" charset="-122"/>
              </a:rPr>
              <a:t>通过将</a:t>
            </a:r>
            <a:r>
              <a:rPr lang="en-US" altLang="zh-CN" sz="2600">
                <a:solidFill>
                  <a:srgbClr val="000000"/>
                </a:solidFill>
                <a:latin typeface="Times New Roman" panose="02020603050405020304" pitchFamily="18" charset="0"/>
                <a:ea typeface="黑体" panose="02010609060101010101" pitchFamily="49" charset="-122"/>
              </a:rPr>
              <a:t>T</a:t>
            </a:r>
            <a:r>
              <a:rPr lang="zh-CN" altLang="en-US" sz="2600">
                <a:solidFill>
                  <a:srgbClr val="000000"/>
                </a:solidFill>
                <a:latin typeface="Times New Roman" panose="02020603050405020304" pitchFamily="18" charset="0"/>
                <a:ea typeface="黑体" panose="02010609060101010101" pitchFamily="49" charset="-122"/>
              </a:rPr>
              <a:t>的每条边复制一</a:t>
            </a:r>
            <a:r>
              <a:rPr lang="en-US" altLang="zh-CN" sz="2600">
                <a:solidFill>
                  <a:srgbClr val="000000"/>
                </a:solidFill>
                <a:latin typeface="Times New Roman" panose="02020603050405020304" pitchFamily="18" charset="0"/>
                <a:ea typeface="黑体" panose="02010609060101010101" pitchFamily="49" charset="-122"/>
              </a:rPr>
              <a:t>copy</a:t>
            </a:r>
            <a:r>
              <a:rPr lang="zh-CN" altLang="en-US" sz="2600">
                <a:solidFill>
                  <a:srgbClr val="000000"/>
                </a:solidFill>
                <a:latin typeface="Times New Roman" panose="02020603050405020304" pitchFamily="18" charset="0"/>
                <a:ea typeface="黑体" panose="02010609060101010101" pitchFamily="49" charset="-122"/>
              </a:rPr>
              <a:t>构造一多重图</a:t>
            </a:r>
            <a:r>
              <a:rPr lang="en-US" altLang="zh-CN" sz="2600">
                <a:solidFill>
                  <a:srgbClr val="000000"/>
                </a:solidFill>
                <a:latin typeface="Times New Roman" panose="02020603050405020304" pitchFamily="18" charset="0"/>
                <a:ea typeface="黑体" panose="02010609060101010101" pitchFamily="49" charset="-122"/>
              </a:rPr>
              <a:t>T’</a:t>
            </a:r>
            <a:r>
              <a:rPr lang="zh-CN" altLang="en-US" sz="2600">
                <a:solidFill>
                  <a:srgbClr val="000000"/>
                </a:solidFill>
                <a:latin typeface="Times New Roman" panose="02020603050405020304" pitchFamily="18" charset="0"/>
                <a:ea typeface="黑体" panose="02010609060101010101" pitchFamily="49" charset="-122"/>
              </a:rPr>
              <a:t>；</a:t>
            </a:r>
          </a:p>
          <a:p>
            <a:pPr algn="just">
              <a:spcBef>
                <a:spcPts val="600"/>
              </a:spcBef>
              <a:spcAft>
                <a:spcPct val="0"/>
              </a:spcAft>
              <a:buClr>
                <a:srgbClr val="FF9900"/>
              </a:buClr>
              <a:buFont typeface="Wingdings" panose="05000000000000000000" pitchFamily="2" charset="2"/>
              <a:buNone/>
            </a:pPr>
            <a:r>
              <a:rPr lang="en-US" altLang="zh-CN" sz="2600">
                <a:solidFill>
                  <a:srgbClr val="000000"/>
                </a:solidFill>
                <a:latin typeface="Times New Roman" panose="02020603050405020304" pitchFamily="18" charset="0"/>
                <a:ea typeface="黑体" panose="02010609060101010101" pitchFamily="49" charset="-122"/>
              </a:rPr>
              <a:t>3.</a:t>
            </a:r>
            <a:r>
              <a:rPr lang="zh-CN" altLang="en-US" sz="2600">
                <a:solidFill>
                  <a:srgbClr val="000000"/>
                </a:solidFill>
                <a:latin typeface="Times New Roman" panose="02020603050405020304" pitchFamily="18" charset="0"/>
                <a:ea typeface="黑体" panose="02010609060101010101" pitchFamily="49" charset="-122"/>
              </a:rPr>
              <a:t>在</a:t>
            </a:r>
            <a:r>
              <a:rPr lang="en-US" altLang="zh-CN" sz="2600">
                <a:solidFill>
                  <a:srgbClr val="000000"/>
                </a:solidFill>
                <a:latin typeface="Times New Roman" panose="02020603050405020304" pitchFamily="18" charset="0"/>
                <a:ea typeface="黑体" panose="02010609060101010101" pitchFamily="49" charset="-122"/>
              </a:rPr>
              <a:t>T’</a:t>
            </a:r>
            <a:r>
              <a:rPr lang="zh-CN" altLang="en-US" sz="2600">
                <a:solidFill>
                  <a:srgbClr val="000000"/>
                </a:solidFill>
                <a:latin typeface="Times New Roman" panose="02020603050405020304" pitchFamily="18" charset="0"/>
                <a:ea typeface="黑体" panose="02010609060101010101" pitchFamily="49" charset="-122"/>
              </a:rPr>
              <a:t>中找一欧拉圈</a:t>
            </a:r>
            <a:r>
              <a:rPr lang="en-US" altLang="zh-CN" sz="2600">
                <a:solidFill>
                  <a:srgbClr val="000000"/>
                </a:solidFill>
                <a:latin typeface="Times New Roman" panose="02020603050405020304" pitchFamily="18" charset="0"/>
                <a:ea typeface="黑体" panose="02010609060101010101" pitchFamily="49" charset="-122"/>
              </a:rPr>
              <a:t>ET</a:t>
            </a:r>
            <a:r>
              <a:rPr lang="zh-CN" altLang="en-US" sz="2600">
                <a:solidFill>
                  <a:srgbClr val="000000"/>
                </a:solidFill>
                <a:latin typeface="Times New Roman" panose="02020603050405020304" pitchFamily="18" charset="0"/>
                <a:ea typeface="黑体" panose="02010609060101010101" pitchFamily="49" charset="-122"/>
              </a:rPr>
              <a:t>；</a:t>
            </a:r>
          </a:p>
          <a:p>
            <a:pPr algn="just">
              <a:spcBef>
                <a:spcPts val="600"/>
              </a:spcBef>
              <a:spcAft>
                <a:spcPct val="0"/>
              </a:spcAft>
              <a:buClr>
                <a:srgbClr val="FF9900"/>
              </a:buClr>
              <a:buFont typeface="Wingdings" panose="05000000000000000000" pitchFamily="2" charset="2"/>
              <a:buNone/>
            </a:pPr>
            <a:r>
              <a:rPr lang="en-US" altLang="zh-CN" sz="2600">
                <a:solidFill>
                  <a:srgbClr val="000000"/>
                </a:solidFill>
                <a:latin typeface="Times New Roman" panose="02020603050405020304" pitchFamily="18" charset="0"/>
                <a:ea typeface="黑体" panose="02010609060101010101" pitchFamily="49" charset="-122"/>
              </a:rPr>
              <a:t>4.</a:t>
            </a:r>
            <a:r>
              <a:rPr lang="zh-CN" altLang="en-US" sz="2600">
                <a:solidFill>
                  <a:srgbClr val="000000"/>
                </a:solidFill>
                <a:latin typeface="Times New Roman" panose="02020603050405020304" pitchFamily="18" charset="0"/>
                <a:ea typeface="黑体" panose="02010609060101010101" pitchFamily="49" charset="-122"/>
              </a:rPr>
              <a:t>通过短路欧拉路的方法构造哈密尔顿圈</a:t>
            </a:r>
            <a:r>
              <a:rPr lang="en-US" altLang="zh-CN" sz="2600">
                <a:solidFill>
                  <a:srgbClr val="000000"/>
                </a:solidFill>
                <a:latin typeface="Times New Roman" panose="02020603050405020304" pitchFamily="18" charset="0"/>
                <a:ea typeface="黑体" panose="02010609060101010101" pitchFamily="49" charset="-122"/>
              </a:rPr>
              <a:t>HC</a:t>
            </a:r>
            <a:r>
              <a:rPr lang="zh-CN" altLang="en-US" sz="2600">
                <a:solidFill>
                  <a:srgbClr val="000000"/>
                </a:solidFill>
                <a:latin typeface="Times New Roman" panose="02020603050405020304" pitchFamily="18" charset="0"/>
                <a:ea typeface="黑体" panose="02010609060101010101" pitchFamily="49" charset="-122"/>
              </a:rPr>
              <a:t>：</a:t>
            </a:r>
          </a:p>
        </p:txBody>
      </p:sp>
      <p:sp>
        <p:nvSpPr>
          <p:cNvPr id="160778" name="Text Box 9">
            <a:extLst>
              <a:ext uri="{FF2B5EF4-FFF2-40B4-BE49-F238E27FC236}">
                <a16:creationId xmlns:a16="http://schemas.microsoft.com/office/drawing/2014/main" id="{FB9D21C4-8F86-4FF2-9515-FCE8C63DFBC9}"/>
              </a:ext>
            </a:extLst>
          </p:cNvPr>
          <p:cNvSpPr txBox="1">
            <a:spLocks noChangeArrowheads="1"/>
          </p:cNvSpPr>
          <p:nvPr/>
        </p:nvSpPr>
        <p:spPr bwMode="auto">
          <a:xfrm>
            <a:off x="334963" y="1177925"/>
            <a:ext cx="5432425" cy="14668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500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Alg. MST</a:t>
            </a:r>
            <a:r>
              <a:rPr lang="zh-CN" altLang="en-US" sz="2600">
                <a:solidFill>
                  <a:srgbClr val="FF9900"/>
                </a:solidFill>
                <a:latin typeface="Times New Roman" panose="02020603050405020304" pitchFamily="18" charset="0"/>
                <a:ea typeface="黑体" panose="02010609060101010101" pitchFamily="49" charset="-122"/>
              </a:rPr>
              <a:t>：</a:t>
            </a:r>
          </a:p>
          <a:p>
            <a:pPr algn="just" eaLnBrk="1">
              <a:spcBef>
                <a:spcPct val="10000"/>
              </a:spcBef>
              <a:spcAft>
                <a:spcPct val="500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Input</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G(V,E)</a:t>
            </a:r>
            <a:r>
              <a:rPr lang="zh-CN" altLang="en-US" sz="2600">
                <a:solidFill>
                  <a:schemeClr val="tx1"/>
                </a:solidFill>
                <a:latin typeface="Times New Roman" panose="02020603050405020304" pitchFamily="18" charset="0"/>
                <a:ea typeface="黑体" panose="02010609060101010101" pitchFamily="49" charset="-122"/>
              </a:rPr>
              <a:t>和距离函数</a:t>
            </a:r>
            <a:r>
              <a:rPr lang="en-US" altLang="zh-CN" sz="2600">
                <a:solidFill>
                  <a:schemeClr val="tx1"/>
                </a:solidFill>
                <a:latin typeface="Times New Roman" panose="02020603050405020304" pitchFamily="18" charset="0"/>
                <a:ea typeface="黑体" panose="02010609060101010101" pitchFamily="49" charset="-122"/>
              </a:rPr>
              <a:t>d</a:t>
            </a:r>
          </a:p>
          <a:p>
            <a:pPr algn="just" eaLnBrk="1">
              <a:spcBef>
                <a:spcPct val="10000"/>
              </a:spcBef>
              <a:spcAft>
                <a:spcPct val="500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Output</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里的一个哈密尔顿圈</a:t>
            </a:r>
          </a:p>
        </p:txBody>
      </p:sp>
      <p:sp>
        <p:nvSpPr>
          <p:cNvPr id="160779" name="Text Box 10">
            <a:extLst>
              <a:ext uri="{FF2B5EF4-FFF2-40B4-BE49-F238E27FC236}">
                <a16:creationId xmlns:a16="http://schemas.microsoft.com/office/drawing/2014/main" id="{322DB69E-C3CE-448E-95E4-1919A141A3D6}"/>
              </a:ext>
            </a:extLst>
          </p:cNvPr>
          <p:cNvSpPr txBox="1">
            <a:spLocks noChangeArrowheads="1"/>
          </p:cNvSpPr>
          <p:nvPr/>
        </p:nvSpPr>
        <p:spPr bwMode="auto">
          <a:xfrm>
            <a:off x="792163" y="4533900"/>
            <a:ext cx="7748587" cy="159226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635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635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600"/>
              </a:spcBef>
              <a:spcAft>
                <a:spcPct val="0"/>
              </a:spcAft>
              <a:buClr>
                <a:srgbClr val="FF9900"/>
              </a:buClr>
              <a:buFont typeface="Wingdings" panose="05000000000000000000" pitchFamily="2" charset="2"/>
              <a:buNone/>
            </a:pPr>
            <a:r>
              <a:rPr lang="zh-CN" altLang="en-US" sz="2600">
                <a:solidFill>
                  <a:srgbClr val="000000"/>
                </a:solidFill>
                <a:latin typeface="黑体" panose="02010609060101010101" pitchFamily="49" charset="-122"/>
                <a:ea typeface="黑体" panose="02010609060101010101" pitchFamily="49" charset="-122"/>
              </a:rPr>
              <a:t>从任一顶点出发，沿着欧拉圈前进，遇新顶点则访问，遇到重复顶点则直接跳到下一未访问过的顶点，最终回到出发点即可。</a:t>
            </a:r>
          </a:p>
          <a:p>
            <a:pPr algn="just" eaLnBrk="1">
              <a:spcBef>
                <a:spcPts val="600"/>
              </a:spcBef>
              <a:spcAft>
                <a:spcPct val="0"/>
              </a:spcAft>
              <a:buClr>
                <a:srgbClr val="FF9900"/>
              </a:buClr>
              <a:buFont typeface="Wingdings" panose="05000000000000000000" pitchFamily="2" charset="2"/>
              <a:buNone/>
            </a:pPr>
            <a:r>
              <a:rPr lang="en-US" altLang="zh-CN" sz="2600">
                <a:solidFill>
                  <a:srgbClr val="FF9900"/>
                </a:solidFill>
                <a:latin typeface="黑体" panose="02010609060101010101" pitchFamily="49" charset="-122"/>
                <a:ea typeface="黑体" panose="02010609060101010101" pitchFamily="49" charset="-122"/>
              </a:rPr>
              <a:t>ET</a:t>
            </a:r>
            <a:r>
              <a:rPr lang="zh-CN" altLang="en-US" sz="2600">
                <a:solidFill>
                  <a:srgbClr val="FF9900"/>
                </a:solidFill>
                <a:latin typeface="黑体" panose="02010609060101010101" pitchFamily="49" charset="-122"/>
                <a:ea typeface="黑体" panose="02010609060101010101" pitchFamily="49" charset="-122"/>
              </a:rPr>
              <a:t>： </a:t>
            </a:r>
            <a:r>
              <a:rPr lang="en-US" altLang="zh-CN" sz="2600">
                <a:solidFill>
                  <a:srgbClr val="000000"/>
                </a:solidFill>
                <a:latin typeface="黑体" panose="02010609060101010101" pitchFamily="49" charset="-122"/>
                <a:ea typeface="黑体" panose="02010609060101010101" pitchFamily="49" charset="-122"/>
              </a:rPr>
              <a:t>ABC</a:t>
            </a:r>
            <a:r>
              <a:rPr lang="en-US" altLang="zh-CN" sz="2600">
                <a:solidFill>
                  <a:schemeClr val="hlink"/>
                </a:solidFill>
                <a:latin typeface="黑体" panose="02010609060101010101" pitchFamily="49" charset="-122"/>
                <a:ea typeface="黑体" panose="02010609060101010101" pitchFamily="49" charset="-122"/>
              </a:rPr>
              <a:t>B</a:t>
            </a:r>
            <a:r>
              <a:rPr lang="en-US" altLang="zh-CN" sz="2600">
                <a:solidFill>
                  <a:srgbClr val="000000"/>
                </a:solidFill>
                <a:latin typeface="黑体" panose="02010609060101010101" pitchFamily="49" charset="-122"/>
                <a:ea typeface="黑体" panose="02010609060101010101" pitchFamily="49" charset="-122"/>
              </a:rPr>
              <a:t>D</a:t>
            </a:r>
            <a:r>
              <a:rPr lang="en-US" altLang="zh-CN" sz="2600">
                <a:solidFill>
                  <a:schemeClr val="hlink"/>
                </a:solidFill>
                <a:latin typeface="黑体" panose="02010609060101010101" pitchFamily="49" charset="-122"/>
                <a:ea typeface="黑体" panose="02010609060101010101" pitchFamily="49" charset="-122"/>
              </a:rPr>
              <a:t>BA</a:t>
            </a:r>
            <a:r>
              <a:rPr lang="en-US" altLang="zh-CN" sz="2600">
                <a:solidFill>
                  <a:srgbClr val="000000"/>
                </a:solidFill>
                <a:latin typeface="黑体" panose="02010609060101010101" pitchFamily="49" charset="-122"/>
                <a:ea typeface="黑体" panose="02010609060101010101" pitchFamily="49" charset="-122"/>
              </a:rPr>
              <a:t>EA</a:t>
            </a:r>
            <a:r>
              <a:rPr lang="zh-CN" altLang="en-US" sz="2600">
                <a:solidFill>
                  <a:srgbClr val="000000"/>
                </a:solidFill>
                <a:latin typeface="黑体" panose="02010609060101010101" pitchFamily="49" charset="-122"/>
                <a:ea typeface="黑体" panose="02010609060101010101" pitchFamily="49" charset="-122"/>
              </a:rPr>
              <a:t>；   </a:t>
            </a:r>
            <a:r>
              <a:rPr lang="en-US" altLang="zh-CN" sz="2600">
                <a:solidFill>
                  <a:srgbClr val="FF9900"/>
                </a:solidFill>
                <a:latin typeface="黑体" panose="02010609060101010101" pitchFamily="49" charset="-122"/>
                <a:ea typeface="黑体" panose="02010609060101010101" pitchFamily="49" charset="-122"/>
              </a:rPr>
              <a:t>HC</a:t>
            </a:r>
            <a:r>
              <a:rPr lang="zh-CN" altLang="en-US" sz="2600">
                <a:solidFill>
                  <a:srgbClr val="000000"/>
                </a:solidFill>
                <a:latin typeface="黑体" panose="02010609060101010101" pitchFamily="49" charset="-122"/>
                <a:ea typeface="黑体" panose="02010609060101010101" pitchFamily="49" charset="-122"/>
              </a:rPr>
              <a:t>：</a:t>
            </a:r>
            <a:r>
              <a:rPr lang="en-US" altLang="zh-CN" sz="2600">
                <a:solidFill>
                  <a:srgbClr val="000000"/>
                </a:solidFill>
                <a:latin typeface="黑体" panose="02010609060101010101" pitchFamily="49" charset="-122"/>
                <a:ea typeface="黑体" panose="02010609060101010101" pitchFamily="49" charset="-122"/>
              </a:rPr>
              <a:t>ABCDEA</a:t>
            </a:r>
          </a:p>
        </p:txBody>
      </p:sp>
      <p:grpSp>
        <p:nvGrpSpPr>
          <p:cNvPr id="160780" name="Group 38">
            <a:extLst>
              <a:ext uri="{FF2B5EF4-FFF2-40B4-BE49-F238E27FC236}">
                <a16:creationId xmlns:a16="http://schemas.microsoft.com/office/drawing/2014/main" id="{1F437B72-A253-4F74-BC37-F59618BFCDD0}"/>
              </a:ext>
            </a:extLst>
          </p:cNvPr>
          <p:cNvGrpSpPr>
            <a:grpSpLocks/>
          </p:cNvGrpSpPr>
          <p:nvPr/>
        </p:nvGrpSpPr>
        <p:grpSpPr bwMode="auto">
          <a:xfrm>
            <a:off x="6081713" y="769938"/>
            <a:ext cx="2649537" cy="2033587"/>
            <a:chOff x="3831" y="485"/>
            <a:chExt cx="1669" cy="1281"/>
          </a:xfrm>
        </p:grpSpPr>
        <p:sp>
          <p:nvSpPr>
            <p:cNvPr id="199691" name="Oval 11">
              <a:extLst>
                <a:ext uri="{FF2B5EF4-FFF2-40B4-BE49-F238E27FC236}">
                  <a16:creationId xmlns:a16="http://schemas.microsoft.com/office/drawing/2014/main" id="{CAF1C9F6-BFE6-4FD9-9750-04D9D11A5410}"/>
                </a:ext>
              </a:extLst>
            </p:cNvPr>
            <p:cNvSpPr>
              <a:spLocks noChangeArrowheads="1"/>
            </p:cNvSpPr>
            <p:nvPr/>
          </p:nvSpPr>
          <p:spPr bwMode="auto">
            <a:xfrm>
              <a:off x="4844" y="659"/>
              <a:ext cx="83" cy="109"/>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692" name="Oval 12">
              <a:extLst>
                <a:ext uri="{FF2B5EF4-FFF2-40B4-BE49-F238E27FC236}">
                  <a16:creationId xmlns:a16="http://schemas.microsoft.com/office/drawing/2014/main" id="{49E18107-C89C-461D-A5CE-94316164B2F8}"/>
                </a:ext>
              </a:extLst>
            </p:cNvPr>
            <p:cNvSpPr>
              <a:spLocks noChangeArrowheads="1"/>
            </p:cNvSpPr>
            <p:nvPr/>
          </p:nvSpPr>
          <p:spPr bwMode="auto">
            <a:xfrm>
              <a:off x="4354" y="1082"/>
              <a:ext cx="83" cy="109"/>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693" name="Oval 13">
              <a:extLst>
                <a:ext uri="{FF2B5EF4-FFF2-40B4-BE49-F238E27FC236}">
                  <a16:creationId xmlns:a16="http://schemas.microsoft.com/office/drawing/2014/main" id="{78A31621-BEB4-438D-ABCD-5124683A00C9}"/>
                </a:ext>
              </a:extLst>
            </p:cNvPr>
            <p:cNvSpPr>
              <a:spLocks noChangeArrowheads="1"/>
            </p:cNvSpPr>
            <p:nvPr/>
          </p:nvSpPr>
          <p:spPr bwMode="auto">
            <a:xfrm>
              <a:off x="5417" y="1112"/>
              <a:ext cx="83" cy="109"/>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694" name="Oval 14">
              <a:extLst>
                <a:ext uri="{FF2B5EF4-FFF2-40B4-BE49-F238E27FC236}">
                  <a16:creationId xmlns:a16="http://schemas.microsoft.com/office/drawing/2014/main" id="{AE217D08-F34E-4B30-AF8F-79304B2474D0}"/>
                </a:ext>
              </a:extLst>
            </p:cNvPr>
            <p:cNvSpPr>
              <a:spLocks noChangeArrowheads="1"/>
            </p:cNvSpPr>
            <p:nvPr/>
          </p:nvSpPr>
          <p:spPr bwMode="auto">
            <a:xfrm>
              <a:off x="3831" y="1611"/>
              <a:ext cx="83" cy="109"/>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695" name="Oval 15">
              <a:extLst>
                <a:ext uri="{FF2B5EF4-FFF2-40B4-BE49-F238E27FC236}">
                  <a16:creationId xmlns:a16="http://schemas.microsoft.com/office/drawing/2014/main" id="{39974582-3735-4CD3-9E18-8BAF443EA88D}"/>
                </a:ext>
              </a:extLst>
            </p:cNvPr>
            <p:cNvSpPr>
              <a:spLocks noChangeArrowheads="1"/>
            </p:cNvSpPr>
            <p:nvPr/>
          </p:nvSpPr>
          <p:spPr bwMode="auto">
            <a:xfrm>
              <a:off x="4922" y="1594"/>
              <a:ext cx="83" cy="109"/>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698" name="Line 18">
              <a:extLst>
                <a:ext uri="{FF2B5EF4-FFF2-40B4-BE49-F238E27FC236}">
                  <a16:creationId xmlns:a16="http://schemas.microsoft.com/office/drawing/2014/main" id="{C2D3289A-6634-4F39-BE43-FAC36DF33045}"/>
                </a:ext>
              </a:extLst>
            </p:cNvPr>
            <p:cNvSpPr>
              <a:spLocks noChangeShapeType="1"/>
            </p:cNvSpPr>
            <p:nvPr/>
          </p:nvSpPr>
          <p:spPr bwMode="auto">
            <a:xfrm flipH="1">
              <a:off x="4443" y="750"/>
              <a:ext cx="403" cy="366"/>
            </a:xfrm>
            <a:prstGeom prst="line">
              <a:avLst/>
            </a:prstGeom>
            <a:noFill/>
            <a:ln w="25400">
              <a:solidFill>
                <a:schemeClr val="hlink"/>
              </a:solidFill>
              <a:round/>
              <a:headEnd/>
              <a:tailEnd/>
            </a:ln>
            <a:effectLst>
              <a:prstShdw prst="shdw18" dist="17961" dir="13500000">
                <a:schemeClr val="hlink">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699" name="Line 19">
              <a:extLst>
                <a:ext uri="{FF2B5EF4-FFF2-40B4-BE49-F238E27FC236}">
                  <a16:creationId xmlns:a16="http://schemas.microsoft.com/office/drawing/2014/main" id="{C9911543-EC16-45B6-A825-F1EFECDBC77A}"/>
                </a:ext>
              </a:extLst>
            </p:cNvPr>
            <p:cNvSpPr>
              <a:spLocks noChangeShapeType="1"/>
            </p:cNvSpPr>
            <p:nvPr/>
          </p:nvSpPr>
          <p:spPr bwMode="auto">
            <a:xfrm flipH="1">
              <a:off x="3889" y="1184"/>
              <a:ext cx="467" cy="448"/>
            </a:xfrm>
            <a:prstGeom prst="line">
              <a:avLst/>
            </a:prstGeom>
            <a:noFill/>
            <a:ln w="25400">
              <a:solidFill>
                <a:schemeClr val="hlink"/>
              </a:solidFill>
              <a:round/>
              <a:headEnd/>
              <a:tailEnd/>
            </a:ln>
            <a:effectLst>
              <a:prstShdw prst="shdw18" dist="17961" dir="13500000">
                <a:schemeClr val="hlink">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700" name="Line 20">
              <a:extLst>
                <a:ext uri="{FF2B5EF4-FFF2-40B4-BE49-F238E27FC236}">
                  <a16:creationId xmlns:a16="http://schemas.microsoft.com/office/drawing/2014/main" id="{50FC4654-BEC7-4EA2-A2C4-7250D23C2409}"/>
                </a:ext>
              </a:extLst>
            </p:cNvPr>
            <p:cNvSpPr>
              <a:spLocks noChangeShapeType="1"/>
            </p:cNvSpPr>
            <p:nvPr/>
          </p:nvSpPr>
          <p:spPr bwMode="auto">
            <a:xfrm flipH="1" flipV="1">
              <a:off x="4432" y="1187"/>
              <a:ext cx="485" cy="439"/>
            </a:xfrm>
            <a:prstGeom prst="line">
              <a:avLst/>
            </a:prstGeom>
            <a:noFill/>
            <a:ln w="25400">
              <a:solidFill>
                <a:schemeClr val="hlink"/>
              </a:solidFill>
              <a:round/>
              <a:headEnd/>
              <a:tailEnd/>
            </a:ln>
            <a:effectLst>
              <a:prstShdw prst="shdw18" dist="17961" dir="13500000">
                <a:schemeClr val="hlink">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701" name="Line 21">
              <a:extLst>
                <a:ext uri="{FF2B5EF4-FFF2-40B4-BE49-F238E27FC236}">
                  <a16:creationId xmlns:a16="http://schemas.microsoft.com/office/drawing/2014/main" id="{43CD4372-AB76-42BB-8537-AEBB99AB0991}"/>
                </a:ext>
              </a:extLst>
            </p:cNvPr>
            <p:cNvSpPr>
              <a:spLocks noChangeShapeType="1"/>
            </p:cNvSpPr>
            <p:nvPr/>
          </p:nvSpPr>
          <p:spPr bwMode="auto">
            <a:xfrm flipH="1" flipV="1">
              <a:off x="4929" y="751"/>
              <a:ext cx="494" cy="383"/>
            </a:xfrm>
            <a:prstGeom prst="line">
              <a:avLst/>
            </a:prstGeom>
            <a:noFill/>
            <a:ln w="25400">
              <a:solidFill>
                <a:schemeClr val="hlink"/>
              </a:solidFill>
              <a:round/>
              <a:headEnd/>
              <a:tailEnd/>
            </a:ln>
            <a:effectLst>
              <a:prstShdw prst="shdw18" dist="17961" dir="13500000">
                <a:schemeClr val="hlink">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702" name="Arc 22">
              <a:extLst>
                <a:ext uri="{FF2B5EF4-FFF2-40B4-BE49-F238E27FC236}">
                  <a16:creationId xmlns:a16="http://schemas.microsoft.com/office/drawing/2014/main" id="{6E8D7943-C683-4E49-BA7C-D8D393E0A1C6}"/>
                </a:ext>
              </a:extLst>
            </p:cNvPr>
            <p:cNvSpPr>
              <a:spLocks/>
            </p:cNvSpPr>
            <p:nvPr/>
          </p:nvSpPr>
          <p:spPr bwMode="auto">
            <a:xfrm flipH="1">
              <a:off x="4398" y="679"/>
              <a:ext cx="457" cy="4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703" name="Arc 23">
              <a:extLst>
                <a:ext uri="{FF2B5EF4-FFF2-40B4-BE49-F238E27FC236}">
                  <a16:creationId xmlns:a16="http://schemas.microsoft.com/office/drawing/2014/main" id="{139F8B8A-1C09-48E0-97DB-A5EED8EF3228}"/>
                </a:ext>
              </a:extLst>
            </p:cNvPr>
            <p:cNvSpPr>
              <a:spLocks/>
            </p:cNvSpPr>
            <p:nvPr/>
          </p:nvSpPr>
          <p:spPr bwMode="auto">
            <a:xfrm flipH="1">
              <a:off x="3864" y="1140"/>
              <a:ext cx="484" cy="488"/>
            </a:xfrm>
            <a:custGeom>
              <a:avLst/>
              <a:gdLst>
                <a:gd name="G0" fmla="+- 1256 0 0"/>
                <a:gd name="G1" fmla="+- 21600 0 0"/>
                <a:gd name="G2" fmla="+- 21600 0 0"/>
                <a:gd name="T0" fmla="*/ 0 w 22856"/>
                <a:gd name="T1" fmla="*/ 37 h 26240"/>
                <a:gd name="T2" fmla="*/ 22352 w 22856"/>
                <a:gd name="T3" fmla="*/ 26240 h 26240"/>
                <a:gd name="T4" fmla="*/ 1256 w 22856"/>
                <a:gd name="T5" fmla="*/ 21600 h 26240"/>
              </a:gdLst>
              <a:ahLst/>
              <a:cxnLst>
                <a:cxn ang="0">
                  <a:pos x="T0" y="T1"/>
                </a:cxn>
                <a:cxn ang="0">
                  <a:pos x="T2" y="T3"/>
                </a:cxn>
                <a:cxn ang="0">
                  <a:pos x="T4" y="T5"/>
                </a:cxn>
              </a:cxnLst>
              <a:rect l="0" t="0" r="r" b="b"/>
              <a:pathLst>
                <a:path w="22856" h="26240" fill="none" extrusionOk="0">
                  <a:moveTo>
                    <a:pt x="-1" y="36"/>
                  </a:moveTo>
                  <a:cubicBezTo>
                    <a:pt x="418" y="12"/>
                    <a:pt x="837" y="0"/>
                    <a:pt x="1256" y="0"/>
                  </a:cubicBezTo>
                  <a:cubicBezTo>
                    <a:pt x="13185" y="0"/>
                    <a:pt x="22856" y="9670"/>
                    <a:pt x="22856" y="21600"/>
                  </a:cubicBezTo>
                  <a:cubicBezTo>
                    <a:pt x="22856" y="23160"/>
                    <a:pt x="22686" y="24716"/>
                    <a:pt x="22351" y="26239"/>
                  </a:cubicBezTo>
                </a:path>
                <a:path w="22856" h="26240" stroke="0" extrusionOk="0">
                  <a:moveTo>
                    <a:pt x="-1" y="36"/>
                  </a:moveTo>
                  <a:cubicBezTo>
                    <a:pt x="418" y="12"/>
                    <a:pt x="837" y="0"/>
                    <a:pt x="1256" y="0"/>
                  </a:cubicBezTo>
                  <a:cubicBezTo>
                    <a:pt x="13185" y="0"/>
                    <a:pt x="22856" y="9670"/>
                    <a:pt x="22856" y="21600"/>
                  </a:cubicBezTo>
                  <a:cubicBezTo>
                    <a:pt x="22856" y="23160"/>
                    <a:pt x="22686" y="24716"/>
                    <a:pt x="22351" y="26239"/>
                  </a:cubicBezTo>
                  <a:lnTo>
                    <a:pt x="1256" y="21600"/>
                  </a:lnTo>
                  <a:close/>
                </a:path>
              </a:pathLst>
            </a:custGeom>
            <a:noFill/>
            <a:ln w="12700">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705" name="Arc 25">
              <a:extLst>
                <a:ext uri="{FF2B5EF4-FFF2-40B4-BE49-F238E27FC236}">
                  <a16:creationId xmlns:a16="http://schemas.microsoft.com/office/drawing/2014/main" id="{B236763C-A048-4A80-A14C-7EA5AE515097}"/>
                </a:ext>
              </a:extLst>
            </p:cNvPr>
            <p:cNvSpPr>
              <a:spLocks/>
            </p:cNvSpPr>
            <p:nvPr/>
          </p:nvSpPr>
          <p:spPr bwMode="auto">
            <a:xfrm>
              <a:off x="4434" y="1164"/>
              <a:ext cx="558" cy="4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99706" name="Arc 26">
              <a:extLst>
                <a:ext uri="{FF2B5EF4-FFF2-40B4-BE49-F238E27FC236}">
                  <a16:creationId xmlns:a16="http://schemas.microsoft.com/office/drawing/2014/main" id="{4CF07253-DE8C-4009-9498-05691C2E4258}"/>
                </a:ext>
              </a:extLst>
            </p:cNvPr>
            <p:cNvSpPr>
              <a:spLocks/>
            </p:cNvSpPr>
            <p:nvPr/>
          </p:nvSpPr>
          <p:spPr bwMode="auto">
            <a:xfrm>
              <a:off x="4931" y="673"/>
              <a:ext cx="558" cy="45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0794" name="Text Box 27">
              <a:extLst>
                <a:ext uri="{FF2B5EF4-FFF2-40B4-BE49-F238E27FC236}">
                  <a16:creationId xmlns:a16="http://schemas.microsoft.com/office/drawing/2014/main" id="{B955E0B3-35FC-4A33-AF80-71B6074FA27C}"/>
                </a:ext>
              </a:extLst>
            </p:cNvPr>
            <p:cNvSpPr txBox="1">
              <a:spLocks noChangeArrowheads="1"/>
            </p:cNvSpPr>
            <p:nvPr/>
          </p:nvSpPr>
          <p:spPr bwMode="auto">
            <a:xfrm>
              <a:off x="4827" y="485"/>
              <a:ext cx="183"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A</a:t>
              </a:r>
            </a:p>
          </p:txBody>
        </p:sp>
        <p:sp>
          <p:nvSpPr>
            <p:cNvPr id="160795" name="Text Box 28">
              <a:extLst>
                <a:ext uri="{FF2B5EF4-FFF2-40B4-BE49-F238E27FC236}">
                  <a16:creationId xmlns:a16="http://schemas.microsoft.com/office/drawing/2014/main" id="{E289F475-8404-4CE7-82A3-9C4D3D6BE820}"/>
                </a:ext>
              </a:extLst>
            </p:cNvPr>
            <p:cNvSpPr txBox="1">
              <a:spLocks noChangeArrowheads="1"/>
            </p:cNvSpPr>
            <p:nvPr/>
          </p:nvSpPr>
          <p:spPr bwMode="auto">
            <a:xfrm>
              <a:off x="4739" y="1572"/>
              <a:ext cx="183"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D</a:t>
              </a:r>
            </a:p>
          </p:txBody>
        </p:sp>
        <p:sp>
          <p:nvSpPr>
            <p:cNvPr id="160796" name="Text Box 29">
              <a:extLst>
                <a:ext uri="{FF2B5EF4-FFF2-40B4-BE49-F238E27FC236}">
                  <a16:creationId xmlns:a16="http://schemas.microsoft.com/office/drawing/2014/main" id="{1EF4E46B-34EB-4F5F-8AA7-CCCD78091749}"/>
                </a:ext>
              </a:extLst>
            </p:cNvPr>
            <p:cNvSpPr txBox="1">
              <a:spLocks noChangeArrowheads="1"/>
            </p:cNvSpPr>
            <p:nvPr/>
          </p:nvSpPr>
          <p:spPr bwMode="auto">
            <a:xfrm>
              <a:off x="4212" y="948"/>
              <a:ext cx="183"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B</a:t>
              </a:r>
            </a:p>
          </p:txBody>
        </p:sp>
        <p:sp>
          <p:nvSpPr>
            <p:cNvPr id="160797" name="Text Box 30">
              <a:extLst>
                <a:ext uri="{FF2B5EF4-FFF2-40B4-BE49-F238E27FC236}">
                  <a16:creationId xmlns:a16="http://schemas.microsoft.com/office/drawing/2014/main" id="{1E392756-29AF-4C44-ACB2-4D77D24D2131}"/>
                </a:ext>
              </a:extLst>
            </p:cNvPr>
            <p:cNvSpPr txBox="1">
              <a:spLocks noChangeArrowheads="1"/>
            </p:cNvSpPr>
            <p:nvPr/>
          </p:nvSpPr>
          <p:spPr bwMode="auto">
            <a:xfrm>
              <a:off x="3942" y="1574"/>
              <a:ext cx="183"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C</a:t>
              </a:r>
            </a:p>
          </p:txBody>
        </p:sp>
        <p:sp>
          <p:nvSpPr>
            <p:cNvPr id="160798" name="Text Box 31">
              <a:extLst>
                <a:ext uri="{FF2B5EF4-FFF2-40B4-BE49-F238E27FC236}">
                  <a16:creationId xmlns:a16="http://schemas.microsoft.com/office/drawing/2014/main" id="{89CEFD02-ECD6-4559-B256-2898EBFF5E77}"/>
                </a:ext>
              </a:extLst>
            </p:cNvPr>
            <p:cNvSpPr txBox="1">
              <a:spLocks noChangeArrowheads="1"/>
            </p:cNvSpPr>
            <p:nvPr/>
          </p:nvSpPr>
          <p:spPr bwMode="auto">
            <a:xfrm>
              <a:off x="5252" y="1129"/>
              <a:ext cx="183" cy="19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E</a:t>
              </a:r>
            </a:p>
          </p:txBody>
        </p:sp>
        <p:sp>
          <p:nvSpPr>
            <p:cNvPr id="160799" name="Line 34">
              <a:extLst>
                <a:ext uri="{FF2B5EF4-FFF2-40B4-BE49-F238E27FC236}">
                  <a16:creationId xmlns:a16="http://schemas.microsoft.com/office/drawing/2014/main" id="{507952C6-7573-4670-B34A-251CD4D9A5F1}"/>
                </a:ext>
              </a:extLst>
            </p:cNvPr>
            <p:cNvSpPr>
              <a:spLocks noChangeShapeType="1"/>
            </p:cNvSpPr>
            <p:nvPr/>
          </p:nvSpPr>
          <p:spPr bwMode="auto">
            <a:xfrm>
              <a:off x="3922" y="1646"/>
              <a:ext cx="0" cy="27"/>
            </a:xfrm>
            <a:prstGeom prst="line">
              <a:avLst/>
            </a:prstGeom>
            <a:noFill/>
            <a:ln>
              <a:noFill/>
            </a:ln>
            <a:effectLst>
              <a:prstShdw prst="shdw17" dist="17961" dir="13500000">
                <a:srgbClr val="999999"/>
              </a:prst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txBody>
            <a:bodyPr lIns="0" tIns="0" rIns="0" bIns="0"/>
            <a:lstStyle/>
            <a:p>
              <a:endParaRPr lang="zh-CN" altLang="en-US"/>
            </a:p>
          </p:txBody>
        </p:sp>
        <p:sp>
          <p:nvSpPr>
            <p:cNvPr id="160800" name="Line 35">
              <a:extLst>
                <a:ext uri="{FF2B5EF4-FFF2-40B4-BE49-F238E27FC236}">
                  <a16:creationId xmlns:a16="http://schemas.microsoft.com/office/drawing/2014/main" id="{300F5649-4E9C-4098-B2DC-19E5524D48FB}"/>
                </a:ext>
              </a:extLst>
            </p:cNvPr>
            <p:cNvSpPr>
              <a:spLocks noChangeShapeType="1"/>
            </p:cNvSpPr>
            <p:nvPr/>
          </p:nvSpPr>
          <p:spPr bwMode="auto">
            <a:xfrm flipV="1">
              <a:off x="3913" y="1655"/>
              <a:ext cx="1015" cy="18"/>
            </a:xfrm>
            <a:prstGeom prst="line">
              <a:avLst/>
            </a:prstGeom>
            <a:noFill/>
            <a:ln w="9525">
              <a:solidFill>
                <a:srgbClr val="FF3300"/>
              </a:solidFill>
              <a:round/>
              <a:headEnd/>
              <a:tailEnd type="triangle" w="med" len="med"/>
            </a:ln>
            <a:effectLst>
              <a:prstShdw prst="shdw17" dist="17961" dir="13500000">
                <a:srgbClr val="991F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160801" name="Line 36">
              <a:extLst>
                <a:ext uri="{FF2B5EF4-FFF2-40B4-BE49-F238E27FC236}">
                  <a16:creationId xmlns:a16="http://schemas.microsoft.com/office/drawing/2014/main" id="{9EC83744-0E30-4271-BA1A-7108F121D5EF}"/>
                </a:ext>
              </a:extLst>
            </p:cNvPr>
            <p:cNvSpPr>
              <a:spLocks noChangeShapeType="1"/>
            </p:cNvSpPr>
            <p:nvPr/>
          </p:nvSpPr>
          <p:spPr bwMode="auto">
            <a:xfrm flipV="1">
              <a:off x="4992" y="1216"/>
              <a:ext cx="439" cy="430"/>
            </a:xfrm>
            <a:prstGeom prst="line">
              <a:avLst/>
            </a:prstGeom>
            <a:noFill/>
            <a:ln w="9525">
              <a:solidFill>
                <a:srgbClr val="FF3300"/>
              </a:solidFill>
              <a:round/>
              <a:headEnd/>
              <a:tailEnd type="triangle" w="med" len="med"/>
            </a:ln>
            <a:effectLst>
              <a:prstShdw prst="shdw17" dist="17961" dir="13500000">
                <a:srgbClr val="991F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grpSp>
    </p:spTree>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25D5AB51-C1BA-4C56-B660-5E4B1CC36C3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E8F4CEBC-C33C-45A9-95AD-C0A96A567312}"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62819" name="Rectangle 2">
            <a:extLst>
              <a:ext uri="{FF2B5EF4-FFF2-40B4-BE49-F238E27FC236}">
                <a16:creationId xmlns:a16="http://schemas.microsoft.com/office/drawing/2014/main" id="{13A6DDD7-C359-4568-A481-1FB02C5D1CCB}"/>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62820" name="AutoShape 3" descr="u=3113096413,401413580&amp;fm=116&amp;gp=0">
            <a:extLst>
              <a:ext uri="{FF2B5EF4-FFF2-40B4-BE49-F238E27FC236}">
                <a16:creationId xmlns:a16="http://schemas.microsoft.com/office/drawing/2014/main" id="{2FF3831F-2117-49FC-AA2B-76A9654E810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2821" name="AutoShape 4" descr="u=3113096413,401413580&amp;fm=116&amp;gp=0">
            <a:extLst>
              <a:ext uri="{FF2B5EF4-FFF2-40B4-BE49-F238E27FC236}">
                <a16:creationId xmlns:a16="http://schemas.microsoft.com/office/drawing/2014/main" id="{7BB80BDF-9A48-4A38-97B5-19F6DC7D2D8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2822" name="AutoShape 5" descr="u=3113096413,401413580&amp;fm=116&amp;gp=0">
            <a:extLst>
              <a:ext uri="{FF2B5EF4-FFF2-40B4-BE49-F238E27FC236}">
                <a16:creationId xmlns:a16="http://schemas.microsoft.com/office/drawing/2014/main" id="{509B4320-2D12-44E2-B326-5426D3D2958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2823" name="AutoShape 6" descr="u=3113096413,401413580&amp;fm=116&amp;gp=0">
            <a:extLst>
              <a:ext uri="{FF2B5EF4-FFF2-40B4-BE49-F238E27FC236}">
                <a16:creationId xmlns:a16="http://schemas.microsoft.com/office/drawing/2014/main" id="{999B8F53-CC03-4B9E-B37D-63AEE8BC962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2824" name="Text Box 7">
            <a:extLst>
              <a:ext uri="{FF2B5EF4-FFF2-40B4-BE49-F238E27FC236}">
                <a16:creationId xmlns:a16="http://schemas.microsoft.com/office/drawing/2014/main" id="{AD013811-38D1-427F-B021-A82D7733A3A5}"/>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2825" name="Text Box 8">
            <a:extLst>
              <a:ext uri="{FF2B5EF4-FFF2-40B4-BE49-F238E27FC236}">
                <a16:creationId xmlns:a16="http://schemas.microsoft.com/office/drawing/2014/main" id="{6212B516-9D56-4412-9D1B-7DD7E727CE77}"/>
              </a:ext>
            </a:extLst>
          </p:cNvPr>
          <p:cNvSpPr txBox="1">
            <a:spLocks noChangeArrowheads="1"/>
          </p:cNvSpPr>
          <p:nvPr/>
        </p:nvSpPr>
        <p:spPr bwMode="auto">
          <a:xfrm>
            <a:off x="365125" y="1128713"/>
            <a:ext cx="6051550" cy="5937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363538" indent="-363538">
              <a:spcAft>
                <a:spcPts val="1200"/>
              </a:spcAft>
              <a:buClr>
                <a:schemeClr val="accent1"/>
              </a:buClr>
              <a:buFont typeface="Futura Md BT"/>
              <a:buChar char=" "/>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635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635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Th.1.14 </a:t>
            </a:r>
            <a:r>
              <a:rPr lang="zh-CN" altLang="en-US" sz="2600">
                <a:solidFill>
                  <a:schemeClr val="tx1"/>
                </a:solidFill>
                <a:latin typeface="Times New Roman" panose="02020603050405020304" pitchFamily="18" charset="0"/>
                <a:ea typeface="黑体" panose="02010609060101010101" pitchFamily="49" charset="-122"/>
              </a:rPr>
              <a:t>用</a:t>
            </a:r>
            <a:r>
              <a:rPr lang="en-US" altLang="zh-CN" sz="2600">
                <a:solidFill>
                  <a:schemeClr val="tx1"/>
                </a:solidFill>
                <a:latin typeface="Times New Roman" panose="02020603050405020304" pitchFamily="18" charset="0"/>
                <a:ea typeface="黑体" panose="02010609060101010101" pitchFamily="49" charset="-122"/>
              </a:rPr>
              <a:t>MST</a:t>
            </a:r>
            <a:r>
              <a:rPr lang="zh-CN" altLang="en-US" sz="2600">
                <a:solidFill>
                  <a:schemeClr val="tx1"/>
                </a:solidFill>
                <a:latin typeface="Times New Roman" panose="02020603050405020304" pitchFamily="18" charset="0"/>
                <a:ea typeface="黑体" panose="02010609060101010101" pitchFamily="49" charset="-122"/>
              </a:rPr>
              <a:t>启发解</a:t>
            </a:r>
            <a:r>
              <a:rPr lang="el-GR" altLang="zh-CN" sz="2600">
                <a:solidFill>
                  <a:srgbClr val="000000"/>
                </a:solidFill>
                <a:latin typeface="Times New Roman" panose="02020603050405020304" pitchFamily="18" charset="0"/>
                <a:ea typeface="黑体" panose="02010609060101010101" pitchFamily="49" charset="-122"/>
              </a:rPr>
              <a:t>Δ</a:t>
            </a:r>
            <a:r>
              <a:rPr lang="en-US" altLang="zh-CN" sz="2600">
                <a:solidFill>
                  <a:srgbClr val="000000"/>
                </a:solidFill>
                <a:latin typeface="Times New Roman" panose="02020603050405020304" pitchFamily="18" charset="0"/>
                <a:ea typeface="黑体" panose="02010609060101010101" pitchFamily="49" charset="-122"/>
              </a:rPr>
              <a:t>TSP</a:t>
            </a:r>
            <a:r>
              <a:rPr lang="zh-CN" altLang="en-US" sz="2600">
                <a:solidFill>
                  <a:srgbClr val="000000"/>
                </a:solidFill>
                <a:latin typeface="黑体" panose="02010609060101010101" pitchFamily="49" charset="-122"/>
                <a:ea typeface="黑体" panose="02010609060101010101" pitchFamily="49" charset="-122"/>
              </a:rPr>
              <a:t>时，有：</a:t>
            </a:r>
          </a:p>
        </p:txBody>
      </p:sp>
      <p:sp>
        <p:nvSpPr>
          <p:cNvPr id="162826" name="Text Box 9">
            <a:extLst>
              <a:ext uri="{FF2B5EF4-FFF2-40B4-BE49-F238E27FC236}">
                <a16:creationId xmlns:a16="http://schemas.microsoft.com/office/drawing/2014/main" id="{8A32C5A6-7714-475C-BD5A-E942C1C51CD2}"/>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62827" name="Text Box 10">
            <a:extLst>
              <a:ext uri="{FF2B5EF4-FFF2-40B4-BE49-F238E27FC236}">
                <a16:creationId xmlns:a16="http://schemas.microsoft.com/office/drawing/2014/main" id="{BCE4F349-0658-417C-ADEA-E3BA3C2EB60E}"/>
              </a:ext>
            </a:extLst>
          </p:cNvPr>
          <p:cNvSpPr txBox="1">
            <a:spLocks noChangeArrowheads="1"/>
          </p:cNvSpPr>
          <p:nvPr/>
        </p:nvSpPr>
        <p:spPr bwMode="auto">
          <a:xfrm>
            <a:off x="398463" y="1711325"/>
            <a:ext cx="8502650" cy="37163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Pf</a:t>
            </a:r>
            <a:r>
              <a:rPr lang="zh-CN" altLang="en-US" sz="2600">
                <a:solidFill>
                  <a:srgbClr val="FF9900"/>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正确性：∵</a:t>
            </a:r>
            <a:r>
              <a:rPr lang="en-US" altLang="zh-CN" sz="2600">
                <a:solidFill>
                  <a:schemeClr val="tx1"/>
                </a:solidFill>
                <a:latin typeface="Times New Roman" panose="02020603050405020304" pitchFamily="18" charset="0"/>
                <a:ea typeface="黑体" panose="02010609060101010101" pitchFamily="49" charset="-122"/>
              </a:rPr>
              <a:t>T’</a:t>
            </a:r>
            <a:r>
              <a:rPr lang="zh-CN" altLang="en-US" sz="2600">
                <a:solidFill>
                  <a:schemeClr val="tx1"/>
                </a:solidFill>
                <a:latin typeface="Times New Roman" panose="02020603050405020304" pitchFamily="18" charset="0"/>
                <a:ea typeface="黑体" panose="02010609060101010101" pitchFamily="49" charset="-122"/>
              </a:rPr>
              <a:t>连通且每个顶点度为偶数，故可找到欧拉环；在完全图的假定下，</a:t>
            </a:r>
            <a:r>
              <a:rPr lang="en-US" altLang="zh-CN" sz="2600">
                <a:solidFill>
                  <a:schemeClr val="tx1"/>
                </a:solidFill>
                <a:latin typeface="Times New Roman" panose="02020603050405020304" pitchFamily="18" charset="0"/>
                <a:ea typeface="黑体" panose="02010609060101010101" pitchFamily="49" charset="-122"/>
              </a:rPr>
              <a:t>step4</a:t>
            </a:r>
            <a:r>
              <a:rPr lang="zh-CN" altLang="en-US" sz="2600">
                <a:solidFill>
                  <a:schemeClr val="tx1"/>
                </a:solidFill>
                <a:latin typeface="Times New Roman" panose="02020603050405020304" pitchFamily="18" charset="0"/>
                <a:ea typeface="黑体" panose="02010609060101010101" pitchFamily="49" charset="-122"/>
              </a:rPr>
              <a:t>产生一个哈密尔顿圈。</a:t>
            </a:r>
            <a:endParaRPr lang="en-US" altLang="zh-CN" sz="2600">
              <a:solidFill>
                <a:schemeClr val="tx1"/>
              </a:solidFill>
              <a:latin typeface="Times New Roman" panose="02020603050405020304" pitchFamily="18" charset="0"/>
              <a:ea typeface="黑体" panose="02010609060101010101" pitchFamily="49" charset="-122"/>
            </a:endParaRPr>
          </a:p>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设</a:t>
            </a:r>
            <a:r>
              <a:rPr lang="en-US" altLang="zh-CN" sz="2600">
                <a:solidFill>
                  <a:schemeClr val="tx1"/>
                </a:solidFill>
                <a:latin typeface="Times New Roman" panose="02020603050405020304" pitchFamily="18" charset="0"/>
                <a:ea typeface="黑体" panose="02010609060101010101" pitchFamily="49" charset="-122"/>
              </a:rPr>
              <a:t>H</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的边集，则</a:t>
            </a:r>
            <a:r>
              <a:rPr lang="en-US" altLang="zh-CN" sz="2600">
                <a:solidFill>
                  <a:schemeClr val="tx1"/>
                </a:solidFill>
                <a:latin typeface="Times New Roman" panose="02020603050405020304" pitchFamily="18" charset="0"/>
                <a:ea typeface="黑体" panose="02010609060101010101" pitchFamily="49" charset="-122"/>
              </a:rPr>
              <a:t>d(H)</a:t>
            </a:r>
            <a:r>
              <a:rPr lang="zh-CN" altLang="en-US" sz="2600">
                <a:solidFill>
                  <a:schemeClr val="tx1"/>
                </a:solidFill>
                <a:latin typeface="Times New Roman" panose="02020603050405020304" pitchFamily="18" charset="0"/>
                <a:ea typeface="黑体" panose="02010609060101010101" pitchFamily="49" charset="-122"/>
              </a:rPr>
              <a:t>表示</a:t>
            </a:r>
            <a:r>
              <a:rPr lang="en-US" altLang="zh-CN" sz="2600">
                <a:solidFill>
                  <a:schemeClr val="tx1"/>
                </a:solidFill>
                <a:latin typeface="Times New Roman" panose="02020603050405020304" pitchFamily="18" charset="0"/>
                <a:ea typeface="黑体" panose="02010609060101010101" pitchFamily="49" charset="-122"/>
              </a:rPr>
              <a:t>H</a:t>
            </a:r>
            <a:r>
              <a:rPr lang="zh-CN" altLang="en-US" sz="2600">
                <a:solidFill>
                  <a:schemeClr val="tx1"/>
                </a:solidFill>
                <a:latin typeface="Times New Roman" panose="02020603050405020304" pitchFamily="18" charset="0"/>
                <a:ea typeface="黑体" panose="02010609060101010101" pitchFamily="49" charset="-122"/>
              </a:rPr>
              <a:t>里所有边的长度之和。</a:t>
            </a:r>
          </a:p>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∵任何哈密尔顿圈去掉</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条边后都是</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棵生成树</a:t>
            </a:r>
            <a:endParaRPr lang="en-US" altLang="zh-CN" sz="2600">
              <a:solidFill>
                <a:schemeClr val="tx1"/>
              </a:solidFill>
              <a:latin typeface="Times New Roman" panose="02020603050405020304" pitchFamily="18" charset="0"/>
              <a:ea typeface="黑体" panose="02010609060101010101" pitchFamily="49" charset="-122"/>
            </a:endParaRPr>
          </a:p>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OPT(G) ≥ d(</a:t>
            </a:r>
            <a:r>
              <a:rPr lang="zh-CN" altLang="en-US" sz="2600">
                <a:solidFill>
                  <a:schemeClr val="tx1"/>
                </a:solidFill>
                <a:latin typeface="Times New Roman" panose="02020603050405020304" pitchFamily="18" charset="0"/>
                <a:ea typeface="黑体" panose="02010609060101010101" pitchFamily="49" charset="-122"/>
              </a:rPr>
              <a:t>某生成树</a:t>
            </a:r>
            <a:r>
              <a:rPr lang="en-US" altLang="zh-CN" sz="2600">
                <a:solidFill>
                  <a:schemeClr val="tx1"/>
                </a:solidFill>
                <a:latin typeface="Times New Roman" panose="02020603050405020304" pitchFamily="18" charset="0"/>
                <a:ea typeface="黑体" panose="02010609060101010101" pitchFamily="49" charset="-122"/>
              </a:rPr>
              <a:t>) ≥ d(T)    </a:t>
            </a:r>
          </a:p>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d(ET) = d(T’) = 2d(T)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2OPT(G)</a:t>
            </a:r>
          </a:p>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短路过程确保</a:t>
            </a:r>
            <a:r>
              <a:rPr lang="en-US" altLang="zh-CN" sz="2600">
                <a:solidFill>
                  <a:schemeClr val="hlink"/>
                </a:solidFill>
                <a:latin typeface="Times New Roman" panose="02020603050405020304" pitchFamily="18" charset="0"/>
                <a:ea typeface="黑体" panose="02010609060101010101" pitchFamily="49" charset="-122"/>
              </a:rPr>
              <a:t>A</a:t>
            </a:r>
            <a:r>
              <a:rPr lang="en-US" altLang="zh-CN" sz="2600" baseline="-25000">
                <a:solidFill>
                  <a:schemeClr val="hlink"/>
                </a:solidFill>
                <a:latin typeface="Times New Roman" panose="02020603050405020304" pitchFamily="18" charset="0"/>
                <a:ea typeface="黑体" panose="02010609060101010101" pitchFamily="49" charset="-122"/>
              </a:rPr>
              <a:t>MST</a:t>
            </a:r>
            <a:r>
              <a:rPr lang="en-US" altLang="zh-CN" sz="2600">
                <a:solidFill>
                  <a:schemeClr val="hlink"/>
                </a:solidFill>
                <a:latin typeface="Times New Roman" panose="02020603050405020304" pitchFamily="18" charset="0"/>
                <a:ea typeface="黑体" panose="02010609060101010101" pitchFamily="49" charset="-122"/>
              </a:rPr>
              <a:t>(G) </a:t>
            </a:r>
            <a:r>
              <a:rPr lang="en-US" altLang="en-US" sz="2600">
                <a:solidFill>
                  <a:schemeClr val="hlink"/>
                </a:solidFill>
                <a:latin typeface="Times New Roman" panose="02020603050405020304" pitchFamily="18" charset="0"/>
                <a:ea typeface="黑体" panose="02010609060101010101" pitchFamily="49" charset="-122"/>
              </a:rPr>
              <a:t>≤</a:t>
            </a:r>
            <a:r>
              <a:rPr lang="en-US" altLang="zh-CN" sz="2600">
                <a:solidFill>
                  <a:schemeClr val="hlink"/>
                </a:solidFill>
                <a:latin typeface="Times New Roman" panose="02020603050405020304" pitchFamily="18" charset="0"/>
                <a:ea typeface="黑体" panose="02010609060101010101" pitchFamily="49" charset="-122"/>
              </a:rPr>
              <a:t> d(ET)</a:t>
            </a:r>
            <a:r>
              <a:rPr lang="en-US" altLang="zh-CN" sz="2600">
                <a:solidFill>
                  <a:schemeClr val="tx1"/>
                </a:solidFill>
                <a:latin typeface="Times New Roman" panose="02020603050405020304" pitchFamily="18" charset="0"/>
                <a:ea typeface="黑体" panose="02010609060101010101" pitchFamily="49" charset="-122"/>
              </a:rPr>
              <a:t>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2OPT(G): </a:t>
            </a:r>
            <a:r>
              <a:rPr lang="zh-CN" altLang="en-US" sz="2600">
                <a:solidFill>
                  <a:schemeClr val="tx1"/>
                </a:solidFill>
                <a:latin typeface="Times New Roman" panose="02020603050405020304" pitchFamily="18" charset="0"/>
                <a:ea typeface="黑体" panose="02010609060101010101" pitchFamily="49" charset="-122"/>
              </a:rPr>
              <a:t>因为短路是用</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条</a:t>
            </a:r>
            <a:r>
              <a:rPr lang="zh-CN" altLang="en-US" sz="2600">
                <a:solidFill>
                  <a:schemeClr val="hlink"/>
                </a:solidFill>
                <a:latin typeface="Times New Roman" panose="02020603050405020304" pitchFamily="18" charset="0"/>
                <a:ea typeface="黑体" panose="02010609060101010101" pitchFamily="49" charset="-122"/>
              </a:rPr>
              <a:t>非欧拉边</a:t>
            </a:r>
            <a:r>
              <a:rPr lang="zh-CN" altLang="en-US" sz="2600">
                <a:solidFill>
                  <a:schemeClr val="tx1"/>
                </a:solidFill>
                <a:latin typeface="Times New Roman" panose="02020603050405020304" pitchFamily="18" charset="0"/>
                <a:ea typeface="黑体" panose="02010609060101010101" pitchFamily="49" charset="-122"/>
              </a:rPr>
              <a:t>取代</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或多条欧拉边，三角不等式保证其成立。故有：</a:t>
            </a:r>
            <a:endParaRPr lang="en-US" altLang="zh-CN" sz="2600">
              <a:solidFill>
                <a:schemeClr val="tx1"/>
              </a:solidFill>
              <a:latin typeface="Times New Roman" panose="02020603050405020304" pitchFamily="18" charset="0"/>
              <a:ea typeface="黑体" panose="02010609060101010101" pitchFamily="49" charset="-122"/>
            </a:endParaRPr>
          </a:p>
        </p:txBody>
      </p:sp>
      <p:graphicFrame>
        <p:nvGraphicFramePr>
          <p:cNvPr id="162828" name="Object 12">
            <a:extLst>
              <a:ext uri="{FF2B5EF4-FFF2-40B4-BE49-F238E27FC236}">
                <a16:creationId xmlns:a16="http://schemas.microsoft.com/office/drawing/2014/main" id="{4C7E5D52-D9CA-4249-9ACF-706AAD8C7AE7}"/>
              </a:ext>
            </a:extLst>
          </p:cNvPr>
          <p:cNvGraphicFramePr>
            <a:graphicFrameLocks noChangeAspect="1"/>
          </p:cNvGraphicFramePr>
          <p:nvPr/>
        </p:nvGraphicFramePr>
        <p:xfrm>
          <a:off x="6192838" y="985838"/>
          <a:ext cx="1363662" cy="588962"/>
        </p:xfrm>
        <a:graphic>
          <a:graphicData uri="http://schemas.openxmlformats.org/presentationml/2006/ole">
            <mc:AlternateContent xmlns:mc="http://schemas.openxmlformats.org/markup-compatibility/2006">
              <mc:Choice xmlns:v="urn:schemas-microsoft-com:vml" Requires="v">
                <p:oleObj spid="_x0000_s164865" name="Equation" r:id="rId4" imgW="558558" imgH="241195" progId="Equation.DSMT4">
                  <p:embed/>
                </p:oleObj>
              </mc:Choice>
              <mc:Fallback>
                <p:oleObj name="Equation" r:id="rId4" imgW="558558" imgH="241195" progId="Equation.DSMT4">
                  <p:embed/>
                  <p:pic>
                    <p:nvPicPr>
                      <p:cNvPr id="162828" name="Object 12">
                        <a:extLst>
                          <a:ext uri="{FF2B5EF4-FFF2-40B4-BE49-F238E27FC236}">
                            <a16:creationId xmlns:a16="http://schemas.microsoft.com/office/drawing/2014/main" id="{4C7E5D52-D9CA-4249-9ACF-706AAD8C7A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2838" y="985838"/>
                        <a:ext cx="1363662" cy="588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29" name="Object 13">
            <a:extLst>
              <a:ext uri="{FF2B5EF4-FFF2-40B4-BE49-F238E27FC236}">
                <a16:creationId xmlns:a16="http://schemas.microsoft.com/office/drawing/2014/main" id="{5C43E63E-2C0C-4198-A0D4-8B2095D2CE51}"/>
              </a:ext>
            </a:extLst>
          </p:cNvPr>
          <p:cNvGraphicFramePr>
            <a:graphicFrameLocks noChangeAspect="1"/>
          </p:cNvGraphicFramePr>
          <p:nvPr/>
        </p:nvGraphicFramePr>
        <p:xfrm>
          <a:off x="2859088" y="5187950"/>
          <a:ext cx="1974850" cy="1017588"/>
        </p:xfrm>
        <a:graphic>
          <a:graphicData uri="http://schemas.openxmlformats.org/presentationml/2006/ole">
            <mc:AlternateContent xmlns:mc="http://schemas.openxmlformats.org/markup-compatibility/2006">
              <mc:Choice xmlns:v="urn:schemas-microsoft-com:vml" Requires="v">
                <p:oleObj spid="_x0000_s164866" name="Equation" r:id="rId6" imgW="812447" imgH="418918" progId="Equation.DSMT4">
                  <p:embed/>
                </p:oleObj>
              </mc:Choice>
              <mc:Fallback>
                <p:oleObj name="Equation" r:id="rId6" imgW="812447" imgH="418918" progId="Equation.DSMT4">
                  <p:embed/>
                  <p:pic>
                    <p:nvPicPr>
                      <p:cNvPr id="162829" name="Object 13">
                        <a:extLst>
                          <a:ext uri="{FF2B5EF4-FFF2-40B4-BE49-F238E27FC236}">
                            <a16:creationId xmlns:a16="http://schemas.microsoft.com/office/drawing/2014/main" id="{5C43E63E-2C0C-4198-A0D4-8B2095D2CE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9088" y="5187950"/>
                        <a:ext cx="1974850" cy="1017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B74857C0-77B5-48BF-9976-E27B2EEA4580}"/>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67BD6BF1-89A1-4CB2-A656-518E7974332C}"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64867" name="Rectangle 2">
            <a:extLst>
              <a:ext uri="{FF2B5EF4-FFF2-40B4-BE49-F238E27FC236}">
                <a16:creationId xmlns:a16="http://schemas.microsoft.com/office/drawing/2014/main" id="{DA6AE2ED-4B86-45E8-A0F2-4F399C50A34B}"/>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64868" name="AutoShape 3" descr="u=3113096413,401413580&amp;fm=116&amp;gp=0">
            <a:extLst>
              <a:ext uri="{FF2B5EF4-FFF2-40B4-BE49-F238E27FC236}">
                <a16:creationId xmlns:a16="http://schemas.microsoft.com/office/drawing/2014/main" id="{88131BEA-10D2-4890-B3F9-4FD00BECCFC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4869" name="AutoShape 4" descr="u=3113096413,401413580&amp;fm=116&amp;gp=0">
            <a:extLst>
              <a:ext uri="{FF2B5EF4-FFF2-40B4-BE49-F238E27FC236}">
                <a16:creationId xmlns:a16="http://schemas.microsoft.com/office/drawing/2014/main" id="{F163CB11-3DA3-4960-93F1-0BC561359D6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4870" name="AutoShape 5" descr="u=3113096413,401413580&amp;fm=116&amp;gp=0">
            <a:extLst>
              <a:ext uri="{FF2B5EF4-FFF2-40B4-BE49-F238E27FC236}">
                <a16:creationId xmlns:a16="http://schemas.microsoft.com/office/drawing/2014/main" id="{80AABD01-35DD-42B1-B425-46405D54ABD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4871" name="AutoShape 6" descr="u=3113096413,401413580&amp;fm=116&amp;gp=0">
            <a:extLst>
              <a:ext uri="{FF2B5EF4-FFF2-40B4-BE49-F238E27FC236}">
                <a16:creationId xmlns:a16="http://schemas.microsoft.com/office/drawing/2014/main" id="{4073F8B4-59E3-416C-9572-F973A86C394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4872" name="Text Box 7">
            <a:extLst>
              <a:ext uri="{FF2B5EF4-FFF2-40B4-BE49-F238E27FC236}">
                <a16:creationId xmlns:a16="http://schemas.microsoft.com/office/drawing/2014/main" id="{4351A634-052D-4BF7-8E6D-7F3C7FC14623}"/>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4873" name="Text Box 8">
            <a:extLst>
              <a:ext uri="{FF2B5EF4-FFF2-40B4-BE49-F238E27FC236}">
                <a16:creationId xmlns:a16="http://schemas.microsoft.com/office/drawing/2014/main" id="{61595B03-A4A4-435F-9169-D58220BF9B9F}"/>
              </a:ext>
            </a:extLst>
          </p:cNvPr>
          <p:cNvSpPr txBox="1">
            <a:spLocks noChangeArrowheads="1"/>
          </p:cNvSpPr>
          <p:nvPr/>
        </p:nvSpPr>
        <p:spPr bwMode="auto">
          <a:xfrm>
            <a:off x="365125" y="1128713"/>
            <a:ext cx="8285163" cy="11160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marL="363538" indent="-363538">
              <a:spcAft>
                <a:spcPts val="1200"/>
              </a:spcAft>
              <a:buClr>
                <a:schemeClr val="accent1"/>
              </a:buClr>
              <a:buFont typeface="Futura Md BT"/>
              <a:buChar char=" "/>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63538"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63538"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63538"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63538"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Clr>
                <a:srgbClr val="FF9900"/>
              </a:buClr>
              <a:buFont typeface="Wingdings" panose="05000000000000000000" pitchFamily="2" charset="2"/>
              <a:buChar char="n"/>
            </a:pPr>
            <a:r>
              <a:rPr lang="en-US" altLang="zh-CN" sz="2600">
                <a:solidFill>
                  <a:srgbClr val="FF9900"/>
                </a:solidFill>
                <a:latin typeface="Times New Roman" panose="02020603050405020304" pitchFamily="18" charset="0"/>
                <a:ea typeface="黑体" panose="02010609060101010101" pitchFamily="49" charset="-122"/>
              </a:rPr>
              <a:t>CH</a:t>
            </a:r>
            <a:r>
              <a:rPr lang="zh-CN" altLang="en-US" sz="2600">
                <a:solidFill>
                  <a:srgbClr val="FF9900"/>
                </a:solidFill>
                <a:latin typeface="Times New Roman" panose="02020603050405020304" pitchFamily="18" charset="0"/>
                <a:ea typeface="黑体" panose="02010609060101010101" pitchFamily="49" charset="-122"/>
              </a:rPr>
              <a:t>启发</a:t>
            </a:r>
            <a:r>
              <a:rPr lang="en-US" altLang="zh-CN" sz="2600">
                <a:solidFill>
                  <a:srgbClr val="FF9900"/>
                </a:solidFill>
                <a:latin typeface="Times New Roman" panose="02020603050405020304" pitchFamily="18" charset="0"/>
                <a:ea typeface="黑体" panose="02010609060101010101" pitchFamily="49" charset="-122"/>
              </a:rPr>
              <a:t>(Christofides) </a:t>
            </a:r>
            <a:r>
              <a:rPr lang="zh-CN" altLang="en-US" sz="2600">
                <a:solidFill>
                  <a:schemeClr val="tx1"/>
                </a:solidFill>
                <a:latin typeface="Times New Roman" panose="02020603050405020304" pitchFamily="18" charset="0"/>
                <a:ea typeface="黑体" panose="02010609060101010101" pitchFamily="49" charset="-122"/>
              </a:rPr>
              <a:t>避免从</a:t>
            </a:r>
            <a:r>
              <a:rPr lang="en-US" altLang="zh-CN" sz="2600">
                <a:solidFill>
                  <a:schemeClr val="tx1"/>
                </a:solidFill>
                <a:latin typeface="Times New Roman" panose="02020603050405020304" pitchFamily="18" charset="0"/>
                <a:ea typeface="黑体" panose="02010609060101010101" pitchFamily="49" charset="-122"/>
              </a:rPr>
              <a:t>MST T</a:t>
            </a:r>
            <a:r>
              <a:rPr lang="zh-CN" altLang="en-US" sz="2600">
                <a:solidFill>
                  <a:schemeClr val="tx1"/>
                </a:solidFill>
                <a:latin typeface="Times New Roman" panose="02020603050405020304" pitchFamily="18" charset="0"/>
                <a:ea typeface="黑体" panose="02010609060101010101" pitchFamily="49" charset="-122"/>
              </a:rPr>
              <a:t>到欧拉环的双边，为</a:t>
            </a:r>
            <a:r>
              <a:rPr lang="en-US" altLang="zh-CN" sz="2600">
                <a:solidFill>
                  <a:schemeClr val="tx1"/>
                </a:solidFill>
                <a:latin typeface="Times New Roman" panose="02020603050405020304" pitchFamily="18" charset="0"/>
                <a:ea typeface="黑体" panose="02010609060101010101" pitchFamily="49" charset="-122"/>
              </a:rPr>
              <a:t>T</a:t>
            </a:r>
            <a:r>
              <a:rPr lang="zh-CN" altLang="en-US" sz="2600">
                <a:solidFill>
                  <a:schemeClr val="tx1"/>
                </a:solidFill>
                <a:latin typeface="Times New Roman" panose="02020603050405020304" pitchFamily="18" charset="0"/>
                <a:ea typeface="黑体" panose="02010609060101010101" pitchFamily="49" charset="-122"/>
              </a:rPr>
              <a:t>的</a:t>
            </a:r>
            <a:r>
              <a:rPr lang="zh-CN" altLang="en-US" sz="2600">
                <a:solidFill>
                  <a:srgbClr val="0000FF"/>
                </a:solidFill>
                <a:latin typeface="Times New Roman" panose="02020603050405020304" pitchFamily="18" charset="0"/>
                <a:ea typeface="黑体" panose="02010609060101010101" pitchFamily="49" charset="-122"/>
              </a:rPr>
              <a:t>每对</a:t>
            </a:r>
            <a:r>
              <a:rPr lang="zh-CN" altLang="en-US" sz="2600">
                <a:solidFill>
                  <a:schemeClr val="tx1"/>
                </a:solidFill>
                <a:latin typeface="Times New Roman" panose="02020603050405020304" pitchFamily="18" charset="0"/>
                <a:ea typeface="黑体" panose="02010609060101010101" pitchFamily="49" charset="-122"/>
              </a:rPr>
              <a:t>奇度顶点加一条边使所有顶之度数为偶数。∵</a:t>
            </a:r>
            <a:r>
              <a:rPr lang="en-US" altLang="zh-CN" sz="2600">
                <a:solidFill>
                  <a:schemeClr val="tx1"/>
                </a:solidFill>
                <a:latin typeface="Times New Roman" panose="02020603050405020304" pitchFamily="18" charset="0"/>
                <a:ea typeface="黑体" panose="02010609060101010101" pitchFamily="49" charset="-122"/>
              </a:rPr>
              <a:t>T</a:t>
            </a:r>
            <a:r>
              <a:rPr lang="zh-CN" altLang="en-US" sz="2600">
                <a:solidFill>
                  <a:schemeClr val="tx1"/>
                </a:solidFill>
                <a:latin typeface="Times New Roman" panose="02020603050405020304" pitchFamily="18" charset="0"/>
                <a:ea typeface="黑体" panose="02010609060101010101" pitchFamily="49" charset="-122"/>
              </a:rPr>
              <a:t>中所有顶点度数和为</a:t>
            </a:r>
            <a:r>
              <a:rPr lang="en-US" altLang="zh-CN" sz="2600">
                <a:solidFill>
                  <a:schemeClr val="tx1"/>
                </a:solidFill>
                <a:latin typeface="Times New Roman" panose="02020603050405020304" pitchFamily="18" charset="0"/>
                <a:ea typeface="黑体" panose="02010609060101010101" pitchFamily="49" charset="-122"/>
              </a:rPr>
              <a:t>2|E|</a:t>
            </a:r>
            <a:r>
              <a:rPr lang="zh-CN" altLang="en-US" sz="2600">
                <a:solidFill>
                  <a:schemeClr val="tx1"/>
                </a:solidFill>
                <a:latin typeface="Times New Roman" panose="02020603050405020304" pitchFamily="18" charset="0"/>
                <a:ea typeface="黑体" panose="02010609060101010101" pitchFamily="49" charset="-122"/>
              </a:rPr>
              <a:t>，∴奇度顶点总数为偶数</a:t>
            </a:r>
            <a:endParaRPr lang="zh-CN" altLang="en-US" sz="2600">
              <a:solidFill>
                <a:srgbClr val="000000"/>
              </a:solidFill>
              <a:latin typeface="黑体" panose="02010609060101010101" pitchFamily="49" charset="-122"/>
              <a:ea typeface="黑体" panose="02010609060101010101" pitchFamily="49" charset="-122"/>
            </a:endParaRPr>
          </a:p>
        </p:txBody>
      </p:sp>
      <p:sp>
        <p:nvSpPr>
          <p:cNvPr id="164874" name="Text Box 9">
            <a:extLst>
              <a:ext uri="{FF2B5EF4-FFF2-40B4-BE49-F238E27FC236}">
                <a16:creationId xmlns:a16="http://schemas.microsoft.com/office/drawing/2014/main" id="{EE27BDCB-1D48-446B-A065-2B7665CF7946}"/>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64875" name="Text Box 10">
            <a:extLst>
              <a:ext uri="{FF2B5EF4-FFF2-40B4-BE49-F238E27FC236}">
                <a16:creationId xmlns:a16="http://schemas.microsoft.com/office/drawing/2014/main" id="{F4936F92-50D5-4281-9806-EFE1B1E941B7}"/>
              </a:ext>
            </a:extLst>
          </p:cNvPr>
          <p:cNvSpPr txBox="1">
            <a:spLocks noChangeArrowheads="1"/>
          </p:cNvSpPr>
          <p:nvPr/>
        </p:nvSpPr>
        <p:spPr bwMode="auto">
          <a:xfrm>
            <a:off x="347663" y="2560638"/>
            <a:ext cx="8502650" cy="16541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V(G)</a:t>
            </a:r>
            <a:r>
              <a:rPr lang="zh-CN" altLang="en-US" sz="2600">
                <a:solidFill>
                  <a:schemeClr val="tx1"/>
                </a:solidFill>
                <a:latin typeface="Times New Roman" panose="02020603050405020304" pitchFamily="18" charset="0"/>
                <a:ea typeface="黑体" panose="02010609060101010101" pitchFamily="49" charset="-122"/>
              </a:rPr>
              <a:t>的子集</a:t>
            </a:r>
            <a:r>
              <a:rPr lang="en-US" altLang="zh-CN" sz="2600">
                <a:solidFill>
                  <a:schemeClr val="tx1"/>
                </a:solidFill>
                <a:latin typeface="Times New Roman" panose="02020603050405020304" pitchFamily="18" charset="0"/>
                <a:ea typeface="黑体" panose="02010609060101010101" pitchFamily="49" charset="-122"/>
              </a:rPr>
              <a:t>S</a:t>
            </a:r>
            <a:r>
              <a:rPr lang="zh-CN" altLang="en-US" sz="2600">
                <a:solidFill>
                  <a:schemeClr val="tx1"/>
                </a:solidFill>
                <a:latin typeface="Times New Roman" panose="02020603050405020304" pitchFamily="18" charset="0"/>
                <a:ea typeface="黑体" panose="02010609060101010101" pitchFamily="49" charset="-122"/>
              </a:rPr>
              <a:t>的一个</a:t>
            </a:r>
            <a:r>
              <a:rPr lang="zh-CN" altLang="en-US" sz="2600">
                <a:solidFill>
                  <a:srgbClr val="0000FF"/>
                </a:solidFill>
                <a:latin typeface="Times New Roman" panose="02020603050405020304" pitchFamily="18" charset="0"/>
                <a:ea typeface="黑体" panose="02010609060101010101" pitchFamily="49" charset="-122"/>
              </a:rPr>
              <a:t>匹配</a:t>
            </a:r>
            <a:r>
              <a:rPr lang="en-US" altLang="zh-CN" sz="2600">
                <a:solidFill>
                  <a:schemeClr val="tx1"/>
                </a:solidFill>
                <a:latin typeface="Times New Roman" panose="02020603050405020304" pitchFamily="18" charset="0"/>
                <a:ea typeface="黑体" panose="02010609060101010101" pitchFamily="49" charset="-122"/>
              </a:rPr>
              <a:t>M</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E(G)</a:t>
            </a:r>
            <a:r>
              <a:rPr lang="zh-CN" altLang="en-US" sz="2600">
                <a:solidFill>
                  <a:schemeClr val="tx1"/>
                </a:solidFill>
                <a:latin typeface="Times New Roman" panose="02020603050405020304" pitchFamily="18" charset="0"/>
                <a:ea typeface="黑体" panose="02010609060101010101" pitchFamily="49" charset="-122"/>
              </a:rPr>
              <a:t>的一个子集，其中所有边的端点集恰为</a:t>
            </a:r>
            <a:r>
              <a:rPr lang="en-US" altLang="zh-CN" sz="2600">
                <a:solidFill>
                  <a:schemeClr val="tx1"/>
                </a:solidFill>
                <a:latin typeface="Times New Roman" panose="02020603050405020304" pitchFamily="18" charset="0"/>
                <a:ea typeface="黑体" panose="02010609060101010101" pitchFamily="49" charset="-122"/>
              </a:rPr>
              <a:t>S</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S</a:t>
            </a:r>
            <a:r>
              <a:rPr lang="zh-CN" altLang="en-US" sz="2600">
                <a:solidFill>
                  <a:schemeClr val="tx1"/>
                </a:solidFill>
                <a:latin typeface="Times New Roman" panose="02020603050405020304" pitchFamily="18" charset="0"/>
                <a:ea typeface="黑体" panose="02010609060101010101" pitchFamily="49" charset="-122"/>
              </a:rPr>
              <a:t>中每个顶点恰好依附匹配集中的一条边。∵</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是完全图，故任一顶点数为偶数的</a:t>
            </a:r>
            <a:r>
              <a:rPr lang="en-US" altLang="zh-CN" sz="2600">
                <a:solidFill>
                  <a:schemeClr val="tx1"/>
                </a:solidFill>
                <a:latin typeface="Times New Roman" panose="02020603050405020304" pitchFamily="18" charset="0"/>
                <a:ea typeface="黑体" panose="02010609060101010101" pitchFamily="49" charset="-122"/>
              </a:rPr>
              <a:t>S</a:t>
            </a:r>
            <a:r>
              <a:rPr lang="zh-CN" altLang="en-US" sz="2600">
                <a:solidFill>
                  <a:schemeClr val="tx1"/>
                </a:solidFill>
                <a:latin typeface="Times New Roman" panose="02020603050405020304" pitchFamily="18" charset="0"/>
                <a:ea typeface="黑体" panose="02010609060101010101" pitchFamily="49" charset="-122"/>
              </a:rPr>
              <a:t>均存在一个匹配。已证明，</a:t>
            </a:r>
            <a:r>
              <a:rPr lang="zh-CN" altLang="en-US" sz="2600">
                <a:solidFill>
                  <a:srgbClr val="0000FF"/>
                </a:solidFill>
                <a:latin typeface="Times New Roman" panose="02020603050405020304" pitchFamily="18" charset="0"/>
                <a:ea typeface="黑体" panose="02010609060101010101" pitchFamily="49" charset="-122"/>
              </a:rPr>
              <a:t>可在多项式时间内找到</a:t>
            </a:r>
            <a:r>
              <a:rPr lang="en-US" altLang="zh-CN" sz="2600">
                <a:solidFill>
                  <a:srgbClr val="0000FF"/>
                </a:solidFill>
                <a:latin typeface="Times New Roman" panose="02020603050405020304" pitchFamily="18" charset="0"/>
                <a:ea typeface="黑体" panose="02010609060101010101" pitchFamily="49" charset="-122"/>
              </a:rPr>
              <a:t>S</a:t>
            </a:r>
            <a:r>
              <a:rPr lang="zh-CN" altLang="en-US" sz="2600">
                <a:solidFill>
                  <a:srgbClr val="0000FF"/>
                </a:solidFill>
                <a:latin typeface="Times New Roman" panose="02020603050405020304" pitchFamily="18" charset="0"/>
                <a:ea typeface="黑体" panose="02010609060101010101" pitchFamily="49" charset="-122"/>
              </a:rPr>
              <a:t>的一个最小权匹配</a:t>
            </a:r>
            <a:r>
              <a:rPr lang="zh-CN" altLang="en-US" sz="2600">
                <a:solidFill>
                  <a:schemeClr val="tx1"/>
                </a:solidFill>
                <a:latin typeface="Times New Roman" panose="02020603050405020304" pitchFamily="18" charset="0"/>
                <a:ea typeface="黑体" panose="02010609060101010101" pitchFamily="49" charset="-122"/>
              </a:rPr>
              <a:t>。</a:t>
            </a:r>
            <a:endParaRPr lang="en-US" altLang="zh-CN" sz="2600">
              <a:solidFill>
                <a:schemeClr val="tx1"/>
              </a:solidFill>
              <a:latin typeface="Times New Roman" panose="02020603050405020304" pitchFamily="18" charset="0"/>
              <a:ea typeface="黑体" panose="02010609060101010101" pitchFamily="49" charset="-122"/>
            </a:endParaRPr>
          </a:p>
        </p:txBody>
      </p:sp>
      <p:graphicFrame>
        <p:nvGraphicFramePr>
          <p:cNvPr id="164876" name="Object 12">
            <a:extLst>
              <a:ext uri="{FF2B5EF4-FFF2-40B4-BE49-F238E27FC236}">
                <a16:creationId xmlns:a16="http://schemas.microsoft.com/office/drawing/2014/main" id="{B8150784-53E9-41C5-8CE9-E022AF7EDD6B}"/>
              </a:ext>
            </a:extLst>
          </p:cNvPr>
          <p:cNvGraphicFramePr>
            <a:graphicFrameLocks noChangeAspect="1"/>
          </p:cNvGraphicFramePr>
          <p:nvPr/>
        </p:nvGraphicFramePr>
        <p:xfrm>
          <a:off x="501650" y="4198938"/>
          <a:ext cx="2714625" cy="585787"/>
        </p:xfrm>
        <a:graphic>
          <a:graphicData uri="http://schemas.openxmlformats.org/presentationml/2006/ole">
            <mc:AlternateContent xmlns:mc="http://schemas.openxmlformats.org/markup-compatibility/2006">
              <mc:Choice xmlns:v="urn:schemas-microsoft-com:vml" Requires="v">
                <p:oleObj spid="_x0000_s166913" name="Equation" r:id="rId4" imgW="1117600" imgH="241300" progId="Equation.DSMT4">
                  <p:embed/>
                </p:oleObj>
              </mc:Choice>
              <mc:Fallback>
                <p:oleObj name="Equation" r:id="rId4" imgW="1117600" imgH="241300" progId="Equation.DSMT4">
                  <p:embed/>
                  <p:pic>
                    <p:nvPicPr>
                      <p:cNvPr id="164876" name="Object 12">
                        <a:extLst>
                          <a:ext uri="{FF2B5EF4-FFF2-40B4-BE49-F238E27FC236}">
                            <a16:creationId xmlns:a16="http://schemas.microsoft.com/office/drawing/2014/main" id="{B8150784-53E9-41C5-8CE9-E022AF7EDD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650" y="4198938"/>
                        <a:ext cx="2714625" cy="585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877" name="Text Box 13">
            <a:extLst>
              <a:ext uri="{FF2B5EF4-FFF2-40B4-BE49-F238E27FC236}">
                <a16:creationId xmlns:a16="http://schemas.microsoft.com/office/drawing/2014/main" id="{23648BEE-D8C5-48E8-BE90-B6568BBADF3E}"/>
              </a:ext>
            </a:extLst>
          </p:cNvPr>
          <p:cNvSpPr txBox="1">
            <a:spLocks noChangeArrowheads="1"/>
          </p:cNvSpPr>
          <p:nvPr/>
        </p:nvSpPr>
        <p:spPr bwMode="auto">
          <a:xfrm>
            <a:off x="333375" y="4926013"/>
            <a:ext cx="8502650" cy="12192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Pf</a:t>
            </a:r>
            <a:r>
              <a:rPr lang="zh-CN" altLang="en-US" sz="2600">
                <a:solidFill>
                  <a:srgbClr val="FF9900"/>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M</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T</a:t>
            </a:r>
            <a:r>
              <a:rPr lang="zh-CN" altLang="en-US" sz="2600">
                <a:solidFill>
                  <a:schemeClr val="tx1"/>
                </a:solidFill>
                <a:latin typeface="Times New Roman" panose="02020603050405020304" pitchFamily="18" charset="0"/>
                <a:ea typeface="黑体" panose="02010609060101010101" pitchFamily="49" charset="-122"/>
              </a:rPr>
              <a:t>中奇度点集</a:t>
            </a:r>
            <a:r>
              <a:rPr lang="en-US" altLang="zh-CN" sz="2600">
                <a:solidFill>
                  <a:schemeClr val="tx1"/>
                </a:solidFill>
                <a:latin typeface="Times New Roman" panose="02020603050405020304" pitchFamily="18" charset="0"/>
                <a:ea typeface="黑体" panose="02010609060101010101" pitchFamily="49" charset="-122"/>
              </a:rPr>
              <a:t>O</a:t>
            </a:r>
            <a:r>
              <a:rPr lang="zh-CN" altLang="en-US" sz="2600">
                <a:solidFill>
                  <a:schemeClr val="tx1"/>
                </a:solidFill>
                <a:latin typeface="Times New Roman" panose="02020603050405020304" pitchFamily="18" charset="0"/>
                <a:ea typeface="黑体" panose="02010609060101010101" pitchFamily="49" charset="-122"/>
              </a:rPr>
              <a:t>上的最小权匹配集，则可断言：</a:t>
            </a:r>
            <a:endParaRPr lang="en-US" altLang="zh-CN" sz="2600">
              <a:solidFill>
                <a:schemeClr val="tx1"/>
              </a:solidFill>
              <a:latin typeface="Times New Roman" panose="02020603050405020304" pitchFamily="18" charset="0"/>
              <a:ea typeface="黑体" panose="02010609060101010101" pitchFamily="49" charset="-122"/>
            </a:endParaRPr>
          </a:p>
        </p:txBody>
      </p:sp>
      <p:graphicFrame>
        <p:nvGraphicFramePr>
          <p:cNvPr id="164878" name="Object 15">
            <a:extLst>
              <a:ext uri="{FF2B5EF4-FFF2-40B4-BE49-F238E27FC236}">
                <a16:creationId xmlns:a16="http://schemas.microsoft.com/office/drawing/2014/main" id="{3B295BE8-04A6-44D5-BD09-8E3AD576EBE9}"/>
              </a:ext>
            </a:extLst>
          </p:cNvPr>
          <p:cNvGraphicFramePr>
            <a:graphicFrameLocks noChangeAspect="1"/>
          </p:cNvGraphicFramePr>
          <p:nvPr/>
        </p:nvGraphicFramePr>
        <p:xfrm>
          <a:off x="2266950" y="5324475"/>
          <a:ext cx="2392363" cy="1031875"/>
        </p:xfrm>
        <a:graphic>
          <a:graphicData uri="http://schemas.openxmlformats.org/presentationml/2006/ole">
            <mc:AlternateContent xmlns:mc="http://schemas.openxmlformats.org/markup-compatibility/2006">
              <mc:Choice xmlns:v="urn:schemas-microsoft-com:vml" Requires="v">
                <p:oleObj spid="_x0000_s166914" name="Equation" r:id="rId6" imgW="1091726" imgH="393529" progId="Equation.DSMT4">
                  <p:embed/>
                </p:oleObj>
              </mc:Choice>
              <mc:Fallback>
                <p:oleObj name="Equation" r:id="rId6" imgW="1091726" imgH="393529" progId="Equation.DSMT4">
                  <p:embed/>
                  <p:pic>
                    <p:nvPicPr>
                      <p:cNvPr id="164878" name="Object 15">
                        <a:extLst>
                          <a:ext uri="{FF2B5EF4-FFF2-40B4-BE49-F238E27FC236}">
                            <a16:creationId xmlns:a16="http://schemas.microsoft.com/office/drawing/2014/main" id="{3B295BE8-04A6-44D5-BD09-8E3AD576EB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6950" y="5324475"/>
                        <a:ext cx="2392363" cy="103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2F19120A-EF28-461A-94B3-8978C1DF5E27}"/>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5E6CF80F-B586-4080-9181-007A9F215B28}"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79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66915" name="Rectangle 2">
            <a:extLst>
              <a:ext uri="{FF2B5EF4-FFF2-40B4-BE49-F238E27FC236}">
                <a16:creationId xmlns:a16="http://schemas.microsoft.com/office/drawing/2014/main" id="{D3ECEF53-04E1-4921-B766-01D2BC230955}"/>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66916" name="AutoShape 3" descr="u=3113096413,401413580&amp;fm=116&amp;gp=0">
            <a:extLst>
              <a:ext uri="{FF2B5EF4-FFF2-40B4-BE49-F238E27FC236}">
                <a16:creationId xmlns:a16="http://schemas.microsoft.com/office/drawing/2014/main" id="{A4187726-7092-4A6C-A185-9C30E4E0F93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6917" name="AutoShape 4" descr="u=3113096413,401413580&amp;fm=116&amp;gp=0">
            <a:extLst>
              <a:ext uri="{FF2B5EF4-FFF2-40B4-BE49-F238E27FC236}">
                <a16:creationId xmlns:a16="http://schemas.microsoft.com/office/drawing/2014/main" id="{EFC591DD-935A-48A2-9AE8-85FD2D10FA4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6918" name="AutoShape 5" descr="u=3113096413,401413580&amp;fm=116&amp;gp=0">
            <a:extLst>
              <a:ext uri="{FF2B5EF4-FFF2-40B4-BE49-F238E27FC236}">
                <a16:creationId xmlns:a16="http://schemas.microsoft.com/office/drawing/2014/main" id="{E0AD12A2-37C5-4731-A58B-A2E6179E9F3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6919" name="AutoShape 6" descr="u=3113096413,401413580&amp;fm=116&amp;gp=0">
            <a:extLst>
              <a:ext uri="{FF2B5EF4-FFF2-40B4-BE49-F238E27FC236}">
                <a16:creationId xmlns:a16="http://schemas.microsoft.com/office/drawing/2014/main" id="{AAE4E2C4-8A86-4EB6-AF74-D0A4D9C2E44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6920" name="Text Box 7">
            <a:extLst>
              <a:ext uri="{FF2B5EF4-FFF2-40B4-BE49-F238E27FC236}">
                <a16:creationId xmlns:a16="http://schemas.microsoft.com/office/drawing/2014/main" id="{90E82BBA-14CD-496A-BA63-D76F1E225FB6}"/>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6921" name="Text Box 8">
            <a:extLst>
              <a:ext uri="{FF2B5EF4-FFF2-40B4-BE49-F238E27FC236}">
                <a16:creationId xmlns:a16="http://schemas.microsoft.com/office/drawing/2014/main" id="{013A5A36-871A-4C50-873E-EF30766347DB}"/>
              </a:ext>
            </a:extLst>
          </p:cNvPr>
          <p:cNvSpPr txBox="1">
            <a:spLocks noChangeArrowheads="1"/>
          </p:cNvSpPr>
          <p:nvPr/>
        </p:nvSpPr>
        <p:spPr bwMode="auto">
          <a:xfrm>
            <a:off x="365125" y="1128713"/>
            <a:ext cx="8285163" cy="11160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2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在</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个最优解中做短路操作以排除不在</a:t>
            </a:r>
            <a:r>
              <a:rPr lang="en-US" altLang="zh-CN" sz="2600">
                <a:solidFill>
                  <a:schemeClr val="tx1"/>
                </a:solidFill>
                <a:latin typeface="Times New Roman" panose="02020603050405020304" pitchFamily="18" charset="0"/>
                <a:ea typeface="黑体" panose="02010609060101010101" pitchFamily="49" charset="-122"/>
              </a:rPr>
              <a:t>O</a:t>
            </a:r>
            <a:r>
              <a:rPr lang="zh-CN" altLang="en-US" sz="2600">
                <a:solidFill>
                  <a:schemeClr val="tx1"/>
                </a:solidFill>
                <a:latin typeface="Times New Roman" panose="02020603050405020304" pitchFamily="18" charset="0"/>
                <a:ea typeface="黑体" panose="02010609060101010101" pitchFamily="49" charset="-122"/>
              </a:rPr>
              <a:t>中的顶点，所得的圈</a:t>
            </a:r>
            <a:r>
              <a:rPr lang="en-US" altLang="zh-CN" sz="2600">
                <a:solidFill>
                  <a:schemeClr val="tx1"/>
                </a:solidFill>
                <a:latin typeface="Times New Roman" panose="02020603050405020304" pitchFamily="18" charset="0"/>
                <a:ea typeface="黑体" panose="02010609060101010101" pitchFamily="49" charset="-122"/>
              </a:rPr>
              <a:t>X(O</a:t>
            </a:r>
            <a:r>
              <a:rPr lang="zh-CN" altLang="en-US" sz="2600">
                <a:solidFill>
                  <a:schemeClr val="tx1"/>
                </a:solidFill>
                <a:latin typeface="Times New Roman" panose="02020603050405020304" pitchFamily="18" charset="0"/>
                <a:ea typeface="黑体" panose="02010609060101010101" pitchFamily="49" charset="-122"/>
              </a:rPr>
              <a:t>上的圈</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必满足：</a:t>
            </a:r>
          </a:p>
          <a:p>
            <a:pPr algn="just">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d(X)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OPT(G)  (</a:t>
            </a:r>
            <a:r>
              <a:rPr lang="zh-CN" altLang="en-US" sz="2600">
                <a:solidFill>
                  <a:schemeClr val="tx1"/>
                </a:solidFill>
                <a:latin typeface="Times New Roman" panose="02020603050405020304" pitchFamily="18" charset="0"/>
                <a:ea typeface="黑体" panose="02010609060101010101" pitchFamily="49" charset="-122"/>
              </a:rPr>
              <a:t>由</a:t>
            </a:r>
            <a:r>
              <a:rPr lang="el-GR" altLang="zh-CN" sz="2600">
                <a:solidFill>
                  <a:srgbClr val="000000"/>
                </a:solidFill>
              </a:rPr>
              <a:t>Δ</a:t>
            </a:r>
            <a:r>
              <a:rPr lang="zh-CN" altLang="en-US" sz="2600">
                <a:solidFill>
                  <a:srgbClr val="000000"/>
                </a:solidFill>
              </a:rPr>
              <a:t>不等式决定</a:t>
            </a:r>
            <a:r>
              <a:rPr lang="en-US" altLang="zh-CN" sz="2600">
                <a:solidFill>
                  <a:srgbClr val="000000"/>
                </a:solidFill>
              </a:rPr>
              <a:t>)</a:t>
            </a:r>
            <a:endParaRPr lang="en-US" altLang="zh-CN" sz="2600">
              <a:solidFill>
                <a:schemeClr val="tx1"/>
              </a:solidFill>
              <a:latin typeface="Times New Roman" panose="02020603050405020304" pitchFamily="18" charset="0"/>
              <a:ea typeface="黑体" panose="02010609060101010101" pitchFamily="49" charset="-122"/>
            </a:endParaRPr>
          </a:p>
        </p:txBody>
      </p:sp>
      <p:sp>
        <p:nvSpPr>
          <p:cNvPr id="166922" name="Text Box 9">
            <a:extLst>
              <a:ext uri="{FF2B5EF4-FFF2-40B4-BE49-F238E27FC236}">
                <a16:creationId xmlns:a16="http://schemas.microsoft.com/office/drawing/2014/main" id="{4D368F40-EC40-4111-814C-7D28D4FF7FCD}"/>
              </a:ext>
            </a:extLst>
          </p:cNvPr>
          <p:cNvSpPr txBox="1">
            <a:spLocks noChangeArrowheads="1"/>
          </p:cNvSpPr>
          <p:nvPr/>
        </p:nvSpPr>
        <p:spPr bwMode="auto">
          <a:xfrm>
            <a:off x="306388" y="5330825"/>
            <a:ext cx="5492750" cy="9302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r>
              <a:rPr lang="zh-CN" altLang="en-US">
                <a:solidFill>
                  <a:srgbClr val="FF9900"/>
                </a:solidFill>
                <a:latin typeface="Times New Roman" panose="02020603050405020304" pitchFamily="18" charset="0"/>
              </a:rPr>
              <a:t>例：</a:t>
            </a:r>
            <a:r>
              <a:rPr lang="en-US" altLang="zh-CN">
                <a:solidFill>
                  <a:schemeClr val="tx1"/>
                </a:solidFill>
                <a:latin typeface="Times New Roman" panose="02020603050405020304" pitchFamily="18" charset="0"/>
              </a:rPr>
              <a:t>O={B,C,D,E}.</a:t>
            </a:r>
            <a:r>
              <a:rPr lang="zh-CN" altLang="en-US">
                <a:solidFill>
                  <a:schemeClr val="tx1"/>
                </a:solidFill>
                <a:latin typeface="Times New Roman" panose="02020603050405020304" pitchFamily="18" charset="0"/>
              </a:rPr>
              <a:t>匹配</a:t>
            </a:r>
            <a:r>
              <a:rPr lang="en-US" altLang="zh-CN">
                <a:solidFill>
                  <a:schemeClr val="tx1"/>
                </a:solidFill>
                <a:latin typeface="Times New Roman" panose="02020603050405020304" pitchFamily="18" charset="0"/>
              </a:rPr>
              <a:t>M</a:t>
            </a:r>
            <a:r>
              <a:rPr lang="en-US" altLang="zh-CN" baseline="-25000">
                <a:solidFill>
                  <a:schemeClr val="tx1"/>
                </a:solidFill>
                <a:latin typeface="Times New Roman" panose="02020603050405020304" pitchFamily="18" charset="0"/>
              </a:rPr>
              <a:t>1</a:t>
            </a:r>
            <a:r>
              <a:rPr lang="en-US" altLang="zh-CN">
                <a:solidFill>
                  <a:schemeClr val="tx1"/>
                </a:solidFill>
                <a:latin typeface="Times New Roman" panose="02020603050405020304" pitchFamily="18" charset="0"/>
              </a:rPr>
              <a:t>={(B,E),(C,D)},</a:t>
            </a:r>
          </a:p>
          <a:p>
            <a:pPr algn="just" eaLnBrk="1">
              <a:spcBef>
                <a:spcPct val="10000"/>
              </a:spcBef>
              <a:spcAft>
                <a:spcPct val="10000"/>
              </a:spcAft>
              <a:buClr>
                <a:srgbClr val="FF9900"/>
              </a:buClr>
              <a:buFont typeface="Wingdings" panose="05000000000000000000" pitchFamily="2" charset="2"/>
              <a:buNone/>
            </a:pPr>
            <a:r>
              <a:rPr lang="en-US" altLang="zh-CN">
                <a:solidFill>
                  <a:schemeClr val="tx1"/>
                </a:solidFill>
                <a:latin typeface="Times New Roman" panose="02020603050405020304" pitchFamily="18" charset="0"/>
              </a:rPr>
              <a:t>M</a:t>
            </a:r>
            <a:r>
              <a:rPr lang="en-US" altLang="zh-CN" baseline="-25000">
                <a:solidFill>
                  <a:schemeClr val="tx1"/>
                </a:solidFill>
                <a:latin typeface="Times New Roman" panose="02020603050405020304" pitchFamily="18" charset="0"/>
              </a:rPr>
              <a:t>2</a:t>
            </a:r>
            <a:r>
              <a:rPr lang="en-US" altLang="zh-CN">
                <a:solidFill>
                  <a:schemeClr val="tx1"/>
                </a:solidFill>
                <a:latin typeface="Times New Roman" panose="02020603050405020304" pitchFamily="18" charset="0"/>
              </a:rPr>
              <a:t>={(B,C),(D,E)}.M</a:t>
            </a:r>
            <a:r>
              <a:rPr lang="en-US" altLang="zh-CN" baseline="-25000">
                <a:solidFill>
                  <a:schemeClr val="tx1"/>
                </a:solidFill>
                <a:latin typeface="Times New Roman" panose="02020603050405020304" pitchFamily="18" charset="0"/>
              </a:rPr>
              <a:t>1</a:t>
            </a:r>
            <a:r>
              <a:rPr lang="en-US" altLang="en-US">
                <a:solidFill>
                  <a:schemeClr val="tx1"/>
                </a:solidFill>
                <a:latin typeface="Times New Roman" panose="02020603050405020304" pitchFamily="18" charset="0"/>
                <a:ea typeface="MS Gothic" panose="020B0609070205080204" pitchFamily="49" charset="-128"/>
              </a:rPr>
              <a:t>∪</a:t>
            </a:r>
            <a:r>
              <a:rPr lang="en-US" altLang="zh-CN">
                <a:solidFill>
                  <a:schemeClr val="tx1"/>
                </a:solidFill>
                <a:latin typeface="Times New Roman" panose="02020603050405020304" pitchFamily="18" charset="0"/>
              </a:rPr>
              <a:t>M</a:t>
            </a:r>
            <a:r>
              <a:rPr lang="en-US" altLang="zh-CN" baseline="-25000">
                <a:solidFill>
                  <a:schemeClr val="tx1"/>
                </a:solidFill>
                <a:latin typeface="Times New Roman" panose="02020603050405020304" pitchFamily="18" charset="0"/>
              </a:rPr>
              <a:t>2</a:t>
            </a:r>
            <a:r>
              <a:rPr lang="zh-CN" altLang="en-US">
                <a:solidFill>
                  <a:schemeClr val="tx1"/>
                </a:solidFill>
                <a:latin typeface="Times New Roman" panose="02020603050405020304" pitchFamily="18" charset="0"/>
              </a:rPr>
              <a:t>是</a:t>
            </a:r>
            <a:r>
              <a:rPr lang="en-US" altLang="zh-CN">
                <a:solidFill>
                  <a:schemeClr val="tx1"/>
                </a:solidFill>
                <a:latin typeface="Times New Roman" panose="02020603050405020304" pitchFamily="18" charset="0"/>
              </a:rPr>
              <a:t>O</a:t>
            </a:r>
            <a:r>
              <a:rPr lang="zh-CN" altLang="en-US">
                <a:solidFill>
                  <a:schemeClr val="tx1"/>
                </a:solidFill>
                <a:latin typeface="Times New Roman" panose="02020603050405020304" pitchFamily="18" charset="0"/>
              </a:rPr>
              <a:t>上圈</a:t>
            </a:r>
          </a:p>
        </p:txBody>
      </p:sp>
      <p:sp>
        <p:nvSpPr>
          <p:cNvPr id="166923" name="Text Box 10">
            <a:extLst>
              <a:ext uri="{FF2B5EF4-FFF2-40B4-BE49-F238E27FC236}">
                <a16:creationId xmlns:a16="http://schemas.microsoft.com/office/drawing/2014/main" id="{0FFC1842-A624-4AE8-9AF3-F896A9F898F8}"/>
              </a:ext>
            </a:extLst>
          </p:cNvPr>
          <p:cNvSpPr txBox="1">
            <a:spLocks noChangeArrowheads="1"/>
          </p:cNvSpPr>
          <p:nvPr/>
        </p:nvSpPr>
        <p:spPr bwMode="auto">
          <a:xfrm>
            <a:off x="333375" y="2489200"/>
            <a:ext cx="8502650" cy="13493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点集</a:t>
            </a:r>
            <a:r>
              <a:rPr lang="en-US" altLang="zh-CN" sz="2600">
                <a:solidFill>
                  <a:schemeClr val="tx1"/>
                </a:solidFill>
                <a:latin typeface="Times New Roman" panose="02020603050405020304" pitchFamily="18" charset="0"/>
                <a:ea typeface="黑体" panose="02010609060101010101" pitchFamily="49" charset="-122"/>
              </a:rPr>
              <a:t>O</a:t>
            </a:r>
            <a:r>
              <a:rPr lang="zh-CN" altLang="en-US" sz="2600">
                <a:solidFill>
                  <a:schemeClr val="tx1"/>
                </a:solidFill>
                <a:latin typeface="Times New Roman" panose="02020603050405020304" pitchFamily="18" charset="0"/>
                <a:ea typeface="黑体" panose="02010609060101010101" pitchFamily="49" charset="-122"/>
              </a:rPr>
              <a:t>上的圈必是</a:t>
            </a:r>
            <a:r>
              <a:rPr lang="en-US" altLang="zh-CN" sz="2600">
                <a:solidFill>
                  <a:schemeClr val="tx1"/>
                </a:solidFill>
                <a:latin typeface="Times New Roman" panose="02020603050405020304" pitchFamily="18" charset="0"/>
                <a:ea typeface="黑体" panose="02010609060101010101" pitchFamily="49" charset="-122"/>
              </a:rPr>
              <a:t>O</a:t>
            </a:r>
            <a:r>
              <a:rPr lang="zh-CN" altLang="en-US" sz="2600">
                <a:solidFill>
                  <a:schemeClr val="tx1"/>
                </a:solidFill>
                <a:latin typeface="Times New Roman" panose="02020603050405020304" pitchFamily="18" charset="0"/>
                <a:ea typeface="黑体" panose="02010609060101010101" pitchFamily="49" charset="-122"/>
              </a:rPr>
              <a:t>的两个匹配集的并。</a:t>
            </a:r>
            <a:r>
              <a:rPr lang="en-US" altLang="zh-CN" sz="2600">
                <a:solidFill>
                  <a:schemeClr val="tx1"/>
                </a:solidFill>
                <a:latin typeface="Times New Roman" panose="02020603050405020304" pitchFamily="18" charset="0"/>
                <a:ea typeface="黑体" panose="02010609060101010101" pitchFamily="49" charset="-122"/>
              </a:rPr>
              <a:t>∵T</a:t>
            </a:r>
            <a:r>
              <a:rPr lang="zh-CN" altLang="en-US" sz="2600">
                <a:solidFill>
                  <a:schemeClr val="tx1"/>
                </a:solidFill>
                <a:latin typeface="Times New Roman" panose="02020603050405020304" pitchFamily="18" charset="0"/>
                <a:ea typeface="黑体" panose="02010609060101010101" pitchFamily="49" charset="-122"/>
              </a:rPr>
              <a:t>中奇度顶点是偶数个</a:t>
            </a:r>
            <a:r>
              <a:rPr lang="en-US" altLang="zh-CN" sz="2600">
                <a:solidFill>
                  <a:schemeClr val="tx1"/>
                </a:solidFill>
                <a:latin typeface="Times New Roman" panose="02020603050405020304" pitchFamily="18" charset="0"/>
                <a:ea typeface="黑体" panose="02010609060101010101" pitchFamily="49" charset="-122"/>
              </a:rPr>
              <a:t>, ∴|O|=m</a:t>
            </a:r>
            <a:r>
              <a:rPr lang="zh-CN" altLang="en-US" sz="2600">
                <a:solidFill>
                  <a:schemeClr val="tx1"/>
                </a:solidFill>
                <a:latin typeface="Times New Roman" panose="02020603050405020304" pitchFamily="18" charset="0"/>
                <a:ea typeface="黑体" panose="02010609060101010101" pitchFamily="49" charset="-122"/>
              </a:rPr>
              <a:t>为偶数。</a:t>
            </a:r>
            <a:r>
              <a:rPr lang="en-US" altLang="zh-CN" sz="2600">
                <a:solidFill>
                  <a:schemeClr val="tx1"/>
                </a:solidFill>
                <a:latin typeface="Times New Roman" panose="02020603050405020304" pitchFamily="18" charset="0"/>
                <a:ea typeface="黑体" panose="02010609060101010101" pitchFamily="49" charset="-122"/>
              </a:rPr>
              <a:t>O</a:t>
            </a:r>
            <a:r>
              <a:rPr lang="zh-CN" altLang="en-US" sz="2600">
                <a:solidFill>
                  <a:schemeClr val="tx1"/>
                </a:solidFill>
                <a:latin typeface="Times New Roman" panose="02020603050405020304" pitchFamily="18" charset="0"/>
                <a:ea typeface="黑体" panose="02010609060101010101" pitchFamily="49" charset="-122"/>
              </a:rPr>
              <a:t>上圈有</a:t>
            </a:r>
            <a:r>
              <a:rPr lang="en-US" altLang="zh-CN" sz="2600">
                <a:solidFill>
                  <a:schemeClr val="tx1"/>
                </a:solidFill>
                <a:latin typeface="Times New Roman" panose="02020603050405020304" pitchFamily="18" charset="0"/>
                <a:ea typeface="黑体" panose="02010609060101010101" pitchFamily="49" charset="-122"/>
              </a:rPr>
              <a:t>m</a:t>
            </a:r>
            <a:r>
              <a:rPr lang="zh-CN" altLang="en-US" sz="2600">
                <a:solidFill>
                  <a:schemeClr val="tx1"/>
                </a:solidFill>
                <a:latin typeface="Times New Roman" panose="02020603050405020304" pitchFamily="18" charset="0"/>
                <a:ea typeface="黑体" panose="02010609060101010101" pitchFamily="49" charset="-122"/>
              </a:rPr>
              <a:t>条边，但是</a:t>
            </a:r>
            <a:r>
              <a:rPr lang="en-US" altLang="zh-CN" sz="2600">
                <a:solidFill>
                  <a:schemeClr val="tx1"/>
                </a:solidFill>
                <a:latin typeface="Times New Roman" panose="02020603050405020304" pitchFamily="18" charset="0"/>
                <a:ea typeface="黑体" panose="02010609060101010101" pitchFamily="49" charset="-122"/>
              </a:rPr>
              <a:t>O</a:t>
            </a:r>
            <a:r>
              <a:rPr lang="zh-CN" altLang="en-US" sz="2600">
                <a:solidFill>
                  <a:schemeClr val="tx1"/>
                </a:solidFill>
                <a:latin typeface="Times New Roman" panose="02020603050405020304" pitchFamily="18" charset="0"/>
                <a:ea typeface="黑体" panose="02010609060101010101" pitchFamily="49" charset="-122"/>
              </a:rPr>
              <a:t>上的一个匹配集只有</a:t>
            </a:r>
            <a:r>
              <a:rPr lang="en-US" altLang="zh-CN" sz="2600">
                <a:solidFill>
                  <a:schemeClr val="tx1"/>
                </a:solidFill>
                <a:latin typeface="Times New Roman" panose="02020603050405020304" pitchFamily="18" charset="0"/>
                <a:ea typeface="黑体" panose="02010609060101010101" pitchFamily="49" charset="-122"/>
              </a:rPr>
              <a:t>m/2</a:t>
            </a:r>
            <a:r>
              <a:rPr lang="zh-CN" altLang="en-US" sz="2600">
                <a:solidFill>
                  <a:schemeClr val="tx1"/>
                </a:solidFill>
                <a:latin typeface="Times New Roman" panose="02020603050405020304" pitchFamily="18" charset="0"/>
                <a:ea typeface="黑体" panose="02010609060101010101" pitchFamily="49" charset="-122"/>
              </a:rPr>
              <a:t>条边，故该圈是</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个匹配集之并。</a:t>
            </a:r>
            <a:endParaRPr lang="en-US" altLang="zh-CN" sz="2600">
              <a:solidFill>
                <a:schemeClr val="tx1"/>
              </a:solidFill>
              <a:latin typeface="Times New Roman" panose="02020603050405020304" pitchFamily="18" charset="0"/>
              <a:ea typeface="黑体" panose="02010609060101010101" pitchFamily="49" charset="-122"/>
            </a:endParaRPr>
          </a:p>
        </p:txBody>
      </p:sp>
      <p:sp>
        <p:nvSpPr>
          <p:cNvPr id="166924" name="Text Box 13">
            <a:extLst>
              <a:ext uri="{FF2B5EF4-FFF2-40B4-BE49-F238E27FC236}">
                <a16:creationId xmlns:a16="http://schemas.microsoft.com/office/drawing/2014/main" id="{87E56B58-AAB7-4783-8B5C-E15C04040D28}"/>
              </a:ext>
            </a:extLst>
          </p:cNvPr>
          <p:cNvSpPr txBox="1">
            <a:spLocks noChangeArrowheads="1"/>
          </p:cNvSpPr>
          <p:nvPr/>
        </p:nvSpPr>
        <p:spPr bwMode="auto">
          <a:xfrm>
            <a:off x="411163" y="3830638"/>
            <a:ext cx="8502650" cy="13493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这两个匹配集之一的权必定至多是圈</a:t>
            </a:r>
            <a:r>
              <a:rPr lang="en-US" altLang="zh-CN" sz="2600">
                <a:solidFill>
                  <a:schemeClr val="tx1"/>
                </a:solidFill>
                <a:latin typeface="Times New Roman" panose="02020603050405020304" pitchFamily="18" charset="0"/>
                <a:ea typeface="黑体" panose="02010609060101010101" pitchFamily="49" charset="-122"/>
              </a:rPr>
              <a:t>X</a:t>
            </a:r>
            <a:r>
              <a:rPr lang="zh-CN" altLang="en-US" sz="2600">
                <a:solidFill>
                  <a:schemeClr val="tx1"/>
                </a:solidFill>
                <a:latin typeface="Times New Roman" panose="02020603050405020304" pitchFamily="18" charset="0"/>
                <a:ea typeface="黑体" panose="02010609060101010101" pitchFamily="49" charset="-122"/>
              </a:rPr>
              <a:t>的一半，而</a:t>
            </a:r>
            <a:r>
              <a:rPr lang="en-US" altLang="zh-CN" sz="2600">
                <a:solidFill>
                  <a:schemeClr val="tx1"/>
                </a:solidFill>
                <a:latin typeface="Times New Roman" panose="02020603050405020304" pitchFamily="18" charset="0"/>
                <a:ea typeface="黑体" panose="02010609060101010101" pitchFamily="49" charset="-122"/>
              </a:rPr>
              <a:t>M</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O</a:t>
            </a:r>
            <a:r>
              <a:rPr lang="zh-CN" altLang="en-US" sz="2600">
                <a:solidFill>
                  <a:schemeClr val="tx1"/>
                </a:solidFill>
                <a:latin typeface="Times New Roman" panose="02020603050405020304" pitchFamily="18" charset="0"/>
                <a:ea typeface="黑体" panose="02010609060101010101" pitchFamily="49" charset="-122"/>
              </a:rPr>
              <a:t>的最小权匹配集，故有：</a:t>
            </a:r>
          </a:p>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d(M)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d(X)/2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OPT(G)/2</a:t>
            </a: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205841" name="Oval 17">
            <a:extLst>
              <a:ext uri="{FF2B5EF4-FFF2-40B4-BE49-F238E27FC236}">
                <a16:creationId xmlns:a16="http://schemas.microsoft.com/office/drawing/2014/main" id="{B1804C0E-0E68-4E45-B273-755503EEC093}"/>
              </a:ext>
            </a:extLst>
          </p:cNvPr>
          <p:cNvSpPr>
            <a:spLocks noChangeArrowheads="1"/>
          </p:cNvSpPr>
          <p:nvPr/>
        </p:nvSpPr>
        <p:spPr bwMode="auto">
          <a:xfrm>
            <a:off x="7486650" y="4616450"/>
            <a:ext cx="131763" cy="173038"/>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2" name="Oval 18">
            <a:extLst>
              <a:ext uri="{FF2B5EF4-FFF2-40B4-BE49-F238E27FC236}">
                <a16:creationId xmlns:a16="http://schemas.microsoft.com/office/drawing/2014/main" id="{FFC8D907-1107-43D2-BFF5-203D440B3D8D}"/>
              </a:ext>
            </a:extLst>
          </p:cNvPr>
          <p:cNvSpPr>
            <a:spLocks noChangeArrowheads="1"/>
          </p:cNvSpPr>
          <p:nvPr/>
        </p:nvSpPr>
        <p:spPr bwMode="auto">
          <a:xfrm>
            <a:off x="6708775" y="5287963"/>
            <a:ext cx="131763" cy="173037"/>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3" name="Oval 19">
            <a:extLst>
              <a:ext uri="{FF2B5EF4-FFF2-40B4-BE49-F238E27FC236}">
                <a16:creationId xmlns:a16="http://schemas.microsoft.com/office/drawing/2014/main" id="{02B31066-8AC5-421A-9C9D-147F8DE17F39}"/>
              </a:ext>
            </a:extLst>
          </p:cNvPr>
          <p:cNvSpPr>
            <a:spLocks noChangeArrowheads="1"/>
          </p:cNvSpPr>
          <p:nvPr/>
        </p:nvSpPr>
        <p:spPr bwMode="auto">
          <a:xfrm>
            <a:off x="8280400" y="5260975"/>
            <a:ext cx="131763" cy="173038"/>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4" name="Oval 20">
            <a:extLst>
              <a:ext uri="{FF2B5EF4-FFF2-40B4-BE49-F238E27FC236}">
                <a16:creationId xmlns:a16="http://schemas.microsoft.com/office/drawing/2014/main" id="{2E920822-C66A-4E0E-9811-192197792BAA}"/>
              </a:ext>
            </a:extLst>
          </p:cNvPr>
          <p:cNvSpPr>
            <a:spLocks noChangeArrowheads="1"/>
          </p:cNvSpPr>
          <p:nvPr/>
        </p:nvSpPr>
        <p:spPr bwMode="auto">
          <a:xfrm>
            <a:off x="5878513" y="6127750"/>
            <a:ext cx="131762" cy="173038"/>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5" name="Oval 21">
            <a:extLst>
              <a:ext uri="{FF2B5EF4-FFF2-40B4-BE49-F238E27FC236}">
                <a16:creationId xmlns:a16="http://schemas.microsoft.com/office/drawing/2014/main" id="{030669C7-902C-48A9-9E57-2A41A9D1B1CD}"/>
              </a:ext>
            </a:extLst>
          </p:cNvPr>
          <p:cNvSpPr>
            <a:spLocks noChangeArrowheads="1"/>
          </p:cNvSpPr>
          <p:nvPr/>
        </p:nvSpPr>
        <p:spPr bwMode="auto">
          <a:xfrm>
            <a:off x="7610475" y="6100763"/>
            <a:ext cx="131763" cy="173037"/>
          </a:xfrm>
          <a:prstGeom prst="ellipse">
            <a:avLst/>
          </a:prstGeom>
          <a:solidFill>
            <a:srgbClr val="00FFFF"/>
          </a:solidFill>
          <a:ln w="9525" algn="ctr">
            <a:solidFill>
              <a:schemeClr val="tx1"/>
            </a:solidFill>
            <a:round/>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6" name="Line 22">
            <a:extLst>
              <a:ext uri="{FF2B5EF4-FFF2-40B4-BE49-F238E27FC236}">
                <a16:creationId xmlns:a16="http://schemas.microsoft.com/office/drawing/2014/main" id="{BDDECB93-794C-4DC1-A2A7-BA2165E15557}"/>
              </a:ext>
            </a:extLst>
          </p:cNvPr>
          <p:cNvSpPr>
            <a:spLocks noChangeShapeType="1"/>
          </p:cNvSpPr>
          <p:nvPr/>
        </p:nvSpPr>
        <p:spPr bwMode="auto">
          <a:xfrm flipH="1">
            <a:off x="6850063" y="4760913"/>
            <a:ext cx="639762" cy="581025"/>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7" name="Line 23">
            <a:extLst>
              <a:ext uri="{FF2B5EF4-FFF2-40B4-BE49-F238E27FC236}">
                <a16:creationId xmlns:a16="http://schemas.microsoft.com/office/drawing/2014/main" id="{A3E56DAC-7E6C-4FA3-AA76-D025F7389F6D}"/>
              </a:ext>
            </a:extLst>
          </p:cNvPr>
          <p:cNvSpPr>
            <a:spLocks noChangeShapeType="1"/>
          </p:cNvSpPr>
          <p:nvPr/>
        </p:nvSpPr>
        <p:spPr bwMode="auto">
          <a:xfrm flipH="1">
            <a:off x="5970588" y="5449888"/>
            <a:ext cx="741362" cy="711200"/>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8" name="Line 24">
            <a:extLst>
              <a:ext uri="{FF2B5EF4-FFF2-40B4-BE49-F238E27FC236}">
                <a16:creationId xmlns:a16="http://schemas.microsoft.com/office/drawing/2014/main" id="{DEC09E92-85A5-4142-83BE-26EC4BB5FD24}"/>
              </a:ext>
            </a:extLst>
          </p:cNvPr>
          <p:cNvSpPr>
            <a:spLocks noChangeShapeType="1"/>
          </p:cNvSpPr>
          <p:nvPr/>
        </p:nvSpPr>
        <p:spPr bwMode="auto">
          <a:xfrm flipH="1" flipV="1">
            <a:off x="6832600" y="5454650"/>
            <a:ext cx="769938" cy="696913"/>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05849" name="Line 25">
            <a:extLst>
              <a:ext uri="{FF2B5EF4-FFF2-40B4-BE49-F238E27FC236}">
                <a16:creationId xmlns:a16="http://schemas.microsoft.com/office/drawing/2014/main" id="{BAA12DC8-E9B7-4B4E-BA61-81917C79A177}"/>
              </a:ext>
            </a:extLst>
          </p:cNvPr>
          <p:cNvSpPr>
            <a:spLocks noChangeShapeType="1"/>
          </p:cNvSpPr>
          <p:nvPr/>
        </p:nvSpPr>
        <p:spPr bwMode="auto">
          <a:xfrm flipH="1" flipV="1">
            <a:off x="7621588" y="4762500"/>
            <a:ext cx="682625" cy="504825"/>
          </a:xfrm>
          <a:prstGeom prst="line">
            <a:avLst/>
          </a:prstGeom>
          <a:noFill/>
          <a:ln w="1270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66934" name="Text Box 30">
            <a:extLst>
              <a:ext uri="{FF2B5EF4-FFF2-40B4-BE49-F238E27FC236}">
                <a16:creationId xmlns:a16="http://schemas.microsoft.com/office/drawing/2014/main" id="{21A8FABE-00AF-4EA4-81BF-13E3CE0F914C}"/>
              </a:ext>
            </a:extLst>
          </p:cNvPr>
          <p:cNvSpPr txBox="1">
            <a:spLocks noChangeArrowheads="1"/>
          </p:cNvSpPr>
          <p:nvPr/>
        </p:nvSpPr>
        <p:spPr bwMode="auto">
          <a:xfrm>
            <a:off x="7459663" y="4340225"/>
            <a:ext cx="290512"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A</a:t>
            </a:r>
          </a:p>
        </p:txBody>
      </p:sp>
      <p:sp>
        <p:nvSpPr>
          <p:cNvPr id="166935" name="Text Box 31">
            <a:extLst>
              <a:ext uri="{FF2B5EF4-FFF2-40B4-BE49-F238E27FC236}">
                <a16:creationId xmlns:a16="http://schemas.microsoft.com/office/drawing/2014/main" id="{08BC4349-8B5B-45AB-BC56-0411E7D6E4AD}"/>
              </a:ext>
            </a:extLst>
          </p:cNvPr>
          <p:cNvSpPr txBox="1">
            <a:spLocks noChangeArrowheads="1"/>
          </p:cNvSpPr>
          <p:nvPr/>
        </p:nvSpPr>
        <p:spPr bwMode="auto">
          <a:xfrm>
            <a:off x="7319963" y="6065838"/>
            <a:ext cx="290512"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D</a:t>
            </a:r>
          </a:p>
        </p:txBody>
      </p:sp>
      <p:sp>
        <p:nvSpPr>
          <p:cNvPr id="166936" name="Text Box 32">
            <a:extLst>
              <a:ext uri="{FF2B5EF4-FFF2-40B4-BE49-F238E27FC236}">
                <a16:creationId xmlns:a16="http://schemas.microsoft.com/office/drawing/2014/main" id="{709886B2-2416-45DA-A5CC-55B43FF47D1B}"/>
              </a:ext>
            </a:extLst>
          </p:cNvPr>
          <p:cNvSpPr txBox="1">
            <a:spLocks noChangeArrowheads="1"/>
          </p:cNvSpPr>
          <p:nvPr/>
        </p:nvSpPr>
        <p:spPr bwMode="auto">
          <a:xfrm>
            <a:off x="6483350" y="5075238"/>
            <a:ext cx="290513"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B</a:t>
            </a:r>
          </a:p>
        </p:txBody>
      </p:sp>
      <p:sp>
        <p:nvSpPr>
          <p:cNvPr id="166937" name="Text Box 33">
            <a:extLst>
              <a:ext uri="{FF2B5EF4-FFF2-40B4-BE49-F238E27FC236}">
                <a16:creationId xmlns:a16="http://schemas.microsoft.com/office/drawing/2014/main" id="{A27BB67A-A5E7-4317-B3CE-4E8EDCC26F83}"/>
              </a:ext>
            </a:extLst>
          </p:cNvPr>
          <p:cNvSpPr txBox="1">
            <a:spLocks noChangeArrowheads="1"/>
          </p:cNvSpPr>
          <p:nvPr/>
        </p:nvSpPr>
        <p:spPr bwMode="auto">
          <a:xfrm>
            <a:off x="6054725" y="6069013"/>
            <a:ext cx="290513"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C</a:t>
            </a:r>
          </a:p>
        </p:txBody>
      </p:sp>
      <p:sp>
        <p:nvSpPr>
          <p:cNvPr id="166938" name="Text Box 34">
            <a:extLst>
              <a:ext uri="{FF2B5EF4-FFF2-40B4-BE49-F238E27FC236}">
                <a16:creationId xmlns:a16="http://schemas.microsoft.com/office/drawing/2014/main" id="{57288FA1-CC78-4313-BB81-5E3BF3CC0948}"/>
              </a:ext>
            </a:extLst>
          </p:cNvPr>
          <p:cNvSpPr txBox="1">
            <a:spLocks noChangeArrowheads="1"/>
          </p:cNvSpPr>
          <p:nvPr/>
        </p:nvSpPr>
        <p:spPr bwMode="auto">
          <a:xfrm>
            <a:off x="8237538" y="5407025"/>
            <a:ext cx="290512"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E</a:t>
            </a:r>
          </a:p>
        </p:txBody>
      </p:sp>
      <p:sp>
        <p:nvSpPr>
          <p:cNvPr id="166939" name="Line 35">
            <a:extLst>
              <a:ext uri="{FF2B5EF4-FFF2-40B4-BE49-F238E27FC236}">
                <a16:creationId xmlns:a16="http://schemas.microsoft.com/office/drawing/2014/main" id="{11D95AD8-B957-4276-B758-66C0878C4877}"/>
              </a:ext>
            </a:extLst>
          </p:cNvPr>
          <p:cNvSpPr>
            <a:spLocks noChangeShapeType="1"/>
          </p:cNvSpPr>
          <p:nvPr/>
        </p:nvSpPr>
        <p:spPr bwMode="auto">
          <a:xfrm>
            <a:off x="6022975" y="6183313"/>
            <a:ext cx="0" cy="42862"/>
          </a:xfrm>
          <a:prstGeom prst="line">
            <a:avLst/>
          </a:prstGeom>
          <a:noFill/>
          <a:ln>
            <a:noFill/>
          </a:ln>
          <a:effectLst>
            <a:prstShdw prst="shdw17" dist="17961" dir="13500000">
              <a:srgbClr val="999999"/>
            </a:prstShdw>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txBody>
          <a:bodyPr lIns="0" tIns="0" rIns="0" bIns="0"/>
          <a:lstStyle/>
          <a:p>
            <a:endParaRPr lang="zh-CN" altLang="en-US"/>
          </a:p>
        </p:txBody>
      </p:sp>
      <p:sp>
        <p:nvSpPr>
          <p:cNvPr id="166940" name="Line 36">
            <a:extLst>
              <a:ext uri="{FF2B5EF4-FFF2-40B4-BE49-F238E27FC236}">
                <a16:creationId xmlns:a16="http://schemas.microsoft.com/office/drawing/2014/main" id="{9FD77D48-0A72-447C-8735-31EB0672CF66}"/>
              </a:ext>
            </a:extLst>
          </p:cNvPr>
          <p:cNvSpPr>
            <a:spLocks noChangeShapeType="1"/>
          </p:cNvSpPr>
          <p:nvPr/>
        </p:nvSpPr>
        <p:spPr bwMode="auto">
          <a:xfrm flipV="1">
            <a:off x="6008688" y="6197600"/>
            <a:ext cx="1611312" cy="28575"/>
          </a:xfrm>
          <a:prstGeom prst="line">
            <a:avLst/>
          </a:prstGeom>
          <a:noFill/>
          <a:ln w="9525">
            <a:solidFill>
              <a:srgbClr val="FF3300"/>
            </a:solidFill>
            <a:prstDash val="dash"/>
            <a:round/>
            <a:headEnd/>
            <a:tailEnd/>
          </a:ln>
          <a:effectLst>
            <a:prstShdw prst="shdw17" dist="17961" dir="13500000">
              <a:srgbClr val="991F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166941" name="Line 37">
            <a:extLst>
              <a:ext uri="{FF2B5EF4-FFF2-40B4-BE49-F238E27FC236}">
                <a16:creationId xmlns:a16="http://schemas.microsoft.com/office/drawing/2014/main" id="{398EEB44-C933-411C-A938-58A6EFF742FF}"/>
              </a:ext>
            </a:extLst>
          </p:cNvPr>
          <p:cNvSpPr>
            <a:spLocks noChangeShapeType="1"/>
          </p:cNvSpPr>
          <p:nvPr/>
        </p:nvSpPr>
        <p:spPr bwMode="auto">
          <a:xfrm>
            <a:off x="6894513" y="5356225"/>
            <a:ext cx="1423987" cy="12700"/>
          </a:xfrm>
          <a:prstGeom prst="line">
            <a:avLst/>
          </a:prstGeom>
          <a:noFill/>
          <a:ln w="9525">
            <a:solidFill>
              <a:srgbClr val="FF3300"/>
            </a:solidFill>
            <a:prstDash val="dash"/>
            <a:round/>
            <a:headEnd/>
            <a:tailEnd/>
          </a:ln>
          <a:effectLst>
            <a:prstShdw prst="shdw17" dist="17961" dir="13500000">
              <a:srgbClr val="991F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166942" name="Text Box 38">
            <a:extLst>
              <a:ext uri="{FF2B5EF4-FFF2-40B4-BE49-F238E27FC236}">
                <a16:creationId xmlns:a16="http://schemas.microsoft.com/office/drawing/2014/main" id="{CA7039CA-4736-45B6-927B-D4A0C39C927D}"/>
              </a:ext>
            </a:extLst>
          </p:cNvPr>
          <p:cNvSpPr txBox="1">
            <a:spLocks noChangeArrowheads="1"/>
          </p:cNvSpPr>
          <p:nvPr/>
        </p:nvSpPr>
        <p:spPr bwMode="auto">
          <a:xfrm>
            <a:off x="8012113" y="4529138"/>
            <a:ext cx="406400" cy="3651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chemeClr val="tx1"/>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a:solidFill>
                  <a:schemeClr val="tx1"/>
                </a:solidFill>
              </a:rPr>
              <a:t>T</a:t>
            </a:r>
          </a:p>
        </p:txBody>
      </p:sp>
    </p:spTree>
  </p:cSld>
  <p:clrMapOvr>
    <a:masterClrMapping/>
  </p:clrMapOvr>
  <p:transition>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6CB3CCB0-5B75-4E46-A1C6-EAF15A81EB80}"/>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40FEB01C-B502-4969-8921-4355740334B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68963" name="Rectangle 2">
            <a:extLst>
              <a:ext uri="{FF2B5EF4-FFF2-40B4-BE49-F238E27FC236}">
                <a16:creationId xmlns:a16="http://schemas.microsoft.com/office/drawing/2014/main" id="{32082BC9-5A5E-46C9-8D55-C9DF3FA88732}"/>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1.3.3  </a:t>
            </a:r>
            <a:r>
              <a:rPr lang="zh-CN" altLang="en-US" sz="3000" b="1">
                <a:solidFill>
                  <a:schemeClr val="tx1"/>
                </a:solidFill>
              </a:rPr>
              <a:t>旅行商问题（</a:t>
            </a:r>
            <a:r>
              <a:rPr lang="en-US" altLang="zh-CN" sz="3000" b="1">
                <a:solidFill>
                  <a:schemeClr val="tx1"/>
                </a:solidFill>
              </a:rPr>
              <a:t>TSP</a:t>
            </a:r>
            <a:r>
              <a:rPr lang="zh-CN" altLang="en-US" sz="3000" b="1">
                <a:solidFill>
                  <a:schemeClr val="tx1"/>
                </a:solidFill>
              </a:rPr>
              <a:t>）</a:t>
            </a:r>
            <a:endParaRPr lang="en-US" altLang="zh-CN" sz="3000" b="1">
              <a:solidFill>
                <a:schemeClr val="tx1"/>
              </a:solidFill>
            </a:endParaRPr>
          </a:p>
        </p:txBody>
      </p:sp>
      <p:sp>
        <p:nvSpPr>
          <p:cNvPr id="168964" name="AutoShape 3" descr="u=3113096413,401413580&amp;fm=116&amp;gp=0">
            <a:extLst>
              <a:ext uri="{FF2B5EF4-FFF2-40B4-BE49-F238E27FC236}">
                <a16:creationId xmlns:a16="http://schemas.microsoft.com/office/drawing/2014/main" id="{B0C7A025-9F12-4511-AA76-255E4EB1257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8965" name="AutoShape 4" descr="u=3113096413,401413580&amp;fm=116&amp;gp=0">
            <a:extLst>
              <a:ext uri="{FF2B5EF4-FFF2-40B4-BE49-F238E27FC236}">
                <a16:creationId xmlns:a16="http://schemas.microsoft.com/office/drawing/2014/main" id="{784B8E85-52EB-4D24-8A84-64797158462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8966" name="AutoShape 5" descr="u=3113096413,401413580&amp;fm=116&amp;gp=0">
            <a:extLst>
              <a:ext uri="{FF2B5EF4-FFF2-40B4-BE49-F238E27FC236}">
                <a16:creationId xmlns:a16="http://schemas.microsoft.com/office/drawing/2014/main" id="{5DE33478-566D-464A-B858-86D5183221D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8967" name="AutoShape 6" descr="u=3113096413,401413580&amp;fm=116&amp;gp=0">
            <a:extLst>
              <a:ext uri="{FF2B5EF4-FFF2-40B4-BE49-F238E27FC236}">
                <a16:creationId xmlns:a16="http://schemas.microsoft.com/office/drawing/2014/main" id="{55FF8717-8076-4A09-A840-839E1FEBF4C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68968" name="Text Box 7">
            <a:extLst>
              <a:ext uri="{FF2B5EF4-FFF2-40B4-BE49-F238E27FC236}">
                <a16:creationId xmlns:a16="http://schemas.microsoft.com/office/drawing/2014/main" id="{2CD155ED-330C-4501-9F46-E206D05D473C}"/>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8969" name="Text Box 9">
            <a:extLst>
              <a:ext uri="{FF2B5EF4-FFF2-40B4-BE49-F238E27FC236}">
                <a16:creationId xmlns:a16="http://schemas.microsoft.com/office/drawing/2014/main" id="{D124AA50-B38E-43D4-8253-5E50C7166C8F}"/>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68970" name="Text Box 12">
            <a:extLst>
              <a:ext uri="{FF2B5EF4-FFF2-40B4-BE49-F238E27FC236}">
                <a16:creationId xmlns:a16="http://schemas.microsoft.com/office/drawing/2014/main" id="{C79B6981-6584-4455-A273-71467008F292}"/>
              </a:ext>
            </a:extLst>
          </p:cNvPr>
          <p:cNvSpPr txBox="1">
            <a:spLocks noChangeArrowheads="1"/>
          </p:cNvSpPr>
          <p:nvPr/>
        </p:nvSpPr>
        <p:spPr bwMode="auto">
          <a:xfrm>
            <a:off x="307975" y="1095375"/>
            <a:ext cx="8502650" cy="21336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∵图</a:t>
            </a:r>
            <a:r>
              <a:rPr lang="en-US" altLang="zh-CN" sz="2600">
                <a:solidFill>
                  <a:schemeClr val="tx1"/>
                </a:solidFill>
                <a:latin typeface="Times New Roman" panose="02020603050405020304" pitchFamily="18" charset="0"/>
                <a:ea typeface="黑体" panose="02010609060101010101" pitchFamily="49" charset="-122"/>
              </a:rPr>
              <a:t>T</a:t>
            </a:r>
            <a:r>
              <a:rPr lang="zh-CN"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M中所有顶点度为偶数，</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可</a:t>
            </a:r>
            <a:r>
              <a:rPr lang="zh-CN" altLang="en-US" sz="2600">
                <a:solidFill>
                  <a:schemeClr val="tx1"/>
                </a:solidFill>
                <a:latin typeface="Times New Roman" panose="02020603050405020304" pitchFamily="18" charset="0"/>
                <a:ea typeface="黑体" panose="02010609060101010101" pitchFamily="49" charset="-122"/>
              </a:rPr>
              <a:t>从其构造欧拉环</a:t>
            </a:r>
            <a:r>
              <a:rPr lang="en-US" altLang="zh-CN" sz="2600">
                <a:solidFill>
                  <a:schemeClr val="tx1"/>
                </a:solidFill>
                <a:latin typeface="Times New Roman" panose="02020603050405020304" pitchFamily="18" charset="0"/>
                <a:ea typeface="黑体" panose="02010609060101010101" pitchFamily="49" charset="-122"/>
              </a:rPr>
              <a:t>ET</a:t>
            </a:r>
          </a:p>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d(ET) = d(T</a:t>
            </a:r>
            <a:r>
              <a:rPr lang="zh-CN"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M</a:t>
            </a:r>
            <a:r>
              <a:rPr lang="en-US" altLang="zh-CN" sz="2600">
                <a:solidFill>
                  <a:schemeClr val="tx1"/>
                </a:solidFill>
                <a:latin typeface="Times New Roman" panose="02020603050405020304" pitchFamily="18" charset="0"/>
                <a:ea typeface="黑体" panose="02010609060101010101" pitchFamily="49" charset="-122"/>
              </a:rPr>
              <a:t>) ≤ 1.5OPT(G)</a:t>
            </a:r>
          </a:p>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用短路法从</a:t>
            </a:r>
            <a:r>
              <a:rPr lang="en-US" altLang="zh-CN" sz="2600">
                <a:solidFill>
                  <a:schemeClr val="tx1"/>
                </a:solidFill>
                <a:latin typeface="Times New Roman" panose="02020603050405020304" pitchFamily="18" charset="0"/>
                <a:ea typeface="黑体" panose="02010609060101010101" pitchFamily="49" charset="-122"/>
              </a:rPr>
              <a:t>ET</a:t>
            </a:r>
            <a:r>
              <a:rPr lang="zh-CN" altLang="en-US" sz="2600">
                <a:solidFill>
                  <a:schemeClr val="tx1"/>
                </a:solidFill>
                <a:latin typeface="Times New Roman" panose="02020603050405020304" pitchFamily="18" charset="0"/>
                <a:ea typeface="黑体" panose="02010609060101010101" pitchFamily="49" charset="-122"/>
              </a:rPr>
              <a:t>构造</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不会使权增加，故有：</a:t>
            </a:r>
            <a:endParaRPr lang="en-US" altLang="zh-CN" sz="2600">
              <a:solidFill>
                <a:schemeClr val="tx1"/>
              </a:solidFill>
              <a:latin typeface="Times New Roman" panose="02020603050405020304" pitchFamily="18" charset="0"/>
              <a:ea typeface="黑体" panose="02010609060101010101" pitchFamily="49" charset="-122"/>
            </a:endParaRPr>
          </a:p>
          <a:p>
            <a:pPr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A</a:t>
            </a:r>
            <a:r>
              <a:rPr lang="en-US" altLang="zh-CN" sz="2600" baseline="-25000">
                <a:solidFill>
                  <a:schemeClr val="tx1"/>
                </a:solidFill>
                <a:latin typeface="Times New Roman" panose="02020603050405020304" pitchFamily="18" charset="0"/>
                <a:ea typeface="黑体" panose="02010609060101010101" pitchFamily="49" charset="-122"/>
              </a:rPr>
              <a:t>CH</a:t>
            </a:r>
            <a:r>
              <a:rPr lang="en-US" altLang="zh-CN" sz="2600">
                <a:solidFill>
                  <a:schemeClr val="tx1"/>
                </a:solidFill>
                <a:latin typeface="Times New Roman" panose="02020603050405020304" pitchFamily="18" charset="0"/>
                <a:ea typeface="黑体" panose="02010609060101010101" pitchFamily="49" charset="-122"/>
              </a:rPr>
              <a:t>(G)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d(ET)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1.5OPT(G)</a:t>
            </a:r>
            <a:r>
              <a:rPr lang="zh-CN" altLang="en-US" sz="2600">
                <a:solidFill>
                  <a:schemeClr val="tx1"/>
                </a:solidFill>
                <a:latin typeface="Times New Roman" panose="02020603050405020304" pitchFamily="18" charset="0"/>
                <a:ea typeface="黑体" panose="02010609060101010101" pitchFamily="49" charset="-122"/>
              </a:rPr>
              <a:t>，即：</a:t>
            </a:r>
          </a:p>
          <a:p>
            <a:pPr algn="just" eaLnBrk="1">
              <a:spcBef>
                <a:spcPts val="100"/>
              </a:spcBef>
              <a:spcAft>
                <a:spcPct val="0"/>
              </a:spcAft>
              <a:buClr>
                <a:srgbClr val="FF9900"/>
              </a:buClr>
              <a:buFont typeface="Wingdings" panose="05000000000000000000" pitchFamily="2" charset="2"/>
              <a:buNone/>
            </a:pP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168971" name="Text Box 13">
            <a:extLst>
              <a:ext uri="{FF2B5EF4-FFF2-40B4-BE49-F238E27FC236}">
                <a16:creationId xmlns:a16="http://schemas.microsoft.com/office/drawing/2014/main" id="{FC88868D-6E87-4E23-960D-A7F443E8A315}"/>
              </a:ext>
            </a:extLst>
          </p:cNvPr>
          <p:cNvSpPr txBox="1">
            <a:spLocks noChangeArrowheads="1"/>
          </p:cNvSpPr>
          <p:nvPr/>
        </p:nvSpPr>
        <p:spPr bwMode="auto">
          <a:xfrm>
            <a:off x="411163" y="4395788"/>
            <a:ext cx="8197850" cy="153828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近似比</a:t>
            </a:r>
            <a:r>
              <a:rPr lang="en-US" altLang="zh-CN" sz="2600">
                <a:solidFill>
                  <a:schemeClr val="tx1"/>
                </a:solidFill>
                <a:latin typeface="Times New Roman" panose="02020603050405020304" pitchFamily="18" charset="0"/>
                <a:ea typeface="黑体" panose="02010609060101010101" pitchFamily="49" charset="-122"/>
              </a:rPr>
              <a:t>1.5</a:t>
            </a:r>
            <a:r>
              <a:rPr lang="zh-CN" altLang="en-US" sz="2600">
                <a:solidFill>
                  <a:schemeClr val="tx1"/>
                </a:solidFill>
                <a:latin typeface="Times New Roman" panose="02020603050405020304" pitchFamily="18" charset="0"/>
                <a:ea typeface="黑体" panose="02010609060101010101" pitchFamily="49" charset="-122"/>
              </a:rPr>
              <a:t>是目前最好的结果，但是要找一个最小权值匹配需要</a:t>
            </a:r>
            <a:r>
              <a:rPr lang="en-US" altLang="zh-CN" sz="2600">
                <a:solidFill>
                  <a:schemeClr val="tx1"/>
                </a:solidFill>
                <a:latin typeface="Times New Roman" panose="02020603050405020304" pitchFamily="18" charset="0"/>
                <a:ea typeface="黑体" panose="02010609060101010101" pitchFamily="49" charset="-122"/>
              </a:rPr>
              <a:t>O(n</a:t>
            </a:r>
            <a:r>
              <a:rPr lang="en-US" altLang="zh-CN" sz="2600" baseline="30000">
                <a:solidFill>
                  <a:schemeClr val="tx1"/>
                </a:solidFill>
                <a:latin typeface="Times New Roman" panose="02020603050405020304" pitchFamily="18" charset="0"/>
                <a:ea typeface="黑体" panose="02010609060101010101" pitchFamily="49" charset="-122"/>
              </a:rPr>
              <a:t>3</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时间，而</a:t>
            </a:r>
            <a:r>
              <a:rPr lang="en-US" altLang="zh-CN" sz="2600">
                <a:solidFill>
                  <a:schemeClr val="tx1"/>
                </a:solidFill>
                <a:latin typeface="Times New Roman" panose="02020603050405020304" pitchFamily="18" charset="0"/>
                <a:ea typeface="黑体" panose="02010609060101010101" pitchFamily="49" charset="-122"/>
              </a:rPr>
              <a:t>MST</a:t>
            </a:r>
            <a:r>
              <a:rPr lang="zh-CN" altLang="en-US" sz="2600">
                <a:solidFill>
                  <a:schemeClr val="tx1"/>
                </a:solidFill>
                <a:latin typeface="Times New Roman" panose="02020603050405020304" pitchFamily="18" charset="0"/>
                <a:ea typeface="黑体" panose="02010609060101010101" pitchFamily="49" charset="-122"/>
              </a:rPr>
              <a:t>启发的运行时间几乎是线性的</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求</a:t>
            </a:r>
            <a:r>
              <a:rPr lang="en-US" altLang="zh-CN" sz="2600">
                <a:solidFill>
                  <a:schemeClr val="tx1"/>
                </a:solidFill>
                <a:latin typeface="Times New Roman" panose="02020603050405020304" pitchFamily="18" charset="0"/>
                <a:ea typeface="黑体" panose="02010609060101010101" pitchFamily="49" charset="-122"/>
              </a:rPr>
              <a:t>MST</a:t>
            </a:r>
            <a:r>
              <a:rPr lang="zh-CN" altLang="en-US" sz="2600">
                <a:solidFill>
                  <a:schemeClr val="tx1"/>
                </a:solidFill>
                <a:latin typeface="Times New Roman" panose="02020603050405020304" pitchFamily="18" charset="0"/>
                <a:ea typeface="黑体" panose="02010609060101010101" pitchFamily="49" charset="-122"/>
              </a:rPr>
              <a:t>除外</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a:t>
            </a:r>
          </a:p>
        </p:txBody>
      </p:sp>
      <p:graphicFrame>
        <p:nvGraphicFramePr>
          <p:cNvPr id="168972" name="Object 14">
            <a:extLst>
              <a:ext uri="{FF2B5EF4-FFF2-40B4-BE49-F238E27FC236}">
                <a16:creationId xmlns:a16="http://schemas.microsoft.com/office/drawing/2014/main" id="{76CD9C81-8B39-4E41-9CD4-DD311EFBFF07}"/>
              </a:ext>
            </a:extLst>
          </p:cNvPr>
          <p:cNvGraphicFramePr>
            <a:graphicFrameLocks noChangeAspect="1"/>
          </p:cNvGraphicFramePr>
          <p:nvPr/>
        </p:nvGraphicFramePr>
        <p:xfrm>
          <a:off x="3171825" y="2786063"/>
          <a:ext cx="2528888" cy="1158875"/>
        </p:xfrm>
        <a:graphic>
          <a:graphicData uri="http://schemas.openxmlformats.org/presentationml/2006/ole">
            <mc:AlternateContent xmlns:mc="http://schemas.openxmlformats.org/markup-compatibility/2006">
              <mc:Choice xmlns:v="urn:schemas-microsoft-com:vml" Requires="v">
                <p:oleObj spid="_x0000_s171009" name="Equation" r:id="rId4" imgW="914400" imgH="419100" progId="Equation.DSMT4">
                  <p:embed/>
                </p:oleObj>
              </mc:Choice>
              <mc:Fallback>
                <p:oleObj name="Equation" r:id="rId4" imgW="914400" imgH="419100" progId="Equation.DSMT4">
                  <p:embed/>
                  <p:pic>
                    <p:nvPicPr>
                      <p:cNvPr id="168972" name="Object 14">
                        <a:extLst>
                          <a:ext uri="{FF2B5EF4-FFF2-40B4-BE49-F238E27FC236}">
                            <a16:creationId xmlns:a16="http://schemas.microsoft.com/office/drawing/2014/main" id="{76CD9C81-8B39-4E41-9CD4-DD311EFBFF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1825" y="2786063"/>
                        <a:ext cx="2528888" cy="115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FEDA48E9-D69E-4798-B2C0-713137647149}"/>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4C2E660B-922E-45AC-99A2-51C5E6FBFA2D}"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71011" name="Rectangle 2">
            <a:extLst>
              <a:ext uri="{FF2B5EF4-FFF2-40B4-BE49-F238E27FC236}">
                <a16:creationId xmlns:a16="http://schemas.microsoft.com/office/drawing/2014/main" id="{2B89BCCB-1828-49EE-9FEB-E31B4AE28626}"/>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1.3.4  </a:t>
            </a:r>
            <a:r>
              <a:rPr lang="zh-CN" altLang="en-US" sz="3000" b="1">
                <a:solidFill>
                  <a:schemeClr val="tx1"/>
                </a:solidFill>
              </a:rPr>
              <a:t>相对近似之否定结果</a:t>
            </a:r>
            <a:endParaRPr lang="en-US" altLang="zh-CN" sz="3000" b="1">
              <a:solidFill>
                <a:schemeClr val="tx1"/>
              </a:solidFill>
            </a:endParaRPr>
          </a:p>
        </p:txBody>
      </p:sp>
      <p:sp>
        <p:nvSpPr>
          <p:cNvPr id="171012" name="AutoShape 3" descr="u=3113096413,401413580&amp;fm=116&amp;gp=0">
            <a:extLst>
              <a:ext uri="{FF2B5EF4-FFF2-40B4-BE49-F238E27FC236}">
                <a16:creationId xmlns:a16="http://schemas.microsoft.com/office/drawing/2014/main" id="{8097E993-C541-47E1-8CA7-A16BFC75143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1013" name="AutoShape 4" descr="u=3113096413,401413580&amp;fm=116&amp;gp=0">
            <a:extLst>
              <a:ext uri="{FF2B5EF4-FFF2-40B4-BE49-F238E27FC236}">
                <a16:creationId xmlns:a16="http://schemas.microsoft.com/office/drawing/2014/main" id="{98A54280-FC2C-4790-B914-65AE82B6693C}"/>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1014" name="AutoShape 5" descr="u=3113096413,401413580&amp;fm=116&amp;gp=0">
            <a:extLst>
              <a:ext uri="{FF2B5EF4-FFF2-40B4-BE49-F238E27FC236}">
                <a16:creationId xmlns:a16="http://schemas.microsoft.com/office/drawing/2014/main" id="{AE051091-D460-4EA6-A92D-3D77A441463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1015" name="AutoShape 6" descr="u=3113096413,401413580&amp;fm=116&amp;gp=0">
            <a:extLst>
              <a:ext uri="{FF2B5EF4-FFF2-40B4-BE49-F238E27FC236}">
                <a16:creationId xmlns:a16="http://schemas.microsoft.com/office/drawing/2014/main" id="{983655F9-7611-4F14-A0D8-6855858D48B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1016" name="Text Box 7">
            <a:extLst>
              <a:ext uri="{FF2B5EF4-FFF2-40B4-BE49-F238E27FC236}">
                <a16:creationId xmlns:a16="http://schemas.microsoft.com/office/drawing/2014/main" id="{4B10E72E-E234-411A-B91D-11DFB8D9A3D7}"/>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1017" name="Text Box 8">
            <a:extLst>
              <a:ext uri="{FF2B5EF4-FFF2-40B4-BE49-F238E27FC236}">
                <a16:creationId xmlns:a16="http://schemas.microsoft.com/office/drawing/2014/main" id="{AA02B133-6761-4327-8303-A88237D29E1F}"/>
              </a:ext>
            </a:extLst>
          </p:cNvPr>
          <p:cNvSpPr txBox="1">
            <a:spLocks noChangeArrowheads="1"/>
          </p:cNvSpPr>
          <p:nvPr/>
        </p:nvSpPr>
        <p:spPr bwMode="auto">
          <a:xfrm>
            <a:off x="365125" y="968375"/>
            <a:ext cx="8285163" cy="111601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为什么有的问题易于近似，而有的问题难于近似？遗憾的是问题的近似算法之间似乎没有什么联系，尽管这些问题的最优算法是紧密相关的</a:t>
            </a:r>
            <a:r>
              <a:rPr lang="en-US" altLang="zh-CN" sz="2600">
                <a:solidFill>
                  <a:schemeClr val="tx1"/>
                </a:solidFill>
                <a:latin typeface="Times New Roman" panose="02020603050405020304" pitchFamily="18" charset="0"/>
                <a:ea typeface="黑体" panose="02010609060101010101" pitchFamily="49" charset="-122"/>
              </a:rPr>
              <a:t>(NPC</a:t>
            </a:r>
            <a:r>
              <a:rPr lang="zh-CN" altLang="en-US" sz="2600">
                <a:solidFill>
                  <a:schemeClr val="tx1"/>
                </a:solidFill>
                <a:latin typeface="Times New Roman" panose="02020603050405020304" pitchFamily="18" charset="0"/>
                <a:ea typeface="黑体" panose="02010609060101010101" pitchFamily="49" charset="-122"/>
              </a:rPr>
              <a:t>问题彼此相关</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a:t>
            </a:r>
          </a:p>
        </p:txBody>
      </p:sp>
      <p:sp>
        <p:nvSpPr>
          <p:cNvPr id="171018" name="Text Box 9">
            <a:extLst>
              <a:ext uri="{FF2B5EF4-FFF2-40B4-BE49-F238E27FC236}">
                <a16:creationId xmlns:a16="http://schemas.microsoft.com/office/drawing/2014/main" id="{A0A040D9-9071-4411-B4C8-19C72CD8AE3A}"/>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71019" name="Text Box 10">
            <a:extLst>
              <a:ext uri="{FF2B5EF4-FFF2-40B4-BE49-F238E27FC236}">
                <a16:creationId xmlns:a16="http://schemas.microsoft.com/office/drawing/2014/main" id="{28207372-CBF1-434C-820B-7034DBF8782C}"/>
              </a:ext>
            </a:extLst>
          </p:cNvPr>
          <p:cNvSpPr txBox="1">
            <a:spLocks noChangeArrowheads="1"/>
          </p:cNvSpPr>
          <p:nvPr/>
        </p:nvSpPr>
        <p:spPr bwMode="auto">
          <a:xfrm>
            <a:off x="319088" y="2316163"/>
            <a:ext cx="8561387" cy="16414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00"/>
              </a:spcBef>
              <a:spcAft>
                <a:spcPct val="3500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例：顶点覆盖</a:t>
            </a:r>
            <a:r>
              <a:rPr lang="en-US" altLang="zh-CN" sz="2600">
                <a:solidFill>
                  <a:schemeClr val="tx1"/>
                </a:solidFill>
                <a:latin typeface="Times New Roman" panose="02020603050405020304" pitchFamily="18" charset="0"/>
                <a:ea typeface="黑体" panose="02010609060101010101" pitchFamily="49" charset="-122"/>
              </a:rPr>
              <a:t>(VC)</a:t>
            </a:r>
            <a:r>
              <a:rPr lang="zh-CN" altLang="en-US" sz="2600">
                <a:solidFill>
                  <a:schemeClr val="tx1"/>
                </a:solidFill>
                <a:latin typeface="Times New Roman" panose="02020603050405020304" pitchFamily="18" charset="0"/>
                <a:ea typeface="黑体" panose="02010609060101010101" pitchFamily="49" charset="-122"/>
              </a:rPr>
              <a:t>和最大独立集</a:t>
            </a:r>
            <a:r>
              <a:rPr lang="en-US" altLang="zh-CN" sz="2600">
                <a:solidFill>
                  <a:schemeClr val="tx1"/>
                </a:solidFill>
                <a:latin typeface="Times New Roman" panose="02020603050405020304" pitchFamily="18" charset="0"/>
                <a:ea typeface="黑体" panose="02010609060101010101" pitchFamily="49" charset="-122"/>
              </a:rPr>
              <a:t>(MIS)</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G(V,E)</a:t>
            </a:r>
            <a:r>
              <a:rPr lang="zh-CN" altLang="en-US" sz="2600">
                <a:solidFill>
                  <a:schemeClr val="tx1"/>
                </a:solidFill>
                <a:latin typeface="Times New Roman" panose="02020603050405020304" pitchFamily="18" charset="0"/>
                <a:ea typeface="黑体" panose="02010609060101010101" pitchFamily="49" charset="-122"/>
              </a:rPr>
              <a:t>是图。</a:t>
            </a:r>
          </a:p>
          <a:p>
            <a:pPr algn="just">
              <a:spcBef>
                <a:spcPts val="100"/>
              </a:spcBef>
              <a:spcAft>
                <a:spcPct val="0"/>
              </a:spcAft>
              <a:buClr>
                <a:srgbClr val="FF9900"/>
              </a:buClr>
              <a:buFont typeface="Wingdings" panose="05000000000000000000" pitchFamily="2" charset="2"/>
              <a:buChar char="n"/>
            </a:pPr>
            <a:r>
              <a:rPr lang="en-US" altLang="zh-CN" sz="2600">
                <a:solidFill>
                  <a:srgbClr val="FF9900"/>
                </a:solidFill>
                <a:latin typeface="Times New Roman" panose="02020603050405020304" pitchFamily="18" charset="0"/>
                <a:ea typeface="黑体" panose="02010609060101010101" pitchFamily="49" charset="-122"/>
              </a:rPr>
              <a:t>VC</a:t>
            </a:r>
            <a:r>
              <a:rPr lang="zh-CN" altLang="en-US" sz="2600">
                <a:solidFill>
                  <a:srgbClr val="FF9900"/>
                </a:solidFill>
                <a:latin typeface="Times New Roman" panose="02020603050405020304" pitchFamily="18" charset="0"/>
                <a:ea typeface="黑体" panose="02010609060101010101" pitchFamily="49" charset="-122"/>
              </a:rPr>
              <a:t>问题</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的</a:t>
            </a:r>
            <a:r>
              <a:rPr lang="zh-CN" altLang="en-US" sz="2600">
                <a:solidFill>
                  <a:schemeClr val="hlink"/>
                </a:solidFill>
              </a:rPr>
              <a:t>顶点覆盖</a:t>
            </a:r>
            <a:r>
              <a:rPr lang="zh-CN" altLang="en-US" sz="2600">
                <a:solidFill>
                  <a:schemeClr val="tx1"/>
                </a:solidFill>
                <a:latin typeface="Times New Roman" panose="02020603050405020304" pitchFamily="18" charset="0"/>
                <a:ea typeface="黑体" panose="02010609060101010101" pitchFamily="49" charset="-122"/>
              </a:rPr>
              <a:t>是一顶点集</a:t>
            </a:r>
            <a:r>
              <a:rPr lang="en-US" altLang="zh-CN" sz="2600">
                <a:solidFill>
                  <a:schemeClr val="tx1"/>
                </a:solidFill>
                <a:latin typeface="Times New Roman" panose="02020603050405020304" pitchFamily="18" charset="0"/>
                <a:ea typeface="黑体" panose="02010609060101010101" pitchFamily="49" charset="-122"/>
              </a:rPr>
              <a:t>C</a:t>
            </a:r>
            <a:r>
              <a:rPr lang="en-US" altLang="zh-CN" sz="2600">
                <a:solidFill>
                  <a:schemeClr val="tx1"/>
                </a:solidFill>
              </a:rPr>
              <a:t>⊆V</a:t>
            </a:r>
            <a:r>
              <a:rPr lang="zh-CN" altLang="en-US" sz="2600">
                <a:solidFill>
                  <a:schemeClr val="tx1"/>
                </a:solidFill>
              </a:rPr>
              <a:t>使得</a:t>
            </a:r>
            <a:r>
              <a:rPr lang="en-US" altLang="zh-CN" sz="2600">
                <a:solidFill>
                  <a:schemeClr val="tx1"/>
                </a:solidFill>
              </a:rPr>
              <a:t>E</a:t>
            </a:r>
            <a:r>
              <a:rPr lang="zh-CN" altLang="en-US" sz="2600">
                <a:solidFill>
                  <a:schemeClr val="tx1"/>
                </a:solidFill>
              </a:rPr>
              <a:t>中每条边至少有一端点在</a:t>
            </a:r>
            <a:r>
              <a:rPr lang="en-US" altLang="zh-CN" sz="2600">
                <a:solidFill>
                  <a:schemeClr val="hlink"/>
                </a:solidFill>
              </a:rPr>
              <a:t>C</a:t>
            </a:r>
            <a:r>
              <a:rPr lang="zh-CN" altLang="en-US" sz="2600">
                <a:solidFill>
                  <a:schemeClr val="tx1"/>
                </a:solidFill>
              </a:rPr>
              <a:t>中，</a:t>
            </a:r>
            <a:r>
              <a:rPr lang="en-US" altLang="zh-CN" sz="2600">
                <a:solidFill>
                  <a:schemeClr val="tx1"/>
                </a:solidFill>
              </a:rPr>
              <a:t>VC</a:t>
            </a:r>
            <a:r>
              <a:rPr lang="zh-CN" altLang="en-US" sz="2600">
                <a:solidFill>
                  <a:schemeClr val="tx1"/>
                </a:solidFill>
              </a:rPr>
              <a:t>问题是在图中找一个顶点数</a:t>
            </a:r>
            <a:r>
              <a:rPr lang="zh-CN" altLang="en-US" sz="2600">
                <a:solidFill>
                  <a:schemeClr val="hlink"/>
                </a:solidFill>
              </a:rPr>
              <a:t>最小的覆盖</a:t>
            </a:r>
            <a:r>
              <a:rPr lang="zh-CN" altLang="en-US" sz="2600">
                <a:solidFill>
                  <a:schemeClr val="tx1"/>
                </a:solidFill>
              </a:rPr>
              <a:t>。</a:t>
            </a:r>
            <a:endParaRPr lang="en-US" altLang="zh-CN" sz="2600">
              <a:solidFill>
                <a:schemeClr val="tx1"/>
              </a:solidFill>
              <a:latin typeface="Times New Roman" panose="02020603050405020304" pitchFamily="18" charset="0"/>
              <a:ea typeface="黑体" panose="02010609060101010101" pitchFamily="49" charset="-122"/>
            </a:endParaRPr>
          </a:p>
        </p:txBody>
      </p:sp>
      <p:sp>
        <p:nvSpPr>
          <p:cNvPr id="171020" name="Text Box 12">
            <a:extLst>
              <a:ext uri="{FF2B5EF4-FFF2-40B4-BE49-F238E27FC236}">
                <a16:creationId xmlns:a16="http://schemas.microsoft.com/office/drawing/2014/main" id="{F77205B5-E1BB-49E9-B6ED-E80FA508DBD5}"/>
              </a:ext>
            </a:extLst>
          </p:cNvPr>
          <p:cNvSpPr txBox="1">
            <a:spLocks noChangeArrowheads="1"/>
          </p:cNvSpPr>
          <p:nvPr/>
        </p:nvSpPr>
        <p:spPr bwMode="auto">
          <a:xfrm>
            <a:off x="395288" y="5208588"/>
            <a:ext cx="8502650" cy="1031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Char char="n"/>
            </a:pP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是任意图，</a:t>
            </a:r>
            <a:r>
              <a:rPr lang="en-US" altLang="zh-CN" sz="2600">
                <a:solidFill>
                  <a:schemeClr val="tx1"/>
                </a:solidFill>
                <a:latin typeface="Times New Roman" panose="02020603050405020304" pitchFamily="18" charset="0"/>
                <a:ea typeface="黑体" panose="02010609060101010101" pitchFamily="49" charset="-122"/>
              </a:rPr>
              <a:t>C</a:t>
            </a:r>
            <a:r>
              <a:rPr lang="zh-CN" altLang="en-US" sz="2600">
                <a:solidFill>
                  <a:schemeClr val="tx1"/>
                </a:solidFill>
                <a:latin typeface="Times New Roman" panose="02020603050405020304" pitchFamily="18" charset="0"/>
                <a:ea typeface="黑体" panose="02010609060101010101" pitchFamily="49" charset="-122"/>
              </a:rPr>
              <a:t>是一顶点覆盖当且仅当</a:t>
            </a:r>
            <a:r>
              <a:rPr lang="en-US" altLang="zh-CN" sz="2600">
                <a:solidFill>
                  <a:schemeClr val="tx1"/>
                </a:solidFill>
                <a:latin typeface="Times New Roman" panose="02020603050405020304" pitchFamily="18" charset="0"/>
                <a:ea typeface="黑体" panose="02010609060101010101" pitchFamily="49" charset="-122"/>
              </a:rPr>
              <a:t>I=V\C</a:t>
            </a:r>
            <a:r>
              <a:rPr lang="zh-CN" altLang="en-US" sz="2600">
                <a:solidFill>
                  <a:schemeClr val="tx1"/>
                </a:solidFill>
                <a:latin typeface="Times New Roman" panose="02020603050405020304" pitchFamily="18" charset="0"/>
                <a:ea typeface="黑体" panose="02010609060101010101" pitchFamily="49" charset="-122"/>
              </a:rPr>
              <a:t>是一独立集，且</a:t>
            </a:r>
            <a:r>
              <a:rPr lang="en-US" altLang="zh-CN" sz="2600">
                <a:solidFill>
                  <a:schemeClr val="tx1"/>
                </a:solidFill>
                <a:latin typeface="Times New Roman" panose="02020603050405020304" pitchFamily="18" charset="0"/>
                <a:ea typeface="黑体" panose="02010609060101010101" pitchFamily="49" charset="-122"/>
              </a:rPr>
              <a:t>C</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VC</a:t>
            </a:r>
            <a:r>
              <a:rPr lang="zh-CN" altLang="en-US" sz="2600">
                <a:solidFill>
                  <a:schemeClr val="tx1"/>
                </a:solidFill>
                <a:latin typeface="Times New Roman" panose="02020603050405020304" pitchFamily="18" charset="0"/>
                <a:ea typeface="黑体" panose="02010609060101010101" pitchFamily="49" charset="-122"/>
              </a:rPr>
              <a:t>的最优解（最小）当且仅当</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MIS</a:t>
            </a:r>
            <a:r>
              <a:rPr lang="zh-CN" altLang="en-US" sz="2600">
                <a:solidFill>
                  <a:schemeClr val="tx1"/>
                </a:solidFill>
                <a:latin typeface="Times New Roman" panose="02020603050405020304" pitchFamily="18" charset="0"/>
                <a:ea typeface="黑体" panose="02010609060101010101" pitchFamily="49" charset="-122"/>
              </a:rPr>
              <a:t>的最优解（最大）</a:t>
            </a:r>
          </a:p>
          <a:p>
            <a:pPr algn="just" eaLnBrk="1">
              <a:spcBef>
                <a:spcPts val="100"/>
              </a:spcBef>
              <a:spcAft>
                <a:spcPct val="0"/>
              </a:spcAft>
              <a:buClr>
                <a:srgbClr val="FF9900"/>
              </a:buClr>
              <a:buFont typeface="Wingdings" panose="05000000000000000000" pitchFamily="2" charset="2"/>
              <a:buNone/>
            </a:pP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171021" name="Text Box 13">
            <a:extLst>
              <a:ext uri="{FF2B5EF4-FFF2-40B4-BE49-F238E27FC236}">
                <a16:creationId xmlns:a16="http://schemas.microsoft.com/office/drawing/2014/main" id="{08E37E93-B7D1-4EE9-A4E8-191D4F414DA4}"/>
              </a:ext>
            </a:extLst>
          </p:cNvPr>
          <p:cNvSpPr txBox="1">
            <a:spLocks noChangeArrowheads="1"/>
          </p:cNvSpPr>
          <p:nvPr/>
        </p:nvSpPr>
        <p:spPr bwMode="auto">
          <a:xfrm>
            <a:off x="323850" y="4179888"/>
            <a:ext cx="8502650" cy="8699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00"/>
              </a:spcBef>
              <a:spcAft>
                <a:spcPct val="0"/>
              </a:spcAft>
              <a:buClr>
                <a:srgbClr val="FF9900"/>
              </a:buClr>
              <a:buFont typeface="Wingdings" panose="05000000000000000000" pitchFamily="2" charset="2"/>
              <a:buChar char="n"/>
            </a:pPr>
            <a:r>
              <a:rPr lang="en-US" altLang="zh-CN" sz="2600">
                <a:solidFill>
                  <a:srgbClr val="FF9900"/>
                </a:solidFill>
                <a:latin typeface="Times New Roman" panose="02020603050405020304" pitchFamily="18" charset="0"/>
                <a:ea typeface="黑体" panose="02010609060101010101" pitchFamily="49" charset="-122"/>
              </a:rPr>
              <a:t>MIS</a:t>
            </a:r>
            <a:r>
              <a:rPr lang="zh-CN" altLang="en-US" sz="2600">
                <a:solidFill>
                  <a:srgbClr val="FF9900"/>
                </a:solidFill>
                <a:latin typeface="Times New Roman" panose="02020603050405020304" pitchFamily="18" charset="0"/>
                <a:ea typeface="黑体" panose="02010609060101010101" pitchFamily="49" charset="-122"/>
              </a:rPr>
              <a:t>问题</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的</a:t>
            </a:r>
            <a:r>
              <a:rPr lang="zh-CN" altLang="en-US" sz="2600">
                <a:solidFill>
                  <a:schemeClr val="hlink"/>
                </a:solidFill>
              </a:rPr>
              <a:t>独立集</a:t>
            </a:r>
            <a:r>
              <a:rPr lang="zh-CN" altLang="en-US" sz="2600">
                <a:solidFill>
                  <a:schemeClr val="tx1"/>
                </a:solidFill>
                <a:latin typeface="Times New Roman" panose="02020603050405020304" pitchFamily="18" charset="0"/>
                <a:ea typeface="黑体" panose="02010609060101010101" pitchFamily="49" charset="-122"/>
              </a:rPr>
              <a:t>是一顶点集</a:t>
            </a:r>
            <a:r>
              <a:rPr lang="en-US" altLang="zh-CN" sz="26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rPr>
              <a:t>⊆V</a:t>
            </a:r>
            <a:r>
              <a:rPr lang="zh-CN" altLang="en-US" sz="2600">
                <a:solidFill>
                  <a:schemeClr val="tx1"/>
                </a:solidFill>
              </a:rPr>
              <a:t>使得</a:t>
            </a:r>
            <a:r>
              <a:rPr lang="en-US" altLang="zh-CN" sz="2600">
                <a:solidFill>
                  <a:schemeClr val="hlink"/>
                </a:solidFill>
                <a:latin typeface="Times New Roman" panose="02020603050405020304" pitchFamily="18" charset="0"/>
              </a:rPr>
              <a:t>I</a:t>
            </a:r>
            <a:r>
              <a:rPr lang="zh-CN" altLang="en-US" sz="2600">
                <a:solidFill>
                  <a:schemeClr val="tx1"/>
                </a:solidFill>
              </a:rPr>
              <a:t>里任何点对之间无边，</a:t>
            </a:r>
            <a:r>
              <a:rPr lang="en-US" altLang="zh-CN" sz="2600">
                <a:solidFill>
                  <a:schemeClr val="tx1"/>
                </a:solidFill>
              </a:rPr>
              <a:t>MIS</a:t>
            </a:r>
            <a:r>
              <a:rPr lang="zh-CN" altLang="en-US" sz="2600">
                <a:solidFill>
                  <a:schemeClr val="tx1"/>
                </a:solidFill>
              </a:rPr>
              <a:t>问题是在</a:t>
            </a:r>
            <a:r>
              <a:rPr lang="en-US" altLang="zh-CN" sz="2600">
                <a:solidFill>
                  <a:schemeClr val="tx1"/>
                </a:solidFill>
              </a:rPr>
              <a:t>G</a:t>
            </a:r>
            <a:r>
              <a:rPr lang="zh-CN" altLang="en-US" sz="2600">
                <a:solidFill>
                  <a:schemeClr val="tx1"/>
                </a:solidFill>
              </a:rPr>
              <a:t>中找一个</a:t>
            </a:r>
            <a:r>
              <a:rPr lang="zh-CN" altLang="en-US" sz="2600">
                <a:solidFill>
                  <a:schemeClr val="hlink"/>
                </a:solidFill>
              </a:rPr>
              <a:t>最大的独立集</a:t>
            </a:r>
            <a:r>
              <a:rPr lang="zh-CN" altLang="en-US" sz="2600">
                <a:solidFill>
                  <a:schemeClr val="tx1"/>
                </a:solidFill>
              </a:rPr>
              <a:t>。</a:t>
            </a:r>
          </a:p>
        </p:txBody>
      </p:sp>
    </p:spTree>
  </p:cSld>
  <p:clrMapOvr>
    <a:masterClrMapping/>
  </p:clrMapOvr>
  <p:transition>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43C16445-5F90-4AD3-B214-9CB411DF553A}"/>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06900E9-FFA4-4B8F-8FE7-AEE3747C796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73059" name="Rectangle 2">
            <a:extLst>
              <a:ext uri="{FF2B5EF4-FFF2-40B4-BE49-F238E27FC236}">
                <a16:creationId xmlns:a16="http://schemas.microsoft.com/office/drawing/2014/main" id="{6C348497-1649-4AE0-9A34-56A29DC7A965}"/>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1.3.4  </a:t>
            </a:r>
            <a:r>
              <a:rPr lang="zh-CN" altLang="en-US" sz="3000" b="1">
                <a:solidFill>
                  <a:schemeClr val="tx1"/>
                </a:solidFill>
              </a:rPr>
              <a:t>相对近似之否定结果</a:t>
            </a:r>
            <a:endParaRPr lang="en-US" altLang="zh-CN" sz="3000" b="1">
              <a:solidFill>
                <a:schemeClr val="tx1"/>
              </a:solidFill>
            </a:endParaRPr>
          </a:p>
        </p:txBody>
      </p:sp>
      <p:sp>
        <p:nvSpPr>
          <p:cNvPr id="173060" name="AutoShape 3" descr="u=3113096413,401413580&amp;fm=116&amp;gp=0">
            <a:extLst>
              <a:ext uri="{FF2B5EF4-FFF2-40B4-BE49-F238E27FC236}">
                <a16:creationId xmlns:a16="http://schemas.microsoft.com/office/drawing/2014/main" id="{A6BAB2B7-E742-452F-A9D4-96662C2F1DB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3061" name="AutoShape 4" descr="u=3113096413,401413580&amp;fm=116&amp;gp=0">
            <a:extLst>
              <a:ext uri="{FF2B5EF4-FFF2-40B4-BE49-F238E27FC236}">
                <a16:creationId xmlns:a16="http://schemas.microsoft.com/office/drawing/2014/main" id="{311942CF-3629-4B68-BB3E-681769A195C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3062" name="AutoShape 5" descr="u=3113096413,401413580&amp;fm=116&amp;gp=0">
            <a:extLst>
              <a:ext uri="{FF2B5EF4-FFF2-40B4-BE49-F238E27FC236}">
                <a16:creationId xmlns:a16="http://schemas.microsoft.com/office/drawing/2014/main" id="{0C13D4C8-0626-41A0-9B4B-005E66061D9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3063" name="AutoShape 6" descr="u=3113096413,401413580&amp;fm=116&amp;gp=0">
            <a:extLst>
              <a:ext uri="{FF2B5EF4-FFF2-40B4-BE49-F238E27FC236}">
                <a16:creationId xmlns:a16="http://schemas.microsoft.com/office/drawing/2014/main" id="{8CE84FA4-D47E-429B-B6E9-C91AD6A4409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3064" name="Text Box 7">
            <a:extLst>
              <a:ext uri="{FF2B5EF4-FFF2-40B4-BE49-F238E27FC236}">
                <a16:creationId xmlns:a16="http://schemas.microsoft.com/office/drawing/2014/main" id="{5CDBBC76-833F-4968-9EB6-AC80025C87C4}"/>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3065" name="Text Box 8">
            <a:extLst>
              <a:ext uri="{FF2B5EF4-FFF2-40B4-BE49-F238E27FC236}">
                <a16:creationId xmlns:a16="http://schemas.microsoft.com/office/drawing/2014/main" id="{7A08CCDE-1189-4F48-A2B7-0041B7E0D7AD}"/>
              </a:ext>
            </a:extLst>
          </p:cNvPr>
          <p:cNvSpPr txBox="1">
            <a:spLocks noChangeArrowheads="1"/>
          </p:cNvSpPr>
          <p:nvPr/>
        </p:nvSpPr>
        <p:spPr bwMode="auto">
          <a:xfrm>
            <a:off x="365125" y="968375"/>
            <a:ext cx="8285163" cy="81121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VC</a:t>
            </a:r>
            <a:r>
              <a:rPr lang="zh-CN" altLang="en-US" sz="2600">
                <a:solidFill>
                  <a:schemeClr val="tx1"/>
                </a:solidFill>
                <a:latin typeface="Times New Roman" panose="02020603050405020304" pitchFamily="18" charset="0"/>
                <a:ea typeface="黑体" panose="02010609060101010101" pitchFamily="49" charset="-122"/>
              </a:rPr>
              <a:t>和</a:t>
            </a:r>
            <a:r>
              <a:rPr lang="en-US" altLang="zh-CN" sz="2600">
                <a:solidFill>
                  <a:schemeClr val="tx1"/>
                </a:solidFill>
                <a:latin typeface="Times New Roman" panose="02020603050405020304" pitchFamily="18" charset="0"/>
                <a:ea typeface="黑体" panose="02010609060101010101" pitchFamily="49" charset="-122"/>
              </a:rPr>
              <a:t>MIS</a:t>
            </a:r>
            <a:r>
              <a:rPr lang="zh-CN" altLang="en-US" sz="2600">
                <a:solidFill>
                  <a:schemeClr val="tx1"/>
                </a:solidFill>
                <a:latin typeface="Times New Roman" panose="02020603050405020304" pitchFamily="18" charset="0"/>
                <a:ea typeface="黑体" panose="02010609060101010101" pitchFamily="49" charset="-122"/>
              </a:rPr>
              <a:t>的最优解是如此相关，他们的近似解是相关问题吗？</a:t>
            </a:r>
            <a:r>
              <a:rPr lang="zh-CN" altLang="en-US" sz="2600">
                <a:solidFill>
                  <a:srgbClr val="FF9900"/>
                </a:solidFill>
                <a:latin typeface="Times New Roman" panose="02020603050405020304" pitchFamily="18" charset="0"/>
                <a:ea typeface="黑体" panose="02010609060101010101" pitchFamily="49" charset="-122"/>
              </a:rPr>
              <a:t>否！</a:t>
            </a:r>
          </a:p>
        </p:txBody>
      </p:sp>
      <p:sp>
        <p:nvSpPr>
          <p:cNvPr id="173066" name="Text Box 9">
            <a:extLst>
              <a:ext uri="{FF2B5EF4-FFF2-40B4-BE49-F238E27FC236}">
                <a16:creationId xmlns:a16="http://schemas.microsoft.com/office/drawing/2014/main" id="{1996011E-3AEB-4548-992A-55A6E500E22E}"/>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73067" name="Text Box 10">
            <a:extLst>
              <a:ext uri="{FF2B5EF4-FFF2-40B4-BE49-F238E27FC236}">
                <a16:creationId xmlns:a16="http://schemas.microsoft.com/office/drawing/2014/main" id="{977CC10E-CDDB-4585-911E-B592917CBF48}"/>
              </a:ext>
            </a:extLst>
          </p:cNvPr>
          <p:cNvSpPr txBox="1">
            <a:spLocks noChangeArrowheads="1"/>
          </p:cNvSpPr>
          <p:nvPr/>
        </p:nvSpPr>
        <p:spPr bwMode="auto">
          <a:xfrm>
            <a:off x="333375" y="1895475"/>
            <a:ext cx="8561388" cy="13366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00"/>
              </a:spcBef>
              <a:spcAft>
                <a:spcPct val="3500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∵对于</a:t>
            </a:r>
            <a:r>
              <a:rPr lang="en-US" altLang="zh-CN" sz="2600">
                <a:solidFill>
                  <a:schemeClr val="tx1"/>
                </a:solidFill>
                <a:latin typeface="Times New Roman" panose="02020603050405020304" pitchFamily="18" charset="0"/>
                <a:ea typeface="黑体" panose="02010609060101010101" pitchFamily="49" charset="-122"/>
              </a:rPr>
              <a:t>VC</a:t>
            </a:r>
            <a:r>
              <a:rPr lang="zh-CN" altLang="en-US" sz="2600">
                <a:solidFill>
                  <a:schemeClr val="tx1"/>
                </a:solidFill>
                <a:latin typeface="Times New Roman" panose="02020603050405020304" pitchFamily="18" charset="0"/>
                <a:ea typeface="黑体" panose="02010609060101010101" pitchFamily="49" charset="-122"/>
              </a:rPr>
              <a:t>问题有一个近似比为</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的近似算法；但是对于</a:t>
            </a:r>
            <a:r>
              <a:rPr lang="en-US" altLang="zh-CN" sz="2600">
                <a:solidFill>
                  <a:schemeClr val="tx1"/>
                </a:solidFill>
                <a:latin typeface="Times New Roman" panose="02020603050405020304" pitchFamily="18" charset="0"/>
                <a:ea typeface="黑体" panose="02010609060101010101" pitchFamily="49" charset="-122"/>
              </a:rPr>
              <a:t>MIS</a:t>
            </a:r>
            <a:r>
              <a:rPr lang="zh-CN" altLang="en-US" sz="2600">
                <a:solidFill>
                  <a:schemeClr val="tx1"/>
                </a:solidFill>
                <a:latin typeface="Times New Roman" panose="02020603050405020304" pitchFamily="18" charset="0"/>
                <a:ea typeface="黑体" panose="02010609060101010101" pitchFamily="49" charset="-122"/>
              </a:rPr>
              <a:t>问题，我们并未找到性能比好于</a:t>
            </a:r>
            <a:r>
              <a:rPr lang="en-US" altLang="zh-CN" sz="2600">
                <a:solidFill>
                  <a:schemeClr val="hlink"/>
                </a:solidFill>
                <a:latin typeface="Times New Roman" panose="02020603050405020304" pitchFamily="18" charset="0"/>
                <a:ea typeface="黑体" panose="02010609060101010101" pitchFamily="49" charset="-122"/>
              </a:rPr>
              <a:t>O(n)</a:t>
            </a:r>
            <a:r>
              <a:rPr lang="zh-CN" altLang="en-US" sz="2600">
                <a:solidFill>
                  <a:schemeClr val="tx1"/>
                </a:solidFill>
                <a:latin typeface="Times New Roman" panose="02020603050405020304" pitchFamily="18" charset="0"/>
                <a:ea typeface="黑体" panose="02010609060101010101" pitchFamily="49" charset="-122"/>
              </a:rPr>
              <a:t>的近似算法。为什么</a:t>
            </a:r>
            <a:r>
              <a:rPr lang="en-US" altLang="zh-CN" sz="2600">
                <a:solidFill>
                  <a:schemeClr val="tx1"/>
                </a:solidFill>
                <a:latin typeface="Times New Roman" panose="02020603050405020304" pitchFamily="18" charset="0"/>
                <a:ea typeface="黑体" panose="02010609060101010101" pitchFamily="49" charset="-122"/>
              </a:rPr>
              <a:t>VC</a:t>
            </a:r>
            <a:r>
              <a:rPr lang="zh-CN" altLang="en-US" sz="2600">
                <a:solidFill>
                  <a:schemeClr val="tx1"/>
                </a:solidFill>
                <a:latin typeface="Times New Roman" panose="02020603050405020304" pitchFamily="18" charset="0"/>
                <a:ea typeface="黑体" panose="02010609060101010101" pitchFamily="49" charset="-122"/>
              </a:rPr>
              <a:t>的近似无助于</a:t>
            </a:r>
            <a:r>
              <a:rPr lang="en-US" altLang="zh-CN" sz="2600">
                <a:solidFill>
                  <a:schemeClr val="tx1"/>
                </a:solidFill>
                <a:latin typeface="Times New Roman" panose="02020603050405020304" pitchFamily="18" charset="0"/>
                <a:ea typeface="黑体" panose="02010609060101010101" pitchFamily="49" charset="-122"/>
              </a:rPr>
              <a:t>MIS</a:t>
            </a:r>
            <a:r>
              <a:rPr lang="zh-CN" altLang="en-US" sz="2600">
                <a:solidFill>
                  <a:schemeClr val="tx1"/>
                </a:solidFill>
                <a:latin typeface="Times New Roman" panose="02020603050405020304" pitchFamily="18" charset="0"/>
                <a:ea typeface="黑体" panose="02010609060101010101" pitchFamily="49" charset="-122"/>
              </a:rPr>
              <a:t>的近似？</a:t>
            </a:r>
          </a:p>
        </p:txBody>
      </p:sp>
      <p:sp>
        <p:nvSpPr>
          <p:cNvPr id="173068" name="Text Box 12">
            <a:extLst>
              <a:ext uri="{FF2B5EF4-FFF2-40B4-BE49-F238E27FC236}">
                <a16:creationId xmlns:a16="http://schemas.microsoft.com/office/drawing/2014/main" id="{2AEC70EF-E398-4FB4-BCCF-6BF4E5E9B96D}"/>
              </a:ext>
            </a:extLst>
          </p:cNvPr>
          <p:cNvSpPr txBox="1">
            <a:spLocks noChangeArrowheads="1"/>
          </p:cNvSpPr>
          <p:nvPr/>
        </p:nvSpPr>
        <p:spPr bwMode="auto">
          <a:xfrm>
            <a:off x="309563" y="3221038"/>
            <a:ext cx="8502650" cy="204628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VC</a:t>
            </a:r>
            <a:r>
              <a:rPr lang="zh-CN" altLang="en-US" sz="2600">
                <a:solidFill>
                  <a:schemeClr val="tx1"/>
                </a:solidFill>
                <a:latin typeface="Times New Roman" panose="02020603050405020304" pitchFamily="18" charset="0"/>
                <a:ea typeface="黑体" panose="02010609060101010101" pitchFamily="49" charset="-122"/>
              </a:rPr>
              <a:t>对图</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的</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个最优解</a:t>
            </a:r>
            <a:r>
              <a:rPr lang="en-US" altLang="zh-CN" sz="2600">
                <a:solidFill>
                  <a:schemeClr val="tx1"/>
                </a:solidFill>
                <a:latin typeface="Times New Roman" panose="02020603050405020304" pitchFamily="18" charset="0"/>
                <a:ea typeface="黑体" panose="02010609060101010101" pitchFamily="49" charset="-122"/>
              </a:rPr>
              <a:t>OPT</a:t>
            </a:r>
            <a:r>
              <a:rPr lang="en-US" altLang="zh-CN" sz="2600" baseline="-25000">
                <a:solidFill>
                  <a:schemeClr val="tx1"/>
                </a:solidFill>
                <a:latin typeface="Times New Roman" panose="02020603050405020304" pitchFamily="18" charset="0"/>
                <a:ea typeface="黑体" panose="02010609060101010101" pitchFamily="49" charset="-122"/>
              </a:rPr>
              <a:t>VC</a:t>
            </a:r>
            <a:r>
              <a:rPr lang="en-US" altLang="zh-CN" sz="2600">
                <a:solidFill>
                  <a:schemeClr val="tx1"/>
                </a:solidFill>
                <a:latin typeface="Times New Roman" panose="02020603050405020304" pitchFamily="18" charset="0"/>
                <a:ea typeface="黑体" panose="02010609060101010101" pitchFamily="49" charset="-122"/>
              </a:rPr>
              <a:t>(G)=n/2-1(</a:t>
            </a:r>
            <a:r>
              <a:rPr lang="zh-CN" altLang="en-US" sz="2600">
                <a:solidFill>
                  <a:schemeClr val="tx1"/>
                </a:solidFill>
                <a:latin typeface="Times New Roman" panose="02020603050405020304" pitchFamily="18" charset="0"/>
                <a:ea typeface="黑体" panose="02010609060101010101" pitchFamily="49" charset="-122"/>
              </a:rPr>
              <a:t>即最小覆盖的顶点数</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，∵近似比为</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，∴近似解</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VC</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2OPT</a:t>
            </a:r>
            <a:r>
              <a:rPr lang="en-US" altLang="zh-CN" sz="2600" baseline="-25000">
                <a:solidFill>
                  <a:schemeClr val="tx1"/>
                </a:solidFill>
                <a:latin typeface="Times New Roman" panose="02020603050405020304" pitchFamily="18" charset="0"/>
                <a:ea typeface="黑体" panose="02010609060101010101" pitchFamily="49" charset="-122"/>
              </a:rPr>
              <a:t>VC</a:t>
            </a:r>
            <a:r>
              <a:rPr lang="en-US" altLang="zh-CN" sz="2600">
                <a:solidFill>
                  <a:schemeClr val="tx1"/>
                </a:solidFill>
                <a:latin typeface="Times New Roman" panose="02020603050405020304" pitchFamily="18" charset="0"/>
                <a:ea typeface="黑体" panose="02010609060101010101" pitchFamily="49" charset="-122"/>
              </a:rPr>
              <a:t>(G)=n-2.</a:t>
            </a:r>
            <a:r>
              <a:rPr lang="zh-CN" altLang="en-US" sz="2600">
                <a:solidFill>
                  <a:schemeClr val="tx1"/>
                </a:solidFill>
                <a:latin typeface="Times New Roman" panose="02020603050405020304" pitchFamily="18" charset="0"/>
                <a:ea typeface="黑体" panose="02010609060101010101" pitchFamily="49" charset="-122"/>
              </a:rPr>
              <a:t>解</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VC</a:t>
            </a:r>
            <a:r>
              <a:rPr lang="zh-CN" altLang="en-US" sz="2600">
                <a:solidFill>
                  <a:schemeClr val="tx1"/>
                </a:solidFill>
                <a:latin typeface="Times New Roman" panose="02020603050405020304" pitchFamily="18" charset="0"/>
                <a:ea typeface="黑体" panose="02010609060101010101" pitchFamily="49" charset="-122"/>
              </a:rPr>
              <a:t>给出的顶点覆盖集的补集</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即独立集</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MIS</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的</a:t>
            </a:r>
            <a:r>
              <a:rPr lang="en-US" altLang="zh-CN" sz="2600">
                <a:solidFill>
                  <a:schemeClr val="tx1"/>
                </a:solidFill>
                <a:latin typeface="Times New Roman" panose="02020603050405020304" pitchFamily="18" charset="0"/>
                <a:ea typeface="黑体" panose="02010609060101010101" pitchFamily="49" charset="-122"/>
              </a:rPr>
              <a:t>size</a:t>
            </a:r>
            <a:r>
              <a:rPr lang="zh-CN" altLang="en-US" sz="2600">
                <a:solidFill>
                  <a:schemeClr val="tx1"/>
                </a:solidFill>
                <a:latin typeface="Times New Roman" panose="02020603050405020304" pitchFamily="18" charset="0"/>
                <a:ea typeface="黑体" panose="02010609060101010101" pitchFamily="49" charset="-122"/>
              </a:rPr>
              <a:t>为</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；而</a:t>
            </a:r>
            <a:r>
              <a:rPr lang="en-US" altLang="zh-CN" sz="2600">
                <a:solidFill>
                  <a:schemeClr val="tx1"/>
                </a:solidFill>
                <a:latin typeface="Times New Roman" panose="02020603050405020304" pitchFamily="18" charset="0"/>
                <a:ea typeface="黑体" panose="02010609060101010101" pitchFamily="49" charset="-122"/>
              </a:rPr>
              <a:t>OPT</a:t>
            </a:r>
            <a:r>
              <a:rPr lang="en-US" altLang="zh-CN" sz="2600" baseline="-25000">
                <a:solidFill>
                  <a:schemeClr val="tx1"/>
                </a:solidFill>
                <a:latin typeface="Times New Roman" panose="02020603050405020304" pitchFamily="18" charset="0"/>
                <a:ea typeface="黑体" panose="02010609060101010101" pitchFamily="49" charset="-122"/>
              </a:rPr>
              <a:t>VC</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的补集</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即最优的独立集</a:t>
            </a:r>
            <a:r>
              <a:rPr lang="en-US" altLang="zh-CN" sz="2600">
                <a:solidFill>
                  <a:schemeClr val="tx1"/>
                </a:solidFill>
                <a:latin typeface="Times New Roman" panose="02020603050405020304" pitchFamily="18" charset="0"/>
                <a:ea typeface="黑体" panose="02010609060101010101" pitchFamily="49" charset="-122"/>
              </a:rPr>
              <a:t>OPT</a:t>
            </a:r>
            <a:r>
              <a:rPr lang="en-US" altLang="zh-CN" sz="2600" baseline="-25000">
                <a:solidFill>
                  <a:schemeClr val="tx1"/>
                </a:solidFill>
                <a:latin typeface="Times New Roman" panose="02020603050405020304" pitchFamily="18" charset="0"/>
                <a:ea typeface="黑体" panose="02010609060101010101" pitchFamily="49" charset="-122"/>
              </a:rPr>
              <a:t>MIS</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的</a:t>
            </a:r>
            <a:r>
              <a:rPr lang="en-US" altLang="zh-CN" sz="2600">
                <a:solidFill>
                  <a:schemeClr val="tx1"/>
                </a:solidFill>
                <a:latin typeface="Times New Roman" panose="02020603050405020304" pitchFamily="18" charset="0"/>
                <a:ea typeface="黑体" panose="02010609060101010101" pitchFamily="49" charset="-122"/>
              </a:rPr>
              <a:t>size</a:t>
            </a:r>
            <a:r>
              <a:rPr lang="zh-CN" altLang="en-US" sz="2600">
                <a:solidFill>
                  <a:schemeClr val="tx1"/>
                </a:solidFill>
                <a:latin typeface="Times New Roman" panose="02020603050405020304" pitchFamily="18" charset="0"/>
                <a:ea typeface="黑体" panose="02010609060101010101" pitchFamily="49" charset="-122"/>
              </a:rPr>
              <a:t>为</a:t>
            </a:r>
            <a:r>
              <a:rPr lang="en-US" altLang="zh-CN" sz="2600">
                <a:solidFill>
                  <a:schemeClr val="tx1"/>
                </a:solidFill>
                <a:latin typeface="Times New Roman" panose="02020603050405020304" pitchFamily="18" charset="0"/>
                <a:ea typeface="黑体" panose="02010609060101010101" pitchFamily="49" charset="-122"/>
              </a:rPr>
              <a:t>n/2+1</a:t>
            </a:r>
            <a:r>
              <a:rPr lang="zh-CN" altLang="en-US" sz="2600">
                <a:solidFill>
                  <a:schemeClr val="tx1"/>
                </a:solidFill>
                <a:latin typeface="Times New Roman" panose="02020603050405020304" pitchFamily="18" charset="0"/>
                <a:ea typeface="黑体" panose="02010609060101010101" pitchFamily="49" charset="-122"/>
              </a:rPr>
              <a:t>。故：</a:t>
            </a:r>
          </a:p>
        </p:txBody>
      </p:sp>
      <p:graphicFrame>
        <p:nvGraphicFramePr>
          <p:cNvPr id="173069" name="Object 13">
            <a:extLst>
              <a:ext uri="{FF2B5EF4-FFF2-40B4-BE49-F238E27FC236}">
                <a16:creationId xmlns:a16="http://schemas.microsoft.com/office/drawing/2014/main" id="{F8B8D70B-D814-47DA-AF68-90DDA75B9869}"/>
              </a:ext>
            </a:extLst>
          </p:cNvPr>
          <p:cNvGraphicFramePr>
            <a:graphicFrameLocks noChangeAspect="1"/>
          </p:cNvGraphicFramePr>
          <p:nvPr/>
        </p:nvGraphicFramePr>
        <p:xfrm>
          <a:off x="2314575" y="4706938"/>
          <a:ext cx="5842000" cy="1668462"/>
        </p:xfrm>
        <a:graphic>
          <a:graphicData uri="http://schemas.openxmlformats.org/presentationml/2006/ole">
            <mc:AlternateContent xmlns:mc="http://schemas.openxmlformats.org/markup-compatibility/2006">
              <mc:Choice xmlns:v="urn:schemas-microsoft-com:vml" Requires="v">
                <p:oleObj spid="_x0000_s175105" name="Equation" r:id="rId4" imgW="2133600" imgH="609600" progId="Equation.DSMT4">
                  <p:embed/>
                </p:oleObj>
              </mc:Choice>
              <mc:Fallback>
                <p:oleObj name="Equation" r:id="rId4" imgW="2133600" imgH="609600" progId="Equation.DSMT4">
                  <p:embed/>
                  <p:pic>
                    <p:nvPicPr>
                      <p:cNvPr id="173069" name="Object 13">
                        <a:extLst>
                          <a:ext uri="{FF2B5EF4-FFF2-40B4-BE49-F238E27FC236}">
                            <a16:creationId xmlns:a16="http://schemas.microsoft.com/office/drawing/2014/main" id="{F8B8D70B-D814-47DA-AF68-90DDA75B98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4575" y="4706938"/>
                        <a:ext cx="5842000" cy="166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19D297C3-995A-42D9-92CE-F84D753F791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42F3A1C-F5A6-428E-9A02-2D6F6BEA4D01}"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83</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75107" name="Rectangle 2">
            <a:extLst>
              <a:ext uri="{FF2B5EF4-FFF2-40B4-BE49-F238E27FC236}">
                <a16:creationId xmlns:a16="http://schemas.microsoft.com/office/drawing/2014/main" id="{83632E32-A36A-46AB-9619-F7370A782F6F}"/>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1.3.4  </a:t>
            </a:r>
            <a:r>
              <a:rPr lang="zh-CN" altLang="en-US" sz="3000" b="1">
                <a:solidFill>
                  <a:schemeClr val="tx1"/>
                </a:solidFill>
              </a:rPr>
              <a:t>相对近似之否定结果</a:t>
            </a:r>
            <a:endParaRPr lang="en-US" altLang="zh-CN" sz="3000" b="1">
              <a:solidFill>
                <a:schemeClr val="tx1"/>
              </a:solidFill>
            </a:endParaRPr>
          </a:p>
        </p:txBody>
      </p:sp>
      <p:sp>
        <p:nvSpPr>
          <p:cNvPr id="175108" name="AutoShape 3" descr="u=3113096413,401413580&amp;fm=116&amp;gp=0">
            <a:extLst>
              <a:ext uri="{FF2B5EF4-FFF2-40B4-BE49-F238E27FC236}">
                <a16:creationId xmlns:a16="http://schemas.microsoft.com/office/drawing/2014/main" id="{899650BB-54AB-473D-9F6B-ECFA9909599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5109" name="AutoShape 4" descr="u=3113096413,401413580&amp;fm=116&amp;gp=0">
            <a:extLst>
              <a:ext uri="{FF2B5EF4-FFF2-40B4-BE49-F238E27FC236}">
                <a16:creationId xmlns:a16="http://schemas.microsoft.com/office/drawing/2014/main" id="{489E0891-2C69-4391-9E41-8B7D4B9247A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5110" name="AutoShape 5" descr="u=3113096413,401413580&amp;fm=116&amp;gp=0">
            <a:extLst>
              <a:ext uri="{FF2B5EF4-FFF2-40B4-BE49-F238E27FC236}">
                <a16:creationId xmlns:a16="http://schemas.microsoft.com/office/drawing/2014/main" id="{FF9D4443-C792-4A35-AAB2-4C258B109EC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5111" name="AutoShape 6" descr="u=3113096413,401413580&amp;fm=116&amp;gp=0">
            <a:extLst>
              <a:ext uri="{FF2B5EF4-FFF2-40B4-BE49-F238E27FC236}">
                <a16:creationId xmlns:a16="http://schemas.microsoft.com/office/drawing/2014/main" id="{3AF71A5C-DCA7-49EE-A05F-C9EA078CDB7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5112" name="Text Box 7">
            <a:extLst>
              <a:ext uri="{FF2B5EF4-FFF2-40B4-BE49-F238E27FC236}">
                <a16:creationId xmlns:a16="http://schemas.microsoft.com/office/drawing/2014/main" id="{D235D13D-110E-4AF2-AAE4-43136F28C09C}"/>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5113" name="Text Box 8">
            <a:extLst>
              <a:ext uri="{FF2B5EF4-FFF2-40B4-BE49-F238E27FC236}">
                <a16:creationId xmlns:a16="http://schemas.microsoft.com/office/drawing/2014/main" id="{C84887E6-E837-4982-A7F5-2DB0D094B6D7}"/>
              </a:ext>
            </a:extLst>
          </p:cNvPr>
          <p:cNvSpPr txBox="1">
            <a:spLocks noChangeArrowheads="1"/>
          </p:cNvSpPr>
          <p:nvPr/>
        </p:nvSpPr>
        <p:spPr bwMode="auto">
          <a:xfrm>
            <a:off x="365125" y="1214438"/>
            <a:ext cx="8285163" cy="12747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尽管</a:t>
            </a:r>
            <a:r>
              <a:rPr lang="en-US" altLang="zh-CN" sz="2600">
                <a:solidFill>
                  <a:schemeClr val="tx1"/>
                </a:solidFill>
                <a:latin typeface="Times New Roman" panose="02020603050405020304" pitchFamily="18" charset="0"/>
                <a:ea typeface="黑体" panose="02010609060101010101" pitchFamily="49" charset="-122"/>
              </a:rPr>
              <a:t>NP-hard</a:t>
            </a:r>
            <a:r>
              <a:rPr lang="zh-CN" altLang="en-US" sz="2600">
                <a:solidFill>
                  <a:schemeClr val="tx1"/>
                </a:solidFill>
                <a:latin typeface="Times New Roman" panose="02020603050405020304" pitchFamily="18" charset="0"/>
                <a:ea typeface="黑体" panose="02010609060101010101" pitchFamily="49" charset="-122"/>
              </a:rPr>
              <a:t>归约对优化问题的近似行为揭示得不够，但是我们仍能使用</a:t>
            </a:r>
            <a:r>
              <a:rPr lang="en-US" altLang="zh-CN" sz="2600">
                <a:solidFill>
                  <a:schemeClr val="tx1"/>
                </a:solidFill>
                <a:latin typeface="Times New Roman" panose="02020603050405020304" pitchFamily="18" charset="0"/>
                <a:ea typeface="黑体" panose="02010609060101010101" pitchFamily="49" charset="-122"/>
              </a:rPr>
              <a:t>NPC</a:t>
            </a:r>
            <a:r>
              <a:rPr lang="zh-CN" altLang="en-US" sz="2600">
                <a:solidFill>
                  <a:schemeClr val="tx1"/>
                </a:solidFill>
                <a:latin typeface="Times New Roman" panose="02020603050405020304" pitchFamily="18" charset="0"/>
                <a:ea typeface="黑体" panose="02010609060101010101" pitchFamily="49" charset="-122"/>
              </a:rPr>
              <a:t>理论来证明：除非</a:t>
            </a:r>
            <a:r>
              <a:rPr lang="en-US" altLang="zh-CN" sz="2600">
                <a:solidFill>
                  <a:schemeClr val="tx1"/>
                </a:solidFill>
                <a:latin typeface="Times New Roman" panose="02020603050405020304" pitchFamily="18" charset="0"/>
                <a:ea typeface="黑体" panose="02010609060101010101" pitchFamily="49" charset="-122"/>
              </a:rPr>
              <a:t>P=NP</a:t>
            </a:r>
            <a:r>
              <a:rPr lang="zh-CN" altLang="en-US" sz="2600">
                <a:solidFill>
                  <a:schemeClr val="tx1"/>
                </a:solidFill>
                <a:latin typeface="Times New Roman" panose="02020603050405020304" pitchFamily="18" charset="0"/>
                <a:ea typeface="黑体" panose="02010609060101010101" pitchFamily="49" charset="-122"/>
              </a:rPr>
              <a:t>，否则某类近似算法不存在。</a:t>
            </a:r>
            <a:endParaRPr lang="zh-CN" altLang="en-US" sz="2600">
              <a:solidFill>
                <a:srgbClr val="FF9900"/>
              </a:solidFill>
              <a:latin typeface="Times New Roman" panose="02020603050405020304" pitchFamily="18" charset="0"/>
              <a:ea typeface="黑体" panose="02010609060101010101" pitchFamily="49" charset="-122"/>
            </a:endParaRPr>
          </a:p>
        </p:txBody>
      </p:sp>
      <p:sp>
        <p:nvSpPr>
          <p:cNvPr id="175114" name="Text Box 9">
            <a:extLst>
              <a:ext uri="{FF2B5EF4-FFF2-40B4-BE49-F238E27FC236}">
                <a16:creationId xmlns:a16="http://schemas.microsoft.com/office/drawing/2014/main" id="{DDC11967-9964-4CB2-B1F2-702191DE4299}"/>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75115" name="Text Box 10">
            <a:extLst>
              <a:ext uri="{FF2B5EF4-FFF2-40B4-BE49-F238E27FC236}">
                <a16:creationId xmlns:a16="http://schemas.microsoft.com/office/drawing/2014/main" id="{50E0A2A0-1CA7-4EB8-98C6-50D7216D5AA5}"/>
              </a:ext>
            </a:extLst>
          </p:cNvPr>
          <p:cNvSpPr txBox="1">
            <a:spLocks noChangeArrowheads="1"/>
          </p:cNvSpPr>
          <p:nvPr/>
        </p:nvSpPr>
        <p:spPr bwMode="auto">
          <a:xfrm>
            <a:off x="319088" y="2679700"/>
            <a:ext cx="8561387" cy="8715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ts val="100"/>
              </a:spcBef>
              <a:spcAft>
                <a:spcPct val="3500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Def.1.10</a:t>
            </a: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对于一个优化问题</a:t>
            </a:r>
            <a:r>
              <a:rPr lang="el-GR"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Π</a:t>
            </a:r>
            <a:r>
              <a:rPr lang="zh-CN" altLang="en-US"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a:t>
            </a:r>
            <a:r>
              <a:rPr lang="zh-CN" altLang="en-US" sz="2600">
                <a:solidFill>
                  <a:schemeClr val="hlink"/>
                </a:solidFill>
                <a:latin typeface="Times New Roman" panose="02020603050405020304" pitchFamily="18" charset="0"/>
                <a:ea typeface="MS Gothic" panose="020B0609070205080204" pitchFamily="49" charset="-128"/>
                <a:cs typeface="Times New Roman" panose="02020603050405020304" pitchFamily="18" charset="0"/>
              </a:rPr>
              <a:t>最佳可达</a:t>
            </a:r>
            <a:r>
              <a:rPr lang="zh-CN" altLang="en-US" sz="2600">
                <a:solidFill>
                  <a:schemeClr val="hlink"/>
                </a:solidFill>
                <a:latin typeface="Times New Roman" panose="02020603050405020304" pitchFamily="18" charset="0"/>
                <a:ea typeface="黑体" panose="02010609060101010101" pitchFamily="49" charset="-122"/>
              </a:rPr>
              <a:t>性能比</a:t>
            </a:r>
            <a:r>
              <a:rPr lang="en-US" altLang="zh-CN" sz="2600">
                <a:solidFill>
                  <a:schemeClr val="tx1"/>
                </a:solidFill>
                <a:latin typeface="Times New Roman" panose="02020603050405020304" pitchFamily="18" charset="0"/>
                <a:ea typeface="黑体" panose="02010609060101010101" pitchFamily="49" charset="-122"/>
              </a:rPr>
              <a:t>R</a:t>
            </a:r>
            <a:r>
              <a:rPr lang="en-US" altLang="zh-CN" sz="2600" baseline="-25000">
                <a:solidFill>
                  <a:schemeClr val="tx1"/>
                </a:solidFill>
                <a:latin typeface="Times New Roman" panose="02020603050405020304" pitchFamily="18" charset="0"/>
                <a:ea typeface="黑体" panose="02010609060101010101" pitchFamily="49" charset="-122"/>
              </a:rPr>
              <a:t>MIN</a:t>
            </a:r>
            <a:r>
              <a:rPr lang="en-US" altLang="zh-CN" sz="2600">
                <a:solidFill>
                  <a:schemeClr val="tx1"/>
                </a:solidFill>
                <a:latin typeface="Times New Roman" panose="02020603050405020304" pitchFamily="18" charset="0"/>
                <a:ea typeface="黑体" panose="02010609060101010101" pitchFamily="49" charset="-122"/>
              </a:rPr>
              <a:t>(</a:t>
            </a:r>
            <a:r>
              <a:rPr lang="el-GR" altLang="zh-CN" sz="2600">
                <a:solidFill>
                  <a:schemeClr val="tx1"/>
                </a:solidFill>
                <a:latin typeface="Times New Roman" panose="02020603050405020304" pitchFamily="18" charset="0"/>
                <a:ea typeface="MS Gothic" panose="020B0609070205080204" pitchFamily="49" charset="-128"/>
              </a:rPr>
              <a:t>Π</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定义为：</a:t>
            </a:r>
          </a:p>
        </p:txBody>
      </p:sp>
      <p:sp>
        <p:nvSpPr>
          <p:cNvPr id="175116" name="Text Box 11">
            <a:extLst>
              <a:ext uri="{FF2B5EF4-FFF2-40B4-BE49-F238E27FC236}">
                <a16:creationId xmlns:a16="http://schemas.microsoft.com/office/drawing/2014/main" id="{535066E3-CF8B-48F7-B8A6-C2E85D4046EB}"/>
              </a:ext>
            </a:extLst>
          </p:cNvPr>
          <p:cNvSpPr txBox="1">
            <a:spLocks noChangeArrowheads="1"/>
          </p:cNvSpPr>
          <p:nvPr/>
        </p:nvSpPr>
        <p:spPr bwMode="auto">
          <a:xfrm>
            <a:off x="363538" y="4616450"/>
            <a:ext cx="8502650" cy="14938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Char char="n"/>
            </a:pPr>
            <a:r>
              <a:rPr lang="en-US" altLang="zh-CN" sz="2600">
                <a:solidFill>
                  <a:schemeClr val="tx1"/>
                </a:solidFill>
                <a:latin typeface="Times New Roman" panose="02020603050405020304" pitchFamily="18" charset="0"/>
                <a:ea typeface="黑体" panose="02010609060101010101" pitchFamily="49" charset="-122"/>
              </a:rPr>
              <a:t>R</a:t>
            </a:r>
            <a:r>
              <a:rPr lang="en-US" altLang="zh-CN" sz="2600" baseline="-25000">
                <a:solidFill>
                  <a:schemeClr val="tx1"/>
                </a:solidFill>
                <a:latin typeface="Times New Roman" panose="02020603050405020304" pitchFamily="18" charset="0"/>
                <a:ea typeface="黑体" panose="02010609060101010101" pitchFamily="49" charset="-122"/>
              </a:rPr>
              <a:t>MIN</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：最希望的结果，这类问题是容易近似的</a:t>
            </a:r>
          </a:p>
          <a:p>
            <a:pPr algn="just" eaLnBrk="1">
              <a:spcBef>
                <a:spcPts val="100"/>
              </a:spcBef>
              <a:spcAft>
                <a:spcPct val="0"/>
              </a:spcAft>
              <a:buClr>
                <a:srgbClr val="FF9900"/>
              </a:buClr>
              <a:buFont typeface="Wingdings" panose="05000000000000000000" pitchFamily="2" charset="2"/>
              <a:buChar char="n"/>
            </a:pPr>
            <a:r>
              <a:rPr lang="en-US" altLang="zh-CN" sz="2600">
                <a:solidFill>
                  <a:schemeClr val="tx1"/>
                </a:solidFill>
                <a:latin typeface="Times New Roman" panose="02020603050405020304" pitchFamily="18" charset="0"/>
                <a:ea typeface="黑体" panose="02010609060101010101" pitchFamily="49" charset="-122"/>
              </a:rPr>
              <a:t>R</a:t>
            </a:r>
            <a:r>
              <a:rPr lang="en-US" altLang="zh-CN" sz="2600" baseline="-25000">
                <a:solidFill>
                  <a:schemeClr val="tx1"/>
                </a:solidFill>
                <a:latin typeface="Times New Roman" panose="02020603050405020304" pitchFamily="18" charset="0"/>
                <a:ea typeface="黑体" panose="02010609060101010101" pitchFamily="49" charset="-122"/>
              </a:rPr>
              <a:t>MIN</a:t>
            </a:r>
            <a:r>
              <a:rPr lang="zh-CN" altLang="en-US" sz="2600">
                <a:solidFill>
                  <a:schemeClr val="tx1"/>
                </a:solidFill>
                <a:latin typeface="Times New Roman" panose="02020603050405020304" pitchFamily="18" charset="0"/>
                <a:ea typeface="黑体" panose="02010609060101010101" pitchFamily="49" charset="-122"/>
              </a:rPr>
              <a:t>有界：如</a:t>
            </a:r>
            <a:r>
              <a:rPr lang="el-GR" altLang="zh-CN" sz="2600">
                <a:solidFill>
                  <a:schemeClr val="tx1"/>
                </a:solidFill>
              </a:rPr>
              <a:t>Δ</a:t>
            </a:r>
            <a:r>
              <a:rPr lang="en-US" altLang="zh-CN" sz="2600">
                <a:solidFill>
                  <a:schemeClr val="tx1"/>
                </a:solidFill>
              </a:rPr>
              <a:t>TSP</a:t>
            </a:r>
            <a:r>
              <a:rPr lang="zh-CN" altLang="en-US" sz="2600">
                <a:solidFill>
                  <a:schemeClr val="tx1"/>
                </a:solidFill>
              </a:rPr>
              <a:t>问题</a:t>
            </a:r>
          </a:p>
          <a:p>
            <a:pPr algn="just" eaLnBrk="1">
              <a:spcBef>
                <a:spcPts val="100"/>
              </a:spcBef>
              <a:spcAft>
                <a:spcPct val="0"/>
              </a:spcAft>
              <a:buClr>
                <a:srgbClr val="FF9900"/>
              </a:buClr>
              <a:buFont typeface="Wingdings" panose="05000000000000000000" pitchFamily="2" charset="2"/>
              <a:buChar char="n"/>
            </a:pPr>
            <a:r>
              <a:rPr lang="en-US" altLang="zh-CN" sz="2600">
                <a:solidFill>
                  <a:schemeClr val="tx1"/>
                </a:solidFill>
                <a:latin typeface="Times New Roman" panose="02020603050405020304" pitchFamily="18" charset="0"/>
                <a:ea typeface="黑体" panose="02010609060101010101" pitchFamily="49" charset="-122"/>
              </a:rPr>
              <a:t>R</a:t>
            </a:r>
            <a:r>
              <a:rPr lang="en-US" altLang="zh-CN" sz="2600" baseline="-25000">
                <a:solidFill>
                  <a:schemeClr val="tx1"/>
                </a:solidFill>
                <a:latin typeface="Times New Roman" panose="02020603050405020304" pitchFamily="18" charset="0"/>
                <a:ea typeface="黑体" panose="02010609060101010101" pitchFamily="49" charset="-122"/>
              </a:rPr>
              <a:t>MIN</a:t>
            </a:r>
            <a:r>
              <a:rPr lang="zh-CN" altLang="en-US" sz="2600">
                <a:solidFill>
                  <a:schemeClr val="tx1"/>
                </a:solidFill>
                <a:latin typeface="Times New Roman" panose="02020603050405020304" pitchFamily="18" charset="0"/>
                <a:ea typeface="黑体" panose="02010609060101010101" pitchFamily="49" charset="-122"/>
              </a:rPr>
              <a:t>无界：难于近似。下面先考虑此类问题</a:t>
            </a:r>
          </a:p>
        </p:txBody>
      </p:sp>
      <p:graphicFrame>
        <p:nvGraphicFramePr>
          <p:cNvPr id="175117" name="Object 12">
            <a:extLst>
              <a:ext uri="{FF2B5EF4-FFF2-40B4-BE49-F238E27FC236}">
                <a16:creationId xmlns:a16="http://schemas.microsoft.com/office/drawing/2014/main" id="{8228B3E0-C9B0-43D3-812C-593E65F3BA2E}"/>
              </a:ext>
            </a:extLst>
          </p:cNvPr>
          <p:cNvGraphicFramePr>
            <a:graphicFrameLocks noChangeAspect="1"/>
          </p:cNvGraphicFramePr>
          <p:nvPr/>
        </p:nvGraphicFramePr>
        <p:xfrm>
          <a:off x="231775" y="3600450"/>
          <a:ext cx="8912225" cy="660400"/>
        </p:xfrm>
        <a:graphic>
          <a:graphicData uri="http://schemas.openxmlformats.org/presentationml/2006/ole">
            <mc:AlternateContent xmlns:mc="http://schemas.openxmlformats.org/markup-compatibility/2006">
              <mc:Choice xmlns:v="urn:schemas-microsoft-com:vml" Requires="v">
                <p:oleObj spid="_x0000_s177153" name="Equation" r:id="rId4" imgW="3403600" imgH="241300" progId="Equation.DSMT4">
                  <p:embed/>
                </p:oleObj>
              </mc:Choice>
              <mc:Fallback>
                <p:oleObj name="Equation" r:id="rId4" imgW="3403600" imgH="241300" progId="Equation.DSMT4">
                  <p:embed/>
                  <p:pic>
                    <p:nvPicPr>
                      <p:cNvPr id="175117" name="Object 12">
                        <a:extLst>
                          <a:ext uri="{FF2B5EF4-FFF2-40B4-BE49-F238E27FC236}">
                            <a16:creationId xmlns:a16="http://schemas.microsoft.com/office/drawing/2014/main" id="{8228B3E0-C9B0-43D3-812C-593E65F3BA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775" y="3600450"/>
                        <a:ext cx="8912225"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22BB04B5-1C24-456A-AFC1-28FD8E518F5E}"/>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83762AD8-2348-444E-A8C9-46D9FC1E8912}"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84</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77155" name="Rectangle 2">
            <a:extLst>
              <a:ext uri="{FF2B5EF4-FFF2-40B4-BE49-F238E27FC236}">
                <a16:creationId xmlns:a16="http://schemas.microsoft.com/office/drawing/2014/main" id="{1465BCC8-02C9-4D13-A995-58ED18E2835C}"/>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1.3.4  </a:t>
            </a:r>
            <a:r>
              <a:rPr lang="zh-CN" altLang="en-US" sz="3000" b="1">
                <a:solidFill>
                  <a:schemeClr val="tx1"/>
                </a:solidFill>
              </a:rPr>
              <a:t>相对近似之否定结果</a:t>
            </a:r>
            <a:endParaRPr lang="en-US" altLang="zh-CN" sz="3000" b="1">
              <a:solidFill>
                <a:schemeClr val="tx1"/>
              </a:solidFill>
            </a:endParaRPr>
          </a:p>
        </p:txBody>
      </p:sp>
      <p:sp>
        <p:nvSpPr>
          <p:cNvPr id="177156" name="AutoShape 3" descr="u=3113096413,401413580&amp;fm=116&amp;gp=0">
            <a:extLst>
              <a:ext uri="{FF2B5EF4-FFF2-40B4-BE49-F238E27FC236}">
                <a16:creationId xmlns:a16="http://schemas.microsoft.com/office/drawing/2014/main" id="{D1DFC473-9315-446E-AAD5-C2F22E4D772F}"/>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7157" name="AutoShape 4" descr="u=3113096413,401413580&amp;fm=116&amp;gp=0">
            <a:extLst>
              <a:ext uri="{FF2B5EF4-FFF2-40B4-BE49-F238E27FC236}">
                <a16:creationId xmlns:a16="http://schemas.microsoft.com/office/drawing/2014/main" id="{D9034210-A467-42DD-9073-BE94BCB04BC0}"/>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7158" name="AutoShape 5" descr="u=3113096413,401413580&amp;fm=116&amp;gp=0">
            <a:extLst>
              <a:ext uri="{FF2B5EF4-FFF2-40B4-BE49-F238E27FC236}">
                <a16:creationId xmlns:a16="http://schemas.microsoft.com/office/drawing/2014/main" id="{A2A60710-08FA-4BBA-8BF3-1E5A7CB0EE9D}"/>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7159" name="AutoShape 6" descr="u=3113096413,401413580&amp;fm=116&amp;gp=0">
            <a:extLst>
              <a:ext uri="{FF2B5EF4-FFF2-40B4-BE49-F238E27FC236}">
                <a16:creationId xmlns:a16="http://schemas.microsoft.com/office/drawing/2014/main" id="{C562BF96-C77B-4E28-9A0C-2F5DAABF7F8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7160" name="Text Box 7">
            <a:extLst>
              <a:ext uri="{FF2B5EF4-FFF2-40B4-BE49-F238E27FC236}">
                <a16:creationId xmlns:a16="http://schemas.microsoft.com/office/drawing/2014/main" id="{443A8CAE-8E3B-4DAC-8904-681B55D58447}"/>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7161" name="Text Box 8">
            <a:extLst>
              <a:ext uri="{FF2B5EF4-FFF2-40B4-BE49-F238E27FC236}">
                <a16:creationId xmlns:a16="http://schemas.microsoft.com/office/drawing/2014/main" id="{0F32039E-CAA9-4CF5-B7EB-172A60D8AB92}"/>
              </a:ext>
            </a:extLst>
          </p:cNvPr>
          <p:cNvSpPr txBox="1">
            <a:spLocks noChangeArrowheads="1"/>
          </p:cNvSpPr>
          <p:nvPr/>
        </p:nvSpPr>
        <p:spPr bwMode="auto">
          <a:xfrm>
            <a:off x="393700" y="1027113"/>
            <a:ext cx="5526088" cy="12747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Th.1.16</a:t>
            </a:r>
            <a:r>
              <a:rPr lang="en-US" altLang="zh-CN" sz="2600">
                <a:solidFill>
                  <a:schemeClr val="tx1"/>
                </a:solidFill>
                <a:latin typeface="Times New Roman" panose="02020603050405020304" pitchFamily="18" charset="0"/>
                <a:ea typeface="黑体" panose="02010609060101010101" pitchFamily="49" charset="-122"/>
              </a:rPr>
              <a:t>  </a:t>
            </a:r>
            <a:r>
              <a:rPr lang="zh-CN" altLang="en-US" sz="2600">
                <a:solidFill>
                  <a:schemeClr val="tx1"/>
                </a:solidFill>
                <a:latin typeface="Times New Roman" panose="02020603050405020304" pitchFamily="18" charset="0"/>
                <a:ea typeface="黑体" panose="02010609060101010101" pitchFamily="49" charset="-122"/>
              </a:rPr>
              <a:t>若</a:t>
            </a:r>
            <a:r>
              <a:rPr lang="en-US" altLang="zh-CN" sz="2600">
                <a:solidFill>
                  <a:schemeClr val="tx1"/>
                </a:solidFill>
                <a:latin typeface="Times New Roman" panose="02020603050405020304" pitchFamily="18" charset="0"/>
                <a:ea typeface="黑体" panose="02010609060101010101" pitchFamily="49" charset="-122"/>
              </a:rPr>
              <a:t>P</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NP</a:t>
            </a:r>
            <a:r>
              <a:rPr lang="zh-CN" altLang="en-US" sz="2600">
                <a:solidFill>
                  <a:schemeClr val="tx1"/>
                </a:solidFill>
                <a:latin typeface="Times New Roman" panose="02020603050405020304" pitchFamily="18" charset="0"/>
                <a:ea typeface="黑体" panose="02010609060101010101" pitchFamily="49" charset="-122"/>
              </a:rPr>
              <a:t>，则</a:t>
            </a:r>
            <a:r>
              <a:rPr lang="en-US" altLang="zh-CN" sz="2600">
                <a:solidFill>
                  <a:schemeClr val="tx1"/>
                </a:solidFill>
                <a:latin typeface="Times New Roman" panose="02020603050405020304" pitchFamily="18" charset="0"/>
                <a:ea typeface="黑体" panose="02010609060101010101" pitchFamily="49" charset="-122"/>
              </a:rPr>
              <a:t>R</a:t>
            </a:r>
            <a:r>
              <a:rPr lang="en-US" altLang="zh-CN" sz="2600" baseline="-25000">
                <a:solidFill>
                  <a:schemeClr val="tx1"/>
                </a:solidFill>
                <a:latin typeface="Times New Roman" panose="02020603050405020304" pitchFamily="18" charset="0"/>
                <a:ea typeface="黑体" panose="02010609060101010101" pitchFamily="49" charset="-122"/>
              </a:rPr>
              <a:t>MIN</a:t>
            </a:r>
            <a:r>
              <a:rPr lang="en-US" altLang="zh-CN" sz="2600">
                <a:solidFill>
                  <a:schemeClr val="tx1"/>
                </a:solidFill>
                <a:latin typeface="Times New Roman" panose="02020603050405020304" pitchFamily="18" charset="0"/>
                <a:ea typeface="黑体" panose="02010609060101010101" pitchFamily="49" charset="-122"/>
              </a:rPr>
              <a:t>(TSP)=</a:t>
            </a:r>
            <a:r>
              <a:rPr lang="en-US" altLang="en-US" sz="2600">
                <a:solidFill>
                  <a:schemeClr val="tx1"/>
                </a:solidFill>
                <a:latin typeface="Times New Roman" panose="02020603050405020304" pitchFamily="18" charset="0"/>
                <a:ea typeface="MS Gothic" panose="020B0609070205080204" pitchFamily="49" charset="-128"/>
              </a:rPr>
              <a:t>∞</a:t>
            </a:r>
            <a:endParaRPr lang="en-US" altLang="zh-CN" sz="2600">
              <a:solidFill>
                <a:schemeClr val="tx1"/>
              </a:solidFill>
              <a:latin typeface="Times New Roman" panose="02020603050405020304" pitchFamily="18" charset="0"/>
              <a:ea typeface="MS Gothic" panose="020B0609070205080204" pitchFamily="49" charset="-128"/>
            </a:endParaRPr>
          </a:p>
          <a:p>
            <a:pPr algn="just" eaLnBrk="1">
              <a:spcBef>
                <a:spcPts val="12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MS Gothic" panose="020B0609070205080204" pitchFamily="49" charset="-128"/>
              </a:rPr>
              <a:t>Pf</a:t>
            </a:r>
            <a:r>
              <a:rPr lang="zh-CN" altLang="en-US" sz="2600">
                <a:solidFill>
                  <a:schemeClr val="tx1"/>
                </a:solidFill>
                <a:latin typeface="Times New Roman" panose="02020603050405020304" pitchFamily="18" charset="0"/>
                <a:ea typeface="MS Gothic" panose="020B0609070205080204" pitchFamily="49" charset="-128"/>
              </a:rPr>
              <a:t>：假定有一算法</a:t>
            </a:r>
            <a:r>
              <a:rPr lang="en-US" altLang="zh-CN" sz="2600">
                <a:solidFill>
                  <a:schemeClr val="tx1"/>
                </a:solidFill>
                <a:latin typeface="Times New Roman" panose="02020603050405020304" pitchFamily="18" charset="0"/>
                <a:ea typeface="MS Gothic" panose="020B0609070205080204" pitchFamily="49" charset="-128"/>
              </a:rPr>
              <a:t>A</a:t>
            </a:r>
            <a:r>
              <a:rPr lang="zh-CN" altLang="en-US" sz="2600">
                <a:solidFill>
                  <a:schemeClr val="tx1"/>
                </a:solidFill>
                <a:latin typeface="Times New Roman" panose="02020603050405020304" pitchFamily="18" charset="0"/>
                <a:ea typeface="MS Gothic" panose="020B0609070205080204" pitchFamily="49" charset="-128"/>
              </a:rPr>
              <a:t>对某常数</a:t>
            </a:r>
            <a:r>
              <a:rPr lang="en-US" altLang="zh-CN" sz="2600">
                <a:solidFill>
                  <a:schemeClr val="tx1"/>
                </a:solidFill>
                <a:latin typeface="Times New Roman" panose="02020603050405020304" pitchFamily="18" charset="0"/>
                <a:ea typeface="MS Gothic" panose="020B0609070205080204" pitchFamily="49" charset="-128"/>
              </a:rPr>
              <a:t>k</a:t>
            </a:r>
            <a:r>
              <a:rPr lang="zh-CN" altLang="en-US" sz="2600">
                <a:solidFill>
                  <a:schemeClr val="tx1"/>
                </a:solidFill>
                <a:latin typeface="Times New Roman" panose="02020603050405020304" pitchFamily="18" charset="0"/>
                <a:ea typeface="MS Gothic" panose="020B0609070205080204" pitchFamily="49" charset="-128"/>
              </a:rPr>
              <a:t>满足：</a:t>
            </a:r>
          </a:p>
        </p:txBody>
      </p:sp>
      <p:sp>
        <p:nvSpPr>
          <p:cNvPr id="177162" name="Text Box 9">
            <a:extLst>
              <a:ext uri="{FF2B5EF4-FFF2-40B4-BE49-F238E27FC236}">
                <a16:creationId xmlns:a16="http://schemas.microsoft.com/office/drawing/2014/main" id="{4CFF01A1-5776-4403-B202-16271F3D6D39}"/>
              </a:ext>
            </a:extLst>
          </p:cNvPr>
          <p:cNvSpPr txBox="1">
            <a:spLocks noChangeArrowheads="1"/>
          </p:cNvSpPr>
          <p:nvPr/>
        </p:nvSpPr>
        <p:spPr bwMode="auto">
          <a:xfrm>
            <a:off x="407988" y="5926138"/>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77163" name="Text Box 10">
            <a:extLst>
              <a:ext uri="{FF2B5EF4-FFF2-40B4-BE49-F238E27FC236}">
                <a16:creationId xmlns:a16="http://schemas.microsoft.com/office/drawing/2014/main" id="{0A700605-9E5C-4674-A68A-5BBD4C0AD8CA}"/>
              </a:ext>
            </a:extLst>
          </p:cNvPr>
          <p:cNvSpPr txBox="1">
            <a:spLocks noChangeArrowheads="1"/>
          </p:cNvSpPr>
          <p:nvPr/>
        </p:nvSpPr>
        <p:spPr bwMode="auto">
          <a:xfrm>
            <a:off x="347663" y="2084388"/>
            <a:ext cx="8561387" cy="87153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35000"/>
              </a:spcAft>
              <a:buClr>
                <a:srgbClr val="FF9900"/>
              </a:buClr>
              <a:buFont typeface="Wingdings" panose="05000000000000000000" pitchFamily="2" charset="2"/>
              <a:buNone/>
            </a:pPr>
            <a:r>
              <a:rPr lang="zh-CN" altLang="en-US" sz="2600">
                <a:solidFill>
                  <a:srgbClr val="FF9900"/>
                </a:solidFill>
                <a:latin typeface="Times New Roman" panose="02020603050405020304" pitchFamily="18" charset="0"/>
                <a:ea typeface="黑体" panose="02010609060101010101" pitchFamily="49" charset="-122"/>
              </a:rPr>
              <a:t>基本思想：</a:t>
            </a:r>
            <a:r>
              <a:rPr lang="zh-CN" altLang="en-US" sz="2600">
                <a:solidFill>
                  <a:schemeClr val="tx1"/>
                </a:solidFill>
                <a:latin typeface="Times New Roman" panose="02020603050405020304" pitchFamily="18" charset="0"/>
                <a:ea typeface="黑体" panose="02010609060101010101" pitchFamily="49" charset="-122"/>
              </a:rPr>
              <a:t>使用</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构造一个多项式时间的算法解决</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问题，因为</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NPC</a:t>
            </a:r>
            <a:r>
              <a:rPr lang="zh-CN" altLang="en-US" sz="2600">
                <a:solidFill>
                  <a:schemeClr val="tx1"/>
                </a:solidFill>
                <a:latin typeface="Times New Roman" panose="02020603050405020304" pitchFamily="18" charset="0"/>
                <a:ea typeface="黑体" panose="02010609060101010101" pitchFamily="49" charset="-122"/>
              </a:rPr>
              <a:t>的，若</a:t>
            </a:r>
            <a:r>
              <a:rPr lang="en-US" altLang="zh-CN" sz="2600">
                <a:solidFill>
                  <a:schemeClr val="tx1"/>
                </a:solidFill>
                <a:latin typeface="Times New Roman" panose="02020603050405020304" pitchFamily="18" charset="0"/>
                <a:ea typeface="黑体" panose="02010609060101010101" pitchFamily="49" charset="-122"/>
              </a:rPr>
              <a:t>P</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NP</a:t>
            </a:r>
            <a:r>
              <a:rPr lang="zh-CN" altLang="en-US" sz="2600">
                <a:solidFill>
                  <a:schemeClr val="tx1"/>
                </a:solidFill>
                <a:latin typeface="Times New Roman" panose="02020603050405020304" pitchFamily="18" charset="0"/>
                <a:ea typeface="黑体" panose="02010609060101010101" pitchFamily="49" charset="-122"/>
              </a:rPr>
              <a:t>，则矛盾！</a:t>
            </a:r>
          </a:p>
        </p:txBody>
      </p:sp>
      <p:sp>
        <p:nvSpPr>
          <p:cNvPr id="177164" name="Text Box 11">
            <a:extLst>
              <a:ext uri="{FF2B5EF4-FFF2-40B4-BE49-F238E27FC236}">
                <a16:creationId xmlns:a16="http://schemas.microsoft.com/office/drawing/2014/main" id="{201C1C77-3D4B-427B-BE4C-ADE1E3F9237E}"/>
              </a:ext>
            </a:extLst>
          </p:cNvPr>
          <p:cNvSpPr txBox="1">
            <a:spLocks noChangeArrowheads="1"/>
          </p:cNvSpPr>
          <p:nvPr/>
        </p:nvSpPr>
        <p:spPr bwMode="auto">
          <a:xfrm>
            <a:off x="377825" y="2990850"/>
            <a:ext cx="8502650" cy="177006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假定</a:t>
            </a:r>
            <a:r>
              <a:rPr lang="en-US" altLang="zh-CN" sz="2600">
                <a:solidFill>
                  <a:schemeClr val="tx1"/>
                </a:solidFill>
              </a:rPr>
              <a:t>G(V,E)</a:t>
            </a:r>
            <a:r>
              <a:rPr lang="zh-CN" altLang="en-US" sz="2600">
                <a:solidFill>
                  <a:schemeClr val="tx1"/>
                </a:solidFill>
              </a:rPr>
              <a:t>是</a:t>
            </a:r>
            <a:r>
              <a:rPr lang="zh-CN" altLang="en-US" sz="2600">
                <a:solidFill>
                  <a:schemeClr val="tx1"/>
                </a:solidFill>
                <a:latin typeface="Times New Roman" panose="02020603050405020304" pitchFamily="18" charset="0"/>
                <a:ea typeface="黑体" panose="02010609060101010101" pitchFamily="49" charset="-122"/>
              </a:rPr>
              <a:t>无向无权图，可为</a:t>
            </a:r>
            <a:r>
              <a:rPr lang="en-US" altLang="zh-CN" sz="2600">
                <a:solidFill>
                  <a:schemeClr val="tx1"/>
                </a:solidFill>
                <a:latin typeface="Times New Roman" panose="02020603050405020304" pitchFamily="18" charset="0"/>
                <a:ea typeface="黑体" panose="02010609060101010101" pitchFamily="49" charset="-122"/>
              </a:rPr>
              <a:t>TSP</a:t>
            </a:r>
            <a:r>
              <a:rPr lang="zh-CN" altLang="en-US" sz="2600">
                <a:solidFill>
                  <a:schemeClr val="tx1"/>
                </a:solidFill>
                <a:latin typeface="Times New Roman" panose="02020603050405020304" pitchFamily="18" charset="0"/>
                <a:ea typeface="黑体" panose="02010609060101010101" pitchFamily="49" charset="-122"/>
              </a:rPr>
              <a:t>构造</a:t>
            </a:r>
            <a:r>
              <a:rPr lang="zh-CN" altLang="en-US" sz="2600">
                <a:solidFill>
                  <a:schemeClr val="hlink"/>
                </a:solidFill>
                <a:latin typeface="Times New Roman" panose="02020603050405020304" pitchFamily="18" charset="0"/>
                <a:ea typeface="黑体" panose="02010609060101010101" pitchFamily="49" charset="-122"/>
              </a:rPr>
              <a:t>实例</a:t>
            </a:r>
            <a:r>
              <a:rPr lang="en-US" altLang="zh-CN" sz="2600">
                <a:solidFill>
                  <a:schemeClr val="hlink"/>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H</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V</a:t>
            </a:r>
            <a:r>
              <a:rPr lang="zh-CN" altLang="en-US" sz="2600">
                <a:solidFill>
                  <a:schemeClr val="tx1"/>
                </a:solidFill>
                <a:latin typeface="Times New Roman" panose="02020603050405020304" pitchFamily="18" charset="0"/>
                <a:ea typeface="黑体" panose="02010609060101010101" pitchFamily="49" charset="-122"/>
              </a:rPr>
              <a:t>上的完全图，</a:t>
            </a:r>
            <a:r>
              <a:rPr lang="en-US" altLang="zh-CN" sz="2600">
                <a:solidFill>
                  <a:schemeClr val="tx1"/>
                </a:solidFill>
                <a:latin typeface="Times New Roman" panose="02020603050405020304" pitchFamily="18" charset="0"/>
                <a:ea typeface="黑体" panose="02010609060101010101" pitchFamily="49" charset="-122"/>
              </a:rPr>
              <a:t>H</a:t>
            </a:r>
            <a:r>
              <a:rPr lang="zh-CN" altLang="en-US" sz="2600">
                <a:solidFill>
                  <a:schemeClr val="tx1"/>
                </a:solidFill>
                <a:latin typeface="Times New Roman" panose="02020603050405020304" pitchFamily="18" charset="0"/>
                <a:ea typeface="黑体" panose="02010609060101010101" pitchFamily="49" charset="-122"/>
              </a:rPr>
              <a:t>中来自于</a:t>
            </a:r>
            <a:r>
              <a:rPr lang="en-US" altLang="zh-CN" sz="2600">
                <a:solidFill>
                  <a:schemeClr val="tx1"/>
                </a:solidFill>
                <a:latin typeface="Times New Roman" panose="02020603050405020304" pitchFamily="18" charset="0"/>
                <a:ea typeface="黑体" panose="02010609060101010101" pitchFamily="49" charset="-122"/>
              </a:rPr>
              <a:t>E</a:t>
            </a:r>
            <a:r>
              <a:rPr lang="zh-CN" altLang="en-US" sz="2600">
                <a:solidFill>
                  <a:schemeClr val="tx1"/>
                </a:solidFill>
                <a:latin typeface="Times New Roman" panose="02020603050405020304" pitchFamily="18" charset="0"/>
                <a:ea typeface="黑体" panose="02010609060101010101" pitchFamily="49" charset="-122"/>
              </a:rPr>
              <a:t>的边长度置为</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，其余边长置为</a:t>
            </a:r>
            <a:r>
              <a:rPr lang="en-US" altLang="zh-CN" sz="2600">
                <a:solidFill>
                  <a:schemeClr val="tx1"/>
                </a:solidFill>
                <a:latin typeface="Times New Roman" panose="02020603050405020304" pitchFamily="18" charset="0"/>
                <a:ea typeface="黑体" panose="02010609060101010101" pitchFamily="49" charset="-122"/>
              </a:rPr>
              <a:t>kn</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n=|V|</a:t>
            </a:r>
            <a:r>
              <a:rPr lang="zh-CN" altLang="en-US" sz="2600">
                <a:solidFill>
                  <a:schemeClr val="tx1"/>
                </a:solidFill>
                <a:latin typeface="Times New Roman" panose="02020603050405020304" pitchFamily="18" charset="0"/>
                <a:ea typeface="黑体" panose="02010609060101010101" pitchFamily="49" charset="-122"/>
              </a:rPr>
              <a:t>。</a:t>
            </a:r>
          </a:p>
          <a:p>
            <a:pPr algn="just" eaLnBrk="1">
              <a:spcBef>
                <a:spcPts val="1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Claim</a:t>
            </a:r>
            <a:r>
              <a:rPr lang="zh-CN" altLang="en-US" sz="2600">
                <a:solidFill>
                  <a:srgbClr val="FF9900"/>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若</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有</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则</a:t>
            </a:r>
            <a:r>
              <a:rPr lang="en-US" altLang="zh-CN" sz="2600">
                <a:solidFill>
                  <a:schemeClr val="tx1"/>
                </a:solidFill>
                <a:latin typeface="Times New Roman" panose="02020603050405020304" pitchFamily="18" charset="0"/>
                <a:ea typeface="黑体" panose="02010609060101010101" pitchFamily="49" charset="-122"/>
              </a:rPr>
              <a:t>OPT(I)=n</a:t>
            </a:r>
            <a:r>
              <a:rPr lang="zh-CN" altLang="en-US" sz="2600">
                <a:solidFill>
                  <a:schemeClr val="tx1"/>
                </a:solidFill>
                <a:latin typeface="Times New Roman" panose="02020603050405020304" pitchFamily="18" charset="0"/>
                <a:ea typeface="黑体" panose="02010609060101010101" pitchFamily="49" charset="-122"/>
              </a:rPr>
              <a:t>；否则</a:t>
            </a:r>
            <a:r>
              <a:rPr lang="en-US" altLang="zh-CN" sz="2600">
                <a:solidFill>
                  <a:schemeClr val="tx1"/>
                </a:solidFill>
                <a:latin typeface="Times New Roman" panose="02020603050405020304" pitchFamily="18" charset="0"/>
                <a:ea typeface="黑体" panose="02010609060101010101" pitchFamily="49" charset="-122"/>
              </a:rPr>
              <a:t>OPT(I)</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(k+1)n-1</a:t>
            </a:r>
          </a:p>
        </p:txBody>
      </p:sp>
      <p:graphicFrame>
        <p:nvGraphicFramePr>
          <p:cNvPr id="177165" name="Object 13">
            <a:extLst>
              <a:ext uri="{FF2B5EF4-FFF2-40B4-BE49-F238E27FC236}">
                <a16:creationId xmlns:a16="http://schemas.microsoft.com/office/drawing/2014/main" id="{DD936496-802C-43DD-BF65-CDBD7E3D7BFC}"/>
              </a:ext>
            </a:extLst>
          </p:cNvPr>
          <p:cNvGraphicFramePr>
            <a:graphicFrameLocks noChangeAspect="1"/>
          </p:cNvGraphicFramePr>
          <p:nvPr/>
        </p:nvGraphicFramePr>
        <p:xfrm>
          <a:off x="5829300" y="1450975"/>
          <a:ext cx="1320800" cy="677863"/>
        </p:xfrm>
        <a:graphic>
          <a:graphicData uri="http://schemas.openxmlformats.org/presentationml/2006/ole">
            <mc:AlternateContent xmlns:mc="http://schemas.openxmlformats.org/markup-compatibility/2006">
              <mc:Choice xmlns:v="urn:schemas-microsoft-com:vml" Requires="v">
                <p:oleObj spid="_x0000_s179201" name="Equation" r:id="rId4" imgW="469696" imgH="241195" progId="Equation.DSMT4">
                  <p:embed/>
                </p:oleObj>
              </mc:Choice>
              <mc:Fallback>
                <p:oleObj name="Equation" r:id="rId4" imgW="469696" imgH="241195" progId="Equation.DSMT4">
                  <p:embed/>
                  <p:pic>
                    <p:nvPicPr>
                      <p:cNvPr id="177165" name="Object 13">
                        <a:extLst>
                          <a:ext uri="{FF2B5EF4-FFF2-40B4-BE49-F238E27FC236}">
                            <a16:creationId xmlns:a16="http://schemas.microsoft.com/office/drawing/2014/main" id="{DD936496-802C-43DD-BF65-CDBD7E3D7B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9300" y="1450975"/>
                        <a:ext cx="1320800" cy="677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7166" name="Text Box 14">
            <a:extLst>
              <a:ext uri="{FF2B5EF4-FFF2-40B4-BE49-F238E27FC236}">
                <a16:creationId xmlns:a16="http://schemas.microsoft.com/office/drawing/2014/main" id="{96816AC1-48FC-438D-9DBE-C5A26930B8CE}"/>
              </a:ext>
            </a:extLst>
          </p:cNvPr>
          <p:cNvSpPr txBox="1">
            <a:spLocks noChangeArrowheads="1"/>
          </p:cNvSpPr>
          <p:nvPr/>
        </p:nvSpPr>
        <p:spPr bwMode="auto">
          <a:xfrm>
            <a:off x="382588" y="4725988"/>
            <a:ext cx="8502650" cy="17700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将</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作为</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的输入实例。若</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有</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，则</a:t>
            </a:r>
            <a:r>
              <a:rPr lang="en-US" altLang="zh-CN" sz="2600">
                <a:solidFill>
                  <a:schemeClr val="tx1"/>
                </a:solidFill>
                <a:latin typeface="Times New Roman" panose="02020603050405020304" pitchFamily="18" charset="0"/>
                <a:ea typeface="黑体" panose="02010609060101010101" pitchFamily="49" charset="-122"/>
              </a:rPr>
              <a:t>A(I)≤kOPT(I)=kn</a:t>
            </a:r>
            <a:r>
              <a:rPr lang="zh-CN" altLang="en-US" sz="2600">
                <a:solidFill>
                  <a:schemeClr val="tx1"/>
                </a:solidFill>
                <a:latin typeface="Times New Roman" panose="02020603050405020304" pitchFamily="18" charset="0"/>
                <a:ea typeface="黑体" panose="02010609060101010101" pitchFamily="49" charset="-122"/>
              </a:rPr>
              <a:t>；否则，</a:t>
            </a:r>
            <a:r>
              <a:rPr lang="en-US" altLang="zh-CN" sz="2600">
                <a:solidFill>
                  <a:schemeClr val="tx1"/>
                </a:solidFill>
                <a:latin typeface="Times New Roman" panose="02020603050405020304" pitchFamily="18" charset="0"/>
                <a:ea typeface="黑体" panose="02010609060101010101" pitchFamily="49" charset="-122"/>
              </a:rPr>
              <a:t>A(I)≥OPT(I)≥(k+1)n-1</a:t>
            </a:r>
            <a:r>
              <a:rPr lang="zh-CN" altLang="en-US" sz="2600">
                <a:solidFill>
                  <a:schemeClr val="tx1"/>
                </a:solidFill>
                <a:latin typeface="Times New Roman" panose="02020603050405020304" pitchFamily="18" charset="0"/>
                <a:ea typeface="黑体" panose="02010609060101010101" pitchFamily="49" charset="-122"/>
              </a:rPr>
              <a:t>。</a:t>
            </a:r>
          </a:p>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因此，可通过</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找到的解之值来判定</a:t>
            </a:r>
            <a:r>
              <a:rPr lang="en-US" altLang="zh-CN" sz="2600">
                <a:solidFill>
                  <a:schemeClr val="tx1"/>
                </a:solidFill>
                <a:latin typeface="Times New Roman" panose="02020603050405020304" pitchFamily="18" charset="0"/>
                <a:ea typeface="黑体" panose="02010609060101010101" pitchFamily="49" charset="-122"/>
              </a:rPr>
              <a:t>G</a:t>
            </a:r>
            <a:r>
              <a:rPr lang="zh-CN" altLang="en-US" sz="2600">
                <a:solidFill>
                  <a:schemeClr val="tx1"/>
                </a:solidFill>
                <a:latin typeface="Times New Roman" panose="02020603050405020304" pitchFamily="18" charset="0"/>
                <a:ea typeface="黑体" panose="02010609060101010101" pitchFamily="49" charset="-122"/>
              </a:rPr>
              <a:t>中是否存在</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。即：将</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问题多项式时间归约到</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，与</a:t>
            </a:r>
            <a:r>
              <a:rPr lang="en-US" altLang="zh-CN" sz="2600">
                <a:solidFill>
                  <a:schemeClr val="tx1"/>
                </a:solidFill>
                <a:latin typeface="Times New Roman" panose="02020603050405020304" pitchFamily="18" charset="0"/>
                <a:ea typeface="黑体" panose="02010609060101010101" pitchFamily="49" charset="-122"/>
              </a:rPr>
              <a:t>HC</a:t>
            </a:r>
            <a:r>
              <a:rPr lang="zh-CN" altLang="en-US" sz="2600">
                <a:solidFill>
                  <a:schemeClr val="tx1"/>
                </a:solidFill>
                <a:latin typeface="Times New Roman" panose="02020603050405020304" pitchFamily="18" charset="0"/>
                <a:ea typeface="黑体" panose="02010609060101010101" pitchFamily="49" charset="-122"/>
              </a:rPr>
              <a:t>是</a:t>
            </a:r>
            <a:r>
              <a:rPr lang="en-US" altLang="zh-CN" sz="2600">
                <a:solidFill>
                  <a:schemeClr val="tx1"/>
                </a:solidFill>
                <a:latin typeface="Times New Roman" panose="02020603050405020304" pitchFamily="18" charset="0"/>
                <a:ea typeface="黑体" panose="02010609060101010101" pitchFamily="49" charset="-122"/>
              </a:rPr>
              <a:t>NPC</a:t>
            </a:r>
            <a:r>
              <a:rPr lang="zh-CN" altLang="en-US" sz="2600">
                <a:solidFill>
                  <a:schemeClr val="tx1"/>
                </a:solidFill>
                <a:latin typeface="Times New Roman" panose="02020603050405020304" pitchFamily="18" charset="0"/>
                <a:ea typeface="黑体" panose="02010609060101010101" pitchFamily="49" charset="-122"/>
              </a:rPr>
              <a:t>矛盾！</a:t>
            </a:r>
          </a:p>
        </p:txBody>
      </p:sp>
    </p:spTree>
  </p:cSld>
  <p:clrMapOvr>
    <a:masterClrMapping/>
  </p:clrMapOvr>
  <p:transition>
    <p:wipe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a:extLst>
              <a:ext uri="{FF2B5EF4-FFF2-40B4-BE49-F238E27FC236}">
                <a16:creationId xmlns:a16="http://schemas.microsoft.com/office/drawing/2014/main" id="{5BDD1DA1-BA43-46B6-8EEB-58D537A7EA4F}"/>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0F523A7A-49E3-4F6E-B9D5-8C648509D9B7}"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85</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79203" name="Rectangle 2">
            <a:extLst>
              <a:ext uri="{FF2B5EF4-FFF2-40B4-BE49-F238E27FC236}">
                <a16:creationId xmlns:a16="http://schemas.microsoft.com/office/drawing/2014/main" id="{111D6566-CB3C-43CD-8861-A38C69FBF8F6}"/>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1.3.4  </a:t>
            </a:r>
            <a:r>
              <a:rPr lang="zh-CN" altLang="en-US" sz="3000" b="1">
                <a:solidFill>
                  <a:schemeClr val="tx1"/>
                </a:solidFill>
              </a:rPr>
              <a:t>相对近似之否定结果</a:t>
            </a:r>
            <a:endParaRPr lang="en-US" altLang="zh-CN" sz="3000" b="1">
              <a:solidFill>
                <a:schemeClr val="tx1"/>
              </a:solidFill>
            </a:endParaRPr>
          </a:p>
        </p:txBody>
      </p:sp>
      <p:sp>
        <p:nvSpPr>
          <p:cNvPr id="179204" name="AutoShape 3" descr="u=3113096413,401413580&amp;fm=116&amp;gp=0">
            <a:extLst>
              <a:ext uri="{FF2B5EF4-FFF2-40B4-BE49-F238E27FC236}">
                <a16:creationId xmlns:a16="http://schemas.microsoft.com/office/drawing/2014/main" id="{4EF7F753-C84D-4496-9B59-4F54D21149C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9205" name="AutoShape 4" descr="u=3113096413,401413580&amp;fm=116&amp;gp=0">
            <a:extLst>
              <a:ext uri="{FF2B5EF4-FFF2-40B4-BE49-F238E27FC236}">
                <a16:creationId xmlns:a16="http://schemas.microsoft.com/office/drawing/2014/main" id="{C3F9C5BB-CE02-43B9-B84B-244B3D24E78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9206" name="AutoShape 5" descr="u=3113096413,401413580&amp;fm=116&amp;gp=0">
            <a:extLst>
              <a:ext uri="{FF2B5EF4-FFF2-40B4-BE49-F238E27FC236}">
                <a16:creationId xmlns:a16="http://schemas.microsoft.com/office/drawing/2014/main" id="{ACEFE160-0EB8-4779-B276-A3F72DDA259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9207" name="AutoShape 6" descr="u=3113096413,401413580&amp;fm=116&amp;gp=0">
            <a:extLst>
              <a:ext uri="{FF2B5EF4-FFF2-40B4-BE49-F238E27FC236}">
                <a16:creationId xmlns:a16="http://schemas.microsoft.com/office/drawing/2014/main" id="{D96F0F29-03F2-4794-93B6-9B2AC3D9828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79208" name="Text Box 7">
            <a:extLst>
              <a:ext uri="{FF2B5EF4-FFF2-40B4-BE49-F238E27FC236}">
                <a16:creationId xmlns:a16="http://schemas.microsoft.com/office/drawing/2014/main" id="{03023C88-71F1-42EB-88B2-A74D50AB511A}"/>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9209" name="Text Box 8">
            <a:extLst>
              <a:ext uri="{FF2B5EF4-FFF2-40B4-BE49-F238E27FC236}">
                <a16:creationId xmlns:a16="http://schemas.microsoft.com/office/drawing/2014/main" id="{7B24243C-CA83-4F65-BE83-D77AA39C4E36}"/>
              </a:ext>
            </a:extLst>
          </p:cNvPr>
          <p:cNvSpPr txBox="1">
            <a:spLocks noChangeArrowheads="1"/>
          </p:cNvSpPr>
          <p:nvPr/>
        </p:nvSpPr>
        <p:spPr bwMode="auto">
          <a:xfrm>
            <a:off x="320675" y="939800"/>
            <a:ext cx="8443913" cy="9556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zh-CN" altLang="en-US" sz="2600">
                <a:solidFill>
                  <a:srgbClr val="FF9900"/>
                </a:solidFill>
                <a:latin typeface="Times New Roman" panose="02020603050405020304" pitchFamily="18" charset="0"/>
                <a:ea typeface="黑体" panose="02010609060101010101" pitchFamily="49" charset="-122"/>
              </a:rPr>
              <a:t>绝对近似之否定</a:t>
            </a:r>
            <a:r>
              <a:rPr lang="zh-CN" altLang="en-US" sz="2600">
                <a:solidFill>
                  <a:schemeClr val="tx1"/>
                </a:solidFill>
                <a:latin typeface="Times New Roman" panose="02020603050405020304" pitchFamily="18" charset="0"/>
                <a:ea typeface="黑体" panose="02010609060101010101" pitchFamily="49" charset="-122"/>
              </a:rPr>
              <a:t>：很多问题找不到绝对近似算法</a:t>
            </a:r>
          </a:p>
          <a:p>
            <a:pPr algn="just" eaLnBrk="1">
              <a:spcBef>
                <a:spcPts val="500"/>
              </a:spcBef>
              <a:spcAft>
                <a:spcPct val="0"/>
              </a:spcAft>
              <a:buClr>
                <a:srgbClr val="FF9900"/>
              </a:buClr>
              <a:buFont typeface="Wingdings" panose="05000000000000000000" pitchFamily="2" charset="2"/>
              <a:buNone/>
            </a:pPr>
            <a:r>
              <a:rPr lang="zh-CN" altLang="en-US" sz="2600">
                <a:solidFill>
                  <a:srgbClr val="FF9900"/>
                </a:solidFill>
                <a:latin typeface="Times New Roman" panose="02020603050405020304" pitchFamily="18" charset="0"/>
                <a:ea typeface="黑体" panose="02010609060101010101" pitchFamily="49" charset="-122"/>
              </a:rPr>
              <a:t>相对近似之否定</a:t>
            </a:r>
            <a:r>
              <a:rPr lang="zh-CN" altLang="en-US" sz="2600">
                <a:solidFill>
                  <a:schemeClr val="tx1"/>
                </a:solidFill>
                <a:latin typeface="Times New Roman" panose="02020603050405020304" pitchFamily="18" charset="0"/>
                <a:ea typeface="黑体" panose="02010609060101010101" pitchFamily="49" charset="-122"/>
              </a:rPr>
              <a:t>：有些问题的有界性能比近似算法不存在</a:t>
            </a:r>
            <a:endParaRPr lang="zh-CN" altLang="en-US" sz="2600">
              <a:solidFill>
                <a:schemeClr val="tx1"/>
              </a:solidFill>
              <a:latin typeface="Times New Roman" panose="02020603050405020304" pitchFamily="18" charset="0"/>
              <a:ea typeface="MS Gothic" panose="020B0609070205080204" pitchFamily="49" charset="-128"/>
            </a:endParaRPr>
          </a:p>
        </p:txBody>
      </p:sp>
      <p:sp>
        <p:nvSpPr>
          <p:cNvPr id="179210" name="Text Box 9">
            <a:extLst>
              <a:ext uri="{FF2B5EF4-FFF2-40B4-BE49-F238E27FC236}">
                <a16:creationId xmlns:a16="http://schemas.microsoft.com/office/drawing/2014/main" id="{25C66749-C2EB-4B6C-A239-80C299327889}"/>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79211" name="Text Box 10">
            <a:extLst>
              <a:ext uri="{FF2B5EF4-FFF2-40B4-BE49-F238E27FC236}">
                <a16:creationId xmlns:a16="http://schemas.microsoft.com/office/drawing/2014/main" id="{D9A329DD-9904-4765-AB97-246F5F34EDD0}"/>
              </a:ext>
            </a:extLst>
          </p:cNvPr>
          <p:cNvSpPr txBox="1">
            <a:spLocks noChangeArrowheads="1"/>
          </p:cNvSpPr>
          <p:nvPr/>
        </p:nvSpPr>
        <p:spPr bwMode="auto">
          <a:xfrm>
            <a:off x="4964113" y="2971800"/>
            <a:ext cx="3263900" cy="4524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3500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假定</a:t>
            </a:r>
            <a:r>
              <a:rPr lang="en-US" altLang="zh-CN" sz="2600">
                <a:solidFill>
                  <a:schemeClr val="tx1"/>
                </a:solidFill>
                <a:latin typeface="Times New Roman" panose="02020603050405020304" pitchFamily="18" charset="0"/>
                <a:ea typeface="黑体" panose="02010609060101010101" pitchFamily="49" charset="-122"/>
              </a:rPr>
              <a:t>OPT(I)&gt;0</a:t>
            </a:r>
            <a:endParaRPr lang="zh-CN" altLang="en-US" sz="2600">
              <a:solidFill>
                <a:schemeClr val="tx1"/>
              </a:solidFill>
              <a:latin typeface="Times New Roman" panose="02020603050405020304" pitchFamily="18" charset="0"/>
              <a:ea typeface="黑体" panose="02010609060101010101" pitchFamily="49" charset="-122"/>
            </a:endParaRPr>
          </a:p>
        </p:txBody>
      </p:sp>
      <p:sp>
        <p:nvSpPr>
          <p:cNvPr id="179212" name="Text Box 11">
            <a:extLst>
              <a:ext uri="{FF2B5EF4-FFF2-40B4-BE49-F238E27FC236}">
                <a16:creationId xmlns:a16="http://schemas.microsoft.com/office/drawing/2014/main" id="{7F2E1A5F-A215-4F08-8B97-42B7E839C5B6}"/>
              </a:ext>
            </a:extLst>
          </p:cNvPr>
          <p:cNvSpPr txBox="1">
            <a:spLocks noChangeArrowheads="1"/>
          </p:cNvSpPr>
          <p:nvPr/>
        </p:nvSpPr>
        <p:spPr bwMode="auto">
          <a:xfrm>
            <a:off x="322263" y="1917700"/>
            <a:ext cx="8240712" cy="72548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zh-CN" altLang="en-US" sz="2600">
                <a:solidFill>
                  <a:srgbClr val="FF9900"/>
                </a:solidFill>
                <a:latin typeface="Times New Roman" panose="02020603050405020304" pitchFamily="18" charset="0"/>
                <a:ea typeface="黑体" panose="02010609060101010101" pitchFamily="49" charset="-122"/>
              </a:rPr>
              <a:t>两类近似算法之间的近似性能（相对误差）：</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是一个</a:t>
            </a:r>
            <a:r>
              <a:rPr lang="en-US" altLang="zh-CN" sz="2600">
                <a:solidFill>
                  <a:schemeClr val="tx1"/>
                </a:solidFill>
                <a:latin typeface="Times New Roman" panose="02020603050405020304" pitchFamily="18" charset="0"/>
                <a:ea typeface="黑体" panose="02010609060101010101" pitchFamily="49" charset="-122"/>
              </a:rPr>
              <a:t>f(n)-</a:t>
            </a:r>
            <a:r>
              <a:rPr lang="zh-CN" altLang="en-US" sz="2600">
                <a:solidFill>
                  <a:schemeClr val="tx1"/>
                </a:solidFill>
                <a:latin typeface="Times New Roman" panose="02020603050405020304" pitchFamily="18" charset="0"/>
                <a:ea typeface="黑体" panose="02010609060101010101" pitchFamily="49" charset="-122"/>
              </a:rPr>
              <a:t>近似算法当且仅当对每个</a:t>
            </a:r>
            <a:r>
              <a:rPr lang="en-US" altLang="zh-CN" sz="2600">
                <a:solidFill>
                  <a:schemeClr val="tx1"/>
                </a:solidFill>
                <a:latin typeface="Times New Roman" panose="02020603050405020304" pitchFamily="18" charset="0"/>
                <a:ea typeface="黑体" panose="02010609060101010101" pitchFamily="49" charset="-122"/>
              </a:rPr>
              <a:t>size</a:t>
            </a:r>
            <a:r>
              <a:rPr lang="zh-CN" altLang="en-US" sz="2600">
                <a:solidFill>
                  <a:schemeClr val="tx1"/>
                </a:solidFill>
                <a:latin typeface="Times New Roman" panose="02020603050405020304" pitchFamily="18" charset="0"/>
                <a:ea typeface="黑体" panose="02010609060101010101" pitchFamily="49" charset="-122"/>
              </a:rPr>
              <a:t>为</a:t>
            </a:r>
            <a:r>
              <a:rPr lang="en-US" altLang="zh-CN" sz="2600">
                <a:solidFill>
                  <a:schemeClr val="tx1"/>
                </a:solidFill>
                <a:latin typeface="Times New Roman" panose="02020603050405020304" pitchFamily="18" charset="0"/>
                <a:ea typeface="黑体" panose="02010609060101010101" pitchFamily="49" charset="-122"/>
              </a:rPr>
              <a:t>n</a:t>
            </a:r>
            <a:r>
              <a:rPr lang="zh-CN" altLang="en-US" sz="2600">
                <a:solidFill>
                  <a:schemeClr val="tx1"/>
                </a:solidFill>
                <a:latin typeface="Times New Roman" panose="02020603050405020304" pitchFamily="18" charset="0"/>
                <a:ea typeface="黑体" panose="02010609060101010101" pitchFamily="49" charset="-122"/>
              </a:rPr>
              <a:t>的输入实例</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，有：</a:t>
            </a:r>
          </a:p>
        </p:txBody>
      </p:sp>
      <p:sp>
        <p:nvSpPr>
          <p:cNvPr id="179213" name="Text Box 13">
            <a:extLst>
              <a:ext uri="{FF2B5EF4-FFF2-40B4-BE49-F238E27FC236}">
                <a16:creationId xmlns:a16="http://schemas.microsoft.com/office/drawing/2014/main" id="{A3410437-3E5B-456C-B04D-FDE2F902A8EF}"/>
              </a:ext>
            </a:extLst>
          </p:cNvPr>
          <p:cNvSpPr txBox="1">
            <a:spLocks noChangeArrowheads="1"/>
          </p:cNvSpPr>
          <p:nvPr/>
        </p:nvSpPr>
        <p:spPr bwMode="auto">
          <a:xfrm>
            <a:off x="325438" y="3678238"/>
            <a:ext cx="8504237" cy="1016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4292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Char char="n"/>
            </a:pPr>
            <a:r>
              <a:rPr lang="en-US" altLang="zh-CN" sz="2600">
                <a:solidFill>
                  <a:schemeClr val="tx1"/>
                </a:solidFill>
                <a:latin typeface="Times New Roman" panose="02020603050405020304" pitchFamily="18" charset="0"/>
                <a:ea typeface="黑体" panose="02010609060101010101" pitchFamily="49" charset="-122"/>
              </a:rPr>
              <a:t>BP</a:t>
            </a:r>
            <a:r>
              <a:rPr lang="zh-CN" altLang="en-US" sz="2600">
                <a:solidFill>
                  <a:schemeClr val="tx1"/>
                </a:solidFill>
                <a:latin typeface="Times New Roman" panose="02020603050405020304" pitchFamily="18" charset="0"/>
                <a:ea typeface="黑体" panose="02010609060101010101" pitchFamily="49" charset="-122"/>
              </a:rPr>
              <a:t>的一个近似算法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满足：</a:t>
            </a:r>
            <a:r>
              <a:rPr lang="en-US" altLang="zh-CN" sz="2600">
                <a:solidFill>
                  <a:schemeClr val="tx1"/>
                </a:solidFill>
                <a:latin typeface="Times New Roman" panose="02020603050405020304" pitchFamily="18" charset="0"/>
                <a:ea typeface="黑体" panose="02010609060101010101" pitchFamily="49" charset="-122"/>
              </a:rPr>
              <a:t>|A(I)-OPT(I)|≤O( lg</a:t>
            </a:r>
            <a:r>
              <a:rPr lang="en-US" altLang="zh-CN" sz="2600" baseline="30000">
                <a:solidFill>
                  <a:schemeClr val="tx1"/>
                </a:solidFill>
                <a:latin typeface="Times New Roman" panose="02020603050405020304" pitchFamily="18" charset="0"/>
                <a:ea typeface="黑体" panose="02010609060101010101" pitchFamily="49" charset="-122"/>
              </a:rPr>
              <a:t>2</a:t>
            </a:r>
            <a:r>
              <a:rPr lang="en-US" altLang="zh-CN" sz="2600">
                <a:solidFill>
                  <a:schemeClr val="tx1"/>
                </a:solidFill>
                <a:latin typeface="Times New Roman" panose="02020603050405020304" pitchFamily="18" charset="0"/>
                <a:ea typeface="黑体" panose="02010609060101010101" pitchFamily="49" charset="-122"/>
              </a:rPr>
              <a:t>OPT(I) )</a:t>
            </a:r>
          </a:p>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蕴含着渐近性能比为</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a:t>
            </a:r>
          </a:p>
        </p:txBody>
      </p:sp>
      <p:graphicFrame>
        <p:nvGraphicFramePr>
          <p:cNvPr id="179214" name="Object 14">
            <a:extLst>
              <a:ext uri="{FF2B5EF4-FFF2-40B4-BE49-F238E27FC236}">
                <a16:creationId xmlns:a16="http://schemas.microsoft.com/office/drawing/2014/main" id="{278338FF-F224-4633-A24D-6D4E5B1E81BB}"/>
              </a:ext>
            </a:extLst>
          </p:cNvPr>
          <p:cNvGraphicFramePr>
            <a:graphicFrameLocks noChangeAspect="1"/>
          </p:cNvGraphicFramePr>
          <p:nvPr/>
        </p:nvGraphicFramePr>
        <p:xfrm>
          <a:off x="1363663" y="2744788"/>
          <a:ext cx="3425825" cy="950912"/>
        </p:xfrm>
        <a:graphic>
          <a:graphicData uri="http://schemas.openxmlformats.org/presentationml/2006/ole">
            <mc:AlternateContent xmlns:mc="http://schemas.openxmlformats.org/markup-compatibility/2006">
              <mc:Choice xmlns:v="urn:schemas-microsoft-com:vml" Requires="v">
                <p:oleObj spid="_x0000_s181249" name="Equation" r:id="rId4" imgW="1511300" imgH="419100" progId="Equation.DSMT4">
                  <p:embed/>
                </p:oleObj>
              </mc:Choice>
              <mc:Fallback>
                <p:oleObj name="Equation" r:id="rId4" imgW="1511300" imgH="419100" progId="Equation.DSMT4">
                  <p:embed/>
                  <p:pic>
                    <p:nvPicPr>
                      <p:cNvPr id="179214" name="Object 14">
                        <a:extLst>
                          <a:ext uri="{FF2B5EF4-FFF2-40B4-BE49-F238E27FC236}">
                            <a16:creationId xmlns:a16="http://schemas.microsoft.com/office/drawing/2014/main" id="{278338FF-F224-4633-A24D-6D4E5B1E81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663" y="2744788"/>
                        <a:ext cx="3425825" cy="950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9215" name="Object 15">
            <a:extLst>
              <a:ext uri="{FF2B5EF4-FFF2-40B4-BE49-F238E27FC236}">
                <a16:creationId xmlns:a16="http://schemas.microsoft.com/office/drawing/2014/main" id="{CC0BF292-E7AA-4AE4-9DE7-E06058213470}"/>
              </a:ext>
            </a:extLst>
          </p:cNvPr>
          <p:cNvGraphicFramePr>
            <a:graphicFrameLocks noChangeAspect="1"/>
          </p:cNvGraphicFramePr>
          <p:nvPr/>
        </p:nvGraphicFramePr>
        <p:xfrm>
          <a:off x="238125" y="4649788"/>
          <a:ext cx="8689975" cy="1719262"/>
        </p:xfrm>
        <a:graphic>
          <a:graphicData uri="http://schemas.openxmlformats.org/presentationml/2006/ole">
            <mc:AlternateContent xmlns:mc="http://schemas.openxmlformats.org/markup-compatibility/2006">
              <mc:Choice xmlns:v="urn:schemas-microsoft-com:vml" Requires="v">
                <p:oleObj spid="_x0000_s181250" name="Equation" r:id="rId6" imgW="4495800" imgH="889000" progId="Equation.DSMT4">
                  <p:embed/>
                </p:oleObj>
              </mc:Choice>
              <mc:Fallback>
                <p:oleObj name="Equation" r:id="rId6" imgW="4495800" imgH="889000" progId="Equation.DSMT4">
                  <p:embed/>
                  <p:pic>
                    <p:nvPicPr>
                      <p:cNvPr id="179215" name="Object 15">
                        <a:extLst>
                          <a:ext uri="{FF2B5EF4-FFF2-40B4-BE49-F238E27FC236}">
                            <a16:creationId xmlns:a16="http://schemas.microsoft.com/office/drawing/2014/main" id="{CC0BF292-E7AA-4AE4-9DE7-E060582134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8125" y="4649788"/>
                        <a:ext cx="8689975" cy="1719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a:extLst>
              <a:ext uri="{FF2B5EF4-FFF2-40B4-BE49-F238E27FC236}">
                <a16:creationId xmlns:a16="http://schemas.microsoft.com/office/drawing/2014/main" id="{F252334A-187D-4DA3-A874-B9258E84135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1957E000-5EFE-4468-926D-58FD0A225822}"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86</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81251" name="Rectangle 2">
            <a:extLst>
              <a:ext uri="{FF2B5EF4-FFF2-40B4-BE49-F238E27FC236}">
                <a16:creationId xmlns:a16="http://schemas.microsoft.com/office/drawing/2014/main" id="{2F87341C-D2B2-46B8-B7EF-AE4BA7BFE6FD}"/>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1.4  </a:t>
            </a:r>
            <a:r>
              <a:rPr lang="zh-CN" altLang="en-US" sz="3000" b="1">
                <a:solidFill>
                  <a:schemeClr val="tx1"/>
                </a:solidFill>
              </a:rPr>
              <a:t>其他</a:t>
            </a:r>
            <a:endParaRPr lang="en-US" altLang="zh-CN" sz="3000" b="1">
              <a:solidFill>
                <a:schemeClr val="tx1"/>
              </a:solidFill>
            </a:endParaRPr>
          </a:p>
        </p:txBody>
      </p:sp>
      <p:sp>
        <p:nvSpPr>
          <p:cNvPr id="181252" name="AutoShape 3" descr="u=3113096413,401413580&amp;fm=116&amp;gp=0">
            <a:extLst>
              <a:ext uri="{FF2B5EF4-FFF2-40B4-BE49-F238E27FC236}">
                <a16:creationId xmlns:a16="http://schemas.microsoft.com/office/drawing/2014/main" id="{25F615FC-2F7E-4334-9F1F-A28A867A2E5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1253" name="AutoShape 4" descr="u=3113096413,401413580&amp;fm=116&amp;gp=0">
            <a:extLst>
              <a:ext uri="{FF2B5EF4-FFF2-40B4-BE49-F238E27FC236}">
                <a16:creationId xmlns:a16="http://schemas.microsoft.com/office/drawing/2014/main" id="{A847AC81-D59F-46AA-BA3B-10CDE24BC92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1254" name="AutoShape 5" descr="u=3113096413,401413580&amp;fm=116&amp;gp=0">
            <a:extLst>
              <a:ext uri="{FF2B5EF4-FFF2-40B4-BE49-F238E27FC236}">
                <a16:creationId xmlns:a16="http://schemas.microsoft.com/office/drawing/2014/main" id="{E520370A-E496-4A81-AFE4-FD73A5FF40E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1255" name="AutoShape 6" descr="u=3113096413,401413580&amp;fm=116&amp;gp=0">
            <a:extLst>
              <a:ext uri="{FF2B5EF4-FFF2-40B4-BE49-F238E27FC236}">
                <a16:creationId xmlns:a16="http://schemas.microsoft.com/office/drawing/2014/main" id="{7C518140-AD99-4648-A4C5-F276AD72A74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1256" name="Text Box 7">
            <a:extLst>
              <a:ext uri="{FF2B5EF4-FFF2-40B4-BE49-F238E27FC236}">
                <a16:creationId xmlns:a16="http://schemas.microsoft.com/office/drawing/2014/main" id="{2370C937-260D-4DA4-B0E9-92D42C0994FC}"/>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1257" name="Text Box 8">
            <a:extLst>
              <a:ext uri="{FF2B5EF4-FFF2-40B4-BE49-F238E27FC236}">
                <a16:creationId xmlns:a16="http://schemas.microsoft.com/office/drawing/2014/main" id="{319681D6-05B7-4B21-8748-7FE0482FFC45}"/>
              </a:ext>
            </a:extLst>
          </p:cNvPr>
          <p:cNvSpPr txBox="1">
            <a:spLocks noChangeArrowheads="1"/>
          </p:cNvSpPr>
          <p:nvPr/>
        </p:nvSpPr>
        <p:spPr bwMode="auto">
          <a:xfrm>
            <a:off x="336550" y="982663"/>
            <a:ext cx="8456613" cy="21590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近似方案</a:t>
            </a:r>
            <a:r>
              <a:rPr lang="en-US" altLang="zh-CN" sz="2600">
                <a:solidFill>
                  <a:srgbClr val="FF9900"/>
                </a:solidFill>
                <a:latin typeface="Times New Roman" panose="02020603050405020304" pitchFamily="18" charset="0"/>
                <a:ea typeface="黑体" panose="02010609060101010101" pitchFamily="49" charset="-122"/>
              </a:rPr>
              <a:t>(Approximation Scheme)</a:t>
            </a:r>
          </a:p>
          <a:p>
            <a:pPr lvl="1" algn="just" eaLnBrk="1">
              <a:spcBef>
                <a:spcPts val="6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一个优化问题</a:t>
            </a:r>
            <a:r>
              <a:rPr lang="el-GR" altLang="zh-CN" sz="2600">
                <a:solidFill>
                  <a:schemeClr val="tx1"/>
                </a:solidFill>
                <a:latin typeface="Times New Roman" panose="02020603050405020304" pitchFamily="18" charset="0"/>
                <a:ea typeface="MS Gothic" panose="020B0609070205080204" pitchFamily="49" charset="-128"/>
                <a:cs typeface="Times New Roman" panose="02020603050405020304" pitchFamily="18" charset="0"/>
              </a:rPr>
              <a:t>Π</a:t>
            </a:r>
            <a:r>
              <a:rPr lang="zh-CN" altLang="en-US" sz="2600">
                <a:solidFill>
                  <a:schemeClr val="tx1"/>
                </a:solidFill>
                <a:latin typeface="Times New Roman" panose="02020603050405020304" pitchFamily="18" charset="0"/>
                <a:ea typeface="黑体" panose="02010609060101010101" pitchFamily="49" charset="-122"/>
              </a:rPr>
              <a:t>的近似方案是一个算法</a:t>
            </a:r>
            <a:r>
              <a:rPr lang="en-US" altLang="zh-CN" sz="2600">
                <a:solidFill>
                  <a:schemeClr val="tx1"/>
                </a:solidFill>
                <a:latin typeface="Times New Roman" panose="02020603050405020304" pitchFamily="18" charset="0"/>
                <a:ea typeface="黑体" panose="02010609060101010101" pitchFamily="49" charset="-122"/>
              </a:rPr>
              <a:t>A</a:t>
            </a:r>
            <a:r>
              <a:rPr lang="zh-CN" altLang="en-US" sz="2600">
                <a:solidFill>
                  <a:schemeClr val="tx1"/>
                </a:solidFill>
                <a:latin typeface="Times New Roman" panose="02020603050405020304" pitchFamily="18" charset="0"/>
                <a:ea typeface="黑体" panose="02010609060101010101" pitchFamily="49" charset="-122"/>
              </a:rPr>
              <a:t>，它以实例</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和误差界</a:t>
            </a:r>
            <a:r>
              <a:rPr lang="el-GR" altLang="zh-CN" sz="2600">
                <a:solidFill>
                  <a:schemeClr val="tx1"/>
                </a:solidFill>
                <a:latin typeface="Times New Roman" panose="02020603050405020304" pitchFamily="18" charset="0"/>
                <a:ea typeface="MS Gothic" panose="020B0609070205080204" pitchFamily="49" charset="-128"/>
              </a:rPr>
              <a:t>ε</a:t>
            </a:r>
            <a:r>
              <a:rPr lang="zh-CN" altLang="en-US" sz="2600">
                <a:solidFill>
                  <a:schemeClr val="tx1"/>
                </a:solidFill>
                <a:latin typeface="Times New Roman" panose="02020603050405020304" pitchFamily="18" charset="0"/>
                <a:ea typeface="MS Gothic" panose="020B0609070205080204" pitchFamily="49" charset="-128"/>
              </a:rPr>
              <a:t>作为输入，且有性能保证</a:t>
            </a:r>
            <a:r>
              <a:rPr lang="en-US" altLang="zh-CN" sz="2600">
                <a:solidFill>
                  <a:schemeClr val="tx1"/>
                </a:solidFill>
                <a:latin typeface="Times New Roman" panose="02020603050405020304" pitchFamily="18" charset="0"/>
                <a:ea typeface="黑体" panose="02010609060101010101" pitchFamily="49" charset="-122"/>
              </a:rPr>
              <a:t>:  R</a:t>
            </a:r>
            <a:r>
              <a:rPr lang="en-US" altLang="zh-CN" sz="2600" baseline="-25000">
                <a:solidFill>
                  <a:schemeClr val="tx1"/>
                </a:solidFill>
                <a:latin typeface="Times New Roman" panose="02020603050405020304" pitchFamily="18" charset="0"/>
                <a:ea typeface="黑体" panose="02010609060101010101" pitchFamily="49" charset="-122"/>
              </a:rPr>
              <a:t>A</a:t>
            </a:r>
            <a:r>
              <a:rPr lang="en-US" altLang="zh-CN" sz="2600">
                <a:solidFill>
                  <a:schemeClr val="tx1"/>
                </a:solidFill>
                <a:latin typeface="Times New Roman" panose="02020603050405020304" pitchFamily="18" charset="0"/>
                <a:ea typeface="黑体" panose="02010609060101010101" pitchFamily="49" charset="-122"/>
              </a:rPr>
              <a:t>( I, </a:t>
            </a:r>
            <a:r>
              <a:rPr lang="el-GR" altLang="zh-CN" sz="2600">
                <a:solidFill>
                  <a:schemeClr val="tx1"/>
                </a:solidFill>
                <a:latin typeface="Times New Roman" panose="02020603050405020304" pitchFamily="18" charset="0"/>
                <a:ea typeface="MS Gothic" panose="020B0609070205080204" pitchFamily="49" charset="-128"/>
              </a:rPr>
              <a:t>ε</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Times New Roman" panose="02020603050405020304" pitchFamily="18" charset="0"/>
                <a:ea typeface="MS Gothic" panose="020B0609070205080204" pitchFamily="49" charset="-128"/>
              </a:rPr>
              <a:t> </a:t>
            </a:r>
            <a:r>
              <a:rPr lang="en-US" altLang="zh-CN" sz="2600">
                <a:solidFill>
                  <a:schemeClr val="tx1"/>
                </a:solidFill>
                <a:latin typeface="Times New Roman" panose="02020603050405020304" pitchFamily="18" charset="0"/>
                <a:ea typeface="MS Gothic" panose="020B0609070205080204" pitchFamily="49" charset="-128"/>
              </a:rPr>
              <a:t>1+</a:t>
            </a:r>
            <a:r>
              <a:rPr lang="el-GR" altLang="zh-CN" sz="2600">
                <a:solidFill>
                  <a:schemeClr val="tx1"/>
                </a:solidFill>
                <a:latin typeface="Times New Roman" panose="02020603050405020304" pitchFamily="18" charset="0"/>
                <a:ea typeface="MS Gothic" panose="020B0609070205080204" pitchFamily="49" charset="-128"/>
              </a:rPr>
              <a:t>ε</a:t>
            </a:r>
            <a:r>
              <a:rPr lang="zh-CN" altLang="en-US" sz="2600">
                <a:solidFill>
                  <a:schemeClr val="tx1"/>
                </a:solidFill>
                <a:latin typeface="Times New Roman" panose="02020603050405020304" pitchFamily="18" charset="0"/>
                <a:ea typeface="MS Gothic" panose="020B0609070205080204" pitchFamily="49" charset="-128"/>
              </a:rPr>
              <a:t>。</a:t>
            </a:r>
          </a:p>
          <a:p>
            <a:pPr lvl="1" algn="just" eaLnBrk="1">
              <a:spcBef>
                <a:spcPts val="6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MS Gothic" panose="020B0609070205080204" pitchFamily="49" charset="-128"/>
              </a:rPr>
              <a:t>对于最小化问题，</a:t>
            </a:r>
            <a:r>
              <a:rPr lang="el-GR" altLang="zh-CN" sz="2600">
                <a:solidFill>
                  <a:schemeClr val="tx1"/>
                </a:solidFill>
                <a:latin typeface="Times New Roman" panose="02020603050405020304" pitchFamily="18" charset="0"/>
                <a:ea typeface="MS Gothic" panose="020B0609070205080204" pitchFamily="49" charset="-128"/>
              </a:rPr>
              <a:t>ε</a:t>
            </a:r>
            <a:r>
              <a:rPr lang="zh-CN" altLang="en-US" sz="2600">
                <a:solidFill>
                  <a:schemeClr val="tx1"/>
                </a:solidFill>
                <a:latin typeface="Times New Roman" panose="02020603050405020304" pitchFamily="18" charset="0"/>
                <a:ea typeface="MS Gothic" panose="020B0609070205080204" pitchFamily="49" charset="-128"/>
              </a:rPr>
              <a:t>是相对误差。实际上，算法</a:t>
            </a:r>
            <a:r>
              <a:rPr lang="en-US" altLang="zh-CN" sz="2600">
                <a:solidFill>
                  <a:schemeClr val="tx1"/>
                </a:solidFill>
                <a:latin typeface="Times New Roman" panose="02020603050405020304" pitchFamily="18" charset="0"/>
                <a:ea typeface="MS Gothic" panose="020B0609070205080204" pitchFamily="49" charset="-128"/>
              </a:rPr>
              <a:t>A</a:t>
            </a:r>
            <a:r>
              <a:rPr lang="zh-CN" altLang="en-US" sz="2600">
                <a:solidFill>
                  <a:schemeClr val="tx1"/>
                </a:solidFill>
                <a:latin typeface="Times New Roman" panose="02020603050405020304" pitchFamily="18" charset="0"/>
                <a:ea typeface="MS Gothic" panose="020B0609070205080204" pitchFamily="49" charset="-128"/>
              </a:rPr>
              <a:t>对应一个算法族</a:t>
            </a:r>
            <a:r>
              <a:rPr lang="en-US" altLang="zh-CN" sz="2600">
                <a:solidFill>
                  <a:schemeClr val="tx1"/>
                </a:solidFill>
                <a:latin typeface="Times New Roman" panose="02020603050405020304" pitchFamily="18" charset="0"/>
                <a:ea typeface="MS Gothic" panose="020B0609070205080204" pitchFamily="49" charset="-128"/>
              </a:rPr>
              <a:t>{A</a:t>
            </a:r>
            <a:r>
              <a:rPr lang="el-GR" altLang="zh-CN" sz="2600" baseline="-25000">
                <a:solidFill>
                  <a:schemeClr val="tx1"/>
                </a:solidFill>
                <a:latin typeface="Times New Roman" panose="02020603050405020304" pitchFamily="18" charset="0"/>
                <a:ea typeface="MS Gothic" panose="020B0609070205080204" pitchFamily="49" charset="-128"/>
              </a:rPr>
              <a:t>ε</a:t>
            </a:r>
            <a:r>
              <a:rPr lang="zh-CN" altLang="en-US" sz="2600">
                <a:solidFill>
                  <a:schemeClr val="tx1"/>
                </a:solidFill>
                <a:latin typeface="Times New Roman" panose="02020603050405020304" pitchFamily="18" charset="0"/>
                <a:ea typeface="MS Gothic" panose="020B0609070205080204" pitchFamily="49" charset="-128"/>
              </a:rPr>
              <a:t>：</a:t>
            </a:r>
            <a:r>
              <a:rPr lang="el-GR" altLang="zh-CN" sz="2600">
                <a:solidFill>
                  <a:schemeClr val="tx1"/>
                </a:solidFill>
                <a:latin typeface="Times New Roman" panose="02020603050405020304" pitchFamily="18" charset="0"/>
                <a:ea typeface="MS Gothic" panose="020B0609070205080204" pitchFamily="49" charset="-128"/>
              </a:rPr>
              <a:t>ε</a:t>
            </a:r>
            <a:r>
              <a:rPr lang="en-US" altLang="zh-CN" sz="2600">
                <a:solidFill>
                  <a:schemeClr val="tx1"/>
                </a:solidFill>
                <a:latin typeface="Times New Roman" panose="02020603050405020304" pitchFamily="18" charset="0"/>
                <a:ea typeface="MS Gothic" panose="020B0609070205080204" pitchFamily="49" charset="-128"/>
              </a:rPr>
              <a:t>&gt;0}</a:t>
            </a:r>
            <a:r>
              <a:rPr lang="zh-CN" altLang="en-US" sz="2600">
                <a:solidFill>
                  <a:schemeClr val="tx1"/>
                </a:solidFill>
                <a:latin typeface="Times New Roman" panose="02020603050405020304" pitchFamily="18" charset="0"/>
                <a:ea typeface="MS Gothic" panose="020B0609070205080204" pitchFamily="49" charset="-128"/>
              </a:rPr>
              <a:t>使得</a:t>
            </a:r>
          </a:p>
        </p:txBody>
      </p:sp>
      <p:sp>
        <p:nvSpPr>
          <p:cNvPr id="181258" name="Text Box 9">
            <a:extLst>
              <a:ext uri="{FF2B5EF4-FFF2-40B4-BE49-F238E27FC236}">
                <a16:creationId xmlns:a16="http://schemas.microsoft.com/office/drawing/2014/main" id="{E7BFD709-75C0-42EE-A086-5873B5B1235A}"/>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81259" name="Text Box 10">
            <a:extLst>
              <a:ext uri="{FF2B5EF4-FFF2-40B4-BE49-F238E27FC236}">
                <a16:creationId xmlns:a16="http://schemas.microsoft.com/office/drawing/2014/main" id="{DD7B2D33-3995-47D9-9DFC-0D7885EDA94C}"/>
              </a:ext>
            </a:extLst>
          </p:cNvPr>
          <p:cNvSpPr txBox="1">
            <a:spLocks noChangeArrowheads="1"/>
          </p:cNvSpPr>
          <p:nvPr/>
        </p:nvSpPr>
        <p:spPr bwMode="auto">
          <a:xfrm>
            <a:off x="369888" y="3271838"/>
            <a:ext cx="8440737" cy="14081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多项式近似方案</a:t>
            </a:r>
            <a:r>
              <a:rPr lang="en-US" altLang="zh-CN" sz="2600">
                <a:solidFill>
                  <a:srgbClr val="FF9900"/>
                </a:solidFill>
                <a:latin typeface="Times New Roman" panose="02020603050405020304" pitchFamily="18" charset="0"/>
                <a:ea typeface="黑体" panose="02010609060101010101" pitchFamily="49" charset="-122"/>
              </a:rPr>
              <a:t>(PAS: </a:t>
            </a:r>
            <a:r>
              <a:rPr lang="en-US" altLang="zh-CN">
                <a:solidFill>
                  <a:srgbClr val="FF9900"/>
                </a:solidFill>
                <a:latin typeface="Times New Roman" panose="02020603050405020304" pitchFamily="18" charset="0"/>
                <a:ea typeface="黑体" panose="02010609060101010101" pitchFamily="49" charset="-122"/>
              </a:rPr>
              <a:t>Polynomial Approximation Scheme</a:t>
            </a:r>
            <a:r>
              <a:rPr lang="en-US" altLang="zh-CN" sz="2600">
                <a:solidFill>
                  <a:srgbClr val="FF9900"/>
                </a:solidFill>
                <a:latin typeface="Times New Roman" panose="02020603050405020304" pitchFamily="18" charset="0"/>
                <a:ea typeface="黑体" panose="02010609060101010101" pitchFamily="49" charset="-122"/>
              </a:rPr>
              <a:t>)</a:t>
            </a:r>
          </a:p>
          <a:p>
            <a:pPr lvl="1"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是一近似方案</a:t>
            </a:r>
            <a:r>
              <a:rPr lang="en-US" altLang="zh-CN" sz="2600">
                <a:solidFill>
                  <a:schemeClr val="tx1"/>
                </a:solidFill>
                <a:latin typeface="Times New Roman" panose="02020603050405020304" pitchFamily="18" charset="0"/>
                <a:ea typeface="黑体" panose="02010609060101010101" pitchFamily="49" charset="-122"/>
              </a:rPr>
              <a:t>{A</a:t>
            </a:r>
            <a:r>
              <a:rPr lang="el-GR" altLang="zh-CN" sz="2600" baseline="-25000">
                <a:solidFill>
                  <a:schemeClr val="tx1"/>
                </a:solidFill>
                <a:latin typeface="黑体" panose="02010609060101010101" pitchFamily="49" charset="-122"/>
                <a:ea typeface="黑体" panose="02010609060101010101" pitchFamily="49" charset="-122"/>
              </a:rPr>
              <a:t>ε</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，对任一确定的</a:t>
            </a:r>
            <a:r>
              <a:rPr lang="el-GR" altLang="zh-CN" sz="2600">
                <a:solidFill>
                  <a:schemeClr val="tx1"/>
                </a:solidFill>
                <a:latin typeface="Times New Roman" panose="02020603050405020304" pitchFamily="18" charset="0"/>
                <a:ea typeface="MS Gothic" panose="020B0609070205080204" pitchFamily="49" charset="-128"/>
              </a:rPr>
              <a:t>ε</a:t>
            </a:r>
            <a:r>
              <a:rPr lang="zh-CN" altLang="en-US" sz="2600">
                <a:solidFill>
                  <a:schemeClr val="tx1"/>
                </a:solidFill>
                <a:latin typeface="黑体" panose="02010609060101010101" pitchFamily="49" charset="-122"/>
                <a:ea typeface="黑体" panose="02010609060101010101" pitchFamily="49" charset="-122"/>
              </a:rPr>
              <a:t>，每个算法均以其</a:t>
            </a:r>
            <a:r>
              <a:rPr lang="en-US" altLang="zh-CN" sz="2600">
                <a:solidFill>
                  <a:schemeClr val="tx1"/>
                </a:solidFill>
                <a:latin typeface="Times New Roman" panose="02020603050405020304" pitchFamily="18" charset="0"/>
                <a:ea typeface="黑体" panose="02010609060101010101" pitchFamily="49" charset="-122"/>
              </a:rPr>
              <a:t>size[I]</a:t>
            </a:r>
            <a:r>
              <a:rPr lang="zh-CN" altLang="en-US" sz="2600">
                <a:solidFill>
                  <a:schemeClr val="tx1"/>
                </a:solidFill>
                <a:latin typeface="黑体" panose="02010609060101010101" pitchFamily="49" charset="-122"/>
                <a:ea typeface="黑体" panose="02010609060101010101" pitchFamily="49" charset="-122"/>
              </a:rPr>
              <a:t>的多项式时间运行。</a:t>
            </a:r>
            <a:endParaRPr lang="zh-CN" altLang="el-GR" sz="2600">
              <a:solidFill>
                <a:schemeClr val="tx1"/>
              </a:solidFill>
              <a:latin typeface="黑体" panose="02010609060101010101" pitchFamily="49" charset="-122"/>
              <a:ea typeface="黑体" panose="02010609060101010101" pitchFamily="49" charset="-122"/>
            </a:endParaRPr>
          </a:p>
        </p:txBody>
      </p:sp>
      <p:graphicFrame>
        <p:nvGraphicFramePr>
          <p:cNvPr id="181260" name="Object 11">
            <a:extLst>
              <a:ext uri="{FF2B5EF4-FFF2-40B4-BE49-F238E27FC236}">
                <a16:creationId xmlns:a16="http://schemas.microsoft.com/office/drawing/2014/main" id="{4A1D0F2C-92B4-495F-94DF-BD65F6BFD55F}"/>
              </a:ext>
            </a:extLst>
          </p:cNvPr>
          <p:cNvGraphicFramePr>
            <a:graphicFrameLocks noChangeAspect="1"/>
          </p:cNvGraphicFramePr>
          <p:nvPr/>
        </p:nvGraphicFramePr>
        <p:xfrm>
          <a:off x="4713288" y="2640013"/>
          <a:ext cx="1682750" cy="603250"/>
        </p:xfrm>
        <a:graphic>
          <a:graphicData uri="http://schemas.openxmlformats.org/presentationml/2006/ole">
            <mc:AlternateContent xmlns:mc="http://schemas.openxmlformats.org/markup-compatibility/2006">
              <mc:Choice xmlns:v="urn:schemas-microsoft-com:vml" Requires="v">
                <p:oleObj spid="_x0000_s183297" name="Equation" r:id="rId4" imgW="672808" imgH="241195" progId="Equation.DSMT4">
                  <p:embed/>
                </p:oleObj>
              </mc:Choice>
              <mc:Fallback>
                <p:oleObj name="Equation" r:id="rId4" imgW="672808" imgH="241195" progId="Equation.DSMT4">
                  <p:embed/>
                  <p:pic>
                    <p:nvPicPr>
                      <p:cNvPr id="181260" name="Object 11">
                        <a:extLst>
                          <a:ext uri="{FF2B5EF4-FFF2-40B4-BE49-F238E27FC236}">
                            <a16:creationId xmlns:a16="http://schemas.microsoft.com/office/drawing/2014/main" id="{4A1D0F2C-92B4-495F-94DF-BD65F6BFD5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3288" y="2640013"/>
                        <a:ext cx="1682750" cy="603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1261" name="Text Box 12">
            <a:extLst>
              <a:ext uri="{FF2B5EF4-FFF2-40B4-BE49-F238E27FC236}">
                <a16:creationId xmlns:a16="http://schemas.microsoft.com/office/drawing/2014/main" id="{8252EEF8-C556-4844-807E-CE9C8DF0903A}"/>
              </a:ext>
            </a:extLst>
          </p:cNvPr>
          <p:cNvSpPr txBox="1">
            <a:spLocks noChangeArrowheads="1"/>
          </p:cNvSpPr>
          <p:nvPr/>
        </p:nvSpPr>
        <p:spPr bwMode="auto">
          <a:xfrm>
            <a:off x="461963" y="4845050"/>
            <a:ext cx="8280400" cy="16541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完全多项式近似方案</a:t>
            </a:r>
            <a:r>
              <a:rPr lang="en-US" altLang="zh-CN" sz="2600">
                <a:solidFill>
                  <a:srgbClr val="FF9900"/>
                </a:solidFill>
                <a:latin typeface="Times New Roman" panose="02020603050405020304" pitchFamily="18" charset="0"/>
                <a:ea typeface="黑体" panose="02010609060101010101" pitchFamily="49" charset="-122"/>
              </a:rPr>
              <a:t>(FPAS: Fully PAS)</a:t>
            </a:r>
          </a:p>
          <a:p>
            <a:pPr lvl="1"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是一近似方案</a:t>
            </a:r>
            <a:r>
              <a:rPr lang="en-US" altLang="zh-CN" sz="2600">
                <a:solidFill>
                  <a:schemeClr val="tx1"/>
                </a:solidFill>
                <a:latin typeface="Times New Roman" panose="02020603050405020304" pitchFamily="18" charset="0"/>
                <a:ea typeface="黑体" panose="02010609060101010101" pitchFamily="49" charset="-122"/>
              </a:rPr>
              <a:t>{A</a:t>
            </a:r>
            <a:r>
              <a:rPr lang="el-GR" altLang="zh-CN" sz="2600" baseline="-25000">
                <a:solidFill>
                  <a:schemeClr val="tx1"/>
                </a:solidFill>
                <a:latin typeface="黑体" panose="02010609060101010101" pitchFamily="49" charset="-122"/>
                <a:ea typeface="黑体" panose="02010609060101010101" pitchFamily="49" charset="-122"/>
              </a:rPr>
              <a:t>ε</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，对任一确定的</a:t>
            </a:r>
            <a:r>
              <a:rPr lang="el-GR" altLang="zh-CN" sz="2600">
                <a:solidFill>
                  <a:schemeClr val="tx1"/>
                </a:solidFill>
                <a:latin typeface="MS Gothic" panose="020B0609070205080204" pitchFamily="49" charset="-128"/>
                <a:ea typeface="MS Gothic" panose="020B0609070205080204" pitchFamily="49" charset="-128"/>
              </a:rPr>
              <a:t>ε</a:t>
            </a:r>
            <a:r>
              <a:rPr lang="zh-CN" altLang="en-US" sz="2600">
                <a:solidFill>
                  <a:schemeClr val="tx1"/>
                </a:solidFill>
                <a:latin typeface="黑体" panose="02010609060101010101" pitchFamily="49" charset="-122"/>
                <a:ea typeface="黑体" panose="02010609060101010101" pitchFamily="49" charset="-122"/>
              </a:rPr>
              <a:t>，每个算法均以其</a:t>
            </a:r>
            <a:r>
              <a:rPr lang="en-US" altLang="zh-CN" sz="2600">
                <a:solidFill>
                  <a:schemeClr val="tx1"/>
                </a:solidFill>
                <a:latin typeface="Times New Roman" panose="02020603050405020304" pitchFamily="18" charset="0"/>
                <a:ea typeface="MS Gothic" panose="020B0609070205080204" pitchFamily="49" charset="-128"/>
              </a:rPr>
              <a:t>size[I]</a:t>
            </a:r>
            <a:r>
              <a:rPr lang="zh-CN" altLang="en-US" sz="2600">
                <a:solidFill>
                  <a:schemeClr val="tx1"/>
                </a:solidFill>
                <a:latin typeface="黑体" panose="02010609060101010101" pitchFamily="49" charset="-122"/>
                <a:ea typeface="黑体" panose="02010609060101010101" pitchFamily="49" charset="-122"/>
              </a:rPr>
              <a:t>和</a:t>
            </a:r>
            <a:r>
              <a:rPr lang="en-US" altLang="zh-CN" sz="2600">
                <a:solidFill>
                  <a:schemeClr val="tx1"/>
                </a:solidFill>
                <a:latin typeface="黑体" panose="02010609060101010101" pitchFamily="49" charset="-122"/>
                <a:ea typeface="黑体" panose="02010609060101010101" pitchFamily="49" charset="-122"/>
              </a:rPr>
              <a:t>1/</a:t>
            </a:r>
            <a:r>
              <a:rPr lang="el-GR" altLang="zh-CN" sz="2600">
                <a:solidFill>
                  <a:schemeClr val="tx1"/>
                </a:solidFill>
                <a:latin typeface="Times New Roman" panose="02020603050405020304" pitchFamily="18" charset="0"/>
                <a:ea typeface="MS Gothic" panose="020B0609070205080204" pitchFamily="49" charset="-128"/>
              </a:rPr>
              <a:t>ε</a:t>
            </a:r>
            <a:r>
              <a:rPr lang="zh-CN" altLang="en-US" sz="2600">
                <a:solidFill>
                  <a:schemeClr val="tx1"/>
                </a:solidFill>
                <a:latin typeface="黑体" panose="02010609060101010101" pitchFamily="49" charset="-122"/>
                <a:ea typeface="黑体" panose="02010609060101010101" pitchFamily="49" charset="-122"/>
              </a:rPr>
              <a:t>的多项式时间运行</a:t>
            </a:r>
            <a:endParaRPr lang="zh-CN" altLang="el-GR" sz="2600">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wipe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CA2A47D7-7076-4512-BCB5-ED92BE410B69}"/>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35E81B67-7B85-4BDE-896F-24E15306668C}"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87</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83299" name="Rectangle 2">
            <a:extLst>
              <a:ext uri="{FF2B5EF4-FFF2-40B4-BE49-F238E27FC236}">
                <a16:creationId xmlns:a16="http://schemas.microsoft.com/office/drawing/2014/main" id="{535755C9-5EDF-42D1-99AF-CA1D9FCB67A2}"/>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1.4  </a:t>
            </a:r>
            <a:r>
              <a:rPr lang="zh-CN" altLang="en-US" sz="3000" b="1">
                <a:solidFill>
                  <a:schemeClr val="tx1"/>
                </a:solidFill>
              </a:rPr>
              <a:t>其他</a:t>
            </a:r>
            <a:endParaRPr lang="en-US" altLang="zh-CN" sz="3000" b="1">
              <a:solidFill>
                <a:schemeClr val="tx1"/>
              </a:solidFill>
            </a:endParaRPr>
          </a:p>
        </p:txBody>
      </p:sp>
      <p:sp>
        <p:nvSpPr>
          <p:cNvPr id="183300" name="AutoShape 3" descr="u=3113096413,401413580&amp;fm=116&amp;gp=0">
            <a:extLst>
              <a:ext uri="{FF2B5EF4-FFF2-40B4-BE49-F238E27FC236}">
                <a16:creationId xmlns:a16="http://schemas.microsoft.com/office/drawing/2014/main" id="{29E89C3B-A27C-41CF-8AEF-D41B1B5EBBD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3301" name="AutoShape 4" descr="u=3113096413,401413580&amp;fm=116&amp;gp=0">
            <a:extLst>
              <a:ext uri="{FF2B5EF4-FFF2-40B4-BE49-F238E27FC236}">
                <a16:creationId xmlns:a16="http://schemas.microsoft.com/office/drawing/2014/main" id="{310EF710-05CF-4028-BB8D-06116AB0880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3302" name="AutoShape 5" descr="u=3113096413,401413580&amp;fm=116&amp;gp=0">
            <a:extLst>
              <a:ext uri="{FF2B5EF4-FFF2-40B4-BE49-F238E27FC236}">
                <a16:creationId xmlns:a16="http://schemas.microsoft.com/office/drawing/2014/main" id="{C4C7FF98-3867-4657-AE10-226C0010BA7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3303" name="AutoShape 6" descr="u=3113096413,401413580&amp;fm=116&amp;gp=0">
            <a:extLst>
              <a:ext uri="{FF2B5EF4-FFF2-40B4-BE49-F238E27FC236}">
                <a16:creationId xmlns:a16="http://schemas.microsoft.com/office/drawing/2014/main" id="{4CE2BBF3-0844-4410-8F6E-0E54ECD2542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3304" name="Text Box 7">
            <a:extLst>
              <a:ext uri="{FF2B5EF4-FFF2-40B4-BE49-F238E27FC236}">
                <a16:creationId xmlns:a16="http://schemas.microsoft.com/office/drawing/2014/main" id="{60B605F0-ACF2-4EA6-B248-E6763EAA3B90}"/>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3305" name="Text Box 8">
            <a:extLst>
              <a:ext uri="{FF2B5EF4-FFF2-40B4-BE49-F238E27FC236}">
                <a16:creationId xmlns:a16="http://schemas.microsoft.com/office/drawing/2014/main" id="{F62E3E77-5972-457B-8A2D-98D49F54A4B6}"/>
              </a:ext>
            </a:extLst>
          </p:cNvPr>
          <p:cNvSpPr txBox="1">
            <a:spLocks noChangeArrowheads="1"/>
          </p:cNvSpPr>
          <p:nvPr/>
        </p:nvSpPr>
        <p:spPr bwMode="auto">
          <a:xfrm>
            <a:off x="336550" y="982663"/>
            <a:ext cx="8399463" cy="2871787"/>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理想的近似方案</a:t>
            </a:r>
          </a:p>
          <a:p>
            <a:pPr lvl="1" algn="just" eaLnBrk="1">
              <a:spcBef>
                <a:spcPts val="6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近似方案实际上研究近似算法的</a:t>
            </a:r>
            <a:r>
              <a:rPr lang="zh-CN" altLang="en-US" sz="2600">
                <a:solidFill>
                  <a:schemeClr val="hlink"/>
                </a:solidFill>
                <a:latin typeface="Times New Roman" panose="02020603050405020304" pitchFamily="18" charset="0"/>
                <a:ea typeface="黑体" panose="02010609060101010101" pitchFamily="49" charset="-122"/>
              </a:rPr>
              <a:t>运行时间</a:t>
            </a:r>
            <a:r>
              <a:rPr lang="zh-CN" altLang="en-US" sz="2600">
                <a:solidFill>
                  <a:schemeClr val="tx1"/>
                </a:solidFill>
                <a:latin typeface="Times New Roman" panose="02020603050405020304" pitchFamily="18" charset="0"/>
                <a:ea typeface="黑体" panose="02010609060101010101" pitchFamily="49" charset="-122"/>
              </a:rPr>
              <a:t>和</a:t>
            </a:r>
            <a:r>
              <a:rPr lang="zh-CN" altLang="en-US" sz="2600">
                <a:solidFill>
                  <a:schemeClr val="hlink"/>
                </a:solidFill>
                <a:latin typeface="Times New Roman" panose="02020603050405020304" pitchFamily="18" charset="0"/>
                <a:ea typeface="黑体" panose="02010609060101010101" pitchFamily="49" charset="-122"/>
              </a:rPr>
              <a:t>近似质量</a:t>
            </a:r>
            <a:r>
              <a:rPr lang="zh-CN" altLang="en-US" sz="2600">
                <a:solidFill>
                  <a:schemeClr val="tx1"/>
                </a:solidFill>
                <a:latin typeface="Times New Roman" panose="02020603050405020304" pitchFamily="18" charset="0"/>
                <a:ea typeface="黑体" panose="02010609060101010101" pitchFamily="49" charset="-122"/>
              </a:rPr>
              <a:t>之间的关系（二者间如何</a:t>
            </a:r>
            <a:r>
              <a:rPr lang="zh-CN" altLang="en-US" sz="2600">
                <a:solidFill>
                  <a:schemeClr val="tx1"/>
                </a:solidFill>
              </a:rPr>
              <a:t>折衷？）</a:t>
            </a:r>
            <a:r>
              <a:rPr lang="zh-CN" altLang="en-US" sz="2600">
                <a:solidFill>
                  <a:schemeClr val="tx1"/>
                </a:solidFill>
                <a:latin typeface="Times New Roman" panose="02020603050405020304" pitchFamily="18" charset="0"/>
                <a:ea typeface="黑体" panose="02010609060101010101" pitchFamily="49" charset="-122"/>
              </a:rPr>
              <a:t>。希望：近似算法的运行时间并不随着性能比的减小而增长太快！</a:t>
            </a:r>
          </a:p>
          <a:p>
            <a:pPr lvl="1" algn="just" eaLnBrk="1">
              <a:spcBef>
                <a:spcPts val="600"/>
              </a:spcBef>
              <a:spcAft>
                <a:spcPct val="0"/>
              </a:spcAft>
              <a:buClr>
                <a:srgbClr val="FF9900"/>
              </a:buClr>
              <a:buFont typeface="Wingdings" panose="05000000000000000000" pitchFamily="2" charset="2"/>
              <a:buNone/>
            </a:pPr>
            <a:r>
              <a:rPr lang="zh-CN" altLang="en-US" sz="2600">
                <a:solidFill>
                  <a:srgbClr val="FF9900"/>
                </a:solidFill>
                <a:latin typeface="Times New Roman" panose="02020603050405020304" pitchFamily="18" charset="0"/>
                <a:ea typeface="黑体" panose="02010609060101010101" pitchFamily="49" charset="-122"/>
              </a:rPr>
              <a:t>理想情况</a:t>
            </a:r>
            <a:r>
              <a:rPr lang="zh-CN" altLang="en-US" sz="2600">
                <a:solidFill>
                  <a:schemeClr val="tx1"/>
                </a:solidFill>
                <a:latin typeface="Times New Roman" panose="02020603050405020304" pitchFamily="18" charset="0"/>
                <a:ea typeface="黑体" panose="02010609060101010101" pitchFamily="49" charset="-122"/>
              </a:rPr>
              <a:t>：</a:t>
            </a:r>
            <a:r>
              <a:rPr lang="el-GR" altLang="zh-CN" sz="2600">
                <a:solidFill>
                  <a:schemeClr val="tx1"/>
                </a:solidFill>
                <a:latin typeface="MS Gothic" panose="020B0609070205080204" pitchFamily="49" charset="-128"/>
                <a:ea typeface="MS Gothic" panose="020B0609070205080204" pitchFamily="49" charset="-128"/>
              </a:rPr>
              <a:t>ε</a:t>
            </a:r>
            <a:r>
              <a:rPr lang="zh-CN" altLang="en-US" sz="2600">
                <a:solidFill>
                  <a:schemeClr val="tx1"/>
                </a:solidFill>
                <a:latin typeface="MS Gothic" panose="020B0609070205080204" pitchFamily="49" charset="-128"/>
                <a:ea typeface="MS Gothic" panose="020B0609070205080204" pitchFamily="49" charset="-128"/>
              </a:rPr>
              <a:t>减小</a:t>
            </a:r>
            <a:r>
              <a:rPr lang="en-US" altLang="zh-CN" sz="2600">
                <a:solidFill>
                  <a:schemeClr val="tx1"/>
                </a:solidFill>
                <a:latin typeface="MS Gothic" panose="020B0609070205080204" pitchFamily="49" charset="-128"/>
                <a:ea typeface="MS Gothic" panose="020B0609070205080204" pitchFamily="49" charset="-128"/>
              </a:rPr>
              <a:t>1</a:t>
            </a:r>
            <a:r>
              <a:rPr lang="zh-CN" altLang="en-US" sz="2600">
                <a:solidFill>
                  <a:schemeClr val="tx1"/>
                </a:solidFill>
                <a:latin typeface="MS Gothic" panose="020B0609070205080204" pitchFamily="49" charset="-128"/>
                <a:ea typeface="MS Gothic" panose="020B0609070205080204" pitchFamily="49" charset="-128"/>
              </a:rPr>
              <a:t>个常数因子，为获得预期的近似质量，所增加的运行时间不应超过</a:t>
            </a:r>
            <a:r>
              <a:rPr lang="en-US" altLang="zh-CN" sz="2600">
                <a:solidFill>
                  <a:schemeClr val="tx1"/>
                </a:solidFill>
                <a:latin typeface="MS Gothic" panose="020B0609070205080204" pitchFamily="49" charset="-128"/>
                <a:ea typeface="MS Gothic" panose="020B0609070205080204" pitchFamily="49" charset="-128"/>
              </a:rPr>
              <a:t>1</a:t>
            </a:r>
            <a:r>
              <a:rPr lang="zh-CN" altLang="en-US" sz="2600">
                <a:solidFill>
                  <a:schemeClr val="tx1"/>
                </a:solidFill>
                <a:latin typeface="MS Gothic" panose="020B0609070205080204" pitchFamily="49" charset="-128"/>
                <a:ea typeface="MS Gothic" panose="020B0609070205080204" pitchFamily="49" charset="-128"/>
              </a:rPr>
              <a:t>个常数因子</a:t>
            </a:r>
            <a:r>
              <a:rPr lang="en-US" altLang="zh-CN" sz="2600">
                <a:solidFill>
                  <a:schemeClr val="tx1"/>
                </a:solidFill>
                <a:latin typeface="MS Gothic" panose="020B0609070205080204" pitchFamily="49" charset="-128"/>
                <a:ea typeface="MS Gothic" panose="020B0609070205080204" pitchFamily="49" charset="-128"/>
              </a:rPr>
              <a:t>(</a:t>
            </a:r>
            <a:r>
              <a:rPr lang="zh-CN" altLang="en-US" sz="2600">
                <a:solidFill>
                  <a:schemeClr val="tx1"/>
                </a:solidFill>
                <a:latin typeface="MS Gothic" panose="020B0609070205080204" pitchFamily="49" charset="-128"/>
                <a:ea typeface="MS Gothic" panose="020B0609070205080204" pitchFamily="49" charset="-128"/>
              </a:rPr>
              <a:t>尽管两常数因子不一定相同</a:t>
            </a:r>
            <a:r>
              <a:rPr lang="en-US" altLang="zh-CN" sz="2600">
                <a:solidFill>
                  <a:schemeClr val="tx1"/>
                </a:solidFill>
                <a:latin typeface="MS Gothic" panose="020B0609070205080204" pitchFamily="49" charset="-128"/>
                <a:ea typeface="MS Gothic" panose="020B0609070205080204" pitchFamily="49" charset="-128"/>
              </a:rPr>
              <a:t>)</a:t>
            </a:r>
          </a:p>
        </p:txBody>
      </p:sp>
      <p:sp>
        <p:nvSpPr>
          <p:cNvPr id="183306" name="Text Box 9">
            <a:extLst>
              <a:ext uri="{FF2B5EF4-FFF2-40B4-BE49-F238E27FC236}">
                <a16:creationId xmlns:a16="http://schemas.microsoft.com/office/drawing/2014/main" id="{D6C5EB06-D777-4358-8A70-4404855F3B2F}"/>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83307" name="Text Box 12">
            <a:extLst>
              <a:ext uri="{FF2B5EF4-FFF2-40B4-BE49-F238E27FC236}">
                <a16:creationId xmlns:a16="http://schemas.microsoft.com/office/drawing/2014/main" id="{7D507600-2DD1-493E-88A0-7887921B2B3C}"/>
              </a:ext>
            </a:extLst>
          </p:cNvPr>
          <p:cNvSpPr txBox="1">
            <a:spLocks noChangeArrowheads="1"/>
          </p:cNvSpPr>
          <p:nvPr/>
        </p:nvSpPr>
        <p:spPr bwMode="auto">
          <a:xfrm>
            <a:off x="374650" y="4171950"/>
            <a:ext cx="8410575" cy="214788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Char char="n"/>
            </a:pPr>
            <a:r>
              <a:rPr lang="en-US" altLang="zh-CN" sz="2600">
                <a:solidFill>
                  <a:srgbClr val="FF9900"/>
                </a:solidFill>
                <a:latin typeface="Times New Roman" panose="02020603050405020304" pitchFamily="18" charset="0"/>
                <a:ea typeface="黑体" panose="02010609060101010101" pitchFamily="49" charset="-122"/>
              </a:rPr>
              <a:t>PAS VS FPAS</a:t>
            </a:r>
          </a:p>
          <a:p>
            <a:pPr lvl="1"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背包问题的</a:t>
            </a:r>
            <a:r>
              <a:rPr lang="en-US" altLang="zh-CN" sz="2600">
                <a:solidFill>
                  <a:schemeClr val="tx1"/>
                </a:solidFill>
                <a:latin typeface="Times New Roman" panose="02020603050405020304" pitchFamily="18" charset="0"/>
                <a:ea typeface="黑体" panose="02010609060101010101" pitchFamily="49" charset="-122"/>
              </a:rPr>
              <a:t>PAS</a:t>
            </a:r>
            <a:r>
              <a:rPr lang="zh-CN" altLang="en-US" sz="2600">
                <a:solidFill>
                  <a:schemeClr val="tx1"/>
                </a:solidFill>
                <a:latin typeface="Times New Roman" panose="02020603050405020304" pitchFamily="18" charset="0"/>
                <a:ea typeface="黑体" panose="02010609060101010101" pitchFamily="49" charset="-122"/>
              </a:rPr>
              <a:t>中，算法</a:t>
            </a:r>
            <a:r>
              <a:rPr lang="en-US" altLang="zh-CN" sz="2600">
                <a:solidFill>
                  <a:schemeClr val="tx1"/>
                </a:solidFill>
                <a:latin typeface="Times New Roman" panose="02020603050405020304" pitchFamily="18" charset="0"/>
                <a:ea typeface="黑体" panose="02010609060101010101" pitchFamily="49" charset="-122"/>
              </a:rPr>
              <a:t>A</a:t>
            </a:r>
            <a:r>
              <a:rPr lang="el-GR" altLang="zh-CN" sz="2600" baseline="-25000">
                <a:solidFill>
                  <a:schemeClr val="tx1"/>
                </a:solidFill>
                <a:latin typeface="黑体" panose="02010609060101010101" pitchFamily="49" charset="-122"/>
                <a:ea typeface="黑体" panose="02010609060101010101" pitchFamily="49" charset="-122"/>
              </a:rPr>
              <a:t>ε</a:t>
            </a:r>
            <a:r>
              <a:rPr lang="zh-CN" altLang="en-US" sz="2600">
                <a:solidFill>
                  <a:schemeClr val="tx1"/>
                </a:solidFill>
                <a:latin typeface="黑体" panose="02010609060101010101" pitchFamily="49" charset="-122"/>
                <a:ea typeface="黑体" panose="02010609060101010101" pitchFamily="49" charset="-122"/>
              </a:rPr>
              <a:t>的</a:t>
            </a:r>
            <a:r>
              <a:rPr lang="zh-CN" altLang="en-US" sz="2600">
                <a:solidFill>
                  <a:schemeClr val="tx1"/>
                </a:solidFill>
                <a:latin typeface="Times New Roman" panose="02020603050405020304" pitchFamily="18" charset="0"/>
                <a:ea typeface="黑体" panose="02010609060101010101" pitchFamily="49" charset="-122"/>
              </a:rPr>
              <a:t>运行时间一般是</a:t>
            </a:r>
            <a:r>
              <a:rPr lang="en-US" altLang="zh-CN" sz="2600">
                <a:solidFill>
                  <a:schemeClr val="tx1"/>
                </a:solidFill>
                <a:latin typeface="Times New Roman" panose="02020603050405020304" pitchFamily="18" charset="0"/>
                <a:ea typeface="黑体" panose="02010609060101010101" pitchFamily="49" charset="-122"/>
              </a:rPr>
              <a:t>n</a:t>
            </a:r>
            <a:r>
              <a:rPr lang="en-US" altLang="zh-CN" sz="2600" baseline="36000">
                <a:solidFill>
                  <a:schemeClr val="tx1"/>
                </a:solidFill>
                <a:latin typeface="Times New Roman" panose="02020603050405020304" pitchFamily="18" charset="0"/>
                <a:ea typeface="黑体" panose="02010609060101010101" pitchFamily="49" charset="-122"/>
              </a:rPr>
              <a:t>O(1/</a:t>
            </a:r>
            <a:r>
              <a:rPr lang="el-GR" altLang="zh-CN" sz="2600" baseline="36000">
                <a:solidFill>
                  <a:schemeClr val="tx1"/>
                </a:solidFill>
                <a:latin typeface="黑体" panose="02010609060101010101" pitchFamily="49" charset="-122"/>
                <a:ea typeface="黑体" panose="02010609060101010101" pitchFamily="49" charset="-122"/>
              </a:rPr>
              <a:t>ε</a:t>
            </a:r>
            <a:r>
              <a:rPr lang="en-US" altLang="zh-CN" sz="2600" baseline="360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；多机调度的</a:t>
            </a:r>
            <a:r>
              <a:rPr lang="en-US" altLang="zh-CN" sz="2600">
                <a:solidFill>
                  <a:schemeClr val="tx1"/>
                </a:solidFill>
                <a:latin typeface="Times New Roman" panose="02020603050405020304" pitchFamily="18" charset="0"/>
                <a:ea typeface="黑体" panose="02010609060101010101" pitchFamily="49" charset="-122"/>
              </a:rPr>
              <a:t>PAS</a:t>
            </a:r>
            <a:r>
              <a:rPr lang="zh-CN" altLang="en-US" sz="2600">
                <a:solidFill>
                  <a:schemeClr val="tx1"/>
                </a:solidFill>
                <a:latin typeface="Times New Roman" panose="02020603050405020304" pitchFamily="18" charset="0"/>
                <a:ea typeface="黑体" panose="02010609060101010101" pitchFamily="49" charset="-122"/>
              </a:rPr>
              <a:t>中，算法</a:t>
            </a:r>
            <a:r>
              <a:rPr lang="en-US" altLang="zh-CN" sz="2600">
                <a:solidFill>
                  <a:schemeClr val="tx1"/>
                </a:solidFill>
                <a:latin typeface="Times New Roman" panose="02020603050405020304" pitchFamily="18" charset="0"/>
                <a:ea typeface="黑体" panose="02010609060101010101" pitchFamily="49" charset="-122"/>
              </a:rPr>
              <a:t>A</a:t>
            </a:r>
            <a:r>
              <a:rPr lang="el-GR" altLang="zh-CN" sz="2600" baseline="-25000">
                <a:solidFill>
                  <a:schemeClr val="tx1"/>
                </a:solidFill>
                <a:latin typeface="黑体" panose="02010609060101010101" pitchFamily="49" charset="-122"/>
                <a:ea typeface="黑体" panose="02010609060101010101" pitchFamily="49" charset="-122"/>
              </a:rPr>
              <a:t>ε</a:t>
            </a:r>
            <a:r>
              <a:rPr lang="zh-CN" altLang="en-US" sz="2600">
                <a:solidFill>
                  <a:schemeClr val="tx1"/>
                </a:solidFill>
                <a:latin typeface="Times New Roman" panose="02020603050405020304" pitchFamily="18" charset="0"/>
                <a:ea typeface="黑体" panose="02010609060101010101" pitchFamily="49" charset="-122"/>
              </a:rPr>
              <a:t>的运行时间为</a:t>
            </a:r>
            <a:r>
              <a:rPr lang="en-US" altLang="zh-CN" sz="2600">
                <a:solidFill>
                  <a:schemeClr val="tx1"/>
                </a:solidFill>
                <a:latin typeface="Times New Roman" panose="02020603050405020304" pitchFamily="18" charset="0"/>
                <a:ea typeface="黑体" panose="02010609060101010101" pitchFamily="49" charset="-122"/>
              </a:rPr>
              <a:t>O(m</a:t>
            </a:r>
            <a:r>
              <a:rPr lang="en-US" altLang="zh-CN" sz="2600" baseline="40000">
                <a:solidFill>
                  <a:schemeClr val="tx1"/>
                </a:solidFill>
                <a:latin typeface="Times New Roman" panose="02020603050405020304" pitchFamily="18" charset="0"/>
                <a:ea typeface="黑体" panose="02010609060101010101" pitchFamily="49" charset="-122"/>
              </a:rPr>
              <a:t>1/</a:t>
            </a:r>
            <a:r>
              <a:rPr lang="el-GR" altLang="zh-CN" sz="2600" baseline="40000">
                <a:solidFill>
                  <a:schemeClr val="tx1"/>
                </a:solidFill>
                <a:latin typeface="黑体" panose="02010609060101010101" pitchFamily="49" charset="-122"/>
                <a:ea typeface="黑体" panose="02010609060101010101" pitchFamily="49" charset="-122"/>
              </a:rPr>
              <a:t>ε</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。显然，</a:t>
            </a:r>
            <a:r>
              <a:rPr lang="el-GR" altLang="zh-CN" sz="2600">
                <a:solidFill>
                  <a:schemeClr val="tx1"/>
                </a:solidFill>
                <a:latin typeface="MS Gothic" panose="020B0609070205080204" pitchFamily="49" charset="-128"/>
                <a:ea typeface="MS Gothic" panose="020B0609070205080204" pitchFamily="49" charset="-128"/>
              </a:rPr>
              <a:t>ε</a:t>
            </a:r>
            <a:r>
              <a:rPr lang="zh-CN" altLang="en-US" sz="2600">
                <a:solidFill>
                  <a:schemeClr val="tx1"/>
                </a:solidFill>
                <a:latin typeface="MS Gothic" panose="020B0609070205080204" pitchFamily="49" charset="-128"/>
                <a:ea typeface="MS Gothic" panose="020B0609070205080204" pitchFamily="49" charset="-128"/>
              </a:rPr>
              <a:t>减小一点将会引起算法时间的急剧增加。为此，引进</a:t>
            </a:r>
            <a:r>
              <a:rPr lang="en-US" altLang="zh-CN" sz="2600">
                <a:solidFill>
                  <a:schemeClr val="tx1"/>
                </a:solidFill>
                <a:latin typeface="Times New Roman" panose="02020603050405020304" pitchFamily="18" charset="0"/>
                <a:ea typeface="MS Gothic" panose="020B0609070205080204" pitchFamily="49" charset="-128"/>
              </a:rPr>
              <a:t>FPAS</a:t>
            </a:r>
            <a:r>
              <a:rPr lang="zh-CN" altLang="en-US" sz="2600">
                <a:solidFill>
                  <a:schemeClr val="tx1"/>
                </a:solidFill>
                <a:latin typeface="MS Gothic" panose="020B0609070205080204" pitchFamily="49" charset="-128"/>
                <a:ea typeface="MS Gothic" panose="020B0609070205080204" pitchFamily="49" charset="-128"/>
              </a:rPr>
              <a:t>可克服此缺点。</a:t>
            </a:r>
            <a:endParaRPr lang="zh-CN" altLang="el-GR" sz="2600">
              <a:solidFill>
                <a:schemeClr val="tx1"/>
              </a:solidFill>
              <a:latin typeface="MS Gothic" panose="020B0609070205080204" pitchFamily="49" charset="-128"/>
              <a:ea typeface="MS Gothic" panose="020B0609070205080204" pitchFamily="49" charset="-128"/>
            </a:endParaRPr>
          </a:p>
        </p:txBody>
      </p:sp>
    </p:spTree>
  </p:cSld>
  <p:clrMapOvr>
    <a:masterClrMapping/>
  </p:clrMapOvr>
  <p:transition>
    <p:wipe dir="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a:extLst>
              <a:ext uri="{FF2B5EF4-FFF2-40B4-BE49-F238E27FC236}">
                <a16:creationId xmlns:a16="http://schemas.microsoft.com/office/drawing/2014/main" id="{F85790BC-9BFC-4E99-9A19-FFED697CC661}"/>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EC5ECAAA-993B-462A-8EFE-1DB843175960}"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88</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85347" name="Rectangle 2">
            <a:extLst>
              <a:ext uri="{FF2B5EF4-FFF2-40B4-BE49-F238E27FC236}">
                <a16:creationId xmlns:a16="http://schemas.microsoft.com/office/drawing/2014/main" id="{A13E1877-39CB-4AE2-BB8D-4CA6BC6B31CC}"/>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1.4  </a:t>
            </a:r>
            <a:r>
              <a:rPr lang="zh-CN" altLang="en-US" sz="3000" b="1">
                <a:solidFill>
                  <a:schemeClr val="tx1"/>
                </a:solidFill>
              </a:rPr>
              <a:t>其他</a:t>
            </a:r>
            <a:endParaRPr lang="en-US" altLang="zh-CN" sz="3000" b="1">
              <a:solidFill>
                <a:schemeClr val="tx1"/>
              </a:solidFill>
            </a:endParaRPr>
          </a:p>
        </p:txBody>
      </p:sp>
      <p:sp>
        <p:nvSpPr>
          <p:cNvPr id="185348" name="AutoShape 3" descr="u=3113096413,401413580&amp;fm=116&amp;gp=0">
            <a:extLst>
              <a:ext uri="{FF2B5EF4-FFF2-40B4-BE49-F238E27FC236}">
                <a16:creationId xmlns:a16="http://schemas.microsoft.com/office/drawing/2014/main" id="{52EE8A3B-EE08-4795-AEF6-D31B015A182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5349" name="AutoShape 4" descr="u=3113096413,401413580&amp;fm=116&amp;gp=0">
            <a:extLst>
              <a:ext uri="{FF2B5EF4-FFF2-40B4-BE49-F238E27FC236}">
                <a16:creationId xmlns:a16="http://schemas.microsoft.com/office/drawing/2014/main" id="{EDC93BF8-C429-49FB-BB0D-093B7221026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5350" name="AutoShape 5" descr="u=3113096413,401413580&amp;fm=116&amp;gp=0">
            <a:extLst>
              <a:ext uri="{FF2B5EF4-FFF2-40B4-BE49-F238E27FC236}">
                <a16:creationId xmlns:a16="http://schemas.microsoft.com/office/drawing/2014/main" id="{23765C88-B56A-4249-B351-A68F8C696DF6}"/>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5351" name="AutoShape 6" descr="u=3113096413,401413580&amp;fm=116&amp;gp=0">
            <a:extLst>
              <a:ext uri="{FF2B5EF4-FFF2-40B4-BE49-F238E27FC236}">
                <a16:creationId xmlns:a16="http://schemas.microsoft.com/office/drawing/2014/main" id="{8C89DF9B-8436-4515-97C6-7C8EA558B24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5352" name="Text Box 7">
            <a:extLst>
              <a:ext uri="{FF2B5EF4-FFF2-40B4-BE49-F238E27FC236}">
                <a16:creationId xmlns:a16="http://schemas.microsoft.com/office/drawing/2014/main" id="{457CB68D-BB19-4CB1-AACC-6F6A857379CF}"/>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5353" name="Text Box 8">
            <a:extLst>
              <a:ext uri="{FF2B5EF4-FFF2-40B4-BE49-F238E27FC236}">
                <a16:creationId xmlns:a16="http://schemas.microsoft.com/office/drawing/2014/main" id="{AA5A0FA7-557F-4DAB-8637-FDB27A1A3B9D}"/>
              </a:ext>
            </a:extLst>
          </p:cNvPr>
          <p:cNvSpPr txBox="1">
            <a:spLocks noChangeArrowheads="1"/>
          </p:cNvSpPr>
          <p:nvPr/>
        </p:nvSpPr>
        <p:spPr bwMode="auto">
          <a:xfrm>
            <a:off x="336550" y="982663"/>
            <a:ext cx="8456613" cy="13906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Char char="n"/>
            </a:pPr>
            <a:r>
              <a:rPr lang="zh-CN" altLang="en-US" sz="2600">
                <a:solidFill>
                  <a:srgbClr val="FF9900"/>
                </a:solidFill>
                <a:latin typeface="Times New Roman" panose="02020603050405020304" pitchFamily="18" charset="0"/>
                <a:ea typeface="黑体" panose="02010609060101010101" pitchFamily="49" charset="-122"/>
              </a:rPr>
              <a:t>例子：调度问题的近似方案</a:t>
            </a:r>
          </a:p>
          <a:p>
            <a:pPr lvl="1" algn="just" eaLnBrk="1">
              <a:spcBef>
                <a:spcPts val="6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假定</a:t>
            </a:r>
            <a:r>
              <a:rPr lang="en-US" altLang="zh-CN" sz="2600">
                <a:solidFill>
                  <a:schemeClr val="tx1"/>
                </a:solidFill>
                <a:latin typeface="Times New Roman" panose="02020603050405020304" pitchFamily="18" charset="0"/>
                <a:ea typeface="黑体" panose="02010609060101010101" pitchFamily="49" charset="-122"/>
              </a:rPr>
              <a:t>n&gt;m</a:t>
            </a:r>
            <a:r>
              <a:rPr lang="zh-CN" altLang="en-US" sz="2600">
                <a:solidFill>
                  <a:schemeClr val="tx1"/>
                </a:solidFill>
                <a:latin typeface="Times New Roman" panose="02020603050405020304" pitchFamily="18" charset="0"/>
                <a:ea typeface="黑体" panose="02010609060101010101" pitchFamily="49" charset="-122"/>
              </a:rPr>
              <a:t>，运行时间为降序</a:t>
            </a:r>
            <a:r>
              <a:rPr lang="en-US" altLang="zh-CN" sz="2600">
                <a:solidFill>
                  <a:schemeClr val="tx1"/>
                </a:solidFill>
                <a:latin typeface="Times New Roman" panose="02020603050405020304" pitchFamily="18" charset="0"/>
                <a:ea typeface="黑体" panose="02010609060101010101" pitchFamily="49" charset="-122"/>
              </a:rPr>
              <a:t>(i&lt;j</a:t>
            </a:r>
            <a:r>
              <a:rPr lang="zh-CN" altLang="en-US" sz="2600">
                <a:solidFill>
                  <a:schemeClr val="tx1"/>
                </a:solidFill>
                <a:latin typeface="Times New Roman" panose="02020603050405020304" pitchFamily="18" charset="0"/>
                <a:ea typeface="黑体" panose="02010609060101010101" pitchFamily="49" charset="-122"/>
              </a:rPr>
              <a:t>蕴含</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Times New Roman" panose="02020603050405020304" pitchFamily="18" charset="0"/>
                <a:ea typeface="黑体" panose="02010609060101010101" pitchFamily="49" charset="-122"/>
              </a:rPr>
              <a:t>&gt;P</a:t>
            </a:r>
            <a:r>
              <a:rPr lang="en-US" altLang="zh-CN" sz="2600" baseline="-25000">
                <a:solidFill>
                  <a:schemeClr val="tx1"/>
                </a:solidFill>
                <a:latin typeface="Times New Roman" panose="02020603050405020304" pitchFamily="18" charset="0"/>
                <a:ea typeface="黑体" panose="02010609060101010101" pitchFamily="49" charset="-122"/>
              </a:rPr>
              <a:t>j</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，对每一整数</a:t>
            </a:r>
            <a:r>
              <a:rPr lang="en-US" altLang="zh-CN" sz="26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MS Gothic" panose="020B0609070205080204" pitchFamily="49" charset="-128"/>
                <a:ea typeface="MS Gothic" panose="020B0609070205080204" pitchFamily="49" charset="-128"/>
              </a:rPr>
              <a:t>∊</a:t>
            </a:r>
            <a:r>
              <a:rPr lang="en-US" altLang="zh-CN" sz="2600">
                <a:solidFill>
                  <a:schemeClr val="tx1"/>
                </a:solidFill>
                <a:latin typeface="Times New Roman" panose="02020603050405020304" pitchFamily="18" charset="0"/>
                <a:ea typeface="MS Gothic" panose="020B0609070205080204" pitchFamily="49" charset="-128"/>
              </a:rPr>
              <a:t>[0,n]</a:t>
            </a:r>
            <a:r>
              <a:rPr lang="zh-CN" altLang="en-US" sz="2600">
                <a:solidFill>
                  <a:schemeClr val="tx1"/>
                </a:solidFill>
                <a:latin typeface="Times New Roman" panose="02020603050405020304" pitchFamily="18" charset="0"/>
                <a:ea typeface="MS Gothic" panose="020B0609070205080204" pitchFamily="49" charset="-128"/>
              </a:rPr>
              <a:t>定义算法</a:t>
            </a:r>
            <a:r>
              <a:rPr lang="en-US" altLang="zh-CN" sz="2600">
                <a:solidFill>
                  <a:schemeClr val="tx1"/>
                </a:solidFill>
                <a:latin typeface="Times New Roman" panose="02020603050405020304" pitchFamily="18" charset="0"/>
                <a:ea typeface="MS Gothic" panose="020B0609070205080204" pitchFamily="49" charset="-128"/>
              </a:rPr>
              <a:t>A</a:t>
            </a:r>
            <a:r>
              <a:rPr lang="en-US" altLang="zh-CN" sz="2600" baseline="-25000">
                <a:solidFill>
                  <a:schemeClr val="tx1"/>
                </a:solidFill>
                <a:latin typeface="Times New Roman" panose="02020603050405020304" pitchFamily="18" charset="0"/>
                <a:ea typeface="MS Gothic" panose="020B0609070205080204" pitchFamily="49" charset="-128"/>
              </a:rPr>
              <a:t>k</a:t>
            </a:r>
            <a:r>
              <a:rPr lang="zh-CN" altLang="en-US" sz="2600">
                <a:solidFill>
                  <a:schemeClr val="tx1"/>
                </a:solidFill>
                <a:latin typeface="Times New Roman" panose="02020603050405020304" pitchFamily="18" charset="0"/>
                <a:ea typeface="黑体" panose="02010609060101010101" pitchFamily="49" charset="-122"/>
              </a:rPr>
              <a:t>：</a:t>
            </a:r>
            <a:endParaRPr lang="en-US" altLang="zh-CN" sz="2600">
              <a:solidFill>
                <a:schemeClr val="tx1"/>
              </a:solidFill>
              <a:latin typeface="MS Gothic" panose="020B0609070205080204" pitchFamily="49" charset="-128"/>
              <a:ea typeface="MS Gothic" panose="020B0609070205080204" pitchFamily="49" charset="-128"/>
            </a:endParaRPr>
          </a:p>
        </p:txBody>
      </p:sp>
      <p:sp>
        <p:nvSpPr>
          <p:cNvPr id="185354" name="Text Box 9">
            <a:extLst>
              <a:ext uri="{FF2B5EF4-FFF2-40B4-BE49-F238E27FC236}">
                <a16:creationId xmlns:a16="http://schemas.microsoft.com/office/drawing/2014/main" id="{4BD67CC1-E5D7-4855-B8BB-20914EA20F51}"/>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85355" name="Text Box 10">
            <a:extLst>
              <a:ext uri="{FF2B5EF4-FFF2-40B4-BE49-F238E27FC236}">
                <a16:creationId xmlns:a16="http://schemas.microsoft.com/office/drawing/2014/main" id="{0412CCFC-F96D-4E50-BE73-DF187D3D0483}"/>
              </a:ext>
            </a:extLst>
          </p:cNvPr>
          <p:cNvSpPr txBox="1">
            <a:spLocks noChangeArrowheads="1"/>
          </p:cNvSpPr>
          <p:nvPr/>
        </p:nvSpPr>
        <p:spPr bwMode="auto">
          <a:xfrm>
            <a:off x="388938" y="2560638"/>
            <a:ext cx="8410575" cy="370046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1349375" indent="-10874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528763"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1708150"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188753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34473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80193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25913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71633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Algorithm  A</a:t>
            </a:r>
            <a:r>
              <a:rPr lang="en-US" altLang="zh-CN" sz="2600" baseline="-25000">
                <a:solidFill>
                  <a:srgbClr val="FF9900"/>
                </a:solidFill>
                <a:latin typeface="Times New Roman" panose="02020603050405020304" pitchFamily="18" charset="0"/>
                <a:ea typeface="黑体" panose="02010609060101010101" pitchFamily="49" charset="-122"/>
              </a:rPr>
              <a:t>k</a:t>
            </a:r>
            <a:r>
              <a:rPr lang="zh-CN" altLang="en-US" sz="2600">
                <a:solidFill>
                  <a:srgbClr val="FF9900"/>
                </a:solidFill>
                <a:latin typeface="Times New Roman" panose="02020603050405020304" pitchFamily="18" charset="0"/>
                <a:ea typeface="黑体" panose="02010609060101010101" pitchFamily="49" charset="-122"/>
              </a:rPr>
              <a:t>：</a:t>
            </a:r>
          </a:p>
          <a:p>
            <a:pPr lvl="1"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Input</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n</a:t>
            </a:r>
            <a:r>
              <a:rPr lang="zh-CN" altLang="en-US" sz="2600">
                <a:solidFill>
                  <a:schemeClr val="tx1"/>
                </a:solidFill>
                <a:latin typeface="Times New Roman" panose="02020603050405020304" pitchFamily="18" charset="0"/>
                <a:ea typeface="黑体" panose="02010609060101010101" pitchFamily="49" charset="-122"/>
              </a:rPr>
              <a:t>个作业的运行时间</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1</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n</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和机器数</a:t>
            </a:r>
            <a:r>
              <a:rPr lang="en-US" altLang="zh-CN" sz="2600">
                <a:solidFill>
                  <a:schemeClr val="tx1"/>
                </a:solidFill>
                <a:latin typeface="Times New Roman" panose="02020603050405020304" pitchFamily="18" charset="0"/>
                <a:ea typeface="黑体" panose="02010609060101010101" pitchFamily="49" charset="-122"/>
              </a:rPr>
              <a:t>m</a:t>
            </a:r>
            <a:r>
              <a:rPr lang="zh-CN" altLang="en-US" sz="2600">
                <a:solidFill>
                  <a:schemeClr val="tx1"/>
                </a:solidFill>
                <a:latin typeface="Times New Roman" panose="02020603050405020304" pitchFamily="18" charset="0"/>
                <a:ea typeface="黑体" panose="02010609060101010101" pitchFamily="49" charset="-122"/>
              </a:rPr>
              <a:t>；</a:t>
            </a:r>
          </a:p>
          <a:p>
            <a:pPr lvl="1"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Output</a:t>
            </a:r>
            <a:r>
              <a:rPr lang="zh-CN" altLang="en-US" sz="2600">
                <a:solidFill>
                  <a:schemeClr val="tx1"/>
                </a:solidFill>
                <a:latin typeface="Times New Roman" panose="02020603050405020304" pitchFamily="18" charset="0"/>
                <a:ea typeface="黑体" panose="02010609060101010101" pitchFamily="49" charset="-122"/>
              </a:rPr>
              <a:t>：一个可行的调度；</a:t>
            </a:r>
          </a:p>
          <a:p>
            <a:pPr lvl="1"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Step1</a:t>
            </a:r>
            <a:r>
              <a:rPr lang="zh-CN" altLang="en-US" sz="2600">
                <a:solidFill>
                  <a:schemeClr val="tx1"/>
                </a:solidFill>
                <a:latin typeface="Times New Roman" panose="02020603050405020304" pitchFamily="18" charset="0"/>
                <a:ea typeface="黑体" panose="02010609060101010101" pitchFamily="49" charset="-122"/>
              </a:rPr>
              <a:t>：最优调度前</a:t>
            </a:r>
            <a:r>
              <a:rPr lang="en-US" altLang="zh-CN" sz="2600">
                <a:solidFill>
                  <a:schemeClr val="tx1"/>
                </a:solidFill>
                <a:latin typeface="Times New Roman" panose="02020603050405020304" pitchFamily="18" charset="0"/>
                <a:ea typeface="黑体" panose="02010609060101010101" pitchFamily="49" charset="-122"/>
              </a:rPr>
              <a:t>k</a:t>
            </a:r>
            <a:r>
              <a:rPr lang="zh-CN" altLang="en-US" sz="2600">
                <a:solidFill>
                  <a:schemeClr val="tx1"/>
                </a:solidFill>
                <a:latin typeface="Times New Roman" panose="02020603050405020304" pitchFamily="18" charset="0"/>
                <a:ea typeface="黑体" panose="02010609060101010101" pitchFamily="49" charset="-122"/>
              </a:rPr>
              <a:t>个作业</a:t>
            </a:r>
            <a:r>
              <a:rPr lang="en-US" altLang="zh-CN" sz="2600">
                <a:solidFill>
                  <a:schemeClr val="tx1"/>
                </a:solidFill>
                <a:latin typeface="Times New Roman" panose="02020603050405020304" pitchFamily="18" charset="0"/>
                <a:ea typeface="黑体" panose="02010609060101010101" pitchFamily="49" charset="-122"/>
              </a:rPr>
              <a:t>J</a:t>
            </a:r>
            <a:r>
              <a:rPr lang="en-US" altLang="zh-CN" sz="2600" baseline="-25000">
                <a:solidFill>
                  <a:schemeClr val="tx1"/>
                </a:solidFill>
                <a:latin typeface="Times New Roman" panose="02020603050405020304" pitchFamily="18" charset="0"/>
                <a:ea typeface="黑体" panose="02010609060101010101" pitchFamily="49" charset="-122"/>
              </a:rPr>
              <a:t>1</a:t>
            </a:r>
            <a:r>
              <a:rPr lang="en-US" altLang="zh-CN" sz="2600">
                <a:solidFill>
                  <a:schemeClr val="tx1"/>
                </a:solidFill>
                <a:latin typeface="Times New Roman" panose="02020603050405020304" pitchFamily="18" charset="0"/>
                <a:ea typeface="黑体" panose="02010609060101010101" pitchFamily="49" charset="-122"/>
              </a:rPr>
              <a:t>,…,J</a:t>
            </a:r>
            <a:r>
              <a:rPr lang="en-US" altLang="zh-CN" sz="2600" baseline="-25000">
                <a:solidFill>
                  <a:schemeClr val="tx1"/>
                </a:solidFill>
                <a:latin typeface="Times New Roman" panose="02020603050405020304" pitchFamily="18" charset="0"/>
                <a:ea typeface="黑体" panose="02010609060101010101" pitchFamily="49" charset="-122"/>
              </a:rPr>
              <a:t>k</a:t>
            </a:r>
            <a:r>
              <a:rPr lang="zh-CN" altLang="en-US" sz="2600">
                <a:solidFill>
                  <a:schemeClr val="tx1"/>
                </a:solidFill>
                <a:latin typeface="Times New Roman" panose="02020603050405020304" pitchFamily="18" charset="0"/>
                <a:ea typeface="黑体" panose="02010609060101010101" pitchFamily="49" charset="-122"/>
              </a:rPr>
              <a:t>；</a:t>
            </a:r>
          </a:p>
          <a:p>
            <a:pPr lvl="1" algn="just" eaLnBrk="1">
              <a:spcBef>
                <a:spcPts val="1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Step2</a:t>
            </a:r>
            <a:r>
              <a:rPr lang="zh-CN" altLang="en-US" sz="2600">
                <a:solidFill>
                  <a:schemeClr val="tx1"/>
                </a:solidFill>
                <a:latin typeface="Times New Roman" panose="02020603050405020304" pitchFamily="18" charset="0"/>
                <a:ea typeface="黑体" panose="02010609060101010101" pitchFamily="49" charset="-122"/>
              </a:rPr>
              <a:t>：从前一步所获得的部分调度开始，使用</a:t>
            </a:r>
            <a:r>
              <a:rPr lang="en-US" altLang="zh-CN" sz="2600">
                <a:solidFill>
                  <a:schemeClr val="tx1"/>
                </a:solidFill>
                <a:latin typeface="Times New Roman" panose="02020603050405020304" pitchFamily="18" charset="0"/>
                <a:ea typeface="黑体" panose="02010609060101010101" pitchFamily="49" charset="-122"/>
              </a:rPr>
              <a:t>LPT</a:t>
            </a:r>
            <a:r>
              <a:rPr lang="zh-CN" altLang="en-US" sz="2600">
                <a:solidFill>
                  <a:schemeClr val="tx1"/>
                </a:solidFill>
                <a:latin typeface="Times New Roman" panose="02020603050405020304" pitchFamily="18" charset="0"/>
                <a:ea typeface="黑体" panose="02010609060101010101" pitchFamily="49" charset="-122"/>
              </a:rPr>
              <a:t>规则调度剩余作业。</a:t>
            </a:r>
          </a:p>
          <a:p>
            <a:pPr algn="just" eaLnBrk="1">
              <a:spcBef>
                <a:spcPts val="10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MS Gothic" panose="020B0609070205080204" pitchFamily="49" charset="-128"/>
              </a:rPr>
              <a:t>LPT</a:t>
            </a:r>
            <a:r>
              <a:rPr lang="zh-CN" altLang="en-US" sz="2600">
                <a:solidFill>
                  <a:schemeClr val="tx1"/>
                </a:solidFill>
                <a:latin typeface="Times New Roman" panose="02020603050405020304" pitchFamily="18" charset="0"/>
                <a:ea typeface="MS Gothic" panose="020B0609070205080204" pitchFamily="49" charset="-128"/>
              </a:rPr>
              <a:t>策略：</a:t>
            </a:r>
            <a:r>
              <a:rPr lang="zh-CN" altLang="en-US" sz="2600">
                <a:solidFill>
                  <a:schemeClr val="tx1"/>
                </a:solidFill>
                <a:latin typeface="MS Gothic" panose="020B0609070205080204" pitchFamily="49" charset="-128"/>
                <a:ea typeface="MS Gothic" panose="020B0609070205080204" pitchFamily="49" charset="-128"/>
              </a:rPr>
              <a:t>取下一运行时间最长尚未调度的作业，将其分配到当前负载最轻的机器上。该算法显然是多项式时间的</a:t>
            </a:r>
            <a:endParaRPr lang="el-GR" altLang="zh-CN" sz="2600">
              <a:solidFill>
                <a:schemeClr val="tx1"/>
              </a:solidFill>
              <a:latin typeface="MS Gothic" panose="020B0609070205080204" pitchFamily="49" charset="-128"/>
              <a:ea typeface="MS Gothic" panose="020B0609070205080204" pitchFamily="49" charset="-128"/>
            </a:endParaRPr>
          </a:p>
        </p:txBody>
      </p:sp>
    </p:spTree>
  </p:cSld>
  <p:clrMapOvr>
    <a:masterClrMapping/>
  </p:clrMapOvr>
  <p:transition>
    <p:wipe dir="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a:extLst>
              <a:ext uri="{FF2B5EF4-FFF2-40B4-BE49-F238E27FC236}">
                <a16:creationId xmlns:a16="http://schemas.microsoft.com/office/drawing/2014/main" id="{7C67E3B8-D14A-4A1E-9D29-4F06E32618F9}"/>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6F875929-EBA8-4DF1-A0E0-E66BA7A29CCB}"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89</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87395" name="Rectangle 2">
            <a:extLst>
              <a:ext uri="{FF2B5EF4-FFF2-40B4-BE49-F238E27FC236}">
                <a16:creationId xmlns:a16="http://schemas.microsoft.com/office/drawing/2014/main" id="{C7211984-C64D-4F47-9B97-84E81AA23753}"/>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1.4  </a:t>
            </a:r>
            <a:r>
              <a:rPr lang="zh-CN" altLang="en-US" sz="3000" b="1">
                <a:solidFill>
                  <a:schemeClr val="tx1"/>
                </a:solidFill>
              </a:rPr>
              <a:t>其他</a:t>
            </a:r>
            <a:endParaRPr lang="en-US" altLang="zh-CN" sz="3000" b="1">
              <a:solidFill>
                <a:schemeClr val="tx1"/>
              </a:solidFill>
            </a:endParaRPr>
          </a:p>
        </p:txBody>
      </p:sp>
      <p:sp>
        <p:nvSpPr>
          <p:cNvPr id="187396" name="AutoShape 3" descr="u=3113096413,401413580&amp;fm=116&amp;gp=0">
            <a:extLst>
              <a:ext uri="{FF2B5EF4-FFF2-40B4-BE49-F238E27FC236}">
                <a16:creationId xmlns:a16="http://schemas.microsoft.com/office/drawing/2014/main" id="{35D6AD2E-C8E5-4A19-97F2-C1F09EE4D83B}"/>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7397" name="AutoShape 4" descr="u=3113096413,401413580&amp;fm=116&amp;gp=0">
            <a:extLst>
              <a:ext uri="{FF2B5EF4-FFF2-40B4-BE49-F238E27FC236}">
                <a16:creationId xmlns:a16="http://schemas.microsoft.com/office/drawing/2014/main" id="{6CB191DA-8178-4584-AEDD-B9CEB44BE5DE}"/>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7398" name="AutoShape 5" descr="u=3113096413,401413580&amp;fm=116&amp;gp=0">
            <a:extLst>
              <a:ext uri="{FF2B5EF4-FFF2-40B4-BE49-F238E27FC236}">
                <a16:creationId xmlns:a16="http://schemas.microsoft.com/office/drawing/2014/main" id="{8262812D-6056-4DEC-AEA8-E7709F9FA449}"/>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7399" name="AutoShape 6" descr="u=3113096413,401413580&amp;fm=116&amp;gp=0">
            <a:extLst>
              <a:ext uri="{FF2B5EF4-FFF2-40B4-BE49-F238E27FC236}">
                <a16:creationId xmlns:a16="http://schemas.microsoft.com/office/drawing/2014/main" id="{F6815D3F-B647-42AC-ADA2-50C541B47DF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7400" name="Text Box 7">
            <a:extLst>
              <a:ext uri="{FF2B5EF4-FFF2-40B4-BE49-F238E27FC236}">
                <a16:creationId xmlns:a16="http://schemas.microsoft.com/office/drawing/2014/main" id="{5C35D8CA-B1EB-43F6-9291-AE0F49D10BDC}"/>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7401" name="Text Box 8">
            <a:extLst>
              <a:ext uri="{FF2B5EF4-FFF2-40B4-BE49-F238E27FC236}">
                <a16:creationId xmlns:a16="http://schemas.microsoft.com/office/drawing/2014/main" id="{70866319-351E-450C-9096-BB078BA3ECAF}"/>
              </a:ext>
            </a:extLst>
          </p:cNvPr>
          <p:cNvSpPr txBox="1">
            <a:spLocks noChangeArrowheads="1"/>
          </p:cNvSpPr>
          <p:nvPr/>
        </p:nvSpPr>
        <p:spPr bwMode="auto">
          <a:xfrm>
            <a:off x="292100" y="1055688"/>
            <a:ext cx="4814888" cy="5048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indent="-2873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en-US" altLang="zh-CN" sz="2800">
                <a:solidFill>
                  <a:srgbClr val="FF9900"/>
                </a:solidFill>
                <a:latin typeface="Times New Roman" panose="02020603050405020304" pitchFamily="18" charset="0"/>
                <a:ea typeface="黑体" panose="02010609060101010101" pitchFamily="49" charset="-122"/>
              </a:rPr>
              <a:t>Th.</a:t>
            </a:r>
            <a:r>
              <a:rPr lang="zh-CN" altLang="en-US" sz="2800">
                <a:solidFill>
                  <a:srgbClr val="FF9900"/>
                </a:solidFill>
                <a:latin typeface="Times New Roman" panose="02020603050405020304" pitchFamily="18" charset="0"/>
                <a:ea typeface="黑体" panose="02010609060101010101" pitchFamily="49" charset="-122"/>
              </a:rPr>
              <a:t>算法</a:t>
            </a:r>
            <a:r>
              <a:rPr lang="en-US" altLang="zh-CN" sz="2800">
                <a:solidFill>
                  <a:srgbClr val="FF9900"/>
                </a:solidFill>
                <a:latin typeface="Times New Roman" panose="02020603050405020304" pitchFamily="18" charset="0"/>
                <a:ea typeface="黑体" panose="02010609060101010101" pitchFamily="49" charset="-122"/>
              </a:rPr>
              <a:t>A</a:t>
            </a:r>
            <a:r>
              <a:rPr lang="en-US" altLang="zh-CN" sz="2800" baseline="-25000">
                <a:solidFill>
                  <a:srgbClr val="FF9900"/>
                </a:solidFill>
                <a:latin typeface="Times New Roman" panose="02020603050405020304" pitchFamily="18" charset="0"/>
                <a:ea typeface="黑体" panose="02010609060101010101" pitchFamily="49" charset="-122"/>
              </a:rPr>
              <a:t>K</a:t>
            </a:r>
            <a:r>
              <a:rPr lang="zh-CN" altLang="en-US" sz="2800">
                <a:solidFill>
                  <a:srgbClr val="FF9900"/>
                </a:solidFill>
                <a:latin typeface="Times New Roman" panose="02020603050405020304" pitchFamily="18" charset="0"/>
                <a:ea typeface="黑体" panose="02010609060101010101" pitchFamily="49" charset="-122"/>
              </a:rPr>
              <a:t>的绝对性能比</a:t>
            </a:r>
            <a:r>
              <a:rPr lang="zh-CN" altLang="en-US" sz="2600">
                <a:solidFill>
                  <a:srgbClr val="FF9900"/>
                </a:solidFill>
                <a:latin typeface="Times New Roman" panose="02020603050405020304" pitchFamily="18" charset="0"/>
                <a:ea typeface="黑体" panose="02010609060101010101" pitchFamily="49" charset="-122"/>
              </a:rPr>
              <a:t> ：</a:t>
            </a:r>
          </a:p>
        </p:txBody>
      </p:sp>
      <p:sp>
        <p:nvSpPr>
          <p:cNvPr id="187402" name="Text Box 9">
            <a:extLst>
              <a:ext uri="{FF2B5EF4-FFF2-40B4-BE49-F238E27FC236}">
                <a16:creationId xmlns:a16="http://schemas.microsoft.com/office/drawing/2014/main" id="{D676F612-6C1A-4257-BB9A-4FC4DE23254F}"/>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87403" name="Text Box 11">
            <a:extLst>
              <a:ext uri="{FF2B5EF4-FFF2-40B4-BE49-F238E27FC236}">
                <a16:creationId xmlns:a16="http://schemas.microsoft.com/office/drawing/2014/main" id="{815209AB-7EA0-4BBA-9C48-E09FC6670FB1}"/>
              </a:ext>
            </a:extLst>
          </p:cNvPr>
          <p:cNvSpPr txBox="1">
            <a:spLocks noChangeArrowheads="1"/>
          </p:cNvSpPr>
          <p:nvPr/>
        </p:nvSpPr>
        <p:spPr bwMode="auto">
          <a:xfrm>
            <a:off x="203200" y="2398713"/>
            <a:ext cx="8680450" cy="3960812"/>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Proof</a:t>
            </a:r>
            <a:r>
              <a:rPr lang="zh-CN" altLang="en-US" sz="2600">
                <a:solidFill>
                  <a:srgbClr val="FF9900"/>
                </a:solidFill>
                <a:latin typeface="Times New Roman" panose="02020603050405020304" pitchFamily="18" charset="0"/>
                <a:ea typeface="黑体" panose="02010609060101010101" pitchFamily="49" charset="-122"/>
              </a:rPr>
              <a:t>： </a:t>
            </a:r>
          </a:p>
          <a:p>
            <a:pPr lvl="1" algn="just" eaLnBrk="1">
              <a:spcBef>
                <a:spcPts val="3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K</a:t>
            </a:r>
            <a:r>
              <a:rPr lang="zh-CN" altLang="en-US" sz="2600">
                <a:solidFill>
                  <a:schemeClr val="tx1"/>
                </a:solidFill>
                <a:latin typeface="Times New Roman" panose="02020603050405020304" pitchFamily="18" charset="0"/>
                <a:ea typeface="黑体" panose="02010609060101010101" pitchFamily="49" charset="-122"/>
              </a:rPr>
              <a:t>表示</a:t>
            </a:r>
            <a:r>
              <a:rPr lang="en-US" altLang="zh-CN" sz="2600">
                <a:solidFill>
                  <a:schemeClr val="tx1"/>
                </a:solidFill>
                <a:latin typeface="Times New Roman" panose="02020603050405020304" pitchFamily="18" charset="0"/>
                <a:ea typeface="黑体" panose="02010609060101010101" pitchFamily="49" charset="-122"/>
              </a:rPr>
              <a:t>step1</a:t>
            </a:r>
            <a:r>
              <a:rPr lang="zh-CN" altLang="en-US" sz="2600">
                <a:solidFill>
                  <a:schemeClr val="tx1"/>
                </a:solidFill>
                <a:latin typeface="Times New Roman" panose="02020603050405020304" pitchFamily="18" charset="0"/>
                <a:ea typeface="黑体" panose="02010609060101010101" pitchFamily="49" charset="-122"/>
              </a:rPr>
              <a:t>中找到的调度的完成时间，显然：</a:t>
            </a: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）若</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(I)=K</a:t>
            </a:r>
            <a:r>
              <a:rPr lang="zh-CN" altLang="en-US" sz="2600">
                <a:solidFill>
                  <a:schemeClr val="tx1"/>
                </a:solidFill>
                <a:latin typeface="Times New Roman" panose="02020603050405020304" pitchFamily="18" charset="0"/>
                <a:ea typeface="黑体" panose="02010609060101010101" pitchFamily="49" charset="-122"/>
              </a:rPr>
              <a:t>，则该算法已找到一个最优调度；</a:t>
            </a: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）若</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(I)&gt;K(</a:t>
            </a:r>
            <a:r>
              <a:rPr lang="zh-CN" altLang="en-US" sz="2600">
                <a:solidFill>
                  <a:schemeClr val="tx1"/>
                </a:solidFill>
                <a:latin typeface="Times New Roman" panose="02020603050405020304" pitchFamily="18" charset="0"/>
                <a:ea typeface="黑体" panose="02010609060101010101" pitchFamily="49" charset="-122"/>
              </a:rPr>
              <a:t>总的调度完成时间</a:t>
            </a:r>
            <a:r>
              <a:rPr lang="en-US" altLang="zh-CN" sz="2600">
                <a:solidFill>
                  <a:schemeClr val="tx1"/>
                </a:solidFill>
                <a:latin typeface="Times New Roman" panose="02020603050405020304" pitchFamily="18" charset="0"/>
                <a:ea typeface="黑体" panose="02010609060101010101" pitchFamily="49" charset="-122"/>
              </a:rPr>
              <a:t>&gt;K,n&gt;k)</a:t>
            </a:r>
            <a:r>
              <a:rPr lang="zh-CN" altLang="en-US" sz="2600">
                <a:solidFill>
                  <a:schemeClr val="tx1"/>
                </a:solidFill>
                <a:latin typeface="Times New Roman" panose="02020603050405020304" pitchFamily="18" charset="0"/>
                <a:ea typeface="黑体" panose="02010609060101010101" pitchFamily="49" charset="-122"/>
              </a:rPr>
              <a:t>，则必有某个作业</a:t>
            </a:r>
            <a:r>
              <a:rPr lang="en-US" altLang="zh-CN" sz="2600">
                <a:solidFill>
                  <a:srgbClr val="0000FF"/>
                </a:solidFill>
                <a:latin typeface="Times New Roman" panose="02020603050405020304" pitchFamily="18" charset="0"/>
                <a:ea typeface="黑体" panose="02010609060101010101" pitchFamily="49" charset="-122"/>
              </a:rPr>
              <a:t>J</a:t>
            </a:r>
            <a:r>
              <a:rPr lang="en-US" altLang="zh-CN" sz="2600" baseline="-25000">
                <a:solidFill>
                  <a:srgbClr val="0000FF"/>
                </a:solidFill>
                <a:latin typeface="Times New Roman" panose="02020603050405020304" pitchFamily="18" charset="0"/>
                <a:ea typeface="黑体" panose="02010609060101010101" pitchFamily="49" charset="-122"/>
              </a:rPr>
              <a:t>j</a:t>
            </a:r>
            <a:r>
              <a:rPr lang="en-US" altLang="zh-CN" sz="2600">
                <a:solidFill>
                  <a:srgbClr val="0000FF"/>
                </a:solidFill>
                <a:latin typeface="Times New Roman" panose="02020603050405020304" pitchFamily="18" charset="0"/>
                <a:ea typeface="黑体" panose="02010609060101010101" pitchFamily="49" charset="-122"/>
              </a:rPr>
              <a:t>(j&gt;k)</a:t>
            </a:r>
            <a:r>
              <a:rPr lang="zh-CN" altLang="en-US" sz="2600">
                <a:solidFill>
                  <a:srgbClr val="0000FF"/>
                </a:solidFill>
                <a:latin typeface="Times New Roman" panose="02020603050405020304" pitchFamily="18" charset="0"/>
                <a:ea typeface="黑体" panose="02010609060101010101" pitchFamily="49" charset="-122"/>
              </a:rPr>
              <a:t>是在</a:t>
            </a:r>
            <a:r>
              <a:rPr lang="en-US" altLang="zh-CN" sz="2600">
                <a:solidFill>
                  <a:srgbClr val="0000FF"/>
                </a:solidFill>
                <a:latin typeface="Times New Roman" panose="02020603050405020304" pitchFamily="18" charset="0"/>
                <a:ea typeface="黑体" panose="02010609060101010101" pitchFamily="49" charset="-122"/>
              </a:rPr>
              <a:t>A</a:t>
            </a:r>
            <a:r>
              <a:rPr lang="en-US" altLang="zh-CN" sz="2600" baseline="-25000">
                <a:solidFill>
                  <a:srgbClr val="0000FF"/>
                </a:solidFill>
                <a:latin typeface="Times New Roman" panose="02020603050405020304" pitchFamily="18" charset="0"/>
                <a:ea typeface="黑体" panose="02010609060101010101" pitchFamily="49" charset="-122"/>
              </a:rPr>
              <a:t>k</a:t>
            </a:r>
            <a:r>
              <a:rPr lang="en-US" altLang="zh-CN" sz="2600">
                <a:solidFill>
                  <a:srgbClr val="0000FF"/>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时间完成的。这蕴含着其它所有机器在时间区间</a:t>
            </a:r>
            <a:r>
              <a:rPr lang="en-US" altLang="zh-CN" sz="2600">
                <a:solidFill>
                  <a:schemeClr val="tx1"/>
                </a:solidFill>
                <a:latin typeface="Times New Roman" panose="02020603050405020304" pitchFamily="18" charset="0"/>
                <a:ea typeface="黑体" panose="02010609060101010101" pitchFamily="49" charset="-122"/>
              </a:rPr>
              <a:t>[0, 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(I)-P</a:t>
            </a:r>
            <a:r>
              <a:rPr lang="en-US" altLang="zh-CN" sz="2600" baseline="-25000">
                <a:solidFill>
                  <a:schemeClr val="tx1"/>
                </a:solidFill>
                <a:latin typeface="Times New Roman" panose="02020603050405020304" pitchFamily="18" charset="0"/>
                <a:ea typeface="黑体" panose="02010609060101010101" pitchFamily="49" charset="-122"/>
              </a:rPr>
              <a:t>j</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都在忙，否则作业</a:t>
            </a:r>
            <a:r>
              <a:rPr lang="en-US" altLang="zh-CN" sz="2600">
                <a:solidFill>
                  <a:schemeClr val="tx1"/>
                </a:solidFill>
                <a:latin typeface="Times New Roman" panose="02020603050405020304" pitchFamily="18" charset="0"/>
                <a:ea typeface="黑体" panose="02010609060101010101" pitchFamily="49" charset="-122"/>
              </a:rPr>
              <a:t>J</a:t>
            </a:r>
            <a:r>
              <a:rPr lang="en-US" altLang="zh-CN" sz="2600" baseline="-25000">
                <a:solidFill>
                  <a:schemeClr val="tx1"/>
                </a:solidFill>
                <a:latin typeface="Times New Roman" panose="02020603050405020304" pitchFamily="18" charset="0"/>
                <a:ea typeface="黑体" panose="02010609060101010101" pitchFamily="49" charset="-122"/>
              </a:rPr>
              <a:t>j</a:t>
            </a:r>
            <a:r>
              <a:rPr lang="zh-CN" altLang="en-US" sz="2600">
                <a:solidFill>
                  <a:schemeClr val="tx1"/>
                </a:solidFill>
                <a:latin typeface="Times New Roman" panose="02020603050405020304" pitchFamily="18" charset="0"/>
                <a:ea typeface="黑体" panose="02010609060101010101" pitchFamily="49" charset="-122"/>
              </a:rPr>
              <a:t>将在此前被调度</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注意：一旦某机器变为空闲，它直到调度结束仍然是空闲的</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。设</a:t>
            </a:r>
            <a:r>
              <a:rPr lang="en-US" altLang="zh-CN" sz="2600">
                <a:solidFill>
                  <a:schemeClr val="tx1"/>
                </a:solidFill>
                <a:latin typeface="Times New Roman" panose="02020603050405020304" pitchFamily="18" charset="0"/>
                <a:ea typeface="黑体" panose="02010609060101010101" pitchFamily="49" charset="-122"/>
              </a:rPr>
              <a:t>T=</a:t>
            </a:r>
            <a:r>
              <a:rPr lang="en-US" altLang="zh-CN" sz="2600">
                <a:solidFill>
                  <a:schemeClr val="tx1"/>
                </a:solidFill>
                <a:latin typeface="黑体" panose="02010609060101010101" pitchFamily="49" charset="-122"/>
                <a:ea typeface="黑体" panose="02010609060101010101" pitchFamily="49" charset="-122"/>
              </a:rPr>
              <a:t>∑P</a:t>
            </a:r>
            <a:r>
              <a:rPr lang="en-US" altLang="zh-CN" sz="2600" baseline="-25000">
                <a:solidFill>
                  <a:schemeClr val="tx1"/>
                </a:solidFill>
                <a:latin typeface="黑体" panose="02010609060101010101" pitchFamily="49" charset="-122"/>
                <a:ea typeface="黑体" panose="02010609060101010101" pitchFamily="49" charset="-122"/>
              </a:rPr>
              <a:t>i</a:t>
            </a:r>
            <a:r>
              <a:rPr lang="zh-CN" altLang="en-US" sz="2600">
                <a:solidFill>
                  <a:schemeClr val="tx1"/>
                </a:solidFill>
                <a:latin typeface="黑体" panose="02010609060101010101" pitchFamily="49" charset="-122"/>
                <a:ea typeface="黑体" panose="02010609060101010101" pitchFamily="49" charset="-122"/>
              </a:rPr>
              <a:t>是</a:t>
            </a:r>
            <a:r>
              <a:rPr lang="en-US" altLang="zh-CN" sz="2600">
                <a:solidFill>
                  <a:schemeClr val="tx1"/>
                </a:solidFill>
                <a:latin typeface="黑体" panose="02010609060101010101" pitchFamily="49" charset="-122"/>
                <a:ea typeface="黑体" panose="02010609060101010101" pitchFamily="49" charset="-122"/>
              </a:rPr>
              <a:t>n</a:t>
            </a:r>
            <a:r>
              <a:rPr lang="zh-CN" altLang="en-US" sz="2600">
                <a:solidFill>
                  <a:schemeClr val="tx1"/>
                </a:solidFill>
                <a:latin typeface="黑体" panose="02010609060101010101" pitchFamily="49" charset="-122"/>
                <a:ea typeface="黑体" panose="02010609060101010101" pitchFamily="49" charset="-122"/>
              </a:rPr>
              <a:t>个作业总的运行时间，则：</a:t>
            </a:r>
          </a:p>
          <a:p>
            <a:pPr lvl="1" algn="just" eaLnBrk="1">
              <a:spcBef>
                <a:spcPts val="6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chemeClr val="tx1"/>
                </a:solidFill>
                <a:latin typeface="Times New Roman" panose="02020603050405020304" pitchFamily="18" charset="0"/>
                <a:ea typeface="黑体" panose="02010609060101010101" pitchFamily="49" charset="-122"/>
              </a:rPr>
              <a:t>T≥m(A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(I)-P</a:t>
            </a:r>
            <a:r>
              <a:rPr lang="en-US" altLang="zh-CN" sz="2600" baseline="-25000">
                <a:solidFill>
                  <a:schemeClr val="tx1"/>
                </a:solidFill>
                <a:latin typeface="Times New Roman" panose="02020603050405020304" pitchFamily="18" charset="0"/>
                <a:ea typeface="黑体" panose="02010609060101010101" pitchFamily="49" charset="-122"/>
              </a:rPr>
              <a:t>j</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j</a:t>
            </a:r>
          </a:p>
        </p:txBody>
      </p:sp>
      <p:graphicFrame>
        <p:nvGraphicFramePr>
          <p:cNvPr id="187404" name="Object 12">
            <a:extLst>
              <a:ext uri="{FF2B5EF4-FFF2-40B4-BE49-F238E27FC236}">
                <a16:creationId xmlns:a16="http://schemas.microsoft.com/office/drawing/2014/main" id="{958A8A77-E86A-4408-8623-8C45845106F0}"/>
              </a:ext>
            </a:extLst>
          </p:cNvPr>
          <p:cNvGraphicFramePr>
            <a:graphicFrameLocks noChangeAspect="1"/>
          </p:cNvGraphicFramePr>
          <p:nvPr/>
        </p:nvGraphicFramePr>
        <p:xfrm>
          <a:off x="1697038" y="1471613"/>
          <a:ext cx="3221037" cy="1173162"/>
        </p:xfrm>
        <a:graphic>
          <a:graphicData uri="http://schemas.openxmlformats.org/presentationml/2006/ole">
            <mc:AlternateContent xmlns:mc="http://schemas.openxmlformats.org/markup-compatibility/2006">
              <mc:Choice xmlns:v="urn:schemas-microsoft-com:vml" Requires="v">
                <p:oleObj spid="_x0000_s189441" name="Equation" r:id="rId4" imgW="1218671" imgH="444307" progId="Equation.DSMT4">
                  <p:embed/>
                </p:oleObj>
              </mc:Choice>
              <mc:Fallback>
                <p:oleObj name="Equation" r:id="rId4" imgW="1218671" imgH="444307" progId="Equation.DSMT4">
                  <p:embed/>
                  <p:pic>
                    <p:nvPicPr>
                      <p:cNvPr id="187404" name="Object 12">
                        <a:extLst>
                          <a:ext uri="{FF2B5EF4-FFF2-40B4-BE49-F238E27FC236}">
                            <a16:creationId xmlns:a16="http://schemas.microsoft.com/office/drawing/2014/main" id="{958A8A77-E86A-4408-8623-8C45845106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7038" y="1471613"/>
                        <a:ext cx="3221037" cy="1173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8366" name="Rectangle 14">
            <a:extLst>
              <a:ext uri="{FF2B5EF4-FFF2-40B4-BE49-F238E27FC236}">
                <a16:creationId xmlns:a16="http://schemas.microsoft.com/office/drawing/2014/main" id="{D65726B2-A73A-4F75-936C-F98FEA350A34}"/>
              </a:ext>
            </a:extLst>
          </p:cNvPr>
          <p:cNvSpPr>
            <a:spLocks noChangeArrowheads="1"/>
          </p:cNvSpPr>
          <p:nvPr/>
        </p:nvSpPr>
        <p:spPr bwMode="auto">
          <a:xfrm>
            <a:off x="6272213" y="42863"/>
            <a:ext cx="1960562" cy="433387"/>
          </a:xfrm>
          <a:prstGeom prst="rect">
            <a:avLst/>
          </a:prstGeom>
          <a:solidFill>
            <a:srgbClr val="D2FA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28367" name="Rectangle 15">
            <a:extLst>
              <a:ext uri="{FF2B5EF4-FFF2-40B4-BE49-F238E27FC236}">
                <a16:creationId xmlns:a16="http://schemas.microsoft.com/office/drawing/2014/main" id="{328AAF09-099B-4CEB-8D33-F7E0B964A6E5}"/>
              </a:ext>
            </a:extLst>
          </p:cNvPr>
          <p:cNvSpPr>
            <a:spLocks noChangeArrowheads="1"/>
          </p:cNvSpPr>
          <p:nvPr/>
        </p:nvSpPr>
        <p:spPr bwMode="auto">
          <a:xfrm>
            <a:off x="8245475" y="42863"/>
            <a:ext cx="493713" cy="434975"/>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87407" name="Text Box 16">
            <a:extLst>
              <a:ext uri="{FF2B5EF4-FFF2-40B4-BE49-F238E27FC236}">
                <a16:creationId xmlns:a16="http://schemas.microsoft.com/office/drawing/2014/main" id="{6A2C0EBE-4103-49FB-BFB8-0C98973E7BA2}"/>
              </a:ext>
            </a:extLst>
          </p:cNvPr>
          <p:cNvSpPr txBox="1">
            <a:spLocks noChangeArrowheads="1"/>
          </p:cNvSpPr>
          <p:nvPr/>
        </p:nvSpPr>
        <p:spPr bwMode="auto">
          <a:xfrm>
            <a:off x="7069138" y="1497013"/>
            <a:ext cx="566737"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A</a:t>
            </a:r>
            <a:r>
              <a:rPr lang="en-US" altLang="zh-CN" sz="2000" baseline="-25000">
                <a:solidFill>
                  <a:schemeClr val="tx1"/>
                </a:solidFill>
              </a:rPr>
              <a:t>k</a:t>
            </a:r>
            <a:r>
              <a:rPr lang="en-US" altLang="zh-CN" sz="2000">
                <a:solidFill>
                  <a:schemeClr val="tx1"/>
                </a:solidFill>
              </a:rPr>
              <a:t>(</a:t>
            </a:r>
            <a:r>
              <a:rPr lang="en-US" altLang="zh-CN" sz="2000">
                <a:solidFill>
                  <a:schemeClr val="tx1"/>
                </a:solidFill>
                <a:latin typeface="Times New Roman" panose="02020603050405020304" pitchFamily="18" charset="0"/>
              </a:rPr>
              <a:t>I</a:t>
            </a:r>
            <a:r>
              <a:rPr lang="en-US" altLang="zh-CN" sz="2000">
                <a:solidFill>
                  <a:schemeClr val="tx1"/>
                </a:solidFill>
              </a:rPr>
              <a:t>)</a:t>
            </a:r>
          </a:p>
        </p:txBody>
      </p:sp>
      <p:sp>
        <p:nvSpPr>
          <p:cNvPr id="228369" name="Line 17">
            <a:extLst>
              <a:ext uri="{FF2B5EF4-FFF2-40B4-BE49-F238E27FC236}">
                <a16:creationId xmlns:a16="http://schemas.microsoft.com/office/drawing/2014/main" id="{73FB7340-9CB0-4A6A-85C6-1AA4548B7E24}"/>
              </a:ext>
            </a:extLst>
          </p:cNvPr>
          <p:cNvSpPr>
            <a:spLocks noChangeShapeType="1"/>
          </p:cNvSpPr>
          <p:nvPr/>
        </p:nvSpPr>
        <p:spPr bwMode="auto">
          <a:xfrm flipH="1">
            <a:off x="6264275" y="1657350"/>
            <a:ext cx="696913" cy="15875"/>
          </a:xfrm>
          <a:prstGeom prst="line">
            <a:avLst/>
          </a:prstGeom>
          <a:noFill/>
          <a:ln w="9525">
            <a:solidFill>
              <a:schemeClr val="tx1"/>
            </a:solidFill>
            <a:round/>
            <a:headEnd/>
            <a:tailEnd type="triangle" w="med" len="me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28370" name="Line 18">
            <a:extLst>
              <a:ext uri="{FF2B5EF4-FFF2-40B4-BE49-F238E27FC236}">
                <a16:creationId xmlns:a16="http://schemas.microsoft.com/office/drawing/2014/main" id="{A2B319A0-81AD-484D-84AE-22B502057F24}"/>
              </a:ext>
            </a:extLst>
          </p:cNvPr>
          <p:cNvSpPr>
            <a:spLocks noChangeShapeType="1"/>
          </p:cNvSpPr>
          <p:nvPr/>
        </p:nvSpPr>
        <p:spPr bwMode="auto">
          <a:xfrm flipV="1">
            <a:off x="7656513" y="1660525"/>
            <a:ext cx="1044575" cy="15875"/>
          </a:xfrm>
          <a:prstGeom prst="line">
            <a:avLst/>
          </a:prstGeom>
          <a:noFill/>
          <a:ln w="9525">
            <a:solidFill>
              <a:schemeClr val="tx2"/>
            </a:solidFill>
            <a:round/>
            <a:headEnd/>
            <a:tailEnd type="triangle" w="med" len="med"/>
          </a:ln>
          <a:effectLst>
            <a:prstShdw prst="shdw18" dist="17961" dir="13500000">
              <a:schemeClr val="tx2">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87410" name="Text Box 19">
            <a:extLst>
              <a:ext uri="{FF2B5EF4-FFF2-40B4-BE49-F238E27FC236}">
                <a16:creationId xmlns:a16="http://schemas.microsoft.com/office/drawing/2014/main" id="{B98AA15E-F8B5-4695-97CD-1AFF0A27998B}"/>
              </a:ext>
            </a:extLst>
          </p:cNvPr>
          <p:cNvSpPr txBox="1">
            <a:spLocks noChangeArrowheads="1"/>
          </p:cNvSpPr>
          <p:nvPr/>
        </p:nvSpPr>
        <p:spPr bwMode="auto">
          <a:xfrm>
            <a:off x="7300913" y="1522413"/>
            <a:ext cx="304800" cy="9461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a:t>
            </a:r>
          </a:p>
        </p:txBody>
      </p:sp>
      <p:grpSp>
        <p:nvGrpSpPr>
          <p:cNvPr id="187411" name="Group 20">
            <a:extLst>
              <a:ext uri="{FF2B5EF4-FFF2-40B4-BE49-F238E27FC236}">
                <a16:creationId xmlns:a16="http://schemas.microsoft.com/office/drawing/2014/main" id="{7DB7D486-16BE-4F5A-B88E-A205139ED23D}"/>
              </a:ext>
            </a:extLst>
          </p:cNvPr>
          <p:cNvGrpSpPr>
            <a:grpSpLocks/>
          </p:cNvGrpSpPr>
          <p:nvPr/>
        </p:nvGrpSpPr>
        <p:grpSpPr bwMode="auto">
          <a:xfrm>
            <a:off x="6272213" y="2219325"/>
            <a:ext cx="2801937" cy="477838"/>
            <a:chOff x="3832" y="3530"/>
            <a:chExt cx="1765" cy="301"/>
          </a:xfrm>
        </p:grpSpPr>
        <p:sp>
          <p:nvSpPr>
            <p:cNvPr id="228373" name="Rectangle 21">
              <a:extLst>
                <a:ext uri="{FF2B5EF4-FFF2-40B4-BE49-F238E27FC236}">
                  <a16:creationId xmlns:a16="http://schemas.microsoft.com/office/drawing/2014/main" id="{AFEA5A66-0146-4C7B-8582-EF5BABF873E7}"/>
                </a:ext>
              </a:extLst>
            </p:cNvPr>
            <p:cNvSpPr>
              <a:spLocks noChangeArrowheads="1"/>
            </p:cNvSpPr>
            <p:nvPr/>
          </p:nvSpPr>
          <p:spPr bwMode="auto">
            <a:xfrm>
              <a:off x="3832" y="3539"/>
              <a:ext cx="1170" cy="292"/>
            </a:xfrm>
            <a:prstGeom prst="rect">
              <a:avLst/>
            </a:prstGeom>
            <a:solidFill>
              <a:srgbClr val="CCFF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28374" name="Rectangle 22">
              <a:extLst>
                <a:ext uri="{FF2B5EF4-FFF2-40B4-BE49-F238E27FC236}">
                  <a16:creationId xmlns:a16="http://schemas.microsoft.com/office/drawing/2014/main" id="{FB8D1733-0095-4C66-853C-8EDF785A3ABC}"/>
                </a:ext>
              </a:extLst>
            </p:cNvPr>
            <p:cNvSpPr>
              <a:spLocks noChangeArrowheads="1"/>
            </p:cNvSpPr>
            <p:nvPr/>
          </p:nvSpPr>
          <p:spPr bwMode="auto">
            <a:xfrm>
              <a:off x="5011" y="3530"/>
              <a:ext cx="347" cy="292"/>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87424" name="Text Box 23">
              <a:extLst>
                <a:ext uri="{FF2B5EF4-FFF2-40B4-BE49-F238E27FC236}">
                  <a16:creationId xmlns:a16="http://schemas.microsoft.com/office/drawing/2014/main" id="{42AED2EF-FEFD-4999-AF4C-F26431E5BF5F}"/>
                </a:ext>
              </a:extLst>
            </p:cNvPr>
            <p:cNvSpPr txBox="1">
              <a:spLocks noChangeArrowheads="1"/>
            </p:cNvSpPr>
            <p:nvPr/>
          </p:nvSpPr>
          <p:spPr bwMode="auto">
            <a:xfrm>
              <a:off x="5359" y="3557"/>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m</a:t>
              </a:r>
              <a:endParaRPr lang="en-US" altLang="zh-CN" sz="2000">
                <a:solidFill>
                  <a:schemeClr val="tx1"/>
                </a:solidFill>
              </a:endParaRPr>
            </a:p>
          </p:txBody>
        </p:sp>
      </p:grpSp>
      <p:grpSp>
        <p:nvGrpSpPr>
          <p:cNvPr id="187412" name="Group 24">
            <a:extLst>
              <a:ext uri="{FF2B5EF4-FFF2-40B4-BE49-F238E27FC236}">
                <a16:creationId xmlns:a16="http://schemas.microsoft.com/office/drawing/2014/main" id="{44FF3668-2FC0-4C5A-B6FA-0EF5324874B8}"/>
              </a:ext>
            </a:extLst>
          </p:cNvPr>
          <p:cNvGrpSpPr>
            <a:grpSpLocks/>
          </p:cNvGrpSpPr>
          <p:nvPr/>
        </p:nvGrpSpPr>
        <p:grpSpPr bwMode="auto">
          <a:xfrm>
            <a:off x="6272213" y="1073150"/>
            <a:ext cx="2836862" cy="450850"/>
            <a:chOff x="3832" y="2807"/>
            <a:chExt cx="1787" cy="284"/>
          </a:xfrm>
        </p:grpSpPr>
        <p:sp>
          <p:nvSpPr>
            <p:cNvPr id="228377" name="Rectangle 25">
              <a:extLst>
                <a:ext uri="{FF2B5EF4-FFF2-40B4-BE49-F238E27FC236}">
                  <a16:creationId xmlns:a16="http://schemas.microsoft.com/office/drawing/2014/main" id="{C9CCA956-4015-4C66-9854-BD5B024C9FFA}"/>
                </a:ext>
              </a:extLst>
            </p:cNvPr>
            <p:cNvSpPr>
              <a:spLocks noChangeArrowheads="1"/>
            </p:cNvSpPr>
            <p:nvPr/>
          </p:nvSpPr>
          <p:spPr bwMode="auto">
            <a:xfrm>
              <a:off x="3832" y="2816"/>
              <a:ext cx="1106" cy="275"/>
            </a:xfrm>
            <a:prstGeom prst="rect">
              <a:avLst/>
            </a:prstGeom>
            <a:solidFill>
              <a:srgbClr val="D2FAFF"/>
            </a:solid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28378" name="Rectangle 26">
              <a:extLst>
                <a:ext uri="{FF2B5EF4-FFF2-40B4-BE49-F238E27FC236}">
                  <a16:creationId xmlns:a16="http://schemas.microsoft.com/office/drawing/2014/main" id="{1BC53AA2-CA97-4F98-862E-010506707B3B}"/>
                </a:ext>
              </a:extLst>
            </p:cNvPr>
            <p:cNvSpPr>
              <a:spLocks noChangeArrowheads="1"/>
            </p:cNvSpPr>
            <p:nvPr/>
          </p:nvSpPr>
          <p:spPr bwMode="auto">
            <a:xfrm>
              <a:off x="4938" y="2807"/>
              <a:ext cx="430" cy="284"/>
            </a:xfrm>
            <a:prstGeom prst="rect">
              <a:avLst/>
            </a:prstGeom>
            <a:noFill/>
            <a:ln w="9525" algn="ctr">
              <a:solidFill>
                <a:schemeClr val="tx1"/>
              </a:solidFill>
              <a:miter lim="800000"/>
              <a:headEnd/>
              <a:tailEnd/>
            </a:ln>
            <a:effectLst>
              <a:prstShdw prst="shdw18" dist="17961" dir="13500000">
                <a:schemeClr val="tx1">
                  <a:gamma/>
                  <a:shade val="60000"/>
                  <a:invGamma/>
                </a:schemeClr>
              </a:prstShdw>
            </a:effectLst>
          </p:spPr>
          <p:txBody>
            <a:bodyPr wrap="none" lIns="0" tIns="0" rIns="0" bIns="0" anchor="ctr"/>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87421" name="Text Box 27">
              <a:extLst>
                <a:ext uri="{FF2B5EF4-FFF2-40B4-BE49-F238E27FC236}">
                  <a16:creationId xmlns:a16="http://schemas.microsoft.com/office/drawing/2014/main" id="{C093668D-ED9D-417E-A1B3-153FE2659D37}"/>
                </a:ext>
              </a:extLst>
            </p:cNvPr>
            <p:cNvSpPr txBox="1">
              <a:spLocks noChangeArrowheads="1"/>
            </p:cNvSpPr>
            <p:nvPr/>
          </p:nvSpPr>
          <p:spPr bwMode="auto">
            <a:xfrm>
              <a:off x="5381" y="2838"/>
              <a:ext cx="238" cy="211"/>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i</a:t>
              </a:r>
              <a:endParaRPr lang="en-US" altLang="zh-CN" sz="2000">
                <a:solidFill>
                  <a:schemeClr val="tx1"/>
                </a:solidFill>
              </a:endParaRPr>
            </a:p>
          </p:txBody>
        </p:sp>
      </p:grpSp>
      <p:sp>
        <p:nvSpPr>
          <p:cNvPr id="187413" name="Text Box 28">
            <a:extLst>
              <a:ext uri="{FF2B5EF4-FFF2-40B4-BE49-F238E27FC236}">
                <a16:creationId xmlns:a16="http://schemas.microsoft.com/office/drawing/2014/main" id="{FCC8AB5D-849E-4027-9A5B-6543F430472F}"/>
              </a:ext>
            </a:extLst>
          </p:cNvPr>
          <p:cNvSpPr txBox="1">
            <a:spLocks noChangeArrowheads="1"/>
          </p:cNvSpPr>
          <p:nvPr/>
        </p:nvSpPr>
        <p:spPr bwMode="auto">
          <a:xfrm>
            <a:off x="8766175" y="53975"/>
            <a:ext cx="377825" cy="334963"/>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M</a:t>
            </a:r>
            <a:r>
              <a:rPr lang="en-US" altLang="zh-CN" sz="2000" baseline="-25000">
                <a:solidFill>
                  <a:schemeClr val="tx1"/>
                </a:solidFill>
              </a:rPr>
              <a:t>1</a:t>
            </a:r>
            <a:endParaRPr lang="en-US" altLang="zh-CN" sz="2000">
              <a:solidFill>
                <a:schemeClr val="tx1"/>
              </a:solidFill>
            </a:endParaRPr>
          </a:p>
        </p:txBody>
      </p:sp>
      <p:sp>
        <p:nvSpPr>
          <p:cNvPr id="228381" name="Line 29">
            <a:extLst>
              <a:ext uri="{FF2B5EF4-FFF2-40B4-BE49-F238E27FC236}">
                <a16:creationId xmlns:a16="http://schemas.microsoft.com/office/drawing/2014/main" id="{EADB3E50-E85A-4C3D-990C-C82C2588FAC6}"/>
              </a:ext>
            </a:extLst>
          </p:cNvPr>
          <p:cNvSpPr>
            <a:spLocks noChangeShapeType="1"/>
          </p:cNvSpPr>
          <p:nvPr/>
        </p:nvSpPr>
        <p:spPr bwMode="auto">
          <a:xfrm flipH="1" flipV="1">
            <a:off x="6284913" y="1566863"/>
            <a:ext cx="14287" cy="288925"/>
          </a:xfrm>
          <a:prstGeom prst="line">
            <a:avLst/>
          </a:prstGeom>
          <a:noFill/>
          <a:ln w="9525">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228382" name="Line 30">
            <a:extLst>
              <a:ext uri="{FF2B5EF4-FFF2-40B4-BE49-F238E27FC236}">
                <a16:creationId xmlns:a16="http://schemas.microsoft.com/office/drawing/2014/main" id="{89C18E50-F318-4C1B-9743-CA18380717AA}"/>
              </a:ext>
            </a:extLst>
          </p:cNvPr>
          <p:cNvSpPr>
            <a:spLocks noChangeShapeType="1"/>
          </p:cNvSpPr>
          <p:nvPr/>
        </p:nvSpPr>
        <p:spPr bwMode="auto">
          <a:xfrm flipV="1">
            <a:off x="8710613" y="1495425"/>
            <a:ext cx="0" cy="246063"/>
          </a:xfrm>
          <a:prstGeom prst="line">
            <a:avLst/>
          </a:prstGeom>
          <a:noFill/>
          <a:ln w="0">
            <a:solidFill>
              <a:schemeClr val="tx1"/>
            </a:solidFill>
            <a:round/>
            <a:headEnd/>
            <a:tailEnd/>
          </a:ln>
          <a:effectLst>
            <a:prstShdw prst="shdw18" dist="17961" dir="13500000">
              <a:schemeClr val="tx1">
                <a:gamma/>
                <a:shade val="60000"/>
                <a:invGamma/>
              </a:schemeClr>
            </a:prstShdw>
          </a:effectLst>
        </p:spPr>
        <p:txBody>
          <a:bodyPr lIns="0" tIns="0" rIns="0" bIns="0"/>
          <a:lstStyle/>
          <a:p>
            <a:pPr algn="ctr">
              <a:spcAft>
                <a:spcPts val="1200"/>
              </a:spcAft>
              <a:buClr>
                <a:schemeClr val="accent1"/>
              </a:buClr>
              <a:buFont typeface="Futura Md BT"/>
              <a:buChar char=" "/>
              <a:defRPr/>
            </a:pPr>
            <a:endParaRPr lang="zh-CN" altLang="en-US">
              <a:cs typeface="Arial Unicode MS" panose="020B0604020202020204" pitchFamily="34" charset="-122"/>
            </a:endParaRPr>
          </a:p>
        </p:txBody>
      </p:sp>
      <p:sp>
        <p:nvSpPr>
          <p:cNvPr id="187416" name="Line 31">
            <a:extLst>
              <a:ext uri="{FF2B5EF4-FFF2-40B4-BE49-F238E27FC236}">
                <a16:creationId xmlns:a16="http://schemas.microsoft.com/office/drawing/2014/main" id="{A8EB3C05-A329-41B4-AF29-E6859FCA1C83}"/>
              </a:ext>
            </a:extLst>
          </p:cNvPr>
          <p:cNvSpPr>
            <a:spLocks noChangeShapeType="1"/>
          </p:cNvSpPr>
          <p:nvPr/>
        </p:nvSpPr>
        <p:spPr bwMode="auto">
          <a:xfrm>
            <a:off x="8018463" y="50800"/>
            <a:ext cx="14287" cy="2640013"/>
          </a:xfrm>
          <a:prstGeom prst="line">
            <a:avLst/>
          </a:prstGeom>
          <a:noFill/>
          <a:ln w="6350">
            <a:solidFill>
              <a:srgbClr val="FF0000"/>
            </a:solidFill>
            <a:prstDash val="dash"/>
            <a:round/>
            <a:headEnd/>
            <a:tailEnd/>
          </a:ln>
          <a:effectLst>
            <a:prstShdw prst="shdw17" dist="17961" dir="13500000">
              <a:srgbClr val="990000"/>
            </a:prstShdw>
          </a:effectLst>
          <a:extLst>
            <a:ext uri="{909E8E84-426E-40DD-AFC4-6F175D3DCCD1}">
              <a14:hiddenFill xmlns:a14="http://schemas.microsoft.com/office/drawing/2010/main">
                <a:noFill/>
              </a14:hiddenFill>
            </a:ext>
          </a:extLst>
        </p:spPr>
        <p:txBody>
          <a:bodyPr lIns="0" tIns="0" rIns="0" bIns="0"/>
          <a:lstStyle/>
          <a:p>
            <a:endParaRPr lang="zh-CN" altLang="en-US"/>
          </a:p>
        </p:txBody>
      </p:sp>
      <p:sp>
        <p:nvSpPr>
          <p:cNvPr id="187417" name="Text Box 32">
            <a:extLst>
              <a:ext uri="{FF2B5EF4-FFF2-40B4-BE49-F238E27FC236}">
                <a16:creationId xmlns:a16="http://schemas.microsoft.com/office/drawing/2014/main" id="{3F7D21F2-42FF-4C2A-B53B-1943A5A11066}"/>
              </a:ext>
            </a:extLst>
          </p:cNvPr>
          <p:cNvSpPr txBox="1">
            <a:spLocks noChangeArrowheads="1"/>
          </p:cNvSpPr>
          <p:nvPr/>
        </p:nvSpPr>
        <p:spPr bwMode="auto">
          <a:xfrm>
            <a:off x="8128000" y="1130300"/>
            <a:ext cx="536575" cy="3048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buFont typeface="Futura Md BT"/>
              <a:buNone/>
            </a:pPr>
            <a:r>
              <a:rPr lang="en-US" altLang="zh-CN" sz="2000">
                <a:solidFill>
                  <a:schemeClr val="tx1"/>
                </a:solidFill>
              </a:rPr>
              <a:t>P</a:t>
            </a:r>
            <a:r>
              <a:rPr lang="en-US" altLang="zh-CN" sz="2000" baseline="-25000">
                <a:solidFill>
                  <a:schemeClr val="tx1"/>
                </a:solidFill>
              </a:rPr>
              <a:t>j</a:t>
            </a:r>
          </a:p>
        </p:txBody>
      </p:sp>
      <p:sp>
        <p:nvSpPr>
          <p:cNvPr id="187418" name="Text Box 33">
            <a:extLst>
              <a:ext uri="{FF2B5EF4-FFF2-40B4-BE49-F238E27FC236}">
                <a16:creationId xmlns:a16="http://schemas.microsoft.com/office/drawing/2014/main" id="{79D0BABE-3433-4BF2-9C3D-D31E640EA248}"/>
              </a:ext>
            </a:extLst>
          </p:cNvPr>
          <p:cNvSpPr txBox="1">
            <a:spLocks noChangeArrowheads="1"/>
          </p:cNvSpPr>
          <p:nvPr/>
        </p:nvSpPr>
        <p:spPr bwMode="auto">
          <a:xfrm>
            <a:off x="7291388" y="307975"/>
            <a:ext cx="304800" cy="9461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eaVert" lIns="0" tIns="0" rIns="0" bIns="0">
            <a:spAutoFit/>
          </a:bodyPr>
          <a:lstStyle>
            <a:lvl1pPr marL="342900" indent="-342900">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358775"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Bef>
                <a:spcPct val="50000"/>
              </a:spcBef>
            </a:pPr>
            <a:r>
              <a:rPr lang="zh-CN" altLang="en-US" sz="2000">
                <a:solidFill>
                  <a:schemeClr val="tx1"/>
                </a:solidFill>
              </a:rPr>
              <a:t>∙∙∙</a:t>
            </a:r>
          </a:p>
        </p:txBody>
      </p:sp>
    </p:spTree>
  </p:cSld>
  <p:clrMapOvr>
    <a:masterClrMapping/>
  </p:clrMapOvr>
  <p:transition>
    <p:wipe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C6B38242-ADEF-4BB0-9497-E83D145CEC0B}"/>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7C3DC14B-E664-481E-A2B1-CE7A28AFD606}"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90</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89443" name="Rectangle 2">
            <a:extLst>
              <a:ext uri="{FF2B5EF4-FFF2-40B4-BE49-F238E27FC236}">
                <a16:creationId xmlns:a16="http://schemas.microsoft.com/office/drawing/2014/main" id="{8F14449E-F548-4CEC-A046-D93A77D57AE6}"/>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1.4  </a:t>
            </a:r>
            <a:r>
              <a:rPr lang="zh-CN" altLang="en-US" sz="3000" b="1">
                <a:solidFill>
                  <a:schemeClr val="tx1"/>
                </a:solidFill>
              </a:rPr>
              <a:t>其他          </a:t>
            </a:r>
            <a:r>
              <a:rPr lang="zh-CN" altLang="en-US" sz="3200">
                <a:solidFill>
                  <a:schemeClr val="tx1"/>
                </a:solidFill>
                <a:latin typeface="Times New Roman" panose="02020603050405020304" pitchFamily="18" charset="0"/>
                <a:ea typeface="黑体" panose="02010609060101010101" pitchFamily="49" charset="-122"/>
              </a:rPr>
              <a:t> </a:t>
            </a:r>
            <a:r>
              <a:rPr lang="en-US" altLang="zh-CN" sz="3200">
                <a:solidFill>
                  <a:schemeClr val="tx1"/>
                </a:solidFill>
                <a:latin typeface="Times New Roman" panose="02020603050405020304" pitchFamily="18" charset="0"/>
                <a:ea typeface="黑体" panose="02010609060101010101" pitchFamily="49" charset="-122"/>
              </a:rPr>
              <a:t>T≥m(A</a:t>
            </a:r>
            <a:r>
              <a:rPr lang="en-US" altLang="zh-CN" sz="3200" baseline="-25000">
                <a:solidFill>
                  <a:schemeClr val="tx1"/>
                </a:solidFill>
                <a:latin typeface="Times New Roman" panose="02020603050405020304" pitchFamily="18" charset="0"/>
                <a:ea typeface="黑体" panose="02010609060101010101" pitchFamily="49" charset="-122"/>
              </a:rPr>
              <a:t>k</a:t>
            </a:r>
            <a:r>
              <a:rPr lang="en-US" altLang="zh-CN" sz="3200">
                <a:solidFill>
                  <a:schemeClr val="tx1"/>
                </a:solidFill>
                <a:latin typeface="Times New Roman" panose="02020603050405020304" pitchFamily="18" charset="0"/>
                <a:ea typeface="黑体" panose="02010609060101010101" pitchFamily="49" charset="-122"/>
              </a:rPr>
              <a:t>(I)-P</a:t>
            </a:r>
            <a:r>
              <a:rPr lang="en-US" altLang="zh-CN" sz="3200" baseline="-25000">
                <a:solidFill>
                  <a:schemeClr val="tx1"/>
                </a:solidFill>
                <a:latin typeface="Times New Roman" panose="02020603050405020304" pitchFamily="18" charset="0"/>
                <a:ea typeface="黑体" panose="02010609060101010101" pitchFamily="49" charset="-122"/>
              </a:rPr>
              <a:t>j</a:t>
            </a:r>
            <a:r>
              <a:rPr lang="en-US" altLang="zh-CN" sz="3200">
                <a:solidFill>
                  <a:schemeClr val="tx1"/>
                </a:solidFill>
                <a:latin typeface="Times New Roman" panose="02020603050405020304" pitchFamily="18" charset="0"/>
                <a:ea typeface="黑体" panose="02010609060101010101" pitchFamily="49" charset="-122"/>
              </a:rPr>
              <a:t>)+P</a:t>
            </a:r>
            <a:r>
              <a:rPr lang="en-US" altLang="zh-CN" sz="3200" baseline="-25000">
                <a:solidFill>
                  <a:schemeClr val="tx1"/>
                </a:solidFill>
                <a:latin typeface="Times New Roman" panose="02020603050405020304" pitchFamily="18" charset="0"/>
                <a:ea typeface="黑体" panose="02010609060101010101" pitchFamily="49" charset="-122"/>
              </a:rPr>
              <a:t>j</a:t>
            </a:r>
            <a:endParaRPr lang="en-US" altLang="zh-CN" sz="3000" b="1">
              <a:solidFill>
                <a:schemeClr val="tx1"/>
              </a:solidFill>
            </a:endParaRPr>
          </a:p>
        </p:txBody>
      </p:sp>
      <p:sp>
        <p:nvSpPr>
          <p:cNvPr id="189444" name="AutoShape 3" descr="u=3113096413,401413580&amp;fm=116&amp;gp=0">
            <a:extLst>
              <a:ext uri="{FF2B5EF4-FFF2-40B4-BE49-F238E27FC236}">
                <a16:creationId xmlns:a16="http://schemas.microsoft.com/office/drawing/2014/main" id="{F864BD48-7592-49F8-949D-6E982DB9DE8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9445" name="AutoShape 4" descr="u=3113096413,401413580&amp;fm=116&amp;gp=0">
            <a:extLst>
              <a:ext uri="{FF2B5EF4-FFF2-40B4-BE49-F238E27FC236}">
                <a16:creationId xmlns:a16="http://schemas.microsoft.com/office/drawing/2014/main" id="{080D0FE6-3E83-45E4-BB24-0BE51A04752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9446" name="AutoShape 5" descr="u=3113096413,401413580&amp;fm=116&amp;gp=0">
            <a:extLst>
              <a:ext uri="{FF2B5EF4-FFF2-40B4-BE49-F238E27FC236}">
                <a16:creationId xmlns:a16="http://schemas.microsoft.com/office/drawing/2014/main" id="{DD304670-8EFD-4641-B7C8-B8C712F50E8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9447" name="AutoShape 6" descr="u=3113096413,401413580&amp;fm=116&amp;gp=0">
            <a:extLst>
              <a:ext uri="{FF2B5EF4-FFF2-40B4-BE49-F238E27FC236}">
                <a16:creationId xmlns:a16="http://schemas.microsoft.com/office/drawing/2014/main" id="{B01F8DFD-8136-476C-BCEF-3A99FB79DC6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89448" name="Text Box 7">
            <a:extLst>
              <a:ext uri="{FF2B5EF4-FFF2-40B4-BE49-F238E27FC236}">
                <a16:creationId xmlns:a16="http://schemas.microsoft.com/office/drawing/2014/main" id="{88C0255D-75DB-4618-B7E1-B674AEEE6216}"/>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9449" name="Text Box 8">
            <a:extLst>
              <a:ext uri="{FF2B5EF4-FFF2-40B4-BE49-F238E27FC236}">
                <a16:creationId xmlns:a16="http://schemas.microsoft.com/office/drawing/2014/main" id="{8E5B890D-71C3-44F7-811F-EA60E7F5BDDC}"/>
              </a:ext>
            </a:extLst>
          </p:cNvPr>
          <p:cNvSpPr txBox="1">
            <a:spLocks noChangeArrowheads="1"/>
          </p:cNvSpPr>
          <p:nvPr/>
        </p:nvSpPr>
        <p:spPr bwMode="auto">
          <a:xfrm>
            <a:off x="377825" y="1041400"/>
            <a:ext cx="8559800" cy="29146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要证性能比：</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先证</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的上界；</a:t>
            </a:r>
            <a:r>
              <a:rPr lang="en-US" altLang="zh-CN" sz="2600">
                <a:solidFill>
                  <a:schemeClr val="tx1"/>
                </a:solidFill>
                <a:latin typeface="Times New Roman" panose="02020603050405020304" pitchFamily="18" charset="0"/>
                <a:ea typeface="黑体" panose="02010609060101010101" pitchFamily="49" charset="-122"/>
              </a:rPr>
              <a:t>2)</a:t>
            </a:r>
            <a:r>
              <a:rPr lang="zh-CN" altLang="en-US" sz="2600">
                <a:solidFill>
                  <a:schemeClr val="tx1"/>
                </a:solidFill>
                <a:latin typeface="Times New Roman" panose="02020603050405020304" pitchFamily="18" charset="0"/>
                <a:ea typeface="黑体" panose="02010609060101010101" pitchFamily="49" charset="-122"/>
              </a:rPr>
              <a:t>再证</a:t>
            </a:r>
            <a:r>
              <a:rPr lang="en-US" altLang="zh-CN" sz="2600">
                <a:solidFill>
                  <a:schemeClr val="tx1"/>
                </a:solidFill>
                <a:latin typeface="Times New Roman" panose="02020603050405020304" pitchFamily="18" charset="0"/>
                <a:ea typeface="黑体" panose="02010609060101010101" pitchFamily="49" charset="-122"/>
              </a:rPr>
              <a:t>OPT(I)</a:t>
            </a:r>
            <a:r>
              <a:rPr lang="zh-CN" altLang="en-US" sz="2600">
                <a:solidFill>
                  <a:schemeClr val="tx1"/>
                </a:solidFill>
                <a:latin typeface="Times New Roman" panose="02020603050405020304" pitchFamily="18" charset="0"/>
                <a:ea typeface="黑体" panose="02010609060101010101" pitchFamily="49" charset="-122"/>
              </a:rPr>
              <a:t>的下界</a:t>
            </a:r>
          </a:p>
          <a:p>
            <a:pPr algn="just" eaLnBrk="1">
              <a:spcBef>
                <a:spcPts val="12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1)A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a:t>
            </a:r>
            <a:r>
              <a:rPr lang="zh-CN" altLang="en-US" sz="2600">
                <a:solidFill>
                  <a:schemeClr val="tx1"/>
                </a:solidFill>
                <a:latin typeface="Times New Roman" panose="02020603050405020304" pitchFamily="18" charset="0"/>
                <a:ea typeface="黑体" panose="02010609060101010101" pitchFamily="49" charset="-122"/>
              </a:rPr>
              <a:t>的上界</a:t>
            </a:r>
            <a:r>
              <a:rPr lang="en-US" altLang="zh-CN" sz="2600">
                <a:solidFill>
                  <a:srgbClr val="FF9900"/>
                </a:solidFill>
                <a:latin typeface="Times New Roman" panose="02020603050405020304" pitchFamily="18" charset="0"/>
                <a:ea typeface="黑体" panose="02010609060101010101" pitchFamily="49" charset="-122"/>
              </a:rPr>
              <a:t>//</a:t>
            </a:r>
            <a:r>
              <a:rPr lang="zh-CN" altLang="en-US" sz="2600">
                <a:solidFill>
                  <a:srgbClr val="FF9900"/>
                </a:solidFill>
                <a:latin typeface="Times New Roman" panose="02020603050405020304" pitchFamily="18" charset="0"/>
                <a:ea typeface="黑体" panose="02010609060101010101" pitchFamily="49" charset="-122"/>
              </a:rPr>
              <a:t>可能用到</a:t>
            </a:r>
            <a:r>
              <a:rPr lang="en-US" altLang="zh-CN" sz="2600">
                <a:solidFill>
                  <a:srgbClr val="FF9900"/>
                </a:solidFill>
                <a:latin typeface="Times New Roman" panose="02020603050405020304" pitchFamily="18" charset="0"/>
                <a:ea typeface="黑体" panose="02010609060101010101" pitchFamily="49" charset="-122"/>
              </a:rPr>
              <a:t>OPT(I)</a:t>
            </a:r>
            <a:r>
              <a:rPr lang="zh-CN" altLang="en-US" sz="2600">
                <a:solidFill>
                  <a:srgbClr val="FF9900"/>
                </a:solidFill>
                <a:latin typeface="Times New Roman" panose="02020603050405020304" pitchFamily="18" charset="0"/>
                <a:ea typeface="黑体" panose="02010609060101010101" pitchFamily="49" charset="-122"/>
              </a:rPr>
              <a:t>和某参数</a:t>
            </a:r>
            <a:r>
              <a:rPr lang="en-US" altLang="zh-CN" sz="2600">
                <a:solidFill>
                  <a:srgbClr val="FF9900"/>
                </a:solidFill>
                <a:latin typeface="Times New Roman" panose="02020603050405020304" pitchFamily="18" charset="0"/>
                <a:ea typeface="黑体" panose="02010609060101010101" pitchFamily="49" charset="-122"/>
              </a:rPr>
              <a:t>X</a:t>
            </a: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T≥mA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(I)-(m-1)P</a:t>
            </a:r>
            <a:r>
              <a:rPr lang="en-US" altLang="zh-CN" sz="2600" baseline="-25000">
                <a:solidFill>
                  <a:schemeClr val="tx1"/>
                </a:solidFill>
                <a:latin typeface="Times New Roman" panose="02020603050405020304" pitchFamily="18" charset="0"/>
                <a:ea typeface="黑体" panose="02010609060101010101" pitchFamily="49" charset="-122"/>
              </a:rPr>
              <a:t>j </a:t>
            </a:r>
            <a:r>
              <a:rPr lang="en-US" altLang="zh-CN" sz="2600">
                <a:solidFill>
                  <a:schemeClr val="tx1"/>
                </a:solidFill>
                <a:latin typeface="Times New Roman" panose="02020603050405020304" pitchFamily="18" charset="0"/>
                <a:ea typeface="黑体" panose="02010609060101010101" pitchFamily="49" charset="-122"/>
              </a:rPr>
              <a:t>≥ mA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(I)-(m-1)P</a:t>
            </a:r>
            <a:r>
              <a:rPr lang="en-US" altLang="zh-CN" sz="2600" baseline="-25000">
                <a:solidFill>
                  <a:schemeClr val="tx1"/>
                </a:solidFill>
                <a:latin typeface="Times New Roman" panose="02020603050405020304" pitchFamily="18" charset="0"/>
                <a:ea typeface="黑体" panose="02010609060101010101" pitchFamily="49" charset="-122"/>
              </a:rPr>
              <a:t>k+1 </a:t>
            </a: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 </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作业是按运行时间降序</a:t>
            </a:r>
            <a:r>
              <a:rPr lang="en-US" altLang="zh-CN" sz="2600">
                <a:solidFill>
                  <a:schemeClr val="tx1"/>
                </a:solidFill>
                <a:latin typeface="Times New Roman" panose="02020603050405020304" pitchFamily="18" charset="0"/>
                <a:ea typeface="黑体" panose="02010609060101010101" pitchFamily="49" charset="-122"/>
              </a:rPr>
              <a:t>, j</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k+1, ∴ P</a:t>
            </a:r>
            <a:r>
              <a:rPr lang="en-US" altLang="zh-CN" sz="2600" baseline="-25000">
                <a:solidFill>
                  <a:schemeClr val="tx1"/>
                </a:solidFill>
                <a:latin typeface="Times New Roman" panose="02020603050405020304" pitchFamily="18" charset="0"/>
                <a:ea typeface="黑体" panose="02010609060101010101" pitchFamily="49" charset="-122"/>
              </a:rPr>
              <a:t>k+1</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P</a:t>
            </a:r>
            <a:r>
              <a:rPr lang="en-US" altLang="zh-CN" sz="2600" baseline="-25000">
                <a:solidFill>
                  <a:schemeClr val="tx1"/>
                </a:solidFill>
                <a:latin typeface="Times New Roman" panose="02020603050405020304" pitchFamily="18" charset="0"/>
                <a:ea typeface="黑体" panose="02010609060101010101" pitchFamily="49" charset="-122"/>
              </a:rPr>
              <a:t>j</a:t>
            </a:r>
            <a:endParaRPr lang="en-US" altLang="zh-CN" sz="2600">
              <a:solidFill>
                <a:schemeClr val="tx1"/>
              </a:solidFill>
              <a:latin typeface="Times New Roman" panose="02020603050405020304" pitchFamily="18" charset="0"/>
              <a:ea typeface="黑体" panose="02010609060101010101" pitchFamily="49" charset="-122"/>
            </a:endParaRP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(I)-((m-1)/m)P</a:t>
            </a:r>
            <a:r>
              <a:rPr lang="en-US" altLang="zh-CN" sz="2600" baseline="-25000">
                <a:solidFill>
                  <a:schemeClr val="tx1"/>
                </a:solidFill>
                <a:latin typeface="Times New Roman" panose="02020603050405020304" pitchFamily="18" charset="0"/>
                <a:ea typeface="黑体" panose="02010609060101010101" pitchFamily="49" charset="-122"/>
              </a:rPr>
              <a:t>k+1 </a:t>
            </a:r>
            <a:r>
              <a:rPr lang="en-US" altLang="zh-CN" sz="2600">
                <a:solidFill>
                  <a:schemeClr val="tx1"/>
                </a:solidFill>
                <a:latin typeface="Times New Roman" panose="02020603050405020304" pitchFamily="18" charset="0"/>
                <a:ea typeface="黑体" panose="02010609060101010101" pitchFamily="49" charset="-122"/>
              </a:rPr>
              <a:t>≤T/m</a:t>
            </a: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黑体" panose="02010609060101010101" pitchFamily="49" charset="-122"/>
                <a:ea typeface="黑体" panose="02010609060101010101" pitchFamily="49" charset="-122"/>
              </a:rPr>
              <a:t> ∵</a:t>
            </a:r>
            <a:r>
              <a:rPr lang="en-US" altLang="zh-CN" sz="2600">
                <a:solidFill>
                  <a:schemeClr val="tx1"/>
                </a:solidFill>
                <a:latin typeface="Times New Roman" panose="02020603050405020304" pitchFamily="18" charset="0"/>
                <a:ea typeface="黑体" panose="02010609060101010101" pitchFamily="49" charset="-122"/>
              </a:rPr>
              <a:t>OPT(I)≥T/m</a:t>
            </a:r>
            <a:r>
              <a:rPr lang="en-US" altLang="zh-CN" sz="2600">
                <a:solidFill>
                  <a:schemeClr val="tx1"/>
                </a:solidFill>
                <a:latin typeface="黑体" panose="02010609060101010101" pitchFamily="49" charset="-122"/>
                <a:ea typeface="黑体" panose="02010609060101010101" pitchFamily="49" charset="-122"/>
              </a:rPr>
              <a:t> ∴</a:t>
            </a:r>
            <a:r>
              <a:rPr lang="en-US" altLang="zh-CN" sz="2600" baseline="-25000">
                <a:solidFill>
                  <a:schemeClr val="tx1"/>
                </a:solidFill>
                <a:latin typeface="黑体" panose="02010609060101010101" pitchFamily="49" charset="-122"/>
                <a:ea typeface="黑体" panose="02010609060101010101" pitchFamily="49" charset="-122"/>
              </a:rPr>
              <a:t> </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 ≤OPT(I)+(1-1/m)P</a:t>
            </a:r>
            <a:r>
              <a:rPr lang="en-US" altLang="zh-CN" sz="2600" baseline="-25000">
                <a:solidFill>
                  <a:schemeClr val="tx1"/>
                </a:solidFill>
                <a:latin typeface="Times New Roman" panose="02020603050405020304" pitchFamily="18" charset="0"/>
                <a:ea typeface="黑体" panose="02010609060101010101" pitchFamily="49" charset="-122"/>
              </a:rPr>
              <a:t>k+1</a:t>
            </a:r>
            <a:endParaRPr lang="zh-CN" altLang="en-US" sz="2600" baseline="-25000">
              <a:solidFill>
                <a:schemeClr val="tx1"/>
              </a:solidFill>
              <a:latin typeface="Times New Roman" panose="02020603050405020304" pitchFamily="18" charset="0"/>
              <a:ea typeface="黑体" panose="02010609060101010101" pitchFamily="49" charset="-122"/>
            </a:endParaRPr>
          </a:p>
        </p:txBody>
      </p:sp>
      <p:sp>
        <p:nvSpPr>
          <p:cNvPr id="189450" name="Text Box 11">
            <a:extLst>
              <a:ext uri="{FF2B5EF4-FFF2-40B4-BE49-F238E27FC236}">
                <a16:creationId xmlns:a16="http://schemas.microsoft.com/office/drawing/2014/main" id="{5604784D-3C2F-4390-B8C4-7297052BA2AB}"/>
              </a:ext>
            </a:extLst>
          </p:cNvPr>
          <p:cNvSpPr txBox="1">
            <a:spLocks noChangeArrowheads="1"/>
          </p:cNvSpPr>
          <p:nvPr/>
        </p:nvSpPr>
        <p:spPr bwMode="auto">
          <a:xfrm>
            <a:off x="392113" y="4019550"/>
            <a:ext cx="8243887" cy="213042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2)OPT(I)</a:t>
            </a:r>
            <a:r>
              <a:rPr lang="zh-CN" altLang="en-US" sz="2600">
                <a:solidFill>
                  <a:schemeClr val="tx1"/>
                </a:solidFill>
                <a:latin typeface="Times New Roman" panose="02020603050405020304" pitchFamily="18" charset="0"/>
                <a:ea typeface="黑体" panose="02010609060101010101" pitchFamily="49" charset="-122"/>
              </a:rPr>
              <a:t>的下界</a:t>
            </a:r>
            <a:r>
              <a:rPr lang="en-US" altLang="zh-CN" sz="2600">
                <a:solidFill>
                  <a:srgbClr val="FF9900"/>
                </a:solidFill>
                <a:latin typeface="Times New Roman" panose="02020603050405020304" pitchFamily="18" charset="0"/>
                <a:ea typeface="黑体" panose="02010609060101010101" pitchFamily="49" charset="-122"/>
              </a:rPr>
              <a:t>//</a:t>
            </a:r>
            <a:r>
              <a:rPr lang="zh-CN" altLang="en-US" sz="2600">
                <a:solidFill>
                  <a:srgbClr val="FF9900"/>
                </a:solidFill>
                <a:latin typeface="Times New Roman" panose="02020603050405020304" pitchFamily="18" charset="0"/>
                <a:ea typeface="黑体" panose="02010609060101010101" pitchFamily="49" charset="-122"/>
              </a:rPr>
              <a:t>可能用到</a:t>
            </a:r>
            <a:r>
              <a:rPr lang="en-US" altLang="zh-CN" sz="2600">
                <a:solidFill>
                  <a:srgbClr val="FF9900"/>
                </a:solidFill>
                <a:latin typeface="Times New Roman" panose="02020603050405020304" pitchFamily="18" charset="0"/>
                <a:ea typeface="黑体" panose="02010609060101010101" pitchFamily="49" charset="-122"/>
              </a:rPr>
              <a:t>A(I)</a:t>
            </a:r>
            <a:r>
              <a:rPr lang="zh-CN" altLang="en-US" sz="2600">
                <a:solidFill>
                  <a:srgbClr val="FF9900"/>
                </a:solidFill>
                <a:latin typeface="Times New Roman" panose="02020603050405020304" pitchFamily="18" charset="0"/>
                <a:ea typeface="黑体" panose="02010609060101010101" pitchFamily="49" charset="-122"/>
              </a:rPr>
              <a:t>和</a:t>
            </a:r>
            <a:r>
              <a:rPr lang="en-US" altLang="zh-CN" sz="2600">
                <a:solidFill>
                  <a:srgbClr val="FF9900"/>
                </a:solidFill>
                <a:latin typeface="Times New Roman" panose="02020603050405020304" pitchFamily="18" charset="0"/>
                <a:ea typeface="黑体" panose="02010609060101010101" pitchFamily="49" charset="-122"/>
              </a:rPr>
              <a:t>X</a:t>
            </a: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黑体" panose="02010609060101010101" pitchFamily="49" charset="-122"/>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i</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k+1 </a:t>
            </a:r>
            <a:r>
              <a:rPr lang="en-US" altLang="zh-CN" sz="2600">
                <a:solidFill>
                  <a:schemeClr val="tx1"/>
                </a:solidFill>
                <a:latin typeface="Times New Roman" panose="02020603050405020304" pitchFamily="18" charset="0"/>
                <a:ea typeface="黑体" panose="02010609060101010101" pitchFamily="49" charset="-122"/>
              </a:rPr>
              <a:t>(1≤i≤k+1)</a:t>
            </a:r>
            <a:r>
              <a:rPr lang="zh-CN" altLang="en-US" sz="2600">
                <a:solidFill>
                  <a:schemeClr val="tx1"/>
                </a:solidFill>
                <a:latin typeface="Times New Roman" panose="02020603050405020304" pitchFamily="18" charset="0"/>
                <a:ea typeface="黑体" panose="02010609060101010101" pitchFamily="49" charset="-122"/>
              </a:rPr>
              <a:t>，必有某台机器至少执行这</a:t>
            </a:r>
            <a:r>
              <a:rPr lang="en-US" altLang="zh-CN" sz="2600">
                <a:solidFill>
                  <a:schemeClr val="tx1"/>
                </a:solidFill>
                <a:latin typeface="Times New Roman" panose="02020603050405020304" pitchFamily="18" charset="0"/>
                <a:ea typeface="黑体" panose="02010609060101010101" pitchFamily="49" charset="-122"/>
              </a:rPr>
              <a:t>k+1</a:t>
            </a:r>
            <a:r>
              <a:rPr lang="zh-CN" altLang="en-US" sz="2600">
                <a:solidFill>
                  <a:schemeClr val="tx1"/>
                </a:solidFill>
                <a:latin typeface="Times New Roman" panose="02020603050405020304" pitchFamily="18" charset="0"/>
                <a:ea typeface="黑体" panose="02010609060101010101" pitchFamily="49" charset="-122"/>
              </a:rPr>
              <a:t>个作业中的</a:t>
            </a:r>
            <a:r>
              <a:rPr lang="en-US" altLang="zh-CN" sz="2600">
                <a:solidFill>
                  <a:schemeClr val="tx1"/>
                </a:solidFill>
                <a:latin typeface="Times New Roman" panose="02020603050405020304" pitchFamily="18" charset="0"/>
                <a:ea typeface="黑体" panose="02010609060101010101" pitchFamily="49" charset="-122"/>
              </a:rPr>
              <a:t>1+⎿k/m</a:t>
            </a:r>
            <a:r>
              <a:rPr lang="zh-CN" altLang="en-US" sz="2600">
                <a:solidFill>
                  <a:schemeClr val="tx1"/>
                </a:solidFill>
                <a:latin typeface="Times New Roman" panose="02020603050405020304" pitchFamily="18" charset="0"/>
                <a:ea typeface="黑体" panose="02010609060101010101" pitchFamily="49" charset="-122"/>
              </a:rPr>
              <a:t>⏌个作业</a:t>
            </a:r>
            <a:endParaRPr lang="zh-CN" altLang="en-US" sz="2600">
              <a:solidFill>
                <a:schemeClr val="tx1"/>
              </a:solidFill>
              <a:latin typeface="Aharoni" panose="02010803020104030203" pitchFamily="2" charset="-79"/>
              <a:cs typeface="Lucida Sans Unicode" panose="020B0602030504020204" pitchFamily="34" charset="0"/>
            </a:endParaRPr>
          </a:p>
          <a:p>
            <a:pPr lvl="1" algn="just" eaLnBrk="1">
              <a:spcBef>
                <a:spcPts val="6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 ∴OPT(I) </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 ( 1+</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k/m</a:t>
            </a:r>
            <a:r>
              <a:rPr lang="zh-CN" altLang="en-US" sz="2600">
                <a:solidFill>
                  <a:schemeClr val="tx1"/>
                </a:solidFill>
                <a:latin typeface="Times New Roman" panose="02020603050405020304" pitchFamily="18" charset="0"/>
                <a:ea typeface="MS PMincho" panose="02020600040205080304" pitchFamily="18" charset="-128"/>
                <a:cs typeface="MS PMincho" panose="02020600040205080304" pitchFamily="18" charset="-128"/>
              </a:rPr>
              <a:t>⏌</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k+1</a:t>
            </a:r>
          </a:p>
          <a:p>
            <a:pPr algn="just" eaLnBrk="1">
              <a:spcBef>
                <a:spcPts val="8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上面的</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k+1</a:t>
            </a:r>
            <a:r>
              <a:rPr lang="zh-CN" altLang="en-US" sz="2600">
                <a:solidFill>
                  <a:schemeClr val="tx1"/>
                </a:solidFill>
                <a:latin typeface="Times New Roman" panose="02020603050405020304" pitchFamily="18" charset="0"/>
                <a:ea typeface="黑体" panose="02010609060101010101" pitchFamily="49" charset="-122"/>
              </a:rPr>
              <a:t>是可以消除的参数</a:t>
            </a:r>
            <a:r>
              <a:rPr lang="en-US" altLang="zh-CN" sz="2600">
                <a:solidFill>
                  <a:schemeClr val="tx1"/>
                </a:solidFill>
                <a:latin typeface="Times New Roman" panose="02020603050405020304" pitchFamily="18" charset="0"/>
                <a:ea typeface="黑体" panose="02010609060101010101" pitchFamily="49" charset="-122"/>
              </a:rPr>
              <a:t>X</a:t>
            </a:r>
          </a:p>
        </p:txBody>
      </p:sp>
    </p:spTree>
  </p:cSld>
  <p:clrMapOvr>
    <a:masterClrMapping/>
  </p:clrMapOvr>
  <p:transition>
    <p:wipe dir="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a:extLst>
              <a:ext uri="{FF2B5EF4-FFF2-40B4-BE49-F238E27FC236}">
                <a16:creationId xmlns:a16="http://schemas.microsoft.com/office/drawing/2014/main" id="{20E4C173-A6ED-4B40-AF7F-FC991FE2AB0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420F486C-94D3-476C-BA36-6379A80D28B3}"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91</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91491" name="Rectangle 2">
            <a:extLst>
              <a:ext uri="{FF2B5EF4-FFF2-40B4-BE49-F238E27FC236}">
                <a16:creationId xmlns:a16="http://schemas.microsoft.com/office/drawing/2014/main" id="{D457D2C8-D937-4D5A-9C1A-CEDCAE85E569}"/>
              </a:ext>
            </a:extLst>
          </p:cNvPr>
          <p:cNvSpPr>
            <a:spLocks noGrp="1" noChangeArrowheads="1"/>
          </p:cNvSpPr>
          <p:nvPr>
            <p:ph type="title" idx="4294967295"/>
          </p:nvPr>
        </p:nvSpPr>
        <p:spPr>
          <a:xfrm>
            <a:off x="484188" y="290513"/>
            <a:ext cx="8213725" cy="512762"/>
          </a:xfrm>
        </p:spPr>
        <p:txBody>
          <a:bodyPr/>
          <a:lstStyle/>
          <a:p>
            <a:r>
              <a:rPr lang="en-US" altLang="zh-CN" sz="3000" b="1">
                <a:solidFill>
                  <a:schemeClr val="tx1"/>
                </a:solidFill>
              </a:rPr>
              <a:t>§ 1.4  </a:t>
            </a:r>
            <a:r>
              <a:rPr lang="zh-CN" altLang="en-US" sz="3000" b="1">
                <a:solidFill>
                  <a:schemeClr val="tx1"/>
                </a:solidFill>
              </a:rPr>
              <a:t>其他</a:t>
            </a:r>
            <a:endParaRPr lang="en-US" altLang="zh-CN" sz="3000" b="1">
              <a:solidFill>
                <a:schemeClr val="tx1"/>
              </a:solidFill>
            </a:endParaRPr>
          </a:p>
        </p:txBody>
      </p:sp>
      <p:sp>
        <p:nvSpPr>
          <p:cNvPr id="191492" name="AutoShape 3" descr="u=3113096413,401413580&amp;fm=116&amp;gp=0">
            <a:extLst>
              <a:ext uri="{FF2B5EF4-FFF2-40B4-BE49-F238E27FC236}">
                <a16:creationId xmlns:a16="http://schemas.microsoft.com/office/drawing/2014/main" id="{9465CAD7-7FA9-47FD-9D39-0A86F780A184}"/>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1493" name="AutoShape 4" descr="u=3113096413,401413580&amp;fm=116&amp;gp=0">
            <a:extLst>
              <a:ext uri="{FF2B5EF4-FFF2-40B4-BE49-F238E27FC236}">
                <a16:creationId xmlns:a16="http://schemas.microsoft.com/office/drawing/2014/main" id="{218AB182-9A5A-49A0-93F2-C570CF1A080A}"/>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1494" name="AutoShape 5" descr="u=3113096413,401413580&amp;fm=116&amp;gp=0">
            <a:extLst>
              <a:ext uri="{FF2B5EF4-FFF2-40B4-BE49-F238E27FC236}">
                <a16:creationId xmlns:a16="http://schemas.microsoft.com/office/drawing/2014/main" id="{F7AE8293-428D-49EC-B032-21C31024AEB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1495" name="AutoShape 6" descr="u=3113096413,401413580&amp;fm=116&amp;gp=0">
            <a:extLst>
              <a:ext uri="{FF2B5EF4-FFF2-40B4-BE49-F238E27FC236}">
                <a16:creationId xmlns:a16="http://schemas.microsoft.com/office/drawing/2014/main" id="{5A249B2E-8A23-41D5-941E-C7E4017BC393}"/>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1496" name="Text Box 8">
            <a:extLst>
              <a:ext uri="{FF2B5EF4-FFF2-40B4-BE49-F238E27FC236}">
                <a16:creationId xmlns:a16="http://schemas.microsoft.com/office/drawing/2014/main" id="{4973071D-D7FB-4770-B097-D46C4C9C68D0}"/>
              </a:ext>
            </a:extLst>
          </p:cNvPr>
          <p:cNvSpPr txBox="1">
            <a:spLocks noChangeArrowheads="1"/>
          </p:cNvSpPr>
          <p:nvPr/>
        </p:nvSpPr>
        <p:spPr bwMode="auto">
          <a:xfrm>
            <a:off x="406400" y="968375"/>
            <a:ext cx="8388350" cy="795338"/>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indent="-2873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由</a:t>
            </a:r>
            <a:r>
              <a:rPr lang="en-US" altLang="zh-CN" sz="2600">
                <a:solidFill>
                  <a:schemeClr val="tx1"/>
                </a:solidFill>
                <a:latin typeface="Times New Roman" panose="02020603050405020304" pitchFamily="18" charset="0"/>
                <a:ea typeface="黑体" panose="02010609060101010101" pitchFamily="49" charset="-122"/>
              </a:rPr>
              <a:t>A</a:t>
            </a:r>
            <a:r>
              <a:rPr lang="en-US" altLang="zh-CN" sz="2600" baseline="-25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(I)≤OPT(I)+(1-1/m)P</a:t>
            </a:r>
            <a:r>
              <a:rPr lang="en-US" altLang="zh-CN" sz="2600" baseline="-25000">
                <a:solidFill>
                  <a:schemeClr val="tx1"/>
                </a:solidFill>
                <a:latin typeface="Times New Roman" panose="02020603050405020304" pitchFamily="18" charset="0"/>
                <a:ea typeface="黑体" panose="02010609060101010101" pitchFamily="49" charset="-122"/>
              </a:rPr>
              <a:t>k+1</a:t>
            </a:r>
            <a:r>
              <a:rPr lang="zh-CN" altLang="en-US" sz="2600">
                <a:solidFill>
                  <a:schemeClr val="tx1"/>
                </a:solidFill>
                <a:latin typeface="Times New Roman" panose="02020603050405020304" pitchFamily="18" charset="0"/>
                <a:ea typeface="黑体" panose="02010609060101010101" pitchFamily="49" charset="-122"/>
              </a:rPr>
              <a:t>和</a:t>
            </a:r>
            <a:r>
              <a:rPr lang="en-US" altLang="zh-CN" sz="2600">
                <a:solidFill>
                  <a:schemeClr val="tx1"/>
                </a:solidFill>
                <a:latin typeface="Times New Roman" panose="02020603050405020304" pitchFamily="18" charset="0"/>
                <a:ea typeface="黑体" panose="02010609060101010101" pitchFamily="49" charset="-122"/>
              </a:rPr>
              <a:t>OPT(I)</a:t>
            </a:r>
            <a:r>
              <a:rPr lang="en-US"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(1+</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k/m</a:t>
            </a:r>
            <a:r>
              <a:rPr lang="zh-CN" altLang="en-US" sz="2600">
                <a:solidFill>
                  <a:schemeClr val="tx1"/>
                </a:solidFill>
                <a:latin typeface="Times New Roman" panose="02020603050405020304" pitchFamily="18" charset="0"/>
                <a:ea typeface="黑体" panose="02010609060101010101" pitchFamily="49" charset="-122"/>
              </a:rPr>
              <a:t>⏌</a:t>
            </a:r>
            <a:r>
              <a:rPr lang="en-US" altLang="zh-CN" sz="2600">
                <a:solidFill>
                  <a:schemeClr val="tx1"/>
                </a:solidFill>
                <a:latin typeface="Times New Roman" panose="02020603050405020304" pitchFamily="18" charset="0"/>
                <a:ea typeface="黑体" panose="02010609060101010101" pitchFamily="49" charset="-122"/>
              </a:rPr>
              <a:t>)P</a:t>
            </a:r>
            <a:r>
              <a:rPr lang="en-US" altLang="zh-CN" sz="2600" baseline="-25000">
                <a:solidFill>
                  <a:schemeClr val="tx1"/>
                </a:solidFill>
                <a:latin typeface="Times New Roman" panose="02020603050405020304" pitchFamily="18" charset="0"/>
                <a:ea typeface="黑体" panose="02010609060101010101" pitchFamily="49" charset="-122"/>
              </a:rPr>
              <a:t>k+1</a:t>
            </a:r>
          </a:p>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Times New Roman" panose="02020603050405020304" pitchFamily="18" charset="0"/>
                <a:ea typeface="黑体" panose="02010609060101010101" pitchFamily="49" charset="-122"/>
              </a:rPr>
              <a:t>可得</a:t>
            </a:r>
            <a:r>
              <a:rPr lang="zh-CN" altLang="en-US" sz="2600">
                <a:solidFill>
                  <a:srgbClr val="FF9900"/>
                </a:solidFill>
                <a:latin typeface="Times New Roman" panose="02020603050405020304" pitchFamily="18" charset="0"/>
                <a:ea typeface="黑体" panose="02010609060101010101" pitchFamily="49" charset="-122"/>
              </a:rPr>
              <a:t>性能比</a:t>
            </a:r>
            <a:r>
              <a:rPr lang="zh-CN" altLang="en-US" sz="2600">
                <a:solidFill>
                  <a:schemeClr val="tx1"/>
                </a:solidFill>
                <a:latin typeface="Times New Roman" panose="02020603050405020304" pitchFamily="18" charset="0"/>
                <a:ea typeface="黑体" panose="02010609060101010101" pitchFamily="49" charset="-122"/>
              </a:rPr>
              <a:t>：</a:t>
            </a:r>
          </a:p>
        </p:txBody>
      </p:sp>
      <p:sp>
        <p:nvSpPr>
          <p:cNvPr id="191497" name="Text Box 9">
            <a:extLst>
              <a:ext uri="{FF2B5EF4-FFF2-40B4-BE49-F238E27FC236}">
                <a16:creationId xmlns:a16="http://schemas.microsoft.com/office/drawing/2014/main" id="{B4330C47-C6C7-496C-A80E-2C1DDBF2A132}"/>
              </a:ext>
            </a:extLst>
          </p:cNvPr>
          <p:cNvSpPr txBox="1">
            <a:spLocks noChangeArrowheads="1"/>
          </p:cNvSpPr>
          <p:nvPr/>
        </p:nvSpPr>
        <p:spPr bwMode="auto">
          <a:xfrm>
            <a:off x="403225" y="4030663"/>
            <a:ext cx="8178800" cy="13335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MS Gothic" panose="020B0609070205080204" pitchFamily="49" charset="-128"/>
              </a:rPr>
              <a:t>使用上述结果，可构造一个</a:t>
            </a:r>
            <a:r>
              <a:rPr lang="en-US" altLang="zh-CN" sz="2600">
                <a:solidFill>
                  <a:schemeClr val="tx1"/>
                </a:solidFill>
                <a:latin typeface="Times New Roman" panose="02020603050405020304" pitchFamily="18" charset="0"/>
                <a:ea typeface="MS Gothic" panose="020B0609070205080204" pitchFamily="49" charset="-128"/>
              </a:rPr>
              <a:t>PAS</a:t>
            </a:r>
            <a:r>
              <a:rPr lang="zh-CN" altLang="en-US" sz="2600">
                <a:solidFill>
                  <a:schemeClr val="tx1"/>
                </a:solidFill>
                <a:latin typeface="MS Gothic" panose="020B0609070205080204" pitchFamily="49" charset="-128"/>
                <a:ea typeface="MS Gothic" panose="020B0609070205080204" pitchFamily="49" charset="-128"/>
              </a:rPr>
              <a:t>，该方案用</a:t>
            </a:r>
            <a:r>
              <a:rPr lang="el-GR" altLang="zh-CN" sz="2600">
                <a:solidFill>
                  <a:schemeClr val="tx1"/>
                </a:solidFill>
                <a:latin typeface="MS Gothic" panose="020B0609070205080204" pitchFamily="49" charset="-128"/>
                <a:ea typeface="MS Gothic" panose="020B0609070205080204" pitchFamily="49" charset="-128"/>
              </a:rPr>
              <a:t>ε</a:t>
            </a:r>
            <a:r>
              <a:rPr lang="zh-CN" altLang="en-US" sz="2600">
                <a:solidFill>
                  <a:schemeClr val="tx1"/>
                </a:solidFill>
                <a:latin typeface="MS Gothic" panose="020B0609070205080204" pitchFamily="49" charset="-128"/>
                <a:ea typeface="MS Gothic" panose="020B0609070205080204" pitchFamily="49" charset="-128"/>
              </a:rPr>
              <a:t>作为输入变量，对任意输入的</a:t>
            </a:r>
            <a:r>
              <a:rPr lang="el-GR" altLang="zh-CN" sz="2600">
                <a:solidFill>
                  <a:schemeClr val="tx1"/>
                </a:solidFill>
                <a:latin typeface="MS Gothic" panose="020B0609070205080204" pitchFamily="49" charset="-128"/>
                <a:ea typeface="MS Gothic" panose="020B0609070205080204" pitchFamily="49" charset="-128"/>
              </a:rPr>
              <a:t>ε</a:t>
            </a:r>
            <a:r>
              <a:rPr lang="zh-CN" altLang="en-US" sz="2600">
                <a:solidFill>
                  <a:schemeClr val="tx1"/>
                </a:solidFill>
                <a:latin typeface="MS Gothic" panose="020B0609070205080204" pitchFamily="49" charset="-128"/>
                <a:ea typeface="MS Gothic" panose="020B0609070205080204" pitchFamily="49" charset="-128"/>
              </a:rPr>
              <a:t>，它计算一个整数</a:t>
            </a:r>
            <a:r>
              <a:rPr lang="en-US" altLang="zh-CN" sz="2600">
                <a:solidFill>
                  <a:schemeClr val="tx1"/>
                </a:solidFill>
                <a:latin typeface="Times New Roman" panose="02020603050405020304" pitchFamily="18" charset="0"/>
                <a:ea typeface="MS Gothic" panose="020B0609070205080204" pitchFamily="49" charset="-128"/>
              </a:rPr>
              <a:t>k</a:t>
            </a:r>
            <a:r>
              <a:rPr lang="zh-CN" altLang="en-US" sz="2600">
                <a:solidFill>
                  <a:schemeClr val="tx1"/>
                </a:solidFill>
                <a:latin typeface="MS Gothic" panose="020B0609070205080204" pitchFamily="49" charset="-128"/>
                <a:ea typeface="MS Gothic" panose="020B0609070205080204" pitchFamily="49" charset="-128"/>
              </a:rPr>
              <a:t>使得</a:t>
            </a:r>
          </a:p>
          <a:p>
            <a:pPr algn="just" eaLnBrk="1">
              <a:spcBef>
                <a:spcPts val="100"/>
              </a:spcBef>
              <a:spcAft>
                <a:spcPct val="0"/>
              </a:spcAft>
              <a:buClr>
                <a:srgbClr val="FF9900"/>
              </a:buClr>
              <a:buFont typeface="Wingdings" panose="05000000000000000000" pitchFamily="2" charset="2"/>
              <a:buNone/>
            </a:pPr>
            <a:endParaRPr lang="el-GR" altLang="zh-CN" sz="2600">
              <a:solidFill>
                <a:schemeClr val="tx1"/>
              </a:solidFill>
              <a:latin typeface="MS Gothic" panose="020B0609070205080204" pitchFamily="49" charset="-128"/>
              <a:ea typeface="MS Gothic" panose="020B0609070205080204" pitchFamily="49" charset="-128"/>
            </a:endParaRPr>
          </a:p>
        </p:txBody>
      </p:sp>
      <p:graphicFrame>
        <p:nvGraphicFramePr>
          <p:cNvPr id="191498" name="Object 11">
            <a:extLst>
              <a:ext uri="{FF2B5EF4-FFF2-40B4-BE49-F238E27FC236}">
                <a16:creationId xmlns:a16="http://schemas.microsoft.com/office/drawing/2014/main" id="{BFAEE414-434C-4CBD-AA8E-3D802CD95099}"/>
              </a:ext>
            </a:extLst>
          </p:cNvPr>
          <p:cNvGraphicFramePr>
            <a:graphicFrameLocks noChangeAspect="1"/>
          </p:cNvGraphicFramePr>
          <p:nvPr/>
        </p:nvGraphicFramePr>
        <p:xfrm>
          <a:off x="793750" y="1878013"/>
          <a:ext cx="7385050" cy="2019300"/>
        </p:xfrm>
        <a:graphic>
          <a:graphicData uri="http://schemas.openxmlformats.org/presentationml/2006/ole">
            <mc:AlternateContent xmlns:mc="http://schemas.openxmlformats.org/markup-compatibility/2006">
              <mc:Choice xmlns:v="urn:schemas-microsoft-com:vml" Requires="v">
                <p:oleObj spid="_x0000_s193537" name="Equation" r:id="rId4" imgW="3251200" imgH="889000" progId="Equation.DSMT4">
                  <p:embed/>
                </p:oleObj>
              </mc:Choice>
              <mc:Fallback>
                <p:oleObj name="Equation" r:id="rId4" imgW="3251200" imgH="889000" progId="Equation.DSMT4">
                  <p:embed/>
                  <p:pic>
                    <p:nvPicPr>
                      <p:cNvPr id="191498" name="Object 11">
                        <a:extLst>
                          <a:ext uri="{FF2B5EF4-FFF2-40B4-BE49-F238E27FC236}">
                            <a16:creationId xmlns:a16="http://schemas.microsoft.com/office/drawing/2014/main" id="{BFAEE414-434C-4CBD-AA8E-3D802CD950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750" y="1878013"/>
                        <a:ext cx="7385050" cy="201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1499" name="Object 12">
            <a:extLst>
              <a:ext uri="{FF2B5EF4-FFF2-40B4-BE49-F238E27FC236}">
                <a16:creationId xmlns:a16="http://schemas.microsoft.com/office/drawing/2014/main" id="{68E26A1F-67A6-4C9D-B7CF-D2CD8E496A07}"/>
              </a:ext>
            </a:extLst>
          </p:cNvPr>
          <p:cNvGraphicFramePr>
            <a:graphicFrameLocks noChangeAspect="1"/>
          </p:cNvGraphicFramePr>
          <p:nvPr/>
        </p:nvGraphicFramePr>
        <p:xfrm>
          <a:off x="3198813" y="5038725"/>
          <a:ext cx="2262187" cy="1098550"/>
        </p:xfrm>
        <a:graphic>
          <a:graphicData uri="http://schemas.openxmlformats.org/presentationml/2006/ole">
            <mc:AlternateContent xmlns:mc="http://schemas.openxmlformats.org/markup-compatibility/2006">
              <mc:Choice xmlns:v="urn:schemas-microsoft-com:vml" Requires="v">
                <p:oleObj spid="_x0000_s193538" name="Equation" r:id="rId6" imgW="914400" imgH="444500" progId="Equation.DSMT4">
                  <p:embed/>
                </p:oleObj>
              </mc:Choice>
              <mc:Fallback>
                <p:oleObj name="Equation" r:id="rId6" imgW="914400" imgH="444500" progId="Equation.DSMT4">
                  <p:embed/>
                  <p:pic>
                    <p:nvPicPr>
                      <p:cNvPr id="191499" name="Object 12">
                        <a:extLst>
                          <a:ext uri="{FF2B5EF4-FFF2-40B4-BE49-F238E27FC236}">
                            <a16:creationId xmlns:a16="http://schemas.microsoft.com/office/drawing/2014/main" id="{68E26A1F-67A6-4C9D-B7CF-D2CD8E496A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98813" y="5038725"/>
                        <a:ext cx="2262187" cy="1098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1500" name="Object 14">
            <a:extLst>
              <a:ext uri="{FF2B5EF4-FFF2-40B4-BE49-F238E27FC236}">
                <a16:creationId xmlns:a16="http://schemas.microsoft.com/office/drawing/2014/main" id="{C9D673CC-B6AE-4AF1-A996-3D99C4EB0D6A}"/>
              </a:ext>
            </a:extLst>
          </p:cNvPr>
          <p:cNvGraphicFramePr>
            <a:graphicFrameLocks noChangeAspect="1"/>
          </p:cNvGraphicFramePr>
          <p:nvPr/>
        </p:nvGraphicFramePr>
        <p:xfrm>
          <a:off x="358775" y="5194300"/>
          <a:ext cx="2009775" cy="720725"/>
        </p:xfrm>
        <a:graphic>
          <a:graphicData uri="http://schemas.openxmlformats.org/presentationml/2006/ole">
            <mc:AlternateContent xmlns:mc="http://schemas.openxmlformats.org/markup-compatibility/2006">
              <mc:Choice xmlns:v="urn:schemas-microsoft-com:vml" Requires="v">
                <p:oleObj spid="_x0000_s193539" name="Equation" r:id="rId8" imgW="672808" imgH="241195" progId="Equation.DSMT4">
                  <p:embed/>
                </p:oleObj>
              </mc:Choice>
              <mc:Fallback>
                <p:oleObj name="Equation" r:id="rId8" imgW="672808" imgH="241195" progId="Equation.DSMT4">
                  <p:embed/>
                  <p:pic>
                    <p:nvPicPr>
                      <p:cNvPr id="191500" name="Object 14">
                        <a:extLst>
                          <a:ext uri="{FF2B5EF4-FFF2-40B4-BE49-F238E27FC236}">
                            <a16:creationId xmlns:a16="http://schemas.microsoft.com/office/drawing/2014/main" id="{C9D673CC-B6AE-4AF1-A996-3D99C4EB0D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8775" y="5194300"/>
                        <a:ext cx="2009775"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1501" name="Object 15">
            <a:extLst>
              <a:ext uri="{FF2B5EF4-FFF2-40B4-BE49-F238E27FC236}">
                <a16:creationId xmlns:a16="http://schemas.microsoft.com/office/drawing/2014/main" id="{7F656EFB-5D70-445E-A892-BAD85326B5B9}"/>
              </a:ext>
            </a:extLst>
          </p:cNvPr>
          <p:cNvGraphicFramePr>
            <a:graphicFrameLocks noChangeAspect="1"/>
          </p:cNvGraphicFramePr>
          <p:nvPr/>
        </p:nvGraphicFramePr>
        <p:xfrm>
          <a:off x="6151563" y="5033963"/>
          <a:ext cx="2495550" cy="1017587"/>
        </p:xfrm>
        <a:graphic>
          <a:graphicData uri="http://schemas.openxmlformats.org/presentationml/2006/ole">
            <mc:AlternateContent xmlns:mc="http://schemas.openxmlformats.org/markup-compatibility/2006">
              <mc:Choice xmlns:v="urn:schemas-microsoft-com:vml" Requires="v">
                <p:oleObj spid="_x0000_s193540" name="Equation" r:id="rId10" imgW="965200" imgH="393700" progId="Equation.DSMT4">
                  <p:embed/>
                </p:oleObj>
              </mc:Choice>
              <mc:Fallback>
                <p:oleObj name="Equation" r:id="rId10" imgW="965200" imgH="393700" progId="Equation.DSMT4">
                  <p:embed/>
                  <p:pic>
                    <p:nvPicPr>
                      <p:cNvPr id="191501" name="Object 15">
                        <a:extLst>
                          <a:ext uri="{FF2B5EF4-FFF2-40B4-BE49-F238E27FC236}">
                            <a16:creationId xmlns:a16="http://schemas.microsoft.com/office/drawing/2014/main" id="{7F656EFB-5D70-445E-A892-BAD85326B5B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51563" y="5033963"/>
                        <a:ext cx="2495550" cy="1017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1502" name="Object 16">
            <a:extLst>
              <a:ext uri="{FF2B5EF4-FFF2-40B4-BE49-F238E27FC236}">
                <a16:creationId xmlns:a16="http://schemas.microsoft.com/office/drawing/2014/main" id="{C631AFA9-36CC-4625-B0DD-45F5A2ACAC9D}"/>
              </a:ext>
            </a:extLst>
          </p:cNvPr>
          <p:cNvGraphicFramePr>
            <a:graphicFrameLocks noChangeAspect="1"/>
          </p:cNvGraphicFramePr>
          <p:nvPr/>
        </p:nvGraphicFramePr>
        <p:xfrm>
          <a:off x="2403475" y="5313363"/>
          <a:ext cx="628650" cy="503237"/>
        </p:xfrm>
        <a:graphic>
          <a:graphicData uri="http://schemas.openxmlformats.org/presentationml/2006/ole">
            <mc:AlternateContent xmlns:mc="http://schemas.openxmlformats.org/markup-compatibility/2006">
              <mc:Choice xmlns:v="urn:schemas-microsoft-com:vml" Requires="v">
                <p:oleObj spid="_x0000_s193541" name="Equation" r:id="rId12" imgW="190417" imgH="152334" progId="Equation.DSMT4">
                  <p:embed/>
                </p:oleObj>
              </mc:Choice>
              <mc:Fallback>
                <p:oleObj name="Equation" r:id="rId12" imgW="190417" imgH="152334" progId="Equation.DSMT4">
                  <p:embed/>
                  <p:pic>
                    <p:nvPicPr>
                      <p:cNvPr id="191502" name="Object 16">
                        <a:extLst>
                          <a:ext uri="{FF2B5EF4-FFF2-40B4-BE49-F238E27FC236}">
                            <a16:creationId xmlns:a16="http://schemas.microsoft.com/office/drawing/2014/main" id="{C631AFA9-36CC-4625-B0DD-45F5A2ACAC9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03475" y="5313363"/>
                        <a:ext cx="628650"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1503" name="Object 17">
            <a:extLst>
              <a:ext uri="{FF2B5EF4-FFF2-40B4-BE49-F238E27FC236}">
                <a16:creationId xmlns:a16="http://schemas.microsoft.com/office/drawing/2014/main" id="{16133EAE-8BD0-4457-ACE7-0CA2378375D2}"/>
              </a:ext>
            </a:extLst>
          </p:cNvPr>
          <p:cNvGraphicFramePr>
            <a:graphicFrameLocks noChangeAspect="1"/>
          </p:cNvGraphicFramePr>
          <p:nvPr/>
        </p:nvGraphicFramePr>
        <p:xfrm>
          <a:off x="5514975" y="5334000"/>
          <a:ext cx="628650" cy="503238"/>
        </p:xfrm>
        <a:graphic>
          <a:graphicData uri="http://schemas.openxmlformats.org/presentationml/2006/ole">
            <mc:AlternateContent xmlns:mc="http://schemas.openxmlformats.org/markup-compatibility/2006">
              <mc:Choice xmlns:v="urn:schemas-microsoft-com:vml" Requires="v">
                <p:oleObj spid="_x0000_s193542" name="Equation" r:id="rId14" imgW="190417" imgH="152334" progId="Equation.DSMT4">
                  <p:embed/>
                </p:oleObj>
              </mc:Choice>
              <mc:Fallback>
                <p:oleObj name="Equation" r:id="rId14" imgW="190417" imgH="152334" progId="Equation.DSMT4">
                  <p:embed/>
                  <p:pic>
                    <p:nvPicPr>
                      <p:cNvPr id="191503" name="Object 17">
                        <a:extLst>
                          <a:ext uri="{FF2B5EF4-FFF2-40B4-BE49-F238E27FC236}">
                            <a16:creationId xmlns:a16="http://schemas.microsoft.com/office/drawing/2014/main" id="{16133EAE-8BD0-4457-ACE7-0CA2378375D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14975" y="5334000"/>
                        <a:ext cx="628650"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a:extLst>
              <a:ext uri="{FF2B5EF4-FFF2-40B4-BE49-F238E27FC236}">
                <a16:creationId xmlns:a16="http://schemas.microsoft.com/office/drawing/2014/main" id="{41128FD1-323F-4EDD-87B8-3D9B23931861}"/>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spcAft>
                <a:spcPct val="0"/>
              </a:spcAft>
              <a:buClrTx/>
              <a:buFontTx/>
              <a:buNone/>
            </a:pPr>
            <a:fld id="{7CCD766B-2EFB-4B42-B1DA-9EDFCAAD3551}" type="slidenum">
              <a:rPr lang="en-US" altLang="zh-CN" sz="1600">
                <a:solidFill>
                  <a:schemeClr val="tx1"/>
                </a:solidFill>
                <a:latin typeface="Trebuchet MS" panose="020B0603020202020204" pitchFamily="34" charset="0"/>
                <a:ea typeface="宋体" panose="02010600030101010101" pitchFamily="2" charset="-122"/>
              </a:rPr>
              <a:pPr>
                <a:spcAft>
                  <a:spcPct val="0"/>
                </a:spcAft>
                <a:buClrTx/>
                <a:buFontTx/>
                <a:buNone/>
              </a:pPr>
              <a:t>92</a:t>
            </a:fld>
            <a:r>
              <a:rPr lang="en-GB" altLang="zh-CN" sz="700">
                <a:solidFill>
                  <a:schemeClr val="tx1"/>
                </a:solidFill>
                <a:latin typeface="Trebuchet MS" panose="020B0603020202020204" pitchFamily="34" charset="0"/>
                <a:ea typeface="宋体" panose="02010600030101010101" pitchFamily="2" charset="-122"/>
              </a:rPr>
              <a:t> </a:t>
            </a:r>
            <a:endParaRPr lang="zh-CN" altLang="zh-CN" sz="700">
              <a:solidFill>
                <a:schemeClr val="tx1"/>
              </a:solidFill>
              <a:latin typeface="Trebuchet MS" panose="020B0603020202020204" pitchFamily="34" charset="0"/>
              <a:ea typeface="宋体" panose="02010600030101010101" pitchFamily="2" charset="-122"/>
            </a:endParaRPr>
          </a:p>
        </p:txBody>
      </p:sp>
      <p:sp>
        <p:nvSpPr>
          <p:cNvPr id="193539" name="Rectangle 2">
            <a:extLst>
              <a:ext uri="{FF2B5EF4-FFF2-40B4-BE49-F238E27FC236}">
                <a16:creationId xmlns:a16="http://schemas.microsoft.com/office/drawing/2014/main" id="{F804F554-AABE-455D-9A4E-4F9704D72888}"/>
              </a:ext>
            </a:extLst>
          </p:cNvPr>
          <p:cNvSpPr>
            <a:spLocks noGrp="1" noChangeArrowheads="1"/>
          </p:cNvSpPr>
          <p:nvPr>
            <p:ph type="title" idx="4294967295"/>
          </p:nvPr>
        </p:nvSpPr>
        <p:spPr>
          <a:xfrm>
            <a:off x="439738" y="304800"/>
            <a:ext cx="8213725" cy="512763"/>
          </a:xfrm>
        </p:spPr>
        <p:txBody>
          <a:bodyPr/>
          <a:lstStyle/>
          <a:p>
            <a:r>
              <a:rPr lang="en-US" altLang="zh-CN" sz="3000" b="1">
                <a:solidFill>
                  <a:schemeClr val="tx1"/>
                </a:solidFill>
              </a:rPr>
              <a:t>§ 1.4  </a:t>
            </a:r>
            <a:r>
              <a:rPr lang="zh-CN" altLang="en-US" sz="3000" b="1">
                <a:solidFill>
                  <a:schemeClr val="tx1"/>
                </a:solidFill>
              </a:rPr>
              <a:t>其他</a:t>
            </a:r>
            <a:endParaRPr lang="en-US" altLang="zh-CN" sz="3000" b="1">
              <a:solidFill>
                <a:schemeClr val="tx1"/>
              </a:solidFill>
            </a:endParaRPr>
          </a:p>
        </p:txBody>
      </p:sp>
      <p:sp>
        <p:nvSpPr>
          <p:cNvPr id="193540" name="AutoShape 3" descr="u=3113096413,401413580&amp;fm=116&amp;gp=0">
            <a:extLst>
              <a:ext uri="{FF2B5EF4-FFF2-40B4-BE49-F238E27FC236}">
                <a16:creationId xmlns:a16="http://schemas.microsoft.com/office/drawing/2014/main" id="{4C64C6A3-E993-44E1-9C0C-450B24C7C568}"/>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3541" name="AutoShape 4" descr="u=3113096413,401413580&amp;fm=116&amp;gp=0">
            <a:extLst>
              <a:ext uri="{FF2B5EF4-FFF2-40B4-BE49-F238E27FC236}">
                <a16:creationId xmlns:a16="http://schemas.microsoft.com/office/drawing/2014/main" id="{0EC8BB70-C776-4987-8338-5FCC1A65C11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3542" name="AutoShape 5" descr="u=3113096413,401413580&amp;fm=116&amp;gp=0">
            <a:extLst>
              <a:ext uri="{FF2B5EF4-FFF2-40B4-BE49-F238E27FC236}">
                <a16:creationId xmlns:a16="http://schemas.microsoft.com/office/drawing/2014/main" id="{7107DA8A-EB47-4E77-B0B5-86EC79AC68D5}"/>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3543" name="AutoShape 6" descr="u=3113096413,401413580&amp;fm=116&amp;gp=0">
            <a:extLst>
              <a:ext uri="{FF2B5EF4-FFF2-40B4-BE49-F238E27FC236}">
                <a16:creationId xmlns:a16="http://schemas.microsoft.com/office/drawing/2014/main" id="{69D7468D-5EBE-468E-B21D-A8F0383714F1}"/>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Aft>
                <a:spcPts val="1200"/>
              </a:spcAft>
              <a:buClr>
                <a:schemeClr val="accent1"/>
              </a:buClr>
              <a:buFont typeface="Futura Md BT"/>
              <a:buChar char=" "/>
              <a:defRPr sz="2400">
                <a:solidFill>
                  <a:srgbClr val="323232"/>
                </a:solidFill>
                <a:latin typeface="Arial Unicode MS" pitchFamily="34" charset="-122"/>
                <a:ea typeface="Arial Unicode MS" pitchFamily="34" charset="-122"/>
                <a:cs typeface="Arial Unicode MS" pitchFamily="34" charset="-122"/>
              </a:defRPr>
            </a:lvl1pPr>
            <a:lvl2pPr marL="742950" indent="-285750">
              <a:spcAft>
                <a:spcPts val="1000"/>
              </a:spcAft>
              <a:buClr>
                <a:srgbClr val="969696"/>
              </a:buClr>
              <a:buFont typeface="Wingdings" panose="05000000000000000000" pitchFamily="2" charset="2"/>
              <a:buChar char="§"/>
              <a:defRPr sz="2000">
                <a:solidFill>
                  <a:srgbClr val="323232"/>
                </a:solidFill>
                <a:latin typeface="Arial Unicode MS" pitchFamily="34" charset="-122"/>
                <a:ea typeface="Arial Unicode MS" pitchFamily="34" charset="-122"/>
                <a:cs typeface="Arial Unicode MS" pitchFamily="34" charset="-122"/>
              </a:defRPr>
            </a:lvl2pPr>
            <a:lvl3pPr marL="1143000" indent="-228600">
              <a:spcAft>
                <a:spcPts val="800"/>
              </a:spcAft>
              <a:buClr>
                <a:srgbClr val="969696"/>
              </a:buClr>
              <a:buFont typeface="Wingdings" panose="05000000000000000000" pitchFamily="2" charset="2"/>
              <a:buChar char=""/>
              <a:defRPr sz="2400">
                <a:solidFill>
                  <a:srgbClr val="323232"/>
                </a:solidFill>
                <a:latin typeface="Arial Unicode MS" pitchFamily="34" charset="-122"/>
                <a:ea typeface="Arial Unicode MS" pitchFamily="34" charset="-122"/>
                <a:cs typeface="Arial Unicode MS" pitchFamily="34" charset="-122"/>
              </a:defRPr>
            </a:lvl3pPr>
            <a:lvl4pPr marL="1600200" indent="-228600">
              <a:spcAft>
                <a:spcPts val="600"/>
              </a:spcAft>
              <a:buClr>
                <a:srgbClr val="969696"/>
              </a:buClr>
              <a:buFont typeface="Futura Md BT"/>
              <a:buChar char="–"/>
              <a:defRPr sz="1600">
                <a:solidFill>
                  <a:schemeClr val="tx1"/>
                </a:solidFill>
                <a:latin typeface="Arial Unicode MS" pitchFamily="34" charset="-122"/>
                <a:ea typeface="Arial Unicode MS" pitchFamily="34" charset="-122"/>
                <a:cs typeface="Arial Unicode MS" pitchFamily="34" charset="-122"/>
              </a:defRPr>
            </a:lvl4pPr>
            <a:lvl5pPr marL="2057400" indent="-228600">
              <a:lnSpc>
                <a:spcPts val="1400"/>
              </a:lnSpc>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146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718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290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86200" indent="-228600" eaLnBrk="0" fontAlgn="base" hangingPunct="0">
              <a:lnSpc>
                <a:spcPts val="1400"/>
              </a:lnSpc>
              <a:spcBef>
                <a:spcPct val="0"/>
              </a:spcBef>
              <a:spcAft>
                <a:spcPts val="600"/>
              </a:spcAft>
              <a:buClr>
                <a:schemeClr val="tx1"/>
              </a:buClr>
              <a:buFont typeface="Futura Md BT"/>
              <a:buChar char="–"/>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ctr"/>
            <a:endParaRPr lang="zh-CN" altLang="en-US" sz="2000">
              <a:solidFill>
                <a:srgbClr val="FFFFFF"/>
              </a:solidFill>
            </a:endParaRPr>
          </a:p>
        </p:txBody>
      </p:sp>
      <p:sp>
        <p:nvSpPr>
          <p:cNvPr id="193544" name="Text Box 7">
            <a:extLst>
              <a:ext uri="{FF2B5EF4-FFF2-40B4-BE49-F238E27FC236}">
                <a16:creationId xmlns:a16="http://schemas.microsoft.com/office/drawing/2014/main" id="{28E2CADE-83E5-4096-B92E-3CCB81282C6C}"/>
              </a:ext>
            </a:extLst>
          </p:cNvPr>
          <p:cNvSpPr txBox="1">
            <a:spLocks noChangeArrowheads="1"/>
          </p:cNvSpPr>
          <p:nvPr/>
        </p:nvSpPr>
        <p:spPr bwMode="auto">
          <a:xfrm>
            <a:off x="365125" y="1174750"/>
            <a:ext cx="8332788" cy="396875"/>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536575" indent="-2746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1476375" indent="-381000">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2036763" indent="-381000">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597150" indent="-381000">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30543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35115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9687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4425950" indent="-381000"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a:spcBef>
                <a:spcPct val="20000"/>
              </a:spcBef>
              <a:spcAft>
                <a:spcPct val="0"/>
              </a:spcAft>
              <a:buClr>
                <a:srgbClr val="FF9900"/>
              </a:buClr>
              <a:buFont typeface="Wingdings" panose="05000000000000000000" pitchFamily="2" charset="2"/>
              <a:buNone/>
            </a:pPr>
            <a:r>
              <a:rPr lang="zh-CN" altLang="en-US" sz="2600">
                <a:solidFill>
                  <a:schemeClr val="tx1"/>
                </a:solidFill>
                <a:latin typeface="MS Gothic" panose="020B0609070205080204" pitchFamily="49" charset="-128"/>
                <a:ea typeface="宋体" panose="02010600030101010101" pitchFamily="2" charset="-122"/>
                <a:cs typeface="Times New Roman" panose="02020603050405020304" pitchFamily="18" charset="0"/>
              </a:rPr>
              <a:t>   </a:t>
            </a:r>
            <a:endParaRPr lang="zh-CN" altLang="en-US" sz="260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3545" name="Text Box 8">
            <a:extLst>
              <a:ext uri="{FF2B5EF4-FFF2-40B4-BE49-F238E27FC236}">
                <a16:creationId xmlns:a16="http://schemas.microsoft.com/office/drawing/2014/main" id="{2A13D189-785C-41D7-9F90-E7B0EC8A6FF7}"/>
              </a:ext>
            </a:extLst>
          </p:cNvPr>
          <p:cNvSpPr txBox="1">
            <a:spLocks noChangeArrowheads="1"/>
          </p:cNvSpPr>
          <p:nvPr/>
        </p:nvSpPr>
        <p:spPr bwMode="auto">
          <a:xfrm>
            <a:off x="406400" y="1098550"/>
            <a:ext cx="8212138" cy="27749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a:spcAft>
                <a:spcPts val="1000"/>
              </a:spcAft>
              <a:buClr>
                <a:srgbClr val="969696"/>
              </a:buClr>
              <a:buFont typeface="Wingdings" panose="05000000000000000000" pitchFamily="2" charset="2"/>
              <a:buChar char="§"/>
              <a:tabLst>
                <a:tab pos="536575" algn="l"/>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536575" algn="l"/>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536575" algn="l"/>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536575" algn="l"/>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200"/>
              </a:spcBef>
              <a:spcAft>
                <a:spcPct val="0"/>
              </a:spcAft>
              <a:buClr>
                <a:srgbClr val="FF9900"/>
              </a:buClr>
              <a:buFont typeface="Wingdings" panose="05000000000000000000" pitchFamily="2" charset="2"/>
              <a:buNone/>
            </a:pPr>
            <a:r>
              <a:rPr lang="en-US" altLang="zh-CN" sz="2600">
                <a:solidFill>
                  <a:srgbClr val="FF9900"/>
                </a:solidFill>
                <a:latin typeface="Times New Roman" panose="02020603050405020304" pitchFamily="18" charset="0"/>
                <a:ea typeface="黑体" panose="02010609060101010101" pitchFamily="49" charset="-122"/>
              </a:rPr>
              <a:t>A</a:t>
            </a:r>
            <a:r>
              <a:rPr lang="en-US" altLang="zh-CN" sz="2600" baseline="-25000">
                <a:solidFill>
                  <a:srgbClr val="FF9900"/>
                </a:solidFill>
              </a:rPr>
              <a:t>k</a:t>
            </a:r>
            <a:r>
              <a:rPr lang="zh-CN" altLang="en-US" sz="2600">
                <a:solidFill>
                  <a:srgbClr val="FF9900"/>
                </a:solidFill>
                <a:latin typeface="黑体" panose="02010609060101010101" pitchFamily="49" charset="-122"/>
                <a:ea typeface="黑体" panose="02010609060101010101" pitchFamily="49" charset="-122"/>
              </a:rPr>
              <a:t>的时间分析</a:t>
            </a:r>
            <a:r>
              <a:rPr lang="zh-CN" altLang="en-US" sz="2600">
                <a:solidFill>
                  <a:schemeClr val="tx1"/>
                </a:solidFill>
                <a:latin typeface="黑体" panose="02010609060101010101" pitchFamily="49" charset="-122"/>
                <a:ea typeface="黑体" panose="02010609060101010101" pitchFamily="49" charset="-122"/>
              </a:rPr>
              <a:t>：</a:t>
            </a:r>
          </a:p>
          <a:p>
            <a:pPr lvl="1" algn="just" eaLnBrk="1">
              <a:spcBef>
                <a:spcPts val="12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Step1</a:t>
            </a:r>
            <a:r>
              <a:rPr lang="zh-CN" altLang="en-US" sz="2600">
                <a:solidFill>
                  <a:schemeClr val="tx1"/>
                </a:solidFill>
                <a:latin typeface="黑体" panose="02010609060101010101" pitchFamily="49" charset="-122"/>
                <a:ea typeface="黑体" panose="02010609060101010101" pitchFamily="49" charset="-122"/>
              </a:rPr>
              <a:t>中，在</a:t>
            </a:r>
            <a:r>
              <a:rPr lang="en-US" altLang="zh-CN" sz="2600">
                <a:solidFill>
                  <a:schemeClr val="tx1"/>
                </a:solidFill>
                <a:latin typeface="Times New Roman" panose="02020603050405020304" pitchFamily="18" charset="0"/>
                <a:ea typeface="黑体" panose="02010609060101010101" pitchFamily="49" charset="-122"/>
              </a:rPr>
              <a:t>m</a:t>
            </a:r>
            <a:r>
              <a:rPr lang="zh-CN" altLang="en-US" sz="2600">
                <a:solidFill>
                  <a:schemeClr val="tx1"/>
                </a:solidFill>
                <a:latin typeface="黑体" panose="02010609060101010101" pitchFamily="49" charset="-122"/>
                <a:ea typeface="黑体" panose="02010609060101010101" pitchFamily="49" charset="-122"/>
              </a:rPr>
              <a:t>台机器上对</a:t>
            </a:r>
            <a:r>
              <a:rPr lang="en-US" altLang="zh-CN" sz="2600">
                <a:solidFill>
                  <a:schemeClr val="tx1"/>
                </a:solidFill>
                <a:latin typeface="黑体" panose="02010609060101010101" pitchFamily="49" charset="-122"/>
                <a:ea typeface="黑体" panose="02010609060101010101" pitchFamily="49" charset="-122"/>
              </a:rPr>
              <a:t>k</a:t>
            </a:r>
            <a:r>
              <a:rPr lang="zh-CN" altLang="en-US" sz="2600">
                <a:solidFill>
                  <a:schemeClr val="tx1"/>
                </a:solidFill>
                <a:latin typeface="黑体" panose="02010609060101010101" pitchFamily="49" charset="-122"/>
                <a:ea typeface="黑体" panose="02010609060101010101" pitchFamily="49" charset="-122"/>
              </a:rPr>
              <a:t>个作业做最优调度的时间</a:t>
            </a:r>
            <a:r>
              <a:rPr lang="en-US" altLang="zh-CN" sz="2600">
                <a:solidFill>
                  <a:schemeClr val="tx1"/>
                </a:solidFill>
                <a:latin typeface="黑体" panose="02010609060101010101" pitchFamily="49" charset="-122"/>
                <a:ea typeface="黑体" panose="02010609060101010101" pitchFamily="49" charset="-122"/>
              </a:rPr>
              <a:t>,</a:t>
            </a:r>
            <a:r>
              <a:rPr lang="zh-CN" altLang="en-US" sz="2600">
                <a:solidFill>
                  <a:schemeClr val="tx1"/>
                </a:solidFill>
                <a:latin typeface="黑体" panose="02010609060101010101" pitchFamily="49" charset="-122"/>
                <a:ea typeface="黑体" panose="02010609060101010101" pitchFamily="49" charset="-122"/>
              </a:rPr>
              <a:t>穷举法</a:t>
            </a:r>
            <a:r>
              <a:rPr lang="en-US" altLang="zh-CN" sz="2600">
                <a:solidFill>
                  <a:schemeClr val="tx1"/>
                </a:solidFill>
                <a:latin typeface="Times New Roman" panose="02020603050405020304" pitchFamily="18" charset="0"/>
                <a:ea typeface="黑体" panose="02010609060101010101" pitchFamily="49" charset="-122"/>
              </a:rPr>
              <a:t>O(m</a:t>
            </a:r>
            <a:r>
              <a:rPr lang="en-US" altLang="zh-CN" sz="2600" baseline="30000">
                <a:solidFill>
                  <a:schemeClr val="tx1"/>
                </a:solidFill>
                <a:latin typeface="Times New Roman" panose="02020603050405020304" pitchFamily="18" charset="0"/>
                <a:ea typeface="黑体" panose="02010609060101010101" pitchFamily="49" charset="-122"/>
              </a:rPr>
              <a:t>k</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，这只有当</a:t>
            </a:r>
            <a:r>
              <a:rPr lang="en-US" altLang="zh-CN" sz="2600">
                <a:solidFill>
                  <a:schemeClr val="tx1"/>
                </a:solidFill>
                <a:latin typeface="Times New Roman" panose="02020603050405020304" pitchFamily="18" charset="0"/>
                <a:ea typeface="黑体" panose="02010609060101010101" pitchFamily="49" charset="-122"/>
              </a:rPr>
              <a:t>m</a:t>
            </a:r>
            <a:r>
              <a:rPr lang="zh-CN" altLang="en-US" sz="2600">
                <a:solidFill>
                  <a:schemeClr val="tx1"/>
                </a:solidFill>
                <a:latin typeface="Times New Roman" panose="02020603050405020304" pitchFamily="18" charset="0"/>
                <a:ea typeface="黑体" panose="02010609060101010101" pitchFamily="49" charset="-122"/>
              </a:rPr>
              <a:t>较小</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比如为常数</a:t>
            </a:r>
            <a:r>
              <a:rPr lang="en-US" altLang="zh-CN" sz="2600">
                <a:solidFill>
                  <a:schemeClr val="tx1"/>
                </a:solidFill>
                <a:latin typeface="Times New Roman" panose="02020603050405020304" pitchFamily="18" charset="0"/>
                <a:ea typeface="黑体" panose="02010609060101010101" pitchFamily="49" charset="-122"/>
              </a:rPr>
              <a:t>)</a:t>
            </a:r>
            <a:r>
              <a:rPr lang="zh-CN" altLang="en-US" sz="2600">
                <a:solidFill>
                  <a:schemeClr val="tx1"/>
                </a:solidFill>
                <a:latin typeface="Times New Roman" panose="02020603050405020304" pitchFamily="18" charset="0"/>
                <a:ea typeface="黑体" panose="02010609060101010101" pitchFamily="49" charset="-122"/>
              </a:rPr>
              <a:t>才是多项式的；</a:t>
            </a:r>
            <a:endParaRPr lang="en-US" altLang="zh-CN" sz="2600">
              <a:solidFill>
                <a:schemeClr val="tx1"/>
              </a:solidFill>
              <a:latin typeface="Times New Roman" panose="02020603050405020304" pitchFamily="18" charset="0"/>
              <a:ea typeface="黑体" panose="02010609060101010101" pitchFamily="49" charset="-122"/>
            </a:endParaRPr>
          </a:p>
          <a:p>
            <a:pPr lvl="1" algn="just" eaLnBrk="1">
              <a:spcBef>
                <a:spcPts val="1200"/>
              </a:spcBef>
              <a:spcAft>
                <a:spcPct val="0"/>
              </a:spcAft>
              <a:buClr>
                <a:srgbClr val="FF9900"/>
              </a:buClr>
              <a:buFont typeface="Wingdings" panose="05000000000000000000" pitchFamily="2" charset="2"/>
              <a:buNone/>
            </a:pPr>
            <a:r>
              <a:rPr lang="en-US" altLang="zh-CN" sz="2600">
                <a:solidFill>
                  <a:schemeClr val="tx1"/>
                </a:solidFill>
                <a:latin typeface="Times New Roman" panose="02020603050405020304" pitchFamily="18" charset="0"/>
                <a:ea typeface="黑体" panose="02010609060101010101" pitchFamily="49" charset="-122"/>
              </a:rPr>
              <a:t>Step2</a:t>
            </a:r>
            <a:r>
              <a:rPr lang="zh-CN" altLang="en-US" sz="2600">
                <a:solidFill>
                  <a:schemeClr val="tx1"/>
                </a:solidFill>
                <a:latin typeface="Times New Roman" panose="02020603050405020304" pitchFamily="18" charset="0"/>
                <a:ea typeface="黑体" panose="02010609060101010101" pitchFamily="49" charset="-122"/>
              </a:rPr>
              <a:t>中，对于其余</a:t>
            </a:r>
            <a:r>
              <a:rPr lang="en-US" altLang="zh-CN" sz="2600">
                <a:solidFill>
                  <a:schemeClr val="tx1"/>
                </a:solidFill>
                <a:latin typeface="Times New Roman" panose="02020603050405020304" pitchFamily="18" charset="0"/>
                <a:ea typeface="黑体" panose="02010609060101010101" pitchFamily="49" charset="-122"/>
              </a:rPr>
              <a:t>n-k</a:t>
            </a:r>
            <a:r>
              <a:rPr lang="zh-CN" altLang="en-US" sz="2600">
                <a:solidFill>
                  <a:schemeClr val="tx1"/>
                </a:solidFill>
                <a:latin typeface="Times New Roman" panose="02020603050405020304" pitchFamily="18" charset="0"/>
                <a:ea typeface="黑体" panose="02010609060101010101" pitchFamily="49" charset="-122"/>
              </a:rPr>
              <a:t>个作业，</a:t>
            </a:r>
            <a:r>
              <a:rPr lang="en-US" altLang="zh-CN" sz="2600">
                <a:solidFill>
                  <a:schemeClr val="tx1"/>
                </a:solidFill>
                <a:latin typeface="Times New Roman" panose="02020603050405020304" pitchFamily="18" charset="0"/>
                <a:ea typeface="黑体" panose="02010609060101010101" pitchFamily="49" charset="-122"/>
              </a:rPr>
              <a:t>LPT</a:t>
            </a:r>
            <a:r>
              <a:rPr lang="zh-CN" altLang="en-US" sz="2600">
                <a:solidFill>
                  <a:schemeClr val="tx1"/>
                </a:solidFill>
                <a:latin typeface="Times New Roman" panose="02020603050405020304" pitchFamily="18" charset="0"/>
                <a:ea typeface="黑体" panose="02010609060101010101" pitchFamily="49" charset="-122"/>
              </a:rPr>
              <a:t>调度时间是</a:t>
            </a:r>
            <a:r>
              <a:rPr lang="en-US" altLang="zh-CN" sz="2600">
                <a:solidFill>
                  <a:schemeClr val="tx1"/>
                </a:solidFill>
                <a:latin typeface="Times New Roman" panose="02020603050405020304" pitchFamily="18" charset="0"/>
                <a:ea typeface="黑体" panose="02010609060101010101" pitchFamily="49" charset="-122"/>
              </a:rPr>
              <a:t>O(nlgn)</a:t>
            </a:r>
            <a:r>
              <a:rPr lang="zh-CN" altLang="en-US" sz="2600">
                <a:solidFill>
                  <a:schemeClr val="tx1"/>
                </a:solidFill>
                <a:latin typeface="Times New Roman" panose="02020603050405020304" pitchFamily="18" charset="0"/>
                <a:ea typeface="黑体" panose="02010609060101010101" pitchFamily="49" charset="-122"/>
              </a:rPr>
              <a:t>。 </a:t>
            </a:r>
            <a:r>
              <a:rPr lang="en-US" altLang="zh-CN" sz="2600">
                <a:solidFill>
                  <a:srgbClr val="FF9900"/>
                </a:solidFill>
                <a:latin typeface="Times New Roman" panose="02020603050405020304" pitchFamily="18" charset="0"/>
                <a:ea typeface="黑体" panose="02010609060101010101" pitchFamily="49" charset="-122"/>
              </a:rPr>
              <a:t>A</a:t>
            </a:r>
            <a:r>
              <a:rPr lang="en-US" altLang="zh-CN" sz="2600" baseline="-25000">
                <a:solidFill>
                  <a:srgbClr val="FF9900"/>
                </a:solidFill>
              </a:rPr>
              <a:t>k</a:t>
            </a:r>
            <a:r>
              <a:rPr lang="zh-CN" altLang="en-US" sz="2600">
                <a:solidFill>
                  <a:schemeClr val="tx1"/>
                </a:solidFill>
                <a:latin typeface="黑体" panose="02010609060101010101" pitchFamily="49" charset="-122"/>
                <a:ea typeface="黑体" panose="02010609060101010101" pitchFamily="49" charset="-122"/>
              </a:rPr>
              <a:t>的</a:t>
            </a:r>
            <a:r>
              <a:rPr lang="zh-CN" altLang="en-US" sz="2600">
                <a:solidFill>
                  <a:schemeClr val="tx1"/>
                </a:solidFill>
                <a:latin typeface="Times New Roman" panose="02020603050405020304" pitchFamily="18" charset="0"/>
                <a:ea typeface="黑体" panose="02010609060101010101" pitchFamily="49" charset="-122"/>
              </a:rPr>
              <a:t>总运行时间为</a:t>
            </a:r>
            <a:r>
              <a:rPr lang="zh-CN" altLang="en-US" sz="2600">
                <a:solidFill>
                  <a:schemeClr val="tx1"/>
                </a:solidFill>
                <a:latin typeface="黑体" panose="02010609060101010101" pitchFamily="49" charset="-122"/>
                <a:ea typeface="黑体" panose="02010609060101010101" pitchFamily="49" charset="-122"/>
              </a:rPr>
              <a:t>：</a:t>
            </a:r>
            <a:endParaRPr lang="en-US" altLang="zh-CN" sz="2600" baseline="-25000">
              <a:solidFill>
                <a:schemeClr val="tx1"/>
              </a:solidFill>
              <a:latin typeface="Times New Roman" panose="02020603050405020304" pitchFamily="18" charset="0"/>
              <a:ea typeface="黑体" panose="02010609060101010101" pitchFamily="49" charset="-122"/>
            </a:endParaRPr>
          </a:p>
        </p:txBody>
      </p:sp>
      <p:sp>
        <p:nvSpPr>
          <p:cNvPr id="193546" name="Text Box 9">
            <a:extLst>
              <a:ext uri="{FF2B5EF4-FFF2-40B4-BE49-F238E27FC236}">
                <a16:creationId xmlns:a16="http://schemas.microsoft.com/office/drawing/2014/main" id="{61FBDD39-605E-4CF9-8B5F-25614DE6CF7D}"/>
              </a:ext>
            </a:extLst>
          </p:cNvPr>
          <p:cNvSpPr txBox="1">
            <a:spLocks noChangeArrowheads="1"/>
          </p:cNvSpPr>
          <p:nvPr/>
        </p:nvSpPr>
        <p:spPr bwMode="auto">
          <a:xfrm>
            <a:off x="407988" y="5940425"/>
            <a:ext cx="8439150" cy="49530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628650"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ct val="10000"/>
              </a:spcBef>
              <a:spcAft>
                <a:spcPct val="10000"/>
              </a:spcAft>
              <a:buClr>
                <a:srgbClr val="FF9900"/>
              </a:buClr>
              <a:buFont typeface="Wingdings" panose="05000000000000000000" pitchFamily="2" charset="2"/>
              <a:buNone/>
            </a:pPr>
            <a:endParaRPr lang="zh-CN" altLang="en-US" sz="2800">
              <a:solidFill>
                <a:schemeClr val="tx1"/>
              </a:solidFill>
            </a:endParaRPr>
          </a:p>
        </p:txBody>
      </p:sp>
      <p:sp>
        <p:nvSpPr>
          <p:cNvPr id="193547" name="Text Box 10">
            <a:extLst>
              <a:ext uri="{FF2B5EF4-FFF2-40B4-BE49-F238E27FC236}">
                <a16:creationId xmlns:a16="http://schemas.microsoft.com/office/drawing/2014/main" id="{514C0152-1CA8-4F50-B667-C4B203CAB258}"/>
              </a:ext>
            </a:extLst>
          </p:cNvPr>
          <p:cNvSpPr txBox="1">
            <a:spLocks noChangeArrowheads="1"/>
          </p:cNvSpPr>
          <p:nvPr/>
        </p:nvSpPr>
        <p:spPr bwMode="auto">
          <a:xfrm>
            <a:off x="554038" y="5354638"/>
            <a:ext cx="8148637" cy="971550"/>
          </a:xfrm>
          <a:prstGeom prst="rect">
            <a:avLst/>
          </a:prstGeom>
          <a:noFill/>
          <a:ln>
            <a:noFill/>
          </a:ln>
          <a:effectLst>
            <a:prstShdw prst="shdw17" dist="17961" dir="13500000">
              <a:srgbClr val="7E9699"/>
            </a:prstShdw>
          </a:effectLst>
          <a:extLst>
            <a:ext uri="{909E8E84-426E-40DD-AFC4-6F175D3DCCD1}">
              <a14:hiddenFill xmlns:a14="http://schemas.microsoft.com/office/drawing/2010/main">
                <a:solidFill>
                  <a:srgbClr val="D2FA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a:spcAft>
                <a:spcPts val="1200"/>
              </a:spcAft>
              <a:buClr>
                <a:schemeClr val="accent1"/>
              </a:buClr>
              <a:buFont typeface="Futura Md BT"/>
              <a:buChar char=" "/>
              <a:tabLst>
                <a:tab pos="3946525" algn="l"/>
              </a:tabLst>
              <a:defRPr sz="2400">
                <a:solidFill>
                  <a:srgbClr val="323232"/>
                </a:solidFill>
                <a:latin typeface="Arial Unicode MS" pitchFamily="34" charset="-122"/>
                <a:ea typeface="Arial Unicode MS" pitchFamily="34" charset="-122"/>
                <a:cs typeface="Arial Unicode MS" pitchFamily="34" charset="-122"/>
              </a:defRPr>
            </a:lvl1pPr>
            <a:lvl2pPr marL="261938" indent="-287338">
              <a:spcAft>
                <a:spcPts val="1000"/>
              </a:spcAft>
              <a:buClr>
                <a:srgbClr val="969696"/>
              </a:buClr>
              <a:buFont typeface="Wingdings" panose="05000000000000000000" pitchFamily="2" charset="2"/>
              <a:buChar char="§"/>
              <a:tabLst>
                <a:tab pos="3946525" algn="l"/>
              </a:tabLst>
              <a:defRPr sz="2000">
                <a:solidFill>
                  <a:srgbClr val="323232"/>
                </a:solidFill>
                <a:latin typeface="Arial Unicode MS" pitchFamily="34" charset="-122"/>
                <a:ea typeface="Arial Unicode MS" pitchFamily="34" charset="-122"/>
                <a:cs typeface="Arial Unicode MS" pitchFamily="34" charset="-122"/>
              </a:defRPr>
            </a:lvl2pPr>
            <a:lvl3pPr marL="647700" indent="-287338">
              <a:spcAft>
                <a:spcPts val="800"/>
              </a:spcAft>
              <a:buClr>
                <a:srgbClr val="969696"/>
              </a:buClr>
              <a:buFont typeface="Wingdings" panose="05000000000000000000" pitchFamily="2" charset="2"/>
              <a:buChar char=""/>
              <a:tabLst>
                <a:tab pos="3946525" algn="l"/>
              </a:tabLst>
              <a:defRPr sz="2400">
                <a:solidFill>
                  <a:srgbClr val="323232"/>
                </a:solidFill>
                <a:latin typeface="Arial Unicode MS" pitchFamily="34" charset="-122"/>
                <a:ea typeface="Arial Unicode MS" pitchFamily="34" charset="-122"/>
                <a:cs typeface="Arial Unicode MS" pitchFamily="34" charset="-122"/>
              </a:defRPr>
            </a:lvl3pPr>
            <a:lvl4pPr marL="935038" indent="-287338">
              <a:spcAft>
                <a:spcPts val="600"/>
              </a:spcAft>
              <a:buClr>
                <a:srgbClr val="969696"/>
              </a:buClr>
              <a:buFont typeface="Futura Md BT"/>
              <a:buChar char="–"/>
              <a:tabLst>
                <a:tab pos="3946525" algn="l"/>
              </a:tabLst>
              <a:defRPr sz="1600">
                <a:solidFill>
                  <a:schemeClr val="tx1"/>
                </a:solidFill>
                <a:latin typeface="Arial Unicode MS" pitchFamily="34" charset="-122"/>
                <a:ea typeface="Arial Unicode MS" pitchFamily="34" charset="-122"/>
                <a:cs typeface="Arial Unicode MS" pitchFamily="34" charset="-122"/>
              </a:defRPr>
            </a:lvl4pPr>
            <a:lvl5pPr marL="2046288" indent="-168275">
              <a:lnSpc>
                <a:spcPts val="1400"/>
              </a:lnSpc>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5pPr>
            <a:lvl6pPr marL="25034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6pPr>
            <a:lvl7pPr marL="29606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7pPr>
            <a:lvl8pPr marL="34178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8pPr>
            <a:lvl9pPr marL="3875088" indent="-168275" eaLnBrk="0" fontAlgn="base" hangingPunct="0">
              <a:lnSpc>
                <a:spcPts val="1400"/>
              </a:lnSpc>
              <a:spcBef>
                <a:spcPct val="0"/>
              </a:spcBef>
              <a:spcAft>
                <a:spcPts val="600"/>
              </a:spcAft>
              <a:buClr>
                <a:schemeClr val="tx1"/>
              </a:buClr>
              <a:buFont typeface="Futura Md BT"/>
              <a:buChar char="–"/>
              <a:tabLst>
                <a:tab pos="3946525" algn="l"/>
              </a:tabLst>
              <a:defRPr sz="1400">
                <a:solidFill>
                  <a:schemeClr val="tx1"/>
                </a:solidFill>
                <a:latin typeface="Verdana" panose="020B0604030504040204" pitchFamily="34" charset="0"/>
                <a:ea typeface="宋体" panose="02010600030101010101" pitchFamily="2" charset="-122"/>
                <a:cs typeface="Arial" panose="020B0604020202020204" pitchFamily="34" charset="0"/>
              </a:defRPr>
            </a:lvl9pPr>
          </a:lstStyle>
          <a:p>
            <a:pPr algn="just" eaLnBrk="1">
              <a:spcBef>
                <a:spcPts val="100"/>
              </a:spcBef>
              <a:spcAft>
                <a:spcPct val="0"/>
              </a:spcAft>
              <a:buClr>
                <a:srgbClr val="FF9900"/>
              </a:buClr>
              <a:buFont typeface="Wingdings" panose="05000000000000000000" pitchFamily="2" charset="2"/>
              <a:buNone/>
            </a:pPr>
            <a:r>
              <a:rPr lang="zh-CN" altLang="en-US" sz="2600">
                <a:solidFill>
                  <a:srgbClr val="FF9900"/>
                </a:solidFill>
                <a:latin typeface="黑体" panose="02010609060101010101" pitchFamily="49" charset="-122"/>
                <a:ea typeface="黑体" panose="02010609060101010101" pitchFamily="49" charset="-122"/>
              </a:rPr>
              <a:t>结论：</a:t>
            </a:r>
            <a:r>
              <a:rPr lang="zh-CN" altLang="en-US" sz="2600">
                <a:solidFill>
                  <a:schemeClr val="tx1"/>
                </a:solidFill>
                <a:latin typeface="黑体" panose="02010609060101010101" pitchFamily="49" charset="-122"/>
                <a:ea typeface="黑体" panose="02010609060101010101" pitchFamily="49" charset="-122"/>
              </a:rPr>
              <a:t>对于固定的</a:t>
            </a:r>
            <a:r>
              <a:rPr lang="en-US" altLang="zh-CN" sz="2600">
                <a:solidFill>
                  <a:schemeClr val="tx1"/>
                </a:solidFill>
                <a:latin typeface="黑体" panose="02010609060101010101" pitchFamily="49" charset="-122"/>
                <a:ea typeface="黑体" panose="02010609060101010101" pitchFamily="49" charset="-122"/>
              </a:rPr>
              <a:t>m</a:t>
            </a:r>
            <a:r>
              <a:rPr lang="zh-CN" altLang="en-US" sz="2600">
                <a:solidFill>
                  <a:schemeClr val="tx1"/>
                </a:solidFill>
                <a:latin typeface="黑体" panose="02010609060101010101" pitchFamily="49" charset="-122"/>
                <a:ea typeface="黑体" panose="02010609060101010101" pitchFamily="49" charset="-122"/>
              </a:rPr>
              <a:t>，对</a:t>
            </a:r>
            <a:r>
              <a:rPr lang="en-US" altLang="zh-CN" sz="2600">
                <a:solidFill>
                  <a:schemeClr val="tx1"/>
                </a:solidFill>
                <a:latin typeface="黑体" panose="02010609060101010101" pitchFamily="49" charset="-122"/>
                <a:ea typeface="黑体" panose="02010609060101010101" pitchFamily="49" charset="-122"/>
              </a:rPr>
              <a:t>m</a:t>
            </a:r>
            <a:r>
              <a:rPr lang="zh-CN" altLang="en-US" sz="2600">
                <a:solidFill>
                  <a:schemeClr val="tx1"/>
                </a:solidFill>
                <a:latin typeface="黑体" panose="02010609060101010101" pitchFamily="49" charset="-122"/>
                <a:ea typeface="黑体" panose="02010609060101010101" pitchFamily="49" charset="-122"/>
              </a:rPr>
              <a:t>台机器的调度问题有一个多项式近似方案</a:t>
            </a:r>
            <a:endParaRPr lang="zh-CN" altLang="el-GR" sz="2600">
              <a:solidFill>
                <a:schemeClr val="tx1"/>
              </a:solidFill>
              <a:latin typeface="MS Gothic" panose="020B0609070205080204" pitchFamily="49" charset="-128"/>
              <a:ea typeface="MS Gothic" panose="020B0609070205080204" pitchFamily="49" charset="-128"/>
            </a:endParaRPr>
          </a:p>
        </p:txBody>
      </p:sp>
      <p:graphicFrame>
        <p:nvGraphicFramePr>
          <p:cNvPr id="193548" name="Object 12">
            <a:extLst>
              <a:ext uri="{FF2B5EF4-FFF2-40B4-BE49-F238E27FC236}">
                <a16:creationId xmlns:a16="http://schemas.microsoft.com/office/drawing/2014/main" id="{6E82F924-7973-4E18-9A29-4DE83A0CBC19}"/>
              </a:ext>
            </a:extLst>
          </p:cNvPr>
          <p:cNvGraphicFramePr>
            <a:graphicFrameLocks noChangeAspect="1"/>
          </p:cNvGraphicFramePr>
          <p:nvPr/>
        </p:nvGraphicFramePr>
        <p:xfrm>
          <a:off x="2268538" y="3830638"/>
          <a:ext cx="4114800" cy="1114425"/>
        </p:xfrm>
        <a:graphic>
          <a:graphicData uri="http://schemas.openxmlformats.org/presentationml/2006/ole">
            <mc:AlternateContent xmlns:mc="http://schemas.openxmlformats.org/markup-compatibility/2006">
              <mc:Choice xmlns:v="urn:schemas-microsoft-com:vml" Requires="v">
                <p:oleObj spid="_x0000_s195585" name="Equation" r:id="rId4" imgW="1219200" imgH="330200" progId="Equation.DSMT4">
                  <p:embed/>
                </p:oleObj>
              </mc:Choice>
              <mc:Fallback>
                <p:oleObj name="Equation" r:id="rId4" imgW="1219200" imgH="330200" progId="Equation.DSMT4">
                  <p:embed/>
                  <p:pic>
                    <p:nvPicPr>
                      <p:cNvPr id="193548" name="Object 12">
                        <a:extLst>
                          <a:ext uri="{FF2B5EF4-FFF2-40B4-BE49-F238E27FC236}">
                            <a16:creationId xmlns:a16="http://schemas.microsoft.com/office/drawing/2014/main" id="{6E82F924-7973-4E18-9A29-4DE83A0CBC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3830638"/>
                        <a:ext cx="4114800"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wipe dir="r"/>
  </p:transition>
</p:sld>
</file>

<file path=ppt/theme/theme1.xml><?xml version="1.0" encoding="utf-8"?>
<a:theme xmlns:a="http://schemas.openxmlformats.org/drawingml/2006/main" name="1_ALU_template_innovation_yellow3">
  <a:themeElements>
    <a:clrScheme name="1_ALU_template_innovation_yellow3 1">
      <a:dk1>
        <a:srgbClr val="000000"/>
      </a:dk1>
      <a:lt1>
        <a:srgbClr val="FFFFFF"/>
      </a:lt1>
      <a:dk2>
        <a:srgbClr val="000000"/>
      </a:dk2>
      <a:lt2>
        <a:srgbClr val="B2B2B2"/>
      </a:lt2>
      <a:accent1>
        <a:srgbClr val="FFCC00"/>
      </a:accent1>
      <a:accent2>
        <a:srgbClr val="99CC00"/>
      </a:accent2>
      <a:accent3>
        <a:srgbClr val="FFFFFF"/>
      </a:accent3>
      <a:accent4>
        <a:srgbClr val="000000"/>
      </a:accent4>
      <a:accent5>
        <a:srgbClr val="FFE2AA"/>
      </a:accent5>
      <a:accent6>
        <a:srgbClr val="8AB900"/>
      </a:accent6>
      <a:hlink>
        <a:srgbClr val="0000FF"/>
      </a:hlink>
      <a:folHlink>
        <a:srgbClr val="CC0033"/>
      </a:folHlink>
    </a:clrScheme>
    <a:fontScheme name="1_ALU_template_innovation_yellow3">
      <a:majorFont>
        <a:latin typeface="黑体"/>
        <a:ea typeface="黑体"/>
        <a:cs typeface=""/>
      </a:majorFont>
      <a:minorFont>
        <a:latin typeface="黑体"/>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Trebuchet MS" pitchFamily="34" charset="0"/>
          </a:defRPr>
        </a:defPPr>
      </a:lstStyle>
    </a:spDef>
    <a:lnDef>
      <a:spPr bwMode="auto">
        <a:xfrm>
          <a:off x="0" y="0"/>
          <a:ext cx="1" cy="1"/>
        </a:xfrm>
        <a:custGeom>
          <a:avLst/>
          <a:gdLst/>
          <a:ahLst/>
          <a:cxnLst/>
          <a:rect l="0" t="0" r="0" b="0"/>
          <a:pathLst/>
        </a:custGeom>
        <a:noFill/>
        <a:ln w="1905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Trebuchet MS" pitchFamily="34" charset="0"/>
          </a:defRPr>
        </a:defPPr>
      </a:lstStyle>
    </a:lnDef>
  </a:objectDefaults>
  <a:extraClrSchemeLst>
    <a:extraClrScheme>
      <a:clrScheme name="1_ALU_template_innovation_yellow3 1">
        <a:dk1>
          <a:srgbClr val="000000"/>
        </a:dk1>
        <a:lt1>
          <a:srgbClr val="FFFFFF"/>
        </a:lt1>
        <a:dk2>
          <a:srgbClr val="000000"/>
        </a:dk2>
        <a:lt2>
          <a:srgbClr val="B2B2B2"/>
        </a:lt2>
        <a:accent1>
          <a:srgbClr val="FFCC00"/>
        </a:accent1>
        <a:accent2>
          <a:srgbClr val="99CC00"/>
        </a:accent2>
        <a:accent3>
          <a:srgbClr val="FFFFFF"/>
        </a:accent3>
        <a:accent4>
          <a:srgbClr val="000000"/>
        </a:accent4>
        <a:accent5>
          <a:srgbClr val="FFE2AA"/>
        </a:accent5>
        <a:accent6>
          <a:srgbClr val="8AB900"/>
        </a:accent6>
        <a:hlink>
          <a:srgbClr val="0000FF"/>
        </a:hlink>
        <a:folHlink>
          <a:srgbClr val="CC00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92</Slides>
  <Notes>92</Notes>
  <HiddenSlides>0</HiddenSlide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1_ALU_template_innovation_yellow3</vt:lpstr>
      <vt:lpstr>近似算法</vt:lpstr>
      <vt:lpstr>目录</vt:lpstr>
      <vt:lpstr>PowerPoint Presentation</vt:lpstr>
      <vt:lpstr>计算机科学的局限性</vt:lpstr>
      <vt:lpstr>可计算性与计算复杂性</vt:lpstr>
      <vt:lpstr>停机问题</vt:lpstr>
      <vt:lpstr>问题形式化的定义</vt:lpstr>
      <vt:lpstr>编码</vt:lpstr>
      <vt:lpstr>形式语言框架</vt:lpstr>
      <vt:lpstr>形式语言框架（续）</vt:lpstr>
      <vt:lpstr>图灵机（TM）</vt:lpstr>
      <vt:lpstr>P、NP及NPC类问题</vt:lpstr>
      <vt:lpstr>P、NP及NPC类问题</vt:lpstr>
      <vt:lpstr>P、NP及NPC类问题</vt:lpstr>
      <vt:lpstr>P、NP及NPC类问题</vt:lpstr>
      <vt:lpstr>P、NP及NPC类问题</vt:lpstr>
      <vt:lpstr>P、NP及NPC类问题</vt:lpstr>
      <vt:lpstr>P、NP及NPC类问题</vt:lpstr>
      <vt:lpstr>P、NP及NPC类问题</vt:lpstr>
      <vt:lpstr>P、NP及NPC类问题</vt:lpstr>
      <vt:lpstr>P、NP及NPC类问题</vt:lpstr>
      <vt:lpstr>P、NP及NPC类问题</vt:lpstr>
      <vt:lpstr>P、NP及NPC类问题</vt:lpstr>
      <vt:lpstr>P、NP及NPC类问题</vt:lpstr>
      <vt:lpstr>NP-完全性理论</vt:lpstr>
      <vt:lpstr>NP-完全性理论</vt:lpstr>
      <vt:lpstr>部分NPC问题图</vt:lpstr>
      <vt:lpstr>NPC问题分类</vt:lpstr>
      <vt:lpstr>三种规约策略</vt:lpstr>
      <vt:lpstr>三种规约</vt:lpstr>
      <vt:lpstr>三种规约</vt:lpstr>
      <vt:lpstr>三种规约</vt:lpstr>
      <vt:lpstr>三种规约-从特殊到一般（续）</vt:lpstr>
      <vt:lpstr>三种规约-从特殊到一般（续）</vt:lpstr>
      <vt:lpstr>三种规约</vt:lpstr>
      <vt:lpstr>三种规约</vt:lpstr>
      <vt:lpstr>三种规约</vt:lpstr>
      <vt:lpstr>P、NP及NPC类问题</vt:lpstr>
      <vt:lpstr>NP-完全性理论的局限性</vt:lpstr>
      <vt:lpstr>NP完全问题的求解</vt:lpstr>
      <vt:lpstr>PowerPoint Presentation</vt:lpstr>
      <vt:lpstr>Ch.1导论</vt:lpstr>
      <vt:lpstr>Ch.1导论</vt:lpstr>
      <vt:lpstr>Ch.1导论</vt:lpstr>
      <vt:lpstr>§1.1预备知识和基本定义</vt:lpstr>
      <vt:lpstr>§1.1预备知识和基本定义</vt:lpstr>
      <vt:lpstr>§1.1 预备知识和基本定义</vt:lpstr>
      <vt:lpstr>§1.1 预备知识和基本定义</vt:lpstr>
      <vt:lpstr>§1.2 绝对性能保证</vt:lpstr>
      <vt:lpstr>§1.2.1 绝对近似算法</vt:lpstr>
      <vt:lpstr>§1.2.1 绝对近似算法</vt:lpstr>
      <vt:lpstr>§1.2.2 绝对近似算法之否定</vt:lpstr>
      <vt:lpstr>§1.2.2 绝对近似算法之否定</vt:lpstr>
      <vt:lpstr>§1.2.2 绝对近似算法之否定</vt:lpstr>
      <vt:lpstr>§1.2.2 绝对近似算法之否定</vt:lpstr>
      <vt:lpstr>§1.2.2 绝对近似算法之否定</vt:lpstr>
      <vt:lpstr>§1.2.2 绝对近似算法之否定</vt:lpstr>
      <vt:lpstr>§1.3 相对性能保证</vt:lpstr>
      <vt:lpstr>§1.3.1 多机调度</vt:lpstr>
      <vt:lpstr>§1.3.1 多机调度</vt:lpstr>
      <vt:lpstr>§1.3.1 多机调度</vt:lpstr>
      <vt:lpstr>§1.3.1 多机调度</vt:lpstr>
      <vt:lpstr>§1.3.1 多机调度</vt:lpstr>
      <vt:lpstr>§1.3.1 多机调度</vt:lpstr>
      <vt:lpstr>§1.3.1 多机调度</vt:lpstr>
      <vt:lpstr>§1.3.1 多机调度</vt:lpstr>
      <vt:lpstr>§1.3.1 多机调度</vt:lpstr>
      <vt:lpstr>§1.3  相对性能保证</vt:lpstr>
      <vt:lpstr>§1.3  相对性能保证</vt:lpstr>
      <vt:lpstr>§ 1.3.2  装箱问题（BP）</vt:lpstr>
      <vt:lpstr>§ 1.3.2  装箱问题（BP）</vt:lpstr>
      <vt:lpstr>§ 1.3.2  装箱问题（BP）</vt:lpstr>
      <vt:lpstr>§ 1.3.3  旅行商问题（TSP）</vt:lpstr>
      <vt:lpstr>§ 1.3.3  旅行商问题（TSP）</vt:lpstr>
      <vt:lpstr>§ 1.3.3  旅行商问题（TSP）</vt:lpstr>
      <vt:lpstr>§ 1.3.3  旅行商问题（TSP）</vt:lpstr>
      <vt:lpstr>§ 1.3.3  旅行商问题（TSP）</vt:lpstr>
      <vt:lpstr>§ 1.3.3  旅行商问题（TSP）</vt:lpstr>
      <vt:lpstr>§ 1.3.3  旅行商问题（TSP）</vt:lpstr>
      <vt:lpstr>§ 1.3.3  旅行商问题（TSP）</vt:lpstr>
      <vt:lpstr>§ 1.3.4  相对近似之否定结果</vt:lpstr>
      <vt:lpstr>§ 1.3.4  相对近似之否定结果</vt:lpstr>
      <vt:lpstr>§ 1.3.4  相对近似之否定结果</vt:lpstr>
      <vt:lpstr>§ 1.3.4  相对近似之否定结果</vt:lpstr>
      <vt:lpstr>§ 1.3.4  相对近似之否定结果</vt:lpstr>
      <vt:lpstr>§ 1.4  其他</vt:lpstr>
      <vt:lpstr>§ 1.4  其他</vt:lpstr>
      <vt:lpstr>§ 1.4  其他</vt:lpstr>
      <vt:lpstr>§ 1.4  其他</vt:lpstr>
      <vt:lpstr>§ 1.4  其他           T≥m(Ak(I)-Pj)+Pj</vt:lpstr>
      <vt:lpstr>§ 1.4  其他</vt:lpstr>
      <vt:lpstr>§ 1.4  其他</vt:lpstr>
    </vt:vector>
  </TitlesOfParts>
  <Company>Alcatel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Second Line of Title Subheadings (if needed)</dc:title>
  <dc:creator>richar18</dc:creator>
  <cp:revision>1</cp:revision>
  <cp:lastPrinted>2002-04-19T19:23:03Z</cp:lastPrinted>
  <dcterms:created xsi:type="dcterms:W3CDTF">2007-08-21T18:59:09Z</dcterms:created>
  <dcterms:modified xsi:type="dcterms:W3CDTF">2021-12-31T07:49:58Z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2052-6.3.0.1705</vt:lpwstr>
  </property>
</Properties>
</file>