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6"/>
  </p:notesMasterIdLst>
  <p:sldIdLst>
    <p:sldId id="257" r:id="rId2"/>
    <p:sldId id="258" r:id="rId3"/>
    <p:sldId id="334" r:id="rId4"/>
    <p:sldId id="335" r:id="rId5"/>
    <p:sldId id="336" r:id="rId6"/>
    <p:sldId id="337" r:id="rId7"/>
    <p:sldId id="338" r:id="rId8"/>
    <p:sldId id="339" r:id="rId9"/>
    <p:sldId id="341" r:id="rId10"/>
    <p:sldId id="342" r:id="rId11"/>
    <p:sldId id="296" r:id="rId12"/>
    <p:sldId id="340" r:id="rId13"/>
    <p:sldId id="315" r:id="rId14"/>
    <p:sldId id="316" r:id="rId15"/>
    <p:sldId id="317" r:id="rId16"/>
    <p:sldId id="318" r:id="rId17"/>
    <p:sldId id="320" r:id="rId18"/>
    <p:sldId id="319" r:id="rId19"/>
    <p:sldId id="321" r:id="rId20"/>
    <p:sldId id="322" r:id="rId21"/>
    <p:sldId id="323" r:id="rId22"/>
    <p:sldId id="324" r:id="rId23"/>
    <p:sldId id="325" r:id="rId24"/>
    <p:sldId id="326" r:id="rId25"/>
  </p:sldIdLst>
  <p:sldSz cx="9145588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593E"/>
    <a:srgbClr val="D6203A"/>
    <a:srgbClr val="F84F42"/>
    <a:srgbClr val="FFFF00"/>
    <a:srgbClr val="6CE927"/>
    <a:srgbClr val="0000CC"/>
    <a:srgbClr val="FF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0126" autoAdjust="0"/>
  </p:normalViewPr>
  <p:slideViewPr>
    <p:cSldViewPr>
      <p:cViewPr varScale="1">
        <p:scale>
          <a:sx n="95" d="100"/>
          <a:sy n="95" d="100"/>
        </p:scale>
        <p:origin x="2064" y="72"/>
      </p:cViewPr>
      <p:guideLst>
        <p:guide orient="horz" pos="216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2F595F3-79CB-497B-9100-D362038EB4A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22139BE-4EDC-48A3-9BBF-A5B625FF7C7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BC377FD7-5701-4B55-8A4C-F8EF13C00952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BA480780-CED1-4E51-81D6-AF9CD72EEB5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FC9B6804-B1A0-481E-A344-102570A4A27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4105F37E-5F2F-4D7C-961D-A6AE838BBD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EAF25F40-ABD3-476D-BB4F-44E28CDE887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9FAF497-7AA5-4BCC-8052-166BCF1E3F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17A739-8F0E-43C4-98F8-B6D531AED9F7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75E0DCB2-9BB1-4DB1-8646-DCA1FD51731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CC6BEF68-361D-46D1-8911-A581424B89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B177BCC-C66A-408D-97AF-97E17F104A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23DEDE-514B-4EA6-93DA-952211655282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458754" name="Rectangle 2">
            <a:extLst>
              <a:ext uri="{FF2B5EF4-FFF2-40B4-BE49-F238E27FC236}">
                <a16:creationId xmlns:a16="http://schemas.microsoft.com/office/drawing/2014/main" id="{6DF435F1-1FA0-4082-8BEC-D1776C835C9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755" name="Rectangle 3">
            <a:extLst>
              <a:ext uri="{FF2B5EF4-FFF2-40B4-BE49-F238E27FC236}">
                <a16:creationId xmlns:a16="http://schemas.microsoft.com/office/drawing/2014/main" id="{1F6E7891-D9D9-4868-B8D1-6F7A9BEB47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43780D1-4962-47B6-A74F-2492D911ED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E7DCD0-FFFA-4500-830E-C46C478213DD}" type="slidenum">
              <a:rPr lang="en-US" altLang="zh-CN"/>
              <a:pPr/>
              <a:t>13</a:t>
            </a:fld>
            <a:endParaRPr lang="en-US" altLang="zh-CN"/>
          </a:p>
        </p:txBody>
      </p:sp>
      <p:sp>
        <p:nvSpPr>
          <p:cNvPr id="185346" name="Rectangle 2">
            <a:extLst>
              <a:ext uri="{FF2B5EF4-FFF2-40B4-BE49-F238E27FC236}">
                <a16:creationId xmlns:a16="http://schemas.microsoft.com/office/drawing/2014/main" id="{C1EC16C8-8E81-4B7D-83EA-6E7F27B7B29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>
            <a:extLst>
              <a:ext uri="{FF2B5EF4-FFF2-40B4-BE49-F238E27FC236}">
                <a16:creationId xmlns:a16="http://schemas.microsoft.com/office/drawing/2014/main" id="{0C285489-025E-432C-ABBA-523C8F4FCB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271C330-76B1-4E0A-8988-C77FB6096E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4DDA03-C9CE-451E-81E7-61BF04CF058C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296962" name="Rectangle 2">
            <a:extLst>
              <a:ext uri="{FF2B5EF4-FFF2-40B4-BE49-F238E27FC236}">
                <a16:creationId xmlns:a16="http://schemas.microsoft.com/office/drawing/2014/main" id="{CE9FDEE5-C6DE-4A09-8A8D-340536EA847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>
            <a:extLst>
              <a:ext uri="{FF2B5EF4-FFF2-40B4-BE49-F238E27FC236}">
                <a16:creationId xmlns:a16="http://schemas.microsoft.com/office/drawing/2014/main" id="{74992539-FD77-4803-BB7F-99571AE008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DD9E924-3354-48AD-BF82-E55A5C6716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F6FCF4-A70B-48E4-A37F-2AA025B66206}" type="slidenum">
              <a:rPr lang="en-US" altLang="zh-CN"/>
              <a:pPr/>
              <a:t>15</a:t>
            </a:fld>
            <a:endParaRPr lang="en-US" altLang="zh-CN"/>
          </a:p>
        </p:txBody>
      </p:sp>
      <p:sp>
        <p:nvSpPr>
          <p:cNvPr id="299010" name="Rectangle 2">
            <a:extLst>
              <a:ext uri="{FF2B5EF4-FFF2-40B4-BE49-F238E27FC236}">
                <a16:creationId xmlns:a16="http://schemas.microsoft.com/office/drawing/2014/main" id="{E49A326A-974F-4242-BC0F-2F3BB054D69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052431A5-BD5C-4783-828A-7D2E62BBCD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8108EB3-1A06-4512-81FC-0EB4E42D30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084CF0-7126-49E9-9F11-08DD7D723091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301058" name="Rectangle 2">
            <a:extLst>
              <a:ext uri="{FF2B5EF4-FFF2-40B4-BE49-F238E27FC236}">
                <a16:creationId xmlns:a16="http://schemas.microsoft.com/office/drawing/2014/main" id="{BD96F764-05FF-41BD-90DF-B9370235764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59" name="Rectangle 3">
            <a:extLst>
              <a:ext uri="{FF2B5EF4-FFF2-40B4-BE49-F238E27FC236}">
                <a16:creationId xmlns:a16="http://schemas.microsoft.com/office/drawing/2014/main" id="{06AAEC2C-0C46-43D9-933D-CA2B87D493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AEDB9F9-A505-40A5-AA42-3EEAFC807C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598027-A9EC-4CAC-B6AA-E9A5632CDFDB}" type="slidenum">
              <a:rPr lang="en-US" altLang="zh-CN"/>
              <a:pPr/>
              <a:t>18</a:t>
            </a:fld>
            <a:endParaRPr lang="en-US" altLang="zh-CN"/>
          </a:p>
        </p:txBody>
      </p:sp>
      <p:sp>
        <p:nvSpPr>
          <p:cNvPr id="303106" name="Rectangle 2">
            <a:extLst>
              <a:ext uri="{FF2B5EF4-FFF2-40B4-BE49-F238E27FC236}">
                <a16:creationId xmlns:a16="http://schemas.microsoft.com/office/drawing/2014/main" id="{815ED392-E41B-41C8-A54C-5A5863296A7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>
            <a:extLst>
              <a:ext uri="{FF2B5EF4-FFF2-40B4-BE49-F238E27FC236}">
                <a16:creationId xmlns:a16="http://schemas.microsoft.com/office/drawing/2014/main" id="{924DEA89-BB49-4493-9D66-C81EB37222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73E4085-4C4C-4BC9-B5FF-B7A601014C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B37187-7578-4ECF-859B-7A282A44E2EA}" type="slidenum">
              <a:rPr lang="en-US" altLang="zh-CN"/>
              <a:pPr/>
              <a:t>19</a:t>
            </a:fld>
            <a:endParaRPr lang="en-US" altLang="zh-CN"/>
          </a:p>
        </p:txBody>
      </p:sp>
      <p:sp>
        <p:nvSpPr>
          <p:cNvPr id="306178" name="Rectangle 2">
            <a:extLst>
              <a:ext uri="{FF2B5EF4-FFF2-40B4-BE49-F238E27FC236}">
                <a16:creationId xmlns:a16="http://schemas.microsoft.com/office/drawing/2014/main" id="{4DE43B5B-50BA-4A77-B9EE-EFA91169340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>
            <a:extLst>
              <a:ext uri="{FF2B5EF4-FFF2-40B4-BE49-F238E27FC236}">
                <a16:creationId xmlns:a16="http://schemas.microsoft.com/office/drawing/2014/main" id="{A1A2B178-3E0A-4B37-A741-A939184BCD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DE8557E-E7F6-428B-BAA3-FA81B1E082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C9DBC3-4728-46DE-AFE0-861F9B4A3588}" type="slidenum">
              <a:rPr lang="en-US" altLang="zh-CN"/>
              <a:pPr/>
              <a:t>20</a:t>
            </a:fld>
            <a:endParaRPr lang="en-US" altLang="zh-CN"/>
          </a:p>
        </p:txBody>
      </p:sp>
      <p:sp>
        <p:nvSpPr>
          <p:cNvPr id="310274" name="Rectangle 2">
            <a:extLst>
              <a:ext uri="{FF2B5EF4-FFF2-40B4-BE49-F238E27FC236}">
                <a16:creationId xmlns:a16="http://schemas.microsoft.com/office/drawing/2014/main" id="{3DAE0CD3-AF28-42B9-92D7-840F1B2EA81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>
            <a:extLst>
              <a:ext uri="{FF2B5EF4-FFF2-40B4-BE49-F238E27FC236}">
                <a16:creationId xmlns:a16="http://schemas.microsoft.com/office/drawing/2014/main" id="{AB5A3DDB-9D36-4259-9EC8-FC429D051B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12D5A18-9A4B-465B-91C6-20BA28B76E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F9B880-7A38-4207-8BE9-2B97F8BA68CD}" type="slidenum">
              <a:rPr lang="en-US" altLang="zh-CN"/>
              <a:pPr/>
              <a:t>21</a:t>
            </a:fld>
            <a:endParaRPr lang="en-US" altLang="zh-CN"/>
          </a:p>
        </p:txBody>
      </p:sp>
      <p:sp>
        <p:nvSpPr>
          <p:cNvPr id="315394" name="Rectangle 2">
            <a:extLst>
              <a:ext uri="{FF2B5EF4-FFF2-40B4-BE49-F238E27FC236}">
                <a16:creationId xmlns:a16="http://schemas.microsoft.com/office/drawing/2014/main" id="{474120FD-8BB2-4E16-9201-3AC848F3D15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5" name="Rectangle 3">
            <a:extLst>
              <a:ext uri="{FF2B5EF4-FFF2-40B4-BE49-F238E27FC236}">
                <a16:creationId xmlns:a16="http://schemas.microsoft.com/office/drawing/2014/main" id="{7175E57F-31D0-493D-BAEC-632818BD01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BB87747-00F7-451A-93A8-90EC9CB1D8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1E0310-C450-4368-8869-17B51A397680}" type="slidenum">
              <a:rPr lang="en-US" altLang="zh-CN"/>
              <a:pPr/>
              <a:t>22</a:t>
            </a:fld>
            <a:endParaRPr lang="en-US" altLang="zh-CN"/>
          </a:p>
        </p:txBody>
      </p:sp>
      <p:sp>
        <p:nvSpPr>
          <p:cNvPr id="317442" name="Rectangle 2">
            <a:extLst>
              <a:ext uri="{FF2B5EF4-FFF2-40B4-BE49-F238E27FC236}">
                <a16:creationId xmlns:a16="http://schemas.microsoft.com/office/drawing/2014/main" id="{D89E003C-53D6-4C96-B3D1-802ADF63CC3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>
            <a:extLst>
              <a:ext uri="{FF2B5EF4-FFF2-40B4-BE49-F238E27FC236}">
                <a16:creationId xmlns:a16="http://schemas.microsoft.com/office/drawing/2014/main" id="{1098F4CE-B687-49A8-A8DE-4267924E12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D1F28E4-9F6A-4FE5-8C8B-688C7E746E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31266C-F993-4167-B0FC-8B0C7AA0B60B}" type="slidenum">
              <a:rPr lang="en-US" altLang="zh-CN"/>
              <a:pPr/>
              <a:t>23</a:t>
            </a:fld>
            <a:endParaRPr lang="en-US" altLang="zh-CN"/>
          </a:p>
        </p:txBody>
      </p:sp>
      <p:sp>
        <p:nvSpPr>
          <p:cNvPr id="319490" name="Rectangle 2">
            <a:extLst>
              <a:ext uri="{FF2B5EF4-FFF2-40B4-BE49-F238E27FC236}">
                <a16:creationId xmlns:a16="http://schemas.microsoft.com/office/drawing/2014/main" id="{A14F9433-AB5E-4E80-AC0B-9A237FC2352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>
            <a:extLst>
              <a:ext uri="{FF2B5EF4-FFF2-40B4-BE49-F238E27FC236}">
                <a16:creationId xmlns:a16="http://schemas.microsoft.com/office/drawing/2014/main" id="{5E23D9D3-883E-45E5-BDB7-B291AF681E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4A46DB9-7F35-40E6-A93E-5DCA7761F0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4C6CD4-1B37-4ED6-A2AC-534F0A87B1D7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321538" name="Rectangle 2">
            <a:extLst>
              <a:ext uri="{FF2B5EF4-FFF2-40B4-BE49-F238E27FC236}">
                <a16:creationId xmlns:a16="http://schemas.microsoft.com/office/drawing/2014/main" id="{EA321FEB-FD28-4308-9351-9204C8FC975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>
            <a:extLst>
              <a:ext uri="{FF2B5EF4-FFF2-40B4-BE49-F238E27FC236}">
                <a16:creationId xmlns:a16="http://schemas.microsoft.com/office/drawing/2014/main" id="{9BAC7568-D234-4A1E-985B-6613DF2C3B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C0FB10-3EC8-401A-8C4C-ABE3688BE4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9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133EC7C-E163-4AC9-AF93-5806943117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9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1232A9-4805-49B4-AB1F-D3BEB6816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166A46-36CB-4633-9BC2-5AA7B3C4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ED4663-76BC-406A-8F7F-A1361FBEB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A1C08-3541-4AB5-8C27-8FC69E73774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68480444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66E3D3-BFD3-468F-8054-96C7D0390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6C941B-A8A9-45F0-95A4-254FD6598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97FAD0-EA2C-4F79-A5C6-575238C7C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9FD6AF-F05D-460C-ACDC-60E8EF349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AFA06B-A8D0-4155-8EC1-4CD6537EC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51D135-08BE-4DF9-BDA7-AF1DDB5450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43739890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49ADB2-9D0C-409E-A417-A6B1169FF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828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9BA20ED-B2A2-4498-B4D9-A5CD8DA7A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8287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1DA960-968A-423A-9991-6AAFC0B5F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41A200-DFE4-4F8F-8830-C390C69B9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FC5428-24DB-4276-82D3-B628C5FB5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41B6DB-F6EF-4AA7-911D-0140EF6F072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45371768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924F01-D5D0-484F-9665-9D7A537F5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D127D3-07EC-4040-B99B-BE208E7D2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A743AF9-7F6A-4B88-915E-D32B89987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40188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78BB1B0-6E88-4928-A817-F3CCA115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E73A81A-5AFF-483F-9E33-9408055A4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DB0C8B7-9CDD-4F37-A49C-C926C0CEB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F44BC-8AB5-475A-927B-FC64A31A9BE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60662135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EFA13E-3158-4AA8-B914-02409E7CD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8287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120CA83-406E-4C14-9AFE-E267E0C9D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E99D632-644C-4FD6-A724-6063CDA181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341D49D-F59C-4864-9FA9-0059F3EA23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30738" y="1681163"/>
            <a:ext cx="388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1F98CA0-0FAE-4FCB-A648-00CA7F98C1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0738" y="2505075"/>
            <a:ext cx="388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89DC824-8A6F-43DC-B646-6F4329394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A80F2BC-EBC7-4AD2-BB37-E84CC64FC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C6BDE2D-01F2-4ECC-9870-9B27BEA2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6924B9-3BF3-4153-83EC-E7913994E51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7416918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27A82-B4F7-477E-B3B8-8F77C2604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B65475E-43E7-44DE-9EE2-61599A663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7EA30B1-7051-4C6F-AA27-199D78B87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EB29C4F-E803-4CCA-94B7-056792FF0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0CF3E1-2F38-4A33-8BBA-B6C965C8536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030049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82299A8-B726-40A6-91D4-8091F1235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C21FC81-C114-438F-A377-8411BE4CE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13BBC2-E0B7-4A7D-8BC4-1040826AD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AF8245-1E57-4F34-8869-BB5BFDC1C82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314466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D0D683-E342-45E5-A0B8-301DFEE64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DC002B-5A0D-490C-B816-9B8271966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3073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8B86EC6-DC58-410F-A980-F9D0BB9F2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8B1B7B6-1EA2-433C-9E20-CBED1DBBB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EF4EE21-4779-4C89-A80B-3C077A5D7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CBA75C6-70CD-40F2-A737-24C24B27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555A9-C324-414D-9883-E0F4A25EC96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64729870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C5DA1F-2297-4F89-BA35-687AFCD7F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C2E11EA-CF96-4D86-A2A9-8F65942AA7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3073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E4A1A28-79F5-43E3-A422-EF32FEABD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0FC53E0-B9CD-4F25-9E4F-79B9B4EAD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B3B4C2-48D3-404F-A27C-B80D17F2F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8F42B59-BF5B-405E-8E68-E760A9432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37FC1B-E74C-4626-BBC8-2EA41B6EC4B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54726290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50B813-FA00-4BA3-93F5-498E5C466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EB03BED-65C8-4D1F-89C7-E28B99ACB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436FF3-7D5A-4220-A1CB-8A377A0CE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CAAF12-D597-464D-AA2F-102E54BD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C75EF4-2C95-4132-9567-27CEDA03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B9B86-B1C1-4BFC-81BD-0C0BE656F7E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5760771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71F3BBC-0346-43B8-9FBC-9E38F432EE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30988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731C4A9-CBEE-4AA5-9A4B-FAA526BBF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1388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AEEC7E-3670-46C4-9A5F-79A9A5F4B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FB7C79-89FA-410F-85DA-9C45E0C6C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620FE3-D437-45E2-9AAB-6918B193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F168D-2C15-431C-8AB5-BD4F8C4AE32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7446619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B8C40E-F42C-4F61-9D50-2A5662D2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340D2F1-6B65-4149-A36D-92091457F43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6C14C39-55B0-4690-BEA1-45540CD65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40188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DCEF70D-D5D6-4AA0-B51D-A9DF3279F5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800" y="6273800"/>
            <a:ext cx="2136775" cy="539750"/>
          </a:xfrm>
        </p:spPr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FCDED66-96CF-4C77-9267-2F3557E04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7188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1BCC971-938D-4ED9-9957-BA026FD4F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25" y="623728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4FC7B39-4257-4FA5-937F-AAE2B9D9DE9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26801031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CF9483F8-FDE4-4861-A02A-B1DF5CC219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311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DAE237A4-1CEA-4DF4-8F2E-8811490C1D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31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2948" name="Rectangle 4">
            <a:extLst>
              <a:ext uri="{FF2B5EF4-FFF2-40B4-BE49-F238E27FC236}">
                <a16:creationId xmlns:a16="http://schemas.microsoft.com/office/drawing/2014/main" id="{F18AEFDC-727D-4768-99A8-FDAFF66B71D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7800" y="6273800"/>
            <a:ext cx="2136775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CC00"/>
                </a:solidFill>
              </a:defRPr>
            </a:lvl1pPr>
          </a:lstStyle>
          <a:p>
            <a:endParaRPr lang="en-US" altLang="zh-CN" sz="1800"/>
          </a:p>
          <a:p>
            <a:endParaRPr lang="en-US" altLang="zh-CN"/>
          </a:p>
        </p:txBody>
      </p:sp>
      <p:sp>
        <p:nvSpPr>
          <p:cNvPr id="82949" name="Rectangle 5">
            <a:extLst>
              <a:ext uri="{FF2B5EF4-FFF2-40B4-BE49-F238E27FC236}">
                <a16:creationId xmlns:a16="http://schemas.microsoft.com/office/drawing/2014/main" id="{00B55EED-F841-42C6-AF24-84BDAE2367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71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6870D921-4E1F-41D3-A39C-F753FBA500C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CC00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fld id="{533C3691-96CC-42E2-BA21-FF632277AF1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>
    <p:random/>
  </p:transition>
  <p:hf hdr="0" ftr="0"/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fontAlgn="base">
        <a:spcBef>
          <a:spcPct val="50000"/>
        </a:spcBef>
        <a:spcAft>
          <a:spcPct val="0"/>
        </a:spcAft>
        <a:buClr>
          <a:srgbClr val="FFFF00"/>
        </a:buClr>
        <a:buFont typeface="Wingdings" panose="05000000000000000000" pitchFamily="2" charset="2"/>
        <a:buChar char="n"/>
        <a:defRPr sz="3200" b="1" kern="1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40000"/>
        </a:spcBef>
        <a:spcAft>
          <a:spcPct val="0"/>
        </a:spcAft>
        <a:buClr>
          <a:srgbClr val="00FF00"/>
        </a:buClr>
        <a:buFont typeface="Wingdings" panose="05000000000000000000" pitchFamily="2" charset="2"/>
        <a:buChar char="v"/>
        <a:defRPr sz="2800" b="1" kern="1200">
          <a:solidFill>
            <a:srgbClr val="00FF00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Ø"/>
        <a:defRPr sz="2400" b="1" kern="1200">
          <a:solidFill>
            <a:srgbClr val="0000CC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ü"/>
        <a:defRPr sz="2000" b="1" kern="1200">
          <a:solidFill>
            <a:srgbClr val="00CC00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b="1" kern="1200">
          <a:solidFill>
            <a:srgbClr val="FFFF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3">
            <a:extLst>
              <a:ext uri="{FF2B5EF4-FFF2-40B4-BE49-F238E27FC236}">
                <a16:creationId xmlns:a16="http://schemas.microsoft.com/office/drawing/2014/main" id="{5BA247DD-C846-4D5D-B6A9-1CF751209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B82C3959-D7C7-4D28-9B59-3B729E615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31B21-941F-46E4-9F05-95DAE371F5F0}" type="slidenum">
              <a:rPr lang="en-US" altLang="zh-CN"/>
              <a:pPr/>
              <a:t>1</a:t>
            </a:fld>
            <a:endParaRPr lang="en-US" altLang="zh-CN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DD1495E9-53F2-4635-A16A-262FE25EC59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20700" y="279400"/>
            <a:ext cx="7788275" cy="6399213"/>
          </a:xfrm>
        </p:spPr>
        <p:txBody>
          <a:bodyPr/>
          <a:lstStyle/>
          <a:p>
            <a:endParaRPr lang="en-US" altLang="zh-CN" sz="6000">
              <a:ea typeface="华文新魏" panose="02010800040101010101" pitchFamily="2" charset="-122"/>
            </a:endParaRPr>
          </a:p>
          <a:p>
            <a:r>
              <a:rPr lang="zh-CN" altLang="en-US" sz="6000">
                <a:ea typeface="华文新魏" panose="02010800040101010101" pitchFamily="2" charset="-122"/>
              </a:rPr>
              <a:t>第二部分  分布式算法</a:t>
            </a:r>
          </a:p>
          <a:p>
            <a:r>
              <a:rPr lang="zh-CN" altLang="en-US" sz="4800">
                <a:ea typeface="华文新魏" panose="02010800040101010101" pitchFamily="2" charset="-122"/>
              </a:rPr>
              <a:t>汪炀</a:t>
            </a:r>
          </a:p>
          <a:p>
            <a:endParaRPr lang="zh-CN" altLang="en-US" sz="4800">
              <a:ea typeface="华文新魏" panose="02010800040101010101" pitchFamily="2" charset="-122"/>
            </a:endParaRPr>
          </a:p>
          <a:p>
            <a:r>
              <a:rPr lang="zh-CN" altLang="en-US" sz="3200"/>
              <a:t>中国科学技术大学计算机系</a:t>
            </a:r>
          </a:p>
          <a:p>
            <a:r>
              <a:rPr lang="zh-CN" altLang="en-US" sz="3200"/>
              <a:t>   国家高性能计算中心（合肥）</a:t>
            </a:r>
          </a:p>
          <a:p>
            <a:endParaRPr lang="en-US" altLang="zh-CN" sz="3200"/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204CC62B-F678-4334-9D4A-90C3AFCE1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23DE9D0F-D674-4434-86AC-070878928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7C3F3-E098-46D6-B431-5F54A987ADDF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3E7232FC-E0CE-4779-8D80-903AE294D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413" y="0"/>
            <a:ext cx="8231187" cy="633413"/>
          </a:xfrm>
        </p:spPr>
        <p:txBody>
          <a:bodyPr/>
          <a:lstStyle/>
          <a:p>
            <a:pPr algn="l"/>
            <a:r>
              <a:rPr lang="en-US" altLang="zh-CN" sz="3600"/>
              <a:t>Ch.1 </a:t>
            </a:r>
            <a:r>
              <a:rPr lang="zh-CN" altLang="en-US" sz="3600"/>
              <a:t>导论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D51CA726-9F49-42AF-903F-4FE6682C8EF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7963" y="773113"/>
            <a:ext cx="8713787" cy="6084887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>
                <a:cs typeface="Times New Roman" panose="02020603050405020304" pitchFamily="18" charset="0"/>
              </a:rPr>
              <a:t>§</a:t>
            </a:r>
            <a:r>
              <a:rPr lang="en-US" altLang="zh-CN" sz="2400">
                <a:cs typeface="Times New Roman" panose="02020603050405020304" pitchFamily="18" charset="0"/>
              </a:rPr>
              <a:t>1</a:t>
            </a:r>
            <a:r>
              <a:rPr lang="en-US" altLang="zh-CN" sz="2400"/>
              <a:t>.1 </a:t>
            </a:r>
            <a:r>
              <a:rPr lang="zh-CN" altLang="en-US" sz="2400"/>
              <a:t>分布式系统</a:t>
            </a:r>
          </a:p>
          <a:p>
            <a:pPr algn="just">
              <a:lnSpc>
                <a:spcPct val="90000"/>
              </a:lnSpc>
              <a:spcBef>
                <a:spcPct val="25000"/>
              </a:spcBef>
            </a:pPr>
            <a:r>
              <a:rPr lang="en-US" altLang="zh-CN" sz="2400"/>
              <a:t>Def</a:t>
            </a:r>
            <a:r>
              <a:rPr lang="zh-CN" altLang="en-US" sz="2400"/>
              <a:t>：</a:t>
            </a:r>
            <a:r>
              <a:rPr lang="zh-CN" altLang="en-US" sz="2400">
                <a:solidFill>
                  <a:schemeClr val="bg1"/>
                </a:solidFill>
              </a:rPr>
              <a:t>一个分布式系统是一个能彼此通信的单个计算装置的集合（计算单元：硬</a:t>
            </a:r>
            <a:r>
              <a:rPr lang="en-US" altLang="zh-CN" sz="2400">
                <a:solidFill>
                  <a:schemeClr val="bg1"/>
                </a:solidFill>
              </a:rPr>
              <a:t>——</a:t>
            </a:r>
            <a:r>
              <a:rPr lang="zh-CN" altLang="en-US" sz="2400">
                <a:solidFill>
                  <a:schemeClr val="bg1"/>
                </a:solidFill>
              </a:rPr>
              <a:t>处理器；软</a:t>
            </a:r>
            <a:r>
              <a:rPr lang="en-US" altLang="zh-CN" sz="2400">
                <a:solidFill>
                  <a:schemeClr val="bg1"/>
                </a:solidFill>
              </a:rPr>
              <a:t>——</a:t>
            </a:r>
            <a:r>
              <a:rPr lang="zh-CN" altLang="en-US" sz="2400">
                <a:solidFill>
                  <a:schemeClr val="bg1"/>
                </a:solidFill>
              </a:rPr>
              <a:t>进程）</a:t>
            </a:r>
          </a:p>
          <a:p>
            <a:pPr algn="just">
              <a:lnSpc>
                <a:spcPct val="9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包括：紧耦合系统</a:t>
            </a:r>
            <a:r>
              <a:rPr lang="en-US" altLang="zh-CN" sz="2400">
                <a:solidFill>
                  <a:schemeClr val="bg1"/>
                </a:solidFill>
              </a:rPr>
              <a:t>----</a:t>
            </a:r>
            <a:r>
              <a:rPr lang="zh-CN" altLang="en-US" sz="2400">
                <a:solidFill>
                  <a:schemeClr val="bg1"/>
                </a:solidFill>
              </a:rPr>
              <a:t>如共享内存多处理机</a:t>
            </a:r>
          </a:p>
          <a:p>
            <a:pPr algn="just">
              <a:lnSpc>
                <a:spcPct val="9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    松散系统</a:t>
            </a:r>
            <a:r>
              <a:rPr lang="en-US" altLang="zh-CN" sz="2400">
                <a:solidFill>
                  <a:schemeClr val="bg1"/>
                </a:solidFill>
              </a:rPr>
              <a:t>-----cow</a:t>
            </a:r>
            <a:r>
              <a:rPr lang="zh-CN" altLang="en-US" sz="2400">
                <a:solidFill>
                  <a:schemeClr val="bg1"/>
                </a:solidFill>
              </a:rPr>
              <a:t>、</a:t>
            </a:r>
            <a:r>
              <a:rPr lang="en-US" altLang="zh-CN" sz="2400">
                <a:solidFill>
                  <a:schemeClr val="bg1"/>
                </a:solidFill>
              </a:rPr>
              <a:t>Internet</a:t>
            </a:r>
          </a:p>
          <a:p>
            <a:pPr algn="just">
              <a:lnSpc>
                <a:spcPct val="90000"/>
              </a:lnSpc>
              <a:spcBef>
                <a:spcPct val="45000"/>
              </a:spcBef>
            </a:pPr>
            <a:r>
              <a:rPr lang="zh-CN" altLang="en-US" sz="2400"/>
              <a:t>与并行处理的分别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具有更高程度的不确定性和行为的独立性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</a:p>
          <a:p>
            <a:pPr lvl="1" algn="just">
              <a:lnSpc>
                <a:spcPct val="90000"/>
              </a:lnSpc>
              <a:spcBef>
                <a:spcPct val="25000"/>
              </a:spcBef>
            </a:pPr>
            <a:r>
              <a:rPr lang="zh-CN" altLang="en-US" sz="2400">
                <a:solidFill>
                  <a:schemeClr val="bg1"/>
                </a:solidFill>
              </a:rPr>
              <a:t>并行处理的目标是使用所有处理器来执行一个大任务</a:t>
            </a:r>
          </a:p>
          <a:p>
            <a:pPr lvl="1" algn="just">
              <a:lnSpc>
                <a:spcPct val="90000"/>
              </a:lnSpc>
              <a:spcBef>
                <a:spcPct val="25000"/>
              </a:spcBef>
            </a:pPr>
            <a:r>
              <a:rPr lang="zh-CN" altLang="en-US" sz="2400">
                <a:solidFill>
                  <a:schemeClr val="bg1"/>
                </a:solidFill>
              </a:rPr>
              <a:t>而分布式系统中，每个处理器一般都有自己独立的任务，但由于各种原因（为共享资源，可用性和容错等），处理机之间需要协调彼此的动作。</a:t>
            </a:r>
          </a:p>
          <a:p>
            <a:pPr algn="just">
              <a:lnSpc>
                <a:spcPct val="90000"/>
              </a:lnSpc>
              <a:spcBef>
                <a:spcPct val="45000"/>
              </a:spcBef>
            </a:pPr>
            <a:r>
              <a:rPr lang="zh-CN" altLang="en-US" sz="2400"/>
              <a:t>分布式系统无处不在，其作用是：</a:t>
            </a:r>
          </a:p>
          <a:p>
            <a:pPr algn="just">
              <a:lnSpc>
                <a:spcPct val="9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latin typeface="黑体" panose="02010609060101010101" pitchFamily="49" charset="-122"/>
              </a:rPr>
              <a:t>   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①共享资源</a:t>
            </a:r>
            <a:r>
              <a:rPr lang="zh-CN" altLang="en-US" sz="2400">
                <a:latin typeface="黑体" panose="02010609060101010101" pitchFamily="49" charset="-122"/>
              </a:rPr>
              <a:t>	</a:t>
            </a:r>
          </a:p>
          <a:p>
            <a:pPr lvl="1" algn="just">
              <a:lnSpc>
                <a:spcPct val="9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②改善性能：并行地解决问题</a:t>
            </a:r>
          </a:p>
          <a:p>
            <a:pPr lvl="1" algn="just">
              <a:lnSpc>
                <a:spcPct val="9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③改善可用性：提高可靠性，以防某些成分发生故障</a:t>
            </a: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023FDC-3308-4E54-A69C-2E7397E7F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961EDD-1277-48A7-A941-8D2D6F5E1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305E-BA6D-40DD-B499-3130319D512F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451586" name="Rectangle 2">
            <a:extLst>
              <a:ext uri="{FF2B5EF4-FFF2-40B4-BE49-F238E27FC236}">
                <a16:creationId xmlns:a16="http://schemas.microsoft.com/office/drawing/2014/main" id="{567A0D71-7247-4A01-B489-742529383A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4000">
                <a:cs typeface="Times New Roman" panose="02020603050405020304" pitchFamily="18" charset="0"/>
              </a:rPr>
              <a:t>§1</a:t>
            </a:r>
            <a:r>
              <a:rPr lang="en-US" altLang="zh-CN" sz="4000"/>
              <a:t>.1 </a:t>
            </a:r>
            <a:r>
              <a:rPr lang="zh-CN" altLang="en-US" sz="4000"/>
              <a:t>分布式系统</a:t>
            </a:r>
            <a:br>
              <a:rPr lang="zh-CN" altLang="en-US" sz="4000"/>
            </a:br>
            <a:r>
              <a:rPr lang="zh-CN" altLang="en-US" sz="4000" b="0"/>
              <a:t>分布式系统软件实例简介</a:t>
            </a:r>
          </a:p>
        </p:txBody>
      </p:sp>
      <p:sp>
        <p:nvSpPr>
          <p:cNvPr id="451587" name="Rectangle 3">
            <a:extLst>
              <a:ext uri="{FF2B5EF4-FFF2-40B4-BE49-F238E27FC236}">
                <a16:creationId xmlns:a16="http://schemas.microsoft.com/office/drawing/2014/main" id="{FCE80731-831B-40DC-8558-2E360FFF93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ElcomSoft Distributed Password Recovery 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是一款俄罗斯安全公司出品的分布式密码暴力破解工具</a:t>
            </a:r>
          </a:p>
          <a:p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能够利用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Nvidia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显卡使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WPA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和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WPA2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无线密钥破解速度提高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100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倍</a:t>
            </a:r>
          </a:p>
          <a:p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还允许数千台计算机联网进行分布式并行计算 </a:t>
            </a: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D7F061-49C1-432D-8661-41E19303E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99D7321-27C2-4DDA-AE0F-39984568A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CF6CE-59D8-40DD-86BE-C15620CD1AAF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452610" name="Rectangle 2">
            <a:extLst>
              <a:ext uri="{FF2B5EF4-FFF2-40B4-BE49-F238E27FC236}">
                <a16:creationId xmlns:a16="http://schemas.microsoft.com/office/drawing/2014/main" id="{9DD3326D-4101-4EAE-83ED-200DF6CA17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4000">
                <a:cs typeface="Times New Roman" panose="02020603050405020304" pitchFamily="18" charset="0"/>
              </a:rPr>
              <a:t>§1</a:t>
            </a:r>
            <a:r>
              <a:rPr lang="en-US" altLang="zh-CN" sz="4000"/>
              <a:t>.1 </a:t>
            </a:r>
            <a:r>
              <a:rPr lang="zh-CN" altLang="en-US" sz="4000"/>
              <a:t>分布式系统</a:t>
            </a:r>
            <a:br>
              <a:rPr lang="zh-CN" altLang="en-US" sz="4000" b="0"/>
            </a:br>
            <a:r>
              <a:rPr lang="zh-CN" altLang="en-US" sz="4000" b="0"/>
              <a:t>系统适用范围</a:t>
            </a:r>
          </a:p>
        </p:txBody>
      </p:sp>
      <p:sp>
        <p:nvSpPr>
          <p:cNvPr id="452611" name="Rectangle 3">
            <a:extLst>
              <a:ext uri="{FF2B5EF4-FFF2-40B4-BE49-F238E27FC236}">
                <a16:creationId xmlns:a16="http://schemas.microsoft.com/office/drawing/2014/main" id="{6953412F-A4E4-43AA-B152-C93FE8B772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>
                <a:solidFill>
                  <a:schemeClr val="bg1"/>
                </a:solidFill>
                <a:latin typeface="Times New Roman" panose="02020603050405020304" pitchFamily="18" charset="0"/>
              </a:rPr>
              <a:t>ElcomSoft </a:t>
            </a:r>
            <a:r>
              <a:rPr lang="zh-CN" altLang="en-US" b="0">
                <a:solidFill>
                  <a:schemeClr val="bg1"/>
                </a:solidFill>
                <a:latin typeface="Times New Roman" panose="02020603050405020304" pitchFamily="18" charset="0"/>
              </a:rPr>
              <a:t>的密码恢复软件主要是面向</a:t>
            </a:r>
            <a:r>
              <a:rPr lang="en-US" altLang="zh-CN" b="0">
                <a:solidFill>
                  <a:schemeClr val="bg1"/>
                </a:solidFill>
                <a:latin typeface="Times New Roman" panose="02020603050405020304" pitchFamily="18" charset="0"/>
              </a:rPr>
              <a:t>Office</a:t>
            </a:r>
            <a:r>
              <a:rPr lang="zh-CN" altLang="en-US" b="0">
                <a:solidFill>
                  <a:schemeClr val="bg1"/>
                </a:solidFill>
                <a:latin typeface="Times New Roman" panose="02020603050405020304" pitchFamily="18" charset="0"/>
              </a:rPr>
              <a:t>，包括（</a:t>
            </a:r>
            <a:r>
              <a:rPr lang="en-US" altLang="zh-CN" b="0">
                <a:solidFill>
                  <a:schemeClr val="bg1"/>
                </a:solidFill>
                <a:latin typeface="Times New Roman" panose="02020603050405020304" pitchFamily="18" charset="0"/>
              </a:rPr>
              <a:t>Word, Excel, Access, Outlook, Outlook Express, VBA, PowerPoint and Visio)</a:t>
            </a:r>
          </a:p>
          <a:p>
            <a:endParaRPr lang="en-US" altLang="zh-CN" b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r>
              <a:rPr lang="zh-CN" altLang="en-US" b="0">
                <a:solidFill>
                  <a:schemeClr val="bg1"/>
                </a:solidFill>
                <a:latin typeface="Times New Roman" panose="02020603050405020304" pitchFamily="18" charset="0"/>
              </a:rPr>
              <a:t>其他的面向微软的产品有（</a:t>
            </a:r>
            <a:r>
              <a:rPr lang="en-US" altLang="zh-CN" b="0">
                <a:solidFill>
                  <a:schemeClr val="bg1"/>
                </a:solidFill>
                <a:latin typeface="Times New Roman" panose="02020603050405020304" pitchFamily="18" charset="0"/>
              </a:rPr>
              <a:t>Project, Backup, Mail, Schedule+), archive products (including ZIP, RAR, ACE and ARJ files)</a:t>
            </a:r>
            <a:r>
              <a:rPr lang="zh-CN" altLang="en-US" b="0">
                <a:solidFill>
                  <a:schemeClr val="bg1"/>
                </a:solidFill>
                <a:latin typeface="Times New Roman" panose="02020603050405020304" pitchFamily="18" charset="0"/>
              </a:rPr>
              <a:t>等</a:t>
            </a:r>
            <a:r>
              <a:rPr lang="zh-CN" altLang="en-US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0BDDE93-5D7C-4AC4-AECD-BD2DD8CD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0C70E5-07F1-4BD9-B71C-95B7BC09D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DB7C-3F3B-4154-B8D3-C1AE0826784E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453634" name="Rectangle 2">
            <a:extLst>
              <a:ext uri="{FF2B5EF4-FFF2-40B4-BE49-F238E27FC236}">
                <a16:creationId xmlns:a16="http://schemas.microsoft.com/office/drawing/2014/main" id="{B0492F62-9515-4C80-9B2C-389D245F7C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4000">
                <a:cs typeface="Times New Roman" panose="02020603050405020304" pitchFamily="18" charset="0"/>
              </a:rPr>
              <a:t>§1</a:t>
            </a:r>
            <a:r>
              <a:rPr lang="en-US" altLang="zh-CN" sz="4000"/>
              <a:t>.1 </a:t>
            </a:r>
            <a:r>
              <a:rPr lang="zh-CN" altLang="en-US" sz="4000"/>
              <a:t>分布式系统</a:t>
            </a:r>
            <a:br>
              <a:rPr lang="zh-CN" altLang="en-US" sz="4000"/>
            </a:br>
            <a:r>
              <a:rPr lang="zh-CN" altLang="en-US" sz="4000" b="0"/>
              <a:t>演示界面</a:t>
            </a:r>
            <a:r>
              <a:rPr lang="en-US" altLang="zh-CN" sz="4000" b="0"/>
              <a:t>-</a:t>
            </a:r>
            <a:r>
              <a:rPr lang="zh-CN" altLang="en-US" sz="4000" b="0"/>
              <a:t>支持的文件类型</a:t>
            </a:r>
          </a:p>
        </p:txBody>
      </p:sp>
      <p:pic>
        <p:nvPicPr>
          <p:cNvPr id="453635" name="Picture 3">
            <a:extLst>
              <a:ext uri="{FF2B5EF4-FFF2-40B4-BE49-F238E27FC236}">
                <a16:creationId xmlns:a16="http://schemas.microsoft.com/office/drawing/2014/main" id="{270166FE-12D6-4824-A687-665D37C8C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36713"/>
            <a:ext cx="7773988" cy="476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>
            <a:extLst>
              <a:ext uri="{FF2B5EF4-FFF2-40B4-BE49-F238E27FC236}">
                <a16:creationId xmlns:a16="http://schemas.microsoft.com/office/drawing/2014/main" id="{7507FD09-1724-4900-8294-B1FAF922C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3476D051-7072-4D1E-A4EA-4CA3DA3FC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0A19-D1CC-4242-A420-40D5F847DBFC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454658" name="Rectangle 2">
            <a:extLst>
              <a:ext uri="{FF2B5EF4-FFF2-40B4-BE49-F238E27FC236}">
                <a16:creationId xmlns:a16="http://schemas.microsoft.com/office/drawing/2014/main" id="{D47D2CBD-67F3-4732-BED9-8A3E68F294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4000">
                <a:cs typeface="Times New Roman" panose="02020603050405020304" pitchFamily="18" charset="0"/>
              </a:rPr>
              <a:t>§1</a:t>
            </a:r>
            <a:r>
              <a:rPr lang="en-US" altLang="zh-CN" sz="4000"/>
              <a:t>.1 </a:t>
            </a:r>
            <a:r>
              <a:rPr lang="zh-CN" altLang="en-US" sz="4000"/>
              <a:t>分布式系统</a:t>
            </a:r>
            <a:br>
              <a:rPr lang="zh-CN" altLang="en-US" sz="4000" b="0"/>
            </a:br>
            <a:r>
              <a:rPr lang="zh-CN" altLang="en-US" sz="4000" b="0"/>
              <a:t>演示－主界面</a:t>
            </a:r>
          </a:p>
        </p:txBody>
      </p:sp>
      <p:sp>
        <p:nvSpPr>
          <p:cNvPr id="454659" name="Rectangle 3">
            <a:extLst>
              <a:ext uri="{FF2B5EF4-FFF2-40B4-BE49-F238E27FC236}">
                <a16:creationId xmlns:a16="http://schemas.microsoft.com/office/drawing/2014/main" id="{9576EFD2-8876-460B-945F-75289E9E1E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454660" name="Picture 4">
            <a:extLst>
              <a:ext uri="{FF2B5EF4-FFF2-40B4-BE49-F238E27FC236}">
                <a16:creationId xmlns:a16="http://schemas.microsoft.com/office/drawing/2014/main" id="{9AA40F7C-D5F0-4928-9F2E-7EC6D30F1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1584325"/>
            <a:ext cx="8231187" cy="473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>
            <a:extLst>
              <a:ext uri="{FF2B5EF4-FFF2-40B4-BE49-F238E27FC236}">
                <a16:creationId xmlns:a16="http://schemas.microsoft.com/office/drawing/2014/main" id="{83E6A8AB-5FBF-4AB7-A7F9-10C80CD79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67AE1C1D-E5E0-4ABE-A180-188E5086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49EEB-3A9B-43BF-B14D-FECA95223BAA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455682" name="Rectangle 2">
            <a:extLst>
              <a:ext uri="{FF2B5EF4-FFF2-40B4-BE49-F238E27FC236}">
                <a16:creationId xmlns:a16="http://schemas.microsoft.com/office/drawing/2014/main" id="{B8E88826-1625-47AA-93A5-BD5A4AA9A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4000">
                <a:cs typeface="Times New Roman" panose="02020603050405020304" pitchFamily="18" charset="0"/>
              </a:rPr>
              <a:t>§1</a:t>
            </a:r>
            <a:r>
              <a:rPr lang="en-US" altLang="zh-CN" sz="4000"/>
              <a:t>.1 </a:t>
            </a:r>
            <a:r>
              <a:rPr lang="zh-CN" altLang="en-US" sz="4000"/>
              <a:t>分布式系统</a:t>
            </a:r>
            <a:br>
              <a:rPr lang="zh-CN" altLang="en-US" sz="4000"/>
            </a:br>
            <a:r>
              <a:rPr lang="zh-CN" altLang="en-US" sz="4000"/>
              <a:t>最终破解效果</a:t>
            </a:r>
          </a:p>
        </p:txBody>
      </p:sp>
      <p:sp>
        <p:nvSpPr>
          <p:cNvPr id="455683" name="Rectangle 3">
            <a:extLst>
              <a:ext uri="{FF2B5EF4-FFF2-40B4-BE49-F238E27FC236}">
                <a16:creationId xmlns:a16="http://schemas.microsoft.com/office/drawing/2014/main" id="{73C4F296-7187-4179-B408-898CE54779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400">
                <a:latin typeface="Times New Roman" panose="02020603050405020304" pitchFamily="18" charset="0"/>
              </a:rPr>
              <a:t>DOC</a:t>
            </a:r>
            <a:r>
              <a:rPr lang="zh-CN" altLang="en-US" sz="2400">
                <a:latin typeface="Times New Roman" panose="02020603050405020304" pitchFamily="18" charset="0"/>
              </a:rPr>
              <a:t>加密的文档，</a:t>
            </a:r>
            <a:r>
              <a:rPr lang="en-US" altLang="zh-CN" sz="2400">
                <a:latin typeface="Times New Roman" panose="02020603050405020304" pitchFamily="18" charset="0"/>
              </a:rPr>
              <a:t>8</a:t>
            </a:r>
            <a:r>
              <a:rPr lang="zh-CN" altLang="en-US" sz="2400">
                <a:latin typeface="Times New Roman" panose="02020603050405020304" pitchFamily="18" charset="0"/>
              </a:rPr>
              <a:t>位数字型密码小于</a:t>
            </a:r>
            <a:r>
              <a:rPr lang="en-US" altLang="zh-CN" sz="2400">
                <a:latin typeface="Times New Roman" panose="02020603050405020304" pitchFamily="18" charset="0"/>
              </a:rPr>
              <a:t>1</a:t>
            </a:r>
            <a:r>
              <a:rPr lang="zh-CN" altLang="en-US" sz="2400">
                <a:latin typeface="Times New Roman" panose="02020603050405020304" pitchFamily="18" charset="0"/>
              </a:rPr>
              <a:t>分钟即可成功解密</a:t>
            </a:r>
            <a:r>
              <a:rPr lang="zh-CN" altLang="en-US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455684" name="Picture 4">
            <a:extLst>
              <a:ext uri="{FF2B5EF4-FFF2-40B4-BE49-F238E27FC236}">
                <a16:creationId xmlns:a16="http://schemas.microsoft.com/office/drawing/2014/main" id="{62BD2792-BC73-453D-875C-CA2C4D023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8231188" cy="455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>
            <a:extLst>
              <a:ext uri="{FF2B5EF4-FFF2-40B4-BE49-F238E27FC236}">
                <a16:creationId xmlns:a16="http://schemas.microsoft.com/office/drawing/2014/main" id="{BD33CB24-72A2-4B08-A173-B899E033E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A2CB7CEF-EB81-49D9-A84A-BD5888574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50064-95B2-4697-84DE-9AC9AECDF4BB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456706" name="Rectangle 2">
            <a:extLst>
              <a:ext uri="{FF2B5EF4-FFF2-40B4-BE49-F238E27FC236}">
                <a16:creationId xmlns:a16="http://schemas.microsoft.com/office/drawing/2014/main" id="{B4817103-369F-4B2B-84FD-79321D7311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4000">
                <a:cs typeface="Times New Roman" panose="02020603050405020304" pitchFamily="18" charset="0"/>
              </a:rPr>
              <a:t>§1</a:t>
            </a:r>
            <a:r>
              <a:rPr lang="en-US" altLang="zh-CN" sz="4000"/>
              <a:t>.1 </a:t>
            </a:r>
            <a:r>
              <a:rPr lang="zh-CN" altLang="en-US" sz="4000"/>
              <a:t>分布式系统</a:t>
            </a:r>
            <a:br>
              <a:rPr lang="zh-CN" altLang="en-US" sz="4000" b="0"/>
            </a:br>
            <a:r>
              <a:rPr lang="en-US" altLang="zh-CN" sz="4000" b="0"/>
              <a:t>Agents</a:t>
            </a:r>
            <a:r>
              <a:rPr lang="zh-CN" altLang="en-US" sz="4000" b="0"/>
              <a:t>工作界面</a:t>
            </a:r>
            <a:r>
              <a:rPr lang="zh-CN" altLang="en-US" sz="4000"/>
              <a:t> </a:t>
            </a:r>
          </a:p>
        </p:txBody>
      </p:sp>
      <p:sp>
        <p:nvSpPr>
          <p:cNvPr id="456707" name="Rectangle 3">
            <a:extLst>
              <a:ext uri="{FF2B5EF4-FFF2-40B4-BE49-F238E27FC236}">
                <a16:creationId xmlns:a16="http://schemas.microsoft.com/office/drawing/2014/main" id="{B3E45AE6-1211-4CA6-A601-227D3AA4CC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456708" name="Picture 4">
            <a:extLst>
              <a:ext uri="{FF2B5EF4-FFF2-40B4-BE49-F238E27FC236}">
                <a16:creationId xmlns:a16="http://schemas.microsoft.com/office/drawing/2014/main" id="{BCCB9EE0-808B-49D8-842C-9FC67C0F6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431925"/>
            <a:ext cx="7920038" cy="542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119914-FDC3-4AAF-8FDF-B31C2EFD1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0F7FAB-2159-401E-B2A7-48C8A32D1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0EFB3-4C17-40D6-BC66-A25964C6218E}" type="slidenum">
              <a:rPr lang="en-US" altLang="zh-CN"/>
              <a:pPr/>
              <a:t>9</a:t>
            </a:fld>
            <a:endParaRPr lang="en-US" altLang="zh-CN"/>
          </a:p>
        </p:txBody>
      </p:sp>
      <p:sp>
        <p:nvSpPr>
          <p:cNvPr id="459778" name="Rectangle 2">
            <a:extLst>
              <a:ext uri="{FF2B5EF4-FFF2-40B4-BE49-F238E27FC236}">
                <a16:creationId xmlns:a16="http://schemas.microsoft.com/office/drawing/2014/main" id="{8899248F-A134-45FC-B7D2-12143BCD5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4000">
                <a:cs typeface="Times New Roman" panose="02020603050405020304" pitchFamily="18" charset="0"/>
              </a:rPr>
              <a:t>§1</a:t>
            </a:r>
            <a:r>
              <a:rPr lang="en-US" altLang="zh-CN" sz="4000"/>
              <a:t>.1 </a:t>
            </a:r>
            <a:r>
              <a:rPr lang="zh-CN" altLang="en-US" sz="4000"/>
              <a:t>分布式系统</a:t>
            </a:r>
            <a:br>
              <a:rPr lang="zh-CN" altLang="en-US" sz="4000" b="0"/>
            </a:br>
            <a:r>
              <a:rPr lang="en-US" altLang="zh-CN" sz="4000" b="0"/>
              <a:t>NASA SETI</a:t>
            </a:r>
            <a:r>
              <a:rPr lang="zh-CN" altLang="en-US" sz="4000" b="0"/>
              <a:t>寻找外星人计划</a:t>
            </a:r>
            <a:r>
              <a:rPr lang="zh-CN" altLang="en-US" sz="4000"/>
              <a:t> </a:t>
            </a:r>
          </a:p>
        </p:txBody>
      </p:sp>
      <p:sp>
        <p:nvSpPr>
          <p:cNvPr id="459779" name="Rectangle 3">
            <a:extLst>
              <a:ext uri="{FF2B5EF4-FFF2-40B4-BE49-F238E27FC236}">
                <a16:creationId xmlns:a16="http://schemas.microsoft.com/office/drawing/2014/main" id="{9433933D-78F7-49A2-9E24-94A7E97ADC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CN" sz="2000">
                <a:solidFill>
                  <a:srgbClr val="FF0000"/>
                </a:solidFill>
              </a:rPr>
              <a:t>SETI (</a:t>
            </a:r>
            <a:r>
              <a:rPr lang="zh-CN" altLang="en-US" sz="2000">
                <a:solidFill>
                  <a:srgbClr val="FF0000"/>
                </a:solidFill>
              </a:rPr>
              <a:t>搜寻外星智慧</a:t>
            </a:r>
            <a:r>
              <a:rPr lang="en-US" altLang="zh-CN" sz="2000">
                <a:solidFill>
                  <a:srgbClr val="FF0000"/>
                </a:solidFill>
              </a:rPr>
              <a:t>)</a:t>
            </a:r>
            <a:r>
              <a:rPr lang="en-US" altLang="zh-CN" sz="2000">
                <a:solidFill>
                  <a:schemeClr val="bg1"/>
                </a:solidFill>
              </a:rPr>
              <a:t> </a:t>
            </a:r>
            <a:r>
              <a:rPr lang="zh-CN" altLang="en-US" sz="2000">
                <a:solidFill>
                  <a:schemeClr val="bg1"/>
                </a:solidFill>
              </a:rPr>
              <a:t>是一个寻找地球外智慧生命的科学性实验计划，使用射电望远镜来监听太空中的窄频无线电讯号。假设这些讯号中有些不是自然产生的，那么只要我们侦测到这些讯号就可以证明外星科技的存在。 </a:t>
            </a:r>
          </a:p>
          <a:p>
            <a:pPr>
              <a:lnSpc>
                <a:spcPct val="80000"/>
              </a:lnSpc>
            </a:pPr>
            <a:r>
              <a:rPr lang="zh-CN" altLang="en-US" sz="2000">
                <a:solidFill>
                  <a:schemeClr val="bg1"/>
                </a:solidFill>
              </a:rPr>
              <a:t>射电望远镜讯号主要由噪声 </a:t>
            </a:r>
            <a:r>
              <a:rPr lang="en-US" altLang="zh-CN" sz="2000">
                <a:solidFill>
                  <a:schemeClr val="bg1"/>
                </a:solidFill>
              </a:rPr>
              <a:t>(</a:t>
            </a:r>
            <a:r>
              <a:rPr lang="zh-CN" altLang="en-US" sz="2000">
                <a:solidFill>
                  <a:schemeClr val="bg1"/>
                </a:solidFill>
              </a:rPr>
              <a:t>来自天体的发射源与接收者的电子干扰</a:t>
            </a:r>
            <a:r>
              <a:rPr lang="en-US" altLang="zh-CN" sz="2000">
                <a:solidFill>
                  <a:schemeClr val="bg1"/>
                </a:solidFill>
              </a:rPr>
              <a:t>) </a:t>
            </a:r>
            <a:r>
              <a:rPr lang="zh-CN" altLang="en-US" sz="2000">
                <a:solidFill>
                  <a:schemeClr val="bg1"/>
                </a:solidFill>
              </a:rPr>
              <a:t>与像电视转播站、雷达和卫星等等的人工讯号所组成。现代的 </a:t>
            </a:r>
            <a:r>
              <a:rPr lang="en-US" altLang="zh-CN" sz="2000">
                <a:solidFill>
                  <a:schemeClr val="bg1"/>
                </a:solidFill>
              </a:rPr>
              <a:t>Radio SETI </a:t>
            </a:r>
            <a:r>
              <a:rPr lang="zh-CN" altLang="en-US" sz="2000">
                <a:solidFill>
                  <a:schemeClr val="bg1"/>
                </a:solidFill>
              </a:rPr>
              <a:t>计划会分析这些数字信息。有更强大的运算能力就可以搜寻更广泛的频率范围以及提高灵敏度。因此，</a:t>
            </a:r>
            <a:r>
              <a:rPr lang="en-US" altLang="zh-CN" sz="2000">
                <a:solidFill>
                  <a:srgbClr val="FF0000"/>
                </a:solidFill>
              </a:rPr>
              <a:t>Radio SETI </a:t>
            </a:r>
            <a:r>
              <a:rPr lang="zh-CN" altLang="en-US" sz="2000">
                <a:solidFill>
                  <a:srgbClr val="FF0000"/>
                </a:solidFill>
              </a:rPr>
              <a:t>计划对运算能力的需求是永无止尽的</a:t>
            </a:r>
            <a:r>
              <a:rPr lang="zh-CN" altLang="en-US" sz="2000">
                <a:solidFill>
                  <a:schemeClr val="bg1"/>
                </a:solidFill>
              </a:rPr>
              <a:t>。</a:t>
            </a:r>
            <a:r>
              <a:rPr lang="zh-CN" altLang="en-US" sz="2000"/>
              <a:t> </a:t>
            </a:r>
          </a:p>
          <a:p>
            <a:pPr>
              <a:lnSpc>
                <a:spcPct val="80000"/>
              </a:lnSpc>
            </a:pPr>
            <a:r>
              <a:rPr lang="zh-CN" altLang="en-US" sz="2000">
                <a:solidFill>
                  <a:schemeClr val="bg1"/>
                </a:solidFill>
              </a:rPr>
              <a:t>原来的 </a:t>
            </a:r>
            <a:r>
              <a:rPr lang="en-US" altLang="zh-CN" sz="2000">
                <a:solidFill>
                  <a:schemeClr val="bg1"/>
                </a:solidFill>
              </a:rPr>
              <a:t>SETI </a:t>
            </a:r>
            <a:r>
              <a:rPr lang="zh-CN" altLang="en-US" sz="2000">
                <a:solidFill>
                  <a:schemeClr val="bg1"/>
                </a:solidFill>
              </a:rPr>
              <a:t>项目曾经使用望远镜旁专用的超级计算机来进行大量的数据分析。</a:t>
            </a:r>
            <a:r>
              <a:rPr lang="en-US" altLang="zh-CN" sz="2000">
                <a:solidFill>
                  <a:schemeClr val="bg1"/>
                </a:solidFill>
              </a:rPr>
              <a:t>1995</a:t>
            </a:r>
            <a:r>
              <a:rPr lang="zh-CN" altLang="en-US" sz="2000">
                <a:solidFill>
                  <a:schemeClr val="bg1"/>
                </a:solidFill>
              </a:rPr>
              <a:t>年，</a:t>
            </a:r>
            <a:r>
              <a:rPr lang="en-US" altLang="zh-CN" sz="2000">
                <a:solidFill>
                  <a:schemeClr val="bg1"/>
                </a:solidFill>
              </a:rPr>
              <a:t>David Gedye </a:t>
            </a:r>
            <a:r>
              <a:rPr lang="zh-CN" altLang="en-US" sz="2000">
                <a:solidFill>
                  <a:schemeClr val="bg1"/>
                </a:solidFill>
              </a:rPr>
              <a:t>提议射电 </a:t>
            </a:r>
            <a:r>
              <a:rPr lang="en-US" altLang="zh-CN" sz="2000">
                <a:solidFill>
                  <a:srgbClr val="FF0000"/>
                </a:solidFill>
              </a:rPr>
              <a:t>SETI </a:t>
            </a:r>
            <a:r>
              <a:rPr lang="zh-CN" altLang="en-US" sz="2000">
                <a:solidFill>
                  <a:srgbClr val="FF0000"/>
                </a:solidFill>
              </a:rPr>
              <a:t>使用由全球联网的大量计算机所组成的虚拟超级计算机来进行计算</a:t>
            </a:r>
            <a:r>
              <a:rPr lang="zh-CN" altLang="en-US" sz="2000">
                <a:solidFill>
                  <a:schemeClr val="bg1"/>
                </a:solidFill>
              </a:rPr>
              <a:t>，并创建了 </a:t>
            </a:r>
            <a:r>
              <a:rPr lang="en-US" altLang="zh-CN" sz="2000">
                <a:solidFill>
                  <a:schemeClr val="bg1"/>
                </a:solidFill>
              </a:rPr>
              <a:t>SETI@home </a:t>
            </a:r>
            <a:r>
              <a:rPr lang="zh-CN" altLang="en-US" sz="2000">
                <a:solidFill>
                  <a:schemeClr val="bg1"/>
                </a:solidFill>
              </a:rPr>
              <a:t>项目来实验这个想法。</a:t>
            </a:r>
            <a:r>
              <a:rPr lang="en-US" altLang="zh-CN" sz="2000">
                <a:solidFill>
                  <a:schemeClr val="bg1"/>
                </a:solidFill>
              </a:rPr>
              <a:t>SETI@home </a:t>
            </a:r>
            <a:r>
              <a:rPr lang="zh-CN" altLang="en-US" sz="2000">
                <a:solidFill>
                  <a:schemeClr val="bg1"/>
                </a:solidFill>
              </a:rPr>
              <a:t>项目于</a:t>
            </a:r>
            <a:r>
              <a:rPr lang="en-US" altLang="zh-CN" sz="2000">
                <a:solidFill>
                  <a:schemeClr val="bg1"/>
                </a:solidFill>
              </a:rPr>
              <a:t>1999</a:t>
            </a:r>
            <a:r>
              <a:rPr lang="zh-CN" altLang="en-US" sz="2000">
                <a:solidFill>
                  <a:schemeClr val="bg1"/>
                </a:solidFill>
              </a:rPr>
              <a:t>年</a:t>
            </a:r>
            <a:r>
              <a:rPr lang="en-US" altLang="zh-CN" sz="2000">
                <a:solidFill>
                  <a:schemeClr val="bg1"/>
                </a:solidFill>
              </a:rPr>
              <a:t>5</a:t>
            </a:r>
            <a:r>
              <a:rPr lang="zh-CN" altLang="en-US" sz="2000">
                <a:solidFill>
                  <a:schemeClr val="bg1"/>
                </a:solidFill>
              </a:rPr>
              <a:t>月开始运行。</a:t>
            </a:r>
            <a:r>
              <a:rPr lang="zh-CN" altLang="en-US" sz="2000"/>
              <a:t> </a:t>
            </a: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>
            <a:extLst>
              <a:ext uri="{FF2B5EF4-FFF2-40B4-BE49-F238E27FC236}">
                <a16:creationId xmlns:a16="http://schemas.microsoft.com/office/drawing/2014/main" id="{F8C5EA7E-B799-480E-8CB0-1C4C9F321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404E4F37-3D29-4B59-A3AE-6F72B4E9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A0D9D-1CAE-4D01-ACB2-1298A755B006}" type="slidenum">
              <a:rPr lang="en-US" altLang="zh-CN"/>
              <a:pPr/>
              <a:t>10</a:t>
            </a:fld>
            <a:endParaRPr lang="en-US" altLang="zh-CN"/>
          </a:p>
        </p:txBody>
      </p:sp>
      <p:sp>
        <p:nvSpPr>
          <p:cNvPr id="460802" name="Rectangle 2">
            <a:extLst>
              <a:ext uri="{FF2B5EF4-FFF2-40B4-BE49-F238E27FC236}">
                <a16:creationId xmlns:a16="http://schemas.microsoft.com/office/drawing/2014/main" id="{799A0F35-B79A-4B0F-ADA3-ED0C4D1194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4000">
                <a:cs typeface="Times New Roman" panose="02020603050405020304" pitchFamily="18" charset="0"/>
              </a:rPr>
              <a:t>§1</a:t>
            </a:r>
            <a:r>
              <a:rPr lang="en-US" altLang="zh-CN" sz="4000"/>
              <a:t>.1 </a:t>
            </a:r>
            <a:r>
              <a:rPr lang="zh-CN" altLang="en-US" sz="4000"/>
              <a:t>分布式系统</a:t>
            </a:r>
            <a:br>
              <a:rPr lang="zh-CN" altLang="en-US" sz="4000" b="0"/>
            </a:br>
            <a:r>
              <a:rPr lang="en-US" altLang="zh-CN" sz="4000" b="0"/>
              <a:t>NASA SETI</a:t>
            </a:r>
            <a:r>
              <a:rPr lang="zh-CN" altLang="en-US" sz="4000" b="0"/>
              <a:t>寻找外星人计划</a:t>
            </a:r>
            <a:r>
              <a:rPr lang="zh-CN" altLang="en-US" sz="4000"/>
              <a:t> </a:t>
            </a:r>
          </a:p>
        </p:txBody>
      </p:sp>
      <p:pic>
        <p:nvPicPr>
          <p:cNvPr id="460804" name="Picture 4">
            <a:extLst>
              <a:ext uri="{FF2B5EF4-FFF2-40B4-BE49-F238E27FC236}">
                <a16:creationId xmlns:a16="http://schemas.microsoft.com/office/drawing/2014/main" id="{B55B6E52-CC59-4EA2-97E4-BAA79ECC4A0F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963" y="1449388"/>
            <a:ext cx="8685212" cy="4775200"/>
          </a:xfrm>
        </p:spPr>
      </p:pic>
      <p:sp>
        <p:nvSpPr>
          <p:cNvPr id="460805" name="Oval 5">
            <a:extLst>
              <a:ext uri="{FF2B5EF4-FFF2-40B4-BE49-F238E27FC236}">
                <a16:creationId xmlns:a16="http://schemas.microsoft.com/office/drawing/2014/main" id="{15FA7E5B-F59A-4B30-A8F7-0781A5C67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24075"/>
            <a:ext cx="1557338" cy="900113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7855FE-D2BD-4623-9D11-3F578A51F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B82253D-70B8-4738-A808-7A9DD7C15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97AB0-155B-4DCF-B5AC-DE6E20A41145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1C9E7E00-5CC4-414D-9578-2BD7BCFAD8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5" y="0"/>
            <a:ext cx="8464550" cy="873125"/>
          </a:xfrm>
        </p:spPr>
        <p:txBody>
          <a:bodyPr/>
          <a:lstStyle/>
          <a:p>
            <a:pPr algn="l"/>
            <a:r>
              <a:rPr lang="en-US" altLang="zh-CN">
                <a:cs typeface="Times New Roman" panose="02020603050405020304" pitchFamily="18" charset="0"/>
              </a:rPr>
              <a:t>§1</a:t>
            </a:r>
            <a:r>
              <a:rPr lang="en-US" altLang="zh-CN"/>
              <a:t>.1 </a:t>
            </a:r>
            <a:r>
              <a:rPr lang="zh-CN" altLang="en-US"/>
              <a:t>分布式系统</a:t>
            </a:r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5A00348B-BE01-46B8-8086-D8204BD0EB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2413" y="998538"/>
            <a:ext cx="8685212" cy="5661025"/>
          </a:xfrm>
        </p:spPr>
        <p:txBody>
          <a:bodyPr/>
          <a:lstStyle/>
          <a:p>
            <a:r>
              <a:rPr lang="zh-CN" altLang="en-US"/>
              <a:t>分布式系统面临的困难</a:t>
            </a:r>
          </a:p>
          <a:p>
            <a:pPr lvl="1" indent="-220663"/>
            <a:r>
              <a:rPr lang="zh-CN" altLang="en-US"/>
              <a:t>异质性：</a:t>
            </a:r>
            <a:r>
              <a:rPr lang="zh-CN" altLang="en-US">
                <a:solidFill>
                  <a:schemeClr val="bg1"/>
                </a:solidFill>
              </a:rPr>
              <a:t>软硬件环境</a:t>
            </a:r>
          </a:p>
          <a:p>
            <a:pPr lvl="1" indent="-220663"/>
            <a:r>
              <a:rPr lang="zh-CN" altLang="en-US"/>
              <a:t>异步性：</a:t>
            </a:r>
            <a:r>
              <a:rPr lang="zh-CN" altLang="en-US">
                <a:solidFill>
                  <a:schemeClr val="bg1"/>
                </a:solidFill>
              </a:rPr>
              <a:t>事件发生的绝对、甚至相对时间不可能总是精确地知道</a:t>
            </a:r>
          </a:p>
          <a:p>
            <a:pPr lvl="1" indent="-220663"/>
            <a:r>
              <a:rPr lang="zh-CN" altLang="en-US"/>
              <a:t>局部性：</a:t>
            </a:r>
            <a:r>
              <a:rPr lang="zh-CN" altLang="en-US">
                <a:solidFill>
                  <a:schemeClr val="bg1"/>
                </a:solidFill>
              </a:rPr>
              <a:t>每个计算实体只有全局情况的一个局部视图</a:t>
            </a:r>
          </a:p>
          <a:p>
            <a:pPr lvl="1" indent="-220663"/>
            <a:r>
              <a:rPr lang="zh-CN" altLang="en-US"/>
              <a:t>故障：</a:t>
            </a:r>
            <a:r>
              <a:rPr lang="zh-CN" altLang="en-US">
                <a:solidFill>
                  <a:schemeClr val="bg1"/>
                </a:solidFill>
              </a:rPr>
              <a:t>各计算实体会独立地出故障，影响其他计算实体的工作。</a:t>
            </a: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DD0AA7-0473-4D24-9C4A-E44050826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8EF049-06D5-4508-809C-8CC878749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64415-4702-4E7D-8118-0DD7F46D1718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457730" name="Rectangle 2">
            <a:extLst>
              <a:ext uri="{FF2B5EF4-FFF2-40B4-BE49-F238E27FC236}">
                <a16:creationId xmlns:a16="http://schemas.microsoft.com/office/drawing/2014/main" id="{6F834BFE-24FF-4D9E-930B-4BF280040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413" y="188913"/>
            <a:ext cx="8459787" cy="503237"/>
          </a:xfrm>
        </p:spPr>
        <p:txBody>
          <a:bodyPr/>
          <a:lstStyle/>
          <a:p>
            <a:pPr algn="l"/>
            <a:r>
              <a:rPr lang="en-US" altLang="zh-CN">
                <a:cs typeface="Times New Roman" panose="02020603050405020304" pitchFamily="18" charset="0"/>
              </a:rPr>
              <a:t>§1</a:t>
            </a:r>
            <a:r>
              <a:rPr lang="en-US" altLang="zh-CN"/>
              <a:t>.2 </a:t>
            </a:r>
            <a:r>
              <a:rPr lang="zh-CN" altLang="en-US"/>
              <a:t>分布式计算的理论</a:t>
            </a:r>
          </a:p>
        </p:txBody>
      </p:sp>
      <p:sp>
        <p:nvSpPr>
          <p:cNvPr id="457731" name="Rectangle 3">
            <a:extLst>
              <a:ext uri="{FF2B5EF4-FFF2-40B4-BE49-F238E27FC236}">
                <a16:creationId xmlns:a16="http://schemas.microsoft.com/office/drawing/2014/main" id="{A0A4FE96-BE42-4ED9-A879-6D51990C94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" y="917575"/>
            <a:ext cx="9031288" cy="5797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800"/>
              <a:t>目标：</a:t>
            </a:r>
            <a:r>
              <a:rPr lang="zh-CN" altLang="en-US" sz="2400">
                <a:solidFill>
                  <a:schemeClr val="bg1"/>
                </a:solidFill>
              </a:rPr>
              <a:t>针对分布式系统完成类似于顺序式计算中对算法的研究</a:t>
            </a:r>
          </a:p>
          <a:p>
            <a:pPr lvl="1" indent="-220663"/>
            <a:r>
              <a:rPr lang="zh-CN" altLang="en-US" sz="2400"/>
              <a:t>具体：</a:t>
            </a:r>
            <a:r>
              <a:rPr lang="zh-CN" altLang="en-US" sz="2400">
                <a:solidFill>
                  <a:schemeClr val="bg1"/>
                </a:solidFill>
              </a:rPr>
              <a:t>对各种分布式情况发生的</a:t>
            </a:r>
            <a:r>
              <a:rPr lang="zh-CN" altLang="en-US" sz="2400" u="sng">
                <a:solidFill>
                  <a:schemeClr val="bg1"/>
                </a:solidFill>
              </a:rPr>
              <a:t>问题进行抽象</a:t>
            </a:r>
            <a:r>
              <a:rPr lang="zh-CN" altLang="en-US" sz="2400">
                <a:solidFill>
                  <a:schemeClr val="bg1"/>
                </a:solidFill>
              </a:rPr>
              <a:t>，</a:t>
            </a:r>
            <a:r>
              <a:rPr lang="zh-CN" altLang="en-US" sz="2400" u="sng">
                <a:solidFill>
                  <a:schemeClr val="bg1"/>
                </a:solidFill>
              </a:rPr>
              <a:t>精确地陈述这些问题</a:t>
            </a:r>
            <a:r>
              <a:rPr lang="zh-CN" altLang="en-US" sz="2400">
                <a:solidFill>
                  <a:schemeClr val="bg1"/>
                </a:solidFill>
              </a:rPr>
              <a:t>，</a:t>
            </a:r>
            <a:r>
              <a:rPr lang="zh-CN" altLang="en-US" sz="2400" u="sng">
                <a:solidFill>
                  <a:schemeClr val="bg1"/>
                </a:solidFill>
              </a:rPr>
              <a:t>设计和分析有效算法解决这些问题</a:t>
            </a:r>
            <a:r>
              <a:rPr lang="zh-CN" altLang="en-US" sz="2400">
                <a:solidFill>
                  <a:schemeClr val="bg1"/>
                </a:solidFill>
              </a:rPr>
              <a:t>，</a:t>
            </a:r>
            <a:r>
              <a:rPr lang="zh-CN" altLang="en-US" sz="2400" u="sng">
                <a:solidFill>
                  <a:schemeClr val="bg1"/>
                </a:solidFill>
              </a:rPr>
              <a:t>证明这些算法的最优性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>
              <a:lnSpc>
                <a:spcPct val="90000"/>
              </a:lnSpc>
            </a:pPr>
            <a:r>
              <a:rPr lang="zh-CN" altLang="en-US" sz="2800"/>
              <a:t>计算模型：</a:t>
            </a:r>
          </a:p>
          <a:p>
            <a:pPr lvl="1" indent="-220663">
              <a:lnSpc>
                <a:spcPct val="90000"/>
              </a:lnSpc>
            </a:pPr>
            <a:r>
              <a:rPr lang="zh-CN" altLang="en-US" sz="2400"/>
              <a:t>通信：</a:t>
            </a:r>
            <a:r>
              <a:rPr lang="zh-CN" altLang="en-US" sz="2400">
                <a:solidFill>
                  <a:schemeClr val="bg1"/>
                </a:solidFill>
              </a:rPr>
              <a:t>计算实体间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传递还是共享变量？</a:t>
            </a:r>
          </a:p>
          <a:p>
            <a:pPr lvl="1" indent="-220663">
              <a:lnSpc>
                <a:spcPct val="90000"/>
              </a:lnSpc>
            </a:pPr>
            <a:r>
              <a:rPr lang="zh-CN" altLang="en-US" sz="2400">
                <a:solidFill>
                  <a:schemeClr val="bg1"/>
                </a:solidFill>
              </a:rPr>
              <a:t>哪些计时信息和行为是可用的？</a:t>
            </a:r>
          </a:p>
          <a:p>
            <a:pPr lvl="1" indent="-220663">
              <a:lnSpc>
                <a:spcPct val="90000"/>
              </a:lnSpc>
            </a:pPr>
            <a:r>
              <a:rPr lang="zh-CN" altLang="en-US" sz="2400">
                <a:solidFill>
                  <a:schemeClr val="bg1"/>
                </a:solidFill>
              </a:rPr>
              <a:t>容许哪些错误</a:t>
            </a:r>
          </a:p>
          <a:p>
            <a:pPr>
              <a:lnSpc>
                <a:spcPct val="90000"/>
              </a:lnSpc>
            </a:pPr>
            <a:r>
              <a:rPr lang="zh-CN" altLang="en-US" sz="2800"/>
              <a:t>复杂性度量标准</a:t>
            </a:r>
          </a:p>
          <a:p>
            <a:pPr lvl="1" indent="-220663">
              <a:lnSpc>
                <a:spcPct val="90000"/>
              </a:lnSpc>
            </a:pPr>
            <a:r>
              <a:rPr lang="zh-CN" altLang="en-US" sz="2400">
                <a:solidFill>
                  <a:schemeClr val="bg1"/>
                </a:solidFill>
              </a:rPr>
              <a:t>时间，空间</a:t>
            </a:r>
          </a:p>
          <a:p>
            <a:pPr lvl="1" indent="-220663">
              <a:lnSpc>
                <a:spcPct val="90000"/>
              </a:lnSpc>
            </a:pPr>
            <a:r>
              <a:rPr lang="zh-CN" altLang="en-US" sz="2400">
                <a:solidFill>
                  <a:schemeClr val="bg1"/>
                </a:solidFill>
              </a:rPr>
              <a:t>通信成本：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的个数，共享变量的大小及个数</a:t>
            </a:r>
          </a:p>
          <a:p>
            <a:pPr lvl="1" indent="-220663">
              <a:lnSpc>
                <a:spcPct val="90000"/>
              </a:lnSpc>
            </a:pPr>
            <a:r>
              <a:rPr lang="zh-CN" altLang="en-US" sz="2400">
                <a:solidFill>
                  <a:schemeClr val="bg1"/>
                </a:solidFill>
              </a:rPr>
              <a:t>故障和非故障的数目</a:t>
            </a:r>
          </a:p>
        </p:txBody>
      </p: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F0B83C-CDD5-4FE1-B8B4-2C137267B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A519F2-8F1A-4766-8E01-502DBCDD4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95D04-D1AA-4489-9AC2-B559D8BD0E23}" type="slidenum">
              <a:rPr lang="en-US" altLang="zh-CN"/>
              <a:pPr/>
              <a:t>13</a:t>
            </a:fld>
            <a:endParaRPr lang="en-US" altLang="zh-CN"/>
          </a:p>
        </p:txBody>
      </p:sp>
      <p:sp>
        <p:nvSpPr>
          <p:cNvPr id="184322" name="Rectangle 2">
            <a:extLst>
              <a:ext uri="{FF2B5EF4-FFF2-40B4-BE49-F238E27FC236}">
                <a16:creationId xmlns:a16="http://schemas.microsoft.com/office/drawing/2014/main" id="{87AD98AA-E4D3-4BC3-8FC9-155D50DAB3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8369300" cy="773113"/>
          </a:xfrm>
        </p:spPr>
        <p:txBody>
          <a:bodyPr/>
          <a:lstStyle/>
          <a:p>
            <a:pPr algn="l"/>
            <a:r>
              <a:rPr lang="en-US" altLang="zh-CN">
                <a:cs typeface="Times New Roman" panose="02020603050405020304" pitchFamily="18" charset="0"/>
              </a:rPr>
              <a:t>§1</a:t>
            </a:r>
            <a:r>
              <a:rPr lang="en-US" altLang="zh-CN"/>
              <a:t>.2 </a:t>
            </a:r>
            <a:r>
              <a:rPr lang="zh-CN" altLang="en-US"/>
              <a:t>分布式计算的理论</a:t>
            </a:r>
          </a:p>
        </p:txBody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3937F4FE-7B04-45EA-A83E-AEA26BB431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2413" y="954088"/>
            <a:ext cx="8893175" cy="5446712"/>
          </a:xfrm>
        </p:spPr>
        <p:txBody>
          <a:bodyPr/>
          <a:lstStyle/>
          <a:p>
            <a:r>
              <a:rPr lang="zh-CN" altLang="en-US"/>
              <a:t>否定结果、下界和不可能的结果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   </a:t>
            </a:r>
            <a:r>
              <a:rPr lang="zh-CN" altLang="en-US" sz="2800">
                <a:solidFill>
                  <a:schemeClr val="bg1"/>
                </a:solidFill>
              </a:rPr>
              <a:t>常常要证明在一个特定的分布式系统中，某个特定问题的不可解性。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   就像</a:t>
            </a:r>
            <a:r>
              <a:rPr lang="en-US" altLang="zh-CN" sz="2800">
                <a:solidFill>
                  <a:schemeClr val="bg1"/>
                </a:solidFill>
              </a:rPr>
              <a:t>NP-</a:t>
            </a:r>
            <a:r>
              <a:rPr lang="zh-CN" altLang="en-US" sz="2800">
                <a:solidFill>
                  <a:schemeClr val="bg1"/>
                </a:solidFill>
              </a:rPr>
              <a:t>完全问题一样，表示我们不应该总花精力去求解这些问题。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   当然，可以改变规则，在一种较弱的情况下去求解问题。</a:t>
            </a:r>
          </a:p>
          <a:p>
            <a:r>
              <a:rPr lang="zh-CN" altLang="en-US"/>
              <a:t>我们侧重研究：</a:t>
            </a:r>
          </a:p>
          <a:p>
            <a:pPr lvl="1" indent="-220663"/>
            <a:r>
              <a:rPr lang="zh-CN" altLang="en-US"/>
              <a:t>可计算性：</a:t>
            </a:r>
            <a:r>
              <a:rPr lang="zh-CN" altLang="en-US">
                <a:solidFill>
                  <a:schemeClr val="bg1"/>
                </a:solidFill>
              </a:rPr>
              <a:t>问题是否可解？</a:t>
            </a:r>
          </a:p>
          <a:p>
            <a:pPr lvl="1" indent="-220663"/>
            <a:r>
              <a:rPr lang="zh-CN" altLang="en-US"/>
              <a:t>计算复杂性：</a:t>
            </a:r>
            <a:r>
              <a:rPr lang="zh-CN" altLang="en-US">
                <a:solidFill>
                  <a:schemeClr val="bg1"/>
                </a:solidFill>
              </a:rPr>
              <a:t>求解问题的代价是什么？</a:t>
            </a:r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AC5492-67A1-495C-86CE-1DDC11F3F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EE77B8-53D5-415A-ADE8-2A478A6D6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15FC-2402-4AE4-A5D4-DE953412B7D7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295938" name="Rectangle 2">
            <a:extLst>
              <a:ext uri="{FF2B5EF4-FFF2-40B4-BE49-F238E27FC236}">
                <a16:creationId xmlns:a16="http://schemas.microsoft.com/office/drawing/2014/main" id="{433C51C0-CA8D-419D-8B54-8B5F346861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8369300" cy="773113"/>
          </a:xfrm>
        </p:spPr>
        <p:txBody>
          <a:bodyPr/>
          <a:lstStyle/>
          <a:p>
            <a:pPr algn="l"/>
            <a:r>
              <a:rPr lang="en-US" altLang="zh-CN">
                <a:cs typeface="Times New Roman" panose="02020603050405020304" pitchFamily="18" charset="0"/>
              </a:rPr>
              <a:t>§1</a:t>
            </a:r>
            <a:r>
              <a:rPr lang="en-US" altLang="zh-CN"/>
              <a:t>.3 </a:t>
            </a:r>
            <a:r>
              <a:rPr lang="zh-CN" altLang="en-US"/>
              <a:t>理论和实际之关系</a:t>
            </a:r>
          </a:p>
        </p:txBody>
      </p:sp>
      <p:sp>
        <p:nvSpPr>
          <p:cNvPr id="295939" name="Rectangle 3">
            <a:extLst>
              <a:ext uri="{FF2B5EF4-FFF2-40B4-BE49-F238E27FC236}">
                <a16:creationId xmlns:a16="http://schemas.microsoft.com/office/drawing/2014/main" id="{4A5E08E9-615E-4E3C-B092-F768393B3C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2413" y="819150"/>
            <a:ext cx="8685212" cy="576103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None/>
            </a:pPr>
            <a:r>
              <a:rPr lang="en-US" altLang="zh-CN"/>
              <a:t>	</a:t>
            </a:r>
            <a:r>
              <a:rPr lang="zh-CN" altLang="en-US" sz="2800">
                <a:solidFill>
                  <a:schemeClr val="bg1"/>
                </a:solidFill>
              </a:rPr>
              <a:t>主要的分布式系统的种类，分布式计算理论中常用的形式模型之间的关系</a:t>
            </a:r>
          </a:p>
          <a:p>
            <a:pPr algn="just"/>
            <a:r>
              <a:rPr lang="zh-CN" altLang="en-US" sz="2800"/>
              <a:t>种类</a:t>
            </a:r>
          </a:p>
          <a:p>
            <a:pPr lvl="1" indent="-220663" algn="just"/>
            <a:r>
              <a:rPr lang="zh-CN" altLang="en-US" sz="2400">
                <a:solidFill>
                  <a:srgbClr val="FFFF00"/>
                </a:solidFill>
              </a:rPr>
              <a:t>支持多任务的</a:t>
            </a:r>
            <a:r>
              <a:rPr lang="en-US" altLang="zh-CN" sz="2400">
                <a:solidFill>
                  <a:srgbClr val="FFFF00"/>
                </a:solidFill>
              </a:rPr>
              <a:t>OS</a:t>
            </a:r>
            <a:r>
              <a:rPr lang="zh-CN" altLang="en-US" sz="2400">
                <a:solidFill>
                  <a:srgbClr val="FFFF00"/>
                </a:solidFill>
              </a:rPr>
              <a:t>：</a:t>
            </a:r>
            <a:r>
              <a:rPr lang="zh-CN" altLang="en-US" sz="2400">
                <a:solidFill>
                  <a:schemeClr val="bg1"/>
                </a:solidFill>
              </a:rPr>
              <a:t>互斥，死锁检测和防止等技术在分布式系统中同样存在。</a:t>
            </a:r>
          </a:p>
          <a:p>
            <a:pPr lvl="1" indent="-220663" algn="just"/>
            <a:r>
              <a:rPr lang="en-US" altLang="zh-CN" sz="2400">
                <a:solidFill>
                  <a:srgbClr val="FFFF00"/>
                </a:solidFill>
              </a:rPr>
              <a:t>MIMD</a:t>
            </a:r>
            <a:r>
              <a:rPr lang="zh-CN" altLang="en-US" sz="2400">
                <a:solidFill>
                  <a:srgbClr val="FFFF00"/>
                </a:solidFill>
              </a:rPr>
              <a:t>机器：</a:t>
            </a:r>
            <a:r>
              <a:rPr lang="zh-CN" altLang="en-US" sz="2400">
                <a:solidFill>
                  <a:schemeClr val="bg1"/>
                </a:solidFill>
              </a:rPr>
              <a:t>紧耦合系统，它由</a:t>
            </a:r>
            <a:r>
              <a:rPr lang="zh-CN" altLang="en-US" sz="2400" u="sng">
                <a:solidFill>
                  <a:schemeClr val="bg1"/>
                </a:solidFill>
              </a:rPr>
              <a:t>分离的硬件</a:t>
            </a:r>
            <a:r>
              <a:rPr lang="zh-CN" altLang="en-US" sz="2400">
                <a:solidFill>
                  <a:schemeClr val="bg1"/>
                </a:solidFill>
              </a:rPr>
              <a:t>运行</a:t>
            </a:r>
            <a:r>
              <a:rPr lang="zh-CN" altLang="en-US" sz="2400" u="sng">
                <a:solidFill>
                  <a:schemeClr val="bg1"/>
                </a:solidFill>
              </a:rPr>
              <a:t>共同的软件</a:t>
            </a:r>
            <a:r>
              <a:rPr lang="zh-CN" altLang="en-US" sz="2400">
                <a:solidFill>
                  <a:schemeClr val="bg1"/>
                </a:solidFill>
              </a:rPr>
              <a:t>构成。</a:t>
            </a:r>
          </a:p>
          <a:p>
            <a:pPr lvl="1" indent="-220663" algn="just"/>
            <a:r>
              <a:rPr lang="zh-CN" altLang="en-US" sz="2400">
                <a:solidFill>
                  <a:srgbClr val="FFFF00"/>
                </a:solidFill>
              </a:rPr>
              <a:t>更松散的分布式系统：</a:t>
            </a:r>
            <a:r>
              <a:rPr lang="zh-CN" altLang="en-US" sz="2400">
                <a:solidFill>
                  <a:schemeClr val="bg1"/>
                </a:solidFill>
              </a:rPr>
              <a:t>由网络（局域、广域等）连接起来的自治主机构成</a:t>
            </a:r>
          </a:p>
          <a:p>
            <a:pPr lvl="1" indent="-220663" algn="just"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特点是由</a:t>
            </a:r>
            <a:r>
              <a:rPr lang="zh-CN" altLang="en-US" sz="2400" u="sng">
                <a:solidFill>
                  <a:schemeClr val="bg1"/>
                </a:solidFill>
              </a:rPr>
              <a:t>分离的硬件</a:t>
            </a:r>
            <a:r>
              <a:rPr lang="zh-CN" altLang="en-US" sz="2400">
                <a:solidFill>
                  <a:schemeClr val="bg1"/>
                </a:solidFill>
              </a:rPr>
              <a:t>运行</a:t>
            </a:r>
            <a:r>
              <a:rPr lang="zh-CN" altLang="en-US" sz="2400" u="sng">
                <a:solidFill>
                  <a:schemeClr val="bg1"/>
                </a:solidFill>
              </a:rPr>
              <a:t>分离的软件</a:t>
            </a:r>
            <a:r>
              <a:rPr lang="zh-CN" altLang="en-US" sz="2400">
                <a:solidFill>
                  <a:schemeClr val="bg1"/>
                </a:solidFill>
              </a:rPr>
              <a:t>。实体间通过诸如</a:t>
            </a:r>
            <a:r>
              <a:rPr lang="en-US" altLang="zh-CN" sz="2400">
                <a:solidFill>
                  <a:schemeClr val="bg1"/>
                </a:solidFill>
              </a:rPr>
              <a:t>TCP/IP</a:t>
            </a:r>
            <a:r>
              <a:rPr lang="zh-CN" altLang="en-US" sz="2400">
                <a:solidFill>
                  <a:schemeClr val="bg1"/>
                </a:solidFill>
              </a:rPr>
              <a:t>栈、</a:t>
            </a:r>
            <a:r>
              <a:rPr lang="en-US" altLang="zh-CN" sz="2400">
                <a:solidFill>
                  <a:schemeClr val="bg1"/>
                </a:solidFill>
              </a:rPr>
              <a:t>CORBA</a:t>
            </a:r>
            <a:r>
              <a:rPr lang="zh-CN" altLang="en-US" sz="2400">
                <a:solidFill>
                  <a:schemeClr val="bg1"/>
                </a:solidFill>
              </a:rPr>
              <a:t>或某些其它组件或中间件等接口互相作用。</a:t>
            </a:r>
          </a:p>
        </p:txBody>
      </p: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>
            <a:extLst>
              <a:ext uri="{FF2B5EF4-FFF2-40B4-BE49-F238E27FC236}">
                <a16:creationId xmlns:a16="http://schemas.microsoft.com/office/drawing/2014/main" id="{705A5DD4-39AF-4549-9606-E799BB96B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59F29636-EA7B-4E24-BA20-E541038AD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95A21-349F-4C52-A651-BBFFCCAA0E7B}" type="slidenum">
              <a:rPr lang="en-US" altLang="zh-CN"/>
              <a:pPr/>
              <a:t>15</a:t>
            </a:fld>
            <a:endParaRPr lang="en-US" altLang="zh-CN"/>
          </a:p>
        </p:txBody>
      </p:sp>
      <p:sp>
        <p:nvSpPr>
          <p:cNvPr id="297986" name="Rectangle 2">
            <a:extLst>
              <a:ext uri="{FF2B5EF4-FFF2-40B4-BE49-F238E27FC236}">
                <a16:creationId xmlns:a16="http://schemas.microsoft.com/office/drawing/2014/main" id="{4AF3BE52-4EB6-403D-823F-B4EBE682CF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8369300" cy="773113"/>
          </a:xfrm>
        </p:spPr>
        <p:txBody>
          <a:bodyPr/>
          <a:lstStyle/>
          <a:p>
            <a:pPr algn="l"/>
            <a:r>
              <a:rPr lang="en-US" altLang="zh-CN">
                <a:cs typeface="Times New Roman" panose="02020603050405020304" pitchFamily="18" charset="0"/>
              </a:rPr>
              <a:t>§1</a:t>
            </a:r>
            <a:r>
              <a:rPr lang="en-US" altLang="zh-CN"/>
              <a:t>.3 </a:t>
            </a:r>
            <a:r>
              <a:rPr lang="zh-CN" altLang="en-US"/>
              <a:t>理论和实际之关系</a:t>
            </a:r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FCDBDD18-50A4-43E2-BA00-54B5E2CF1A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2413" y="954088"/>
            <a:ext cx="8893175" cy="5446712"/>
          </a:xfrm>
        </p:spPr>
        <p:txBody>
          <a:bodyPr/>
          <a:lstStyle/>
          <a:p>
            <a:pPr marL="609600" indent="-609600" algn="just"/>
            <a:r>
              <a:rPr lang="zh-CN" altLang="en-US" sz="2800"/>
              <a:t>模型</a:t>
            </a:r>
          </a:p>
          <a:p>
            <a:pPr marL="609600" indent="-609600" algn="just"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/>
              <a:t>	</a:t>
            </a:r>
            <a:r>
              <a:rPr lang="zh-CN" altLang="en-US" sz="2800">
                <a:solidFill>
                  <a:schemeClr val="bg1"/>
                </a:solidFill>
              </a:rPr>
              <a:t>模型太多。这里主要考虑三种，基于</a:t>
            </a:r>
            <a:r>
              <a:rPr lang="zh-CN" altLang="en-US" sz="2800" u="sng">
                <a:solidFill>
                  <a:schemeClr val="bg1"/>
                </a:solidFill>
              </a:rPr>
              <a:t>通信介质</a:t>
            </a:r>
            <a:r>
              <a:rPr lang="zh-CN" altLang="en-US" sz="2800">
                <a:solidFill>
                  <a:schemeClr val="bg1"/>
                </a:solidFill>
              </a:rPr>
              <a:t>和</a:t>
            </a:r>
            <a:r>
              <a:rPr lang="zh-CN" altLang="en-US" sz="2800" u="sng">
                <a:solidFill>
                  <a:schemeClr val="bg1"/>
                </a:solidFill>
              </a:rPr>
              <a:t>同步程度</a:t>
            </a:r>
            <a:r>
              <a:rPr lang="zh-CN" altLang="en-US" sz="2800">
                <a:solidFill>
                  <a:schemeClr val="bg1"/>
                </a:solidFill>
              </a:rPr>
              <a:t>考虑。</a:t>
            </a:r>
          </a:p>
          <a:p>
            <a:pPr marL="1055688" lvl="1" indent="-533400" algn="just"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rgbClr val="FFFF00"/>
                </a:solidFill>
              </a:rPr>
              <a:t>异步共享存储模型：</a:t>
            </a:r>
            <a:r>
              <a:rPr lang="zh-CN" altLang="en-US" sz="2400">
                <a:solidFill>
                  <a:schemeClr val="bg1"/>
                </a:solidFill>
              </a:rPr>
              <a:t>用于紧耦合机器，通常情况下各处理机的时钟信号不是来源于同一信号源</a:t>
            </a:r>
          </a:p>
          <a:p>
            <a:pPr marL="1055688" lvl="1" indent="-533400" algn="just"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rgbClr val="FFFF00"/>
                </a:solidFill>
              </a:rPr>
              <a:t>异步</a:t>
            </a:r>
            <a:r>
              <a:rPr lang="en-US" altLang="zh-CN" sz="2400">
                <a:solidFill>
                  <a:srgbClr val="FFFF00"/>
                </a:solidFill>
              </a:rPr>
              <a:t>msg</a:t>
            </a:r>
            <a:r>
              <a:rPr lang="zh-CN" altLang="en-US" sz="2400">
                <a:solidFill>
                  <a:srgbClr val="FFFF00"/>
                </a:solidFill>
              </a:rPr>
              <a:t>传递模型：</a:t>
            </a:r>
            <a:r>
              <a:rPr lang="zh-CN" altLang="en-US" sz="2400">
                <a:solidFill>
                  <a:schemeClr val="bg1"/>
                </a:solidFill>
              </a:rPr>
              <a:t>用于松散耦合机器及广域网</a:t>
            </a:r>
          </a:p>
          <a:p>
            <a:pPr marL="1055688" lvl="1" indent="-533400" algn="just"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rgbClr val="FFFF00"/>
                </a:solidFill>
              </a:rPr>
              <a:t>同步</a:t>
            </a:r>
            <a:r>
              <a:rPr lang="en-US" altLang="zh-CN" sz="2400">
                <a:solidFill>
                  <a:srgbClr val="FFFF00"/>
                </a:solidFill>
              </a:rPr>
              <a:t>msg</a:t>
            </a:r>
            <a:r>
              <a:rPr lang="zh-CN" altLang="en-US" sz="2400">
                <a:solidFill>
                  <a:srgbClr val="FFFF00"/>
                </a:solidFill>
              </a:rPr>
              <a:t>传递模型：</a:t>
            </a:r>
            <a:r>
              <a:rPr lang="zh-CN" altLang="en-US" sz="2400">
                <a:solidFill>
                  <a:schemeClr val="bg1"/>
                </a:solidFill>
              </a:rPr>
              <a:t>这是一个理想的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传递系统。该系统中，某些计时信息（如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延迟上界）是已知的，系统的执行划分为轮执行，是异步系统的一种特例。</a:t>
            </a:r>
          </a:p>
          <a:p>
            <a:pPr marL="1055688" lvl="1" indent="-533400" algn="just"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该模型便于设计算法，然后将其翻译成更实际的模型。</a:t>
            </a:r>
          </a:p>
        </p:txBody>
      </p:sp>
      <p:sp>
        <p:nvSpPr>
          <p:cNvPr id="297989" name="AutoShape 5">
            <a:extLst>
              <a:ext uri="{FF2B5EF4-FFF2-40B4-BE49-F238E27FC236}">
                <a16:creationId xmlns:a16="http://schemas.microsoft.com/office/drawing/2014/main" id="{2B68AC51-54D9-4ED8-8342-764CED7B0B5B}"/>
              </a:ext>
            </a:extLst>
          </p:cNvPr>
          <p:cNvSpPr>
            <a:spLocks/>
          </p:cNvSpPr>
          <p:nvPr/>
        </p:nvSpPr>
        <p:spPr bwMode="auto">
          <a:xfrm>
            <a:off x="747713" y="3519488"/>
            <a:ext cx="134937" cy="811212"/>
          </a:xfrm>
          <a:prstGeom prst="leftBrace">
            <a:avLst>
              <a:gd name="adj1" fmla="val 50098"/>
              <a:gd name="adj2" fmla="val 50000"/>
            </a:avLst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97991" name="AutoShape 7">
            <a:extLst>
              <a:ext uri="{FF2B5EF4-FFF2-40B4-BE49-F238E27FC236}">
                <a16:creationId xmlns:a16="http://schemas.microsoft.com/office/drawing/2014/main" id="{2A0167AF-6B2D-4C12-9942-F2DFBB818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838" y="2663825"/>
            <a:ext cx="404812" cy="4194175"/>
          </a:xfrm>
          <a:prstGeom prst="curvedRightArrow">
            <a:avLst>
              <a:gd name="adj1" fmla="val 12279"/>
              <a:gd name="adj2" fmla="val 213356"/>
              <a:gd name="adj3" fmla="val 41963"/>
            </a:avLst>
          </a:prstGeom>
          <a:solidFill>
            <a:srgbClr val="F84F42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97992" name="Rectangle 8">
            <a:extLst>
              <a:ext uri="{FF2B5EF4-FFF2-40B4-BE49-F238E27FC236}">
                <a16:creationId xmlns:a16="http://schemas.microsoft.com/office/drawing/2014/main" id="{BFA676F3-1BB8-4FD2-BEAA-B3A39489C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8075" y="5768975"/>
            <a:ext cx="7200900" cy="1089025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4F4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271463" indent="-1873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lang="en-US" altLang="zh-CN" sz="1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Dijkstra E W. Co-operating Sequential Process. In programming Language.    F. Genyus(ed.). [S.I.]: Academic Press, 1968, 43-112;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sz="1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Owicki S, Gries D. Verifying Properties of Parallel Programs: An Axiomatic Approach. Communication ACM 19, 5(1976), 279-285;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7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97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9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192D64-9142-41CE-B844-7C1115BD0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1DB73B-8F1F-4827-A208-067367DF7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3E02E-AA17-4A5F-AC4C-58E7651A28E9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300034" name="Rectangle 2">
            <a:extLst>
              <a:ext uri="{FF2B5EF4-FFF2-40B4-BE49-F238E27FC236}">
                <a16:creationId xmlns:a16="http://schemas.microsoft.com/office/drawing/2014/main" id="{E5B96A37-E6A6-4BCB-8B9F-5A20602AC4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8369300" cy="773113"/>
          </a:xfrm>
        </p:spPr>
        <p:txBody>
          <a:bodyPr/>
          <a:lstStyle/>
          <a:p>
            <a:pPr algn="l"/>
            <a:r>
              <a:rPr lang="en-US" altLang="zh-CN">
                <a:cs typeface="Times New Roman" panose="02020603050405020304" pitchFamily="18" charset="0"/>
              </a:rPr>
              <a:t>§1</a:t>
            </a:r>
            <a:r>
              <a:rPr lang="en-US" altLang="zh-CN"/>
              <a:t>.3 </a:t>
            </a:r>
            <a:r>
              <a:rPr lang="zh-CN" altLang="en-US"/>
              <a:t>理论和实际之关系</a:t>
            </a:r>
          </a:p>
        </p:txBody>
      </p:sp>
      <p:sp>
        <p:nvSpPr>
          <p:cNvPr id="300035" name="Rectangle 3">
            <a:extLst>
              <a:ext uri="{FF2B5EF4-FFF2-40B4-BE49-F238E27FC236}">
                <a16:creationId xmlns:a16="http://schemas.microsoft.com/office/drawing/2014/main" id="{B9766529-F79A-4A97-A845-42D3623096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2413" y="954088"/>
            <a:ext cx="8893175" cy="5446712"/>
          </a:xfrm>
        </p:spPr>
        <p:txBody>
          <a:bodyPr/>
          <a:lstStyle/>
          <a:p>
            <a:pPr marL="609600" indent="-609600"/>
            <a:r>
              <a:rPr lang="zh-CN" altLang="en-US"/>
              <a:t>错误的种类</a:t>
            </a:r>
          </a:p>
          <a:p>
            <a:pPr marL="1055688" lvl="1" indent="-533400"/>
            <a:r>
              <a:rPr lang="zh-CN" altLang="en-US">
                <a:solidFill>
                  <a:srgbClr val="FFFF00"/>
                </a:solidFill>
              </a:rPr>
              <a:t>初始死进程</a:t>
            </a:r>
          </a:p>
          <a:p>
            <a:pPr marL="1055688" lvl="1" indent="-533400">
              <a:buFont typeface="Wingdings" panose="05000000000000000000" pitchFamily="2" charset="2"/>
              <a:buNone/>
            </a:pPr>
            <a:r>
              <a:rPr lang="zh-CN" altLang="en-US">
                <a:solidFill>
                  <a:srgbClr val="FFFF00"/>
                </a:solidFill>
              </a:rPr>
              <a:t>     </a:t>
            </a:r>
            <a:r>
              <a:rPr lang="zh-CN" altLang="en-US">
                <a:solidFill>
                  <a:schemeClr val="bg1"/>
                </a:solidFill>
              </a:rPr>
              <a:t>指在局部算法中没有执行过一步。</a:t>
            </a:r>
          </a:p>
          <a:p>
            <a:pPr marL="1055688" lvl="1" indent="-533400"/>
            <a:r>
              <a:rPr lang="en-US" altLang="zh-CN">
                <a:solidFill>
                  <a:srgbClr val="FFFF00"/>
                </a:solidFill>
              </a:rPr>
              <a:t>Crash failure</a:t>
            </a:r>
            <a:r>
              <a:rPr lang="zh-CN" altLang="en-US">
                <a:solidFill>
                  <a:srgbClr val="FFFF00"/>
                </a:solidFill>
              </a:rPr>
              <a:t>崩溃错误</a:t>
            </a:r>
            <a:r>
              <a:rPr lang="en-US" altLang="zh-CN">
                <a:solidFill>
                  <a:srgbClr val="FFFF00"/>
                </a:solidFill>
              </a:rPr>
              <a:t>(</a:t>
            </a:r>
            <a:r>
              <a:rPr lang="zh-CN" altLang="en-US">
                <a:solidFill>
                  <a:srgbClr val="FFFF00"/>
                </a:solidFill>
              </a:rPr>
              <a:t>损毁模型</a:t>
            </a:r>
            <a:r>
              <a:rPr lang="en-US" altLang="zh-CN">
                <a:solidFill>
                  <a:srgbClr val="FFFF00"/>
                </a:solidFill>
              </a:rPr>
              <a:t>)</a:t>
            </a:r>
          </a:p>
          <a:p>
            <a:pPr marL="1055688" lvl="1" indent="-533400">
              <a:buFont typeface="Wingdings" panose="05000000000000000000" pitchFamily="2" charset="2"/>
              <a:buNone/>
            </a:pPr>
            <a:r>
              <a:rPr lang="en-US" altLang="zh-CN"/>
              <a:t>	</a:t>
            </a:r>
            <a:r>
              <a:rPr lang="zh-CN" altLang="en-US">
                <a:solidFill>
                  <a:schemeClr val="bg1"/>
                </a:solidFill>
              </a:rPr>
              <a:t>指处理机没有任何警告而在某点上停止操作。</a:t>
            </a:r>
          </a:p>
          <a:p>
            <a:pPr marL="1055688" lvl="1" indent="-533400"/>
            <a:r>
              <a:rPr lang="en-US" altLang="zh-CN">
                <a:solidFill>
                  <a:srgbClr val="FFFF00"/>
                </a:solidFill>
              </a:rPr>
              <a:t>Byzantine failure</a:t>
            </a:r>
            <a:r>
              <a:rPr lang="zh-CN" altLang="en-US">
                <a:solidFill>
                  <a:srgbClr val="FFFF00"/>
                </a:solidFill>
              </a:rPr>
              <a:t>拜占庭错误</a:t>
            </a:r>
          </a:p>
          <a:p>
            <a:pPr marL="1055688" lvl="1" indent="-533400">
              <a:buFont typeface="Wingdings" panose="05000000000000000000" pitchFamily="2" charset="2"/>
              <a:buNone/>
            </a:pPr>
            <a:r>
              <a:rPr lang="zh-CN" altLang="en-US"/>
              <a:t>	</a:t>
            </a:r>
            <a:r>
              <a:rPr lang="zh-CN" altLang="en-US">
                <a:solidFill>
                  <a:schemeClr val="bg1"/>
                </a:solidFill>
              </a:rPr>
              <a:t>一个出错可引起任意的动作</a:t>
            </a:r>
            <a:r>
              <a:rPr lang="en-US" altLang="zh-CN">
                <a:solidFill>
                  <a:schemeClr val="bg1"/>
                </a:solidFill>
              </a:rPr>
              <a:t>, </a:t>
            </a:r>
            <a:r>
              <a:rPr lang="zh-CN" altLang="en-US">
                <a:solidFill>
                  <a:schemeClr val="bg1"/>
                </a:solidFill>
              </a:rPr>
              <a:t>即执行了与局部算法不一致的任意步。拜占庭错误的进程发送的消息可能包含任意内容。</a:t>
            </a: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F690B320-FD37-4CD9-A8F8-772DD8A4C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573AAA70-4E44-4999-B1C7-674B1D87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E41D7-BE32-4459-9EA4-AB3E6F669A7C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304130" name="Rectangle 2">
            <a:extLst>
              <a:ext uri="{FF2B5EF4-FFF2-40B4-BE49-F238E27FC236}">
                <a16:creationId xmlns:a16="http://schemas.microsoft.com/office/drawing/2014/main" id="{6786F813-1B87-4C73-97C0-23163DA2D3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5588" cy="904875"/>
          </a:xfrm>
        </p:spPr>
        <p:txBody>
          <a:bodyPr/>
          <a:lstStyle/>
          <a:p>
            <a:pPr algn="l"/>
            <a:r>
              <a:rPr lang="en-US" altLang="zh-CN" sz="3600"/>
              <a:t>Ch.2 </a:t>
            </a:r>
            <a:r>
              <a:rPr lang="zh-CN" altLang="en-US" sz="3600"/>
              <a:t>消息传递系统中的基本算法</a:t>
            </a:r>
          </a:p>
        </p:txBody>
      </p:sp>
      <p:sp>
        <p:nvSpPr>
          <p:cNvPr id="304131" name="Rectangle 3">
            <a:extLst>
              <a:ext uri="{FF2B5EF4-FFF2-40B4-BE49-F238E27FC236}">
                <a16:creationId xmlns:a16="http://schemas.microsoft.com/office/drawing/2014/main" id="{83AB7E6A-48A1-4843-93FD-87FCA8554A0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7350" y="1268413"/>
            <a:ext cx="8370888" cy="5084762"/>
          </a:xfrm>
        </p:spPr>
        <p:txBody>
          <a:bodyPr/>
          <a:lstStyle/>
          <a:p>
            <a:pPr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>
                <a:solidFill>
                  <a:schemeClr val="bg1"/>
                </a:solidFill>
                <a:cs typeface="Times New Roman" panose="02020603050405020304" pitchFamily="18" charset="0"/>
              </a:rPr>
              <a:t>	</a:t>
            </a: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本章介绍无故障的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msg</a:t>
            </a: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传递系统，考虑两个主要的计时模型：同步及异步。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	定义主要的复杂性度量、描述伪代码约定，最后介绍几个简单算法</a:t>
            </a:r>
          </a:p>
          <a:p>
            <a:pPr algn="just">
              <a:spcBef>
                <a:spcPct val="3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zh-CN" sz="2800">
                <a:cs typeface="Times New Roman" panose="02020603050405020304" pitchFamily="18" charset="0"/>
              </a:rPr>
              <a:t>§2</a:t>
            </a:r>
            <a:r>
              <a:rPr lang="en-US" altLang="zh-CN" sz="2800"/>
              <a:t>.1 </a:t>
            </a:r>
            <a:r>
              <a:rPr lang="zh-CN" altLang="en-US" sz="2800"/>
              <a:t>消息传递系统的形式化模型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cs typeface="Times New Roman" panose="02020603050405020304" pitchFamily="18" charset="0"/>
              </a:rPr>
              <a:t>§2</a:t>
            </a:r>
            <a:r>
              <a:rPr lang="en-US" altLang="zh-CN" sz="2800"/>
              <a:t>.1.1 </a:t>
            </a:r>
            <a:r>
              <a:rPr lang="zh-CN" altLang="en-US" sz="2800"/>
              <a:t>系统</a:t>
            </a:r>
          </a:p>
          <a:p>
            <a:pPr algn="just">
              <a:spcBef>
                <a:spcPct val="40000"/>
              </a:spcBef>
              <a:spcAft>
                <a:spcPct val="40000"/>
              </a:spcAft>
              <a:buFont typeface="Wingdings" panose="05000000000000000000" pitchFamily="2" charset="2"/>
              <a:buNone/>
            </a:pPr>
            <a:r>
              <a:rPr lang="en-US" altLang="zh-CN" sz="2800"/>
              <a:t>1.</a:t>
            </a:r>
            <a:r>
              <a:rPr lang="zh-CN" altLang="en-US" sz="2800"/>
              <a:t>基本概念</a:t>
            </a:r>
          </a:p>
          <a:p>
            <a:pPr algn="just">
              <a:spcBef>
                <a:spcPct val="0"/>
              </a:spcBef>
            </a:pPr>
            <a:r>
              <a:rPr lang="zh-CN" altLang="en-US" sz="2800"/>
              <a:t>拓扑：</a:t>
            </a:r>
            <a:r>
              <a:rPr lang="zh-CN" altLang="en-US" sz="2800">
                <a:solidFill>
                  <a:schemeClr val="bg1"/>
                </a:solidFill>
              </a:rPr>
              <a:t>无向图  结点</a:t>
            </a:r>
            <a:r>
              <a:rPr lang="en-US" altLang="zh-CN" sz="2800">
                <a:solidFill>
                  <a:schemeClr val="bg1"/>
                </a:solidFill>
              </a:rPr>
              <a:t>——</a:t>
            </a:r>
            <a:r>
              <a:rPr lang="zh-CN" altLang="en-US" sz="2800">
                <a:solidFill>
                  <a:schemeClr val="bg1"/>
                </a:solidFill>
              </a:rPr>
              <a:t>处理机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                           边   </a:t>
            </a:r>
            <a:r>
              <a:rPr lang="en-US" altLang="zh-CN" sz="2800">
                <a:solidFill>
                  <a:schemeClr val="bg1"/>
                </a:solidFill>
              </a:rPr>
              <a:t>——</a:t>
            </a:r>
            <a:r>
              <a:rPr lang="zh-CN" altLang="en-US" sz="2800">
                <a:solidFill>
                  <a:schemeClr val="bg1"/>
                </a:solidFill>
              </a:rPr>
              <a:t>双向信道</a:t>
            </a: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>
            <a:extLst>
              <a:ext uri="{FF2B5EF4-FFF2-40B4-BE49-F238E27FC236}">
                <a16:creationId xmlns:a16="http://schemas.microsoft.com/office/drawing/2014/main" id="{7D89F95A-472F-499E-A6D4-70CE484F6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EA7EA674-6AC6-427E-BE50-AA2714DAE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6AA48-707C-4B0C-9608-060D4E89A64C}" type="slidenum">
              <a:rPr lang="en-US" altLang="zh-CN"/>
              <a:pPr/>
              <a:t>18</a:t>
            </a:fld>
            <a:endParaRPr lang="en-US" altLang="zh-CN"/>
          </a:p>
        </p:txBody>
      </p:sp>
      <p:sp>
        <p:nvSpPr>
          <p:cNvPr id="302082" name="Rectangle 2">
            <a:extLst>
              <a:ext uri="{FF2B5EF4-FFF2-40B4-BE49-F238E27FC236}">
                <a16:creationId xmlns:a16="http://schemas.microsoft.com/office/drawing/2014/main" id="{3B93C7E2-B4D7-4E61-869B-B4A16368D0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8369300" cy="773113"/>
          </a:xfrm>
        </p:spPr>
        <p:txBody>
          <a:bodyPr/>
          <a:lstStyle/>
          <a:p>
            <a:pPr algn="l"/>
            <a:r>
              <a:rPr lang="en-US" altLang="zh-CN" sz="4800">
                <a:cs typeface="Times New Roman" panose="02020603050405020304" pitchFamily="18" charset="0"/>
              </a:rPr>
              <a:t>§2</a:t>
            </a:r>
            <a:r>
              <a:rPr lang="en-US" altLang="zh-CN" sz="4800"/>
              <a:t>.1.1 </a:t>
            </a:r>
            <a:r>
              <a:rPr lang="zh-CN" altLang="en-US" sz="4800"/>
              <a:t>系统</a:t>
            </a:r>
          </a:p>
        </p:txBody>
      </p:sp>
      <p:sp>
        <p:nvSpPr>
          <p:cNvPr id="302083" name="Rectangle 3">
            <a:extLst>
              <a:ext uri="{FF2B5EF4-FFF2-40B4-BE49-F238E27FC236}">
                <a16:creationId xmlns:a16="http://schemas.microsoft.com/office/drawing/2014/main" id="{B7E010E6-9EE1-4670-B553-71525BE03D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2413" y="954088"/>
            <a:ext cx="8893175" cy="5446712"/>
          </a:xfrm>
        </p:spPr>
        <p:txBody>
          <a:bodyPr/>
          <a:lstStyle/>
          <a:p>
            <a:pPr marL="609600" indent="-609600"/>
            <a:r>
              <a:rPr lang="zh-CN" altLang="en-US"/>
              <a:t>算法：由系统中每个处理器上的局部程序构成</a:t>
            </a:r>
          </a:p>
          <a:p>
            <a:pPr marL="1055688" lvl="1" indent="-533400"/>
            <a:r>
              <a:rPr lang="zh-CN" altLang="en-US"/>
              <a:t>局部程序	    </a:t>
            </a:r>
            <a:r>
              <a:rPr lang="zh-CN" altLang="en-US">
                <a:solidFill>
                  <a:schemeClr val="bg1"/>
                </a:solidFill>
              </a:rPr>
              <a:t>执行局部计算</a:t>
            </a:r>
            <a:r>
              <a:rPr lang="en-US" altLang="zh-CN">
                <a:solidFill>
                  <a:schemeClr val="bg1"/>
                </a:solidFill>
              </a:rPr>
              <a:t>——</a:t>
            </a:r>
            <a:r>
              <a:rPr lang="zh-CN" altLang="en-US">
                <a:solidFill>
                  <a:schemeClr val="bg1"/>
                </a:solidFill>
              </a:rPr>
              <a:t>本地机器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CN" altLang="en-US"/>
              <a:t>         	            </a:t>
            </a:r>
            <a:r>
              <a:rPr lang="zh-CN" altLang="en-US" sz="2800">
                <a:solidFill>
                  <a:schemeClr val="bg1"/>
                </a:solidFill>
              </a:rPr>
              <a:t>发送和接收</a:t>
            </a:r>
            <a:r>
              <a:rPr lang="en-US" altLang="zh-CN" sz="2800">
                <a:solidFill>
                  <a:schemeClr val="bg1"/>
                </a:solidFill>
              </a:rPr>
              <a:t>msg——</a:t>
            </a:r>
            <a:r>
              <a:rPr lang="zh-CN" altLang="en-US" sz="2800">
                <a:solidFill>
                  <a:schemeClr val="bg1"/>
                </a:solidFill>
              </a:rPr>
              <a:t>邻居</a:t>
            </a:r>
          </a:p>
          <a:p>
            <a:pPr marL="1055688" lvl="1" indent="-533400"/>
            <a:r>
              <a:rPr lang="zh-CN" altLang="en-US"/>
              <a:t>形式地：</a:t>
            </a:r>
            <a:r>
              <a:rPr lang="zh-CN" altLang="en-US">
                <a:solidFill>
                  <a:schemeClr val="bg1"/>
                </a:solidFill>
              </a:rPr>
              <a:t>一个系统或一个算法是由</a:t>
            </a:r>
            <a:r>
              <a:rPr lang="en-US" altLang="zh-CN">
                <a:solidFill>
                  <a:schemeClr val="bg1"/>
                </a:solidFill>
              </a:rPr>
              <a:t>n</a:t>
            </a:r>
            <a:r>
              <a:rPr lang="zh-CN" altLang="en-US">
                <a:solidFill>
                  <a:schemeClr val="bg1"/>
                </a:solidFill>
              </a:rPr>
              <a:t>个处理器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0</a:t>
            </a:r>
            <a:r>
              <a:rPr lang="en-US" altLang="zh-CN">
                <a:solidFill>
                  <a:schemeClr val="bg1"/>
                </a:solidFill>
              </a:rPr>
              <a:t>, p</a:t>
            </a:r>
            <a:r>
              <a:rPr lang="en-US" altLang="zh-CN" baseline="-25000">
                <a:solidFill>
                  <a:schemeClr val="bg1"/>
                </a:solidFill>
              </a:rPr>
              <a:t>1</a:t>
            </a:r>
            <a:r>
              <a:rPr lang="en-US" altLang="zh-CN">
                <a:solidFill>
                  <a:schemeClr val="bg1"/>
                </a:solidFill>
              </a:rPr>
              <a:t>,…p</a:t>
            </a:r>
            <a:r>
              <a:rPr lang="en-US" altLang="zh-CN" baseline="-25000">
                <a:solidFill>
                  <a:schemeClr val="bg1"/>
                </a:solidFill>
              </a:rPr>
              <a:t>n-1</a:t>
            </a:r>
            <a:r>
              <a:rPr lang="zh-CN" altLang="en-US">
                <a:solidFill>
                  <a:schemeClr val="bg1"/>
                </a:solidFill>
              </a:rPr>
              <a:t>构成，每个处理器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i</a:t>
            </a:r>
            <a:r>
              <a:rPr lang="zh-CN" altLang="en-US">
                <a:solidFill>
                  <a:schemeClr val="bg1"/>
                </a:solidFill>
              </a:rPr>
              <a:t>可以模型化为一个具有状态集</a:t>
            </a:r>
            <a:r>
              <a:rPr lang="en-US" altLang="zh-CN">
                <a:solidFill>
                  <a:schemeClr val="bg1"/>
                </a:solidFill>
              </a:rPr>
              <a:t>Q</a:t>
            </a:r>
            <a:r>
              <a:rPr lang="en-US" altLang="zh-CN" baseline="-25000">
                <a:solidFill>
                  <a:schemeClr val="bg1"/>
                </a:solidFill>
              </a:rPr>
              <a:t>i</a:t>
            </a:r>
            <a:r>
              <a:rPr lang="zh-CN" altLang="en-US">
                <a:solidFill>
                  <a:schemeClr val="bg1"/>
                </a:solidFill>
              </a:rPr>
              <a:t>的状态机（可能是无限的）</a:t>
            </a:r>
          </a:p>
        </p:txBody>
      </p:sp>
      <p:sp>
        <p:nvSpPr>
          <p:cNvPr id="302084" name="AutoShape 4">
            <a:extLst>
              <a:ext uri="{FF2B5EF4-FFF2-40B4-BE49-F238E27FC236}">
                <a16:creationId xmlns:a16="http://schemas.microsoft.com/office/drawing/2014/main" id="{E59904F6-D4A7-422D-BBBB-878F3D1C6087}"/>
              </a:ext>
            </a:extLst>
          </p:cNvPr>
          <p:cNvSpPr>
            <a:spLocks/>
          </p:cNvSpPr>
          <p:nvPr/>
        </p:nvSpPr>
        <p:spPr bwMode="auto">
          <a:xfrm>
            <a:off x="3087688" y="2259013"/>
            <a:ext cx="177800" cy="944562"/>
          </a:xfrm>
          <a:prstGeom prst="leftBrace">
            <a:avLst>
              <a:gd name="adj1" fmla="val 44271"/>
              <a:gd name="adj2" fmla="val 50000"/>
            </a:avLst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4">
            <a:extLst>
              <a:ext uri="{FF2B5EF4-FFF2-40B4-BE49-F238E27FC236}">
                <a16:creationId xmlns:a16="http://schemas.microsoft.com/office/drawing/2014/main" id="{BDCF2003-9393-4046-A1B4-49C4D2645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灯片编号占位符 6">
            <a:extLst>
              <a:ext uri="{FF2B5EF4-FFF2-40B4-BE49-F238E27FC236}">
                <a16:creationId xmlns:a16="http://schemas.microsoft.com/office/drawing/2014/main" id="{31379D24-364E-4BB2-AD35-5371B5FE7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90716-D700-4071-8C2C-0D9F156945E8}" type="slidenum">
              <a:rPr lang="en-US" altLang="zh-CN"/>
              <a:pPr/>
              <a:t>19</a:t>
            </a:fld>
            <a:endParaRPr lang="en-US" altLang="zh-CN"/>
          </a:p>
        </p:txBody>
      </p:sp>
      <p:sp>
        <p:nvSpPr>
          <p:cNvPr id="305154" name="Rectangle 2">
            <a:extLst>
              <a:ext uri="{FF2B5EF4-FFF2-40B4-BE49-F238E27FC236}">
                <a16:creationId xmlns:a16="http://schemas.microsoft.com/office/drawing/2014/main" id="{EABC7C0D-30A4-4239-8800-100395C783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8231188" cy="1143000"/>
          </a:xfrm>
        </p:spPr>
        <p:txBody>
          <a:bodyPr/>
          <a:lstStyle/>
          <a:p>
            <a:pPr algn="l"/>
            <a:r>
              <a:rPr lang="en-US" altLang="zh-CN" sz="4800">
                <a:cs typeface="Times New Roman" panose="02020603050405020304" pitchFamily="18" charset="0"/>
              </a:rPr>
              <a:t>§2</a:t>
            </a:r>
            <a:r>
              <a:rPr lang="en-US" altLang="zh-CN" sz="4800"/>
              <a:t>.1.1 </a:t>
            </a:r>
            <a:r>
              <a:rPr lang="zh-CN" altLang="en-US" sz="4800"/>
              <a:t>系统</a:t>
            </a:r>
          </a:p>
        </p:txBody>
      </p:sp>
      <p:sp>
        <p:nvSpPr>
          <p:cNvPr id="305155" name="Rectangle 3">
            <a:extLst>
              <a:ext uri="{FF2B5EF4-FFF2-40B4-BE49-F238E27FC236}">
                <a16:creationId xmlns:a16="http://schemas.microsoft.com/office/drawing/2014/main" id="{57D4ED3D-6C6F-49D2-ABEF-FAF53237D63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79513"/>
            <a:ext cx="8893175" cy="5678487"/>
          </a:xfrm>
        </p:spPr>
        <p:txBody>
          <a:bodyPr/>
          <a:lstStyle/>
          <a:p>
            <a:pPr marL="609600" indent="-609600"/>
            <a:r>
              <a:rPr lang="zh-CN" altLang="en-US" sz="3000"/>
              <a:t>状态（进程的局部状态）</a:t>
            </a:r>
          </a:p>
          <a:p>
            <a:pPr marL="609600" indent="-609600" algn="just">
              <a:buFont typeface="Wingdings" panose="05000000000000000000" pitchFamily="2" charset="2"/>
              <a:buNone/>
            </a:pPr>
            <a:r>
              <a:rPr lang="zh-CN" altLang="en-US" sz="3000">
                <a:solidFill>
                  <a:schemeClr val="bg1"/>
                </a:solidFill>
              </a:rPr>
              <a:t>       由</a:t>
            </a:r>
            <a:r>
              <a:rPr lang="en-US" altLang="zh-CN" sz="3000">
                <a:solidFill>
                  <a:schemeClr val="bg1"/>
                </a:solidFill>
              </a:rPr>
              <a:t>p</a:t>
            </a:r>
            <a:r>
              <a:rPr lang="en-US" altLang="zh-CN" sz="3000" baseline="-25000">
                <a:solidFill>
                  <a:schemeClr val="bg1"/>
                </a:solidFill>
              </a:rPr>
              <a:t>i</a:t>
            </a:r>
            <a:r>
              <a:rPr lang="zh-CN" altLang="en-US" sz="3000">
                <a:solidFill>
                  <a:schemeClr val="bg1"/>
                </a:solidFill>
              </a:rPr>
              <a:t>的变量，</a:t>
            </a:r>
            <a:r>
              <a:rPr lang="en-US" altLang="zh-CN" sz="3000">
                <a:solidFill>
                  <a:schemeClr val="bg1"/>
                </a:solidFill>
              </a:rPr>
              <a:t>p</a:t>
            </a:r>
            <a:r>
              <a:rPr lang="en-US" altLang="zh-CN" sz="3000" baseline="-25000">
                <a:solidFill>
                  <a:schemeClr val="bg1"/>
                </a:solidFill>
              </a:rPr>
              <a:t>i</a:t>
            </a:r>
            <a:r>
              <a:rPr lang="zh-CN" altLang="en-US" sz="3000">
                <a:solidFill>
                  <a:schemeClr val="bg1"/>
                </a:solidFill>
              </a:rPr>
              <a:t>的</a:t>
            </a:r>
            <a:r>
              <a:rPr lang="en-US" altLang="zh-CN" sz="3000">
                <a:solidFill>
                  <a:schemeClr val="bg1"/>
                </a:solidFill>
              </a:rPr>
              <a:t>msgs</a:t>
            </a:r>
            <a:r>
              <a:rPr lang="zh-CN" altLang="en-US" sz="3000">
                <a:solidFill>
                  <a:schemeClr val="bg1"/>
                </a:solidFill>
              </a:rPr>
              <a:t>构成。</a:t>
            </a:r>
          </a:p>
          <a:p>
            <a:pPr marL="609600" indent="-609600" algn="just">
              <a:buFont typeface="Wingdings" panose="05000000000000000000" pitchFamily="2" charset="2"/>
              <a:buNone/>
            </a:pPr>
            <a:r>
              <a:rPr lang="zh-CN" altLang="en-US" sz="3000"/>
              <a:t>       </a:t>
            </a:r>
            <a:r>
              <a:rPr lang="en-US" altLang="zh-CN" sz="3000">
                <a:solidFill>
                  <a:schemeClr val="bg1"/>
                </a:solidFill>
              </a:rPr>
              <a:t>p</a:t>
            </a:r>
            <a:r>
              <a:rPr lang="en-US" altLang="zh-CN" sz="3000" baseline="-25000">
                <a:solidFill>
                  <a:schemeClr val="bg1"/>
                </a:solidFill>
              </a:rPr>
              <a:t>i</a:t>
            </a:r>
            <a:r>
              <a:rPr lang="zh-CN" altLang="en-US" sz="3000">
                <a:solidFill>
                  <a:schemeClr val="bg1"/>
                </a:solidFill>
              </a:rPr>
              <a:t>的每个状态由</a:t>
            </a:r>
            <a:r>
              <a:rPr lang="en-US" altLang="zh-CN" sz="3000">
                <a:solidFill>
                  <a:schemeClr val="bg1"/>
                </a:solidFill>
              </a:rPr>
              <a:t>2r</a:t>
            </a:r>
            <a:r>
              <a:rPr lang="zh-CN" altLang="en-US" sz="3000">
                <a:solidFill>
                  <a:schemeClr val="bg1"/>
                </a:solidFill>
              </a:rPr>
              <a:t>个</a:t>
            </a:r>
            <a:r>
              <a:rPr lang="en-US" altLang="zh-CN" sz="3000">
                <a:solidFill>
                  <a:schemeClr val="bg1"/>
                </a:solidFill>
              </a:rPr>
              <a:t>msg</a:t>
            </a:r>
            <a:r>
              <a:rPr lang="zh-CN" altLang="en-US" sz="3000">
                <a:solidFill>
                  <a:schemeClr val="bg1"/>
                </a:solidFill>
              </a:rPr>
              <a:t>集构成：</a:t>
            </a:r>
          </a:p>
          <a:p>
            <a:pPr marL="1055688" lvl="1" indent="-533400" algn="just"/>
            <a:r>
              <a:rPr lang="en-US" altLang="zh-CN" sz="3000">
                <a:latin typeface="Times New Roman" panose="02020603050405020304" pitchFamily="18" charset="0"/>
                <a:ea typeface="PMingLiU" panose="02020500000000000000" pitchFamily="18" charset="-120"/>
              </a:rPr>
              <a:t>outbuf</a:t>
            </a:r>
            <a:r>
              <a:rPr lang="en-US" altLang="zh-CN" sz="3000" baseline="-25000">
                <a:latin typeface="Times New Roman" panose="02020603050405020304" pitchFamily="18" charset="0"/>
                <a:ea typeface="PMingLiU" panose="02020500000000000000" pitchFamily="18" charset="-120"/>
              </a:rPr>
              <a:t>i</a:t>
            </a:r>
            <a:r>
              <a:rPr lang="en-US" altLang="zh-CN" sz="3000">
                <a:latin typeface="Times New Roman" panose="02020603050405020304" pitchFamily="18" charset="0"/>
                <a:ea typeface="PMingLiU" panose="02020500000000000000" pitchFamily="18" charset="-120"/>
              </a:rPr>
              <a:t>[</a:t>
            </a:r>
            <a:r>
              <a:rPr lang="en-US" altLang="zh-CN" sz="3000">
                <a:latin typeface="Vivaldi" panose="03020602050506090804" pitchFamily="66" charset="0"/>
                <a:ea typeface="PMingLiU" panose="02020500000000000000" pitchFamily="18" charset="-120"/>
              </a:rPr>
              <a:t>l</a:t>
            </a:r>
            <a:r>
              <a:rPr lang="en-US" altLang="zh-CN" sz="3000">
                <a:latin typeface="Times New Roman" panose="02020603050405020304" pitchFamily="18" charset="0"/>
                <a:ea typeface="PMingLiU" panose="02020500000000000000" pitchFamily="18" charset="-120"/>
              </a:rPr>
              <a:t>](1</a:t>
            </a:r>
            <a:r>
              <a:rPr lang="en-US" altLang="zh-CN" sz="3000">
                <a:latin typeface="Times New Roman" panose="02020603050405020304" pitchFamily="18" charset="0"/>
                <a:ea typeface="PMingLiU" panose="02020500000000000000" pitchFamily="18" charset="-120"/>
                <a:cs typeface="Arial" panose="020B0604020202020204" pitchFamily="34" charset="0"/>
              </a:rPr>
              <a:t>≤</a:t>
            </a:r>
            <a:r>
              <a:rPr lang="en-US" altLang="zh-CN" sz="3000">
                <a:latin typeface="Vivaldi" panose="03020602050506090804" pitchFamily="66" charset="0"/>
                <a:ea typeface="PMingLiU" panose="02020500000000000000" pitchFamily="18" charset="-120"/>
                <a:cs typeface="Arial" panose="020B0604020202020204" pitchFamily="34" charset="0"/>
              </a:rPr>
              <a:t>l</a:t>
            </a:r>
            <a:r>
              <a:rPr lang="en-US" altLang="zh-CN" sz="3000">
                <a:latin typeface="Times New Roman" panose="02020603050405020304" pitchFamily="18" charset="0"/>
                <a:ea typeface="PMingLiU" panose="02020500000000000000" pitchFamily="18" charset="-120"/>
                <a:cs typeface="Arial" panose="020B0604020202020204" pitchFamily="34" charset="0"/>
              </a:rPr>
              <a:t>≤r</a:t>
            </a:r>
            <a:r>
              <a:rPr lang="en-US" altLang="zh-CN" sz="3000">
                <a:latin typeface="Times New Roman" panose="02020603050405020304" pitchFamily="18" charset="0"/>
                <a:ea typeface="PMingLiU" panose="02020500000000000000" pitchFamily="18" charset="-120"/>
              </a:rPr>
              <a:t>)</a:t>
            </a:r>
            <a:r>
              <a:rPr lang="en-US" altLang="zh-CN" sz="3000">
                <a:latin typeface="Times New Roman" panose="02020603050405020304" pitchFamily="18" charset="0"/>
              </a:rPr>
              <a:t>: </a:t>
            </a:r>
            <a:r>
              <a:rPr lang="en-US" altLang="zh-CN" sz="300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3000" baseline="-25000">
                <a:solidFill>
                  <a:schemeClr val="bg1"/>
                </a:solidFill>
              </a:rPr>
              <a:t>i</a:t>
            </a:r>
            <a:r>
              <a:rPr lang="zh-CN" altLang="en-US" sz="3000">
                <a:solidFill>
                  <a:schemeClr val="bg1"/>
                </a:solidFill>
              </a:rPr>
              <a:t>经第</a:t>
            </a:r>
            <a:r>
              <a:rPr lang="en-US" altLang="zh-CN" sz="3000">
                <a:solidFill>
                  <a:schemeClr val="bg1"/>
                </a:solidFill>
                <a:latin typeface="Vivaldi" panose="03020602050506090804" pitchFamily="66" charset="0"/>
                <a:ea typeface="PMingLiU" panose="02020500000000000000" pitchFamily="18" charset="-120"/>
              </a:rPr>
              <a:t>l</a:t>
            </a:r>
            <a:r>
              <a:rPr lang="zh-CN" altLang="en-US" sz="3000">
                <a:solidFill>
                  <a:schemeClr val="bg1"/>
                </a:solidFill>
              </a:rPr>
              <a:t>条关联的信道发送给邻居，但尚未传到邻居的</a:t>
            </a:r>
            <a:r>
              <a:rPr lang="en-US" altLang="zh-CN" sz="3000">
                <a:solidFill>
                  <a:schemeClr val="bg1"/>
                </a:solidFill>
              </a:rPr>
              <a:t>msg</a:t>
            </a:r>
            <a:r>
              <a:rPr lang="zh-CN" altLang="en-US" sz="3000">
                <a:solidFill>
                  <a:schemeClr val="bg1"/>
                </a:solidFill>
              </a:rPr>
              <a:t>。</a:t>
            </a:r>
          </a:p>
          <a:p>
            <a:pPr marL="1055688" lvl="1" indent="-533400" algn="just"/>
            <a:r>
              <a:rPr lang="en-US" altLang="zh-CN" sz="3000">
                <a:latin typeface="Times New Roman" panose="02020603050405020304" pitchFamily="18" charset="0"/>
                <a:ea typeface="PMingLiU" panose="02020500000000000000" pitchFamily="18" charset="-120"/>
              </a:rPr>
              <a:t>inbuf</a:t>
            </a:r>
            <a:r>
              <a:rPr lang="en-US" altLang="zh-CN" sz="3000" baseline="-25000">
                <a:latin typeface="Times New Roman" panose="02020603050405020304" pitchFamily="18" charset="0"/>
                <a:ea typeface="PMingLiU" panose="02020500000000000000" pitchFamily="18" charset="-120"/>
              </a:rPr>
              <a:t>i</a:t>
            </a:r>
            <a:r>
              <a:rPr lang="en-US" altLang="zh-CN" sz="3000">
                <a:latin typeface="Times New Roman" panose="02020603050405020304" pitchFamily="18" charset="0"/>
                <a:ea typeface="PMingLiU" panose="02020500000000000000" pitchFamily="18" charset="-120"/>
              </a:rPr>
              <a:t>[</a:t>
            </a:r>
            <a:r>
              <a:rPr lang="en-US" altLang="zh-CN" sz="3000">
                <a:latin typeface="Vivaldi" panose="03020602050506090804" pitchFamily="66" charset="0"/>
                <a:ea typeface="PMingLiU" panose="02020500000000000000" pitchFamily="18" charset="-120"/>
              </a:rPr>
              <a:t>l</a:t>
            </a:r>
            <a:r>
              <a:rPr lang="en-US" altLang="zh-CN" sz="3000">
                <a:latin typeface="Times New Roman" panose="02020603050405020304" pitchFamily="18" charset="0"/>
                <a:ea typeface="PMingLiU" panose="02020500000000000000" pitchFamily="18" charset="-120"/>
              </a:rPr>
              <a:t>](1≤</a:t>
            </a:r>
            <a:r>
              <a:rPr lang="en-US" altLang="zh-CN" sz="3000">
                <a:latin typeface="Vivaldi" panose="03020602050506090804" pitchFamily="66" charset="0"/>
                <a:ea typeface="PMingLiU" panose="02020500000000000000" pitchFamily="18" charset="-120"/>
              </a:rPr>
              <a:t>l</a:t>
            </a:r>
            <a:r>
              <a:rPr lang="en-US" altLang="zh-CN" sz="3000">
                <a:latin typeface="Times New Roman" panose="02020603050405020304" pitchFamily="18" charset="0"/>
                <a:ea typeface="PMingLiU" panose="02020500000000000000" pitchFamily="18" charset="-120"/>
              </a:rPr>
              <a:t>≤r)</a:t>
            </a:r>
            <a:r>
              <a:rPr lang="en-US" altLang="zh-CN" sz="3000">
                <a:latin typeface="Times New Roman" panose="02020603050405020304" pitchFamily="18" charset="0"/>
              </a:rPr>
              <a:t>: </a:t>
            </a:r>
            <a:r>
              <a:rPr lang="zh-CN" altLang="en-US" sz="3000">
                <a:solidFill>
                  <a:schemeClr val="bg1"/>
                </a:solidFill>
              </a:rPr>
              <a:t>在</a:t>
            </a:r>
            <a:r>
              <a:rPr lang="en-US" altLang="zh-CN" sz="3000">
                <a:solidFill>
                  <a:schemeClr val="bg1"/>
                </a:solidFill>
              </a:rPr>
              <a:t>p</a:t>
            </a:r>
            <a:r>
              <a:rPr lang="en-US" altLang="zh-CN" sz="3000" baseline="-25000">
                <a:solidFill>
                  <a:schemeClr val="bg1"/>
                </a:solidFill>
              </a:rPr>
              <a:t>i</a:t>
            </a:r>
            <a:r>
              <a:rPr lang="zh-CN" altLang="en-US" sz="3000">
                <a:solidFill>
                  <a:schemeClr val="bg1"/>
                </a:solidFill>
              </a:rPr>
              <a:t>的第</a:t>
            </a:r>
            <a:r>
              <a:rPr lang="en-US" altLang="zh-CN" sz="3000">
                <a:solidFill>
                  <a:schemeClr val="bg1"/>
                </a:solidFill>
                <a:latin typeface="Vivaldi" panose="03020602050506090804" pitchFamily="66" charset="0"/>
                <a:ea typeface="PMingLiU" panose="02020500000000000000" pitchFamily="18" charset="-120"/>
              </a:rPr>
              <a:t>l</a:t>
            </a:r>
            <a:r>
              <a:rPr lang="zh-CN" altLang="en-US" sz="3000">
                <a:solidFill>
                  <a:schemeClr val="bg1"/>
                </a:solidFill>
              </a:rPr>
              <a:t>条信道上已传递到</a:t>
            </a:r>
            <a:r>
              <a:rPr lang="en-US" altLang="zh-CN" sz="3000">
                <a:solidFill>
                  <a:schemeClr val="bg1"/>
                </a:solidFill>
              </a:rPr>
              <a:t>p</a:t>
            </a:r>
            <a:r>
              <a:rPr lang="en-US" altLang="zh-CN" sz="3000" baseline="-25000">
                <a:solidFill>
                  <a:schemeClr val="bg1"/>
                </a:solidFill>
              </a:rPr>
              <a:t>i</a:t>
            </a:r>
            <a:r>
              <a:rPr lang="zh-CN" altLang="en-US" sz="3000">
                <a:solidFill>
                  <a:schemeClr val="bg1"/>
                </a:solidFill>
              </a:rPr>
              <a:t>，但尚未经</a:t>
            </a:r>
            <a:r>
              <a:rPr lang="en-US" altLang="zh-CN" sz="3000">
                <a:solidFill>
                  <a:schemeClr val="bg1"/>
                </a:solidFill>
              </a:rPr>
              <a:t>p</a:t>
            </a:r>
            <a:r>
              <a:rPr lang="en-US" altLang="zh-CN" sz="3000" baseline="-25000">
                <a:solidFill>
                  <a:schemeClr val="bg1"/>
                </a:solidFill>
              </a:rPr>
              <a:t>i</a:t>
            </a:r>
            <a:r>
              <a:rPr lang="zh-CN" altLang="en-US" sz="3000">
                <a:solidFill>
                  <a:schemeClr val="bg1"/>
                </a:solidFill>
              </a:rPr>
              <a:t>内部计算步骤处理的</a:t>
            </a:r>
            <a:r>
              <a:rPr lang="en-US" altLang="zh-CN" sz="3000">
                <a:solidFill>
                  <a:schemeClr val="bg1"/>
                </a:solidFill>
              </a:rPr>
              <a:t>msg</a:t>
            </a:r>
            <a:r>
              <a:rPr lang="zh-CN" altLang="en-US" sz="3000">
                <a:solidFill>
                  <a:schemeClr val="bg1"/>
                </a:solidFill>
              </a:rPr>
              <a:t>。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      模拟在信道上传输的</a:t>
            </a:r>
            <a:r>
              <a:rPr lang="en-US" altLang="zh-CN">
                <a:solidFill>
                  <a:schemeClr val="bg1"/>
                </a:solidFill>
              </a:rPr>
              <a:t>msgs</a:t>
            </a:r>
            <a:r>
              <a:rPr lang="en-US" altLang="zh-CN"/>
              <a:t> </a:t>
            </a:r>
          </a:p>
        </p:txBody>
      </p:sp>
      <p:sp>
        <p:nvSpPr>
          <p:cNvPr id="305157" name="Rectangle 5">
            <a:extLst>
              <a:ext uri="{FF2B5EF4-FFF2-40B4-BE49-F238E27FC236}">
                <a16:creationId xmlns:a16="http://schemas.microsoft.com/office/drawing/2014/main" id="{84D89C4B-C6E3-4B45-BBDA-6300002F8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2963" y="863600"/>
            <a:ext cx="3222625" cy="544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1055688" indent="-53340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379538" indent="-4572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752600" indent="-3810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209800" indent="-3810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zh-CN"/>
          </a:p>
          <a:p>
            <a:pPr>
              <a:buFont typeface="Wingdings" panose="05000000000000000000" pitchFamily="2" charset="2"/>
              <a:buNone/>
            </a:pPr>
            <a:endParaRPr lang="en-US" altLang="zh-CN"/>
          </a:p>
          <a:p>
            <a:pPr>
              <a:buFont typeface="Wingdings" panose="05000000000000000000" pitchFamily="2" charset="2"/>
              <a:buNone/>
            </a:pPr>
            <a:endParaRPr lang="en-US" altLang="zh-CN"/>
          </a:p>
          <a:p>
            <a:pPr>
              <a:buFont typeface="Wingdings" panose="05000000000000000000" pitchFamily="2" charset="2"/>
              <a:buNone/>
            </a:pPr>
            <a:endParaRPr lang="en-US" altLang="zh-CN"/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</a:t>
            </a:r>
          </a:p>
        </p:txBody>
      </p:sp>
      <p:graphicFrame>
        <p:nvGraphicFramePr>
          <p:cNvPr id="305183" name="Object 31">
            <a:extLst>
              <a:ext uri="{FF2B5EF4-FFF2-40B4-BE49-F238E27FC236}">
                <a16:creationId xmlns:a16="http://schemas.microsoft.com/office/drawing/2014/main" id="{B266F5D8-B9A6-4262-92C6-76E51F4CF21F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6057900" y="549275"/>
          <a:ext cx="2430463" cy="219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85" name="Visio" r:id="rId4" imgW="2656080" imgH="2401200" progId="Visio.Drawing.11">
                  <p:embed/>
                </p:oleObj>
              </mc:Choice>
              <mc:Fallback>
                <p:oleObj name="Visio" r:id="rId4" imgW="2656080" imgH="2401200" progId="Visio.Drawing.11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0" y="549275"/>
                        <a:ext cx="2430463" cy="219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1AEB3E-AF87-4959-A004-C4D056958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8EA71C-294A-4DCE-9159-3E104724C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BD696-A12B-42C9-85A8-667E78FDD584}" type="slidenum">
              <a:rPr lang="en-US" altLang="zh-CN"/>
              <a:pPr/>
              <a:t>20</a:t>
            </a:fld>
            <a:endParaRPr lang="en-US" altLang="zh-CN"/>
          </a:p>
        </p:txBody>
      </p:sp>
      <p:sp>
        <p:nvSpPr>
          <p:cNvPr id="309250" name="Rectangle 2">
            <a:extLst>
              <a:ext uri="{FF2B5EF4-FFF2-40B4-BE49-F238E27FC236}">
                <a16:creationId xmlns:a16="http://schemas.microsoft.com/office/drawing/2014/main" id="{A8E345F0-7466-498D-A0E4-340884A364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8369300" cy="773113"/>
          </a:xfrm>
        </p:spPr>
        <p:txBody>
          <a:bodyPr/>
          <a:lstStyle/>
          <a:p>
            <a:pPr algn="l"/>
            <a:r>
              <a:rPr lang="en-US" altLang="zh-CN" sz="4800">
                <a:cs typeface="Times New Roman" panose="02020603050405020304" pitchFamily="18" charset="0"/>
              </a:rPr>
              <a:t>§2</a:t>
            </a:r>
            <a:r>
              <a:rPr lang="en-US" altLang="zh-CN" sz="4800"/>
              <a:t>.1.1 </a:t>
            </a:r>
            <a:r>
              <a:rPr lang="zh-CN" altLang="en-US" sz="4800"/>
              <a:t>系统</a:t>
            </a:r>
          </a:p>
        </p:txBody>
      </p:sp>
      <p:sp>
        <p:nvSpPr>
          <p:cNvPr id="309251" name="Rectangle 3">
            <a:extLst>
              <a:ext uri="{FF2B5EF4-FFF2-40B4-BE49-F238E27FC236}">
                <a16:creationId xmlns:a16="http://schemas.microsoft.com/office/drawing/2014/main" id="{1FAAC675-F312-4933-A9E9-D12B1A2BB0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2413" y="954088"/>
            <a:ext cx="8893175" cy="5446712"/>
          </a:xfrm>
        </p:spPr>
        <p:txBody>
          <a:bodyPr/>
          <a:lstStyle/>
          <a:p>
            <a:pPr marL="609600" indent="-609600"/>
            <a:r>
              <a:rPr lang="zh-CN" altLang="en-US"/>
              <a:t>初始状态：</a:t>
            </a:r>
            <a:endParaRPr lang="zh-CN" altLang="en-US" sz="2800">
              <a:solidFill>
                <a:schemeClr val="bg1"/>
              </a:solidFill>
            </a:endParaRPr>
          </a:p>
          <a:p>
            <a:pPr marL="1055688" lvl="1" indent="-533400"/>
            <a:r>
              <a:rPr lang="en-US" altLang="zh-CN">
                <a:solidFill>
                  <a:schemeClr val="bg1"/>
                </a:solidFill>
              </a:rPr>
              <a:t>Q</a:t>
            </a:r>
            <a:r>
              <a:rPr lang="en-US" altLang="zh-CN" baseline="-25000">
                <a:solidFill>
                  <a:schemeClr val="bg1"/>
                </a:solidFill>
              </a:rPr>
              <a:t>i</a:t>
            </a:r>
            <a:r>
              <a:rPr lang="zh-CN" altLang="en-US">
                <a:solidFill>
                  <a:schemeClr val="bg1"/>
                </a:solidFill>
              </a:rPr>
              <a:t>包含一个特殊的初始状态子集：每个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inbuf</a:t>
            </a:r>
            <a:r>
              <a:rPr lang="en-US" altLang="zh-CN" baseline="-25000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i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[</a:t>
            </a:r>
            <a:r>
              <a:rPr lang="en-US" altLang="zh-CN">
                <a:solidFill>
                  <a:schemeClr val="bg1"/>
                </a:solidFill>
                <a:latin typeface="Vivaldi" panose="03020602050506090804" pitchFamily="66" charset="0"/>
                <a:ea typeface="PMingLiU" panose="02020500000000000000" pitchFamily="18" charset="-120"/>
              </a:rPr>
              <a:t>l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]</a:t>
            </a:r>
            <a:r>
              <a:rPr lang="zh-CN" altLang="en-US">
                <a:solidFill>
                  <a:schemeClr val="bg1"/>
                </a:solidFill>
              </a:rPr>
              <a:t>必须为空，但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outbuf</a:t>
            </a:r>
            <a:r>
              <a:rPr lang="en-US" altLang="zh-CN" baseline="-25000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i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[</a:t>
            </a:r>
            <a:r>
              <a:rPr lang="en-US" altLang="zh-CN">
                <a:solidFill>
                  <a:schemeClr val="bg1"/>
                </a:solidFill>
                <a:latin typeface="Vivaldi" panose="03020602050506090804" pitchFamily="66" charset="0"/>
                <a:ea typeface="PMingLiU" panose="02020500000000000000" pitchFamily="18" charset="-120"/>
              </a:rPr>
              <a:t>l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]</a:t>
            </a:r>
            <a:r>
              <a:rPr lang="zh-CN" altLang="en-US">
                <a:solidFill>
                  <a:schemeClr val="bg1"/>
                </a:solidFill>
              </a:rPr>
              <a:t>未必为空。</a:t>
            </a:r>
          </a:p>
          <a:p>
            <a:pPr marL="609600" indent="-609600"/>
            <a:r>
              <a:rPr lang="zh-CN" altLang="en-US"/>
              <a:t>转换函数</a:t>
            </a:r>
            <a:r>
              <a:rPr lang="en-US" altLang="zh-CN"/>
              <a:t>(transition)</a:t>
            </a:r>
            <a:r>
              <a:rPr lang="zh-CN" altLang="en-US"/>
              <a:t>：</a:t>
            </a:r>
          </a:p>
          <a:p>
            <a:pPr marL="1055688" lvl="1" indent="-533400"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处理器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i</a:t>
            </a:r>
            <a:r>
              <a:rPr lang="zh-CN" altLang="en-US">
                <a:solidFill>
                  <a:schemeClr val="bg1"/>
                </a:solidFill>
              </a:rPr>
              <a:t>的转换函数</a:t>
            </a:r>
            <a:r>
              <a:rPr lang="en-US" altLang="zh-CN">
                <a:solidFill>
                  <a:schemeClr val="bg1"/>
                </a:solidFill>
              </a:rPr>
              <a:t>(</a:t>
            </a:r>
            <a:r>
              <a:rPr lang="zh-CN" altLang="en-US">
                <a:solidFill>
                  <a:schemeClr val="bg1"/>
                </a:solidFill>
              </a:rPr>
              <a:t>实际上是一个局部程序</a:t>
            </a:r>
            <a:r>
              <a:rPr lang="en-US" altLang="zh-CN">
                <a:solidFill>
                  <a:schemeClr val="bg1"/>
                </a:solidFill>
              </a:rPr>
              <a:t>)</a:t>
            </a:r>
          </a:p>
          <a:p>
            <a:pPr marL="1055688" lvl="1" indent="-533400"/>
            <a:r>
              <a:rPr lang="zh-CN" altLang="en-US"/>
              <a:t>输入：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i</a:t>
            </a:r>
            <a:r>
              <a:rPr lang="zh-CN" altLang="en-US">
                <a:solidFill>
                  <a:schemeClr val="bg1"/>
                </a:solidFill>
              </a:rPr>
              <a:t>可访问的状态</a:t>
            </a:r>
          </a:p>
          <a:p>
            <a:pPr marL="1055688" lvl="1" indent="-533400"/>
            <a:r>
              <a:rPr lang="zh-CN" altLang="en-US"/>
              <a:t>输出：</a:t>
            </a:r>
            <a:r>
              <a:rPr lang="zh-CN" altLang="en-US">
                <a:solidFill>
                  <a:schemeClr val="bg1"/>
                </a:solidFill>
              </a:rPr>
              <a:t>对每个信道</a:t>
            </a:r>
            <a:r>
              <a:rPr lang="en-US" altLang="zh-CN">
                <a:solidFill>
                  <a:schemeClr val="bg1"/>
                </a:solidFill>
                <a:latin typeface="Vivaldi" panose="03020602050506090804" pitchFamily="66" charset="0"/>
                <a:ea typeface="PMingLiU" panose="02020500000000000000" pitchFamily="18" charset="-120"/>
                <a:cs typeface="Arial" panose="020B0604020202020204" pitchFamily="34" charset="0"/>
              </a:rPr>
              <a:t>l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，至多产生一个</a:t>
            </a:r>
            <a:r>
              <a:rPr lang="en-US" altLang="zh-CN">
                <a:solidFill>
                  <a:schemeClr val="bg1"/>
                </a:solidFill>
              </a:rPr>
              <a:t>msg</a:t>
            </a:r>
            <a:r>
              <a:rPr lang="zh-CN" altLang="en-US">
                <a:solidFill>
                  <a:schemeClr val="bg1"/>
                </a:solidFill>
              </a:rPr>
              <a:t>输出</a:t>
            </a:r>
          </a:p>
          <a:p>
            <a:pPr marL="1055688" lvl="1" indent="-533400"/>
            <a:r>
              <a:rPr lang="zh-CN" altLang="en-US">
                <a:solidFill>
                  <a:schemeClr val="bg1"/>
                </a:solidFill>
              </a:rPr>
              <a:t>转换函数使输入缓冲区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(1≤</a:t>
            </a:r>
            <a:r>
              <a:rPr lang="en-US" altLang="zh-CN">
                <a:solidFill>
                  <a:schemeClr val="bg1"/>
                </a:solidFill>
                <a:latin typeface="Vivaldi" panose="03020602050506090804" pitchFamily="66" charset="0"/>
                <a:ea typeface="PMingLiU" panose="02020500000000000000" pitchFamily="18" charset="-120"/>
              </a:rPr>
              <a:t>l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≤r)</a:t>
            </a:r>
            <a:r>
              <a:rPr lang="zh-CN" altLang="en-US">
                <a:solidFill>
                  <a:schemeClr val="bg1"/>
                </a:solidFill>
              </a:rPr>
              <a:t>清空。</a:t>
            </a:r>
          </a:p>
        </p:txBody>
      </p: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ABCC0B-610D-4646-870C-630E5D44F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C7EC8C-FF6C-4F29-84C0-A028FEF91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5236D-9565-4188-8564-CACE3958AFFF}" type="slidenum">
              <a:rPr lang="en-US" altLang="zh-CN"/>
              <a:pPr/>
              <a:t>21</a:t>
            </a:fld>
            <a:endParaRPr lang="en-US" altLang="zh-CN"/>
          </a:p>
        </p:txBody>
      </p:sp>
      <p:sp>
        <p:nvSpPr>
          <p:cNvPr id="314370" name="Rectangle 2">
            <a:extLst>
              <a:ext uri="{FF2B5EF4-FFF2-40B4-BE49-F238E27FC236}">
                <a16:creationId xmlns:a16="http://schemas.microsoft.com/office/drawing/2014/main" id="{A6950F32-BF33-4C5D-AF0C-9ADB8397CF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8369300" cy="773113"/>
          </a:xfrm>
        </p:spPr>
        <p:txBody>
          <a:bodyPr/>
          <a:lstStyle/>
          <a:p>
            <a:pPr algn="l"/>
            <a:r>
              <a:rPr lang="en-US" altLang="zh-CN" sz="4800">
                <a:cs typeface="Times New Roman" panose="02020603050405020304" pitchFamily="18" charset="0"/>
              </a:rPr>
              <a:t>§2</a:t>
            </a:r>
            <a:r>
              <a:rPr lang="en-US" altLang="zh-CN" sz="4800"/>
              <a:t>.1.1 </a:t>
            </a:r>
            <a:r>
              <a:rPr lang="zh-CN" altLang="en-US" sz="4800"/>
              <a:t>系统</a:t>
            </a:r>
          </a:p>
        </p:txBody>
      </p:sp>
      <p:sp>
        <p:nvSpPr>
          <p:cNvPr id="314371" name="Rectangle 3">
            <a:extLst>
              <a:ext uri="{FF2B5EF4-FFF2-40B4-BE49-F238E27FC236}">
                <a16:creationId xmlns:a16="http://schemas.microsoft.com/office/drawing/2014/main" id="{DC726495-72EB-43DB-B48D-20363508D8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2413" y="954088"/>
            <a:ext cx="8893175" cy="5446712"/>
          </a:xfrm>
        </p:spPr>
        <p:txBody>
          <a:bodyPr/>
          <a:lstStyle/>
          <a:p>
            <a:pPr marL="609600" indent="-609600"/>
            <a:r>
              <a:rPr lang="zh-CN" altLang="en-US"/>
              <a:t>配置：</a:t>
            </a:r>
            <a:r>
              <a:rPr lang="zh-CN" altLang="en-US">
                <a:solidFill>
                  <a:schemeClr val="bg1"/>
                </a:solidFill>
              </a:rPr>
              <a:t>配置是分布式系统在某点上整个算法的全局状态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	</a:t>
            </a:r>
            <a:r>
              <a:rPr lang="zh-CN" altLang="en-US" sz="2800">
                <a:solidFill>
                  <a:schemeClr val="bg1"/>
                </a:solidFill>
              </a:rPr>
              <a:t>向量</a:t>
            </a:r>
            <a:r>
              <a:rPr lang="en-US" altLang="zh-CN" sz="2800">
                <a:solidFill>
                  <a:schemeClr val="bg1"/>
                </a:solidFill>
              </a:rPr>
              <a:t>=(q</a:t>
            </a:r>
            <a:r>
              <a:rPr lang="en-US" altLang="zh-CN" sz="2800" baseline="-25000">
                <a:solidFill>
                  <a:schemeClr val="bg1"/>
                </a:solidFill>
              </a:rPr>
              <a:t>0</a:t>
            </a:r>
            <a:r>
              <a:rPr lang="en-US" altLang="zh-CN" sz="2800">
                <a:solidFill>
                  <a:schemeClr val="bg1"/>
                </a:solidFill>
              </a:rPr>
              <a:t>, q</a:t>
            </a:r>
            <a:r>
              <a:rPr lang="en-US" altLang="zh-CN" sz="2800" baseline="-25000">
                <a:solidFill>
                  <a:schemeClr val="bg1"/>
                </a:solidFill>
              </a:rPr>
              <a:t>1</a:t>
            </a:r>
            <a:r>
              <a:rPr lang="en-US" altLang="zh-CN" sz="2800">
                <a:solidFill>
                  <a:schemeClr val="bg1"/>
                </a:solidFill>
              </a:rPr>
              <a:t>,…q</a:t>
            </a:r>
            <a:r>
              <a:rPr lang="en-US" altLang="zh-CN" sz="2800" baseline="-25000">
                <a:solidFill>
                  <a:schemeClr val="bg1"/>
                </a:solidFill>
              </a:rPr>
              <a:t>n-1</a:t>
            </a:r>
            <a:r>
              <a:rPr lang="en-US" altLang="zh-CN" sz="2800">
                <a:solidFill>
                  <a:schemeClr val="bg1"/>
                </a:solidFill>
              </a:rPr>
              <a:t>), q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是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的一个状态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一个配置里的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outbuf</a:t>
            </a:r>
            <a:r>
              <a:rPr lang="zh-CN" altLang="en-US" sz="2800">
                <a:solidFill>
                  <a:schemeClr val="bg1"/>
                </a:solidFill>
              </a:rPr>
              <a:t>变量的状态表示在通信信道上传输的信息，由</a:t>
            </a:r>
            <a:r>
              <a:rPr lang="en-US" altLang="zh-CN" sz="2800">
                <a:solidFill>
                  <a:schemeClr val="bg1"/>
                </a:solidFill>
              </a:rPr>
              <a:t>del</a:t>
            </a:r>
            <a:r>
              <a:rPr lang="zh-CN" altLang="en-US" sz="2800">
                <a:solidFill>
                  <a:schemeClr val="bg1"/>
                </a:solidFill>
              </a:rPr>
              <a:t>事件模拟传输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一个初始的配置是向量</a:t>
            </a:r>
            <a:r>
              <a:rPr lang="en-US" altLang="zh-CN" sz="2800">
                <a:solidFill>
                  <a:schemeClr val="bg1"/>
                </a:solidFill>
              </a:rPr>
              <a:t>=(q</a:t>
            </a:r>
            <a:r>
              <a:rPr lang="en-US" altLang="zh-CN" sz="2800" baseline="-25000">
                <a:solidFill>
                  <a:schemeClr val="bg1"/>
                </a:solidFill>
              </a:rPr>
              <a:t>0</a:t>
            </a:r>
            <a:r>
              <a:rPr lang="en-US" altLang="zh-CN" sz="2800">
                <a:solidFill>
                  <a:schemeClr val="bg1"/>
                </a:solidFill>
              </a:rPr>
              <a:t>, q</a:t>
            </a:r>
            <a:r>
              <a:rPr lang="en-US" altLang="zh-CN" sz="2800" baseline="-25000">
                <a:solidFill>
                  <a:schemeClr val="bg1"/>
                </a:solidFill>
              </a:rPr>
              <a:t>1</a:t>
            </a:r>
            <a:r>
              <a:rPr lang="en-US" altLang="zh-CN" sz="2800">
                <a:solidFill>
                  <a:schemeClr val="bg1"/>
                </a:solidFill>
              </a:rPr>
              <a:t>,…q</a:t>
            </a:r>
            <a:r>
              <a:rPr lang="en-US" altLang="zh-CN" sz="2800" baseline="-25000">
                <a:solidFill>
                  <a:schemeClr val="bg1"/>
                </a:solidFill>
              </a:rPr>
              <a:t>n-1</a:t>
            </a:r>
            <a:r>
              <a:rPr lang="en-US" altLang="zh-CN" sz="2800">
                <a:solidFill>
                  <a:schemeClr val="bg1"/>
                </a:solidFill>
              </a:rPr>
              <a:t>), </a:t>
            </a:r>
            <a:r>
              <a:rPr lang="zh-CN" altLang="en-US" sz="2800">
                <a:solidFill>
                  <a:schemeClr val="bg1"/>
                </a:solidFill>
              </a:rPr>
              <a:t>其中每个</a:t>
            </a:r>
            <a:r>
              <a:rPr lang="en-US" altLang="zh-CN" sz="2800">
                <a:solidFill>
                  <a:schemeClr val="bg1"/>
                </a:solidFill>
              </a:rPr>
              <a:t>q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是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的初始状态，即每个处理器处于初始状态</a:t>
            </a: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4206E9-2083-488C-9704-CE57226B5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DC2CC4C-2202-49D3-90C8-269C11BE2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1082B-9B00-490B-A50D-096923AB2A36}" type="slidenum">
              <a:rPr lang="en-US" altLang="zh-CN"/>
              <a:pPr/>
              <a:t>22</a:t>
            </a:fld>
            <a:endParaRPr lang="en-US" altLang="zh-CN"/>
          </a:p>
        </p:txBody>
      </p:sp>
      <p:sp>
        <p:nvSpPr>
          <p:cNvPr id="316418" name="Rectangle 2">
            <a:extLst>
              <a:ext uri="{FF2B5EF4-FFF2-40B4-BE49-F238E27FC236}">
                <a16:creationId xmlns:a16="http://schemas.microsoft.com/office/drawing/2014/main" id="{4339AF1F-9EFA-41BD-826F-31802832FC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8369300" cy="773113"/>
          </a:xfrm>
        </p:spPr>
        <p:txBody>
          <a:bodyPr/>
          <a:lstStyle/>
          <a:p>
            <a:pPr algn="l"/>
            <a:r>
              <a:rPr lang="en-US" altLang="zh-CN" sz="4800">
                <a:cs typeface="Times New Roman" panose="02020603050405020304" pitchFamily="18" charset="0"/>
              </a:rPr>
              <a:t>§2</a:t>
            </a:r>
            <a:r>
              <a:rPr lang="en-US" altLang="zh-CN" sz="4800"/>
              <a:t>.1.1 </a:t>
            </a:r>
            <a:r>
              <a:rPr lang="zh-CN" altLang="en-US" sz="4800"/>
              <a:t>系统</a:t>
            </a:r>
          </a:p>
        </p:txBody>
      </p:sp>
      <p:sp>
        <p:nvSpPr>
          <p:cNvPr id="316419" name="Rectangle 3">
            <a:extLst>
              <a:ext uri="{FF2B5EF4-FFF2-40B4-BE49-F238E27FC236}">
                <a16:creationId xmlns:a16="http://schemas.microsoft.com/office/drawing/2014/main" id="{6B1BD791-2DD3-4557-9F3F-A2B1CC92E6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2413" y="954088"/>
            <a:ext cx="8893175" cy="5446712"/>
          </a:xfrm>
        </p:spPr>
        <p:txBody>
          <a:bodyPr/>
          <a:lstStyle/>
          <a:p>
            <a:pPr marL="609600" indent="-609600"/>
            <a:r>
              <a:rPr lang="zh-CN" altLang="en-US"/>
              <a:t>事件：</a:t>
            </a:r>
            <a:r>
              <a:rPr lang="zh-CN" altLang="en-US" sz="2800">
                <a:solidFill>
                  <a:schemeClr val="bg1"/>
                </a:solidFill>
              </a:rPr>
              <a:t>系统里所发生的事情均被模型化为事件，对于</a:t>
            </a:r>
            <a:r>
              <a:rPr lang="en-US" altLang="zh-CN" sz="2800">
                <a:solidFill>
                  <a:schemeClr val="bg1"/>
                </a:solidFill>
              </a:rPr>
              <a:t>msg</a:t>
            </a:r>
            <a:r>
              <a:rPr lang="zh-CN" altLang="en-US" sz="2800">
                <a:solidFill>
                  <a:schemeClr val="bg1"/>
                </a:solidFill>
              </a:rPr>
              <a:t>传递系统，有两种：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  <a:r>
              <a:rPr lang="en-US" altLang="zh-CN" sz="2800">
                <a:solidFill>
                  <a:srgbClr val="00FF00"/>
                </a:solidFill>
              </a:rPr>
              <a:t>comp(i)——</a:t>
            </a:r>
            <a:r>
              <a:rPr lang="zh-CN" altLang="en-US" sz="2800">
                <a:solidFill>
                  <a:schemeClr val="bg1"/>
                </a:solidFill>
              </a:rPr>
              <a:t>计算事件。代表处理器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的一个计算步骤。其中，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的转换函数被用于当前可访问状态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  <a:r>
              <a:rPr lang="en-US" altLang="zh-CN" sz="2800">
                <a:solidFill>
                  <a:srgbClr val="00FF00"/>
                </a:solidFill>
              </a:rPr>
              <a:t>del(i,j,m)——</a:t>
            </a:r>
            <a:r>
              <a:rPr lang="zh-CN" altLang="en-US" sz="2800">
                <a:solidFill>
                  <a:schemeClr val="bg1"/>
                </a:solidFill>
              </a:rPr>
              <a:t>传递事件，表示</a:t>
            </a:r>
            <a:r>
              <a:rPr lang="en-US" altLang="zh-CN" sz="2800">
                <a:solidFill>
                  <a:schemeClr val="bg1"/>
                </a:solidFill>
              </a:rPr>
              <a:t>msg m</a:t>
            </a:r>
            <a:r>
              <a:rPr lang="zh-CN" altLang="en-US" sz="2800">
                <a:solidFill>
                  <a:schemeClr val="bg1"/>
                </a:solidFill>
              </a:rPr>
              <a:t>从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传送到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</a:p>
          <a:p>
            <a:pPr marL="609600" indent="-609600"/>
            <a:r>
              <a:rPr lang="zh-CN" altLang="en-US"/>
              <a:t>执行：</a:t>
            </a:r>
            <a:r>
              <a:rPr lang="zh-CN" altLang="en-US" sz="2800">
                <a:solidFill>
                  <a:schemeClr val="bg1"/>
                </a:solidFill>
              </a:rPr>
              <a:t>系统在时间上的行为被模型化为一个执行。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它是一个由配置和事件交错的序列。该序列须满足各种条件，主要分为两类： </a:t>
            </a:r>
            <a:r>
              <a:rPr lang="zh-CN" altLang="en-US">
                <a:solidFill>
                  <a:schemeClr val="bg1"/>
                </a:solidFill>
              </a:rPr>
              <a:t>	</a:t>
            </a: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7266CA-26B8-400A-AAC0-F546269AB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358072-30CA-4155-96A4-0FE5F0858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2DAA2-AA01-4724-BADC-B5171DB3AD97}" type="slidenum">
              <a:rPr lang="en-US" altLang="zh-CN"/>
              <a:pPr/>
              <a:t>23</a:t>
            </a:fld>
            <a:endParaRPr lang="en-US" altLang="zh-CN"/>
          </a:p>
        </p:txBody>
      </p:sp>
      <p:sp>
        <p:nvSpPr>
          <p:cNvPr id="318466" name="Rectangle 2">
            <a:extLst>
              <a:ext uri="{FF2B5EF4-FFF2-40B4-BE49-F238E27FC236}">
                <a16:creationId xmlns:a16="http://schemas.microsoft.com/office/drawing/2014/main" id="{F793057C-D817-49BD-87AF-1E9B220034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8369300" cy="773113"/>
          </a:xfrm>
        </p:spPr>
        <p:txBody>
          <a:bodyPr/>
          <a:lstStyle/>
          <a:p>
            <a:pPr algn="l"/>
            <a:r>
              <a:rPr lang="en-US" altLang="zh-CN" sz="4800">
                <a:cs typeface="Times New Roman" panose="02020603050405020304" pitchFamily="18" charset="0"/>
              </a:rPr>
              <a:t>§2</a:t>
            </a:r>
            <a:r>
              <a:rPr lang="en-US" altLang="zh-CN" sz="4800"/>
              <a:t>.1.1 </a:t>
            </a:r>
            <a:r>
              <a:rPr lang="zh-CN" altLang="en-US" sz="4800"/>
              <a:t>系统</a:t>
            </a:r>
          </a:p>
        </p:txBody>
      </p:sp>
      <p:sp>
        <p:nvSpPr>
          <p:cNvPr id="318467" name="Rectangle 3">
            <a:extLst>
              <a:ext uri="{FF2B5EF4-FFF2-40B4-BE49-F238E27FC236}">
                <a16:creationId xmlns:a16="http://schemas.microsoft.com/office/drawing/2014/main" id="{B3B074CC-AB94-4025-B2C6-227AA94C0E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2413" y="954088"/>
            <a:ext cx="8596312" cy="5446712"/>
          </a:xfrm>
        </p:spPr>
        <p:txBody>
          <a:bodyPr/>
          <a:lstStyle/>
          <a:p>
            <a:pPr marL="609600" indent="-609600"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  ①</a:t>
            </a:r>
            <a:r>
              <a:rPr lang="en-US" altLang="zh-CN" sz="2800"/>
              <a:t>Safety</a:t>
            </a:r>
            <a:r>
              <a:rPr lang="zh-CN" altLang="en-US" sz="2800"/>
              <a:t>条件</a:t>
            </a:r>
            <a:r>
              <a:rPr lang="zh-CN" altLang="en-US" sz="2800">
                <a:sym typeface="Wingdings" panose="05000000000000000000" pitchFamily="2" charset="2"/>
              </a:rPr>
              <a:t>：</a:t>
            </a:r>
            <a:r>
              <a:rPr lang="zh-CN" altLang="en-US" sz="28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altLang="zh-CN" sz="2800">
                <a:solidFill>
                  <a:schemeClr val="bg1"/>
                </a:solidFill>
                <a:sym typeface="Wingdings" panose="05000000000000000000" pitchFamily="2" charset="2"/>
              </a:rPr>
              <a:t>(</a:t>
            </a:r>
            <a:r>
              <a:rPr lang="zh-CN" altLang="en-US" sz="2800">
                <a:solidFill>
                  <a:schemeClr val="bg1"/>
                </a:solidFill>
                <a:sym typeface="Wingdings" panose="05000000000000000000" pitchFamily="2" charset="2"/>
              </a:rPr>
              <a:t>安全性</a:t>
            </a:r>
            <a:r>
              <a:rPr lang="en-US" altLang="zh-CN" sz="2800">
                <a:solidFill>
                  <a:schemeClr val="bg1"/>
                </a:solidFill>
                <a:sym typeface="Wingdings" panose="05000000000000000000" pitchFamily="2" charset="2"/>
              </a:rPr>
              <a:t>)	</a:t>
            </a:r>
          </a:p>
          <a:p>
            <a:pPr marL="609600" indent="-609600" algn="just"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sym typeface="Wingdings" panose="05000000000000000000" pitchFamily="2" charset="2"/>
              </a:rPr>
              <a:t>	</a:t>
            </a:r>
            <a:r>
              <a:rPr lang="zh-CN" altLang="en-US" sz="2800">
                <a:solidFill>
                  <a:schemeClr val="bg1"/>
                </a:solidFill>
                <a:sym typeface="Wingdings" panose="05000000000000000000" pitchFamily="2" charset="2"/>
              </a:rPr>
              <a:t>表示某个性质在每次执行中每个可到达的配置里都必须成立</a:t>
            </a:r>
          </a:p>
          <a:p>
            <a:pPr marL="609600" indent="-609600" algn="just"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sym typeface="Wingdings" panose="05000000000000000000" pitchFamily="2" charset="2"/>
              </a:rPr>
              <a:t>	在序列的每个有限前缀里必须成立的条件</a:t>
            </a:r>
          </a:p>
          <a:p>
            <a:pPr marL="609600" indent="-609600" algn="just"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sym typeface="Wingdings" panose="05000000000000000000" pitchFamily="2" charset="2"/>
              </a:rPr>
              <a:t>	例如：“在</a:t>
            </a:r>
            <a:r>
              <a:rPr lang="en-US" altLang="zh-CN" sz="2800">
                <a:solidFill>
                  <a:schemeClr val="bg1"/>
                </a:solidFill>
                <a:sym typeface="Wingdings" panose="05000000000000000000" pitchFamily="2" charset="2"/>
              </a:rPr>
              <a:t>leader</a:t>
            </a:r>
            <a:r>
              <a:rPr lang="zh-CN" altLang="en-US" sz="2800">
                <a:solidFill>
                  <a:schemeClr val="bg1"/>
                </a:solidFill>
                <a:sym typeface="Wingdings" panose="05000000000000000000" pitchFamily="2" charset="2"/>
              </a:rPr>
              <a:t>选举中，除了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max</a:t>
            </a:r>
            <a:r>
              <a:rPr lang="zh-CN" altLang="en-US" sz="2800">
                <a:solidFill>
                  <a:schemeClr val="bg1"/>
                </a:solidFill>
                <a:sym typeface="Wingdings" panose="05000000000000000000" pitchFamily="2" charset="2"/>
              </a:rPr>
              <a:t>外，没有哪个结点宣称自己是</a:t>
            </a:r>
            <a:r>
              <a:rPr lang="en-US" altLang="zh-CN" sz="2800">
                <a:solidFill>
                  <a:schemeClr val="bg1"/>
                </a:solidFill>
                <a:sym typeface="Wingdings" panose="05000000000000000000" pitchFamily="2" charset="2"/>
              </a:rPr>
              <a:t>leader”</a:t>
            </a:r>
          </a:p>
          <a:p>
            <a:pPr marL="609600" indent="-609600" algn="just"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sym typeface="Wingdings" panose="05000000000000000000" pitchFamily="2" charset="2"/>
              </a:rPr>
              <a:t>	</a:t>
            </a:r>
            <a:r>
              <a:rPr lang="zh-CN" altLang="en-US" sz="2800">
                <a:solidFill>
                  <a:schemeClr val="bg1"/>
                </a:solidFill>
                <a:sym typeface="Wingdings" panose="05000000000000000000" pitchFamily="2" charset="2"/>
              </a:rPr>
              <a:t>非形式地：安全性条件陈述了“尚未发生坏的情况” “坏事从不发生”</a:t>
            </a:r>
          </a:p>
        </p:txBody>
      </p:sp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4DE178-A42D-4E37-BE7F-9B9A942CE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FC8DF1-40CC-4325-B323-B01DC8E62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44449-382B-45B7-A72D-D87309370D6B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320514" name="Rectangle 2">
            <a:extLst>
              <a:ext uri="{FF2B5EF4-FFF2-40B4-BE49-F238E27FC236}">
                <a16:creationId xmlns:a16="http://schemas.microsoft.com/office/drawing/2014/main" id="{0920CB33-8FC9-46B5-A0A5-DF7BC5159C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8369300" cy="773113"/>
          </a:xfrm>
        </p:spPr>
        <p:txBody>
          <a:bodyPr/>
          <a:lstStyle/>
          <a:p>
            <a:pPr algn="l"/>
            <a:r>
              <a:rPr lang="en-US" altLang="zh-CN" sz="4800">
                <a:cs typeface="Times New Roman" panose="02020603050405020304" pitchFamily="18" charset="0"/>
              </a:rPr>
              <a:t>§2</a:t>
            </a:r>
            <a:r>
              <a:rPr lang="en-US" altLang="zh-CN" sz="4800"/>
              <a:t>.1.1 </a:t>
            </a:r>
            <a:r>
              <a:rPr lang="zh-CN" altLang="en-US" sz="4800"/>
              <a:t>系统</a:t>
            </a:r>
          </a:p>
        </p:txBody>
      </p:sp>
      <p:sp>
        <p:nvSpPr>
          <p:cNvPr id="320515" name="Rectangle 3">
            <a:extLst>
              <a:ext uri="{FF2B5EF4-FFF2-40B4-BE49-F238E27FC236}">
                <a16:creationId xmlns:a16="http://schemas.microsoft.com/office/drawing/2014/main" id="{E7D3258B-697A-42C6-AEAE-FCB13DD3BC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2413" y="954088"/>
            <a:ext cx="8731250" cy="5446712"/>
          </a:xfrm>
        </p:spPr>
        <p:txBody>
          <a:bodyPr/>
          <a:lstStyle/>
          <a:p>
            <a:pPr marL="609600" indent="-60960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②</a:t>
            </a:r>
            <a:r>
              <a:rPr lang="en-US" altLang="zh-CN" sz="2400"/>
              <a:t>liveness</a:t>
            </a:r>
            <a:r>
              <a:rPr lang="zh-CN" altLang="en-US" sz="2400"/>
              <a:t>条件</a:t>
            </a:r>
            <a:r>
              <a:rPr lang="zh-CN" altLang="en-US" sz="2400">
                <a:sym typeface="Wingdings" panose="05000000000000000000" pitchFamily="2" charset="2"/>
              </a:rPr>
              <a:t>：</a:t>
            </a: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altLang="zh-CN" sz="2400">
                <a:solidFill>
                  <a:schemeClr val="bg1"/>
                </a:solidFill>
                <a:sym typeface="Wingdings" panose="05000000000000000000" pitchFamily="2" charset="2"/>
              </a:rPr>
              <a:t>(</a:t>
            </a: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活跃性</a:t>
            </a:r>
            <a:r>
              <a:rPr lang="en-US" altLang="zh-CN" sz="2400">
                <a:solidFill>
                  <a:schemeClr val="bg1"/>
                </a:solidFill>
                <a:sym typeface="Wingdings" panose="05000000000000000000" pitchFamily="2" charset="2"/>
              </a:rPr>
              <a:t>)</a:t>
            </a:r>
          </a:p>
          <a:p>
            <a:pPr marL="609600" indent="-60960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sym typeface="Wingdings" panose="05000000000000000000" pitchFamily="2" charset="2"/>
              </a:rPr>
              <a:t>	</a:t>
            </a: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表示某个性质在每次执行中的某些可达配置里必须成立。</a:t>
            </a:r>
          </a:p>
          <a:p>
            <a:pPr marL="609600" indent="-60960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	必须成立一定次数的条件</a:t>
            </a:r>
            <a:r>
              <a:rPr lang="en-US" altLang="zh-CN" sz="2400">
                <a:solidFill>
                  <a:schemeClr val="bg1"/>
                </a:solidFill>
                <a:sym typeface="Wingdings" panose="05000000000000000000" pitchFamily="2" charset="2"/>
              </a:rPr>
              <a:t>(</a:t>
            </a: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可能是无数次</a:t>
            </a:r>
            <a:r>
              <a:rPr lang="en-US" altLang="zh-CN" sz="2400">
                <a:solidFill>
                  <a:schemeClr val="bg1"/>
                </a:solidFill>
                <a:sym typeface="Wingdings" panose="05000000000000000000" pitchFamily="2" charset="2"/>
              </a:rPr>
              <a:t>)</a:t>
            </a:r>
          </a:p>
          <a:p>
            <a:pPr marL="609600" indent="-60960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sym typeface="Wingdings" panose="05000000000000000000" pitchFamily="2" charset="2"/>
              </a:rPr>
              <a:t> 	</a:t>
            </a: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例如：条件：“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1</a:t>
            </a: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最终须终止”，要求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1</a:t>
            </a: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的终止至少发生一次；“</a:t>
            </a:r>
            <a:r>
              <a:rPr lang="en-US" altLang="zh-CN" sz="2400">
                <a:solidFill>
                  <a:schemeClr val="bg1"/>
                </a:solidFill>
                <a:sym typeface="Wingdings" panose="05000000000000000000" pitchFamily="2" charset="2"/>
              </a:rPr>
              <a:t>leader</a:t>
            </a: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选举， 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max</a:t>
            </a: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最终宣布自己是</a:t>
            </a:r>
            <a:r>
              <a:rPr lang="en-US" altLang="zh-CN" sz="2400">
                <a:solidFill>
                  <a:schemeClr val="bg1"/>
                </a:solidFill>
                <a:sym typeface="Wingdings" panose="05000000000000000000" pitchFamily="2" charset="2"/>
              </a:rPr>
              <a:t>leader”</a:t>
            </a:r>
          </a:p>
          <a:p>
            <a:pPr marL="609600" indent="-60960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sym typeface="Wingdings" panose="05000000000000000000" pitchFamily="2" charset="2"/>
              </a:rPr>
              <a:t>	</a:t>
            </a: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非形式地，一个活跃条件陈述：“最终某个好的情况发生”</a:t>
            </a:r>
          </a:p>
          <a:p>
            <a:pPr marL="609600" indent="-609600" algn="just">
              <a:lnSpc>
                <a:spcPct val="90000"/>
              </a:lnSpc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609600" indent="-60960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对特定系统，满足所有要求的安全性条件的序列称为一个</a:t>
            </a:r>
            <a:r>
              <a:rPr lang="zh-CN" altLang="en-US" sz="2400">
                <a:sym typeface="Wingdings" panose="05000000000000000000" pitchFamily="2" charset="2"/>
              </a:rPr>
              <a:t>执行</a:t>
            </a:r>
            <a:r>
              <a:rPr lang="en-US" altLang="zh-CN" sz="2400">
                <a:sym typeface="Wingdings" panose="05000000000000000000" pitchFamily="2" charset="2"/>
              </a:rPr>
              <a:t>;</a:t>
            </a:r>
          </a:p>
          <a:p>
            <a:pPr marL="609600" indent="-60960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若一个执行也满足所有要求的活跃性条件，则称为</a:t>
            </a:r>
            <a:r>
              <a:rPr lang="zh-CN" altLang="en-US" sz="2400">
                <a:sym typeface="Wingdings" panose="05000000000000000000" pitchFamily="2" charset="2"/>
              </a:rPr>
              <a:t>容许</a:t>
            </a:r>
            <a:r>
              <a:rPr lang="en-US" altLang="zh-CN" sz="2400">
                <a:solidFill>
                  <a:schemeClr val="bg1"/>
                </a:solidFill>
                <a:sym typeface="Wingdings" panose="05000000000000000000" pitchFamily="2" charset="2"/>
              </a:rPr>
              <a:t>(</a:t>
            </a: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合法</a:t>
            </a:r>
          </a:p>
          <a:p>
            <a:pPr marL="609600" indent="-60960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sym typeface="Wingdings" panose="05000000000000000000" pitchFamily="2" charset="2"/>
              </a:rPr>
              <a:t>的</a:t>
            </a:r>
            <a:r>
              <a:rPr lang="en-US" altLang="zh-CN" sz="2400">
                <a:solidFill>
                  <a:schemeClr val="bg1"/>
                </a:solidFill>
                <a:sym typeface="Wingdings" panose="05000000000000000000" pitchFamily="2" charset="2"/>
              </a:rPr>
              <a:t>)(admissible)</a:t>
            </a:r>
            <a:r>
              <a:rPr lang="zh-CN" altLang="en-US" sz="2400">
                <a:sym typeface="Wingdings" panose="05000000000000000000" pitchFamily="2" charset="2"/>
              </a:rPr>
              <a:t>执行</a:t>
            </a:r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1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15544</TotalTime>
  <Words>1986</Words>
  <Application>Microsoft Office PowerPoint</Application>
  <PresentationFormat>自定义</PresentationFormat>
  <Paragraphs>183</Paragraphs>
  <Slides>24</Slides>
  <Notes>13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Arial</vt:lpstr>
      <vt:lpstr>宋体</vt:lpstr>
      <vt:lpstr>Times New Roman</vt:lpstr>
      <vt:lpstr>黑体</vt:lpstr>
      <vt:lpstr>Wingdings</vt:lpstr>
      <vt:lpstr>华文新魏</vt:lpstr>
      <vt:lpstr>Comic Sans MS</vt:lpstr>
      <vt:lpstr>PMingLiU</vt:lpstr>
      <vt:lpstr>Vivaldi</vt:lpstr>
      <vt:lpstr>1_默认设计模板</vt:lpstr>
      <vt:lpstr>Microsoft Visio 绘图</vt:lpstr>
      <vt:lpstr>PowerPoint 演示文稿</vt:lpstr>
      <vt:lpstr>Ch.1 导论</vt:lpstr>
      <vt:lpstr>§1.1 分布式系统 分布式系统软件实例简介</vt:lpstr>
      <vt:lpstr>§1.1 分布式系统 系统适用范围</vt:lpstr>
      <vt:lpstr>§1.1 分布式系统 演示界面-支持的文件类型</vt:lpstr>
      <vt:lpstr>§1.1 分布式系统 演示－主界面</vt:lpstr>
      <vt:lpstr>§1.1 分布式系统 最终破解效果</vt:lpstr>
      <vt:lpstr>§1.1 分布式系统 Agents工作界面 </vt:lpstr>
      <vt:lpstr>§1.1 分布式系统 NASA SETI寻找外星人计划 </vt:lpstr>
      <vt:lpstr>§1.1 分布式系统 NASA SETI寻找外星人计划 </vt:lpstr>
      <vt:lpstr>§1.1 分布式系统</vt:lpstr>
      <vt:lpstr>§1.2 分布式计算的理论</vt:lpstr>
      <vt:lpstr>§1.2 分布式计算的理论</vt:lpstr>
      <vt:lpstr>§1.3 理论和实际之关系</vt:lpstr>
      <vt:lpstr>§1.3 理论和实际之关系</vt:lpstr>
      <vt:lpstr>§1.3 理论和实际之关系</vt:lpstr>
      <vt:lpstr>Ch.2 消息传递系统中的基本算法</vt:lpstr>
      <vt:lpstr>§2.1.1 系统</vt:lpstr>
      <vt:lpstr>§2.1.1 系统</vt:lpstr>
      <vt:lpstr>§2.1.1 系统</vt:lpstr>
      <vt:lpstr>§2.1.1 系统</vt:lpstr>
      <vt:lpstr>§2.1.1 系统</vt:lpstr>
      <vt:lpstr>§2.1.1 系统</vt:lpstr>
      <vt:lpstr>§2.1.1 系统</vt:lpstr>
    </vt:vector>
  </TitlesOfParts>
  <Company>2ndSpAcE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隐藏信息检测与还原技术</dc:title>
  <dc:creator>Image</dc:creator>
  <cp:lastModifiedBy>许 荣仁</cp:lastModifiedBy>
  <cp:revision>241</cp:revision>
  <dcterms:created xsi:type="dcterms:W3CDTF">2006-11-20T13:46:03Z</dcterms:created>
  <dcterms:modified xsi:type="dcterms:W3CDTF">2022-01-02T15:54:45Z</dcterms:modified>
</cp:coreProperties>
</file>