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33"/>
  </p:notesMasterIdLst>
  <p:sldIdLst>
    <p:sldId id="257" r:id="rId2"/>
    <p:sldId id="347" r:id="rId3"/>
    <p:sldId id="348" r:id="rId4"/>
    <p:sldId id="349" r:id="rId5"/>
    <p:sldId id="388" r:id="rId6"/>
    <p:sldId id="350" r:id="rId7"/>
    <p:sldId id="351" r:id="rId8"/>
    <p:sldId id="352" r:id="rId9"/>
    <p:sldId id="357" r:id="rId10"/>
    <p:sldId id="353" r:id="rId11"/>
    <p:sldId id="354" r:id="rId12"/>
    <p:sldId id="355" r:id="rId13"/>
    <p:sldId id="358" r:id="rId14"/>
    <p:sldId id="359" r:id="rId15"/>
    <p:sldId id="390" r:id="rId16"/>
    <p:sldId id="391" r:id="rId17"/>
    <p:sldId id="360" r:id="rId18"/>
    <p:sldId id="361" r:id="rId19"/>
    <p:sldId id="362" r:id="rId20"/>
    <p:sldId id="363" r:id="rId21"/>
    <p:sldId id="392" r:id="rId22"/>
    <p:sldId id="393" r:id="rId23"/>
    <p:sldId id="394" r:id="rId24"/>
    <p:sldId id="395" r:id="rId25"/>
    <p:sldId id="396" r:id="rId26"/>
    <p:sldId id="397" r:id="rId27"/>
    <p:sldId id="398" r:id="rId28"/>
    <p:sldId id="399" r:id="rId29"/>
    <p:sldId id="400" r:id="rId30"/>
    <p:sldId id="401" r:id="rId31"/>
    <p:sldId id="389" r:id="rId32"/>
  </p:sldIdLst>
  <p:sldSz cx="9145588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593E"/>
    <a:srgbClr val="D6203A"/>
    <a:srgbClr val="F84F42"/>
    <a:srgbClr val="FFFF00"/>
    <a:srgbClr val="6CE927"/>
    <a:srgbClr val="0000CC"/>
    <a:srgbClr val="FF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2" autoAdjust="0"/>
    <p:restoredTop sz="90126" autoAdjust="0"/>
  </p:normalViewPr>
  <p:slideViewPr>
    <p:cSldViewPr>
      <p:cViewPr varScale="1">
        <p:scale>
          <a:sx n="97" d="100"/>
          <a:sy n="97" d="100"/>
        </p:scale>
        <p:origin x="77" y="355"/>
      </p:cViewPr>
      <p:guideLst>
        <p:guide orient="horz" pos="2160"/>
        <p:guide pos="288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138DBF07-2339-46FE-BEFB-99CFCEC7AFB7}"/>
    <pc:docChg chg="undo custSel modSld">
      <pc:chgData name="许 荣仁" userId="a51c77e00fced653" providerId="LiveId" clId="{138DBF07-2339-46FE-BEFB-99CFCEC7AFB7}" dt="2022-01-03T02:54:09.475" v="1" actId="6549"/>
      <pc:docMkLst>
        <pc:docMk/>
      </pc:docMkLst>
      <pc:sldChg chg="modSp mod">
        <pc:chgData name="许 荣仁" userId="a51c77e00fced653" providerId="LiveId" clId="{138DBF07-2339-46FE-BEFB-99CFCEC7AFB7}" dt="2022-01-03T02:54:09.475" v="1" actId="6549"/>
        <pc:sldMkLst>
          <pc:docMk/>
          <pc:sldMk cId="0" sldId="395"/>
        </pc:sldMkLst>
        <pc:spChg chg="mod">
          <ac:chgData name="许 荣仁" userId="a51c77e00fced653" providerId="LiveId" clId="{138DBF07-2339-46FE-BEFB-99CFCEC7AFB7}" dt="2022-01-03T02:54:09.475" v="1" actId="6549"/>
          <ac:spMkLst>
            <pc:docMk/>
            <pc:sldMk cId="0" sldId="395"/>
            <ac:spMk id="44037" creationId="{3E5BCB51-7340-4666-B089-7C209BD5C3D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A092D363-9CA3-430B-B83E-F0C19482CA9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CE379F37-BBCA-4E53-A915-6178C46F6927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4B283B84-C657-4ABC-8592-7F8B1649CBB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4347522F-ACCB-442F-BC91-BC8DC2656DC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F8E96770-E810-4B4C-BD5F-D02DBFBDEBF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C406FDBA-8ECA-4F62-8DDC-0C8DF0F5A9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fld id="{34D51268-1DD5-4E45-8DE5-040E7F0A9531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3F2A1CBB-C8E4-4E76-A359-1BBDA43761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EB92ED56-D843-42E0-9C7A-33C0731D0515}" type="slidenum">
              <a:rPr lang="en-US" altLang="zh-CN"/>
              <a:pPr>
                <a:spcBef>
                  <a:spcPct val="0"/>
                </a:spcBef>
              </a:pPr>
              <a:t>15</a:t>
            </a:fld>
            <a:endParaRPr lang="en-US" altLang="zh-CN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CA73264F-644A-4C86-A00D-CAC87B9ED7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B71313F5-C958-426F-B312-A6698E3165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E13D977F-3BBD-42C7-A16F-DBB9B7E3D9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E8D0F282-48EA-415A-9E79-A36A3438B8BE}" type="slidenum">
              <a:rPr lang="en-US" altLang="zh-CN"/>
              <a:pPr>
                <a:spcBef>
                  <a:spcPct val="0"/>
                </a:spcBef>
              </a:pPr>
              <a:t>16</a:t>
            </a:fld>
            <a:endParaRPr lang="en-US" altLang="zh-CN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98345451-7E9E-4FE9-8AA0-6D6C66D413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E1A480FF-14AF-488E-86C6-40371F046A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E3FB162D-A20A-46E7-B217-F7C8AD437C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2DBB3066-6F10-495B-BD3B-56DBA778E240}" type="slidenum">
              <a:rPr lang="en-US" altLang="zh-CN"/>
              <a:pPr>
                <a:spcBef>
                  <a:spcPct val="0"/>
                </a:spcBef>
              </a:pPr>
              <a:t>21</a:t>
            </a:fld>
            <a:endParaRPr lang="en-US" altLang="zh-CN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37D07ADF-2961-4293-8869-8489340ACF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92C8A096-FB5D-45B5-B8D5-C3B977E677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9FA32A46-F25B-4EBA-B98D-0F694337AB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FB7A4699-A95C-4F3A-A21F-6D3E19DD2788}" type="slidenum">
              <a:rPr lang="en-US" altLang="zh-CN"/>
              <a:pPr>
                <a:spcBef>
                  <a:spcPct val="0"/>
                </a:spcBef>
              </a:pPr>
              <a:t>22</a:t>
            </a:fld>
            <a:endParaRPr lang="en-US" altLang="zh-CN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9557E4A6-AA10-4473-843A-5CBD6C8D45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0B8EEC69-4640-4DEA-9D2C-EC19C53F21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E1B5940B-63BE-4162-9098-2E3D641474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6BA18D37-1450-4059-81B3-7E5079516E99}" type="slidenum">
              <a:rPr lang="en-US" altLang="zh-CN"/>
              <a:pPr>
                <a:spcBef>
                  <a:spcPct val="0"/>
                </a:spcBef>
              </a:pPr>
              <a:t>23</a:t>
            </a:fld>
            <a:endParaRPr lang="en-US" altLang="zh-CN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B6929685-205C-4C07-A05D-C30E5EFB67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08DE2D77-8306-4D41-B584-7315F605DE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52A9F1C6-1E56-471B-A7B8-5B59223100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2721ADF3-60DA-4EE2-A079-536C6E37E5EB}" type="slidenum">
              <a:rPr lang="en-US" altLang="zh-CN"/>
              <a:pPr>
                <a:spcBef>
                  <a:spcPct val="0"/>
                </a:spcBef>
              </a:pPr>
              <a:t>24</a:t>
            </a:fld>
            <a:endParaRPr lang="en-US" altLang="zh-CN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9C3523B5-15AE-41C9-BEB7-09E4141162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52803015-831C-4550-86A6-4DD2102BC6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205C7478-66E6-4875-9259-F4296739A6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D53B602B-9F4E-4259-BC23-DFF02D660816}" type="slidenum">
              <a:rPr lang="en-US" altLang="zh-CN"/>
              <a:pPr>
                <a:spcBef>
                  <a:spcPct val="0"/>
                </a:spcBef>
              </a:pPr>
              <a:t>25</a:t>
            </a:fld>
            <a:endParaRPr lang="en-US" altLang="zh-CN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F4843107-07EE-4CAD-B5EE-C7427456B5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DD8D6BE8-A4E6-4BCD-B3F2-8D9913D299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8A824CCD-8C25-40FF-9169-C999162EEF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4354EB67-78D1-457F-94B9-F3757D86FF91}" type="slidenum">
              <a:rPr lang="en-US" altLang="zh-CN"/>
              <a:pPr>
                <a:spcBef>
                  <a:spcPct val="0"/>
                </a:spcBef>
              </a:pPr>
              <a:t>26</a:t>
            </a:fld>
            <a:endParaRPr lang="en-US" altLang="zh-CN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23BFDE68-703D-4EBA-A639-559904CA16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C092FCD4-C005-491E-98BF-EA57259F7B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99C62FE7-0E86-4B32-B907-CDF41BE760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E15A04A9-B6A6-417C-8CDC-43CD6DAB98A4}" type="slidenum">
              <a:rPr lang="en-US" altLang="zh-CN"/>
              <a:pPr>
                <a:spcBef>
                  <a:spcPct val="0"/>
                </a:spcBef>
              </a:pPr>
              <a:t>27</a:t>
            </a:fld>
            <a:endParaRPr lang="en-US" altLang="zh-CN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26AA6025-9571-46BA-A24B-74FDE0197E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C8130946-9493-419C-8CDA-BECCE232B4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60693655-75F3-43CD-96E1-0B346AAD6C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75A227BF-D99A-4CFF-BFF1-5B85C05D99AA}" type="slidenum">
              <a:rPr lang="en-US" altLang="zh-CN"/>
              <a:pPr>
                <a:spcBef>
                  <a:spcPct val="0"/>
                </a:spcBef>
              </a:pPr>
              <a:t>28</a:t>
            </a:fld>
            <a:endParaRPr lang="en-US" altLang="zh-CN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BD1DDD84-FFEA-4DD2-9140-449E716F62C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896CF897-FBFD-42A1-BA30-5679E90B34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59CB4088-B9CE-41DE-81E9-FB72103599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F5E4AAF9-D1B6-43C6-82CE-828A89C93C18}" type="slidenum">
              <a:rPr lang="en-US" altLang="zh-CN"/>
              <a:pPr>
                <a:spcBef>
                  <a:spcPct val="0"/>
                </a:spcBef>
              </a:pPr>
              <a:t>29</a:t>
            </a:fld>
            <a:endParaRPr lang="en-US" altLang="zh-CN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6D36B975-1ED9-401C-8AFA-50CDA11D09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A3986105-74BA-486A-A601-785F79F1EB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BB78F355-7FEA-46C1-B4FC-64D3DBCB96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CA18131C-DEC3-4B8C-A086-CFE2EE707A1D}" type="slidenum">
              <a:rPr lang="en-US" altLang="zh-CN"/>
              <a:pPr>
                <a:spcBef>
                  <a:spcPct val="0"/>
                </a:spcBef>
              </a:pPr>
              <a:t>30</a:t>
            </a:fld>
            <a:endParaRPr lang="en-US" altLang="zh-CN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E0A1F9B1-FFE8-4FEC-A71C-3FD08192B51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9E266587-1157-42C3-8BF9-DA32FB7295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3988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23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BCF8AA-CEAA-4D0A-83E0-3F6D0DCC2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8500A81-4969-4171-9AF6-5D45E44D0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37C53B4-FF22-4132-89D4-A06876DE0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2B8ED3-579B-4C6E-B321-B57BF5188B9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9032884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DA04704-AC74-452C-ADB5-D523865A6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65952E-A520-4045-9BEF-D85BD75E9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8BECEBD-456E-4902-B116-71C5B8F25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CA600F-65D1-40F6-A049-7EFBBFB553C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93899161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3987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39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9983728-B9B0-4BA8-800B-CDA385680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7BD1A85-E9E5-42B6-95F5-7C440A010B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1277552-A481-46C3-ADA8-FCEE78A9B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D88794-DFDC-4179-B9CD-1FB762389DF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9322296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4018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58EED53-E4BD-41E8-ACA9-976297561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9E7702E-FEBB-4B16-8E92-FC9FF90BA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411C67C-796E-4DA0-8307-28AC4BB4B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729DE7-8D8F-4A7C-83B1-8549A002340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0042789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661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661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C49E8CB-8969-4AF7-A97C-33571F881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6D4F033-0B04-4EBF-A296-D04A49AD5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23DDE17-3D76-4C95-B1BC-12A94AF77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6C008A-63D5-4BB2-8363-048C3825BCA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63737220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716E02E-DA56-47C5-B4EA-616F2FA4D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D579DBB4-C70E-45C9-A65B-CA143E04C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2871A2C-5F79-4D01-B116-384C0E840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3D2F09-36FA-4AEF-BF97-0624AA688DF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19892788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93C5029-C358-4151-B098-082AC9B4F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8E21FD21-9EC4-4D88-B725-59C7291A1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48E47AE-505E-48CC-8610-B78399029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20133B-6A4A-457B-AE19-6832E6982F3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65064464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333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BE6D40D-52E6-4E8F-89D8-1733643E1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4C8A4A9-D8A0-43AD-812F-6EB19BB6B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121657E-7386-4715-8047-D4A2ED6D1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900063-5168-4A89-9B43-6924DEB584F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945376114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79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79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79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13EE87C-E7BF-4C8E-8176-39814A169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E4E60C9-D5AE-4B88-AFD1-0CDF4B0F8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E407515-152C-4A40-BF90-229356D2B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F7AAF3-3B22-4F58-ADF2-4AF9CD8CDC9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67072540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FF12460-C2E8-4321-8CB9-D85258175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8CF60A3-FA7F-46DB-85F6-05EE8160D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8A994AD-C45A-4F85-AB7E-2977D20A8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0CB6ED-97F9-447F-9F6E-F36F534AD30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768357473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30988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21388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60C3698-231B-49CC-B35E-3C7799D45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7B7930D-1A70-41B2-85C9-701AB30B5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5CB2EDF-D230-4E01-8E0B-92FE62AC1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074753-6A71-4B74-9290-76D30EBEF85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38633597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31188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40188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2265A12-F939-478E-9FA5-823E322B6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A59E1AA-7897-40CC-BE46-99E48AC4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13B3754-FE1B-4CAD-9533-A9739616C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46EF8C-EE9A-43C5-B496-F232561282F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30885962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435A08E-5715-48A0-9A54-E36937AD5C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311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B331133-DE2B-43E4-83D7-F2BA289437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3118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2948" name="Rectangle 4">
            <a:extLst>
              <a:ext uri="{FF2B5EF4-FFF2-40B4-BE49-F238E27FC236}">
                <a16:creationId xmlns:a16="http://schemas.microsoft.com/office/drawing/2014/main" id="{D46C5D18-8022-4E37-BBCE-E70EA845C0D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7800" y="6273800"/>
            <a:ext cx="2136775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CC00"/>
                </a:solidFill>
                <a:ea typeface="黑体" pitchFamily="2" charset="-122"/>
              </a:defRPr>
            </a:lvl1pPr>
          </a:lstStyle>
          <a:p>
            <a:pPr>
              <a:defRPr/>
            </a:pPr>
            <a:endParaRPr lang="en-US" altLang="zh-CN" sz="1800"/>
          </a:p>
          <a:p>
            <a:pPr>
              <a:defRPr/>
            </a:pPr>
            <a:endParaRPr lang="en-US" altLang="zh-CN"/>
          </a:p>
        </p:txBody>
      </p:sp>
      <p:sp>
        <p:nvSpPr>
          <p:cNvPr id="82949" name="Rectangle 5">
            <a:extLst>
              <a:ext uri="{FF2B5EF4-FFF2-40B4-BE49-F238E27FC236}">
                <a16:creationId xmlns:a16="http://schemas.microsoft.com/office/drawing/2014/main" id="{92714AB9-CA22-4253-ACA4-F02430E24CB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7188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solidFill>
                  <a:schemeClr val="tx1"/>
                </a:solidFill>
                <a:latin typeface="+mn-lt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2950" name="Rectangle 6">
            <a:extLst>
              <a:ext uri="{FF2B5EF4-FFF2-40B4-BE49-F238E27FC236}">
                <a16:creationId xmlns:a16="http://schemas.microsoft.com/office/drawing/2014/main" id="{FE3CC87F-7C28-4388-AB47-3D9E9AA66AA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solidFill>
                  <a:srgbClr val="00CC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fld id="{E12C5F0A-BD3E-4A50-AC2B-4A74EB08ADA8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transition>
    <p:random/>
  </p:transition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ea typeface="黑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ea typeface="黑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ea typeface="黑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ea typeface="黑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ea typeface="黑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ea typeface="黑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ea typeface="黑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ea typeface="黑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FFFF00"/>
        </a:buClr>
        <a:buFont typeface="Wingdings" panose="05000000000000000000" pitchFamily="2" charset="2"/>
        <a:buChar char="n"/>
        <a:defRPr sz="3200" b="1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40000"/>
        </a:spcBef>
        <a:spcAft>
          <a:spcPct val="0"/>
        </a:spcAft>
        <a:buClr>
          <a:srgbClr val="00FF00"/>
        </a:buClr>
        <a:buFont typeface="Wingdings" panose="05000000000000000000" pitchFamily="2" charset="2"/>
        <a:buChar char="v"/>
        <a:defRPr sz="2800" b="1">
          <a:solidFill>
            <a:srgbClr val="00FF00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Ø"/>
        <a:defRPr sz="2400" b="1">
          <a:solidFill>
            <a:srgbClr val="0000CC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ü"/>
        <a:defRPr sz="2000" b="1">
          <a:solidFill>
            <a:srgbClr val="00CC0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FFFF0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FFFF0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FFFF0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FFFF0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日期占位符 3">
            <a:extLst>
              <a:ext uri="{FF2B5EF4-FFF2-40B4-BE49-F238E27FC236}">
                <a16:creationId xmlns:a16="http://schemas.microsoft.com/office/drawing/2014/main" id="{53481D8D-96F0-4B3D-912C-BE8ECE77AF7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3" name="灯片编号占位符 5">
            <a:extLst>
              <a:ext uri="{FF2B5EF4-FFF2-40B4-BE49-F238E27FC236}">
                <a16:creationId xmlns:a16="http://schemas.microsoft.com/office/drawing/2014/main" id="{C34F12DD-B555-42C1-9A3A-E512C3140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51207FB-B825-4CC1-855E-B38675623E75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7C8F9F31-0FD9-402B-B007-4377B2300F4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20700" y="279400"/>
            <a:ext cx="7788275" cy="6399213"/>
          </a:xfrm>
        </p:spPr>
        <p:txBody>
          <a:bodyPr/>
          <a:lstStyle/>
          <a:p>
            <a:pPr eaLnBrk="1" hangingPunct="1"/>
            <a:endParaRPr lang="en-US" altLang="zh-CN" sz="6000">
              <a:ea typeface="华文新魏" panose="02010800040101010101" pitchFamily="2" charset="-122"/>
            </a:endParaRPr>
          </a:p>
          <a:p>
            <a:pPr eaLnBrk="1" hangingPunct="1"/>
            <a:r>
              <a:rPr lang="zh-CN" altLang="en-US" sz="6000">
                <a:ea typeface="华文新魏" panose="02010800040101010101" pitchFamily="2" charset="-122"/>
              </a:rPr>
              <a:t>第二部分  分布式算法</a:t>
            </a:r>
          </a:p>
          <a:p>
            <a:pPr eaLnBrk="1" hangingPunct="1"/>
            <a:r>
              <a:rPr lang="zh-CN" altLang="en-US" sz="4800">
                <a:ea typeface="华文新魏" panose="02010800040101010101" pitchFamily="2" charset="-122"/>
              </a:rPr>
              <a:t>第三次课</a:t>
            </a:r>
          </a:p>
          <a:p>
            <a:pPr eaLnBrk="1" hangingPunct="1"/>
            <a:endParaRPr lang="zh-CN" altLang="en-US" sz="4800">
              <a:ea typeface="华文新魏" panose="02010800040101010101" pitchFamily="2" charset="-122"/>
            </a:endParaRPr>
          </a:p>
          <a:p>
            <a:pPr eaLnBrk="1" hangingPunct="1"/>
            <a:r>
              <a:rPr lang="zh-CN" altLang="en-US"/>
              <a:t>中国科学技术大学计算机系</a:t>
            </a:r>
          </a:p>
          <a:p>
            <a:pPr eaLnBrk="1" hangingPunct="1"/>
            <a:r>
              <a:rPr lang="zh-CN" altLang="en-US"/>
              <a:t>   国家高性能计算中心（合肥）</a:t>
            </a: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日期占位符 4">
            <a:extLst>
              <a:ext uri="{FF2B5EF4-FFF2-40B4-BE49-F238E27FC236}">
                <a16:creationId xmlns:a16="http://schemas.microsoft.com/office/drawing/2014/main" id="{7E9F37E4-98AF-4F94-BA0D-227851A1DEB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灯片编号占位符 6">
            <a:extLst>
              <a:ext uri="{FF2B5EF4-FFF2-40B4-BE49-F238E27FC236}">
                <a16:creationId xmlns:a16="http://schemas.microsoft.com/office/drawing/2014/main" id="{2E7CD6E4-3580-4B48-B0EF-74554AB46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C92F87D-19CE-4908-BE71-E48DBC7B085F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6388" name="Rectangle 2">
            <a:extLst>
              <a:ext uri="{FF2B5EF4-FFF2-40B4-BE49-F238E27FC236}">
                <a16:creationId xmlns:a16="http://schemas.microsoft.com/office/drawing/2014/main" id="{19A8D167-A32F-4401-BD41-A4B826B390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7963" y="0"/>
            <a:ext cx="8231187" cy="684213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§2.3 </a:t>
            </a:r>
            <a:r>
              <a:rPr lang="zh-CN" altLang="en-US" sz="3600">
                <a:cs typeface="Times New Roman" panose="02020603050405020304" pitchFamily="18" charset="0"/>
              </a:rPr>
              <a:t>构造生成树</a:t>
            </a:r>
            <a:endParaRPr lang="zh-CN" altLang="en-US" sz="3600"/>
          </a:p>
        </p:txBody>
      </p:sp>
      <p:sp>
        <p:nvSpPr>
          <p:cNvPr id="16389" name="Rectangle 3">
            <a:extLst>
              <a:ext uri="{FF2B5EF4-FFF2-40B4-BE49-F238E27FC236}">
                <a16:creationId xmlns:a16="http://schemas.microsoft.com/office/drawing/2014/main" id="{4BC27BE0-7A60-4EF3-B03A-D8B197A817A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87350" y="593725"/>
            <a:ext cx="8505825" cy="1485900"/>
          </a:xfrm>
        </p:spPr>
        <p:txBody>
          <a:bodyPr/>
          <a:lstStyle/>
          <a:p>
            <a:pPr algn="just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		</a:t>
            </a:r>
            <a:r>
              <a:rPr lang="zh-CN" altLang="en-US" sz="2800">
                <a:solidFill>
                  <a:schemeClr val="bg1"/>
                </a:solidFill>
              </a:rPr>
              <a:t>上节算法均假设通信网的生成树已知。本节介绍生成树的构造问题。</a:t>
            </a:r>
          </a:p>
          <a:p>
            <a:pPr algn="just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800"/>
              <a:t>1.Flooding</a:t>
            </a:r>
            <a:r>
              <a:rPr lang="zh-CN" altLang="en-US" sz="2800"/>
              <a:t>算法</a:t>
            </a:r>
            <a:r>
              <a:rPr lang="en-US" altLang="zh-CN" sz="2800"/>
              <a:t>(</a:t>
            </a:r>
            <a:r>
              <a:rPr lang="zh-CN" altLang="en-US" sz="2800"/>
              <a:t>淹没</a:t>
            </a:r>
            <a:r>
              <a:rPr lang="en-US" altLang="zh-CN" sz="2800"/>
              <a:t>)</a:t>
            </a:r>
            <a:endParaRPr lang="en-US" altLang="zh-CN" sz="2800">
              <a:solidFill>
                <a:schemeClr val="bg1"/>
              </a:solidFill>
            </a:endParaRPr>
          </a:p>
        </p:txBody>
      </p:sp>
      <p:graphicFrame>
        <p:nvGraphicFramePr>
          <p:cNvPr id="16390" name="Object 9">
            <a:extLst>
              <a:ext uri="{FF2B5EF4-FFF2-40B4-BE49-F238E27FC236}">
                <a16:creationId xmlns:a16="http://schemas.microsoft.com/office/drawing/2014/main" id="{25B35B44-0DAB-4921-9B37-FBB7ED93DAF8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3582988" y="2079625"/>
          <a:ext cx="5562600" cy="477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10876890" imgH="7550587" progId="Visio.Drawing.11">
                  <p:embed/>
                </p:oleObj>
              </mc:Choice>
              <mc:Fallback>
                <p:oleObj name="Visio" r:id="rId2" imgW="10876890" imgH="7550587" progId="Visio.Drawing.11">
                  <p:embed/>
                  <p:pic>
                    <p:nvPicPr>
                      <p:cNvPr id="16390" name="Object 9">
                        <a:extLst>
                          <a:ext uri="{FF2B5EF4-FFF2-40B4-BE49-F238E27FC236}">
                            <a16:creationId xmlns:a16="http://schemas.microsoft.com/office/drawing/2014/main" id="{25B35B44-0DAB-4921-9B37-FBB7ED93DA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2988" y="2079625"/>
                        <a:ext cx="5562600" cy="477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1" name="Rectangle 11">
            <a:extLst>
              <a:ext uri="{FF2B5EF4-FFF2-40B4-BE49-F238E27FC236}">
                <a16:creationId xmlns:a16="http://schemas.microsoft.com/office/drawing/2014/main" id="{CCCDC658-571F-4B45-B0DD-EF4D02BC72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" y="2349500"/>
            <a:ext cx="2924175" cy="418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spcBef>
                <a:spcPct val="20000"/>
              </a:spcBef>
            </a:pPr>
            <a:r>
              <a:rPr lang="zh-CN" altLang="en-US" sz="2400"/>
              <a:t>算法</a:t>
            </a:r>
            <a:r>
              <a:rPr lang="zh-CN" altLang="en-US" sz="2400">
                <a:solidFill>
                  <a:schemeClr val="bg1"/>
                </a:solidFill>
              </a:rPr>
              <a:t>	</a:t>
            </a:r>
          </a:p>
          <a:p>
            <a:pPr algn="just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设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r</a:t>
            </a:r>
            <a:r>
              <a:rPr lang="zh-CN" altLang="en-US" sz="2400">
                <a:solidFill>
                  <a:schemeClr val="bg1"/>
                </a:solidFill>
              </a:rPr>
              <a:t>是特殊处理器。从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r</a:t>
            </a:r>
            <a:r>
              <a:rPr lang="zh-CN" altLang="en-US" sz="2400">
                <a:solidFill>
                  <a:schemeClr val="bg1"/>
                </a:solidFill>
              </a:rPr>
              <a:t>开始，发送</a:t>
            </a:r>
            <a:r>
              <a:rPr lang="en-US" altLang="zh-CN" sz="2400">
                <a:solidFill>
                  <a:schemeClr val="bg1"/>
                </a:solidFill>
              </a:rPr>
              <a:t>M</a:t>
            </a:r>
            <a:r>
              <a:rPr lang="zh-CN" altLang="en-US" sz="2400">
                <a:solidFill>
                  <a:schemeClr val="bg1"/>
                </a:solidFill>
              </a:rPr>
              <a:t>到其所有邻居。当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第</a:t>
            </a:r>
            <a:r>
              <a:rPr lang="en-US" altLang="zh-CN" sz="2400">
                <a:solidFill>
                  <a:schemeClr val="bg1"/>
                </a:solidFill>
              </a:rPr>
              <a:t>1</a:t>
            </a:r>
            <a:r>
              <a:rPr lang="zh-CN" altLang="en-US" sz="2400">
                <a:solidFill>
                  <a:schemeClr val="bg1"/>
                </a:solidFill>
              </a:rPr>
              <a:t>次收到消息</a:t>
            </a:r>
            <a:r>
              <a:rPr lang="en-US" altLang="zh-CN" sz="2400">
                <a:solidFill>
                  <a:schemeClr val="bg1"/>
                </a:solidFill>
              </a:rPr>
              <a:t>M</a:t>
            </a:r>
            <a:r>
              <a:rPr lang="zh-CN" altLang="en-US" sz="2400">
                <a:solidFill>
                  <a:schemeClr val="bg1"/>
                </a:solidFill>
              </a:rPr>
              <a:t>（不妨设此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来自于邻居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zh-CN" altLang="en-US" sz="2400">
                <a:solidFill>
                  <a:schemeClr val="bg1"/>
                </a:solidFill>
              </a:rPr>
              <a:t>）时，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发送</a:t>
            </a:r>
            <a:r>
              <a:rPr lang="en-US" altLang="zh-CN" sz="2400">
                <a:solidFill>
                  <a:schemeClr val="bg1"/>
                </a:solidFill>
              </a:rPr>
              <a:t>M</a:t>
            </a:r>
            <a:r>
              <a:rPr lang="zh-CN" altLang="en-US" sz="2400">
                <a:solidFill>
                  <a:schemeClr val="bg1"/>
                </a:solidFill>
              </a:rPr>
              <a:t>到除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zh-CN" altLang="en-US" sz="2400">
                <a:solidFill>
                  <a:schemeClr val="bg1"/>
                </a:solidFill>
              </a:rPr>
              <a:t>外的所有邻居。</a:t>
            </a:r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日期占位符 4">
            <a:extLst>
              <a:ext uri="{FF2B5EF4-FFF2-40B4-BE49-F238E27FC236}">
                <a16:creationId xmlns:a16="http://schemas.microsoft.com/office/drawing/2014/main" id="{53036CC6-54B1-4D3D-9A48-3563E7558D2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1" name="灯片编号占位符 6">
            <a:extLst>
              <a:ext uri="{FF2B5EF4-FFF2-40B4-BE49-F238E27FC236}">
                <a16:creationId xmlns:a16="http://schemas.microsoft.com/office/drawing/2014/main" id="{6987E915-43C7-4982-B471-B1B14F3D9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47787B0-65EB-44CB-A902-4D62EFD572E5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7412" name="Rectangle 2">
            <a:extLst>
              <a:ext uri="{FF2B5EF4-FFF2-40B4-BE49-F238E27FC236}">
                <a16:creationId xmlns:a16="http://schemas.microsoft.com/office/drawing/2014/main" id="{76D558C8-BB9C-41EB-91FB-BB054937E6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3363"/>
            <a:ext cx="8231188" cy="814387"/>
          </a:xfrm>
        </p:spPr>
        <p:txBody>
          <a:bodyPr/>
          <a:lstStyle/>
          <a:p>
            <a:pPr algn="l" eaLnBrk="1" hangingPunct="1"/>
            <a:r>
              <a:rPr lang="en-US" altLang="zh-CN">
                <a:cs typeface="Times New Roman" panose="02020603050405020304" pitchFamily="18" charset="0"/>
              </a:rPr>
              <a:t>§2.3 </a:t>
            </a:r>
            <a:r>
              <a:rPr lang="zh-CN" altLang="en-US">
                <a:cs typeface="Times New Roman" panose="02020603050405020304" pitchFamily="18" charset="0"/>
              </a:rPr>
              <a:t>构造生成树</a:t>
            </a:r>
            <a:endParaRPr lang="zh-CN" altLang="en-US"/>
          </a:p>
        </p:txBody>
      </p:sp>
      <p:sp>
        <p:nvSpPr>
          <p:cNvPr id="17413" name="Rectangle 3">
            <a:extLst>
              <a:ext uri="{FF2B5EF4-FFF2-40B4-BE49-F238E27FC236}">
                <a16:creationId xmlns:a16="http://schemas.microsoft.com/office/drawing/2014/main" id="{1966F93E-3FA3-438A-A489-50C7579F091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96863" y="1133475"/>
            <a:ext cx="8461375" cy="5445125"/>
          </a:xfrm>
        </p:spPr>
        <p:txBody>
          <a:bodyPr/>
          <a:lstStyle/>
          <a:p>
            <a:pPr algn="just" eaLnBrk="1" hangingPunct="1">
              <a:spcBef>
                <a:spcPct val="0"/>
              </a:spcBef>
            </a:pPr>
            <a:r>
              <a:rPr lang="en-US" altLang="zh-CN" sz="2800"/>
              <a:t>msg</a:t>
            </a:r>
            <a:r>
              <a:rPr lang="zh-CN" altLang="en-US" sz="2800"/>
              <a:t>复杂性</a:t>
            </a:r>
          </a:p>
          <a:p>
            <a:pPr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因为每个结点在任一信道上发送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不会多于</a:t>
            </a:r>
            <a:r>
              <a:rPr lang="en-US" altLang="zh-CN" sz="2800">
                <a:solidFill>
                  <a:schemeClr val="bg1"/>
                </a:solidFill>
              </a:rPr>
              <a:t>1</a:t>
            </a:r>
            <a:r>
              <a:rPr lang="zh-CN" altLang="en-US" sz="2800">
                <a:solidFill>
                  <a:schemeClr val="bg1"/>
                </a:solidFill>
              </a:rPr>
              <a:t>次，所以每个信道上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至多被发送两次</a:t>
            </a:r>
            <a:r>
              <a:rPr lang="en-US" altLang="zh-CN" sz="2800">
                <a:solidFill>
                  <a:schemeClr val="bg1"/>
                </a:solidFill>
              </a:rPr>
              <a:t>(</a:t>
            </a:r>
            <a:r>
              <a:rPr lang="zh-CN" altLang="en-US" sz="2800">
                <a:solidFill>
                  <a:schemeClr val="bg1"/>
                </a:solidFill>
              </a:rPr>
              <a:t>使用该信道的每个处理器各</a:t>
            </a:r>
            <a:r>
              <a:rPr lang="en-US" altLang="zh-CN" sz="2800">
                <a:solidFill>
                  <a:schemeClr val="bg1"/>
                </a:solidFill>
              </a:rPr>
              <a:t>1</a:t>
            </a:r>
            <a:r>
              <a:rPr lang="zh-CN" altLang="en-US" sz="2800">
                <a:solidFill>
                  <a:schemeClr val="bg1"/>
                </a:solidFill>
              </a:rPr>
              <a:t>次</a:t>
            </a:r>
            <a:r>
              <a:rPr lang="en-US" altLang="zh-CN" sz="2800">
                <a:solidFill>
                  <a:schemeClr val="bg1"/>
                </a:solidFill>
              </a:rPr>
              <a:t>)</a:t>
            </a:r>
            <a:r>
              <a:rPr lang="zh-CN" altLang="en-US" sz="2800">
                <a:solidFill>
                  <a:schemeClr val="bg1"/>
                </a:solidFill>
              </a:rPr>
              <a:t>。</a:t>
            </a:r>
          </a:p>
          <a:p>
            <a:pPr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在最坏情况下：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除第</a:t>
            </a:r>
            <a:r>
              <a:rPr lang="en-US" altLang="zh-CN" sz="2800">
                <a:solidFill>
                  <a:schemeClr val="bg1"/>
                </a:solidFill>
              </a:rPr>
              <a:t>1</a:t>
            </a:r>
            <a:r>
              <a:rPr lang="zh-CN" altLang="en-US" sz="2800">
                <a:solidFill>
                  <a:schemeClr val="bg1"/>
                </a:solidFill>
              </a:rPr>
              <a:t>次接收的那些信道外，所有其他信道上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被传送</a:t>
            </a:r>
            <a:r>
              <a:rPr lang="en-US" altLang="zh-CN" sz="2800">
                <a:solidFill>
                  <a:schemeClr val="bg1"/>
                </a:solidFill>
              </a:rPr>
              <a:t>2</a:t>
            </a:r>
            <a:r>
              <a:rPr lang="zh-CN" altLang="en-US" sz="2800">
                <a:solidFill>
                  <a:schemeClr val="bg1"/>
                </a:solidFill>
              </a:rPr>
              <a:t>次。因此，有可能要发送</a:t>
            </a:r>
            <a:r>
              <a:rPr lang="en-US" altLang="zh-CN" sz="2800">
                <a:solidFill>
                  <a:schemeClr val="bg1"/>
                </a:solidFill>
              </a:rPr>
              <a:t>2m-(n-1)</a:t>
            </a:r>
            <a:r>
              <a:rPr lang="zh-CN" altLang="en-US" sz="2800">
                <a:solidFill>
                  <a:schemeClr val="bg1"/>
                </a:solidFill>
              </a:rPr>
              <a:t>个</a:t>
            </a:r>
            <a:r>
              <a:rPr lang="en-US" altLang="zh-CN" sz="2800">
                <a:solidFill>
                  <a:schemeClr val="bg1"/>
                </a:solidFill>
              </a:rPr>
              <a:t>msgs</a:t>
            </a:r>
            <a:r>
              <a:rPr lang="zh-CN" altLang="en-US" sz="2800">
                <a:solidFill>
                  <a:schemeClr val="bg1"/>
                </a:solidFill>
              </a:rPr>
              <a:t>。这里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是系统中信道总数，它可能多达</a:t>
            </a:r>
            <a:r>
              <a:rPr lang="en-US" altLang="zh-CN" sz="2800">
                <a:solidFill>
                  <a:schemeClr val="bg1"/>
                </a:solidFill>
              </a:rPr>
              <a:t>n(n-1)/2</a:t>
            </a:r>
            <a:r>
              <a:rPr lang="zh-CN" altLang="en-US" sz="2800">
                <a:solidFill>
                  <a:schemeClr val="bg1"/>
                </a:solidFill>
              </a:rPr>
              <a:t>。</a:t>
            </a:r>
          </a:p>
          <a:p>
            <a:pPr algn="just" eaLnBrk="1" hangingPunct="1">
              <a:spcBef>
                <a:spcPct val="25000"/>
              </a:spcBef>
              <a:spcAft>
                <a:spcPct val="25000"/>
              </a:spcAft>
            </a:pPr>
            <a:r>
              <a:rPr lang="zh-CN" altLang="en-US" sz="2800"/>
              <a:t>时间复杂性：</a:t>
            </a:r>
            <a:r>
              <a:rPr lang="en-US" altLang="zh-CN" sz="2800">
                <a:solidFill>
                  <a:schemeClr val="bg1"/>
                </a:solidFill>
              </a:rPr>
              <a:t>O(D)	D—</a:t>
            </a:r>
            <a:r>
              <a:rPr lang="zh-CN" altLang="en-US" sz="2800">
                <a:solidFill>
                  <a:schemeClr val="bg1"/>
                </a:solidFill>
              </a:rPr>
              <a:t>网直径</a:t>
            </a:r>
          </a:p>
          <a:p>
            <a:pPr algn="just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800"/>
              <a:t>2.</a:t>
            </a:r>
            <a:r>
              <a:rPr lang="zh-CN" altLang="en-US" sz="2800"/>
              <a:t>构造生成树</a:t>
            </a:r>
          </a:p>
          <a:p>
            <a:pPr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对于</a:t>
            </a:r>
            <a:r>
              <a:rPr lang="en-US" altLang="zh-CN" sz="2800">
                <a:solidFill>
                  <a:schemeClr val="bg1"/>
                </a:solidFill>
              </a:rPr>
              <a:t>flooding</a:t>
            </a:r>
            <a:r>
              <a:rPr lang="zh-CN" altLang="en-US" sz="2800">
                <a:solidFill>
                  <a:schemeClr val="bg1"/>
                </a:solidFill>
              </a:rPr>
              <a:t>稍事修改即可得到求生成树的方法。</a:t>
            </a:r>
          </a:p>
        </p:txBody>
      </p: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日期占位符 4">
            <a:extLst>
              <a:ext uri="{FF2B5EF4-FFF2-40B4-BE49-F238E27FC236}">
                <a16:creationId xmlns:a16="http://schemas.microsoft.com/office/drawing/2014/main" id="{BBE77482-C3C9-46B4-B0A2-E1014622373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灯片编号占位符 6">
            <a:extLst>
              <a:ext uri="{FF2B5EF4-FFF2-40B4-BE49-F238E27FC236}">
                <a16:creationId xmlns:a16="http://schemas.microsoft.com/office/drawing/2014/main" id="{049EB87F-6AE6-475A-93A3-3504988BA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5D1742F-6BEF-481D-9623-DF286D9057FE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527E5196-A14F-49B9-B91F-E88B96FA65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7838" y="0"/>
            <a:ext cx="8231187" cy="458788"/>
          </a:xfrm>
        </p:spPr>
        <p:txBody>
          <a:bodyPr/>
          <a:lstStyle/>
          <a:p>
            <a:pPr algn="l" eaLnBrk="1" hangingPunct="1"/>
            <a:r>
              <a:rPr lang="en-US" altLang="zh-CN" sz="3200">
                <a:cs typeface="Times New Roman" panose="02020603050405020304" pitchFamily="18" charset="0"/>
              </a:rPr>
              <a:t>§2.3 </a:t>
            </a:r>
            <a:r>
              <a:rPr lang="zh-CN" altLang="en-US" sz="3200">
                <a:cs typeface="Times New Roman" panose="02020603050405020304" pitchFamily="18" charset="0"/>
              </a:rPr>
              <a:t>构造生成树</a:t>
            </a:r>
            <a:endParaRPr lang="zh-CN" altLang="en-US" sz="3200"/>
          </a:p>
        </p:txBody>
      </p:sp>
      <p:sp>
        <p:nvSpPr>
          <p:cNvPr id="18437" name="Rectangle 3">
            <a:extLst>
              <a:ext uri="{FF2B5EF4-FFF2-40B4-BE49-F238E27FC236}">
                <a16:creationId xmlns:a16="http://schemas.microsoft.com/office/drawing/2014/main" id="{D95519F3-8CB9-41EA-A585-C21C95AE462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458788"/>
            <a:ext cx="8983663" cy="6399212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>
                <a:latin typeface="黑体" panose="02010609060101010101" pitchFamily="49" charset="-122"/>
              </a:rPr>
              <a:t>①</a:t>
            </a:r>
            <a:r>
              <a:rPr lang="zh-CN" altLang="en-US"/>
              <a:t>基本思想</a:t>
            </a:r>
          </a:p>
          <a:p>
            <a:pPr algn="just" eaLnBrk="1" hangingPunct="1">
              <a:lnSpc>
                <a:spcPct val="110000"/>
              </a:lnSpc>
              <a:spcBef>
                <a:spcPct val="40000"/>
              </a:spcBef>
            </a:pPr>
            <a:r>
              <a:rPr lang="zh-CN" altLang="en-US" sz="2800">
                <a:solidFill>
                  <a:schemeClr val="bg1"/>
                </a:solidFill>
              </a:rPr>
              <a:t>首先，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r</a:t>
            </a:r>
            <a:r>
              <a:rPr lang="zh-CN" altLang="en-US" sz="2800">
                <a:solidFill>
                  <a:schemeClr val="bg1"/>
                </a:solidFill>
              </a:rPr>
              <a:t>发送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给所有邻居，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r</a:t>
            </a:r>
            <a:r>
              <a:rPr lang="zh-CN" altLang="en-US" sz="2800">
                <a:solidFill>
                  <a:schemeClr val="bg1"/>
                </a:solidFill>
              </a:rPr>
              <a:t>为根</a:t>
            </a:r>
          </a:p>
          <a:p>
            <a:pPr algn="just" eaLnBrk="1" hangingPunct="1">
              <a:lnSpc>
                <a:spcPct val="110000"/>
              </a:lnSpc>
              <a:spcBef>
                <a:spcPct val="40000"/>
              </a:spcBef>
            </a:pPr>
            <a:r>
              <a:rPr lang="zh-CN" altLang="en-US" sz="2800">
                <a:solidFill>
                  <a:schemeClr val="bg1"/>
                </a:solidFill>
              </a:rPr>
              <a:t>当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从某邻居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j</a:t>
            </a:r>
            <a:r>
              <a:rPr lang="zh-CN" altLang="en-US" sz="2800">
                <a:solidFill>
                  <a:schemeClr val="bg1"/>
                </a:solidFill>
              </a:rPr>
              <a:t>收到的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是第</a:t>
            </a:r>
            <a:r>
              <a:rPr lang="en-US" altLang="zh-CN" sz="2800">
                <a:solidFill>
                  <a:schemeClr val="bg1"/>
                </a:solidFill>
              </a:rPr>
              <a:t>1</a:t>
            </a:r>
            <a:r>
              <a:rPr lang="zh-CN" altLang="en-US" sz="2800">
                <a:solidFill>
                  <a:schemeClr val="bg1"/>
                </a:solidFill>
              </a:rPr>
              <a:t>个来自邻居的</a:t>
            </a:r>
            <a:r>
              <a:rPr lang="en-US" altLang="zh-CN" sz="2800">
                <a:solidFill>
                  <a:schemeClr val="bg1"/>
                </a:solidFill>
              </a:rPr>
              <a:t>msg</a:t>
            </a:r>
            <a:r>
              <a:rPr lang="zh-CN" altLang="en-US" sz="2800">
                <a:solidFill>
                  <a:schemeClr val="bg1"/>
                </a:solidFill>
              </a:rPr>
              <a:t>时，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j</a:t>
            </a:r>
            <a:r>
              <a:rPr lang="zh-CN" altLang="en-US" sz="2800">
                <a:solidFill>
                  <a:schemeClr val="bg1"/>
                </a:solidFill>
              </a:rPr>
              <a:t>是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的双亲；若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首次收到的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同时来自多个邻居，则用一个</a:t>
            </a:r>
            <a:r>
              <a:rPr lang="en-US" altLang="zh-CN" sz="2800">
                <a:solidFill>
                  <a:schemeClr val="bg1"/>
                </a:solidFill>
              </a:rPr>
              <a:t>comp</a:t>
            </a:r>
            <a:r>
              <a:rPr lang="zh-CN" altLang="en-US" sz="2800">
                <a:solidFill>
                  <a:schemeClr val="bg1"/>
                </a:solidFill>
              </a:rPr>
              <a:t>事件处理自上一</a:t>
            </a:r>
            <a:r>
              <a:rPr lang="en-US" altLang="zh-CN" sz="2800">
                <a:solidFill>
                  <a:schemeClr val="bg1"/>
                </a:solidFill>
              </a:rPr>
              <a:t>comp</a:t>
            </a:r>
            <a:r>
              <a:rPr lang="zh-CN" altLang="en-US" sz="2800">
                <a:solidFill>
                  <a:schemeClr val="bg1"/>
                </a:solidFill>
              </a:rPr>
              <a:t>事件以来的</a:t>
            </a:r>
            <a:r>
              <a:rPr lang="zh-CN" altLang="en-US" sz="2800" u="sng">
                <a:solidFill>
                  <a:schemeClr val="bg1"/>
                </a:solidFill>
              </a:rPr>
              <a:t>所有已收到</a:t>
            </a:r>
            <a:r>
              <a:rPr lang="zh-CN" altLang="en-US" sz="2800">
                <a:solidFill>
                  <a:schemeClr val="bg1"/>
                </a:solidFill>
              </a:rPr>
              <a:t>的</a:t>
            </a:r>
            <a:r>
              <a:rPr lang="en-US" altLang="zh-CN" sz="2800">
                <a:solidFill>
                  <a:schemeClr val="bg1"/>
                </a:solidFill>
              </a:rPr>
              <a:t>msgs</a:t>
            </a:r>
            <a:r>
              <a:rPr lang="zh-CN" altLang="en-US" sz="2800">
                <a:solidFill>
                  <a:schemeClr val="bg1"/>
                </a:solidFill>
              </a:rPr>
              <a:t>，故此时，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可在这些邻居中</a:t>
            </a:r>
            <a:r>
              <a:rPr lang="zh-CN" altLang="en-US" sz="2800" u="sng">
                <a:solidFill>
                  <a:schemeClr val="bg1"/>
                </a:solidFill>
              </a:rPr>
              <a:t>任选</a:t>
            </a:r>
            <a:r>
              <a:rPr lang="zh-CN" altLang="en-US" sz="2800">
                <a:solidFill>
                  <a:schemeClr val="bg1"/>
                </a:solidFill>
              </a:rPr>
              <a:t>一个邻居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j</a:t>
            </a:r>
            <a:r>
              <a:rPr lang="zh-CN" altLang="en-US" sz="2800">
                <a:solidFill>
                  <a:schemeClr val="bg1"/>
                </a:solidFill>
              </a:rPr>
              <a:t>做双亲。</a:t>
            </a:r>
          </a:p>
          <a:p>
            <a:pPr algn="just" eaLnBrk="1" hangingPunct="1">
              <a:lnSpc>
                <a:spcPct val="110000"/>
              </a:lnSpc>
              <a:spcBef>
                <a:spcPct val="40000"/>
              </a:spcBef>
            </a:pPr>
            <a:r>
              <a:rPr lang="zh-CN" altLang="en-US" sz="2800">
                <a:solidFill>
                  <a:schemeClr val="bg1"/>
                </a:solidFill>
              </a:rPr>
              <a:t>当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确定双亲是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j</a:t>
            </a:r>
            <a:r>
              <a:rPr lang="zh-CN" altLang="en-US" sz="2800">
                <a:solidFill>
                  <a:schemeClr val="bg1"/>
                </a:solidFill>
              </a:rPr>
              <a:t>时，发送</a:t>
            </a:r>
            <a:r>
              <a:rPr lang="en-US" altLang="zh-CN" sz="2800">
                <a:solidFill>
                  <a:schemeClr val="bg1"/>
                </a:solidFill>
              </a:rPr>
              <a:t>&lt;parent&gt;</a:t>
            </a:r>
            <a:r>
              <a:rPr lang="zh-CN" altLang="en-US" sz="2800">
                <a:solidFill>
                  <a:schemeClr val="bg1"/>
                </a:solidFill>
              </a:rPr>
              <a:t>给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j</a:t>
            </a:r>
            <a:r>
              <a:rPr lang="zh-CN" altLang="en-US" sz="2800">
                <a:solidFill>
                  <a:schemeClr val="bg1"/>
                </a:solidFill>
              </a:rPr>
              <a:t>，并向此后收到发来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的处理器发送</a:t>
            </a:r>
            <a:r>
              <a:rPr lang="en-US" altLang="zh-CN" sz="2800">
                <a:solidFill>
                  <a:schemeClr val="bg1"/>
                </a:solidFill>
              </a:rPr>
              <a:t>&lt;reject&gt;msg</a:t>
            </a:r>
          </a:p>
          <a:p>
            <a:pPr algn="just" eaLnBrk="1" hangingPunct="1">
              <a:spcBef>
                <a:spcPct val="0"/>
              </a:spcBef>
            </a:pPr>
            <a:endParaRPr lang="en-US" altLang="zh-CN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日期占位符 4">
            <a:extLst>
              <a:ext uri="{FF2B5EF4-FFF2-40B4-BE49-F238E27FC236}">
                <a16:creationId xmlns:a16="http://schemas.microsoft.com/office/drawing/2014/main" id="{5A5B63AC-DA67-401C-B664-00D64BA6795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459" name="灯片编号占位符 6">
            <a:extLst>
              <a:ext uri="{FF2B5EF4-FFF2-40B4-BE49-F238E27FC236}">
                <a16:creationId xmlns:a16="http://schemas.microsoft.com/office/drawing/2014/main" id="{97B09B69-3540-4645-9731-680242483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9F221A2-B720-4181-97AE-CA048D2A04F6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9460" name="Rectangle 2">
            <a:extLst>
              <a:ext uri="{FF2B5EF4-FFF2-40B4-BE49-F238E27FC236}">
                <a16:creationId xmlns:a16="http://schemas.microsoft.com/office/drawing/2014/main" id="{6706F8E7-8888-4935-A506-0989592024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7838" y="0"/>
            <a:ext cx="8231187" cy="458788"/>
          </a:xfrm>
        </p:spPr>
        <p:txBody>
          <a:bodyPr/>
          <a:lstStyle/>
          <a:p>
            <a:pPr algn="l" eaLnBrk="1" hangingPunct="1"/>
            <a:r>
              <a:rPr lang="en-US" altLang="zh-CN" sz="3200">
                <a:cs typeface="Times New Roman" panose="02020603050405020304" pitchFamily="18" charset="0"/>
              </a:rPr>
              <a:t>§2.3 </a:t>
            </a:r>
            <a:r>
              <a:rPr lang="zh-CN" altLang="en-US" sz="3200">
                <a:cs typeface="Times New Roman" panose="02020603050405020304" pitchFamily="18" charset="0"/>
              </a:rPr>
              <a:t>构造生成树</a:t>
            </a:r>
            <a:endParaRPr lang="zh-CN" altLang="en-US" sz="3200"/>
          </a:p>
        </p:txBody>
      </p:sp>
      <p:sp>
        <p:nvSpPr>
          <p:cNvPr id="19461" name="Rectangle 3">
            <a:extLst>
              <a:ext uri="{FF2B5EF4-FFF2-40B4-BE49-F238E27FC236}">
                <a16:creationId xmlns:a16="http://schemas.microsoft.com/office/drawing/2014/main" id="{414A3BDB-D5B5-4E8B-BB1A-F8EC2120DAC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458788"/>
            <a:ext cx="8983663" cy="6399212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>
                <a:latin typeface="黑体" panose="02010609060101010101" pitchFamily="49" charset="-122"/>
              </a:rPr>
              <a:t>①</a:t>
            </a:r>
            <a:r>
              <a:rPr lang="zh-CN" altLang="en-US"/>
              <a:t>基本思想</a:t>
            </a:r>
          </a:p>
          <a:p>
            <a:pPr algn="just" eaLnBrk="1" hangingPunct="1">
              <a:lnSpc>
                <a:spcPct val="110000"/>
              </a:lnSpc>
              <a:spcBef>
                <a:spcPct val="25000"/>
              </a:spcBef>
            </a:pPr>
            <a:r>
              <a:rPr lang="zh-CN" altLang="en-US" sz="2800">
                <a:solidFill>
                  <a:schemeClr val="bg1"/>
                </a:solidFill>
              </a:rPr>
              <a:t>因为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收到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j</a:t>
            </a:r>
            <a:r>
              <a:rPr lang="zh-CN" altLang="en-US" sz="2800">
                <a:solidFill>
                  <a:schemeClr val="bg1"/>
                </a:solidFill>
              </a:rPr>
              <a:t>的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是第</a:t>
            </a:r>
            <a:r>
              <a:rPr lang="en-US" altLang="zh-CN" sz="2800">
                <a:solidFill>
                  <a:schemeClr val="bg1"/>
                </a:solidFill>
              </a:rPr>
              <a:t>1</a:t>
            </a:r>
            <a:r>
              <a:rPr lang="zh-CN" altLang="en-US" sz="2800">
                <a:solidFill>
                  <a:schemeClr val="bg1"/>
                </a:solidFill>
              </a:rPr>
              <a:t>个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，就不可能已收到其他结点的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，当然可能同时收到</a:t>
            </a:r>
            <a:r>
              <a:rPr lang="en-US" altLang="zh-CN" sz="2800">
                <a:solidFill>
                  <a:schemeClr val="bg1"/>
                </a:solidFill>
              </a:rPr>
              <a:t>(</a:t>
            </a:r>
            <a:r>
              <a:rPr lang="zh-CN" altLang="en-US" sz="2800">
                <a:solidFill>
                  <a:schemeClr val="bg1"/>
                </a:solidFill>
              </a:rPr>
              <a:t>说明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与这些邻居间不是父子关系，或说它们不是生成树中的边</a:t>
            </a:r>
            <a:r>
              <a:rPr lang="en-US" altLang="zh-CN" sz="2800">
                <a:solidFill>
                  <a:schemeClr val="bg1"/>
                </a:solidFill>
              </a:rPr>
              <a:t>)</a:t>
            </a:r>
            <a:r>
              <a:rPr lang="zh-CN" altLang="en-US" sz="2800">
                <a:solidFill>
                  <a:schemeClr val="bg1"/>
                </a:solidFill>
              </a:rPr>
              <a:t>；同时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将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转发给其余邻居，这些邻居</a:t>
            </a:r>
            <a:r>
              <a:rPr lang="zh-CN" altLang="en-US" sz="2800" u="sng">
                <a:solidFill>
                  <a:schemeClr val="bg1"/>
                </a:solidFill>
              </a:rPr>
              <a:t>尚未发</a:t>
            </a:r>
            <a:r>
              <a:rPr lang="en-US" altLang="zh-CN" sz="2800" u="sng">
                <a:solidFill>
                  <a:schemeClr val="bg1"/>
                </a:solidFill>
              </a:rPr>
              <a:t>M</a:t>
            </a:r>
            <a:r>
              <a:rPr lang="zh-CN" altLang="en-US" sz="2800" u="sng">
                <a:solidFill>
                  <a:schemeClr val="bg1"/>
                </a:solidFill>
              </a:rPr>
              <a:t>给</a:t>
            </a:r>
            <a:r>
              <a:rPr lang="en-US" altLang="zh-CN" sz="2800" u="sng">
                <a:solidFill>
                  <a:schemeClr val="bg1"/>
                </a:solidFill>
              </a:rPr>
              <a:t>p</a:t>
            </a:r>
            <a:r>
              <a:rPr lang="en-US" altLang="zh-CN" sz="2800" u="sng" baseline="-25000">
                <a:solidFill>
                  <a:schemeClr val="bg1"/>
                </a:solidFill>
              </a:rPr>
              <a:t>i</a:t>
            </a:r>
            <a:r>
              <a:rPr lang="zh-CN" altLang="en-US" sz="2800" u="sng">
                <a:solidFill>
                  <a:schemeClr val="bg1"/>
                </a:solidFill>
              </a:rPr>
              <a:t>，或虽然已发</a:t>
            </a:r>
            <a:r>
              <a:rPr lang="en-US" altLang="zh-CN" sz="2800" u="sng">
                <a:solidFill>
                  <a:schemeClr val="bg1"/>
                </a:solidFill>
              </a:rPr>
              <a:t>M</a:t>
            </a:r>
            <a:r>
              <a:rPr lang="zh-CN" altLang="en-US" sz="2800" u="sng">
                <a:solidFill>
                  <a:schemeClr val="bg1"/>
                </a:solidFill>
              </a:rPr>
              <a:t>给</a:t>
            </a:r>
            <a:r>
              <a:rPr lang="en-US" altLang="zh-CN" sz="2800" u="sng">
                <a:solidFill>
                  <a:schemeClr val="bg1"/>
                </a:solidFill>
              </a:rPr>
              <a:t>p</a:t>
            </a:r>
            <a:r>
              <a:rPr lang="en-US" altLang="zh-CN" sz="2800" u="sng" baseline="-25000">
                <a:solidFill>
                  <a:schemeClr val="bg1"/>
                </a:solidFill>
              </a:rPr>
              <a:t>i</a:t>
            </a:r>
            <a:r>
              <a:rPr lang="zh-CN" altLang="en-US" sz="2800" u="sng">
                <a:solidFill>
                  <a:schemeClr val="bg1"/>
                </a:solidFill>
              </a:rPr>
              <a:t>，但</a:t>
            </a:r>
            <a:r>
              <a:rPr lang="en-US" altLang="zh-CN" sz="2800" u="sng">
                <a:solidFill>
                  <a:schemeClr val="bg1"/>
                </a:solidFill>
              </a:rPr>
              <a:t>p</a:t>
            </a:r>
            <a:r>
              <a:rPr lang="en-US" altLang="zh-CN" sz="2800" u="sng" baseline="-25000">
                <a:solidFill>
                  <a:schemeClr val="bg1"/>
                </a:solidFill>
              </a:rPr>
              <a:t>i</a:t>
            </a:r>
            <a:r>
              <a:rPr lang="zh-CN" altLang="en-US" sz="2800" u="sng">
                <a:solidFill>
                  <a:schemeClr val="bg1"/>
                </a:solidFill>
              </a:rPr>
              <a:t>尚未收到</a:t>
            </a:r>
            <a:r>
              <a:rPr lang="zh-CN" altLang="en-US" sz="2800">
                <a:solidFill>
                  <a:schemeClr val="bg1"/>
                </a:solidFill>
              </a:rPr>
              <a:t>。</a:t>
            </a:r>
          </a:p>
          <a:p>
            <a:pPr algn="just" eaLnBrk="1" hangingPunct="1">
              <a:lnSpc>
                <a:spcPct val="110000"/>
              </a:lnSpc>
              <a:spcBef>
                <a:spcPct val="25000"/>
              </a:spcBef>
            </a:pP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向那些尚未发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给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en-US" altLang="zh-CN" sz="2800">
                <a:solidFill>
                  <a:schemeClr val="bg1"/>
                </a:solidFill>
              </a:rPr>
              <a:t>(</a:t>
            </a:r>
            <a:r>
              <a:rPr lang="zh-CN" altLang="en-US" sz="2800">
                <a:solidFill>
                  <a:schemeClr val="bg1"/>
                </a:solidFill>
              </a:rPr>
              <a:t>或已发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但尚未到达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en-US" altLang="zh-CN" sz="2800">
                <a:solidFill>
                  <a:schemeClr val="bg1"/>
                </a:solidFill>
              </a:rPr>
              <a:t>)</a:t>
            </a:r>
            <a:r>
              <a:rPr lang="zh-CN" altLang="en-US" sz="2800">
                <a:solidFill>
                  <a:schemeClr val="bg1"/>
                </a:solidFill>
              </a:rPr>
              <a:t>的邻居转发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之后，等待这些邻居发回响应</a:t>
            </a:r>
            <a:r>
              <a:rPr lang="en-US" altLang="zh-CN" sz="2800">
                <a:solidFill>
                  <a:schemeClr val="bg1"/>
                </a:solidFill>
              </a:rPr>
              <a:t>msg</a:t>
            </a:r>
            <a:r>
              <a:rPr lang="zh-CN" altLang="en-US" sz="2800">
                <a:solidFill>
                  <a:schemeClr val="bg1"/>
                </a:solidFill>
              </a:rPr>
              <a:t>：</a:t>
            </a:r>
            <a:r>
              <a:rPr lang="en-US" altLang="zh-CN" sz="2800">
                <a:solidFill>
                  <a:schemeClr val="bg1"/>
                </a:solidFill>
              </a:rPr>
              <a:t>&lt;parent&gt;</a:t>
            </a:r>
            <a:r>
              <a:rPr lang="zh-CN" altLang="en-US" sz="2800">
                <a:solidFill>
                  <a:schemeClr val="bg1"/>
                </a:solidFill>
              </a:rPr>
              <a:t>或</a:t>
            </a:r>
            <a:r>
              <a:rPr lang="en-US" altLang="zh-CN" sz="2800">
                <a:solidFill>
                  <a:schemeClr val="bg1"/>
                </a:solidFill>
              </a:rPr>
              <a:t>&lt;reject&gt;</a:t>
            </a:r>
            <a:r>
              <a:rPr lang="zh-CN" altLang="en-US" sz="2800">
                <a:solidFill>
                  <a:schemeClr val="bg1"/>
                </a:solidFill>
              </a:rPr>
              <a:t>。那些回应</a:t>
            </a:r>
            <a:r>
              <a:rPr lang="en-US" altLang="zh-CN" sz="2800">
                <a:solidFill>
                  <a:schemeClr val="bg1"/>
                </a:solidFill>
              </a:rPr>
              <a:t>&lt;parent&gt;</a:t>
            </a:r>
            <a:r>
              <a:rPr lang="zh-CN" altLang="en-US" sz="2800">
                <a:solidFill>
                  <a:schemeClr val="bg1"/>
                </a:solidFill>
              </a:rPr>
              <a:t>的邻居是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的孩子。</a:t>
            </a:r>
          </a:p>
          <a:p>
            <a:pPr algn="just" eaLnBrk="1" hangingPunct="1">
              <a:lnSpc>
                <a:spcPct val="110000"/>
              </a:lnSpc>
              <a:spcBef>
                <a:spcPct val="25000"/>
              </a:spcBef>
            </a:pPr>
            <a:r>
              <a:rPr lang="zh-CN" altLang="en-US" sz="2800">
                <a:solidFill>
                  <a:schemeClr val="bg1"/>
                </a:solidFill>
              </a:rPr>
              <a:t>当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发出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的所有接收者均已回应</a:t>
            </a:r>
            <a:r>
              <a:rPr lang="en-US" altLang="zh-CN" sz="2800">
                <a:solidFill>
                  <a:schemeClr val="bg1"/>
                </a:solidFill>
              </a:rPr>
              <a:t>(&lt;parent&gt;</a:t>
            </a:r>
            <a:r>
              <a:rPr lang="zh-CN" altLang="en-US" sz="2800">
                <a:solidFill>
                  <a:schemeClr val="bg1"/>
                </a:solidFill>
              </a:rPr>
              <a:t>或</a:t>
            </a:r>
            <a:r>
              <a:rPr lang="en-US" altLang="zh-CN" sz="2800">
                <a:solidFill>
                  <a:schemeClr val="bg1"/>
                </a:solidFill>
              </a:rPr>
              <a:t>&lt;reject&gt;)</a:t>
            </a:r>
            <a:r>
              <a:rPr lang="zh-CN" altLang="en-US" sz="2800">
                <a:solidFill>
                  <a:schemeClr val="bg1"/>
                </a:solidFill>
              </a:rPr>
              <a:t>，则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终止。将</a:t>
            </a:r>
            <a:r>
              <a:rPr lang="en-US" altLang="zh-CN" sz="2800">
                <a:solidFill>
                  <a:schemeClr val="bg1"/>
                </a:solidFill>
              </a:rPr>
              <a:t>parent</a:t>
            </a:r>
            <a:r>
              <a:rPr lang="zh-CN" altLang="en-US" sz="2800">
                <a:solidFill>
                  <a:schemeClr val="bg1"/>
                </a:solidFill>
              </a:rPr>
              <a:t>和</a:t>
            </a:r>
            <a:r>
              <a:rPr lang="en-US" altLang="zh-CN" sz="2800">
                <a:solidFill>
                  <a:schemeClr val="bg1"/>
                </a:solidFill>
              </a:rPr>
              <a:t>children</a:t>
            </a:r>
            <a:r>
              <a:rPr lang="zh-CN" altLang="en-US" sz="2800">
                <a:solidFill>
                  <a:schemeClr val="bg1"/>
                </a:solidFill>
              </a:rPr>
              <a:t>边保留即为生成树。</a:t>
            </a:r>
          </a:p>
        </p:txBody>
      </p:sp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日期占位符 4">
            <a:extLst>
              <a:ext uri="{FF2B5EF4-FFF2-40B4-BE49-F238E27FC236}">
                <a16:creationId xmlns:a16="http://schemas.microsoft.com/office/drawing/2014/main" id="{72EC0634-4ED4-4A11-BBB9-AE0753097D8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3" name="灯片编号占位符 6">
            <a:extLst>
              <a:ext uri="{FF2B5EF4-FFF2-40B4-BE49-F238E27FC236}">
                <a16:creationId xmlns:a16="http://schemas.microsoft.com/office/drawing/2014/main" id="{7DA36421-3D79-44DC-99CF-C931BA152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A8F010A-EA34-4898-87B6-D8F83D135FB8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9400F0B3-3B8B-449C-A62E-21689ED627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31188" cy="593725"/>
          </a:xfrm>
        </p:spPr>
        <p:txBody>
          <a:bodyPr/>
          <a:lstStyle/>
          <a:p>
            <a:pPr algn="l" eaLnBrk="1" hangingPunct="1"/>
            <a:r>
              <a:rPr lang="en-US" altLang="zh-CN" sz="3200">
                <a:cs typeface="Times New Roman" panose="02020603050405020304" pitchFamily="18" charset="0"/>
              </a:rPr>
              <a:t>§2.3 </a:t>
            </a:r>
            <a:r>
              <a:rPr lang="zh-CN" altLang="en-US" sz="3200">
                <a:cs typeface="Times New Roman" panose="02020603050405020304" pitchFamily="18" charset="0"/>
              </a:rPr>
              <a:t>构造生成树</a:t>
            </a:r>
            <a:endParaRPr lang="zh-CN" altLang="en-US" sz="3200"/>
          </a:p>
        </p:txBody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99DCAD82-2FB1-4002-B526-4109C8C737C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2413" y="684213"/>
            <a:ext cx="8893175" cy="16637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	</a:t>
            </a:r>
            <a:r>
              <a:rPr lang="en-US" altLang="zh-CN" sz="2800">
                <a:latin typeface="黑体" panose="02010609060101010101" pitchFamily="49" charset="-122"/>
              </a:rPr>
              <a:t>②</a:t>
            </a:r>
            <a:r>
              <a:rPr lang="zh-CN" altLang="en-US" sz="2800"/>
              <a:t>图示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若认为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j</a:t>
            </a:r>
            <a:r>
              <a:rPr lang="zh-CN" altLang="en-US" sz="2800">
                <a:solidFill>
                  <a:schemeClr val="bg1"/>
                </a:solidFill>
              </a:rPr>
              <a:t>是其双亲，则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向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r</a:t>
            </a:r>
            <a:r>
              <a:rPr lang="zh-CN" altLang="en-US" sz="2800">
                <a:solidFill>
                  <a:schemeClr val="bg1"/>
                </a:solidFill>
              </a:rPr>
              <a:t>发出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，而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r</a:t>
            </a:r>
            <a:r>
              <a:rPr lang="zh-CN" altLang="en-US" sz="2800">
                <a:solidFill>
                  <a:schemeClr val="bg1"/>
                </a:solidFill>
              </a:rPr>
              <a:t>仍会向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发</a:t>
            </a:r>
            <a:r>
              <a:rPr lang="en-US" altLang="zh-CN" sz="2800">
                <a:solidFill>
                  <a:schemeClr val="bg1"/>
                </a:solidFill>
              </a:rPr>
              <a:t>reject</a:t>
            </a:r>
            <a:r>
              <a:rPr lang="zh-CN" altLang="en-US" sz="2800">
                <a:solidFill>
                  <a:schemeClr val="bg1"/>
                </a:solidFill>
              </a:rPr>
              <a:t>，但因为此前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r</a:t>
            </a:r>
            <a:r>
              <a:rPr lang="zh-CN" altLang="en-US" sz="2800">
                <a:solidFill>
                  <a:schemeClr val="bg1"/>
                </a:solidFill>
              </a:rPr>
              <a:t>向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发出过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，故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收到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时仍会向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r</a:t>
            </a:r>
            <a:r>
              <a:rPr lang="zh-CN" altLang="en-US" sz="2800">
                <a:solidFill>
                  <a:schemeClr val="bg1"/>
                </a:solidFill>
              </a:rPr>
              <a:t>发</a:t>
            </a:r>
            <a:r>
              <a:rPr lang="en-US" altLang="zh-CN" sz="2800">
                <a:solidFill>
                  <a:schemeClr val="bg1"/>
                </a:solidFill>
              </a:rPr>
              <a:t>reject</a:t>
            </a:r>
            <a:r>
              <a:rPr lang="zh-CN" altLang="en-US" sz="2800">
                <a:solidFill>
                  <a:schemeClr val="bg1"/>
                </a:solidFill>
              </a:rPr>
              <a:t>。</a:t>
            </a:r>
            <a:r>
              <a:rPr lang="en-US" altLang="zh-CN" sz="2800">
                <a:solidFill>
                  <a:schemeClr val="bg1"/>
                </a:solidFill>
              </a:rPr>
              <a:t>(</a:t>
            </a:r>
            <a:r>
              <a:rPr lang="zh-CN" altLang="en-US" sz="2800">
                <a:solidFill>
                  <a:schemeClr val="bg1"/>
                </a:solidFill>
              </a:rPr>
              <a:t>可以改进？</a:t>
            </a:r>
            <a:r>
              <a:rPr lang="en-US" altLang="zh-CN" sz="2800">
                <a:solidFill>
                  <a:schemeClr val="bg1"/>
                </a:solidFill>
              </a:rPr>
              <a:t>)</a:t>
            </a:r>
          </a:p>
        </p:txBody>
      </p:sp>
      <p:graphicFrame>
        <p:nvGraphicFramePr>
          <p:cNvPr id="20486" name="Object 6">
            <a:extLst>
              <a:ext uri="{FF2B5EF4-FFF2-40B4-BE49-F238E27FC236}">
                <a16:creationId xmlns:a16="http://schemas.microsoft.com/office/drawing/2014/main" id="{7495846C-E54D-425B-A635-920D79AFCE3E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1152525" y="2536825"/>
          <a:ext cx="7245350" cy="432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11515750" imgH="6628872" progId="Visio.Drawing.11">
                  <p:embed/>
                </p:oleObj>
              </mc:Choice>
              <mc:Fallback>
                <p:oleObj name="Visio" r:id="rId2" imgW="11515750" imgH="6628872" progId="Visio.Drawing.11">
                  <p:embed/>
                  <p:pic>
                    <p:nvPicPr>
                      <p:cNvPr id="20486" name="Object 6">
                        <a:extLst>
                          <a:ext uri="{FF2B5EF4-FFF2-40B4-BE49-F238E27FC236}">
                            <a16:creationId xmlns:a16="http://schemas.microsoft.com/office/drawing/2014/main" id="{7495846C-E54D-425B-A635-920D79AFCE3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2525" y="2536825"/>
                        <a:ext cx="7245350" cy="432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日期占位符 4">
            <a:extLst>
              <a:ext uri="{FF2B5EF4-FFF2-40B4-BE49-F238E27FC236}">
                <a16:creationId xmlns:a16="http://schemas.microsoft.com/office/drawing/2014/main" id="{3B931552-1585-4878-A5A4-7ACC3EB6BCA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07" name="灯片编号占位符 6">
            <a:extLst>
              <a:ext uri="{FF2B5EF4-FFF2-40B4-BE49-F238E27FC236}">
                <a16:creationId xmlns:a16="http://schemas.microsoft.com/office/drawing/2014/main" id="{BBACFA72-70D3-40A2-98B4-7B36044CA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AB8A0D4-481C-45CD-A197-D221807041DC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1508" name="Rectangle 2">
            <a:extLst>
              <a:ext uri="{FF2B5EF4-FFF2-40B4-BE49-F238E27FC236}">
                <a16:creationId xmlns:a16="http://schemas.microsoft.com/office/drawing/2014/main" id="{17FBF535-4340-4DF7-B679-4976246F2D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31188" cy="458788"/>
          </a:xfrm>
        </p:spPr>
        <p:txBody>
          <a:bodyPr/>
          <a:lstStyle/>
          <a:p>
            <a:pPr algn="l" eaLnBrk="1" hangingPunct="1"/>
            <a:r>
              <a:rPr lang="en-US" altLang="zh-CN" sz="2400">
                <a:cs typeface="Times New Roman" panose="02020603050405020304" pitchFamily="18" charset="0"/>
              </a:rPr>
              <a:t>§2.3 </a:t>
            </a:r>
            <a:r>
              <a:rPr lang="zh-CN" altLang="en-US" sz="2400">
                <a:cs typeface="Times New Roman" panose="02020603050405020304" pitchFamily="18" charset="0"/>
              </a:rPr>
              <a:t>构造生成树</a:t>
            </a:r>
            <a:endParaRPr lang="zh-CN" altLang="en-US" sz="2400"/>
          </a:p>
        </p:txBody>
      </p:sp>
      <p:sp>
        <p:nvSpPr>
          <p:cNvPr id="21509" name="Rectangle 3">
            <a:extLst>
              <a:ext uri="{FF2B5EF4-FFF2-40B4-BE49-F238E27FC236}">
                <a16:creationId xmlns:a16="http://schemas.microsoft.com/office/drawing/2014/main" id="{4572C1B8-B379-46C0-80D6-34AD0B6A378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279400"/>
            <a:ext cx="9432925" cy="6354763"/>
          </a:xfrm>
        </p:spPr>
        <p:txBody>
          <a:bodyPr/>
          <a:lstStyle/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	</a:t>
            </a:r>
            <a:r>
              <a:rPr lang="en-US" altLang="zh-CN" sz="2200">
                <a:latin typeface="黑体" panose="02010609060101010101" pitchFamily="49" charset="-122"/>
              </a:rPr>
              <a:t>③</a:t>
            </a:r>
            <a:r>
              <a:rPr lang="zh-CN" altLang="en-US" sz="2200">
                <a:latin typeface="黑体" panose="02010609060101010101" pitchFamily="49" charset="-122"/>
              </a:rPr>
              <a:t>算法：</a:t>
            </a:r>
            <a:r>
              <a:rPr lang="zh-CN" altLang="en-US" sz="2200"/>
              <a:t>	</a:t>
            </a:r>
            <a:r>
              <a:rPr lang="en-US" altLang="zh-CN" sz="2200"/>
              <a:t>Alg2.2 </a:t>
            </a:r>
            <a:r>
              <a:rPr lang="zh-CN" altLang="en-US" sz="2200"/>
              <a:t>构造生成树（</a:t>
            </a:r>
            <a:r>
              <a:rPr lang="en-US" altLang="zh-CN" sz="2200">
                <a:solidFill>
                  <a:schemeClr val="bg1"/>
                </a:solidFill>
              </a:rPr>
              <a:t>code for p</a:t>
            </a:r>
            <a:r>
              <a:rPr lang="en-US" altLang="zh-CN" sz="2200" baseline="-25000">
                <a:solidFill>
                  <a:schemeClr val="bg1"/>
                </a:solidFill>
              </a:rPr>
              <a:t>i</a:t>
            </a:r>
            <a:r>
              <a:rPr lang="en-US" altLang="zh-CN" sz="2200">
                <a:solidFill>
                  <a:schemeClr val="bg1"/>
                </a:solidFill>
              </a:rPr>
              <a:t> 0≤i≤n-1</a:t>
            </a:r>
            <a:r>
              <a:rPr lang="zh-CN" altLang="en-US" sz="2200">
                <a:solidFill>
                  <a:schemeClr val="bg1"/>
                </a:solidFill>
              </a:rPr>
              <a:t>）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初值：</a:t>
            </a:r>
            <a:r>
              <a:rPr lang="en-US" altLang="zh-CN" sz="2200">
                <a:solidFill>
                  <a:schemeClr val="bg1"/>
                </a:solidFill>
              </a:rPr>
              <a:t>parent=nil</a:t>
            </a:r>
            <a:r>
              <a:rPr lang="zh-CN" altLang="en-US" sz="2200">
                <a:solidFill>
                  <a:schemeClr val="bg1"/>
                </a:solidFill>
              </a:rPr>
              <a:t>；集合</a:t>
            </a:r>
            <a:r>
              <a:rPr lang="en-US" altLang="zh-CN" sz="2200">
                <a:solidFill>
                  <a:schemeClr val="bg1"/>
                </a:solidFill>
              </a:rPr>
              <a:t>children</a:t>
            </a:r>
            <a:r>
              <a:rPr lang="zh-CN" altLang="en-US" sz="2200">
                <a:solidFill>
                  <a:schemeClr val="bg1"/>
                </a:solidFill>
              </a:rPr>
              <a:t>和</a:t>
            </a:r>
            <a:r>
              <a:rPr lang="en-US" altLang="zh-CN" sz="2200">
                <a:solidFill>
                  <a:schemeClr val="bg1"/>
                </a:solidFill>
              </a:rPr>
              <a:t>other</a:t>
            </a:r>
            <a:r>
              <a:rPr lang="zh-CN" altLang="en-US" sz="2200">
                <a:solidFill>
                  <a:schemeClr val="bg1"/>
                </a:solidFill>
              </a:rPr>
              <a:t>均为</a:t>
            </a:r>
            <a:r>
              <a:rPr lang="el-GR" altLang="zh-CN" sz="2200">
                <a:solidFill>
                  <a:schemeClr val="bg1"/>
                </a:solidFill>
              </a:rPr>
              <a:t>φ</a:t>
            </a:r>
            <a:endParaRPr lang="en-US" altLang="zh-CN" sz="2200">
              <a:solidFill>
                <a:schemeClr val="bg1"/>
              </a:solidFill>
            </a:endParaRPr>
          </a:p>
          <a:p>
            <a:pPr marL="533400" indent="-533400" eaLnBrk="1" hangingPunct="1"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AutoNum type="arabicPeriod"/>
            </a:pPr>
            <a:r>
              <a:rPr lang="en-US" altLang="zh-CN" sz="2200">
                <a:solidFill>
                  <a:schemeClr val="bg1"/>
                </a:solidFill>
              </a:rPr>
              <a:t>upon receiving no message:</a:t>
            </a:r>
          </a:p>
          <a:p>
            <a:pPr marL="533400" indent="-533400" eaLnBrk="1" hangingPunct="1"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AutoNum type="arabicPeriod"/>
            </a:pPr>
            <a:r>
              <a:rPr lang="en-US" altLang="zh-CN" sz="2200">
                <a:solidFill>
                  <a:schemeClr val="bg1"/>
                </a:solidFill>
              </a:rPr>
              <a:t>    if i=r and parent=nil then {  //</a:t>
            </a:r>
            <a:r>
              <a:rPr lang="zh-CN" altLang="en-US" sz="2200">
                <a:solidFill>
                  <a:schemeClr val="bg1"/>
                </a:solidFill>
              </a:rPr>
              <a:t>根尚未发送</a:t>
            </a:r>
            <a:r>
              <a:rPr lang="en-US" altLang="zh-CN" sz="2200">
                <a:solidFill>
                  <a:schemeClr val="bg1"/>
                </a:solidFill>
              </a:rPr>
              <a:t>M</a:t>
            </a:r>
          </a:p>
          <a:p>
            <a:pPr marL="533400" indent="-533400" eaLnBrk="1" hangingPunct="1"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AutoNum type="arabicPeriod"/>
            </a:pPr>
            <a:r>
              <a:rPr lang="en-US" altLang="zh-CN" sz="2200">
                <a:solidFill>
                  <a:schemeClr val="bg1"/>
                </a:solidFill>
              </a:rPr>
              <a:t>        send M to all neighbors;</a:t>
            </a:r>
          </a:p>
          <a:p>
            <a:pPr marL="533400" indent="-533400" eaLnBrk="1" hangingPunct="1"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AutoNum type="arabicPeriod"/>
            </a:pPr>
            <a:r>
              <a:rPr lang="en-US" altLang="zh-CN" sz="2200">
                <a:solidFill>
                  <a:schemeClr val="bg1"/>
                </a:solidFill>
              </a:rPr>
              <a:t>        parent:=i;} //</a:t>
            </a:r>
            <a:r>
              <a:rPr lang="zh-CN" altLang="en-US" sz="2200">
                <a:solidFill>
                  <a:schemeClr val="bg1"/>
                </a:solidFill>
              </a:rPr>
              <a:t>根的双亲置为自己</a:t>
            </a:r>
          </a:p>
          <a:p>
            <a:pPr marL="533400" indent="-533400" eaLnBrk="1" hangingPunct="1"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AutoNum type="arabicPeriod"/>
            </a:pPr>
            <a:r>
              <a:rPr lang="en-US" altLang="zh-CN" sz="2200">
                <a:solidFill>
                  <a:schemeClr val="bg1"/>
                </a:solidFill>
              </a:rPr>
              <a:t>upon receiving M from neighbor p</a:t>
            </a:r>
            <a:r>
              <a:rPr lang="en-US" altLang="zh-CN" sz="2200" baseline="-25000">
                <a:solidFill>
                  <a:schemeClr val="bg1"/>
                </a:solidFill>
              </a:rPr>
              <a:t>j</a:t>
            </a:r>
            <a:r>
              <a:rPr lang="en-US" altLang="zh-CN" sz="2200">
                <a:solidFill>
                  <a:schemeClr val="bg1"/>
                </a:solidFill>
              </a:rPr>
              <a:t>:</a:t>
            </a:r>
          </a:p>
          <a:p>
            <a:pPr marL="533400" indent="-533400" eaLnBrk="1" hangingPunct="1"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AutoNum type="arabicPeriod"/>
            </a:pPr>
            <a:r>
              <a:rPr lang="en-US" altLang="zh-CN" sz="2200">
                <a:solidFill>
                  <a:schemeClr val="bg1"/>
                </a:solidFill>
              </a:rPr>
              <a:t>    if parent=nil then {//p</a:t>
            </a:r>
            <a:r>
              <a:rPr lang="en-US" altLang="zh-CN" sz="2200" baseline="-25000">
                <a:solidFill>
                  <a:schemeClr val="bg1"/>
                </a:solidFill>
              </a:rPr>
              <a:t>i</a:t>
            </a:r>
            <a:r>
              <a:rPr lang="zh-CN" altLang="en-US" sz="2200">
                <a:solidFill>
                  <a:schemeClr val="bg1"/>
                </a:solidFill>
              </a:rPr>
              <a:t>此前未收到过</a:t>
            </a:r>
            <a:r>
              <a:rPr lang="en-US" altLang="zh-CN" sz="2200">
                <a:solidFill>
                  <a:schemeClr val="bg1"/>
                </a:solidFill>
              </a:rPr>
              <a:t>M</a:t>
            </a:r>
            <a:r>
              <a:rPr lang="zh-CN" altLang="en-US" sz="2200">
                <a:solidFill>
                  <a:schemeClr val="bg1"/>
                </a:solidFill>
              </a:rPr>
              <a:t>，</a:t>
            </a:r>
            <a:r>
              <a:rPr lang="en-US" altLang="zh-CN" sz="2200">
                <a:solidFill>
                  <a:schemeClr val="bg1"/>
                </a:solidFill>
              </a:rPr>
              <a:t>M</a:t>
            </a:r>
            <a:r>
              <a:rPr lang="zh-CN" altLang="en-US" sz="2200">
                <a:solidFill>
                  <a:schemeClr val="bg1"/>
                </a:solidFill>
              </a:rPr>
              <a:t>是</a:t>
            </a:r>
            <a:r>
              <a:rPr lang="en-US" altLang="zh-CN" sz="2200">
                <a:solidFill>
                  <a:schemeClr val="bg1"/>
                </a:solidFill>
              </a:rPr>
              <a:t>p</a:t>
            </a:r>
            <a:r>
              <a:rPr lang="en-US" altLang="zh-CN" sz="2200" baseline="-25000">
                <a:solidFill>
                  <a:schemeClr val="bg1"/>
                </a:solidFill>
              </a:rPr>
              <a:t>i</a:t>
            </a:r>
            <a:r>
              <a:rPr lang="zh-CN" altLang="en-US" sz="2200">
                <a:solidFill>
                  <a:schemeClr val="bg1"/>
                </a:solidFill>
              </a:rPr>
              <a:t>收到的第</a:t>
            </a:r>
            <a:r>
              <a:rPr lang="en-US" altLang="zh-CN" sz="2200">
                <a:solidFill>
                  <a:schemeClr val="bg1"/>
                </a:solidFill>
              </a:rPr>
              <a:t>1</a:t>
            </a:r>
            <a:r>
              <a:rPr lang="zh-CN" altLang="en-US" sz="2200">
                <a:solidFill>
                  <a:schemeClr val="bg1"/>
                </a:solidFill>
              </a:rPr>
              <a:t>个</a:t>
            </a:r>
            <a:r>
              <a:rPr lang="en-US" altLang="zh-CN" sz="2200">
                <a:solidFill>
                  <a:schemeClr val="bg1"/>
                </a:solidFill>
              </a:rPr>
              <a:t>msg</a:t>
            </a:r>
          </a:p>
          <a:p>
            <a:pPr marL="533400" indent="-533400" eaLnBrk="1" hangingPunct="1"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AutoNum type="arabicPeriod"/>
            </a:pPr>
            <a:r>
              <a:rPr lang="en-US" altLang="zh-CN" sz="2200">
                <a:solidFill>
                  <a:schemeClr val="bg1"/>
                </a:solidFill>
              </a:rPr>
              <a:t>        parent:=j;</a:t>
            </a:r>
          </a:p>
          <a:p>
            <a:pPr marL="533400" indent="-533400" eaLnBrk="1" hangingPunct="1"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AutoNum type="arabicPeriod"/>
            </a:pPr>
            <a:r>
              <a:rPr lang="en-US" altLang="zh-CN" sz="2200">
                <a:solidFill>
                  <a:schemeClr val="bg1"/>
                </a:solidFill>
              </a:rPr>
              <a:t>        send &lt;parent&gt; to p</a:t>
            </a:r>
            <a:r>
              <a:rPr lang="en-US" altLang="zh-CN" sz="2200" baseline="-25000">
                <a:solidFill>
                  <a:schemeClr val="bg1"/>
                </a:solidFill>
              </a:rPr>
              <a:t>j</a:t>
            </a:r>
            <a:r>
              <a:rPr lang="en-US" altLang="zh-CN" sz="2200">
                <a:solidFill>
                  <a:schemeClr val="bg1"/>
                </a:solidFill>
              </a:rPr>
              <a:t>;  //p</a:t>
            </a:r>
            <a:r>
              <a:rPr lang="en-US" altLang="zh-CN" sz="2200" baseline="-25000">
                <a:solidFill>
                  <a:schemeClr val="bg1"/>
                </a:solidFill>
              </a:rPr>
              <a:t>j</a:t>
            </a:r>
            <a:r>
              <a:rPr lang="zh-CN" altLang="en-US" sz="2200">
                <a:solidFill>
                  <a:schemeClr val="bg1"/>
                </a:solidFill>
              </a:rPr>
              <a:t>是</a:t>
            </a:r>
            <a:r>
              <a:rPr lang="en-US" altLang="zh-CN" sz="2200">
                <a:solidFill>
                  <a:schemeClr val="bg1"/>
                </a:solidFill>
              </a:rPr>
              <a:t>p</a:t>
            </a:r>
            <a:r>
              <a:rPr lang="en-US" altLang="zh-CN" sz="2200" baseline="-25000">
                <a:solidFill>
                  <a:schemeClr val="bg1"/>
                </a:solidFill>
              </a:rPr>
              <a:t>i</a:t>
            </a:r>
            <a:r>
              <a:rPr lang="zh-CN" altLang="en-US" sz="2200">
                <a:solidFill>
                  <a:schemeClr val="bg1"/>
                </a:solidFill>
              </a:rPr>
              <a:t>的双亲</a:t>
            </a:r>
          </a:p>
          <a:p>
            <a:pPr marL="533400" indent="-533400" eaLnBrk="1" hangingPunct="1"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AutoNum type="arabicPeriod"/>
            </a:pPr>
            <a:r>
              <a:rPr lang="zh-CN" altLang="en-US" sz="2200">
                <a:solidFill>
                  <a:schemeClr val="bg1"/>
                </a:solidFill>
              </a:rPr>
              <a:t>        </a:t>
            </a:r>
            <a:r>
              <a:rPr lang="en-US" altLang="zh-CN" sz="2200">
                <a:solidFill>
                  <a:schemeClr val="bg1"/>
                </a:solidFill>
              </a:rPr>
              <a:t>send M to all neighbors except p</a:t>
            </a:r>
            <a:r>
              <a:rPr lang="en-US" altLang="zh-CN" sz="2200" baseline="-25000">
                <a:solidFill>
                  <a:schemeClr val="bg1"/>
                </a:solidFill>
              </a:rPr>
              <a:t>j</a:t>
            </a:r>
            <a:r>
              <a:rPr lang="en-US" altLang="zh-CN" sz="2200">
                <a:solidFill>
                  <a:schemeClr val="bg1"/>
                </a:solidFill>
              </a:rPr>
              <a:t>;</a:t>
            </a:r>
          </a:p>
          <a:p>
            <a:pPr marL="533400" indent="-533400" eaLnBrk="1" hangingPunct="1"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</a:rPr>
              <a:t>	    }else  //p</a:t>
            </a:r>
            <a:r>
              <a:rPr lang="en-US" altLang="zh-CN" sz="2200" baseline="-25000">
                <a:solidFill>
                  <a:schemeClr val="bg1"/>
                </a:solidFill>
              </a:rPr>
              <a:t>j</a:t>
            </a:r>
            <a:r>
              <a:rPr lang="zh-CN" altLang="en-US" sz="2200">
                <a:solidFill>
                  <a:schemeClr val="bg1"/>
                </a:solidFill>
              </a:rPr>
              <a:t>不可能是</a:t>
            </a:r>
            <a:r>
              <a:rPr lang="en-US" altLang="zh-CN" sz="2200">
                <a:solidFill>
                  <a:schemeClr val="bg1"/>
                </a:solidFill>
              </a:rPr>
              <a:t>p</a:t>
            </a:r>
            <a:r>
              <a:rPr lang="en-US" altLang="zh-CN" sz="2200" baseline="-25000">
                <a:solidFill>
                  <a:schemeClr val="bg1"/>
                </a:solidFill>
              </a:rPr>
              <a:t>i</a:t>
            </a:r>
            <a:r>
              <a:rPr lang="zh-CN" altLang="en-US" sz="2200">
                <a:solidFill>
                  <a:schemeClr val="bg1"/>
                </a:solidFill>
              </a:rPr>
              <a:t>的双亲，</a:t>
            </a:r>
            <a:r>
              <a:rPr lang="en-US" altLang="zh-CN" sz="2200">
                <a:solidFill>
                  <a:schemeClr val="bg1"/>
                </a:solidFill>
              </a:rPr>
              <a:t>p</a:t>
            </a:r>
            <a:r>
              <a:rPr lang="en-US" altLang="zh-CN" sz="2200" baseline="-25000">
                <a:solidFill>
                  <a:schemeClr val="bg1"/>
                </a:solidFill>
              </a:rPr>
              <a:t>i</a:t>
            </a:r>
            <a:r>
              <a:rPr lang="zh-CN" altLang="en-US" sz="2200">
                <a:solidFill>
                  <a:schemeClr val="bg1"/>
                </a:solidFill>
              </a:rPr>
              <a:t>收到的</a:t>
            </a:r>
            <a:r>
              <a:rPr lang="en-US" altLang="zh-CN" sz="2200">
                <a:solidFill>
                  <a:schemeClr val="bg1"/>
                </a:solidFill>
              </a:rPr>
              <a:t>M</a:t>
            </a:r>
            <a:r>
              <a:rPr lang="zh-CN" altLang="en-US" sz="2200">
                <a:solidFill>
                  <a:schemeClr val="bg1"/>
                </a:solidFill>
              </a:rPr>
              <a:t>不是第</a:t>
            </a:r>
            <a:r>
              <a:rPr lang="en-US" altLang="zh-CN" sz="2200">
                <a:solidFill>
                  <a:schemeClr val="bg1"/>
                </a:solidFill>
              </a:rPr>
              <a:t>1</a:t>
            </a:r>
            <a:r>
              <a:rPr lang="zh-CN" altLang="en-US" sz="2200">
                <a:solidFill>
                  <a:schemeClr val="bg1"/>
                </a:solidFill>
              </a:rPr>
              <a:t>个</a:t>
            </a:r>
            <a:r>
              <a:rPr lang="en-US" altLang="zh-CN" sz="2200">
                <a:solidFill>
                  <a:schemeClr val="bg1"/>
                </a:solidFill>
              </a:rPr>
              <a:t>msg</a:t>
            </a:r>
          </a:p>
          <a:p>
            <a:pPr marL="533400" indent="-533400" eaLnBrk="1" hangingPunct="1"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AutoNum type="arabicPeriod" startAt="10"/>
            </a:pPr>
            <a:r>
              <a:rPr lang="en-US" altLang="zh-CN" sz="2200">
                <a:solidFill>
                  <a:schemeClr val="bg1"/>
                </a:solidFill>
              </a:rPr>
              <a:t>         send&lt;reject&gt; to p</a:t>
            </a:r>
            <a:r>
              <a:rPr lang="en-US" altLang="zh-CN" sz="2200" baseline="-25000">
                <a:solidFill>
                  <a:schemeClr val="bg1"/>
                </a:solidFill>
              </a:rPr>
              <a:t>j</a:t>
            </a:r>
            <a:r>
              <a:rPr lang="en-US" altLang="zh-CN" sz="2200">
                <a:solidFill>
                  <a:schemeClr val="bg1"/>
                </a:solidFill>
              </a:rPr>
              <a:t>;</a:t>
            </a:r>
          </a:p>
          <a:p>
            <a:pPr marL="533400" indent="-533400" eaLnBrk="1" hangingPunct="1"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AutoNum type="arabicPeriod" startAt="10"/>
            </a:pPr>
            <a:r>
              <a:rPr lang="en-US" altLang="zh-CN" sz="2200">
                <a:solidFill>
                  <a:schemeClr val="bg1"/>
                </a:solidFill>
              </a:rPr>
              <a:t>upon receiving &lt;parent&gt; from neighbor p</a:t>
            </a:r>
            <a:r>
              <a:rPr lang="en-US" altLang="zh-CN" sz="2200" baseline="-25000">
                <a:solidFill>
                  <a:schemeClr val="bg1"/>
                </a:solidFill>
              </a:rPr>
              <a:t>j</a:t>
            </a:r>
            <a:r>
              <a:rPr lang="en-US" altLang="zh-CN" sz="2200">
                <a:solidFill>
                  <a:schemeClr val="bg1"/>
                </a:solidFill>
              </a:rPr>
              <a:t>:</a:t>
            </a:r>
          </a:p>
          <a:p>
            <a:pPr marL="533400" indent="-533400" eaLnBrk="1" hangingPunct="1"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AutoNum type="arabicPeriod" startAt="10"/>
            </a:pPr>
            <a:r>
              <a:rPr lang="en-US" altLang="zh-CN" sz="2200">
                <a:solidFill>
                  <a:schemeClr val="bg1"/>
                </a:solidFill>
              </a:rPr>
              <a:t>    children:=children∪{ j };  //p</a:t>
            </a:r>
            <a:r>
              <a:rPr lang="en-US" altLang="zh-CN" sz="2200" baseline="-25000">
                <a:solidFill>
                  <a:schemeClr val="bg1"/>
                </a:solidFill>
              </a:rPr>
              <a:t>j</a:t>
            </a:r>
            <a:r>
              <a:rPr lang="zh-CN" altLang="en-US" sz="2200">
                <a:solidFill>
                  <a:schemeClr val="bg1"/>
                </a:solidFill>
              </a:rPr>
              <a:t>是</a:t>
            </a:r>
            <a:r>
              <a:rPr lang="en-US" altLang="zh-CN" sz="2200">
                <a:solidFill>
                  <a:schemeClr val="bg1"/>
                </a:solidFill>
              </a:rPr>
              <a:t>p</a:t>
            </a:r>
            <a:r>
              <a:rPr lang="en-US" altLang="zh-CN" sz="2200" baseline="-25000">
                <a:solidFill>
                  <a:schemeClr val="bg1"/>
                </a:solidFill>
              </a:rPr>
              <a:t>i</a:t>
            </a:r>
            <a:r>
              <a:rPr lang="zh-CN" altLang="en-US" sz="2200">
                <a:solidFill>
                  <a:schemeClr val="bg1"/>
                </a:solidFill>
              </a:rPr>
              <a:t>的孩子，将</a:t>
            </a:r>
            <a:r>
              <a:rPr lang="en-US" altLang="zh-CN" sz="2200">
                <a:solidFill>
                  <a:schemeClr val="bg1"/>
                </a:solidFill>
              </a:rPr>
              <a:t>j</a:t>
            </a:r>
            <a:r>
              <a:rPr lang="zh-CN" altLang="en-US" sz="2200">
                <a:solidFill>
                  <a:schemeClr val="bg1"/>
                </a:solidFill>
              </a:rPr>
              <a:t>加入孩子集</a:t>
            </a:r>
          </a:p>
          <a:p>
            <a:pPr marL="533400" indent="-533400" eaLnBrk="1" hangingPunct="1"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AutoNum type="arabicPeriod" startAt="10"/>
            </a:pPr>
            <a:r>
              <a:rPr lang="zh-CN" altLang="en-US" sz="2200">
                <a:solidFill>
                  <a:schemeClr val="bg1"/>
                </a:solidFill>
              </a:rPr>
              <a:t>    </a:t>
            </a:r>
            <a:r>
              <a:rPr lang="en-US" altLang="zh-CN" sz="2200">
                <a:solidFill>
                  <a:schemeClr val="bg1"/>
                </a:solidFill>
              </a:rPr>
              <a:t>if children∪other </a:t>
            </a:r>
            <a:r>
              <a:rPr lang="zh-CN" altLang="en-US" sz="2200">
                <a:solidFill>
                  <a:schemeClr val="bg1"/>
                </a:solidFill>
              </a:rPr>
              <a:t>包含了除</a:t>
            </a:r>
            <a:r>
              <a:rPr lang="en-US" altLang="zh-CN" sz="2200">
                <a:solidFill>
                  <a:schemeClr val="bg1"/>
                </a:solidFill>
              </a:rPr>
              <a:t>parent</a:t>
            </a:r>
            <a:r>
              <a:rPr lang="zh-CN" altLang="en-US" sz="2200">
                <a:solidFill>
                  <a:schemeClr val="bg1"/>
                </a:solidFill>
              </a:rPr>
              <a:t>外的所有邻居 </a:t>
            </a:r>
            <a:r>
              <a:rPr lang="en-US" altLang="zh-CN" sz="2200">
                <a:solidFill>
                  <a:schemeClr val="bg1"/>
                </a:solidFill>
              </a:rPr>
              <a:t>then terminate;</a:t>
            </a:r>
          </a:p>
          <a:p>
            <a:pPr marL="533400" indent="-533400" eaLnBrk="1" hangingPunct="1"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AutoNum type="arabicPeriod" startAt="10"/>
            </a:pPr>
            <a:r>
              <a:rPr lang="en-US" altLang="zh-CN" sz="2200">
                <a:solidFill>
                  <a:schemeClr val="bg1"/>
                </a:solidFill>
              </a:rPr>
              <a:t>upon receiving &lt;reject&gt; from neighbor p</a:t>
            </a:r>
            <a:r>
              <a:rPr lang="en-US" altLang="zh-CN" sz="2200" baseline="-25000">
                <a:solidFill>
                  <a:schemeClr val="bg1"/>
                </a:solidFill>
              </a:rPr>
              <a:t>j</a:t>
            </a:r>
            <a:r>
              <a:rPr lang="en-US" altLang="zh-CN" sz="2200">
                <a:solidFill>
                  <a:schemeClr val="bg1"/>
                </a:solidFill>
              </a:rPr>
              <a:t>:</a:t>
            </a:r>
          </a:p>
          <a:p>
            <a:pPr marL="533400" indent="-533400" eaLnBrk="1" hangingPunct="1"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AutoNum type="arabicPeriod" startAt="10"/>
            </a:pPr>
            <a:r>
              <a:rPr lang="en-US" altLang="zh-CN" sz="2200">
                <a:solidFill>
                  <a:schemeClr val="bg1"/>
                </a:solidFill>
              </a:rPr>
              <a:t>    other:=other∪{ j };  //</a:t>
            </a:r>
            <a:r>
              <a:rPr lang="zh-CN" altLang="en-US" sz="2200">
                <a:solidFill>
                  <a:schemeClr val="bg1"/>
                </a:solidFill>
              </a:rPr>
              <a:t>将</a:t>
            </a:r>
            <a:r>
              <a:rPr lang="en-US" altLang="zh-CN" sz="2200">
                <a:solidFill>
                  <a:schemeClr val="bg1"/>
                </a:solidFill>
              </a:rPr>
              <a:t>j</a:t>
            </a:r>
            <a:r>
              <a:rPr lang="zh-CN" altLang="en-US" sz="2200">
                <a:solidFill>
                  <a:schemeClr val="bg1"/>
                </a:solidFill>
              </a:rPr>
              <a:t>加入</a:t>
            </a:r>
            <a:r>
              <a:rPr lang="en-US" altLang="zh-CN" sz="2200">
                <a:solidFill>
                  <a:schemeClr val="bg1"/>
                </a:solidFill>
              </a:rPr>
              <a:t>other</a:t>
            </a:r>
            <a:r>
              <a:rPr lang="zh-CN" altLang="en-US" sz="2200">
                <a:solidFill>
                  <a:schemeClr val="bg1"/>
                </a:solidFill>
              </a:rPr>
              <a:t>，通过非树边发送的</a:t>
            </a:r>
            <a:r>
              <a:rPr lang="en-US" altLang="zh-CN" sz="2200">
                <a:solidFill>
                  <a:schemeClr val="bg1"/>
                </a:solidFill>
              </a:rPr>
              <a:t>msg</a:t>
            </a:r>
            <a:r>
              <a:rPr lang="zh-CN" altLang="en-US" sz="2200">
                <a:solidFill>
                  <a:schemeClr val="bg1"/>
                </a:solidFill>
              </a:rPr>
              <a:t>。</a:t>
            </a:r>
          </a:p>
          <a:p>
            <a:pPr marL="533400" indent="-533400" eaLnBrk="1" hangingPunct="1">
              <a:spcBef>
                <a:spcPct val="0"/>
              </a:spcBef>
              <a:buClr>
                <a:schemeClr val="bg1"/>
              </a:buClr>
              <a:buFont typeface="Wingdings" panose="05000000000000000000" pitchFamily="2" charset="2"/>
              <a:buAutoNum type="arabicPeriod" startAt="10"/>
            </a:pPr>
            <a:r>
              <a:rPr lang="zh-CN" altLang="en-US" sz="2200">
                <a:solidFill>
                  <a:schemeClr val="bg1"/>
                </a:solidFill>
              </a:rPr>
              <a:t>    </a:t>
            </a:r>
            <a:r>
              <a:rPr lang="en-US" altLang="zh-CN" sz="2200">
                <a:solidFill>
                  <a:schemeClr val="bg1"/>
                </a:solidFill>
              </a:rPr>
              <a:t>if children∪other</a:t>
            </a:r>
            <a:r>
              <a:rPr lang="zh-CN" altLang="en-US" sz="2200">
                <a:solidFill>
                  <a:schemeClr val="bg1"/>
                </a:solidFill>
              </a:rPr>
              <a:t>包含了除</a:t>
            </a:r>
            <a:r>
              <a:rPr lang="en-US" altLang="zh-CN" sz="2200">
                <a:solidFill>
                  <a:schemeClr val="bg1"/>
                </a:solidFill>
              </a:rPr>
              <a:t>p</a:t>
            </a:r>
            <a:r>
              <a:rPr lang="en-US" altLang="zh-CN" sz="2200" baseline="-25000">
                <a:solidFill>
                  <a:schemeClr val="bg1"/>
                </a:solidFill>
              </a:rPr>
              <a:t>i</a:t>
            </a:r>
            <a:r>
              <a:rPr lang="zh-CN" altLang="en-US" sz="2200">
                <a:solidFill>
                  <a:schemeClr val="bg1"/>
                </a:solidFill>
              </a:rPr>
              <a:t>的双亲外的所有邻居 </a:t>
            </a:r>
            <a:r>
              <a:rPr lang="en-US" altLang="zh-CN" sz="2200">
                <a:solidFill>
                  <a:schemeClr val="bg1"/>
                </a:solidFill>
              </a:rPr>
              <a:t>then terminate;</a:t>
            </a:r>
            <a:endParaRPr lang="zh-CN" altLang="el-GR" sz="22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日期占位符 4">
            <a:extLst>
              <a:ext uri="{FF2B5EF4-FFF2-40B4-BE49-F238E27FC236}">
                <a16:creationId xmlns:a16="http://schemas.microsoft.com/office/drawing/2014/main" id="{C964A6F0-448F-413D-A766-4E1D2533716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31" name="灯片编号占位符 6">
            <a:extLst>
              <a:ext uri="{FF2B5EF4-FFF2-40B4-BE49-F238E27FC236}">
                <a16:creationId xmlns:a16="http://schemas.microsoft.com/office/drawing/2014/main" id="{D0286B84-94D6-4682-B4CD-30A2A9293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CD34FA2-95AD-4D1E-9785-3198D92A9580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2532" name="Rectangle 2">
            <a:extLst>
              <a:ext uri="{FF2B5EF4-FFF2-40B4-BE49-F238E27FC236}">
                <a16:creationId xmlns:a16="http://schemas.microsoft.com/office/drawing/2014/main" id="{25162EFF-A9F9-4812-963E-F0CF4111FF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 eaLnBrk="1" hangingPunct="1"/>
            <a:r>
              <a:rPr lang="en-US" altLang="zh-CN">
                <a:cs typeface="Times New Roman" panose="02020603050405020304" pitchFamily="18" charset="0"/>
              </a:rPr>
              <a:t>§2.3 </a:t>
            </a:r>
            <a:r>
              <a:rPr lang="zh-CN" altLang="en-US">
                <a:cs typeface="Times New Roman" panose="02020603050405020304" pitchFamily="18" charset="0"/>
              </a:rPr>
              <a:t>构造生成树</a:t>
            </a:r>
            <a:endParaRPr lang="zh-CN" altLang="en-US"/>
          </a:p>
        </p:txBody>
      </p:sp>
      <p:sp>
        <p:nvSpPr>
          <p:cNvPr id="22533" name="Rectangle 3">
            <a:extLst>
              <a:ext uri="{FF2B5EF4-FFF2-40B4-BE49-F238E27FC236}">
                <a16:creationId xmlns:a16="http://schemas.microsoft.com/office/drawing/2014/main" id="{329283F6-98EB-4889-AA03-D85448707CB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728663"/>
            <a:ext cx="9145588" cy="6075362"/>
          </a:xfrm>
        </p:spPr>
        <p:txBody>
          <a:bodyPr/>
          <a:lstStyle/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3600">
                <a:solidFill>
                  <a:schemeClr val="bg1"/>
                </a:solidFill>
              </a:rPr>
              <a:t>	</a:t>
            </a:r>
            <a:r>
              <a:rPr lang="en-US" altLang="zh-CN" sz="3600">
                <a:latin typeface="宋体" panose="02010600030101010101" pitchFamily="2" charset="-122"/>
                <a:ea typeface="宋体" panose="02010600030101010101" pitchFamily="2" charset="-122"/>
              </a:rPr>
              <a:t>④</a:t>
            </a:r>
            <a:r>
              <a:rPr lang="zh-CN" altLang="en-US" sz="3600">
                <a:latin typeface="黑体" panose="02010609060101010101" pitchFamily="49" charset="-122"/>
              </a:rPr>
              <a:t>分析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/>
              <a:t>Lemma2.6</a:t>
            </a:r>
            <a:r>
              <a:rPr lang="en-US" altLang="zh-CN">
                <a:solidFill>
                  <a:schemeClr val="bg1"/>
                </a:solidFill>
              </a:rPr>
              <a:t> </a:t>
            </a:r>
            <a:r>
              <a:rPr lang="zh-CN" altLang="en-US">
                <a:solidFill>
                  <a:schemeClr val="bg1"/>
                </a:solidFill>
              </a:rPr>
              <a:t>在异步模型的每个容许执行中，算法</a:t>
            </a:r>
            <a:r>
              <a:rPr lang="en-US" altLang="zh-CN">
                <a:solidFill>
                  <a:schemeClr val="bg1"/>
                </a:solidFill>
              </a:rPr>
              <a:t>2.2</a:t>
            </a:r>
            <a:r>
              <a:rPr lang="zh-CN" altLang="en-US">
                <a:solidFill>
                  <a:schemeClr val="bg1"/>
                </a:solidFill>
              </a:rPr>
              <a:t>构造一棵根为</a:t>
            </a:r>
            <a:r>
              <a:rPr lang="en-US" altLang="zh-CN">
                <a:solidFill>
                  <a:schemeClr val="bg1"/>
                </a:solidFill>
              </a:rPr>
              <a:t>p</a:t>
            </a:r>
            <a:r>
              <a:rPr lang="en-US" altLang="zh-CN" baseline="-25000">
                <a:solidFill>
                  <a:schemeClr val="bg1"/>
                </a:solidFill>
              </a:rPr>
              <a:t>r</a:t>
            </a:r>
            <a:r>
              <a:rPr lang="zh-CN" altLang="en-US">
                <a:solidFill>
                  <a:schemeClr val="bg1"/>
                </a:solidFill>
              </a:rPr>
              <a:t>的生成树。</a:t>
            </a:r>
            <a:r>
              <a:rPr lang="en-US" altLang="zh-CN">
                <a:solidFill>
                  <a:schemeClr val="bg1"/>
                </a:solidFill>
              </a:rPr>
              <a:t>(</a:t>
            </a:r>
            <a:r>
              <a:rPr lang="zh-CN" altLang="en-US">
                <a:solidFill>
                  <a:schemeClr val="bg1"/>
                </a:solidFill>
              </a:rPr>
              <a:t>正确性</a:t>
            </a:r>
            <a:r>
              <a:rPr lang="en-US" altLang="zh-CN">
                <a:solidFill>
                  <a:schemeClr val="bg1"/>
                </a:solidFill>
              </a:rPr>
              <a:t>)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Pf</a:t>
            </a:r>
            <a:r>
              <a:rPr lang="zh-CN" altLang="en-US" sz="2800">
                <a:solidFill>
                  <a:schemeClr val="bg1"/>
                </a:solidFill>
              </a:rPr>
              <a:t>：算法代码告诉我们两个重要事实</a:t>
            </a:r>
          </a:p>
          <a:p>
            <a:pPr marL="914400" lvl="1" indent="-457200" eaLnBrk="1" hangingPunct="1">
              <a:spcBef>
                <a:spcPct val="0"/>
              </a:spcBef>
              <a:buFont typeface="Wingdings" panose="05000000000000000000" pitchFamily="2" charset="2"/>
              <a:buAutoNum type="alphaLcParenR"/>
            </a:pPr>
            <a:r>
              <a:rPr lang="zh-CN" altLang="en-US"/>
              <a:t>一旦处理器设置了</a:t>
            </a:r>
            <a:r>
              <a:rPr lang="en-US" altLang="zh-CN"/>
              <a:t>parent</a:t>
            </a:r>
            <a:r>
              <a:rPr lang="zh-CN" altLang="en-US"/>
              <a:t>变量，它绝不改变，即它只有一个双亲</a:t>
            </a:r>
          </a:p>
          <a:p>
            <a:pPr marL="914400" lvl="1" indent="-457200" eaLnBrk="1" hangingPunct="1">
              <a:spcBef>
                <a:spcPct val="0"/>
              </a:spcBef>
              <a:buFont typeface="Wingdings" panose="05000000000000000000" pitchFamily="2" charset="2"/>
              <a:buAutoNum type="alphaLcParenR"/>
            </a:pPr>
            <a:r>
              <a:rPr lang="zh-CN" altLang="en-US"/>
              <a:t>处理器的孩子集合决不会减小。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	因此，最终由</a:t>
            </a:r>
            <a:r>
              <a:rPr lang="en-US" altLang="zh-CN" sz="2800">
                <a:solidFill>
                  <a:schemeClr val="bg1"/>
                </a:solidFill>
              </a:rPr>
              <a:t>parent</a:t>
            </a:r>
            <a:r>
              <a:rPr lang="zh-CN" altLang="en-US" sz="2800">
                <a:solidFill>
                  <a:schemeClr val="bg1"/>
                </a:solidFill>
              </a:rPr>
              <a:t>和</a:t>
            </a:r>
            <a:r>
              <a:rPr lang="en-US" altLang="zh-CN" sz="2800">
                <a:solidFill>
                  <a:schemeClr val="bg1"/>
                </a:solidFill>
              </a:rPr>
              <a:t>children</a:t>
            </a:r>
            <a:r>
              <a:rPr lang="zh-CN" altLang="en-US" sz="2800">
                <a:solidFill>
                  <a:schemeClr val="bg1"/>
                </a:solidFill>
              </a:rPr>
              <a:t>确定的图结构</a:t>
            </a:r>
            <a:r>
              <a:rPr lang="en-US" altLang="zh-CN" sz="2800">
                <a:solidFill>
                  <a:schemeClr val="bg1"/>
                </a:solidFill>
              </a:rPr>
              <a:t>G</a:t>
            </a:r>
            <a:r>
              <a:rPr lang="zh-CN" altLang="en-US" sz="2800">
                <a:solidFill>
                  <a:schemeClr val="bg1"/>
                </a:solidFill>
              </a:rPr>
              <a:t>是静止的，且</a:t>
            </a:r>
            <a:r>
              <a:rPr lang="en-US" altLang="zh-CN" sz="2800">
                <a:solidFill>
                  <a:schemeClr val="bg1"/>
                </a:solidFill>
              </a:rPr>
              <a:t>parent</a:t>
            </a:r>
            <a:r>
              <a:rPr lang="zh-CN" altLang="en-US" sz="2800">
                <a:solidFill>
                  <a:schemeClr val="bg1"/>
                </a:solidFill>
              </a:rPr>
              <a:t>和</a:t>
            </a:r>
            <a:r>
              <a:rPr lang="en-US" altLang="zh-CN" sz="2800">
                <a:solidFill>
                  <a:schemeClr val="bg1"/>
                </a:solidFill>
              </a:rPr>
              <a:t>children</a:t>
            </a:r>
            <a:r>
              <a:rPr lang="zh-CN" altLang="en-US" sz="2800">
                <a:solidFill>
                  <a:schemeClr val="bg1"/>
                </a:solidFill>
              </a:rPr>
              <a:t>变量在不同结点上是一致的，即若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j</a:t>
            </a:r>
            <a:r>
              <a:rPr lang="zh-CN" altLang="en-US" sz="2800">
                <a:solidFill>
                  <a:schemeClr val="bg1"/>
                </a:solidFill>
              </a:rPr>
              <a:t>是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的孩子，则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是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j</a:t>
            </a:r>
            <a:r>
              <a:rPr lang="zh-CN" altLang="en-US" sz="2800">
                <a:solidFill>
                  <a:schemeClr val="bg1"/>
                </a:solidFill>
              </a:rPr>
              <a:t>的双亲。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endParaRPr lang="zh-CN" altLang="en-US" sz="2400">
              <a:solidFill>
                <a:schemeClr val="bg1"/>
              </a:solidFill>
            </a:endParaRP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>
                <a:solidFill>
                  <a:schemeClr val="bg1"/>
                </a:solidFill>
              </a:rPr>
              <a:t>    下述证明结果图</a:t>
            </a:r>
            <a:r>
              <a:rPr lang="en-US" altLang="zh-CN">
                <a:solidFill>
                  <a:schemeClr val="bg1"/>
                </a:solidFill>
              </a:rPr>
              <a:t>G</a:t>
            </a:r>
            <a:r>
              <a:rPr lang="zh-CN" altLang="en-US">
                <a:solidFill>
                  <a:schemeClr val="bg1"/>
                </a:solidFill>
              </a:rPr>
              <a:t>是根为</a:t>
            </a:r>
            <a:r>
              <a:rPr lang="en-US" altLang="zh-CN">
                <a:solidFill>
                  <a:schemeClr val="bg1"/>
                </a:solidFill>
              </a:rPr>
              <a:t>p</a:t>
            </a:r>
            <a:r>
              <a:rPr lang="en-US" altLang="zh-CN" baseline="-25000">
                <a:solidFill>
                  <a:schemeClr val="bg1"/>
                </a:solidFill>
              </a:rPr>
              <a:t>r</a:t>
            </a:r>
            <a:r>
              <a:rPr lang="zh-CN" altLang="en-US">
                <a:solidFill>
                  <a:schemeClr val="bg1"/>
                </a:solidFill>
              </a:rPr>
              <a:t>的有向生成树。</a:t>
            </a:r>
          </a:p>
        </p:txBody>
      </p:sp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日期占位符 4">
            <a:extLst>
              <a:ext uri="{FF2B5EF4-FFF2-40B4-BE49-F238E27FC236}">
                <a16:creationId xmlns:a16="http://schemas.microsoft.com/office/drawing/2014/main" id="{0B873CFD-300D-465B-BAD1-3916B618C5C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5" name="灯片编号占位符 6">
            <a:extLst>
              <a:ext uri="{FF2B5EF4-FFF2-40B4-BE49-F238E27FC236}">
                <a16:creationId xmlns:a16="http://schemas.microsoft.com/office/drawing/2014/main" id="{40C2C473-4ECD-4947-8E0B-1B6313EC9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E53A4DE-D4CF-460A-B07E-FCD01A06A17D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CFDC4064-739F-4187-91D8-134BC4E986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 eaLnBrk="1" hangingPunct="1"/>
            <a:r>
              <a:rPr lang="en-US" altLang="zh-CN">
                <a:cs typeface="Times New Roman" panose="02020603050405020304" pitchFamily="18" charset="0"/>
              </a:rPr>
              <a:t>§2.3 </a:t>
            </a:r>
            <a:r>
              <a:rPr lang="zh-CN" altLang="en-US">
                <a:cs typeface="Times New Roman" panose="02020603050405020304" pitchFamily="18" charset="0"/>
              </a:rPr>
              <a:t>构造生成树</a:t>
            </a:r>
            <a:endParaRPr lang="zh-CN" altLang="en-US"/>
          </a:p>
        </p:txBody>
      </p:sp>
      <p:sp>
        <p:nvSpPr>
          <p:cNvPr id="23557" name="Rectangle 3">
            <a:extLst>
              <a:ext uri="{FF2B5EF4-FFF2-40B4-BE49-F238E27FC236}">
                <a16:creationId xmlns:a16="http://schemas.microsoft.com/office/drawing/2014/main" id="{D0E621FC-70AC-487C-8618-C696C59E60C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728663"/>
            <a:ext cx="8893175" cy="6075362"/>
          </a:xfrm>
        </p:spPr>
        <p:txBody>
          <a:bodyPr/>
          <a:lstStyle/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endParaRPr lang="en-US" altLang="zh-CN">
              <a:solidFill>
                <a:schemeClr val="bg1"/>
              </a:solidFill>
            </a:endParaRPr>
          </a:p>
          <a:p>
            <a:pPr marL="533400" indent="-533400" eaLnBrk="1" hangingPunct="1">
              <a:spcBef>
                <a:spcPct val="0"/>
              </a:spcBef>
            </a:pPr>
            <a:r>
              <a:rPr lang="zh-CN" altLang="en-US"/>
              <a:t>为何从根能到达每一结点？</a:t>
            </a:r>
            <a:r>
              <a:rPr lang="en-US" altLang="zh-CN"/>
              <a:t>(</a:t>
            </a:r>
            <a:r>
              <a:rPr lang="zh-CN" altLang="en-US"/>
              <a:t>连通</a:t>
            </a:r>
            <a:r>
              <a:rPr lang="en-US" altLang="zh-CN"/>
              <a:t>)</a:t>
            </a:r>
          </a:p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>
                <a:solidFill>
                  <a:schemeClr val="bg1"/>
                </a:solidFill>
              </a:rPr>
              <a:t>	</a:t>
            </a:r>
            <a:r>
              <a:rPr lang="zh-CN" altLang="en-US" sz="2800">
                <a:solidFill>
                  <a:srgbClr val="00FF00"/>
                </a:solidFill>
              </a:rPr>
              <a:t>反证</a:t>
            </a:r>
            <a:r>
              <a:rPr lang="zh-CN" altLang="en-US" sz="2800">
                <a:solidFill>
                  <a:schemeClr val="bg1"/>
                </a:solidFill>
              </a:rPr>
              <a:t>：假设某结点在</a:t>
            </a:r>
            <a:r>
              <a:rPr lang="en-US" altLang="zh-CN" sz="2800">
                <a:solidFill>
                  <a:schemeClr val="bg1"/>
                </a:solidFill>
              </a:rPr>
              <a:t>G</a:t>
            </a:r>
            <a:r>
              <a:rPr lang="zh-CN" altLang="en-US" sz="2800">
                <a:solidFill>
                  <a:schemeClr val="bg1"/>
                </a:solidFill>
              </a:rPr>
              <a:t>中从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r</a:t>
            </a:r>
            <a:r>
              <a:rPr lang="zh-CN" altLang="en-US" sz="2800">
                <a:solidFill>
                  <a:schemeClr val="bg1"/>
                </a:solidFill>
              </a:rPr>
              <a:t>不可达，因网络是连通的，若存在两个相邻的结点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和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j</a:t>
            </a:r>
            <a:r>
              <a:rPr lang="zh-CN" altLang="en-US" sz="2800">
                <a:solidFill>
                  <a:schemeClr val="bg1"/>
                </a:solidFill>
              </a:rPr>
              <a:t>使得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j</a:t>
            </a:r>
            <a:r>
              <a:rPr lang="zh-CN" altLang="en-US" sz="2800">
                <a:solidFill>
                  <a:schemeClr val="bg1"/>
                </a:solidFill>
              </a:rPr>
              <a:t>在</a:t>
            </a:r>
            <a:r>
              <a:rPr lang="en-US" altLang="zh-CN" sz="2800">
                <a:solidFill>
                  <a:schemeClr val="bg1"/>
                </a:solidFill>
              </a:rPr>
              <a:t>G</a:t>
            </a:r>
            <a:r>
              <a:rPr lang="zh-CN" altLang="en-US" sz="2800">
                <a:solidFill>
                  <a:schemeClr val="bg1"/>
                </a:solidFill>
              </a:rPr>
              <a:t>中是从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r</a:t>
            </a:r>
            <a:r>
              <a:rPr lang="zh-CN" altLang="en-US" sz="2800">
                <a:solidFill>
                  <a:schemeClr val="bg1"/>
                </a:solidFill>
              </a:rPr>
              <a:t>可达的</a:t>
            </a:r>
            <a:r>
              <a:rPr lang="en-US" altLang="zh-CN" sz="2800">
                <a:solidFill>
                  <a:schemeClr val="bg1"/>
                </a:solidFill>
              </a:rPr>
              <a:t>(</a:t>
            </a:r>
            <a:r>
              <a:rPr lang="zh-CN" altLang="en-US" sz="2800">
                <a:solidFill>
                  <a:schemeClr val="bg1"/>
                </a:solidFill>
              </a:rPr>
              <a:t>以下简称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j</a:t>
            </a:r>
            <a:r>
              <a:rPr lang="zh-CN" altLang="en-US" sz="2800">
                <a:solidFill>
                  <a:schemeClr val="bg1"/>
                </a:solidFill>
              </a:rPr>
              <a:t>可达</a:t>
            </a:r>
            <a:r>
              <a:rPr lang="en-US" altLang="zh-CN" sz="2800">
                <a:solidFill>
                  <a:schemeClr val="bg1"/>
                </a:solidFill>
              </a:rPr>
              <a:t>)</a:t>
            </a:r>
            <a:r>
              <a:rPr lang="zh-CN" altLang="en-US" sz="2800">
                <a:solidFill>
                  <a:schemeClr val="bg1"/>
                </a:solidFill>
              </a:rPr>
              <a:t>，但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不可达。因为</a:t>
            </a:r>
            <a:r>
              <a:rPr lang="en-US" altLang="zh-CN" sz="2800">
                <a:solidFill>
                  <a:schemeClr val="bg1"/>
                </a:solidFill>
              </a:rPr>
              <a:t>G</a:t>
            </a:r>
            <a:r>
              <a:rPr lang="zh-CN" altLang="en-US" sz="2800">
                <a:solidFill>
                  <a:schemeClr val="bg1"/>
                </a:solidFill>
              </a:rPr>
              <a:t>里一结点</a:t>
            </a:r>
            <a:r>
              <a:rPr lang="zh-CN" altLang="en-US" sz="2800" u="sng">
                <a:solidFill>
                  <a:schemeClr val="bg1"/>
                </a:solidFill>
              </a:rPr>
              <a:t>从</a:t>
            </a:r>
            <a:r>
              <a:rPr lang="en-US" altLang="zh-CN" sz="2800" u="sng">
                <a:solidFill>
                  <a:schemeClr val="bg1"/>
                </a:solidFill>
              </a:rPr>
              <a:t>p</a:t>
            </a:r>
            <a:r>
              <a:rPr lang="en-US" altLang="zh-CN" sz="2800" u="sng" baseline="-25000">
                <a:solidFill>
                  <a:schemeClr val="bg1"/>
                </a:solidFill>
              </a:rPr>
              <a:t>r</a:t>
            </a:r>
            <a:r>
              <a:rPr lang="zh-CN" altLang="en-US" sz="2800" u="sng">
                <a:solidFill>
                  <a:schemeClr val="bg1"/>
                </a:solidFill>
              </a:rPr>
              <a:t>可达当且仅当它曾设置过自己的</a:t>
            </a:r>
            <a:r>
              <a:rPr lang="en-US" altLang="zh-CN" sz="2800" u="sng">
                <a:solidFill>
                  <a:schemeClr val="bg1"/>
                </a:solidFill>
              </a:rPr>
              <a:t>parent</a:t>
            </a:r>
            <a:r>
              <a:rPr lang="zh-CN" altLang="en-US" sz="2800" u="sng">
                <a:solidFill>
                  <a:schemeClr val="bg1"/>
                </a:solidFill>
              </a:rPr>
              <a:t>变量</a:t>
            </a:r>
            <a:r>
              <a:rPr lang="en-US" altLang="zh-CN" sz="2800">
                <a:solidFill>
                  <a:srgbClr val="FF0000"/>
                </a:solidFill>
              </a:rPr>
              <a:t>(Ex </a:t>
            </a:r>
            <a:r>
              <a:rPr lang="zh-CN" altLang="en-US" sz="2800">
                <a:solidFill>
                  <a:srgbClr val="FF0000"/>
                </a:solidFill>
              </a:rPr>
              <a:t>证明</a:t>
            </a:r>
            <a:r>
              <a:rPr lang="en-US" altLang="zh-CN" sz="2800">
                <a:solidFill>
                  <a:srgbClr val="FF0000"/>
                </a:solidFill>
              </a:rPr>
              <a:t>)</a:t>
            </a:r>
            <a:r>
              <a:rPr lang="zh-CN" altLang="en-US" sz="2800">
                <a:solidFill>
                  <a:schemeClr val="bg1"/>
                </a:solidFill>
              </a:rPr>
              <a:t>，所以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的</a:t>
            </a:r>
            <a:r>
              <a:rPr lang="en-US" altLang="zh-CN" sz="2800">
                <a:solidFill>
                  <a:schemeClr val="bg1"/>
                </a:solidFill>
              </a:rPr>
              <a:t>parent</a:t>
            </a:r>
            <a:r>
              <a:rPr lang="zh-CN" altLang="en-US" sz="2800">
                <a:solidFill>
                  <a:schemeClr val="bg1"/>
                </a:solidFill>
              </a:rPr>
              <a:t>变量在整个执行中仍为</a:t>
            </a:r>
            <a:r>
              <a:rPr lang="en-US" altLang="zh-CN" sz="2800">
                <a:solidFill>
                  <a:schemeClr val="bg1"/>
                </a:solidFill>
              </a:rPr>
              <a:t>nil</a:t>
            </a:r>
            <a:r>
              <a:rPr lang="zh-CN" altLang="en-US" sz="2800">
                <a:solidFill>
                  <a:schemeClr val="bg1"/>
                </a:solidFill>
              </a:rPr>
              <a:t>，而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j</a:t>
            </a:r>
            <a:r>
              <a:rPr lang="zh-CN" altLang="en-US" sz="2800">
                <a:solidFill>
                  <a:schemeClr val="bg1"/>
                </a:solidFill>
              </a:rPr>
              <a:t>在某点上已设置过自己的</a:t>
            </a:r>
            <a:r>
              <a:rPr lang="en-US" altLang="zh-CN" sz="2800">
                <a:solidFill>
                  <a:schemeClr val="bg1"/>
                </a:solidFill>
              </a:rPr>
              <a:t>parent</a:t>
            </a:r>
            <a:r>
              <a:rPr lang="zh-CN" altLang="en-US" sz="2800">
                <a:solidFill>
                  <a:schemeClr val="bg1"/>
                </a:solidFill>
              </a:rPr>
              <a:t>变量，于是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j</a:t>
            </a:r>
            <a:r>
              <a:rPr lang="zh-CN" altLang="en-US" sz="2800">
                <a:solidFill>
                  <a:schemeClr val="bg1"/>
                </a:solidFill>
              </a:rPr>
              <a:t>发送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到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en-US" altLang="zh-CN" sz="2800">
                <a:solidFill>
                  <a:schemeClr val="bg1"/>
                </a:solidFill>
              </a:rPr>
              <a:t>(line9)</a:t>
            </a:r>
            <a:r>
              <a:rPr lang="zh-CN" altLang="en-US" sz="2800">
                <a:solidFill>
                  <a:schemeClr val="bg1"/>
                </a:solidFill>
              </a:rPr>
              <a:t>，因该执行是容许的，此</a:t>
            </a:r>
            <a:r>
              <a:rPr lang="en-US" altLang="zh-CN" sz="2800">
                <a:solidFill>
                  <a:schemeClr val="bg1"/>
                </a:solidFill>
              </a:rPr>
              <a:t>msg</a:t>
            </a:r>
            <a:r>
              <a:rPr lang="zh-CN" altLang="en-US" sz="2800">
                <a:solidFill>
                  <a:schemeClr val="bg1"/>
                </a:solidFill>
              </a:rPr>
              <a:t>必定最终被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接收，使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将自己的</a:t>
            </a:r>
            <a:r>
              <a:rPr lang="en-US" altLang="zh-CN" sz="2800">
                <a:solidFill>
                  <a:schemeClr val="bg1"/>
                </a:solidFill>
              </a:rPr>
              <a:t>parent</a:t>
            </a:r>
            <a:r>
              <a:rPr lang="zh-CN" altLang="en-US" sz="2800">
                <a:solidFill>
                  <a:schemeClr val="bg1"/>
                </a:solidFill>
              </a:rPr>
              <a:t>变量设置为</a:t>
            </a:r>
            <a:r>
              <a:rPr lang="en-US" altLang="zh-CN" sz="2800">
                <a:solidFill>
                  <a:schemeClr val="bg1"/>
                </a:solidFill>
              </a:rPr>
              <a:t>j</a:t>
            </a:r>
            <a:r>
              <a:rPr lang="zh-CN" altLang="en-US" sz="2800">
                <a:solidFill>
                  <a:schemeClr val="bg1"/>
                </a:solidFill>
              </a:rPr>
              <a:t>。矛盾！</a:t>
            </a:r>
          </a:p>
        </p:txBody>
      </p:sp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日期占位符 4">
            <a:extLst>
              <a:ext uri="{FF2B5EF4-FFF2-40B4-BE49-F238E27FC236}">
                <a16:creationId xmlns:a16="http://schemas.microsoft.com/office/drawing/2014/main" id="{6B3BAD93-6282-4646-A556-58E9BBED362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79" name="灯片编号占位符 6">
            <a:extLst>
              <a:ext uri="{FF2B5EF4-FFF2-40B4-BE49-F238E27FC236}">
                <a16:creationId xmlns:a16="http://schemas.microsoft.com/office/drawing/2014/main" id="{DF96C35A-53E8-43F1-A925-A9423061A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F4D474E-70F1-4C49-AE2B-0875741E67E1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4580" name="Rectangle 2">
            <a:extLst>
              <a:ext uri="{FF2B5EF4-FFF2-40B4-BE49-F238E27FC236}">
                <a16:creationId xmlns:a16="http://schemas.microsoft.com/office/drawing/2014/main" id="{C0BCD0DA-CF44-472C-84F6-5DD5F5FEEB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 eaLnBrk="1" hangingPunct="1"/>
            <a:r>
              <a:rPr lang="en-US" altLang="zh-CN">
                <a:cs typeface="Times New Roman" panose="02020603050405020304" pitchFamily="18" charset="0"/>
              </a:rPr>
              <a:t>§2.3 </a:t>
            </a:r>
            <a:r>
              <a:rPr lang="zh-CN" altLang="en-US">
                <a:cs typeface="Times New Roman" panose="02020603050405020304" pitchFamily="18" charset="0"/>
              </a:rPr>
              <a:t>构造生成树</a:t>
            </a:r>
            <a:endParaRPr lang="zh-CN" altLang="en-US"/>
          </a:p>
        </p:txBody>
      </p:sp>
      <p:sp>
        <p:nvSpPr>
          <p:cNvPr id="24581" name="Rectangle 3">
            <a:extLst>
              <a:ext uri="{FF2B5EF4-FFF2-40B4-BE49-F238E27FC236}">
                <a16:creationId xmlns:a16="http://schemas.microsoft.com/office/drawing/2014/main" id="{C65C6B39-8ADD-4CC8-A7D8-7057EEC203B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2413" y="954088"/>
            <a:ext cx="8640762" cy="5715000"/>
          </a:xfrm>
        </p:spPr>
        <p:txBody>
          <a:bodyPr/>
          <a:lstStyle/>
          <a:p>
            <a:pPr marL="533400" indent="-533400" algn="just" eaLnBrk="1" hangingPunct="1">
              <a:spcBef>
                <a:spcPct val="0"/>
              </a:spcBef>
            </a:pPr>
            <a:r>
              <a:rPr lang="zh-CN" altLang="en-US" sz="2800"/>
              <a:t>为何无环？</a:t>
            </a:r>
            <a:r>
              <a:rPr lang="en-US" altLang="zh-CN" sz="2800"/>
              <a:t>(</a:t>
            </a:r>
            <a:r>
              <a:rPr lang="zh-CN" altLang="en-US" sz="2800"/>
              <a:t>无环</a:t>
            </a:r>
            <a:r>
              <a:rPr lang="en-US" altLang="zh-CN" sz="2800"/>
              <a:t>)</a:t>
            </a:r>
          </a:p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</a:t>
            </a:r>
            <a:r>
              <a:rPr lang="zh-CN" altLang="en-US" sz="2600">
                <a:solidFill>
                  <a:schemeClr val="bg1"/>
                </a:solidFill>
              </a:rPr>
              <a:t>假设有一环，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i1</a:t>
            </a:r>
            <a:r>
              <a:rPr lang="en-US" altLang="zh-CN" sz="2600">
                <a:solidFill>
                  <a:schemeClr val="bg1"/>
                </a:solidFill>
              </a:rPr>
              <a:t>,…p</a:t>
            </a:r>
            <a:r>
              <a:rPr lang="en-US" altLang="zh-CN" sz="2600" baseline="-25000">
                <a:solidFill>
                  <a:schemeClr val="bg1"/>
                </a:solidFill>
              </a:rPr>
              <a:t>ik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i1</a:t>
            </a:r>
            <a:r>
              <a:rPr lang="zh-CN" altLang="en-US" sz="2600">
                <a:solidFill>
                  <a:schemeClr val="bg1"/>
                </a:solidFill>
              </a:rPr>
              <a:t>，若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i</a:t>
            </a:r>
            <a:r>
              <a:rPr lang="zh-CN" altLang="en-US" sz="2600">
                <a:solidFill>
                  <a:schemeClr val="bg1"/>
                </a:solidFill>
              </a:rPr>
              <a:t>是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j</a:t>
            </a:r>
            <a:r>
              <a:rPr lang="zh-CN" altLang="en-US" sz="2600">
                <a:solidFill>
                  <a:schemeClr val="bg1"/>
                </a:solidFill>
              </a:rPr>
              <a:t>的孩子，则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i</a:t>
            </a:r>
            <a:r>
              <a:rPr lang="zh-CN" altLang="en-US" sz="2600">
                <a:solidFill>
                  <a:schemeClr val="bg1"/>
                </a:solidFill>
              </a:rPr>
              <a:t>在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j</a:t>
            </a:r>
            <a:r>
              <a:rPr lang="zh-CN" altLang="en-US" sz="2600">
                <a:solidFill>
                  <a:schemeClr val="bg1"/>
                </a:solidFill>
              </a:rPr>
              <a:t>第</a:t>
            </a:r>
            <a:r>
              <a:rPr lang="en-US" altLang="zh-CN" sz="2600">
                <a:solidFill>
                  <a:schemeClr val="bg1"/>
                </a:solidFill>
              </a:rPr>
              <a:t>1</a:t>
            </a:r>
            <a:r>
              <a:rPr lang="zh-CN" altLang="en-US" sz="2600">
                <a:solidFill>
                  <a:schemeClr val="bg1"/>
                </a:solidFill>
              </a:rPr>
              <a:t>次收到</a:t>
            </a:r>
            <a:r>
              <a:rPr lang="en-US" altLang="zh-CN" sz="2600">
                <a:solidFill>
                  <a:schemeClr val="bg1"/>
                </a:solidFill>
              </a:rPr>
              <a:t>M</a:t>
            </a:r>
            <a:r>
              <a:rPr lang="zh-CN" altLang="en-US" sz="2600">
                <a:solidFill>
                  <a:schemeClr val="bg1"/>
                </a:solidFill>
              </a:rPr>
              <a:t>之后第</a:t>
            </a:r>
            <a:r>
              <a:rPr lang="en-US" altLang="zh-CN" sz="2600">
                <a:solidFill>
                  <a:schemeClr val="bg1"/>
                </a:solidFill>
              </a:rPr>
              <a:t>1</a:t>
            </a:r>
            <a:r>
              <a:rPr lang="zh-CN" altLang="en-US" sz="2600">
                <a:solidFill>
                  <a:schemeClr val="bg1"/>
                </a:solidFill>
              </a:rPr>
              <a:t>次收到</a:t>
            </a:r>
            <a:r>
              <a:rPr lang="en-US" altLang="zh-CN" sz="2600">
                <a:solidFill>
                  <a:schemeClr val="bg1"/>
                </a:solidFill>
              </a:rPr>
              <a:t>M</a:t>
            </a:r>
            <a:r>
              <a:rPr lang="zh-CN" altLang="en-US" sz="2600">
                <a:solidFill>
                  <a:schemeClr val="bg1"/>
                </a:solidFill>
              </a:rPr>
              <a:t>。因每个处理器在该环上是下一处理器的双亲，这就意味着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i1</a:t>
            </a:r>
            <a:r>
              <a:rPr lang="zh-CN" altLang="en-US" sz="2600">
                <a:solidFill>
                  <a:schemeClr val="bg1"/>
                </a:solidFill>
              </a:rPr>
              <a:t>在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i1</a:t>
            </a:r>
            <a:r>
              <a:rPr lang="zh-CN" altLang="en-US" sz="2600">
                <a:solidFill>
                  <a:schemeClr val="bg1"/>
                </a:solidFill>
              </a:rPr>
              <a:t>第</a:t>
            </a:r>
            <a:r>
              <a:rPr lang="en-US" altLang="zh-CN" sz="2600">
                <a:solidFill>
                  <a:schemeClr val="bg1"/>
                </a:solidFill>
              </a:rPr>
              <a:t>1</a:t>
            </a:r>
            <a:r>
              <a:rPr lang="zh-CN" altLang="en-US" sz="2600">
                <a:solidFill>
                  <a:schemeClr val="bg1"/>
                </a:solidFill>
              </a:rPr>
              <a:t>次接收</a:t>
            </a:r>
            <a:r>
              <a:rPr lang="en-US" altLang="zh-CN" sz="2600">
                <a:solidFill>
                  <a:schemeClr val="bg1"/>
                </a:solidFill>
              </a:rPr>
              <a:t>M</a:t>
            </a:r>
            <a:r>
              <a:rPr lang="zh-CN" altLang="en-US" sz="2600">
                <a:solidFill>
                  <a:schemeClr val="bg1"/>
                </a:solidFill>
              </a:rPr>
              <a:t>之前第</a:t>
            </a:r>
            <a:r>
              <a:rPr lang="en-US" altLang="zh-CN" sz="2600">
                <a:solidFill>
                  <a:schemeClr val="bg1"/>
                </a:solidFill>
              </a:rPr>
              <a:t>1</a:t>
            </a:r>
            <a:r>
              <a:rPr lang="zh-CN" altLang="en-US" sz="2600">
                <a:solidFill>
                  <a:schemeClr val="bg1"/>
                </a:solidFill>
              </a:rPr>
              <a:t>次接收</a:t>
            </a:r>
            <a:r>
              <a:rPr lang="en-US" altLang="zh-CN" sz="2600">
                <a:solidFill>
                  <a:schemeClr val="bg1"/>
                </a:solidFill>
              </a:rPr>
              <a:t>M</a:t>
            </a:r>
            <a:r>
              <a:rPr lang="zh-CN" altLang="en-US" sz="2600">
                <a:solidFill>
                  <a:schemeClr val="bg1"/>
                </a:solidFill>
              </a:rPr>
              <a:t>。矛盾！</a:t>
            </a:r>
          </a:p>
          <a:p>
            <a:pPr marL="533400" indent="-533400" algn="just" eaLnBrk="1" hangingPunct="1">
              <a:spcBef>
                <a:spcPct val="0"/>
              </a:spcBef>
            </a:pPr>
            <a:r>
              <a:rPr lang="zh-CN" altLang="en-US" sz="2800"/>
              <a:t>复杂性</a:t>
            </a:r>
          </a:p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</a:t>
            </a:r>
            <a:r>
              <a:rPr lang="zh-CN" altLang="en-US" sz="2600">
                <a:solidFill>
                  <a:schemeClr val="bg1"/>
                </a:solidFill>
              </a:rPr>
              <a:t>显然，此方法与淹没算法相比，增加了</a:t>
            </a:r>
            <a:r>
              <a:rPr lang="en-US" altLang="zh-CN" sz="2600">
                <a:solidFill>
                  <a:schemeClr val="bg1"/>
                </a:solidFill>
              </a:rPr>
              <a:t>msg</a:t>
            </a:r>
            <a:r>
              <a:rPr lang="zh-CN" altLang="en-US" sz="2600">
                <a:solidFill>
                  <a:schemeClr val="bg1"/>
                </a:solidFill>
              </a:rPr>
              <a:t>复杂性，但只是一个常数因子。在异步通信模型里，易看到在时刻</a:t>
            </a:r>
            <a:r>
              <a:rPr lang="en-US" altLang="zh-CN" sz="2600">
                <a:solidFill>
                  <a:schemeClr val="bg1"/>
                </a:solidFill>
              </a:rPr>
              <a:t>t</a:t>
            </a:r>
            <a:r>
              <a:rPr lang="zh-CN" altLang="en-US" sz="2600">
                <a:solidFill>
                  <a:schemeClr val="bg1"/>
                </a:solidFill>
              </a:rPr>
              <a:t>，消息</a:t>
            </a:r>
            <a:r>
              <a:rPr lang="en-US" altLang="zh-CN" sz="2600">
                <a:solidFill>
                  <a:schemeClr val="bg1"/>
                </a:solidFill>
              </a:rPr>
              <a:t>M</a:t>
            </a:r>
            <a:r>
              <a:rPr lang="zh-CN" altLang="en-US" sz="2600">
                <a:solidFill>
                  <a:schemeClr val="bg1"/>
                </a:solidFill>
              </a:rPr>
              <a:t>到达所有与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r</a:t>
            </a:r>
            <a:r>
              <a:rPr lang="zh-CN" altLang="en-US" sz="2600">
                <a:solidFill>
                  <a:schemeClr val="bg1"/>
                </a:solidFill>
              </a:rPr>
              <a:t>距离小于等于</a:t>
            </a:r>
            <a:r>
              <a:rPr lang="en-US" altLang="zh-CN" sz="2600">
                <a:solidFill>
                  <a:schemeClr val="bg1"/>
                </a:solidFill>
              </a:rPr>
              <a:t>t</a:t>
            </a:r>
            <a:r>
              <a:rPr lang="zh-CN" altLang="en-US" sz="2600">
                <a:solidFill>
                  <a:schemeClr val="bg1"/>
                </a:solidFill>
              </a:rPr>
              <a:t>的结点。因此有：</a:t>
            </a:r>
          </a:p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endParaRPr lang="zh-CN" altLang="en-US" sz="2400">
              <a:solidFill>
                <a:schemeClr val="bg1"/>
              </a:solidFill>
            </a:endParaRPr>
          </a:p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/>
              <a:t>Th2.7 </a:t>
            </a:r>
            <a:r>
              <a:rPr lang="zh-CN" altLang="en-US" sz="2600">
                <a:solidFill>
                  <a:schemeClr val="bg1"/>
                </a:solidFill>
              </a:rPr>
              <a:t>对于具有</a:t>
            </a:r>
            <a:r>
              <a:rPr lang="en-US" altLang="zh-CN" sz="2600">
                <a:solidFill>
                  <a:schemeClr val="bg1"/>
                </a:solidFill>
              </a:rPr>
              <a:t>m</a:t>
            </a:r>
            <a:r>
              <a:rPr lang="zh-CN" altLang="en-US" sz="2600">
                <a:solidFill>
                  <a:schemeClr val="bg1"/>
                </a:solidFill>
              </a:rPr>
              <a:t>条边和直径</a:t>
            </a:r>
            <a:r>
              <a:rPr lang="en-US" altLang="zh-CN" sz="2600">
                <a:solidFill>
                  <a:schemeClr val="bg1"/>
                </a:solidFill>
              </a:rPr>
              <a:t>D</a:t>
            </a:r>
            <a:r>
              <a:rPr lang="zh-CN" altLang="en-US" sz="2600">
                <a:solidFill>
                  <a:schemeClr val="bg1"/>
                </a:solidFill>
              </a:rPr>
              <a:t>的网络，给定一特殊结点，存在一个</a:t>
            </a:r>
            <a:r>
              <a:rPr lang="en-US" altLang="zh-CN" sz="2600">
                <a:solidFill>
                  <a:schemeClr val="bg1"/>
                </a:solidFill>
              </a:rPr>
              <a:t>msg</a:t>
            </a:r>
            <a:r>
              <a:rPr lang="zh-CN" altLang="en-US" sz="2600">
                <a:solidFill>
                  <a:schemeClr val="bg1"/>
                </a:solidFill>
              </a:rPr>
              <a:t>复杂性为</a:t>
            </a:r>
            <a:r>
              <a:rPr lang="en-US" altLang="zh-CN" sz="2600">
                <a:solidFill>
                  <a:schemeClr val="bg1"/>
                </a:solidFill>
              </a:rPr>
              <a:t>O(m)</a:t>
            </a:r>
            <a:r>
              <a:rPr lang="zh-CN" altLang="en-US" sz="2600">
                <a:solidFill>
                  <a:schemeClr val="bg1"/>
                </a:solidFill>
              </a:rPr>
              <a:t>，时间复杂性为</a:t>
            </a:r>
            <a:r>
              <a:rPr lang="en-US" altLang="zh-CN" sz="2600">
                <a:solidFill>
                  <a:schemeClr val="bg1"/>
                </a:solidFill>
              </a:rPr>
              <a:t>O(D)</a:t>
            </a:r>
            <a:r>
              <a:rPr lang="zh-CN" altLang="en-US" sz="2600">
                <a:solidFill>
                  <a:schemeClr val="bg1"/>
                </a:solidFill>
              </a:rPr>
              <a:t>的异步算法找到该网络的一棵生成树。</a:t>
            </a:r>
          </a:p>
        </p:txBody>
      </p:sp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日期占位符 4">
            <a:extLst>
              <a:ext uri="{FF2B5EF4-FFF2-40B4-BE49-F238E27FC236}">
                <a16:creationId xmlns:a16="http://schemas.microsoft.com/office/drawing/2014/main" id="{10493907-BB40-47A9-90BF-2A30E9323E6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3" name="灯片编号占位符 6">
            <a:extLst>
              <a:ext uri="{FF2B5EF4-FFF2-40B4-BE49-F238E27FC236}">
                <a16:creationId xmlns:a16="http://schemas.microsoft.com/office/drawing/2014/main" id="{AC1D4DC6-6942-4931-90E0-0D237B910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EFD85A4-D967-4B4A-9A11-1B51DED45FBF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5604" name="Rectangle 2">
            <a:extLst>
              <a:ext uri="{FF2B5EF4-FFF2-40B4-BE49-F238E27FC236}">
                <a16:creationId xmlns:a16="http://schemas.microsoft.com/office/drawing/2014/main" id="{EC6CFCE2-4439-4B77-B044-FF4C91212E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 eaLnBrk="1" hangingPunct="1"/>
            <a:r>
              <a:rPr lang="en-US" altLang="zh-CN">
                <a:cs typeface="Times New Roman" panose="02020603050405020304" pitchFamily="18" charset="0"/>
              </a:rPr>
              <a:t>§2.3 </a:t>
            </a:r>
            <a:r>
              <a:rPr lang="zh-CN" altLang="en-US">
                <a:cs typeface="Times New Roman" panose="02020603050405020304" pitchFamily="18" charset="0"/>
              </a:rPr>
              <a:t>构造生成树</a:t>
            </a:r>
            <a:endParaRPr lang="zh-CN" altLang="en-US"/>
          </a:p>
        </p:txBody>
      </p:sp>
      <p:sp>
        <p:nvSpPr>
          <p:cNvPr id="25605" name="Rectangle 3">
            <a:extLst>
              <a:ext uri="{FF2B5EF4-FFF2-40B4-BE49-F238E27FC236}">
                <a16:creationId xmlns:a16="http://schemas.microsoft.com/office/drawing/2014/main" id="{5C1644B6-5815-4C12-BD99-D25AE89CA0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2413" y="954088"/>
            <a:ext cx="8640762" cy="5903912"/>
          </a:xfrm>
        </p:spPr>
        <p:txBody>
          <a:bodyPr/>
          <a:lstStyle/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	Alg2.2</a:t>
            </a:r>
            <a:r>
              <a:rPr lang="zh-CN" altLang="en-US" sz="2800">
                <a:solidFill>
                  <a:schemeClr val="bg1"/>
                </a:solidFill>
              </a:rPr>
              <a:t>在同步模型下仍可工作。其分析类似于异步情形。然而，与异步不同的是，它所构造的生成树一定是一棵广度优先搜索</a:t>
            </a:r>
            <a:r>
              <a:rPr lang="en-US" altLang="zh-CN" sz="2800">
                <a:solidFill>
                  <a:schemeClr val="bg1"/>
                </a:solidFill>
              </a:rPr>
              <a:t>(BFS)</a:t>
            </a:r>
            <a:r>
              <a:rPr lang="zh-CN" altLang="en-US" sz="2800">
                <a:solidFill>
                  <a:schemeClr val="bg1"/>
                </a:solidFill>
              </a:rPr>
              <a:t>树。</a:t>
            </a:r>
          </a:p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endParaRPr lang="zh-CN" altLang="en-US" sz="2800">
              <a:solidFill>
                <a:schemeClr val="bg1"/>
              </a:solidFill>
            </a:endParaRPr>
          </a:p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800"/>
              <a:t>	</a:t>
            </a:r>
            <a:r>
              <a:rPr lang="en-US" altLang="zh-CN" sz="2800"/>
              <a:t>Lemma2.8 </a:t>
            </a:r>
            <a:r>
              <a:rPr lang="zh-CN" altLang="en-US" sz="2800">
                <a:solidFill>
                  <a:schemeClr val="bg1"/>
                </a:solidFill>
              </a:rPr>
              <a:t>在同步模型下，</a:t>
            </a:r>
            <a:r>
              <a:rPr lang="en-US" altLang="zh-CN" sz="2800">
                <a:solidFill>
                  <a:schemeClr val="bg1"/>
                </a:solidFill>
              </a:rPr>
              <a:t>Alg2.2</a:t>
            </a:r>
            <a:r>
              <a:rPr lang="zh-CN" altLang="en-US" sz="2800">
                <a:solidFill>
                  <a:schemeClr val="bg1"/>
                </a:solidFill>
              </a:rPr>
              <a:t>的每次容许执行均构造一棵根为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r</a:t>
            </a:r>
            <a:r>
              <a:rPr lang="zh-CN" altLang="en-US" sz="2800">
                <a:solidFill>
                  <a:schemeClr val="bg1"/>
                </a:solidFill>
              </a:rPr>
              <a:t>的</a:t>
            </a:r>
            <a:r>
              <a:rPr lang="en-US" altLang="zh-CN" sz="2800">
                <a:solidFill>
                  <a:schemeClr val="bg1"/>
                </a:solidFill>
              </a:rPr>
              <a:t>BFS</a:t>
            </a:r>
            <a:r>
              <a:rPr lang="zh-CN" altLang="en-US" sz="2800">
                <a:solidFill>
                  <a:schemeClr val="bg1"/>
                </a:solidFill>
              </a:rPr>
              <a:t>树。</a:t>
            </a:r>
          </a:p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endParaRPr lang="zh-CN" altLang="en-US" sz="2800">
              <a:solidFill>
                <a:schemeClr val="bg1"/>
              </a:solidFill>
            </a:endParaRPr>
          </a:p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800"/>
              <a:t>	</a:t>
            </a:r>
            <a:r>
              <a:rPr lang="en-US" altLang="zh-CN" sz="2800"/>
              <a:t>Pf</a:t>
            </a:r>
            <a:r>
              <a:rPr lang="zh-CN" altLang="en-US" sz="2800"/>
              <a:t>：</a:t>
            </a:r>
            <a:r>
              <a:rPr lang="zh-CN" altLang="en-US" sz="2800">
                <a:solidFill>
                  <a:srgbClr val="00FF00"/>
                </a:solidFill>
              </a:rPr>
              <a:t>对轮</a:t>
            </a:r>
            <a:r>
              <a:rPr lang="en-US" altLang="zh-CN" sz="2800">
                <a:solidFill>
                  <a:srgbClr val="00FF00"/>
                </a:solidFill>
              </a:rPr>
              <a:t>t</a:t>
            </a:r>
            <a:r>
              <a:rPr lang="zh-CN" altLang="en-US" sz="2800">
                <a:solidFill>
                  <a:srgbClr val="00FF00"/>
                </a:solidFill>
              </a:rPr>
              <a:t>进行归纳</a:t>
            </a:r>
            <a:r>
              <a:rPr lang="zh-CN" altLang="en-US" sz="2800">
                <a:solidFill>
                  <a:schemeClr val="bg1"/>
                </a:solidFill>
              </a:rPr>
              <a:t>。即要证明：在第</a:t>
            </a:r>
            <a:r>
              <a:rPr lang="en-US" altLang="zh-CN" sz="2800">
                <a:solidFill>
                  <a:schemeClr val="bg1"/>
                </a:solidFill>
              </a:rPr>
              <a:t>t</a:t>
            </a:r>
            <a:r>
              <a:rPr lang="zh-CN" altLang="en-US" sz="2800">
                <a:solidFill>
                  <a:schemeClr val="bg1"/>
                </a:solidFill>
              </a:rPr>
              <a:t>轮开始时刻</a:t>
            </a:r>
          </a:p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   ①</a:t>
            </a:r>
            <a:r>
              <a:rPr lang="zh-CN" altLang="en-US" sz="2800">
                <a:solidFill>
                  <a:schemeClr val="bg1"/>
                </a:solidFill>
              </a:rPr>
              <a:t>根据</a:t>
            </a:r>
            <a:r>
              <a:rPr lang="en-US" altLang="zh-CN" sz="2800">
                <a:solidFill>
                  <a:schemeClr val="bg1"/>
                </a:solidFill>
              </a:rPr>
              <a:t>parent</a:t>
            </a:r>
            <a:r>
              <a:rPr lang="zh-CN" altLang="en-US" sz="2800">
                <a:solidFill>
                  <a:schemeClr val="bg1"/>
                </a:solidFill>
              </a:rPr>
              <a:t>变量构造的图</a:t>
            </a:r>
            <a:r>
              <a:rPr lang="en-US" altLang="zh-CN" sz="2800">
                <a:solidFill>
                  <a:schemeClr val="bg1"/>
                </a:solidFill>
              </a:rPr>
              <a:t>G</a:t>
            </a:r>
            <a:r>
              <a:rPr lang="zh-CN" altLang="en-US" sz="2800">
                <a:solidFill>
                  <a:schemeClr val="bg1"/>
                </a:solidFill>
              </a:rPr>
              <a:t>是一棵包括所有与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r</a:t>
            </a:r>
            <a:r>
              <a:rPr lang="zh-CN" altLang="en-US" sz="2800">
                <a:solidFill>
                  <a:schemeClr val="bg1"/>
                </a:solidFill>
              </a:rPr>
              <a:t>距离至多为</a:t>
            </a:r>
            <a:r>
              <a:rPr lang="en-US" altLang="zh-CN" sz="2800">
                <a:solidFill>
                  <a:schemeClr val="bg1"/>
                </a:solidFill>
              </a:rPr>
              <a:t>t-1</a:t>
            </a:r>
            <a:r>
              <a:rPr lang="zh-CN" altLang="en-US" sz="2800">
                <a:solidFill>
                  <a:schemeClr val="bg1"/>
                </a:solidFill>
              </a:rPr>
              <a:t>结点的</a:t>
            </a:r>
            <a:r>
              <a:rPr lang="en-US" altLang="zh-CN" sz="2800">
                <a:solidFill>
                  <a:schemeClr val="bg1"/>
                </a:solidFill>
              </a:rPr>
              <a:t>BFS</a:t>
            </a:r>
            <a:r>
              <a:rPr lang="zh-CN" altLang="en-US" sz="2800">
                <a:solidFill>
                  <a:schemeClr val="bg1"/>
                </a:solidFill>
              </a:rPr>
              <a:t>树；</a:t>
            </a:r>
          </a:p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   ②</a:t>
            </a:r>
            <a:r>
              <a:rPr lang="zh-CN" altLang="en-US" sz="2800">
                <a:solidFill>
                  <a:schemeClr val="bg1"/>
                </a:solidFill>
              </a:rPr>
              <a:t>而传输中的消息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仅来自于与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r</a:t>
            </a:r>
            <a:r>
              <a:rPr lang="zh-CN" altLang="en-US" sz="2800">
                <a:solidFill>
                  <a:schemeClr val="bg1"/>
                </a:solidFill>
              </a:rPr>
              <a:t>距离恰为</a:t>
            </a:r>
            <a:r>
              <a:rPr lang="en-US" altLang="zh-CN" sz="2800">
                <a:solidFill>
                  <a:schemeClr val="bg1"/>
                </a:solidFill>
              </a:rPr>
              <a:t>t-1</a:t>
            </a:r>
            <a:r>
              <a:rPr lang="zh-CN" altLang="en-US" sz="2800">
                <a:solidFill>
                  <a:schemeClr val="bg1"/>
                </a:solidFill>
              </a:rPr>
              <a:t>的结点。</a:t>
            </a:r>
          </a:p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     由此构造的树是一棵根为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r</a:t>
            </a:r>
            <a:r>
              <a:rPr lang="zh-CN" altLang="en-US" sz="2800">
                <a:solidFill>
                  <a:schemeClr val="bg1"/>
                </a:solidFill>
              </a:rPr>
              <a:t>的</a:t>
            </a:r>
            <a:r>
              <a:rPr lang="en-US" altLang="zh-CN" sz="2800">
                <a:solidFill>
                  <a:schemeClr val="bg1"/>
                </a:solidFill>
              </a:rPr>
              <a:t>BFS</a:t>
            </a:r>
          </a:p>
        </p:txBody>
      </p:sp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日期占位符 4">
            <a:extLst>
              <a:ext uri="{FF2B5EF4-FFF2-40B4-BE49-F238E27FC236}">
                <a16:creationId xmlns:a16="http://schemas.microsoft.com/office/drawing/2014/main" id="{636BD498-D11D-4A5C-80D5-EAB5BEEC18A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27" name="灯片编号占位符 6">
            <a:extLst>
              <a:ext uri="{FF2B5EF4-FFF2-40B4-BE49-F238E27FC236}">
                <a16:creationId xmlns:a16="http://schemas.microsoft.com/office/drawing/2014/main" id="{6742AE18-996D-4D56-805C-2A4B54D70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B93AC45-7929-45F6-A983-BBEA0FCDFAD7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6628" name="Rectangle 2">
            <a:extLst>
              <a:ext uri="{FF2B5EF4-FFF2-40B4-BE49-F238E27FC236}">
                <a16:creationId xmlns:a16="http://schemas.microsoft.com/office/drawing/2014/main" id="{79BFF80F-C5D1-4580-BAB4-FF1DDE57A3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 eaLnBrk="1" hangingPunct="1"/>
            <a:r>
              <a:rPr lang="en-US" altLang="zh-CN">
                <a:cs typeface="Times New Roman" panose="02020603050405020304" pitchFamily="18" charset="0"/>
              </a:rPr>
              <a:t>§2.3 </a:t>
            </a:r>
            <a:r>
              <a:rPr lang="zh-CN" altLang="en-US">
                <a:cs typeface="Times New Roman" panose="02020603050405020304" pitchFamily="18" charset="0"/>
              </a:rPr>
              <a:t>构造生成树</a:t>
            </a:r>
            <a:endParaRPr lang="zh-CN" altLang="en-US"/>
          </a:p>
        </p:txBody>
      </p:sp>
      <p:sp>
        <p:nvSpPr>
          <p:cNvPr id="26629" name="Rectangle 3">
            <a:extLst>
              <a:ext uri="{FF2B5EF4-FFF2-40B4-BE49-F238E27FC236}">
                <a16:creationId xmlns:a16="http://schemas.microsoft.com/office/drawing/2014/main" id="{3721265D-F945-44E7-B029-935F9FD2946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954088"/>
            <a:ext cx="8893175" cy="5580062"/>
          </a:xfrm>
        </p:spPr>
        <p:txBody>
          <a:bodyPr/>
          <a:lstStyle/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		</a:t>
            </a:r>
            <a:r>
              <a:rPr lang="zh-CN" altLang="en-US" sz="2800">
                <a:solidFill>
                  <a:schemeClr val="bg1"/>
                </a:solidFill>
              </a:rPr>
              <a:t>当</a:t>
            </a:r>
            <a:r>
              <a:rPr lang="en-US" altLang="zh-CN" sz="2800">
                <a:solidFill>
                  <a:schemeClr val="bg1"/>
                </a:solidFill>
              </a:rPr>
              <a:t>t=1</a:t>
            </a:r>
            <a:r>
              <a:rPr lang="zh-CN" altLang="en-US" sz="2800">
                <a:solidFill>
                  <a:schemeClr val="bg1"/>
                </a:solidFill>
              </a:rPr>
              <a:t>时，所有</a:t>
            </a:r>
            <a:r>
              <a:rPr lang="en-US" altLang="zh-CN" sz="2800">
                <a:solidFill>
                  <a:schemeClr val="bg1"/>
                </a:solidFill>
              </a:rPr>
              <a:t>parent</a:t>
            </a:r>
            <a:r>
              <a:rPr lang="zh-CN" altLang="en-US" sz="2800">
                <a:solidFill>
                  <a:schemeClr val="bg1"/>
                </a:solidFill>
              </a:rPr>
              <a:t>初值为</a:t>
            </a:r>
            <a:r>
              <a:rPr lang="en-US" altLang="zh-CN" sz="2800">
                <a:solidFill>
                  <a:schemeClr val="bg1"/>
                </a:solidFill>
              </a:rPr>
              <a:t>nil</a:t>
            </a:r>
            <a:r>
              <a:rPr lang="zh-CN" altLang="en-US" sz="2800">
                <a:solidFill>
                  <a:schemeClr val="bg1"/>
                </a:solidFill>
              </a:rPr>
              <a:t>，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从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r</a:t>
            </a:r>
            <a:r>
              <a:rPr lang="zh-CN" altLang="en-US" sz="2800">
                <a:solidFill>
                  <a:schemeClr val="bg1"/>
                </a:solidFill>
              </a:rPr>
              <a:t>传出。</a:t>
            </a:r>
          </a:p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	假设引理对第</a:t>
            </a:r>
            <a:r>
              <a:rPr lang="en-US" altLang="zh-CN" sz="2800">
                <a:solidFill>
                  <a:schemeClr val="bg1"/>
                </a:solidFill>
              </a:rPr>
              <a:t>t-1≥1</a:t>
            </a:r>
            <a:r>
              <a:rPr lang="zh-CN" altLang="en-US" sz="2800">
                <a:solidFill>
                  <a:schemeClr val="bg1"/>
                </a:solidFill>
              </a:rPr>
              <a:t>轮为真，在该轮里，从距离  </a:t>
            </a:r>
            <a:r>
              <a:rPr lang="en-US" altLang="zh-CN" sz="2800">
                <a:solidFill>
                  <a:schemeClr val="bg1"/>
                </a:solidFill>
              </a:rPr>
              <a:t>t-2</a:t>
            </a:r>
            <a:r>
              <a:rPr lang="zh-CN" altLang="en-US" sz="2800">
                <a:solidFill>
                  <a:schemeClr val="bg1"/>
                </a:solidFill>
              </a:rPr>
              <a:t>的结点传出的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被接收，任何接收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的结点与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r</a:t>
            </a:r>
            <a:r>
              <a:rPr lang="zh-CN" altLang="en-US" sz="2800">
                <a:solidFill>
                  <a:schemeClr val="bg1"/>
                </a:solidFill>
              </a:rPr>
              <a:t>的距离不超过</a:t>
            </a:r>
            <a:r>
              <a:rPr lang="en-US" altLang="zh-CN" sz="2800">
                <a:solidFill>
                  <a:schemeClr val="bg1"/>
                </a:solidFill>
              </a:rPr>
              <a:t>t-1(</a:t>
            </a:r>
            <a:r>
              <a:rPr lang="zh-CN" altLang="en-US" sz="2800">
                <a:solidFill>
                  <a:schemeClr val="bg1"/>
                </a:solidFill>
              </a:rPr>
              <a:t>恰为</a:t>
            </a:r>
            <a:r>
              <a:rPr lang="en-US" altLang="zh-CN" sz="2800">
                <a:solidFill>
                  <a:schemeClr val="bg1"/>
                </a:solidFill>
              </a:rPr>
              <a:t>t-1</a:t>
            </a:r>
            <a:r>
              <a:rPr lang="zh-CN" altLang="en-US" sz="2800">
                <a:solidFill>
                  <a:schemeClr val="bg1"/>
                </a:solidFill>
              </a:rPr>
              <a:t>或更短</a:t>
            </a:r>
            <a:r>
              <a:rPr lang="en-US" altLang="zh-CN" sz="2800">
                <a:solidFill>
                  <a:schemeClr val="bg1"/>
                </a:solidFill>
              </a:rPr>
              <a:t>)</a:t>
            </a:r>
            <a:r>
              <a:rPr lang="zh-CN" altLang="en-US" sz="2800">
                <a:solidFill>
                  <a:schemeClr val="bg1"/>
                </a:solidFill>
              </a:rPr>
              <a:t>，那些</a:t>
            </a:r>
            <a:r>
              <a:rPr lang="en-US" altLang="zh-CN" sz="2800">
                <a:solidFill>
                  <a:schemeClr val="bg1"/>
                </a:solidFill>
              </a:rPr>
              <a:t>parent</a:t>
            </a:r>
            <a:r>
              <a:rPr lang="zh-CN" altLang="en-US" sz="2800">
                <a:solidFill>
                  <a:schemeClr val="bg1"/>
                </a:solidFill>
              </a:rPr>
              <a:t>值非空的接收结点显然与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r</a:t>
            </a:r>
            <a:r>
              <a:rPr lang="zh-CN" altLang="en-US" sz="2800">
                <a:solidFill>
                  <a:schemeClr val="bg1"/>
                </a:solidFill>
              </a:rPr>
              <a:t>的距离不超过</a:t>
            </a:r>
            <a:r>
              <a:rPr lang="en-US" altLang="zh-CN" sz="2800">
                <a:solidFill>
                  <a:schemeClr val="bg1"/>
                </a:solidFill>
              </a:rPr>
              <a:t>t-2</a:t>
            </a:r>
            <a:r>
              <a:rPr lang="zh-CN" altLang="en-US" sz="2800">
                <a:solidFill>
                  <a:schemeClr val="bg1"/>
                </a:solidFill>
              </a:rPr>
              <a:t>，他们既不改变</a:t>
            </a:r>
            <a:r>
              <a:rPr lang="en-US" altLang="zh-CN" sz="2800">
                <a:solidFill>
                  <a:schemeClr val="bg1"/>
                </a:solidFill>
              </a:rPr>
              <a:t>parent</a:t>
            </a:r>
            <a:r>
              <a:rPr lang="zh-CN" altLang="en-US" sz="2800">
                <a:solidFill>
                  <a:schemeClr val="bg1"/>
                </a:solidFill>
              </a:rPr>
              <a:t>的值也不转发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；而与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r</a:t>
            </a:r>
            <a:r>
              <a:rPr lang="zh-CN" altLang="en-US" sz="2800">
                <a:solidFill>
                  <a:schemeClr val="bg1"/>
                </a:solidFill>
              </a:rPr>
              <a:t>距离为</a:t>
            </a:r>
            <a:r>
              <a:rPr lang="en-US" altLang="zh-CN" sz="2800">
                <a:solidFill>
                  <a:schemeClr val="bg1"/>
                </a:solidFill>
              </a:rPr>
              <a:t>t-1</a:t>
            </a:r>
            <a:r>
              <a:rPr lang="zh-CN" altLang="en-US" sz="2800">
                <a:solidFill>
                  <a:schemeClr val="bg1"/>
                </a:solidFill>
              </a:rPr>
              <a:t>的结点在</a:t>
            </a:r>
            <a:r>
              <a:rPr lang="en-US" altLang="zh-CN" sz="2800">
                <a:solidFill>
                  <a:schemeClr val="bg1"/>
                </a:solidFill>
              </a:rPr>
              <a:t>t-1</a:t>
            </a:r>
            <a:r>
              <a:rPr lang="zh-CN" altLang="en-US" sz="2800">
                <a:solidFill>
                  <a:schemeClr val="bg1"/>
                </a:solidFill>
              </a:rPr>
              <a:t>轮里收到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，因为它们的</a:t>
            </a:r>
            <a:r>
              <a:rPr lang="en-US" altLang="zh-CN" sz="2800">
                <a:solidFill>
                  <a:schemeClr val="bg1"/>
                </a:solidFill>
              </a:rPr>
              <a:t>parent</a:t>
            </a:r>
            <a:r>
              <a:rPr lang="zh-CN" altLang="en-US" sz="2800">
                <a:solidFill>
                  <a:schemeClr val="bg1"/>
                </a:solidFill>
              </a:rPr>
              <a:t>为</a:t>
            </a:r>
            <a:r>
              <a:rPr lang="en-US" altLang="zh-CN" sz="2800">
                <a:solidFill>
                  <a:schemeClr val="bg1"/>
                </a:solidFill>
              </a:rPr>
              <a:t>nil</a:t>
            </a:r>
            <a:r>
              <a:rPr lang="zh-CN" altLang="en-US" sz="2800">
                <a:solidFill>
                  <a:schemeClr val="bg1"/>
                </a:solidFill>
              </a:rPr>
              <a:t>，故将其置为合适的双亲并转发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。距离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r</a:t>
            </a:r>
            <a:r>
              <a:rPr lang="zh-CN" altLang="en-US" sz="2800">
                <a:solidFill>
                  <a:schemeClr val="bg1"/>
                </a:solidFill>
              </a:rPr>
              <a:t>大于</a:t>
            </a:r>
            <a:r>
              <a:rPr lang="en-US" altLang="zh-CN" sz="2800">
                <a:solidFill>
                  <a:schemeClr val="bg1"/>
                </a:solidFill>
              </a:rPr>
              <a:t>t-1</a:t>
            </a:r>
            <a:r>
              <a:rPr lang="zh-CN" altLang="en-US" sz="2800">
                <a:solidFill>
                  <a:schemeClr val="bg1"/>
                </a:solidFill>
              </a:rPr>
              <a:t>的结点不会收到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，因此也不会转发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。因此有如下定理：</a:t>
            </a:r>
          </a:p>
          <a:p>
            <a:pPr marL="533400" indent="-533400" algn="just"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zh-CN" altLang="en-US" sz="2800">
              <a:solidFill>
                <a:schemeClr val="bg1"/>
              </a:solidFill>
            </a:endParaRPr>
          </a:p>
          <a:p>
            <a:pPr marL="533400" indent="-533400" algn="just"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800"/>
              <a:t>	</a:t>
            </a:r>
            <a:r>
              <a:rPr lang="en-US" altLang="zh-CN" sz="2800"/>
              <a:t>Th2.9 </a:t>
            </a:r>
            <a:r>
              <a:rPr lang="zh-CN" altLang="en-US" sz="2800">
                <a:solidFill>
                  <a:schemeClr val="bg1"/>
                </a:solidFill>
              </a:rPr>
              <a:t>对于具有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条边直径为</a:t>
            </a:r>
            <a:r>
              <a:rPr lang="en-US" altLang="zh-CN" sz="2800">
                <a:solidFill>
                  <a:schemeClr val="bg1"/>
                </a:solidFill>
              </a:rPr>
              <a:t>D</a:t>
            </a:r>
            <a:r>
              <a:rPr lang="zh-CN" altLang="en-US" sz="2800">
                <a:solidFill>
                  <a:schemeClr val="bg1"/>
                </a:solidFill>
              </a:rPr>
              <a:t>的网络，给定一个特殊结点，存在一个同步算法在</a:t>
            </a:r>
            <a:r>
              <a:rPr lang="en-US" altLang="zh-CN" sz="2800">
                <a:solidFill>
                  <a:schemeClr val="bg1"/>
                </a:solidFill>
              </a:rPr>
              <a:t>msg</a:t>
            </a:r>
            <a:r>
              <a:rPr lang="zh-CN" altLang="en-US" sz="2800">
                <a:solidFill>
                  <a:schemeClr val="bg1"/>
                </a:solidFill>
              </a:rPr>
              <a:t>复杂性为</a:t>
            </a:r>
            <a:r>
              <a:rPr lang="en-US" altLang="zh-CN" sz="2800">
                <a:solidFill>
                  <a:schemeClr val="bg1"/>
                </a:solidFill>
              </a:rPr>
              <a:t>O(m)</a:t>
            </a:r>
            <a:r>
              <a:rPr lang="zh-CN" altLang="en-US" sz="2800">
                <a:solidFill>
                  <a:schemeClr val="bg1"/>
                </a:solidFill>
              </a:rPr>
              <a:t>，时间复杂性为</a:t>
            </a:r>
            <a:r>
              <a:rPr lang="en-US" altLang="zh-CN" sz="2800">
                <a:solidFill>
                  <a:schemeClr val="bg1"/>
                </a:solidFill>
              </a:rPr>
              <a:t>O(D)</a:t>
            </a:r>
            <a:r>
              <a:rPr lang="zh-CN" altLang="en-US" sz="2800">
                <a:solidFill>
                  <a:schemeClr val="bg1"/>
                </a:solidFill>
              </a:rPr>
              <a:t>内找到一棵</a:t>
            </a:r>
            <a:r>
              <a:rPr lang="en-US" altLang="zh-CN" sz="2800">
                <a:solidFill>
                  <a:schemeClr val="bg1"/>
                </a:solidFill>
              </a:rPr>
              <a:t>BFS</a:t>
            </a:r>
            <a:r>
              <a:rPr lang="zh-CN" altLang="en-US" sz="2800">
                <a:solidFill>
                  <a:schemeClr val="bg1"/>
                </a:solidFill>
              </a:rPr>
              <a:t>树。</a:t>
            </a:r>
          </a:p>
        </p:txBody>
      </p:sp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日期占位符 4">
            <a:extLst>
              <a:ext uri="{FF2B5EF4-FFF2-40B4-BE49-F238E27FC236}">
                <a16:creationId xmlns:a16="http://schemas.microsoft.com/office/drawing/2014/main" id="{A6C8615F-C21C-42C8-8602-80768D9671D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1" name="灯片编号占位符 6">
            <a:extLst>
              <a:ext uri="{FF2B5EF4-FFF2-40B4-BE49-F238E27FC236}">
                <a16:creationId xmlns:a16="http://schemas.microsoft.com/office/drawing/2014/main" id="{4EBE3791-235D-4A48-99DC-A8218DC57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E08D81C-00CF-499B-B61C-43F530AB3D79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7652" name="Rectangle 2">
            <a:extLst>
              <a:ext uri="{FF2B5EF4-FFF2-40B4-BE49-F238E27FC236}">
                <a16:creationId xmlns:a16="http://schemas.microsoft.com/office/drawing/2014/main" id="{82C55057-305F-42C3-A393-37D61354B6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 eaLnBrk="1" hangingPunct="1"/>
            <a:r>
              <a:rPr lang="en-US" altLang="zh-CN" sz="4000">
                <a:cs typeface="Times New Roman" panose="02020603050405020304" pitchFamily="18" charset="0"/>
              </a:rPr>
              <a:t>§2.3 </a:t>
            </a:r>
            <a:r>
              <a:rPr lang="zh-CN" altLang="en-US" sz="4000">
                <a:cs typeface="Times New Roman" panose="02020603050405020304" pitchFamily="18" charset="0"/>
              </a:rPr>
              <a:t>构造生成树</a:t>
            </a:r>
            <a:endParaRPr lang="zh-CN" altLang="en-US" sz="4000"/>
          </a:p>
        </p:txBody>
      </p:sp>
      <p:sp>
        <p:nvSpPr>
          <p:cNvPr id="27653" name="Rectangle 3">
            <a:extLst>
              <a:ext uri="{FF2B5EF4-FFF2-40B4-BE49-F238E27FC236}">
                <a16:creationId xmlns:a16="http://schemas.microsoft.com/office/drawing/2014/main" id="{D7D7745A-54A8-49A4-92CF-E0F54F61D7B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819150"/>
            <a:ext cx="8640763" cy="1574800"/>
          </a:xfrm>
        </p:spPr>
        <p:txBody>
          <a:bodyPr/>
          <a:lstStyle/>
          <a:p>
            <a:pPr marL="533400" indent="-533400" eaLnBrk="1" hangingPunct="1">
              <a:spcBef>
                <a:spcPct val="0"/>
              </a:spcBef>
            </a:pPr>
            <a:r>
              <a:rPr lang="zh-CN" altLang="en-US" sz="2800"/>
              <a:t>异步系统里，</a:t>
            </a:r>
            <a:r>
              <a:rPr lang="en-US" altLang="zh-CN" sz="2800"/>
              <a:t>Alg2.2</a:t>
            </a:r>
            <a:r>
              <a:rPr lang="zh-CN" altLang="en-US" sz="2800"/>
              <a:t>能构造</a:t>
            </a:r>
            <a:r>
              <a:rPr lang="en-US" altLang="zh-CN" sz="2800"/>
              <a:t>BFS</a:t>
            </a:r>
            <a:r>
              <a:rPr lang="zh-CN" altLang="en-US" sz="2800"/>
              <a:t>树？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例如，考虑</a:t>
            </a:r>
            <a:r>
              <a:rPr lang="en-US" altLang="zh-CN" sz="2800">
                <a:solidFill>
                  <a:schemeClr val="bg1"/>
                </a:solidFill>
              </a:rPr>
              <a:t>5</a:t>
            </a:r>
            <a:r>
              <a:rPr lang="zh-CN" altLang="en-US" sz="2800">
                <a:solidFill>
                  <a:schemeClr val="bg1"/>
                </a:solidFill>
              </a:rPr>
              <a:t>个顶点的完全连通图</a:t>
            </a:r>
          </a:p>
          <a:p>
            <a:pPr marL="2171700" lvl="4" indent="-342900"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</a:rPr>
              <a:t>	</a:t>
            </a:r>
          </a:p>
        </p:txBody>
      </p:sp>
      <p:graphicFrame>
        <p:nvGraphicFramePr>
          <p:cNvPr id="27654" name="Object 4">
            <a:extLst>
              <a:ext uri="{FF2B5EF4-FFF2-40B4-BE49-F238E27FC236}">
                <a16:creationId xmlns:a16="http://schemas.microsoft.com/office/drawing/2014/main" id="{B0950BD6-0EBC-492B-962A-947296CC9818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0" y="2349500"/>
          <a:ext cx="4302125" cy="4002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2" imgW="3043688" imgH="2239733" progId="Visio.Drawing.11">
                  <p:embed/>
                </p:oleObj>
              </mc:Choice>
              <mc:Fallback>
                <p:oleObj name="Visio" r:id="rId2" imgW="3043688" imgH="2239733" progId="Visio.Drawing.11">
                  <p:embed/>
                  <p:pic>
                    <p:nvPicPr>
                      <p:cNvPr id="27654" name="Object 4">
                        <a:extLst>
                          <a:ext uri="{FF2B5EF4-FFF2-40B4-BE49-F238E27FC236}">
                            <a16:creationId xmlns:a16="http://schemas.microsoft.com/office/drawing/2014/main" id="{B0950BD6-0EBC-492B-962A-947296CC98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349500"/>
                        <a:ext cx="4302125" cy="4002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5" name="Rectangle 5">
            <a:extLst>
              <a:ext uri="{FF2B5EF4-FFF2-40B4-BE49-F238E27FC236}">
                <a16:creationId xmlns:a16="http://schemas.microsoft.com/office/drawing/2014/main" id="{87BD9FC0-882C-495F-800D-668404EFDE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0338" y="1719263"/>
            <a:ext cx="5175250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533400" indent="-533400"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just" eaLnBrk="1" hangingPunct="1">
              <a:spcBef>
                <a:spcPct val="0"/>
              </a:spcBef>
              <a:buFont typeface="Wingdings" panose="05000000000000000000" pitchFamily="2" charset="2"/>
              <a:buChar char="u"/>
            </a:pP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0</a:t>
            </a:r>
            <a:r>
              <a:rPr lang="zh-CN" altLang="en-US" sz="2600">
                <a:solidFill>
                  <a:schemeClr val="bg1"/>
                </a:solidFill>
              </a:rPr>
              <a:t>为根，假定</a:t>
            </a:r>
            <a:r>
              <a:rPr lang="en-US" altLang="zh-CN" sz="2600">
                <a:solidFill>
                  <a:schemeClr val="bg1"/>
                </a:solidFill>
              </a:rPr>
              <a:t>M</a:t>
            </a:r>
            <a:r>
              <a:rPr lang="zh-CN" altLang="en-US" sz="2600">
                <a:solidFill>
                  <a:schemeClr val="bg1"/>
                </a:solidFill>
              </a:rPr>
              <a:t>消息按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0</a:t>
            </a:r>
            <a:r>
              <a:rPr lang="zh-CN" altLang="en-US" sz="2600">
                <a:solidFill>
                  <a:schemeClr val="bg1"/>
                </a:solidFill>
              </a:rPr>
              <a:t>到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1</a:t>
            </a:r>
            <a:r>
              <a:rPr lang="zh-CN" altLang="en-US" sz="2600">
                <a:solidFill>
                  <a:schemeClr val="bg1"/>
                </a:solidFill>
              </a:rPr>
              <a:t>，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1</a:t>
            </a:r>
            <a:r>
              <a:rPr lang="zh-CN" altLang="en-US" sz="2600">
                <a:solidFill>
                  <a:schemeClr val="bg1"/>
                </a:solidFill>
              </a:rPr>
              <a:t>到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2</a:t>
            </a:r>
            <a:r>
              <a:rPr lang="zh-CN" altLang="en-US" sz="2600">
                <a:solidFill>
                  <a:schemeClr val="bg1"/>
                </a:solidFill>
              </a:rPr>
              <a:t>，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2</a:t>
            </a:r>
            <a:r>
              <a:rPr lang="zh-CN" altLang="en-US" sz="2600">
                <a:solidFill>
                  <a:schemeClr val="bg1"/>
                </a:solidFill>
              </a:rPr>
              <a:t>到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3</a:t>
            </a:r>
            <a:r>
              <a:rPr lang="zh-CN" altLang="en-US" sz="2600">
                <a:solidFill>
                  <a:schemeClr val="bg1"/>
                </a:solidFill>
              </a:rPr>
              <a:t>，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3</a:t>
            </a:r>
            <a:r>
              <a:rPr lang="zh-CN" altLang="en-US" sz="2600">
                <a:solidFill>
                  <a:schemeClr val="bg1"/>
                </a:solidFill>
              </a:rPr>
              <a:t>到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4</a:t>
            </a:r>
            <a:r>
              <a:rPr lang="zh-CN" altLang="en-US" sz="2600">
                <a:solidFill>
                  <a:schemeClr val="bg1"/>
                </a:solidFill>
              </a:rPr>
              <a:t>的次序快速传播，而</a:t>
            </a:r>
            <a:r>
              <a:rPr lang="en-US" altLang="zh-CN" sz="2600">
                <a:solidFill>
                  <a:schemeClr val="bg1"/>
                </a:solidFill>
              </a:rPr>
              <a:t>M</a:t>
            </a:r>
            <a:r>
              <a:rPr lang="zh-CN" altLang="en-US" sz="2600">
                <a:solidFill>
                  <a:schemeClr val="bg1"/>
                </a:solidFill>
              </a:rPr>
              <a:t>在其它路径上传播较慢。结果生成树是从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0</a:t>
            </a:r>
            <a:r>
              <a:rPr lang="zh-CN" altLang="en-US" sz="2600">
                <a:solidFill>
                  <a:schemeClr val="bg1"/>
                </a:solidFill>
              </a:rPr>
              <a:t>到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4</a:t>
            </a:r>
            <a:r>
              <a:rPr lang="zh-CN" altLang="en-US" sz="2600">
                <a:solidFill>
                  <a:schemeClr val="bg1"/>
                </a:solidFill>
              </a:rPr>
              <a:t>的链，它不是</a:t>
            </a:r>
            <a:r>
              <a:rPr lang="en-US" altLang="zh-CN" sz="2600">
                <a:solidFill>
                  <a:schemeClr val="bg1"/>
                </a:solidFill>
              </a:rPr>
              <a:t>BFS</a:t>
            </a:r>
            <a:r>
              <a:rPr lang="zh-CN" altLang="en-US" sz="2600">
                <a:solidFill>
                  <a:schemeClr val="bg1"/>
                </a:solidFill>
              </a:rPr>
              <a:t>树</a:t>
            </a:r>
          </a:p>
          <a:p>
            <a:pPr algn="just" eaLnBrk="1" hangingPunct="1">
              <a:spcBef>
                <a:spcPct val="0"/>
              </a:spcBef>
              <a:buFont typeface="Wingdings" panose="05000000000000000000" pitchFamily="2" charset="2"/>
              <a:buChar char="u"/>
            </a:pPr>
            <a:r>
              <a:rPr lang="zh-CN" altLang="en-US" sz="2600">
                <a:solidFill>
                  <a:schemeClr val="bg1"/>
                </a:solidFill>
              </a:rPr>
              <a:t>虽然此图直径</a:t>
            </a:r>
            <a:r>
              <a:rPr lang="en-US" altLang="zh-CN" sz="2600">
                <a:solidFill>
                  <a:schemeClr val="bg1"/>
                </a:solidFill>
              </a:rPr>
              <a:t>D=1</a:t>
            </a:r>
            <a:r>
              <a:rPr lang="zh-CN" altLang="en-US" sz="2600">
                <a:solidFill>
                  <a:schemeClr val="bg1"/>
                </a:solidFill>
              </a:rPr>
              <a:t>，生成树的高度</a:t>
            </a:r>
            <a:r>
              <a:rPr lang="en-US" altLang="zh-CN" sz="2600">
                <a:solidFill>
                  <a:schemeClr val="bg1"/>
                </a:solidFill>
              </a:rPr>
              <a:t>d=4</a:t>
            </a:r>
            <a:r>
              <a:rPr lang="zh-CN" altLang="en-US" sz="2600">
                <a:solidFill>
                  <a:schemeClr val="bg1"/>
                </a:solidFill>
              </a:rPr>
              <a:t>，但是算法的运行时间仍然为</a:t>
            </a:r>
            <a:r>
              <a:rPr lang="en-US" altLang="zh-CN" sz="2600">
                <a:solidFill>
                  <a:schemeClr val="bg1"/>
                </a:solidFill>
              </a:rPr>
              <a:t>O(D)</a:t>
            </a:r>
            <a:r>
              <a:rPr lang="zh-CN" altLang="en-US" sz="2600">
                <a:solidFill>
                  <a:schemeClr val="bg1"/>
                </a:solidFill>
              </a:rPr>
              <a:t>而不是</a:t>
            </a:r>
            <a:r>
              <a:rPr lang="en-US" altLang="zh-CN" sz="2600">
                <a:solidFill>
                  <a:schemeClr val="bg1"/>
                </a:solidFill>
              </a:rPr>
              <a:t>O(d)</a:t>
            </a:r>
            <a:r>
              <a:rPr lang="zh-CN" altLang="en-US" sz="2600">
                <a:solidFill>
                  <a:schemeClr val="bg1"/>
                </a:solidFill>
              </a:rPr>
              <a:t>。</a:t>
            </a:r>
          </a:p>
          <a:p>
            <a:pPr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chemeClr val="bg1"/>
                </a:solidFill>
              </a:rPr>
              <a:t>      理解：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0</a:t>
            </a:r>
            <a:r>
              <a:rPr lang="zh-CN" altLang="en-US" sz="2600">
                <a:solidFill>
                  <a:schemeClr val="bg1"/>
                </a:solidFill>
              </a:rPr>
              <a:t>到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4</a:t>
            </a:r>
            <a:r>
              <a:rPr lang="zh-CN" altLang="en-US" sz="2600">
                <a:solidFill>
                  <a:schemeClr val="bg1"/>
                </a:solidFill>
              </a:rPr>
              <a:t>的</a:t>
            </a:r>
            <a:r>
              <a:rPr lang="en-US" altLang="zh-CN" sz="2600">
                <a:solidFill>
                  <a:schemeClr val="bg1"/>
                </a:solidFill>
              </a:rPr>
              <a:t>M</a:t>
            </a:r>
            <a:r>
              <a:rPr lang="zh-CN" altLang="en-US" sz="2600">
                <a:solidFill>
                  <a:schemeClr val="bg1"/>
                </a:solidFill>
              </a:rPr>
              <a:t>在</a:t>
            </a:r>
            <a:r>
              <a:rPr lang="en-US" altLang="zh-CN" sz="2600">
                <a:solidFill>
                  <a:schemeClr val="bg1"/>
                </a:solidFill>
              </a:rPr>
              <a:t>1</a:t>
            </a:r>
            <a:r>
              <a:rPr lang="zh-CN" altLang="en-US" sz="2600">
                <a:solidFill>
                  <a:schemeClr val="bg1"/>
                </a:solidFill>
              </a:rPr>
              <a:t>个时间内到达，即</a:t>
            </a:r>
            <a:r>
              <a:rPr lang="en-US" altLang="zh-CN" sz="2600">
                <a:solidFill>
                  <a:schemeClr val="bg1"/>
                </a:solidFill>
              </a:rPr>
              <a:t>P</a:t>
            </a:r>
            <a:r>
              <a:rPr lang="en-US" altLang="zh-CN" sz="2600" baseline="-25000">
                <a:solidFill>
                  <a:schemeClr val="bg1"/>
                </a:solidFill>
              </a:rPr>
              <a:t>0</a:t>
            </a:r>
            <a:r>
              <a:rPr lang="en-US" altLang="zh-CN" sz="2600">
                <a:solidFill>
                  <a:schemeClr val="bg1"/>
                </a:solidFill>
              </a:rPr>
              <a:t>-&gt;P</a:t>
            </a:r>
            <a:r>
              <a:rPr lang="en-US" altLang="zh-CN" sz="2600" baseline="-25000">
                <a:solidFill>
                  <a:schemeClr val="bg1"/>
                </a:solidFill>
              </a:rPr>
              <a:t>1</a:t>
            </a:r>
            <a:r>
              <a:rPr lang="en-US" altLang="zh-CN" sz="2600">
                <a:solidFill>
                  <a:schemeClr val="bg1"/>
                </a:solidFill>
              </a:rPr>
              <a:t>-&gt;P</a:t>
            </a:r>
            <a:r>
              <a:rPr lang="en-US" altLang="zh-CN" sz="2600" baseline="-25000">
                <a:solidFill>
                  <a:schemeClr val="bg1"/>
                </a:solidFill>
              </a:rPr>
              <a:t>2</a:t>
            </a:r>
            <a:r>
              <a:rPr lang="en-US" altLang="zh-CN" sz="2600">
                <a:solidFill>
                  <a:schemeClr val="bg1"/>
                </a:solidFill>
              </a:rPr>
              <a:t>-&gt;P</a:t>
            </a:r>
            <a:r>
              <a:rPr lang="en-US" altLang="zh-CN" sz="2600" baseline="-25000">
                <a:solidFill>
                  <a:schemeClr val="bg1"/>
                </a:solidFill>
              </a:rPr>
              <a:t>3</a:t>
            </a:r>
            <a:r>
              <a:rPr lang="en-US" altLang="zh-CN" sz="2600">
                <a:solidFill>
                  <a:schemeClr val="bg1"/>
                </a:solidFill>
              </a:rPr>
              <a:t>-&gt;P</a:t>
            </a:r>
            <a:r>
              <a:rPr lang="en-US" altLang="zh-CN" sz="2600" baseline="-25000">
                <a:solidFill>
                  <a:schemeClr val="bg1"/>
                </a:solidFill>
              </a:rPr>
              <a:t>4</a:t>
            </a:r>
            <a:r>
              <a:rPr lang="zh-CN" altLang="en-US" sz="2600">
                <a:solidFill>
                  <a:schemeClr val="bg1"/>
                </a:solidFill>
              </a:rPr>
              <a:t>的时间之和不超过</a:t>
            </a:r>
            <a:r>
              <a:rPr lang="en-US" altLang="zh-CN" sz="2600">
                <a:solidFill>
                  <a:schemeClr val="bg1"/>
                </a:solidFill>
              </a:rPr>
              <a:t>1</a:t>
            </a:r>
            <a:r>
              <a:rPr lang="zh-CN" altLang="en-US" sz="2400">
                <a:solidFill>
                  <a:schemeClr val="bg1"/>
                </a:solidFill>
              </a:rPr>
              <a:t>。</a:t>
            </a:r>
          </a:p>
        </p:txBody>
      </p:sp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日期占位符 4">
            <a:extLst>
              <a:ext uri="{FF2B5EF4-FFF2-40B4-BE49-F238E27FC236}">
                <a16:creationId xmlns:a16="http://schemas.microsoft.com/office/drawing/2014/main" id="{85C12783-DFA3-453D-A4EA-C21581B604E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675" name="灯片编号占位符 6">
            <a:extLst>
              <a:ext uri="{FF2B5EF4-FFF2-40B4-BE49-F238E27FC236}">
                <a16:creationId xmlns:a16="http://schemas.microsoft.com/office/drawing/2014/main" id="{C95ECE66-ED9E-45DF-84F9-DEE9702F6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0F47515-3FA4-4A14-9C1D-606278D6B018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8676" name="Rectangle 2">
            <a:extLst>
              <a:ext uri="{FF2B5EF4-FFF2-40B4-BE49-F238E27FC236}">
                <a16:creationId xmlns:a16="http://schemas.microsoft.com/office/drawing/2014/main" id="{DACBECC7-63F8-49D0-BF2B-0EB0FEAC6C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2413" y="188913"/>
            <a:ext cx="8231187" cy="549275"/>
          </a:xfrm>
        </p:spPr>
        <p:txBody>
          <a:bodyPr/>
          <a:lstStyle/>
          <a:p>
            <a:pPr algn="l" eaLnBrk="1" hangingPunct="1"/>
            <a:r>
              <a:rPr lang="en-US" altLang="zh-CN" sz="3200">
                <a:cs typeface="Times New Roman" panose="02020603050405020304" pitchFamily="18" charset="0"/>
              </a:rPr>
              <a:t>§2.3 </a:t>
            </a:r>
            <a:r>
              <a:rPr lang="zh-CN" altLang="en-US" sz="3200">
                <a:cs typeface="Times New Roman" panose="02020603050405020304" pitchFamily="18" charset="0"/>
              </a:rPr>
              <a:t>构造生成树</a:t>
            </a:r>
            <a:endParaRPr lang="zh-CN" altLang="en-US" sz="3200"/>
          </a:p>
        </p:txBody>
      </p:sp>
      <p:sp>
        <p:nvSpPr>
          <p:cNvPr id="28677" name="Rectangle 3">
            <a:extLst>
              <a:ext uri="{FF2B5EF4-FFF2-40B4-BE49-F238E27FC236}">
                <a16:creationId xmlns:a16="http://schemas.microsoft.com/office/drawing/2014/main" id="{798A6C1C-3D81-459D-9AE4-DD3CB589110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684213"/>
            <a:ext cx="9145588" cy="6173787"/>
          </a:xfrm>
        </p:spPr>
        <p:txBody>
          <a:bodyPr/>
          <a:lstStyle/>
          <a:p>
            <a:pPr marL="533400" indent="-533400" algn="just" eaLnBrk="1" hangingPunct="1">
              <a:lnSpc>
                <a:spcPct val="110000"/>
              </a:lnSpc>
              <a:spcBef>
                <a:spcPct val="0"/>
              </a:spcBef>
            </a:pPr>
            <a:r>
              <a:rPr lang="zh-CN" altLang="en-US" sz="2600"/>
              <a:t>信息的请求和收集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chemeClr val="bg1"/>
                </a:solidFill>
              </a:rPr>
              <a:t>	将算法</a:t>
            </a:r>
            <a:r>
              <a:rPr lang="en-US" altLang="zh-CN" sz="2600">
                <a:solidFill>
                  <a:schemeClr val="bg1"/>
                </a:solidFill>
              </a:rPr>
              <a:t>2.2(</a:t>
            </a:r>
            <a:r>
              <a:rPr lang="zh-CN" altLang="en-US" sz="2600">
                <a:solidFill>
                  <a:schemeClr val="bg1"/>
                </a:solidFill>
              </a:rPr>
              <a:t>求生成树</a:t>
            </a:r>
            <a:r>
              <a:rPr lang="en-US" altLang="zh-CN" sz="2600">
                <a:solidFill>
                  <a:schemeClr val="bg1"/>
                </a:solidFill>
              </a:rPr>
              <a:t>)</a:t>
            </a:r>
            <a:r>
              <a:rPr lang="zh-CN" altLang="en-US" sz="2600">
                <a:solidFill>
                  <a:schemeClr val="bg1"/>
                </a:solidFill>
              </a:rPr>
              <a:t>和汇集算法组合即可完成。组合算法的时间复杂性在同步和异步模型中不同</a:t>
            </a:r>
            <a:r>
              <a:rPr lang="en-US" altLang="zh-CN" sz="2600">
                <a:solidFill>
                  <a:schemeClr val="bg1"/>
                </a:solidFill>
              </a:rPr>
              <a:t>,</a:t>
            </a:r>
            <a:r>
              <a:rPr lang="zh-CN" altLang="en-US" sz="2600">
                <a:solidFill>
                  <a:schemeClr val="bg1"/>
                </a:solidFill>
              </a:rPr>
              <a:t>设网是</a:t>
            </a:r>
            <a:r>
              <a:rPr lang="zh-CN" altLang="en-US" sz="2600">
                <a:solidFill>
                  <a:srgbClr val="00FF00"/>
                </a:solidFill>
              </a:rPr>
              <a:t>完全图</a:t>
            </a:r>
          </a:p>
          <a:p>
            <a:pPr marL="914400" lvl="1" indent="-457200" algn="just" eaLnBrk="1" hangingPunct="1">
              <a:lnSpc>
                <a:spcPct val="110000"/>
              </a:lnSpc>
              <a:spcBef>
                <a:spcPct val="0"/>
              </a:spcBef>
            </a:pPr>
            <a:r>
              <a:rPr lang="zh-CN" altLang="en-US" sz="2600"/>
              <a:t>求生成树算法</a:t>
            </a:r>
            <a:r>
              <a:rPr lang="zh-CN" altLang="en-US" sz="2600">
                <a:solidFill>
                  <a:schemeClr val="bg1"/>
                </a:solidFill>
              </a:rPr>
              <a:t>：同步和异步均为    消息复杂性</a:t>
            </a:r>
            <a:r>
              <a:rPr lang="en-US" altLang="zh-CN" sz="2600">
                <a:solidFill>
                  <a:schemeClr val="bg1"/>
                </a:solidFill>
              </a:rPr>
              <a:t>O(m)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>
                <a:solidFill>
                  <a:schemeClr val="bg1"/>
                </a:solidFill>
              </a:rPr>
              <a:t>	                                                           </a:t>
            </a:r>
            <a:r>
              <a:rPr lang="zh-CN" altLang="en-US" sz="2600">
                <a:solidFill>
                  <a:schemeClr val="bg1"/>
                </a:solidFill>
              </a:rPr>
              <a:t>时间复杂性</a:t>
            </a:r>
            <a:r>
              <a:rPr lang="en-US" altLang="zh-CN" sz="2600">
                <a:solidFill>
                  <a:schemeClr val="bg1"/>
                </a:solidFill>
              </a:rPr>
              <a:t>O(D)</a:t>
            </a:r>
          </a:p>
          <a:p>
            <a:pPr marL="914400" lvl="1" indent="-457200" algn="just" eaLnBrk="1" hangingPunct="1">
              <a:lnSpc>
                <a:spcPct val="110000"/>
              </a:lnSpc>
              <a:spcBef>
                <a:spcPct val="0"/>
              </a:spcBef>
            </a:pPr>
            <a:r>
              <a:rPr lang="zh-CN" altLang="en-US" sz="2600"/>
              <a:t>汇集算法</a:t>
            </a:r>
            <a:r>
              <a:rPr lang="zh-CN" altLang="en-US" sz="2600">
                <a:solidFill>
                  <a:schemeClr val="bg1"/>
                </a:solidFill>
              </a:rPr>
              <a:t>：同步和异步均有     </a:t>
            </a:r>
            <a:r>
              <a:rPr lang="en-US" altLang="zh-CN" sz="2600">
                <a:solidFill>
                  <a:schemeClr val="bg1"/>
                </a:solidFill>
              </a:rPr>
              <a:t>msg n-1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>
                <a:solidFill>
                  <a:schemeClr val="bg1"/>
                </a:solidFill>
              </a:rPr>
              <a:t>                                                          time d //</a:t>
            </a:r>
            <a:r>
              <a:rPr lang="zh-CN" altLang="en-US" sz="2600">
                <a:solidFill>
                  <a:schemeClr val="bg1"/>
                </a:solidFill>
              </a:rPr>
              <a:t>生成树高</a:t>
            </a:r>
          </a:p>
          <a:p>
            <a:pPr marL="914400" lvl="1" indent="-457200" algn="just" eaLnBrk="1" hangingPunct="1">
              <a:lnSpc>
                <a:spcPct val="110000"/>
              </a:lnSpc>
              <a:spcBef>
                <a:spcPct val="0"/>
              </a:spcBef>
            </a:pPr>
            <a:r>
              <a:rPr lang="zh-CN" altLang="en-US" sz="2600"/>
              <a:t>组合算法</a:t>
            </a:r>
            <a:r>
              <a:rPr lang="zh-CN" altLang="en-US" sz="2200">
                <a:solidFill>
                  <a:schemeClr val="bg1"/>
                </a:solidFill>
              </a:rPr>
              <a:t> 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chemeClr val="bg1"/>
                </a:solidFill>
              </a:rPr>
              <a:t>          </a:t>
            </a:r>
            <a:r>
              <a:rPr lang="zh-CN" altLang="en-US" sz="2400"/>
              <a:t>①</a:t>
            </a:r>
            <a:r>
              <a:rPr lang="zh-CN" altLang="en-US" sz="2600">
                <a:solidFill>
                  <a:schemeClr val="bg1"/>
                </a:solidFill>
              </a:rPr>
              <a:t>同步：组合算法的</a:t>
            </a:r>
            <a:r>
              <a:rPr lang="en-US" altLang="zh-CN" sz="2600">
                <a:solidFill>
                  <a:schemeClr val="bg1"/>
                </a:solidFill>
              </a:rPr>
              <a:t>msg</a:t>
            </a:r>
            <a:r>
              <a:rPr lang="zh-CN" altLang="en-US" sz="2600">
                <a:solidFill>
                  <a:schemeClr val="bg1"/>
                </a:solidFill>
              </a:rPr>
              <a:t>复杂性</a:t>
            </a:r>
            <a:r>
              <a:rPr lang="en-US" altLang="zh-CN" sz="2600">
                <a:solidFill>
                  <a:schemeClr val="bg1"/>
                </a:solidFill>
              </a:rPr>
              <a:t>O(m+n)</a:t>
            </a:r>
            <a:r>
              <a:rPr lang="zh-CN" altLang="en-US" sz="2600">
                <a:solidFill>
                  <a:schemeClr val="bg1"/>
                </a:solidFill>
              </a:rPr>
              <a:t>；</a:t>
            </a:r>
            <a:r>
              <a:rPr lang="en-US" altLang="zh-CN" sz="2600">
                <a:solidFill>
                  <a:schemeClr val="bg1"/>
                </a:solidFill>
              </a:rPr>
              <a:t>BFS</a:t>
            </a:r>
            <a:r>
              <a:rPr lang="zh-CN" altLang="en-US" sz="2600">
                <a:solidFill>
                  <a:schemeClr val="bg1"/>
                </a:solidFill>
              </a:rPr>
              <a:t>树中，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chemeClr val="bg1"/>
                </a:solidFill>
              </a:rPr>
              <a:t>              </a:t>
            </a:r>
            <a:r>
              <a:rPr lang="en-US" altLang="zh-CN" sz="2600">
                <a:solidFill>
                  <a:schemeClr val="bg1"/>
                </a:solidFill>
              </a:rPr>
              <a:t>d=1</a:t>
            </a:r>
            <a:r>
              <a:rPr lang="zh-CN" altLang="en-US" sz="2600">
                <a:solidFill>
                  <a:schemeClr val="bg1"/>
                </a:solidFill>
              </a:rPr>
              <a:t>， </a:t>
            </a:r>
            <a:r>
              <a:rPr lang="en-US" altLang="zh-CN" sz="2600">
                <a:solidFill>
                  <a:schemeClr val="bg1"/>
                </a:solidFill>
              </a:rPr>
              <a:t>d≤D</a:t>
            </a:r>
            <a:r>
              <a:rPr lang="zh-CN" altLang="en-US" sz="2600">
                <a:solidFill>
                  <a:schemeClr val="bg1"/>
                </a:solidFill>
              </a:rPr>
              <a:t>，故时间复杂性</a:t>
            </a:r>
            <a:r>
              <a:rPr lang="en-US" altLang="zh-CN" sz="2600">
                <a:solidFill>
                  <a:schemeClr val="bg1"/>
                </a:solidFill>
              </a:rPr>
              <a:t>O(D+d)=</a:t>
            </a:r>
            <a:r>
              <a:rPr lang="en-US" altLang="zh-CN" sz="2600">
                <a:solidFill>
                  <a:srgbClr val="00FF00"/>
                </a:solidFill>
              </a:rPr>
              <a:t>O(D)</a:t>
            </a:r>
            <a:r>
              <a:rPr lang="en-US" altLang="zh-CN" sz="2600">
                <a:solidFill>
                  <a:schemeClr val="bg1"/>
                </a:solidFill>
              </a:rPr>
              <a:t>=O(1)</a:t>
            </a:r>
            <a:r>
              <a:rPr lang="zh-CN" altLang="en-US" sz="2600">
                <a:solidFill>
                  <a:schemeClr val="bg1"/>
                </a:solidFill>
              </a:rPr>
              <a:t>。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/>
              <a:t>          ②</a:t>
            </a:r>
            <a:r>
              <a:rPr lang="zh-CN" altLang="en-US" sz="2600">
                <a:solidFill>
                  <a:schemeClr val="bg1"/>
                </a:solidFill>
              </a:rPr>
              <a:t>异步：组合算法的</a:t>
            </a:r>
            <a:r>
              <a:rPr lang="en-US" altLang="zh-CN" sz="2600">
                <a:solidFill>
                  <a:schemeClr val="bg1"/>
                </a:solidFill>
              </a:rPr>
              <a:t>msg</a:t>
            </a:r>
            <a:r>
              <a:rPr lang="zh-CN" altLang="en-US" sz="2600">
                <a:solidFill>
                  <a:schemeClr val="bg1"/>
                </a:solidFill>
              </a:rPr>
              <a:t>复杂性</a:t>
            </a:r>
            <a:r>
              <a:rPr lang="en-US" altLang="zh-CN" sz="2600">
                <a:solidFill>
                  <a:schemeClr val="bg1"/>
                </a:solidFill>
              </a:rPr>
              <a:t>O(m+n)</a:t>
            </a:r>
            <a:r>
              <a:rPr lang="zh-CN" altLang="en-US" sz="2600">
                <a:solidFill>
                  <a:schemeClr val="bg1"/>
                </a:solidFill>
              </a:rPr>
              <a:t>；</a:t>
            </a:r>
            <a:r>
              <a:rPr lang="zh-CN" altLang="en-US" sz="2600">
                <a:solidFill>
                  <a:srgbClr val="FF0000"/>
                </a:solidFill>
              </a:rPr>
              <a:t>生成树高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rgbClr val="FF0000"/>
                </a:solidFill>
              </a:rPr>
              <a:t>             </a:t>
            </a:r>
            <a:r>
              <a:rPr lang="en-US" altLang="zh-CN" sz="2600">
                <a:solidFill>
                  <a:srgbClr val="FF0000"/>
                </a:solidFill>
              </a:rPr>
              <a:t>d=n-1</a:t>
            </a:r>
            <a:r>
              <a:rPr lang="zh-CN" altLang="en-US" sz="2600">
                <a:solidFill>
                  <a:schemeClr val="bg1"/>
                </a:solidFill>
              </a:rPr>
              <a:t>，所以时间复杂性</a:t>
            </a:r>
            <a:r>
              <a:rPr lang="en-US" altLang="zh-CN" sz="2600">
                <a:solidFill>
                  <a:schemeClr val="bg1"/>
                </a:solidFill>
              </a:rPr>
              <a:t>O(D+d)=</a:t>
            </a:r>
            <a:r>
              <a:rPr lang="en-US" altLang="zh-CN" sz="2600">
                <a:solidFill>
                  <a:srgbClr val="00FF00"/>
                </a:solidFill>
              </a:rPr>
              <a:t>O(d)</a:t>
            </a:r>
            <a:r>
              <a:rPr lang="en-US" altLang="zh-CN" sz="2600">
                <a:solidFill>
                  <a:schemeClr val="bg1"/>
                </a:solidFill>
              </a:rPr>
              <a:t>=O(n)</a:t>
            </a:r>
            <a:r>
              <a:rPr lang="zh-CN" altLang="en-US" sz="2600">
                <a:solidFill>
                  <a:schemeClr val="bg1"/>
                </a:solidFill>
              </a:rPr>
              <a:t>。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chemeClr val="bg1"/>
                </a:solidFill>
              </a:rPr>
              <a:t>             </a:t>
            </a:r>
            <a:r>
              <a:rPr lang="en-US" altLang="zh-CN" sz="2600">
                <a:solidFill>
                  <a:schemeClr val="bg1"/>
                </a:solidFill>
              </a:rPr>
              <a:t>1-time</a:t>
            </a:r>
            <a:r>
              <a:rPr lang="zh-CN" altLang="en-US" sz="2600">
                <a:solidFill>
                  <a:schemeClr val="bg1"/>
                </a:solidFill>
              </a:rPr>
              <a:t>复杂性的组合算法</a:t>
            </a:r>
            <a:r>
              <a:rPr lang="en-US" altLang="zh-CN" sz="2600">
                <a:solidFill>
                  <a:schemeClr val="bg1"/>
                </a:solidFill>
              </a:rPr>
              <a:t>T(n)=O(D)</a:t>
            </a:r>
            <a:r>
              <a:rPr lang="zh-CN" altLang="en-US" sz="2600">
                <a:solidFill>
                  <a:schemeClr val="bg1"/>
                </a:solidFill>
              </a:rPr>
              <a:t>。</a:t>
            </a:r>
          </a:p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8678" name="AutoShape 4">
            <a:extLst>
              <a:ext uri="{FF2B5EF4-FFF2-40B4-BE49-F238E27FC236}">
                <a16:creationId xmlns:a16="http://schemas.microsoft.com/office/drawing/2014/main" id="{16F65D48-7B00-4D19-963F-5147CF821AD1}"/>
              </a:ext>
            </a:extLst>
          </p:cNvPr>
          <p:cNvSpPr>
            <a:spLocks/>
          </p:cNvSpPr>
          <p:nvPr/>
        </p:nvSpPr>
        <p:spPr bwMode="auto">
          <a:xfrm>
            <a:off x="5743575" y="2124075"/>
            <a:ext cx="225425" cy="630238"/>
          </a:xfrm>
          <a:prstGeom prst="leftBrace">
            <a:avLst>
              <a:gd name="adj1" fmla="val 23298"/>
              <a:gd name="adj2" fmla="val 50000"/>
            </a:avLst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CN" altLang="en-US">
              <a:latin typeface="Times New Roman" panose="02020603050405020304" pitchFamily="18" charset="0"/>
            </a:endParaRPr>
          </a:p>
        </p:txBody>
      </p:sp>
      <p:sp>
        <p:nvSpPr>
          <p:cNvPr id="28679" name="AutoShape 5">
            <a:extLst>
              <a:ext uri="{FF2B5EF4-FFF2-40B4-BE49-F238E27FC236}">
                <a16:creationId xmlns:a16="http://schemas.microsoft.com/office/drawing/2014/main" id="{FF36B4AA-ADA7-4E5F-B950-DD85590F5AF9}"/>
              </a:ext>
            </a:extLst>
          </p:cNvPr>
          <p:cNvSpPr>
            <a:spLocks/>
          </p:cNvSpPr>
          <p:nvPr/>
        </p:nvSpPr>
        <p:spPr bwMode="auto">
          <a:xfrm>
            <a:off x="4978400" y="3068638"/>
            <a:ext cx="315913" cy="630237"/>
          </a:xfrm>
          <a:prstGeom prst="leftBrace">
            <a:avLst>
              <a:gd name="adj1" fmla="val 16625"/>
              <a:gd name="adj2" fmla="val 50000"/>
            </a:avLst>
          </a:prstGeom>
          <a:noFill/>
          <a:ln w="1905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CN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日期占位符 4">
            <a:extLst>
              <a:ext uri="{FF2B5EF4-FFF2-40B4-BE49-F238E27FC236}">
                <a16:creationId xmlns:a16="http://schemas.microsoft.com/office/drawing/2014/main" id="{9FC58D9C-EDB3-4245-A547-357EF1AD5D6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699" name="灯片编号占位符 6">
            <a:extLst>
              <a:ext uri="{FF2B5EF4-FFF2-40B4-BE49-F238E27FC236}">
                <a16:creationId xmlns:a16="http://schemas.microsoft.com/office/drawing/2014/main" id="{36C98BED-C35A-4F45-938D-0D6576748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FB12597-AD35-4619-A0F4-CF1EE58F037A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9700" name="Rectangle 2">
            <a:extLst>
              <a:ext uri="{FF2B5EF4-FFF2-40B4-BE49-F238E27FC236}">
                <a16:creationId xmlns:a16="http://schemas.microsoft.com/office/drawing/2014/main" id="{6B9903B6-686B-4885-AE35-B2FA823568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31188" cy="814388"/>
          </a:xfrm>
        </p:spPr>
        <p:txBody>
          <a:bodyPr/>
          <a:lstStyle/>
          <a:p>
            <a:pPr algn="l" eaLnBrk="1" hangingPunct="1"/>
            <a:r>
              <a:rPr lang="en-US" altLang="zh-CN" sz="3200">
                <a:cs typeface="Times New Roman" panose="02020603050405020304" pitchFamily="18" charset="0"/>
              </a:rPr>
              <a:t>§2.4 </a:t>
            </a:r>
            <a:r>
              <a:rPr lang="zh-CN" altLang="en-US" sz="3200">
                <a:cs typeface="Times New Roman" panose="02020603050405020304" pitchFamily="18" charset="0"/>
              </a:rPr>
              <a:t>构造</a:t>
            </a:r>
            <a:r>
              <a:rPr lang="en-US" altLang="zh-CN" sz="3200">
                <a:cs typeface="Times New Roman" panose="02020603050405020304" pitchFamily="18" charset="0"/>
              </a:rPr>
              <a:t>DFS</a:t>
            </a:r>
            <a:r>
              <a:rPr lang="zh-CN" altLang="en-US" sz="3200">
                <a:cs typeface="Times New Roman" panose="02020603050405020304" pitchFamily="18" charset="0"/>
              </a:rPr>
              <a:t>生成树</a:t>
            </a:r>
            <a:r>
              <a:rPr lang="en-US" altLang="zh-CN" sz="3200">
                <a:cs typeface="Times New Roman" panose="02020603050405020304" pitchFamily="18" charset="0"/>
              </a:rPr>
              <a:t>(</a:t>
            </a:r>
            <a:r>
              <a:rPr lang="zh-CN" altLang="en-US" sz="3200">
                <a:cs typeface="Times New Roman" panose="02020603050405020304" pitchFamily="18" charset="0"/>
              </a:rPr>
              <a:t>指定根</a:t>
            </a:r>
            <a:r>
              <a:rPr lang="en-US" altLang="zh-CN" sz="3200">
                <a:cs typeface="Times New Roman" panose="02020603050405020304" pitchFamily="18" charset="0"/>
              </a:rPr>
              <a:t>)</a:t>
            </a:r>
            <a:endParaRPr lang="en-US" altLang="zh-CN" sz="3200"/>
          </a:p>
        </p:txBody>
      </p:sp>
      <p:sp>
        <p:nvSpPr>
          <p:cNvPr id="29701" name="Rectangle 3">
            <a:extLst>
              <a:ext uri="{FF2B5EF4-FFF2-40B4-BE49-F238E27FC236}">
                <a16:creationId xmlns:a16="http://schemas.microsoft.com/office/drawing/2014/main" id="{1A590FB9-16F2-4E7C-B8F3-3A323BCC94F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975" y="773113"/>
            <a:ext cx="9091613" cy="6084887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>
                <a:solidFill>
                  <a:schemeClr val="bg1"/>
                </a:solidFill>
              </a:rPr>
              <a:t>回忆无向图的深度优先搜索问题：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0"/>
              </a:spcBef>
            </a:pPr>
            <a:r>
              <a:rPr lang="zh-CN" altLang="en-US">
                <a:solidFill>
                  <a:schemeClr val="bg1"/>
                </a:solidFill>
              </a:rPr>
              <a:t>方法：</a:t>
            </a:r>
          </a:p>
          <a:p>
            <a:pPr marL="914400" lvl="1" indent="-457200" eaLnBrk="1" hangingPunct="1"/>
            <a:r>
              <a:rPr kumimoji="1" lang="zh-CN" altLang="en-US" sz="2400" b="0">
                <a:solidFill>
                  <a:schemeClr val="bg1"/>
                </a:solidFill>
              </a:rPr>
              <a:t>从任意顶点开始访问，例如</a:t>
            </a:r>
            <a:r>
              <a:rPr kumimoji="1" lang="en-US" altLang="zh-CN" sz="2400" b="0">
                <a:solidFill>
                  <a:schemeClr val="bg1"/>
                </a:solidFill>
              </a:rPr>
              <a:t>A</a:t>
            </a:r>
          </a:p>
          <a:p>
            <a:pPr marL="914400" lvl="1" indent="-457200" eaLnBrk="1" hangingPunct="1"/>
            <a:r>
              <a:rPr kumimoji="1" lang="zh-CN" altLang="en-US" sz="2400" b="0">
                <a:solidFill>
                  <a:schemeClr val="bg1"/>
                </a:solidFill>
              </a:rPr>
              <a:t>然后访问它的</a:t>
            </a:r>
            <a:r>
              <a:rPr kumimoji="1" lang="zh-CN" altLang="en-US" sz="2400">
                <a:solidFill>
                  <a:schemeClr val="bg1"/>
                </a:solidFill>
              </a:rPr>
              <a:t>一个</a:t>
            </a:r>
            <a:r>
              <a:rPr kumimoji="1" lang="zh-CN" altLang="en-US" sz="2400" b="0">
                <a:solidFill>
                  <a:schemeClr val="bg1"/>
                </a:solidFill>
              </a:rPr>
              <a:t>没有访问过的邻接点，例如</a:t>
            </a:r>
            <a:r>
              <a:rPr kumimoji="1" lang="en-US" altLang="zh-CN" sz="2400" b="0">
                <a:solidFill>
                  <a:schemeClr val="bg1"/>
                </a:solidFill>
              </a:rPr>
              <a:t>B</a:t>
            </a:r>
          </a:p>
          <a:p>
            <a:pPr marL="914400" lvl="1" indent="-457200" eaLnBrk="1" hangingPunct="1"/>
            <a:r>
              <a:rPr kumimoji="1" lang="zh-CN" altLang="en-US" sz="2400" b="0">
                <a:solidFill>
                  <a:schemeClr val="bg1"/>
                </a:solidFill>
              </a:rPr>
              <a:t>若无未访问过的邻接点</a:t>
            </a:r>
            <a:r>
              <a:rPr kumimoji="1" lang="en-US" altLang="zh-CN" sz="2400" b="0">
                <a:solidFill>
                  <a:schemeClr val="bg1"/>
                </a:solidFill>
              </a:rPr>
              <a:t>,</a:t>
            </a:r>
            <a:r>
              <a:rPr kumimoji="1" lang="zh-CN" altLang="en-US" sz="2400" b="0">
                <a:solidFill>
                  <a:schemeClr val="bg1"/>
                </a:solidFill>
              </a:rPr>
              <a:t>则后退寻找，直至全部被访问为止</a:t>
            </a:r>
          </a:p>
          <a:p>
            <a:pPr marL="1295400" lvl="2" indent="-381000" eaLnBrk="1" hangingPunct="1">
              <a:lnSpc>
                <a:spcPct val="90000"/>
              </a:lnSpc>
              <a:spcBef>
                <a:spcPct val="0"/>
              </a:spcBef>
            </a:pPr>
            <a:endParaRPr lang="zh-CN" altLang="el-GR" sz="2000">
              <a:solidFill>
                <a:schemeClr val="bg1"/>
              </a:solidFill>
            </a:endParaRPr>
          </a:p>
        </p:txBody>
      </p:sp>
      <p:sp>
        <p:nvSpPr>
          <p:cNvPr id="29702" name="Oval 4">
            <a:extLst>
              <a:ext uri="{FF2B5EF4-FFF2-40B4-BE49-F238E27FC236}">
                <a16:creationId xmlns:a16="http://schemas.microsoft.com/office/drawing/2014/main" id="{CE792D5D-405C-4D83-A7F5-66F9D038D9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138" y="3654425"/>
            <a:ext cx="585787" cy="584200"/>
          </a:xfrm>
          <a:prstGeom prst="ellipse">
            <a:avLst/>
          </a:prstGeom>
          <a:noFill/>
          <a:ln w="254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29703" name="Oval 5">
            <a:extLst>
              <a:ext uri="{FF2B5EF4-FFF2-40B4-BE49-F238E27FC236}">
                <a16:creationId xmlns:a16="http://schemas.microsoft.com/office/drawing/2014/main" id="{6258C14F-EDD1-4669-BDB0-96298FC34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00" y="3654425"/>
            <a:ext cx="585788" cy="584200"/>
          </a:xfrm>
          <a:prstGeom prst="ellipse">
            <a:avLst/>
          </a:prstGeom>
          <a:noFill/>
          <a:ln w="254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29704" name="Oval 6">
            <a:extLst>
              <a:ext uri="{FF2B5EF4-FFF2-40B4-BE49-F238E27FC236}">
                <a16:creationId xmlns:a16="http://schemas.microsoft.com/office/drawing/2014/main" id="{87A4DFDE-0882-49AF-A428-8D64463596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7800" y="3654425"/>
            <a:ext cx="585788" cy="584200"/>
          </a:xfrm>
          <a:prstGeom prst="ellipse">
            <a:avLst/>
          </a:prstGeom>
          <a:noFill/>
          <a:ln w="254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29705" name="Oval 7">
            <a:extLst>
              <a:ext uri="{FF2B5EF4-FFF2-40B4-BE49-F238E27FC236}">
                <a16:creationId xmlns:a16="http://schemas.microsoft.com/office/drawing/2014/main" id="{07AD338B-BBB1-44EE-8613-99DB022AAB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138" y="4824413"/>
            <a:ext cx="585787" cy="584200"/>
          </a:xfrm>
          <a:prstGeom prst="ellipse">
            <a:avLst/>
          </a:prstGeom>
          <a:noFill/>
          <a:ln w="254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29706" name="Oval 8">
            <a:extLst>
              <a:ext uri="{FF2B5EF4-FFF2-40B4-BE49-F238E27FC236}">
                <a16:creationId xmlns:a16="http://schemas.microsoft.com/office/drawing/2014/main" id="{F518F90F-5DBB-48E5-8C8B-620C9D7EEC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00" y="4824413"/>
            <a:ext cx="585788" cy="584200"/>
          </a:xfrm>
          <a:prstGeom prst="ellipse">
            <a:avLst/>
          </a:prstGeom>
          <a:noFill/>
          <a:ln w="254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29707" name="Oval 9">
            <a:extLst>
              <a:ext uri="{FF2B5EF4-FFF2-40B4-BE49-F238E27FC236}">
                <a16:creationId xmlns:a16="http://schemas.microsoft.com/office/drawing/2014/main" id="{9F51C4C2-6D31-4C54-A590-15A4B4FF1F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7800" y="4824413"/>
            <a:ext cx="585788" cy="584200"/>
          </a:xfrm>
          <a:prstGeom prst="ellipse">
            <a:avLst/>
          </a:prstGeom>
          <a:noFill/>
          <a:ln w="254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29708" name="Oval 10">
            <a:extLst>
              <a:ext uri="{FF2B5EF4-FFF2-40B4-BE49-F238E27FC236}">
                <a16:creationId xmlns:a16="http://schemas.microsoft.com/office/drawing/2014/main" id="{CC41E893-9C02-43B3-8ED2-5CA1095E97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3138" y="5994400"/>
            <a:ext cx="585787" cy="584200"/>
          </a:xfrm>
          <a:prstGeom prst="ellipse">
            <a:avLst/>
          </a:prstGeom>
          <a:noFill/>
          <a:ln w="254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G</a:t>
            </a:r>
          </a:p>
        </p:txBody>
      </p:sp>
      <p:sp>
        <p:nvSpPr>
          <p:cNvPr id="29709" name="Oval 11">
            <a:extLst>
              <a:ext uri="{FF2B5EF4-FFF2-40B4-BE49-F238E27FC236}">
                <a16:creationId xmlns:a16="http://schemas.microsoft.com/office/drawing/2014/main" id="{4F672775-2666-4CBF-8BD6-9DA910174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1900" y="5994400"/>
            <a:ext cx="585788" cy="584200"/>
          </a:xfrm>
          <a:prstGeom prst="ellipse">
            <a:avLst/>
          </a:prstGeom>
          <a:noFill/>
          <a:ln w="254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29710" name="Oval 12">
            <a:extLst>
              <a:ext uri="{FF2B5EF4-FFF2-40B4-BE49-F238E27FC236}">
                <a16:creationId xmlns:a16="http://schemas.microsoft.com/office/drawing/2014/main" id="{66F894A3-F2FB-4335-A902-15D07438B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7800" y="5994400"/>
            <a:ext cx="585788" cy="584200"/>
          </a:xfrm>
          <a:prstGeom prst="ellipse">
            <a:avLst/>
          </a:prstGeom>
          <a:noFill/>
          <a:ln w="254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29711" name="Line 13">
            <a:extLst>
              <a:ext uri="{FF2B5EF4-FFF2-40B4-BE49-F238E27FC236}">
                <a16:creationId xmlns:a16="http://schemas.microsoft.com/office/drawing/2014/main" id="{C4DB48C2-0478-4B19-9F34-1760A076A3EA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1788" y="3924300"/>
            <a:ext cx="855662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9712" name="Line 14">
            <a:extLst>
              <a:ext uri="{FF2B5EF4-FFF2-40B4-BE49-F238E27FC236}">
                <a16:creationId xmlns:a16="http://schemas.microsoft.com/office/drawing/2014/main" id="{4F5836AF-7196-4B67-B01C-3800E4FA04D6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2138" y="3924300"/>
            <a:ext cx="855662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9713" name="Line 15">
            <a:extLst>
              <a:ext uri="{FF2B5EF4-FFF2-40B4-BE49-F238E27FC236}">
                <a16:creationId xmlns:a16="http://schemas.microsoft.com/office/drawing/2014/main" id="{BA00101F-2AFB-49D3-95E0-762D7A754D2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1788" y="6308725"/>
            <a:ext cx="855662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9714" name="Line 16">
            <a:extLst>
              <a:ext uri="{FF2B5EF4-FFF2-40B4-BE49-F238E27FC236}">
                <a16:creationId xmlns:a16="http://schemas.microsoft.com/office/drawing/2014/main" id="{EA3FF53B-0E0C-44D0-8970-C5AA0FFBB97A}"/>
              </a:ext>
            </a:extLst>
          </p:cNvPr>
          <p:cNvSpPr>
            <a:spLocks noChangeShapeType="1"/>
          </p:cNvSpPr>
          <p:nvPr/>
        </p:nvSpPr>
        <p:spPr bwMode="auto">
          <a:xfrm>
            <a:off x="3087688" y="6308725"/>
            <a:ext cx="855662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9715" name="Line 17">
            <a:extLst>
              <a:ext uri="{FF2B5EF4-FFF2-40B4-BE49-F238E27FC236}">
                <a16:creationId xmlns:a16="http://schemas.microsoft.com/office/drawing/2014/main" id="{9D5C0A50-9AF3-471A-B8A1-DFAFD11337EE}"/>
              </a:ext>
            </a:extLst>
          </p:cNvPr>
          <p:cNvSpPr>
            <a:spLocks noChangeShapeType="1"/>
          </p:cNvSpPr>
          <p:nvPr/>
        </p:nvSpPr>
        <p:spPr bwMode="auto">
          <a:xfrm>
            <a:off x="1243013" y="4238625"/>
            <a:ext cx="0" cy="585788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9716" name="Line 18">
            <a:extLst>
              <a:ext uri="{FF2B5EF4-FFF2-40B4-BE49-F238E27FC236}">
                <a16:creationId xmlns:a16="http://schemas.microsoft.com/office/drawing/2014/main" id="{4D14CC34-8566-4EC7-BA88-9ED555A2284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73363" y="4238625"/>
            <a:ext cx="0" cy="585788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9717" name="Line 19">
            <a:extLst>
              <a:ext uri="{FF2B5EF4-FFF2-40B4-BE49-F238E27FC236}">
                <a16:creationId xmlns:a16="http://schemas.microsoft.com/office/drawing/2014/main" id="{A85A28D0-819A-4002-A499-CC9A14C30BA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57675" y="4238625"/>
            <a:ext cx="0" cy="585788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9718" name="Line 20">
            <a:extLst>
              <a:ext uri="{FF2B5EF4-FFF2-40B4-BE49-F238E27FC236}">
                <a16:creationId xmlns:a16="http://schemas.microsoft.com/office/drawing/2014/main" id="{61DE97EE-2086-4882-A2D1-84E98FB287EE}"/>
              </a:ext>
            </a:extLst>
          </p:cNvPr>
          <p:cNvSpPr>
            <a:spLocks noChangeShapeType="1"/>
          </p:cNvSpPr>
          <p:nvPr/>
        </p:nvSpPr>
        <p:spPr bwMode="auto">
          <a:xfrm>
            <a:off x="1287463" y="5408613"/>
            <a:ext cx="0" cy="585787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9719" name="Line 21">
            <a:extLst>
              <a:ext uri="{FF2B5EF4-FFF2-40B4-BE49-F238E27FC236}">
                <a16:creationId xmlns:a16="http://schemas.microsoft.com/office/drawing/2014/main" id="{249D95DA-DE0F-44E0-BE29-B421041F866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66850" y="4148138"/>
            <a:ext cx="1035050" cy="900112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9720" name="Line 22">
            <a:extLst>
              <a:ext uri="{FF2B5EF4-FFF2-40B4-BE49-F238E27FC236}">
                <a16:creationId xmlns:a16="http://schemas.microsoft.com/office/drawing/2014/main" id="{7C355A55-58E5-44C8-BBA7-A5DD8E21030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57338" y="5048250"/>
            <a:ext cx="944562" cy="1081088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1607" name="Rectangle 23">
            <a:extLst>
              <a:ext uri="{FF2B5EF4-FFF2-40B4-BE49-F238E27FC236}">
                <a16:creationId xmlns:a16="http://schemas.microsoft.com/office/drawing/2014/main" id="{3CC39392-DB81-471C-9454-42AB8F8398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350" y="3698875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451608" name="Line 24">
            <a:extLst>
              <a:ext uri="{FF2B5EF4-FFF2-40B4-BE49-F238E27FC236}">
                <a16:creationId xmlns:a16="http://schemas.microsoft.com/office/drawing/2014/main" id="{A9E285AC-95A9-47AF-9747-5728D96538C3}"/>
              </a:ext>
            </a:extLst>
          </p:cNvPr>
          <p:cNvSpPr>
            <a:spLocks noChangeShapeType="1"/>
          </p:cNvSpPr>
          <p:nvPr/>
        </p:nvSpPr>
        <p:spPr bwMode="auto">
          <a:xfrm>
            <a:off x="1647825" y="3743325"/>
            <a:ext cx="809625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1609" name="Rectangle 25">
            <a:extLst>
              <a:ext uri="{FF2B5EF4-FFF2-40B4-BE49-F238E27FC236}">
                <a16:creationId xmlns:a16="http://schemas.microsoft.com/office/drawing/2014/main" id="{993BDD0F-43BB-4A4E-AE94-A0CA736BB7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8300" y="3249613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451610" name="Line 26">
            <a:extLst>
              <a:ext uri="{FF2B5EF4-FFF2-40B4-BE49-F238E27FC236}">
                <a16:creationId xmlns:a16="http://schemas.microsoft.com/office/drawing/2014/main" id="{45A30738-2854-49A0-89AF-9CCFCE176371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2138" y="3743325"/>
            <a:ext cx="809625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1611" name="Rectangle 27">
            <a:extLst>
              <a:ext uri="{FF2B5EF4-FFF2-40B4-BE49-F238E27FC236}">
                <a16:creationId xmlns:a16="http://schemas.microsoft.com/office/drawing/2014/main" id="{5BEEB6E1-658E-4EF1-AFF3-FD41212C5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2613" y="3249613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451612" name="Line 28">
            <a:extLst>
              <a:ext uri="{FF2B5EF4-FFF2-40B4-BE49-F238E27FC236}">
                <a16:creationId xmlns:a16="http://schemas.microsoft.com/office/drawing/2014/main" id="{74301737-3EAF-400A-A27B-D246F71B1BA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573588" y="4194175"/>
            <a:ext cx="0" cy="63023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1613" name="Rectangle 29">
            <a:extLst>
              <a:ext uri="{FF2B5EF4-FFF2-40B4-BE49-F238E27FC236}">
                <a16:creationId xmlns:a16="http://schemas.microsoft.com/office/drawing/2014/main" id="{E8D997FB-E028-4ABA-9807-1AECC2A714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8038" y="4868863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451614" name="Line 30">
            <a:extLst>
              <a:ext uri="{FF2B5EF4-FFF2-40B4-BE49-F238E27FC236}">
                <a16:creationId xmlns:a16="http://schemas.microsoft.com/office/drawing/2014/main" id="{A546FA9D-1EE1-4882-850C-FF4A0EDF776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32250" y="4238625"/>
            <a:ext cx="0" cy="585788"/>
          </a:xfrm>
          <a:prstGeom prst="line">
            <a:avLst/>
          </a:prstGeom>
          <a:noFill/>
          <a:ln w="25400">
            <a:solidFill>
              <a:srgbClr val="00FF00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1615" name="Line 31">
            <a:extLst>
              <a:ext uri="{FF2B5EF4-FFF2-40B4-BE49-F238E27FC236}">
                <a16:creationId xmlns:a16="http://schemas.microsoft.com/office/drawing/2014/main" id="{65F5083A-0FA6-46DA-B0C7-AB8AB0E7270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78175" y="4103688"/>
            <a:ext cx="674688" cy="0"/>
          </a:xfrm>
          <a:prstGeom prst="line">
            <a:avLst/>
          </a:prstGeom>
          <a:noFill/>
          <a:ln w="25400">
            <a:solidFill>
              <a:srgbClr val="00FF00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1616" name="Line 32">
            <a:extLst>
              <a:ext uri="{FF2B5EF4-FFF2-40B4-BE49-F238E27FC236}">
                <a16:creationId xmlns:a16="http://schemas.microsoft.com/office/drawing/2014/main" id="{09971373-8C86-470C-9FCB-77086479D3B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43238" y="4194175"/>
            <a:ext cx="0" cy="63023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1617" name="Rectangle 33">
            <a:extLst>
              <a:ext uri="{FF2B5EF4-FFF2-40B4-BE49-F238E27FC236}">
                <a16:creationId xmlns:a16="http://schemas.microsoft.com/office/drawing/2014/main" id="{5CC68CBC-CDE8-49C4-85FC-FBCC796F0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7688" y="4868863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451618" name="Line 34">
            <a:extLst>
              <a:ext uri="{FF2B5EF4-FFF2-40B4-BE49-F238E27FC236}">
                <a16:creationId xmlns:a16="http://schemas.microsoft.com/office/drawing/2014/main" id="{C702284E-4AA0-4A68-8B2F-1022EF2ACAC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82763" y="5364163"/>
            <a:ext cx="674687" cy="765175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1619" name="Rectangle 35">
            <a:extLst>
              <a:ext uri="{FF2B5EF4-FFF2-40B4-BE49-F238E27FC236}">
                <a16:creationId xmlns:a16="http://schemas.microsoft.com/office/drawing/2014/main" id="{0166C45C-432A-46A2-9B97-A5D50B761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66850" y="6310313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6</a:t>
            </a:r>
          </a:p>
        </p:txBody>
      </p:sp>
      <p:sp>
        <p:nvSpPr>
          <p:cNvPr id="451620" name="Line 36">
            <a:extLst>
              <a:ext uri="{FF2B5EF4-FFF2-40B4-BE49-F238E27FC236}">
                <a16:creationId xmlns:a16="http://schemas.microsoft.com/office/drawing/2014/main" id="{9158FA95-A8A1-4FA8-BB95-1579D737D4D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466850" y="5454650"/>
            <a:ext cx="0" cy="449263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1621" name="Rectangle 37">
            <a:extLst>
              <a:ext uri="{FF2B5EF4-FFF2-40B4-BE49-F238E27FC236}">
                <a16:creationId xmlns:a16="http://schemas.microsoft.com/office/drawing/2014/main" id="{E4ACCF3F-A969-4286-B826-85E44553C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4870450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7</a:t>
            </a:r>
          </a:p>
        </p:txBody>
      </p:sp>
      <p:sp>
        <p:nvSpPr>
          <p:cNvPr id="451622" name="Line 38">
            <a:extLst>
              <a:ext uri="{FF2B5EF4-FFF2-40B4-BE49-F238E27FC236}">
                <a16:creationId xmlns:a16="http://schemas.microsoft.com/office/drawing/2014/main" id="{42882889-227C-4DB6-80AA-646D78E6DB3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08075" y="5454650"/>
            <a:ext cx="0" cy="495300"/>
          </a:xfrm>
          <a:prstGeom prst="line">
            <a:avLst/>
          </a:prstGeom>
          <a:noFill/>
          <a:ln w="25400">
            <a:solidFill>
              <a:srgbClr val="00FF00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1623" name="Line 39">
            <a:extLst>
              <a:ext uri="{FF2B5EF4-FFF2-40B4-BE49-F238E27FC236}">
                <a16:creationId xmlns:a16="http://schemas.microsoft.com/office/drawing/2014/main" id="{7B3D029A-3BC3-4532-B411-0922217B64FA}"/>
              </a:ext>
            </a:extLst>
          </p:cNvPr>
          <p:cNvSpPr>
            <a:spLocks noChangeShapeType="1"/>
          </p:cNvSpPr>
          <p:nvPr/>
        </p:nvSpPr>
        <p:spPr bwMode="auto">
          <a:xfrm>
            <a:off x="1601788" y="6173788"/>
            <a:ext cx="809625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1624" name="Rectangle 40">
            <a:extLst>
              <a:ext uri="{FF2B5EF4-FFF2-40B4-BE49-F238E27FC236}">
                <a16:creationId xmlns:a16="http://schemas.microsoft.com/office/drawing/2014/main" id="{5731571C-CB98-403E-90D6-34429396C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2263" y="5589588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8</a:t>
            </a:r>
          </a:p>
        </p:txBody>
      </p:sp>
      <p:sp>
        <p:nvSpPr>
          <p:cNvPr id="451625" name="Line 41">
            <a:extLst>
              <a:ext uri="{FF2B5EF4-FFF2-40B4-BE49-F238E27FC236}">
                <a16:creationId xmlns:a16="http://schemas.microsoft.com/office/drawing/2014/main" id="{C2F02AE3-178E-4106-8F3E-DF5C2196C70B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2138" y="6173788"/>
            <a:ext cx="809625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1626" name="Rectangle 42">
            <a:extLst>
              <a:ext uri="{FF2B5EF4-FFF2-40B4-BE49-F238E27FC236}">
                <a16:creationId xmlns:a16="http://schemas.microsoft.com/office/drawing/2014/main" id="{B8004D74-CCC3-4ADE-AD41-1C0A38E1A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2613" y="5589588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9</a:t>
            </a:r>
          </a:p>
        </p:txBody>
      </p:sp>
      <p:sp>
        <p:nvSpPr>
          <p:cNvPr id="451627" name="Line 43">
            <a:extLst>
              <a:ext uri="{FF2B5EF4-FFF2-40B4-BE49-F238E27FC236}">
                <a16:creationId xmlns:a16="http://schemas.microsoft.com/office/drawing/2014/main" id="{D75A2438-9D60-4544-A677-4A3D38F004F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78175" y="6443663"/>
            <a:ext cx="674688" cy="0"/>
          </a:xfrm>
          <a:prstGeom prst="line">
            <a:avLst/>
          </a:prstGeom>
          <a:noFill/>
          <a:ln w="25400">
            <a:solidFill>
              <a:srgbClr val="00FF00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1628" name="Line 44">
            <a:extLst>
              <a:ext uri="{FF2B5EF4-FFF2-40B4-BE49-F238E27FC236}">
                <a16:creationId xmlns:a16="http://schemas.microsoft.com/office/drawing/2014/main" id="{1F997E4B-47CB-4192-BF74-19C393C4240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736725" y="6443663"/>
            <a:ext cx="674688" cy="0"/>
          </a:xfrm>
          <a:prstGeom prst="line">
            <a:avLst/>
          </a:prstGeom>
          <a:noFill/>
          <a:ln w="25400">
            <a:solidFill>
              <a:srgbClr val="00FF00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1629" name="Line 45">
            <a:extLst>
              <a:ext uri="{FF2B5EF4-FFF2-40B4-BE49-F238E27FC236}">
                <a16:creationId xmlns:a16="http://schemas.microsoft.com/office/drawing/2014/main" id="{760CA5CC-BFA8-4A2A-8BF7-4B767B26F84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66850" y="5094288"/>
            <a:ext cx="765175" cy="855662"/>
          </a:xfrm>
          <a:prstGeom prst="line">
            <a:avLst/>
          </a:prstGeom>
          <a:noFill/>
          <a:ln w="25400">
            <a:solidFill>
              <a:srgbClr val="00FF00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1630" name="Line 46">
            <a:extLst>
              <a:ext uri="{FF2B5EF4-FFF2-40B4-BE49-F238E27FC236}">
                <a16:creationId xmlns:a16="http://schemas.microsoft.com/office/drawing/2014/main" id="{07C3DD9A-A87A-4B64-8E83-B0A111AB981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92388" y="4238625"/>
            <a:ext cx="0" cy="585788"/>
          </a:xfrm>
          <a:prstGeom prst="line">
            <a:avLst/>
          </a:prstGeom>
          <a:noFill/>
          <a:ln w="25400">
            <a:solidFill>
              <a:srgbClr val="00FF00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1631" name="Line 47">
            <a:extLst>
              <a:ext uri="{FF2B5EF4-FFF2-40B4-BE49-F238E27FC236}">
                <a16:creationId xmlns:a16="http://schemas.microsoft.com/office/drawing/2014/main" id="{BAAFF024-2E25-42D2-B59C-2024E769B43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736725" y="4059238"/>
            <a:ext cx="674688" cy="0"/>
          </a:xfrm>
          <a:prstGeom prst="line">
            <a:avLst/>
          </a:prstGeom>
          <a:noFill/>
          <a:ln w="25400">
            <a:solidFill>
              <a:srgbClr val="00FF00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51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51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451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51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451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51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500"/>
                                        <p:tgtEl>
                                          <p:spTgt spid="451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6" dur="500"/>
                                        <p:tgtEl>
                                          <p:spTgt spid="451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0" dur="500"/>
                                        <p:tgtEl>
                                          <p:spTgt spid="451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51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8" dur="500"/>
                                        <p:tgtEl>
                                          <p:spTgt spid="451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451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6" dur="500"/>
                                        <p:tgtEl>
                                          <p:spTgt spid="45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451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4" dur="500"/>
                                        <p:tgtEl>
                                          <p:spTgt spid="45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9" dur="500"/>
                                        <p:tgtEl>
                                          <p:spTgt spid="45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45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7" dur="500"/>
                                        <p:tgtEl>
                                          <p:spTgt spid="451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45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85" dur="500"/>
                                        <p:tgtEl>
                                          <p:spTgt spid="451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90" dur="500"/>
                                        <p:tgtEl>
                                          <p:spTgt spid="45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94" dur="500"/>
                                        <p:tgtEl>
                                          <p:spTgt spid="45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8" dur="500"/>
                                        <p:tgtEl>
                                          <p:spTgt spid="451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2" dur="500"/>
                                        <p:tgtEl>
                                          <p:spTgt spid="45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6" dur="500"/>
                                        <p:tgtEl>
                                          <p:spTgt spid="451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1607" grpId="0"/>
      <p:bldP spid="451609" grpId="0"/>
      <p:bldP spid="451611" grpId="0"/>
      <p:bldP spid="451613" grpId="0"/>
      <p:bldP spid="451617" grpId="0"/>
      <p:bldP spid="451619" grpId="0"/>
      <p:bldP spid="451621" grpId="0"/>
      <p:bldP spid="451624" grpId="0"/>
      <p:bldP spid="4516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日期占位符 4">
            <a:extLst>
              <a:ext uri="{FF2B5EF4-FFF2-40B4-BE49-F238E27FC236}">
                <a16:creationId xmlns:a16="http://schemas.microsoft.com/office/drawing/2014/main" id="{159290E7-7375-43F0-9AA4-D15BF66EFF7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47" name="灯片编号占位符 6">
            <a:extLst>
              <a:ext uri="{FF2B5EF4-FFF2-40B4-BE49-F238E27FC236}">
                <a16:creationId xmlns:a16="http://schemas.microsoft.com/office/drawing/2014/main" id="{BB56E4EB-DE7C-42A5-997B-B63C45551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1A7AAF1-32D0-4A5C-A09C-D9BE5E2AF9D5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31748" name="Rectangle 2">
            <a:extLst>
              <a:ext uri="{FF2B5EF4-FFF2-40B4-BE49-F238E27FC236}">
                <a16:creationId xmlns:a16="http://schemas.microsoft.com/office/drawing/2014/main" id="{69FFAEC9-92BB-44DC-89D3-59409FE6D8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31188" cy="814388"/>
          </a:xfrm>
        </p:spPr>
        <p:txBody>
          <a:bodyPr/>
          <a:lstStyle/>
          <a:p>
            <a:pPr algn="l" eaLnBrk="1" hangingPunct="1"/>
            <a:r>
              <a:rPr lang="en-US" altLang="zh-CN" sz="3200">
                <a:cs typeface="Times New Roman" panose="02020603050405020304" pitchFamily="18" charset="0"/>
              </a:rPr>
              <a:t>§2.4 </a:t>
            </a:r>
            <a:r>
              <a:rPr lang="zh-CN" altLang="en-US" sz="3200">
                <a:cs typeface="Times New Roman" panose="02020603050405020304" pitchFamily="18" charset="0"/>
              </a:rPr>
              <a:t>构造</a:t>
            </a:r>
            <a:r>
              <a:rPr lang="en-US" altLang="zh-CN" sz="3200">
                <a:cs typeface="Times New Roman" panose="02020603050405020304" pitchFamily="18" charset="0"/>
              </a:rPr>
              <a:t>DFS</a:t>
            </a:r>
            <a:r>
              <a:rPr lang="zh-CN" altLang="en-US" sz="3200">
                <a:cs typeface="Times New Roman" panose="02020603050405020304" pitchFamily="18" charset="0"/>
              </a:rPr>
              <a:t>生成树</a:t>
            </a:r>
            <a:r>
              <a:rPr lang="en-US" altLang="zh-CN" sz="3200">
                <a:cs typeface="Times New Roman" panose="02020603050405020304" pitchFamily="18" charset="0"/>
              </a:rPr>
              <a:t>(</a:t>
            </a:r>
            <a:r>
              <a:rPr lang="zh-CN" altLang="en-US" sz="3200">
                <a:cs typeface="Times New Roman" panose="02020603050405020304" pitchFamily="18" charset="0"/>
              </a:rPr>
              <a:t>指定根</a:t>
            </a:r>
            <a:r>
              <a:rPr lang="en-US" altLang="zh-CN" sz="3200">
                <a:cs typeface="Times New Roman" panose="02020603050405020304" pitchFamily="18" charset="0"/>
              </a:rPr>
              <a:t>)</a:t>
            </a:r>
            <a:endParaRPr lang="en-US" altLang="zh-CN" sz="3200"/>
          </a:p>
        </p:txBody>
      </p:sp>
      <p:sp>
        <p:nvSpPr>
          <p:cNvPr id="31749" name="Rectangle 3">
            <a:extLst>
              <a:ext uri="{FF2B5EF4-FFF2-40B4-BE49-F238E27FC236}">
                <a16:creationId xmlns:a16="http://schemas.microsoft.com/office/drawing/2014/main" id="{78688ED9-AF07-4E0A-8AC5-3ACC1D90139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975" y="773113"/>
            <a:ext cx="4429125" cy="6084887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kumimoji="1" lang="zh-CN" altLang="en-US" sz="2000" b="0">
                <a:solidFill>
                  <a:schemeClr val="bg1"/>
                </a:solidFill>
              </a:rPr>
              <a:t>基本思想：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kumimoji="1" lang="zh-CN" altLang="en-US" sz="2000" b="0">
                <a:solidFill>
                  <a:schemeClr val="bg1"/>
                </a:solidFill>
              </a:rPr>
              <a:t>设定</a:t>
            </a:r>
            <a:r>
              <a:rPr kumimoji="1" lang="en-US" altLang="zh-CN" sz="2000" b="0">
                <a:solidFill>
                  <a:schemeClr val="bg1"/>
                </a:solidFill>
              </a:rPr>
              <a:t>P</a:t>
            </a:r>
            <a:r>
              <a:rPr kumimoji="1" lang="en-US" altLang="zh-CN" sz="2000" b="0" baseline="-25000">
                <a:solidFill>
                  <a:schemeClr val="bg1"/>
                </a:solidFill>
              </a:rPr>
              <a:t>r</a:t>
            </a:r>
            <a:r>
              <a:rPr kumimoji="1" lang="zh-CN" altLang="en-US" sz="2000" b="0">
                <a:solidFill>
                  <a:schemeClr val="bg1"/>
                </a:solidFill>
              </a:rPr>
              <a:t>为指定的根节点，</a:t>
            </a:r>
            <a:r>
              <a:rPr kumimoji="1" lang="en-US" altLang="zh-CN" sz="2000" b="0">
                <a:solidFill>
                  <a:schemeClr val="bg1"/>
                </a:solidFill>
              </a:rPr>
              <a:t>P</a:t>
            </a:r>
            <a:r>
              <a:rPr kumimoji="1" lang="en-US" altLang="zh-CN" sz="2000" b="0" baseline="-25000">
                <a:solidFill>
                  <a:schemeClr val="bg1"/>
                </a:solidFill>
              </a:rPr>
              <a:t>r</a:t>
            </a:r>
            <a:r>
              <a:rPr kumimoji="1" lang="zh-CN" altLang="en-US" sz="2000" b="0">
                <a:solidFill>
                  <a:schemeClr val="bg1"/>
                </a:solidFill>
              </a:rPr>
              <a:t>从还未向其发送消息</a:t>
            </a:r>
            <a:r>
              <a:rPr kumimoji="1" lang="en-US" altLang="zh-CN" sz="2000" b="0">
                <a:solidFill>
                  <a:schemeClr val="bg1"/>
                </a:solidFill>
              </a:rPr>
              <a:t>&lt;m&gt;</a:t>
            </a:r>
            <a:r>
              <a:rPr kumimoji="1" lang="zh-CN" altLang="en-US" sz="2000" b="0">
                <a:solidFill>
                  <a:schemeClr val="bg1"/>
                </a:solidFill>
              </a:rPr>
              <a:t>的邻接节点中任选一个节点发送消息</a:t>
            </a:r>
            <a:r>
              <a:rPr kumimoji="1" lang="en-US" altLang="zh-CN" sz="2000" b="0">
                <a:solidFill>
                  <a:schemeClr val="bg1"/>
                </a:solidFill>
              </a:rPr>
              <a:t>&lt;m&gt;</a:t>
            </a:r>
            <a:r>
              <a:rPr kumimoji="1" lang="zh-CN" altLang="en-US" sz="2000" b="0">
                <a:solidFill>
                  <a:schemeClr val="bg1"/>
                </a:solidFill>
              </a:rPr>
              <a:t>。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kumimoji="1" lang="zh-CN" altLang="en-US" sz="2000" b="0">
                <a:solidFill>
                  <a:schemeClr val="bg1"/>
                </a:solidFill>
              </a:rPr>
              <a:t>当</a:t>
            </a:r>
            <a:r>
              <a:rPr kumimoji="1" lang="en-US" altLang="zh-CN" sz="2000" b="0">
                <a:solidFill>
                  <a:schemeClr val="bg1"/>
                </a:solidFill>
              </a:rPr>
              <a:t>P</a:t>
            </a:r>
            <a:r>
              <a:rPr kumimoji="1" lang="en-US" altLang="zh-CN" sz="2000" b="0" baseline="-25000">
                <a:solidFill>
                  <a:schemeClr val="bg1"/>
                </a:solidFill>
              </a:rPr>
              <a:t>i</a:t>
            </a:r>
            <a:r>
              <a:rPr kumimoji="1" lang="zh-CN" altLang="en-US" sz="2000" b="0">
                <a:solidFill>
                  <a:schemeClr val="bg1"/>
                </a:solidFill>
              </a:rPr>
              <a:t>从</a:t>
            </a:r>
            <a:r>
              <a:rPr kumimoji="1" lang="en-US" altLang="zh-CN" sz="2000" b="0">
                <a:solidFill>
                  <a:schemeClr val="bg1"/>
                </a:solidFill>
              </a:rPr>
              <a:t>P</a:t>
            </a:r>
            <a:r>
              <a:rPr kumimoji="1" lang="en-US" altLang="zh-CN" sz="2000" b="0" baseline="-25000">
                <a:solidFill>
                  <a:schemeClr val="bg1"/>
                </a:solidFill>
              </a:rPr>
              <a:t>j</a:t>
            </a:r>
            <a:r>
              <a:rPr kumimoji="1" lang="zh-CN" altLang="en-US" sz="2000" b="0">
                <a:solidFill>
                  <a:schemeClr val="bg1"/>
                </a:solidFill>
              </a:rPr>
              <a:t>收到的消息</a:t>
            </a:r>
            <a:r>
              <a:rPr kumimoji="1" lang="en-US" altLang="zh-CN" sz="2000" b="0">
                <a:solidFill>
                  <a:schemeClr val="bg1"/>
                </a:solidFill>
              </a:rPr>
              <a:t>&lt;m&gt;</a:t>
            </a:r>
            <a:r>
              <a:rPr kumimoji="1" lang="zh-CN" altLang="en-US" sz="2000" b="0">
                <a:solidFill>
                  <a:schemeClr val="bg1"/>
                </a:solidFill>
              </a:rPr>
              <a:t>是第一个来自于邻接节点的消息时，</a:t>
            </a:r>
            <a:r>
              <a:rPr kumimoji="1" lang="en-US" altLang="zh-CN" sz="2000" b="0">
                <a:solidFill>
                  <a:schemeClr val="bg1"/>
                </a:solidFill>
              </a:rPr>
              <a:t>P</a:t>
            </a:r>
            <a:r>
              <a:rPr kumimoji="1" lang="en-US" altLang="zh-CN" sz="2000" b="0" baseline="-25000">
                <a:solidFill>
                  <a:schemeClr val="bg1"/>
                </a:solidFill>
              </a:rPr>
              <a:t>j</a:t>
            </a:r>
            <a:r>
              <a:rPr kumimoji="1" lang="zh-CN" altLang="en-US" sz="2000" b="0">
                <a:solidFill>
                  <a:schemeClr val="bg1"/>
                </a:solidFill>
              </a:rPr>
              <a:t>为</a:t>
            </a:r>
            <a:r>
              <a:rPr kumimoji="1" lang="en-US" altLang="zh-CN" sz="2000" b="0">
                <a:solidFill>
                  <a:schemeClr val="bg1"/>
                </a:solidFill>
              </a:rPr>
              <a:t>P</a:t>
            </a:r>
            <a:r>
              <a:rPr kumimoji="1" lang="en-US" altLang="zh-CN" sz="2000" b="0" baseline="-25000">
                <a:solidFill>
                  <a:schemeClr val="bg1"/>
                </a:solidFill>
              </a:rPr>
              <a:t>i</a:t>
            </a:r>
            <a:r>
              <a:rPr kumimoji="1" lang="zh-CN" altLang="en-US" sz="2000" b="0">
                <a:solidFill>
                  <a:schemeClr val="bg1"/>
                </a:solidFill>
              </a:rPr>
              <a:t>的双亲，向其发送</a:t>
            </a:r>
            <a:r>
              <a:rPr kumimoji="1" lang="en-US" altLang="zh-CN" sz="2000" b="0">
                <a:solidFill>
                  <a:schemeClr val="bg1"/>
                </a:solidFill>
              </a:rPr>
              <a:t>&lt;parent&gt;</a:t>
            </a:r>
            <a:r>
              <a:rPr kumimoji="1" lang="zh-CN" altLang="en-US" sz="2000" b="0">
                <a:solidFill>
                  <a:schemeClr val="bg1"/>
                </a:solidFill>
              </a:rPr>
              <a:t>消息，并向此后向自己发送消息的邻居发送</a:t>
            </a:r>
            <a:r>
              <a:rPr kumimoji="1" lang="en-US" altLang="zh-CN" sz="2000" b="0">
                <a:solidFill>
                  <a:schemeClr val="bg1"/>
                </a:solidFill>
              </a:rPr>
              <a:t>&lt;reject&gt;</a:t>
            </a:r>
            <a:r>
              <a:rPr kumimoji="1" lang="zh-CN" altLang="en-US" sz="2000" b="0">
                <a:solidFill>
                  <a:schemeClr val="bg1"/>
                </a:solidFill>
              </a:rPr>
              <a:t>消息。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kumimoji="1" lang="en-US" altLang="zh-CN" sz="2000" b="0">
                <a:solidFill>
                  <a:schemeClr val="bg1"/>
                </a:solidFill>
              </a:rPr>
              <a:t>P</a:t>
            </a:r>
            <a:r>
              <a:rPr kumimoji="1" lang="en-US" altLang="zh-CN" sz="2000" b="0" baseline="-25000">
                <a:solidFill>
                  <a:schemeClr val="bg1"/>
                </a:solidFill>
              </a:rPr>
              <a:t>i</a:t>
            </a:r>
            <a:r>
              <a:rPr kumimoji="1" lang="zh-CN" altLang="en-US" sz="2000" b="0">
                <a:solidFill>
                  <a:schemeClr val="bg1"/>
                </a:solidFill>
              </a:rPr>
              <a:t>从还未发送过消息的邻居中任选一个，发送消息</a:t>
            </a:r>
            <a:r>
              <a:rPr kumimoji="1" lang="en-US" altLang="zh-CN" sz="2000" b="0">
                <a:solidFill>
                  <a:schemeClr val="bg1"/>
                </a:solidFill>
              </a:rPr>
              <a:t>&lt;m&gt;</a:t>
            </a:r>
            <a:r>
              <a:rPr kumimoji="1" lang="zh-CN" altLang="en-US" sz="2000" b="0">
                <a:solidFill>
                  <a:schemeClr val="bg1"/>
                </a:solidFill>
              </a:rPr>
              <a:t>，然后等待</a:t>
            </a:r>
            <a:r>
              <a:rPr kumimoji="1" lang="en-US" altLang="zh-CN" sz="2000" b="0">
                <a:solidFill>
                  <a:schemeClr val="bg1"/>
                </a:solidFill>
              </a:rPr>
              <a:t>&lt;parent&gt;</a:t>
            </a:r>
            <a:r>
              <a:rPr kumimoji="1" lang="zh-CN" altLang="en-US" sz="2000" b="0">
                <a:solidFill>
                  <a:schemeClr val="bg1"/>
                </a:solidFill>
              </a:rPr>
              <a:t>或者</a:t>
            </a:r>
            <a:r>
              <a:rPr kumimoji="1" lang="en-US" altLang="zh-CN" sz="2000" b="0">
                <a:solidFill>
                  <a:schemeClr val="bg1"/>
                </a:solidFill>
              </a:rPr>
              <a:t>&lt;reject&gt;</a:t>
            </a:r>
            <a:r>
              <a:rPr kumimoji="1" lang="zh-CN" altLang="en-US" sz="2000" b="0">
                <a:solidFill>
                  <a:schemeClr val="bg1"/>
                </a:solidFill>
              </a:rPr>
              <a:t>消息，并将回应</a:t>
            </a:r>
            <a:r>
              <a:rPr kumimoji="1" lang="en-US" altLang="zh-CN" sz="2000" b="0">
                <a:solidFill>
                  <a:schemeClr val="bg1"/>
                </a:solidFill>
              </a:rPr>
              <a:t>&lt;parent&gt;</a:t>
            </a:r>
            <a:r>
              <a:rPr kumimoji="1" lang="zh-CN" altLang="en-US" sz="2000" b="0">
                <a:solidFill>
                  <a:schemeClr val="bg1"/>
                </a:solidFill>
              </a:rPr>
              <a:t>的节点加到自己的孩子集合中。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kumimoji="1" lang="zh-CN" altLang="en-US" sz="2000" b="0">
                <a:solidFill>
                  <a:schemeClr val="bg1"/>
                </a:solidFill>
              </a:rPr>
              <a:t>当</a:t>
            </a:r>
            <a:r>
              <a:rPr kumimoji="1" lang="en-US" altLang="zh-CN" sz="2000" b="0">
                <a:solidFill>
                  <a:schemeClr val="bg1"/>
                </a:solidFill>
              </a:rPr>
              <a:t>P</a:t>
            </a:r>
            <a:r>
              <a:rPr kumimoji="1" lang="en-US" altLang="zh-CN" sz="2000" b="0" baseline="-25000">
                <a:solidFill>
                  <a:schemeClr val="bg1"/>
                </a:solidFill>
              </a:rPr>
              <a:t>i</a:t>
            </a:r>
            <a:r>
              <a:rPr kumimoji="1" lang="zh-CN" altLang="en-US" sz="2000" b="0">
                <a:solidFill>
                  <a:schemeClr val="bg1"/>
                </a:solidFill>
              </a:rPr>
              <a:t>向所有的邻居都转发过消息后，</a:t>
            </a:r>
            <a:r>
              <a:rPr kumimoji="1" lang="en-US" altLang="zh-CN" sz="2000" b="0">
                <a:solidFill>
                  <a:schemeClr val="bg1"/>
                </a:solidFill>
              </a:rPr>
              <a:t>P</a:t>
            </a:r>
            <a:r>
              <a:rPr kumimoji="1" lang="en-US" altLang="zh-CN" sz="2000" b="0" baseline="-25000">
                <a:solidFill>
                  <a:schemeClr val="bg1"/>
                </a:solidFill>
              </a:rPr>
              <a:t>i</a:t>
            </a:r>
            <a:r>
              <a:rPr kumimoji="1" lang="zh-CN" altLang="en-US" sz="2000" b="0">
                <a:solidFill>
                  <a:schemeClr val="bg1"/>
                </a:solidFill>
              </a:rPr>
              <a:t>终止。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0"/>
              </a:spcBef>
            </a:pPr>
            <a:endParaRPr kumimoji="1" lang="zh-CN" altLang="en-US" sz="2000" b="0">
              <a:solidFill>
                <a:schemeClr val="bg1"/>
              </a:solidFill>
            </a:endParaRPr>
          </a:p>
          <a:p>
            <a:pPr marL="1295400" lvl="2" indent="-381000" eaLnBrk="1" hangingPunct="1">
              <a:lnSpc>
                <a:spcPct val="90000"/>
              </a:lnSpc>
              <a:spcBef>
                <a:spcPct val="0"/>
              </a:spcBef>
            </a:pPr>
            <a:endParaRPr lang="zh-CN" altLang="el-GR" sz="1600">
              <a:solidFill>
                <a:schemeClr val="bg1"/>
              </a:solidFill>
            </a:endParaRPr>
          </a:p>
        </p:txBody>
      </p:sp>
      <p:sp>
        <p:nvSpPr>
          <p:cNvPr id="453636" name="Oval 4">
            <a:extLst>
              <a:ext uri="{FF2B5EF4-FFF2-40B4-BE49-F238E27FC236}">
                <a16:creationId xmlns:a16="http://schemas.microsoft.com/office/drawing/2014/main" id="{FE289BA9-92AD-452B-9759-F10F4BB49F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3463" y="2349500"/>
            <a:ext cx="585787" cy="584200"/>
          </a:xfrm>
          <a:prstGeom prst="ellipse">
            <a:avLst/>
          </a:prstGeom>
          <a:noFill/>
          <a:ln w="254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453637" name="Oval 5">
            <a:extLst>
              <a:ext uri="{FF2B5EF4-FFF2-40B4-BE49-F238E27FC236}">
                <a16:creationId xmlns:a16="http://schemas.microsoft.com/office/drawing/2014/main" id="{EC81FE8B-7865-43C4-BC5C-8352EC9DF4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2349500"/>
            <a:ext cx="585788" cy="584200"/>
          </a:xfrm>
          <a:prstGeom prst="ellipse">
            <a:avLst/>
          </a:prstGeom>
          <a:noFill/>
          <a:ln w="254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453638" name="Oval 6">
            <a:extLst>
              <a:ext uri="{FF2B5EF4-FFF2-40B4-BE49-F238E27FC236}">
                <a16:creationId xmlns:a16="http://schemas.microsoft.com/office/drawing/2014/main" id="{5E5B5684-A58A-4E28-846C-D28B8A2E2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8125" y="2349500"/>
            <a:ext cx="585788" cy="584200"/>
          </a:xfrm>
          <a:prstGeom prst="ellipse">
            <a:avLst/>
          </a:prstGeom>
          <a:noFill/>
          <a:ln w="254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453639" name="Oval 7">
            <a:extLst>
              <a:ext uri="{FF2B5EF4-FFF2-40B4-BE49-F238E27FC236}">
                <a16:creationId xmlns:a16="http://schemas.microsoft.com/office/drawing/2014/main" id="{FD07CC00-96A8-416F-AFDC-AB51E1B7D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3463" y="3519488"/>
            <a:ext cx="585787" cy="584200"/>
          </a:xfrm>
          <a:prstGeom prst="ellipse">
            <a:avLst/>
          </a:prstGeom>
          <a:noFill/>
          <a:ln w="254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D</a:t>
            </a:r>
          </a:p>
        </p:txBody>
      </p:sp>
      <p:sp>
        <p:nvSpPr>
          <p:cNvPr id="453640" name="Oval 8">
            <a:extLst>
              <a:ext uri="{FF2B5EF4-FFF2-40B4-BE49-F238E27FC236}">
                <a16:creationId xmlns:a16="http://schemas.microsoft.com/office/drawing/2014/main" id="{092D8D27-F18A-4D68-A7D1-0AA58CBBA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3519488"/>
            <a:ext cx="585788" cy="584200"/>
          </a:xfrm>
          <a:prstGeom prst="ellipse">
            <a:avLst/>
          </a:prstGeom>
          <a:noFill/>
          <a:ln w="254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E</a:t>
            </a:r>
          </a:p>
        </p:txBody>
      </p:sp>
      <p:sp>
        <p:nvSpPr>
          <p:cNvPr id="453641" name="Oval 9">
            <a:extLst>
              <a:ext uri="{FF2B5EF4-FFF2-40B4-BE49-F238E27FC236}">
                <a16:creationId xmlns:a16="http://schemas.microsoft.com/office/drawing/2014/main" id="{63D789C6-F65A-44A6-A35A-5EBFD365C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8125" y="3519488"/>
            <a:ext cx="585788" cy="584200"/>
          </a:xfrm>
          <a:prstGeom prst="ellipse">
            <a:avLst/>
          </a:prstGeom>
          <a:noFill/>
          <a:ln w="254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453642" name="Oval 10">
            <a:extLst>
              <a:ext uri="{FF2B5EF4-FFF2-40B4-BE49-F238E27FC236}">
                <a16:creationId xmlns:a16="http://schemas.microsoft.com/office/drawing/2014/main" id="{4E8E501A-C477-4759-ABF2-942AA0486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3463" y="4689475"/>
            <a:ext cx="585787" cy="584200"/>
          </a:xfrm>
          <a:prstGeom prst="ellipse">
            <a:avLst/>
          </a:prstGeom>
          <a:noFill/>
          <a:ln w="254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G</a:t>
            </a:r>
          </a:p>
        </p:txBody>
      </p:sp>
      <p:sp>
        <p:nvSpPr>
          <p:cNvPr id="453643" name="Oval 11">
            <a:extLst>
              <a:ext uri="{FF2B5EF4-FFF2-40B4-BE49-F238E27FC236}">
                <a16:creationId xmlns:a16="http://schemas.microsoft.com/office/drawing/2014/main" id="{FCC554B6-12DD-42FD-9901-6CD9D16D2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2225" y="4689475"/>
            <a:ext cx="585788" cy="584200"/>
          </a:xfrm>
          <a:prstGeom prst="ellipse">
            <a:avLst/>
          </a:prstGeom>
          <a:noFill/>
          <a:ln w="254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H</a:t>
            </a:r>
          </a:p>
        </p:txBody>
      </p:sp>
      <p:sp>
        <p:nvSpPr>
          <p:cNvPr id="453644" name="Oval 12">
            <a:extLst>
              <a:ext uri="{FF2B5EF4-FFF2-40B4-BE49-F238E27FC236}">
                <a16:creationId xmlns:a16="http://schemas.microsoft.com/office/drawing/2014/main" id="{EE8EFD5A-CE43-44D3-88CB-295A002CD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8125" y="4689475"/>
            <a:ext cx="585788" cy="584200"/>
          </a:xfrm>
          <a:prstGeom prst="ellipse">
            <a:avLst/>
          </a:prstGeom>
          <a:noFill/>
          <a:ln w="2540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31759" name="Line 13">
            <a:extLst>
              <a:ext uri="{FF2B5EF4-FFF2-40B4-BE49-F238E27FC236}">
                <a16:creationId xmlns:a16="http://schemas.microsoft.com/office/drawing/2014/main" id="{C0D8C4F5-566E-448C-88CF-EFB8F659396C}"/>
              </a:ext>
            </a:extLst>
          </p:cNvPr>
          <p:cNvSpPr>
            <a:spLocks noChangeShapeType="1"/>
          </p:cNvSpPr>
          <p:nvPr/>
        </p:nvSpPr>
        <p:spPr bwMode="auto">
          <a:xfrm>
            <a:off x="5472113" y="2619375"/>
            <a:ext cx="855662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60" name="Line 14">
            <a:extLst>
              <a:ext uri="{FF2B5EF4-FFF2-40B4-BE49-F238E27FC236}">
                <a16:creationId xmlns:a16="http://schemas.microsoft.com/office/drawing/2014/main" id="{F0E25A0A-7847-4EBD-BF5C-B41181CD776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02463" y="2619375"/>
            <a:ext cx="855662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61" name="Line 15">
            <a:extLst>
              <a:ext uri="{FF2B5EF4-FFF2-40B4-BE49-F238E27FC236}">
                <a16:creationId xmlns:a16="http://schemas.microsoft.com/office/drawing/2014/main" id="{B747780F-3B03-4739-97F5-1315B9396B53}"/>
              </a:ext>
            </a:extLst>
          </p:cNvPr>
          <p:cNvSpPr>
            <a:spLocks noChangeShapeType="1"/>
          </p:cNvSpPr>
          <p:nvPr/>
        </p:nvSpPr>
        <p:spPr bwMode="auto">
          <a:xfrm>
            <a:off x="5472113" y="5003800"/>
            <a:ext cx="855662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62" name="Line 16">
            <a:extLst>
              <a:ext uri="{FF2B5EF4-FFF2-40B4-BE49-F238E27FC236}">
                <a16:creationId xmlns:a16="http://schemas.microsoft.com/office/drawing/2014/main" id="{0403E2D5-2020-41CD-B507-37B6DCB52B78}"/>
              </a:ext>
            </a:extLst>
          </p:cNvPr>
          <p:cNvSpPr>
            <a:spLocks noChangeShapeType="1"/>
          </p:cNvSpPr>
          <p:nvPr/>
        </p:nvSpPr>
        <p:spPr bwMode="auto">
          <a:xfrm>
            <a:off x="6958013" y="5003800"/>
            <a:ext cx="855662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63" name="Line 17">
            <a:extLst>
              <a:ext uri="{FF2B5EF4-FFF2-40B4-BE49-F238E27FC236}">
                <a16:creationId xmlns:a16="http://schemas.microsoft.com/office/drawing/2014/main" id="{DF1D41CB-1280-432F-B053-5E2F3FC13533}"/>
              </a:ext>
            </a:extLst>
          </p:cNvPr>
          <p:cNvSpPr>
            <a:spLocks noChangeShapeType="1"/>
          </p:cNvSpPr>
          <p:nvPr/>
        </p:nvSpPr>
        <p:spPr bwMode="auto">
          <a:xfrm>
            <a:off x="5113338" y="2933700"/>
            <a:ext cx="0" cy="585788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64" name="Line 18">
            <a:extLst>
              <a:ext uri="{FF2B5EF4-FFF2-40B4-BE49-F238E27FC236}">
                <a16:creationId xmlns:a16="http://schemas.microsoft.com/office/drawing/2014/main" id="{B1DEB49F-E439-4001-BEEA-C320C7C83A31}"/>
              </a:ext>
            </a:extLst>
          </p:cNvPr>
          <p:cNvSpPr>
            <a:spLocks noChangeShapeType="1"/>
          </p:cNvSpPr>
          <p:nvPr/>
        </p:nvSpPr>
        <p:spPr bwMode="auto">
          <a:xfrm>
            <a:off x="6643688" y="2933700"/>
            <a:ext cx="0" cy="585788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65" name="Line 19">
            <a:extLst>
              <a:ext uri="{FF2B5EF4-FFF2-40B4-BE49-F238E27FC236}">
                <a16:creationId xmlns:a16="http://schemas.microsoft.com/office/drawing/2014/main" id="{68515F86-DA65-47EA-A258-657663960604}"/>
              </a:ext>
            </a:extLst>
          </p:cNvPr>
          <p:cNvSpPr>
            <a:spLocks noChangeShapeType="1"/>
          </p:cNvSpPr>
          <p:nvPr/>
        </p:nvSpPr>
        <p:spPr bwMode="auto">
          <a:xfrm>
            <a:off x="8128000" y="2933700"/>
            <a:ext cx="0" cy="585788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66" name="Line 20">
            <a:extLst>
              <a:ext uri="{FF2B5EF4-FFF2-40B4-BE49-F238E27FC236}">
                <a16:creationId xmlns:a16="http://schemas.microsoft.com/office/drawing/2014/main" id="{BF999826-DC04-4379-AC1A-1878D9FD9335}"/>
              </a:ext>
            </a:extLst>
          </p:cNvPr>
          <p:cNvSpPr>
            <a:spLocks noChangeShapeType="1"/>
          </p:cNvSpPr>
          <p:nvPr/>
        </p:nvSpPr>
        <p:spPr bwMode="auto">
          <a:xfrm>
            <a:off x="5157788" y="4103688"/>
            <a:ext cx="0" cy="585787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67" name="Line 21">
            <a:extLst>
              <a:ext uri="{FF2B5EF4-FFF2-40B4-BE49-F238E27FC236}">
                <a16:creationId xmlns:a16="http://schemas.microsoft.com/office/drawing/2014/main" id="{5C3F1740-2C24-49B0-A61E-7AB34B4D80F0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7175" y="2843213"/>
            <a:ext cx="1035050" cy="900112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68" name="Line 22">
            <a:extLst>
              <a:ext uri="{FF2B5EF4-FFF2-40B4-BE49-F238E27FC236}">
                <a16:creationId xmlns:a16="http://schemas.microsoft.com/office/drawing/2014/main" id="{C1120F09-E66B-4EB3-8F01-8DB35AF11D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27663" y="3743325"/>
            <a:ext cx="944562" cy="1081088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55" name="Rectangle 23">
            <a:extLst>
              <a:ext uri="{FF2B5EF4-FFF2-40B4-BE49-F238E27FC236}">
                <a16:creationId xmlns:a16="http://schemas.microsoft.com/office/drawing/2014/main" id="{76D5B9A3-476A-45D3-B477-DAF2D837A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57675" y="2393950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453656" name="Line 24">
            <a:extLst>
              <a:ext uri="{FF2B5EF4-FFF2-40B4-BE49-F238E27FC236}">
                <a16:creationId xmlns:a16="http://schemas.microsoft.com/office/drawing/2014/main" id="{72715749-5DFD-4CBE-915B-5946D6CADBD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18150" y="2438400"/>
            <a:ext cx="809625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57" name="Rectangle 25">
            <a:extLst>
              <a:ext uri="{FF2B5EF4-FFF2-40B4-BE49-F238E27FC236}">
                <a16:creationId xmlns:a16="http://schemas.microsoft.com/office/drawing/2014/main" id="{8956AE13-7A0B-4F0E-89C9-E94CF23577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2713" y="1854200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453658" name="Line 26">
            <a:extLst>
              <a:ext uri="{FF2B5EF4-FFF2-40B4-BE49-F238E27FC236}">
                <a16:creationId xmlns:a16="http://schemas.microsoft.com/office/drawing/2014/main" id="{5DAF8549-D51A-4A5E-89D6-5F167F7434C5}"/>
              </a:ext>
            </a:extLst>
          </p:cNvPr>
          <p:cNvSpPr>
            <a:spLocks noChangeShapeType="1"/>
          </p:cNvSpPr>
          <p:nvPr/>
        </p:nvSpPr>
        <p:spPr bwMode="auto">
          <a:xfrm>
            <a:off x="7002463" y="2438400"/>
            <a:ext cx="809625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59" name="Rectangle 27">
            <a:extLst>
              <a:ext uri="{FF2B5EF4-FFF2-40B4-BE49-F238E27FC236}">
                <a16:creationId xmlns:a16="http://schemas.microsoft.com/office/drawing/2014/main" id="{09218B04-E12C-482A-843C-397FB5D43A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2938" y="1943100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453660" name="Line 28">
            <a:extLst>
              <a:ext uri="{FF2B5EF4-FFF2-40B4-BE49-F238E27FC236}">
                <a16:creationId xmlns:a16="http://schemas.microsoft.com/office/drawing/2014/main" id="{BC6BE052-FEE0-4FE7-BC78-790ACC88676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443913" y="2889250"/>
            <a:ext cx="0" cy="63023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61" name="Rectangle 29">
            <a:extLst>
              <a:ext uri="{FF2B5EF4-FFF2-40B4-BE49-F238E27FC236}">
                <a16:creationId xmlns:a16="http://schemas.microsoft.com/office/drawing/2014/main" id="{224DD978-3A95-4E28-8D9A-AF28344CF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8363" y="3563938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453662" name="Line 30">
            <a:extLst>
              <a:ext uri="{FF2B5EF4-FFF2-40B4-BE49-F238E27FC236}">
                <a16:creationId xmlns:a16="http://schemas.microsoft.com/office/drawing/2014/main" id="{13C55B73-AEB8-449E-90AA-D36F902780B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902575" y="2933700"/>
            <a:ext cx="0" cy="585788"/>
          </a:xfrm>
          <a:prstGeom prst="line">
            <a:avLst/>
          </a:prstGeom>
          <a:noFill/>
          <a:ln w="25400">
            <a:solidFill>
              <a:srgbClr val="00FF00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63" name="Line 31">
            <a:extLst>
              <a:ext uri="{FF2B5EF4-FFF2-40B4-BE49-F238E27FC236}">
                <a16:creationId xmlns:a16="http://schemas.microsoft.com/office/drawing/2014/main" id="{ACA14D4B-FE60-4AC5-9B3B-BC3D97A26D4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048500" y="2798763"/>
            <a:ext cx="674688" cy="0"/>
          </a:xfrm>
          <a:prstGeom prst="line">
            <a:avLst/>
          </a:prstGeom>
          <a:noFill/>
          <a:ln w="25400">
            <a:solidFill>
              <a:srgbClr val="00FF00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64" name="Line 32">
            <a:extLst>
              <a:ext uri="{FF2B5EF4-FFF2-40B4-BE49-F238E27FC236}">
                <a16:creationId xmlns:a16="http://schemas.microsoft.com/office/drawing/2014/main" id="{7E91C158-33F1-4C1A-A44D-44E70C74C83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13563" y="2889250"/>
            <a:ext cx="0" cy="630238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65" name="Rectangle 33">
            <a:extLst>
              <a:ext uri="{FF2B5EF4-FFF2-40B4-BE49-F238E27FC236}">
                <a16:creationId xmlns:a16="http://schemas.microsoft.com/office/drawing/2014/main" id="{227BA72E-16E4-4BFA-B854-2B2E07E93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58013" y="3563938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453666" name="Line 34">
            <a:extLst>
              <a:ext uri="{FF2B5EF4-FFF2-40B4-BE49-F238E27FC236}">
                <a16:creationId xmlns:a16="http://schemas.microsoft.com/office/drawing/2014/main" id="{26EB31C7-4AC7-4E27-BAE8-550719187B9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53088" y="4059238"/>
            <a:ext cx="674687" cy="765175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67" name="Rectangle 35">
            <a:extLst>
              <a:ext uri="{FF2B5EF4-FFF2-40B4-BE49-F238E27FC236}">
                <a16:creationId xmlns:a16="http://schemas.microsoft.com/office/drawing/2014/main" id="{8F94292D-3875-4544-8304-B98071EBDC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7175" y="5005388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6</a:t>
            </a:r>
          </a:p>
        </p:txBody>
      </p:sp>
      <p:sp>
        <p:nvSpPr>
          <p:cNvPr id="453668" name="Line 36">
            <a:extLst>
              <a:ext uri="{FF2B5EF4-FFF2-40B4-BE49-F238E27FC236}">
                <a16:creationId xmlns:a16="http://schemas.microsoft.com/office/drawing/2014/main" id="{2467E2F2-1E79-46DD-9963-BC584B3DDEC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92725" y="4149725"/>
            <a:ext cx="0" cy="449263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69" name="Rectangle 37">
            <a:extLst>
              <a:ext uri="{FF2B5EF4-FFF2-40B4-BE49-F238E27FC236}">
                <a16:creationId xmlns:a16="http://schemas.microsoft.com/office/drawing/2014/main" id="{3F2D3D72-19E3-4266-B433-F370F6174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2125" y="3565525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7</a:t>
            </a:r>
          </a:p>
        </p:txBody>
      </p:sp>
      <p:sp>
        <p:nvSpPr>
          <p:cNvPr id="453670" name="Line 38">
            <a:extLst>
              <a:ext uri="{FF2B5EF4-FFF2-40B4-BE49-F238E27FC236}">
                <a16:creationId xmlns:a16="http://schemas.microsoft.com/office/drawing/2014/main" id="{752A8CC5-7DED-4762-AC08-7388EADE6C3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78400" y="4149725"/>
            <a:ext cx="0" cy="495300"/>
          </a:xfrm>
          <a:prstGeom prst="line">
            <a:avLst/>
          </a:prstGeom>
          <a:noFill/>
          <a:ln w="25400">
            <a:solidFill>
              <a:srgbClr val="00FF00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71" name="Line 39">
            <a:extLst>
              <a:ext uri="{FF2B5EF4-FFF2-40B4-BE49-F238E27FC236}">
                <a16:creationId xmlns:a16="http://schemas.microsoft.com/office/drawing/2014/main" id="{6FB3351C-7337-42DC-B30B-EACF3A21D062}"/>
              </a:ext>
            </a:extLst>
          </p:cNvPr>
          <p:cNvSpPr>
            <a:spLocks noChangeShapeType="1"/>
          </p:cNvSpPr>
          <p:nvPr/>
        </p:nvSpPr>
        <p:spPr bwMode="auto">
          <a:xfrm>
            <a:off x="5472113" y="4914900"/>
            <a:ext cx="809625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72" name="Rectangle 40">
            <a:extLst>
              <a:ext uri="{FF2B5EF4-FFF2-40B4-BE49-F238E27FC236}">
                <a16:creationId xmlns:a16="http://schemas.microsoft.com/office/drawing/2014/main" id="{93B1E9C5-8711-4675-A9B5-F31415AEA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4284663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8</a:t>
            </a:r>
          </a:p>
        </p:txBody>
      </p:sp>
      <p:sp>
        <p:nvSpPr>
          <p:cNvPr id="453673" name="Line 41">
            <a:extLst>
              <a:ext uri="{FF2B5EF4-FFF2-40B4-BE49-F238E27FC236}">
                <a16:creationId xmlns:a16="http://schemas.microsoft.com/office/drawing/2014/main" id="{0B0636EE-4449-417A-9956-0BB26EE442E9}"/>
              </a:ext>
            </a:extLst>
          </p:cNvPr>
          <p:cNvSpPr>
            <a:spLocks noChangeShapeType="1"/>
          </p:cNvSpPr>
          <p:nvPr/>
        </p:nvSpPr>
        <p:spPr bwMode="auto">
          <a:xfrm>
            <a:off x="7002463" y="4914900"/>
            <a:ext cx="809625" cy="0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74" name="Rectangle 42">
            <a:extLst>
              <a:ext uri="{FF2B5EF4-FFF2-40B4-BE49-F238E27FC236}">
                <a16:creationId xmlns:a16="http://schemas.microsoft.com/office/drawing/2014/main" id="{AFAA63F6-0728-43DD-BD97-B6767707B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62938" y="4284663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>
                <a:latin typeface="Times New Roman" panose="02020603050405020304" pitchFamily="18" charset="0"/>
              </a:rPr>
              <a:t>9</a:t>
            </a:r>
          </a:p>
        </p:txBody>
      </p:sp>
      <p:sp>
        <p:nvSpPr>
          <p:cNvPr id="453675" name="Line 43">
            <a:extLst>
              <a:ext uri="{FF2B5EF4-FFF2-40B4-BE49-F238E27FC236}">
                <a16:creationId xmlns:a16="http://schemas.microsoft.com/office/drawing/2014/main" id="{6CA479E8-587C-47E8-9B49-4CB06B851AA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048500" y="5138738"/>
            <a:ext cx="674688" cy="0"/>
          </a:xfrm>
          <a:prstGeom prst="line">
            <a:avLst/>
          </a:prstGeom>
          <a:noFill/>
          <a:ln w="25400">
            <a:solidFill>
              <a:srgbClr val="00FF00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76" name="Line 44">
            <a:extLst>
              <a:ext uri="{FF2B5EF4-FFF2-40B4-BE49-F238E27FC236}">
                <a16:creationId xmlns:a16="http://schemas.microsoft.com/office/drawing/2014/main" id="{62F83B11-0871-44E5-9CED-CCE3B7D2B1A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607050" y="5138738"/>
            <a:ext cx="674688" cy="0"/>
          </a:xfrm>
          <a:prstGeom prst="line">
            <a:avLst/>
          </a:prstGeom>
          <a:noFill/>
          <a:ln w="25400">
            <a:solidFill>
              <a:srgbClr val="00FF00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77" name="Line 45">
            <a:extLst>
              <a:ext uri="{FF2B5EF4-FFF2-40B4-BE49-F238E27FC236}">
                <a16:creationId xmlns:a16="http://schemas.microsoft.com/office/drawing/2014/main" id="{665D8C8F-253C-45F7-831C-D582E875B79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37175" y="3789363"/>
            <a:ext cx="765175" cy="855662"/>
          </a:xfrm>
          <a:prstGeom prst="line">
            <a:avLst/>
          </a:prstGeom>
          <a:noFill/>
          <a:ln w="25400">
            <a:solidFill>
              <a:srgbClr val="00FF00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78" name="Line 46">
            <a:extLst>
              <a:ext uri="{FF2B5EF4-FFF2-40B4-BE49-F238E27FC236}">
                <a16:creationId xmlns:a16="http://schemas.microsoft.com/office/drawing/2014/main" id="{8FAA86D0-FCD4-4329-B8C5-7D9A9EEB660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62713" y="2933700"/>
            <a:ext cx="0" cy="585788"/>
          </a:xfrm>
          <a:prstGeom prst="line">
            <a:avLst/>
          </a:prstGeom>
          <a:noFill/>
          <a:ln w="25400">
            <a:solidFill>
              <a:srgbClr val="00FF00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79" name="Line 47">
            <a:extLst>
              <a:ext uri="{FF2B5EF4-FFF2-40B4-BE49-F238E27FC236}">
                <a16:creationId xmlns:a16="http://schemas.microsoft.com/office/drawing/2014/main" id="{DAD1B367-2FA9-401E-BB52-EA6A8CFB10D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607050" y="2754313"/>
            <a:ext cx="674688" cy="0"/>
          </a:xfrm>
          <a:prstGeom prst="line">
            <a:avLst/>
          </a:prstGeom>
          <a:noFill/>
          <a:ln w="25400">
            <a:solidFill>
              <a:srgbClr val="00FF00"/>
            </a:solidFill>
            <a:prstDash val="dash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82" name="Line 50">
            <a:extLst>
              <a:ext uri="{FF2B5EF4-FFF2-40B4-BE49-F238E27FC236}">
                <a16:creationId xmlns:a16="http://schemas.microsoft.com/office/drawing/2014/main" id="{9E092840-96D5-4A51-B5A3-1A3D6CC98032}"/>
              </a:ext>
            </a:extLst>
          </p:cNvPr>
          <p:cNvSpPr>
            <a:spLocks noChangeShapeType="1"/>
          </p:cNvSpPr>
          <p:nvPr/>
        </p:nvSpPr>
        <p:spPr bwMode="auto">
          <a:xfrm>
            <a:off x="5472113" y="2303463"/>
            <a:ext cx="80962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83" name="Line 51">
            <a:extLst>
              <a:ext uri="{FF2B5EF4-FFF2-40B4-BE49-F238E27FC236}">
                <a16:creationId xmlns:a16="http://schemas.microsoft.com/office/drawing/2014/main" id="{412FDBAB-3AC5-44AA-AF63-0BADC1FC9C3A}"/>
              </a:ext>
            </a:extLst>
          </p:cNvPr>
          <p:cNvSpPr>
            <a:spLocks noChangeShapeType="1"/>
          </p:cNvSpPr>
          <p:nvPr/>
        </p:nvSpPr>
        <p:spPr bwMode="auto">
          <a:xfrm>
            <a:off x="6958013" y="2303463"/>
            <a:ext cx="80962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84" name="Line 52">
            <a:extLst>
              <a:ext uri="{FF2B5EF4-FFF2-40B4-BE49-F238E27FC236}">
                <a16:creationId xmlns:a16="http://schemas.microsoft.com/office/drawing/2014/main" id="{E488B8A9-CF2F-423F-B006-F948696AE03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578850" y="2843213"/>
            <a:ext cx="1588" cy="63023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85" name="Line 53">
            <a:extLst>
              <a:ext uri="{FF2B5EF4-FFF2-40B4-BE49-F238E27FC236}">
                <a16:creationId xmlns:a16="http://schemas.microsoft.com/office/drawing/2014/main" id="{6C0C6588-9585-44BE-BCF7-63EECCA199C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48500" y="2843213"/>
            <a:ext cx="1588" cy="63023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86" name="Line 54">
            <a:extLst>
              <a:ext uri="{FF2B5EF4-FFF2-40B4-BE49-F238E27FC236}">
                <a16:creationId xmlns:a16="http://schemas.microsoft.com/office/drawing/2014/main" id="{121A83D1-6FA2-40D1-AF55-48DBAF6812F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75338" y="4103688"/>
            <a:ext cx="587375" cy="67468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87" name="Line 55">
            <a:extLst>
              <a:ext uri="{FF2B5EF4-FFF2-40B4-BE49-F238E27FC236}">
                <a16:creationId xmlns:a16="http://schemas.microsoft.com/office/drawing/2014/main" id="{F4B7BE2B-F798-4080-A4AE-8972E158A9A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427663" y="4149725"/>
            <a:ext cx="0" cy="5397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90" name="Line 58">
            <a:extLst>
              <a:ext uri="{FF2B5EF4-FFF2-40B4-BE49-F238E27FC236}">
                <a16:creationId xmlns:a16="http://schemas.microsoft.com/office/drawing/2014/main" id="{6F8E0B4A-1BAA-43FE-89D9-01E82166749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48275" y="2979738"/>
            <a:ext cx="0" cy="449262"/>
          </a:xfrm>
          <a:prstGeom prst="line">
            <a:avLst/>
          </a:prstGeom>
          <a:noFill/>
          <a:ln w="25400">
            <a:solidFill>
              <a:srgbClr val="FF00FF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91" name="Line 59">
            <a:extLst>
              <a:ext uri="{FF2B5EF4-FFF2-40B4-BE49-F238E27FC236}">
                <a16:creationId xmlns:a16="http://schemas.microsoft.com/office/drawing/2014/main" id="{7DD7020D-305F-4AAB-8C05-B8FE099DBAE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383213" y="2979738"/>
            <a:ext cx="0" cy="539750"/>
          </a:xfrm>
          <a:prstGeom prst="line">
            <a:avLst/>
          </a:prstGeom>
          <a:noFill/>
          <a:ln w="25400">
            <a:solidFill>
              <a:srgbClr val="FF00FF"/>
            </a:solidFill>
            <a:round/>
            <a:headEnd type="triangl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92" name="Line 60">
            <a:extLst>
              <a:ext uri="{FF2B5EF4-FFF2-40B4-BE49-F238E27FC236}">
                <a16:creationId xmlns:a16="http://schemas.microsoft.com/office/drawing/2014/main" id="{A09B5044-E684-4177-8029-5374A74E20C7}"/>
              </a:ext>
            </a:extLst>
          </p:cNvPr>
          <p:cNvSpPr>
            <a:spLocks noChangeShapeType="1"/>
          </p:cNvSpPr>
          <p:nvPr/>
        </p:nvSpPr>
        <p:spPr bwMode="auto">
          <a:xfrm>
            <a:off x="5427663" y="4824413"/>
            <a:ext cx="80962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95" name="Line 63">
            <a:extLst>
              <a:ext uri="{FF2B5EF4-FFF2-40B4-BE49-F238E27FC236}">
                <a16:creationId xmlns:a16="http://schemas.microsoft.com/office/drawing/2014/main" id="{BB4E0699-B4AC-432E-A8B6-AE0A1A406802}"/>
              </a:ext>
            </a:extLst>
          </p:cNvPr>
          <p:cNvSpPr>
            <a:spLocks noChangeShapeType="1"/>
          </p:cNvSpPr>
          <p:nvPr/>
        </p:nvSpPr>
        <p:spPr bwMode="auto">
          <a:xfrm>
            <a:off x="6958013" y="4824413"/>
            <a:ext cx="809625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triangl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98" name="Line 66">
            <a:extLst>
              <a:ext uri="{FF2B5EF4-FFF2-40B4-BE49-F238E27FC236}">
                <a16:creationId xmlns:a16="http://schemas.microsoft.com/office/drawing/2014/main" id="{121D3591-E24E-45D8-A0B4-138FE88E3E1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562600" y="2798763"/>
            <a:ext cx="809625" cy="720725"/>
          </a:xfrm>
          <a:prstGeom prst="line">
            <a:avLst/>
          </a:prstGeom>
          <a:noFill/>
          <a:ln w="25400">
            <a:solidFill>
              <a:srgbClr val="FF00FF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53699" name="Line 67">
            <a:extLst>
              <a:ext uri="{FF2B5EF4-FFF2-40B4-BE49-F238E27FC236}">
                <a16:creationId xmlns:a16="http://schemas.microsoft.com/office/drawing/2014/main" id="{80F39574-9DA3-4025-8353-6375F4427FA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607050" y="2708275"/>
            <a:ext cx="900113" cy="765175"/>
          </a:xfrm>
          <a:prstGeom prst="line">
            <a:avLst/>
          </a:prstGeom>
          <a:noFill/>
          <a:ln w="25400">
            <a:solidFill>
              <a:srgbClr val="FF00FF"/>
            </a:solidFill>
            <a:round/>
            <a:headEnd type="triangle" w="lg" len="lg"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53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500"/>
                                        <p:tgtEl>
                                          <p:spTgt spid="453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500"/>
                                        <p:tgtEl>
                                          <p:spTgt spid="453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53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5" dur="500"/>
                                        <p:tgtEl>
                                          <p:spTgt spid="453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9" dur="500"/>
                                        <p:tgtEl>
                                          <p:spTgt spid="453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53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8" dur="500"/>
                                        <p:tgtEl>
                                          <p:spTgt spid="453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53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453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1000" fill="hold"/>
                                        <p:tgtEl>
                                          <p:spTgt spid="4536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4536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4536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453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00" fill="hold"/>
                                        <p:tgtEl>
                                          <p:spTgt spid="4536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61" dur="1000" fill="hold"/>
                                        <p:tgtEl>
                                          <p:spTgt spid="4536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00" fill="hold"/>
                                        <p:tgtEl>
                                          <p:spTgt spid="4536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6" dur="500"/>
                                        <p:tgtEl>
                                          <p:spTgt spid="453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1" dur="500"/>
                                        <p:tgtEl>
                                          <p:spTgt spid="453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5" dur="500"/>
                                        <p:tgtEl>
                                          <p:spTgt spid="453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536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84" dur="500"/>
                                        <p:tgtEl>
                                          <p:spTgt spid="45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453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453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7" dur="500"/>
                                        <p:tgtEl>
                                          <p:spTgt spid="453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1" dur="500"/>
                                        <p:tgtEl>
                                          <p:spTgt spid="453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000"/>
                                        <p:tgtEl>
                                          <p:spTgt spid="45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0" dur="500"/>
                                        <p:tgtEl>
                                          <p:spTgt spid="453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14" dur="500"/>
                                        <p:tgtEl>
                                          <p:spTgt spid="453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8" dur="1000" fill="hold"/>
                                        <p:tgtEl>
                                          <p:spTgt spid="4536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4536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0" dur="1000" fill="hold"/>
                                        <p:tgtEl>
                                          <p:spTgt spid="4536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4" dur="500"/>
                                        <p:tgtEl>
                                          <p:spTgt spid="453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9" dur="500"/>
                                        <p:tgtEl>
                                          <p:spTgt spid="453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33" dur="500"/>
                                        <p:tgtEl>
                                          <p:spTgt spid="453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000"/>
                                        <p:tgtEl>
                                          <p:spTgt spid="453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 nodeType="clickPar">
                      <p:stCondLst>
                        <p:cond delay="indefinite"/>
                      </p:stCondLst>
                      <p:childTnLst>
                        <p:par>
                          <p:cTn id="1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2" dur="500"/>
                                        <p:tgtEl>
                                          <p:spTgt spid="45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46" dur="500"/>
                                        <p:tgtEl>
                                          <p:spTgt spid="453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2000"/>
                                        <p:tgtEl>
                                          <p:spTgt spid="45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4" dur="500" fill="hold"/>
                                        <p:tgtEl>
                                          <p:spTgt spid="4536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4536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4536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0" dur="500"/>
                                        <p:tgtEl>
                                          <p:spTgt spid="45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3" dur="500" fill="hold"/>
                                        <p:tgtEl>
                                          <p:spTgt spid="4536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4536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" dur="500" fill="hold"/>
                                        <p:tgtEl>
                                          <p:spTgt spid="4536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9" dur="500"/>
                                        <p:tgtEl>
                                          <p:spTgt spid="453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" dur="500" fill="hold"/>
                                        <p:tgtEl>
                                          <p:spTgt spid="4536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73" dur="500" fill="hold"/>
                                        <p:tgtEl>
                                          <p:spTgt spid="4536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500" fill="hold"/>
                                        <p:tgtEl>
                                          <p:spTgt spid="4536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7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8" dur="500"/>
                                        <p:tgtEl>
                                          <p:spTgt spid="453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 nodeType="clickPar">
                      <p:stCondLst>
                        <p:cond delay="indefinite"/>
                      </p:stCondLst>
                      <p:childTnLst>
                        <p:par>
                          <p:cTn id="1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3" dur="500"/>
                                        <p:tgtEl>
                                          <p:spTgt spid="453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87" dur="500"/>
                                        <p:tgtEl>
                                          <p:spTgt spid="453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0" dur="500" fill="hold"/>
                                        <p:tgtEl>
                                          <p:spTgt spid="4536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91" dur="500" fill="hold"/>
                                        <p:tgtEl>
                                          <p:spTgt spid="4536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2" dur="500" fill="hold"/>
                                        <p:tgtEl>
                                          <p:spTgt spid="4536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6" dur="500"/>
                                        <p:tgtEl>
                                          <p:spTgt spid="453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9" dur="500" fill="hold"/>
                                        <p:tgtEl>
                                          <p:spTgt spid="4536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00" dur="500" fill="hold"/>
                                        <p:tgtEl>
                                          <p:spTgt spid="4536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1" dur="500" fill="hold"/>
                                        <p:tgtEl>
                                          <p:spTgt spid="4536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05" dur="500"/>
                                        <p:tgtEl>
                                          <p:spTgt spid="453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0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8" dur="500" fill="hold"/>
                                        <p:tgtEl>
                                          <p:spTgt spid="4536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09" dur="500" fill="hold"/>
                                        <p:tgtEl>
                                          <p:spTgt spid="4536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" dur="500" fill="hold"/>
                                        <p:tgtEl>
                                          <p:spTgt spid="4536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3655" grpId="0"/>
      <p:bldP spid="453657" grpId="0"/>
      <p:bldP spid="453659" grpId="0"/>
      <p:bldP spid="453661" grpId="0"/>
      <p:bldP spid="453665" grpId="0"/>
      <p:bldP spid="453667" grpId="0"/>
      <p:bldP spid="453669" grpId="0"/>
      <p:bldP spid="453672" grpId="0"/>
      <p:bldP spid="4536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日期占位符 4">
            <a:extLst>
              <a:ext uri="{FF2B5EF4-FFF2-40B4-BE49-F238E27FC236}">
                <a16:creationId xmlns:a16="http://schemas.microsoft.com/office/drawing/2014/main" id="{BA5CA2FD-57E5-44E9-A593-0E297D5F614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795" name="灯片编号占位符 6">
            <a:extLst>
              <a:ext uri="{FF2B5EF4-FFF2-40B4-BE49-F238E27FC236}">
                <a16:creationId xmlns:a16="http://schemas.microsoft.com/office/drawing/2014/main" id="{FD7D9625-AE60-4F66-AF37-5E3B3CD1C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445BBFC-76D8-4348-ADD1-05ADE7BCC533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33796" name="Rectangle 2">
            <a:extLst>
              <a:ext uri="{FF2B5EF4-FFF2-40B4-BE49-F238E27FC236}">
                <a16:creationId xmlns:a16="http://schemas.microsoft.com/office/drawing/2014/main" id="{8D253E00-5A2A-44CC-B023-F9279D1C5E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31188" cy="814388"/>
          </a:xfrm>
        </p:spPr>
        <p:txBody>
          <a:bodyPr/>
          <a:lstStyle/>
          <a:p>
            <a:pPr algn="l" eaLnBrk="1" hangingPunct="1"/>
            <a:r>
              <a:rPr lang="en-US" altLang="zh-CN" sz="3200">
                <a:cs typeface="Times New Roman" panose="02020603050405020304" pitchFamily="18" charset="0"/>
              </a:rPr>
              <a:t>§2.4 </a:t>
            </a:r>
            <a:r>
              <a:rPr lang="zh-CN" altLang="en-US" sz="3200">
                <a:cs typeface="Times New Roman" panose="02020603050405020304" pitchFamily="18" charset="0"/>
              </a:rPr>
              <a:t>构造</a:t>
            </a:r>
            <a:r>
              <a:rPr lang="en-US" altLang="zh-CN" sz="3200">
                <a:cs typeface="Times New Roman" panose="02020603050405020304" pitchFamily="18" charset="0"/>
              </a:rPr>
              <a:t>DFS</a:t>
            </a:r>
            <a:r>
              <a:rPr lang="zh-CN" altLang="en-US" sz="3200">
                <a:cs typeface="Times New Roman" panose="02020603050405020304" pitchFamily="18" charset="0"/>
              </a:rPr>
              <a:t>生成树</a:t>
            </a:r>
            <a:r>
              <a:rPr lang="en-US" altLang="zh-CN" sz="3200">
                <a:cs typeface="Times New Roman" panose="02020603050405020304" pitchFamily="18" charset="0"/>
              </a:rPr>
              <a:t>(</a:t>
            </a:r>
            <a:r>
              <a:rPr lang="zh-CN" altLang="en-US" sz="3200">
                <a:cs typeface="Times New Roman" panose="02020603050405020304" pitchFamily="18" charset="0"/>
              </a:rPr>
              <a:t>指定根</a:t>
            </a:r>
            <a:r>
              <a:rPr lang="en-US" altLang="zh-CN" sz="3200">
                <a:cs typeface="Times New Roman" panose="02020603050405020304" pitchFamily="18" charset="0"/>
              </a:rPr>
              <a:t>)</a:t>
            </a:r>
            <a:endParaRPr lang="en-US" altLang="zh-CN" sz="3200"/>
          </a:p>
        </p:txBody>
      </p:sp>
      <p:sp>
        <p:nvSpPr>
          <p:cNvPr id="33797" name="Rectangle 3">
            <a:extLst>
              <a:ext uri="{FF2B5EF4-FFF2-40B4-BE49-F238E27FC236}">
                <a16:creationId xmlns:a16="http://schemas.microsoft.com/office/drawing/2014/main" id="{6B72AF21-1F3D-4C9B-AFD1-9AA13152F0A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975" y="773113"/>
            <a:ext cx="9091613" cy="6084887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     </a:t>
            </a:r>
            <a:r>
              <a:rPr lang="zh-CN" altLang="en-US" sz="2800">
                <a:solidFill>
                  <a:schemeClr val="bg1"/>
                </a:solidFill>
              </a:rPr>
              <a:t>构造</a:t>
            </a:r>
            <a:r>
              <a:rPr lang="en-US" altLang="zh-CN" sz="2800">
                <a:solidFill>
                  <a:schemeClr val="bg1"/>
                </a:solidFill>
              </a:rPr>
              <a:t>DFS</a:t>
            </a:r>
            <a:r>
              <a:rPr lang="zh-CN" altLang="en-US" sz="2800">
                <a:solidFill>
                  <a:schemeClr val="bg1"/>
                </a:solidFill>
              </a:rPr>
              <a:t>树时每次加一个结点，而不像</a:t>
            </a:r>
            <a:r>
              <a:rPr lang="en-US" altLang="zh-CN" sz="2800">
                <a:solidFill>
                  <a:schemeClr val="bg1"/>
                </a:solidFill>
              </a:rPr>
              <a:t>Alg2.2</a:t>
            </a:r>
            <a:r>
              <a:rPr lang="zh-CN" altLang="en-US" sz="2800">
                <a:solidFill>
                  <a:schemeClr val="bg1"/>
                </a:solidFill>
              </a:rPr>
              <a:t>那样，试图在树上同时增加同一层的所有结点。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0"/>
              </a:spcBef>
            </a:pPr>
            <a:endParaRPr lang="zh-CN" altLang="en-US" sz="2800"/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rgbClr val="00FF00"/>
                </a:solidFill>
              </a:rPr>
              <a:t>Alg2.3 </a:t>
            </a:r>
            <a:r>
              <a:rPr lang="zh-CN" altLang="en-US" sz="2400">
                <a:solidFill>
                  <a:srgbClr val="00FF00"/>
                </a:solidFill>
              </a:rPr>
              <a:t>构造</a:t>
            </a:r>
            <a:r>
              <a:rPr lang="en-US" altLang="zh-CN" sz="2400">
                <a:solidFill>
                  <a:srgbClr val="00FF00"/>
                </a:solidFill>
              </a:rPr>
              <a:t>DFS</a:t>
            </a:r>
            <a:r>
              <a:rPr lang="zh-CN" altLang="en-US" sz="2400">
                <a:solidFill>
                  <a:srgbClr val="00FF00"/>
                </a:solidFill>
              </a:rPr>
              <a:t>生成树，为</a:t>
            </a:r>
            <a:r>
              <a:rPr lang="en-US" altLang="zh-CN" sz="2400">
                <a:solidFill>
                  <a:srgbClr val="00FF00"/>
                </a:solidFill>
              </a:rPr>
              <a:t>P</a:t>
            </a:r>
            <a:r>
              <a:rPr lang="en-US" altLang="zh-CN" sz="2400" baseline="-25000">
                <a:solidFill>
                  <a:srgbClr val="00FF00"/>
                </a:solidFill>
              </a:rPr>
              <a:t>r</a:t>
            </a:r>
            <a:r>
              <a:rPr lang="zh-CN" altLang="en-US" sz="2400">
                <a:solidFill>
                  <a:srgbClr val="00FF00"/>
                </a:solidFill>
              </a:rPr>
              <a:t>为根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Code for processor P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en-US" altLang="zh-CN" sz="2400">
                <a:solidFill>
                  <a:schemeClr val="bg1"/>
                </a:solidFill>
              </a:rPr>
              <a:t>, 0≤i ≤ n-1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var		parent:	init nil;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children:	init </a:t>
            </a:r>
            <a:r>
              <a:rPr lang="el-GR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φ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;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unexplored:	init all the neighbors of P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 					//</a:t>
            </a:r>
            <a:r>
              <a:rPr lang="zh-CN" altLang="en-US" sz="2400">
                <a:solidFill>
                  <a:schemeClr val="bg1"/>
                </a:solidFill>
              </a:rPr>
              <a:t>未访问过的邻居集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1: upon receiving no msg: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2:    if (i=r) and (parent=nil) then {  //</a:t>
            </a:r>
            <a:r>
              <a:rPr lang="zh-CN" altLang="en-US" sz="2400">
                <a:solidFill>
                  <a:schemeClr val="bg1"/>
                </a:solidFill>
              </a:rPr>
              <a:t>当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为根且未发送</a:t>
            </a:r>
            <a:r>
              <a:rPr lang="en-US" altLang="zh-CN" sz="2400">
                <a:solidFill>
                  <a:schemeClr val="bg1"/>
                </a:solidFill>
              </a:rPr>
              <a:t>M</a:t>
            </a:r>
            <a:r>
              <a:rPr lang="zh-CN" altLang="en-US" sz="2400">
                <a:solidFill>
                  <a:schemeClr val="bg1"/>
                </a:solidFill>
              </a:rPr>
              <a:t>时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3:       parent := i;  //</a:t>
            </a:r>
            <a:r>
              <a:rPr lang="zh-CN" altLang="en-US" sz="2400">
                <a:solidFill>
                  <a:schemeClr val="bg1"/>
                </a:solidFill>
              </a:rPr>
              <a:t>将</a:t>
            </a:r>
            <a:r>
              <a:rPr lang="en-US" altLang="zh-CN" sz="2400">
                <a:solidFill>
                  <a:schemeClr val="bg1"/>
                </a:solidFill>
              </a:rPr>
              <a:t>parent</a:t>
            </a:r>
            <a:r>
              <a:rPr lang="zh-CN" altLang="en-US" sz="2400">
                <a:solidFill>
                  <a:schemeClr val="bg1"/>
                </a:solidFill>
              </a:rPr>
              <a:t>置为自身的标号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4:           P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  <a:r>
              <a:rPr lang="en-US" altLang="el-GR" sz="2800">
                <a:solidFill>
                  <a:schemeClr val="bg1"/>
                </a:solidFill>
              </a:rPr>
              <a:t>∈</a:t>
            </a:r>
            <a:r>
              <a:rPr lang="en-US" altLang="zh-CN" sz="2400">
                <a:solidFill>
                  <a:schemeClr val="bg1"/>
                </a:solidFill>
              </a:rPr>
              <a:t> unexplored;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5:       </a:t>
            </a:r>
            <a:r>
              <a:rPr lang="zh-CN" altLang="en-US" sz="2400">
                <a:solidFill>
                  <a:schemeClr val="bg1"/>
                </a:solidFill>
              </a:rPr>
              <a:t>将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zh-CN" altLang="en-US" sz="2400">
                <a:solidFill>
                  <a:schemeClr val="bg1"/>
                </a:solidFill>
              </a:rPr>
              <a:t>从</a:t>
            </a:r>
            <a:r>
              <a:rPr lang="en-US" altLang="zh-CN" sz="2400">
                <a:solidFill>
                  <a:schemeClr val="bg1"/>
                </a:solidFill>
              </a:rPr>
              <a:t>unexplored</a:t>
            </a:r>
            <a:r>
              <a:rPr lang="zh-CN" altLang="en-US" sz="2400">
                <a:solidFill>
                  <a:schemeClr val="bg1"/>
                </a:solidFill>
              </a:rPr>
              <a:t>中删去</a:t>
            </a:r>
            <a:r>
              <a:rPr lang="en-US" altLang="zh-CN" sz="2400">
                <a:solidFill>
                  <a:schemeClr val="bg1"/>
                </a:solidFill>
              </a:rPr>
              <a:t>; //</a:t>
            </a:r>
            <a:r>
              <a:rPr lang="zh-CN" altLang="en-US" sz="2400">
                <a:solidFill>
                  <a:schemeClr val="bg1"/>
                </a:solidFill>
              </a:rPr>
              <a:t>若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r</a:t>
            </a:r>
            <a:r>
              <a:rPr lang="zh-CN" altLang="en-US" sz="2400">
                <a:solidFill>
                  <a:schemeClr val="bg1"/>
                </a:solidFill>
              </a:rPr>
              <a:t>是孤立结点</a:t>
            </a:r>
            <a:r>
              <a:rPr lang="en-US" altLang="zh-CN" sz="2400">
                <a:solidFill>
                  <a:schemeClr val="bg1"/>
                </a:solidFill>
              </a:rPr>
              <a:t>,4-6</a:t>
            </a:r>
            <a:r>
              <a:rPr lang="zh-CN" altLang="en-US" sz="2400">
                <a:solidFill>
                  <a:schemeClr val="bg1"/>
                </a:solidFill>
              </a:rPr>
              <a:t>应稍作修改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6:       send M to P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en-US" altLang="zh-CN" sz="2400">
                <a:solidFill>
                  <a:schemeClr val="bg1"/>
                </a:solidFill>
              </a:rPr>
              <a:t>;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       }//endif</a:t>
            </a:r>
            <a:endParaRPr lang="el-GR" altLang="zh-CN" sz="2400">
              <a:solidFill>
                <a:schemeClr val="bg1"/>
              </a:solidFill>
            </a:endParaRPr>
          </a:p>
        </p:txBody>
      </p:sp>
      <p:graphicFrame>
        <p:nvGraphicFramePr>
          <p:cNvPr id="33798" name="Object 4">
            <a:extLst>
              <a:ext uri="{FF2B5EF4-FFF2-40B4-BE49-F238E27FC236}">
                <a16:creationId xmlns:a16="http://schemas.microsoft.com/office/drawing/2014/main" id="{D05FC4DF-4B8C-4473-8568-474E58EA0055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973138" y="5319713"/>
          <a:ext cx="374650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268" imgH="164957" progId="Equation.DSMT4">
                  <p:embed/>
                </p:oleObj>
              </mc:Choice>
              <mc:Fallback>
                <p:oleObj name="Equation" r:id="rId2" imgW="152268" imgH="164957" progId="Equation.DSMT4">
                  <p:embed/>
                  <p:pic>
                    <p:nvPicPr>
                      <p:cNvPr id="33798" name="Object 4">
                        <a:extLst>
                          <a:ext uri="{FF2B5EF4-FFF2-40B4-BE49-F238E27FC236}">
                            <a16:creationId xmlns:a16="http://schemas.microsoft.com/office/drawing/2014/main" id="{D05FC4DF-4B8C-4473-8568-474E58EA005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3138" y="5319713"/>
                        <a:ext cx="374650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日期占位符 4">
            <a:extLst>
              <a:ext uri="{FF2B5EF4-FFF2-40B4-BE49-F238E27FC236}">
                <a16:creationId xmlns:a16="http://schemas.microsoft.com/office/drawing/2014/main" id="{509ADDDF-6A22-4D98-8D16-76F932E446C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819" name="灯片编号占位符 6">
            <a:extLst>
              <a:ext uri="{FF2B5EF4-FFF2-40B4-BE49-F238E27FC236}">
                <a16:creationId xmlns:a16="http://schemas.microsoft.com/office/drawing/2014/main" id="{9FED4C8E-DF5F-4025-83D1-B6ED83C63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C419E6A-9B4D-4D5F-81C8-32E1810CA163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34820" name="Rectangle 2">
            <a:extLst>
              <a:ext uri="{FF2B5EF4-FFF2-40B4-BE49-F238E27FC236}">
                <a16:creationId xmlns:a16="http://schemas.microsoft.com/office/drawing/2014/main" id="{FBCDCF45-6579-4377-AD9B-D71F4DABCF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 eaLnBrk="1" hangingPunct="1"/>
            <a:r>
              <a:rPr lang="en-US" altLang="zh-CN">
                <a:cs typeface="Times New Roman" panose="02020603050405020304" pitchFamily="18" charset="0"/>
              </a:rPr>
              <a:t>§2.4 </a:t>
            </a:r>
            <a:r>
              <a:rPr lang="zh-CN" altLang="en-US">
                <a:cs typeface="Times New Roman" panose="02020603050405020304" pitchFamily="18" charset="0"/>
              </a:rPr>
              <a:t>构造</a:t>
            </a:r>
            <a:r>
              <a:rPr lang="en-US" altLang="zh-CN">
                <a:cs typeface="Times New Roman" panose="02020603050405020304" pitchFamily="18" charset="0"/>
              </a:rPr>
              <a:t>DFS</a:t>
            </a:r>
            <a:r>
              <a:rPr lang="zh-CN" altLang="en-US">
                <a:cs typeface="Times New Roman" panose="02020603050405020304" pitchFamily="18" charset="0"/>
              </a:rPr>
              <a:t>生成树</a:t>
            </a:r>
            <a:r>
              <a:rPr lang="en-US" altLang="zh-CN">
                <a:cs typeface="Times New Roman" panose="02020603050405020304" pitchFamily="18" charset="0"/>
              </a:rPr>
              <a:t>(</a:t>
            </a:r>
            <a:r>
              <a:rPr lang="zh-CN" altLang="en-US">
                <a:cs typeface="Times New Roman" panose="02020603050405020304" pitchFamily="18" charset="0"/>
              </a:rPr>
              <a:t>指定根</a:t>
            </a:r>
            <a:r>
              <a:rPr lang="en-US" altLang="zh-CN">
                <a:cs typeface="Times New Roman" panose="02020603050405020304" pitchFamily="18" charset="0"/>
              </a:rPr>
              <a:t>)</a:t>
            </a:r>
            <a:endParaRPr lang="en-US" altLang="zh-CN"/>
          </a:p>
        </p:txBody>
      </p:sp>
      <p:sp>
        <p:nvSpPr>
          <p:cNvPr id="34821" name="Rectangle 3">
            <a:extLst>
              <a:ext uri="{FF2B5EF4-FFF2-40B4-BE49-F238E27FC236}">
                <a16:creationId xmlns:a16="http://schemas.microsoft.com/office/drawing/2014/main" id="{AAC8F1AF-9959-49C7-A4A3-0F2879E4FC1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7963" y="954088"/>
            <a:ext cx="8775700" cy="5715000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7: upon receiving M from neighbor P</a:t>
            </a:r>
            <a:r>
              <a:rPr lang="en-US" altLang="zh-CN" sz="2800" baseline="-25000">
                <a:solidFill>
                  <a:schemeClr val="bg1"/>
                </a:solidFill>
              </a:rPr>
              <a:t>j</a:t>
            </a:r>
            <a:r>
              <a:rPr lang="en-US" altLang="zh-CN" sz="2800">
                <a:solidFill>
                  <a:schemeClr val="bg1"/>
                </a:solidFill>
              </a:rPr>
              <a:t>: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8:     if parent=nil then {  //P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此前未收到</a:t>
            </a:r>
            <a:r>
              <a:rPr lang="en-US" altLang="zh-CN" sz="2800">
                <a:solidFill>
                  <a:schemeClr val="bg1"/>
                </a:solidFill>
              </a:rPr>
              <a:t>M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9:         parent := j;  //P</a:t>
            </a:r>
            <a:r>
              <a:rPr lang="en-US" altLang="zh-CN" sz="2800" baseline="-25000">
                <a:solidFill>
                  <a:schemeClr val="bg1"/>
                </a:solidFill>
              </a:rPr>
              <a:t>j</a:t>
            </a:r>
            <a:r>
              <a:rPr lang="zh-CN" altLang="en-US" sz="2800">
                <a:solidFill>
                  <a:schemeClr val="bg1"/>
                </a:solidFill>
              </a:rPr>
              <a:t>是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的父亲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10:       </a:t>
            </a:r>
            <a:r>
              <a:rPr lang="zh-CN" altLang="en-US" sz="2800">
                <a:solidFill>
                  <a:schemeClr val="bg1"/>
                </a:solidFill>
              </a:rPr>
              <a:t>从</a:t>
            </a:r>
            <a:r>
              <a:rPr lang="en-US" altLang="zh-CN" sz="2800">
                <a:solidFill>
                  <a:schemeClr val="bg1"/>
                </a:solidFill>
              </a:rPr>
              <a:t>unexplored</a:t>
            </a:r>
            <a:r>
              <a:rPr lang="zh-CN" altLang="en-US" sz="2800">
                <a:solidFill>
                  <a:schemeClr val="bg1"/>
                </a:solidFill>
              </a:rPr>
              <a:t>中删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j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11:       if unexplored ≠</a:t>
            </a:r>
            <a:r>
              <a:rPr lang="el-GR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φ</a:t>
            </a:r>
            <a:r>
              <a:rPr lang="en-US" altLang="zh-CN" sz="2800">
                <a:solidFill>
                  <a:schemeClr val="bg1"/>
                </a:solidFill>
              </a:rPr>
              <a:t>then {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12:              P</a:t>
            </a:r>
            <a:r>
              <a:rPr lang="en-US" altLang="zh-CN" sz="2800" baseline="-25000">
                <a:solidFill>
                  <a:schemeClr val="bg1"/>
                </a:solidFill>
              </a:rPr>
              <a:t>k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en-US" altLang="el-GR" sz="2800">
                <a:solidFill>
                  <a:schemeClr val="bg1"/>
                </a:solidFill>
              </a:rPr>
              <a:t>∈</a:t>
            </a:r>
            <a:r>
              <a:rPr lang="en-US" altLang="zh-CN" sz="2800">
                <a:solidFill>
                  <a:schemeClr val="bg1"/>
                </a:solidFill>
              </a:rPr>
              <a:t> unexplored;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13:           </a:t>
            </a:r>
            <a:r>
              <a:rPr lang="zh-CN" altLang="en-US" sz="2800">
                <a:solidFill>
                  <a:schemeClr val="bg1"/>
                </a:solidFill>
              </a:rPr>
              <a:t>将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k</a:t>
            </a:r>
            <a:r>
              <a:rPr lang="zh-CN" altLang="en-US" sz="2800">
                <a:solidFill>
                  <a:schemeClr val="bg1"/>
                </a:solidFill>
              </a:rPr>
              <a:t>从</a:t>
            </a:r>
            <a:r>
              <a:rPr lang="en-US" altLang="zh-CN" sz="2800">
                <a:solidFill>
                  <a:schemeClr val="bg1"/>
                </a:solidFill>
              </a:rPr>
              <a:t>unexplored</a:t>
            </a:r>
            <a:r>
              <a:rPr lang="zh-CN" altLang="en-US" sz="2800">
                <a:solidFill>
                  <a:schemeClr val="bg1"/>
                </a:solidFill>
              </a:rPr>
              <a:t>中删去；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14:           send M to P</a:t>
            </a:r>
            <a:r>
              <a:rPr lang="en-US" altLang="zh-CN" sz="2800" baseline="-25000">
                <a:solidFill>
                  <a:schemeClr val="bg1"/>
                </a:solidFill>
              </a:rPr>
              <a:t>k</a:t>
            </a:r>
            <a:r>
              <a:rPr lang="en-US" altLang="zh-CN" sz="2800">
                <a:solidFill>
                  <a:schemeClr val="bg1"/>
                </a:solidFill>
              </a:rPr>
              <a:t>;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15:       } else send &lt;parent&gt; to parent;  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		            //</a:t>
            </a:r>
            <a:r>
              <a:rPr lang="zh-CN" altLang="en-US" sz="2800">
                <a:solidFill>
                  <a:schemeClr val="bg1"/>
                </a:solidFill>
              </a:rPr>
              <a:t>当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的邻居均已访问过，返回到父亲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16:   }else send &lt;reject&gt; to P</a:t>
            </a:r>
            <a:r>
              <a:rPr lang="en-US" altLang="zh-CN" sz="2800" baseline="-25000">
                <a:solidFill>
                  <a:schemeClr val="bg1"/>
                </a:solidFill>
              </a:rPr>
              <a:t>j</a:t>
            </a:r>
            <a:r>
              <a:rPr lang="en-US" altLang="zh-CN" sz="2800">
                <a:solidFill>
                  <a:schemeClr val="bg1"/>
                </a:solidFill>
              </a:rPr>
              <a:t>;  //</a:t>
            </a:r>
            <a:r>
              <a:rPr lang="zh-CN" altLang="en-US" sz="2800">
                <a:solidFill>
                  <a:schemeClr val="bg1"/>
                </a:solidFill>
              </a:rPr>
              <a:t>当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i</a:t>
            </a:r>
            <a:r>
              <a:rPr lang="zh-CN" altLang="en-US" sz="2800">
                <a:solidFill>
                  <a:schemeClr val="bg1"/>
                </a:solidFill>
              </a:rPr>
              <a:t>已访问过时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endParaRPr lang="el-GR" altLang="zh-CN" sz="2800">
              <a:solidFill>
                <a:schemeClr val="bg1"/>
              </a:solidFill>
            </a:endParaRPr>
          </a:p>
        </p:txBody>
      </p:sp>
      <p:graphicFrame>
        <p:nvGraphicFramePr>
          <p:cNvPr id="34822" name="Object 4">
            <a:extLst>
              <a:ext uri="{FF2B5EF4-FFF2-40B4-BE49-F238E27FC236}">
                <a16:creationId xmlns:a16="http://schemas.microsoft.com/office/drawing/2014/main" id="{E62C18E0-F167-45A8-BCF7-A17DF5AC0E69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1873250" y="3429000"/>
          <a:ext cx="374650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268" imgH="164957" progId="Equation.DSMT4">
                  <p:embed/>
                </p:oleObj>
              </mc:Choice>
              <mc:Fallback>
                <p:oleObj name="Equation" r:id="rId2" imgW="152268" imgH="164957" progId="Equation.DSMT4">
                  <p:embed/>
                  <p:pic>
                    <p:nvPicPr>
                      <p:cNvPr id="34822" name="Object 4">
                        <a:extLst>
                          <a:ext uri="{FF2B5EF4-FFF2-40B4-BE49-F238E27FC236}">
                            <a16:creationId xmlns:a16="http://schemas.microsoft.com/office/drawing/2014/main" id="{E62C18E0-F167-45A8-BCF7-A17DF5AC0E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3250" y="3429000"/>
                        <a:ext cx="374650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日期占位符 4">
            <a:extLst>
              <a:ext uri="{FF2B5EF4-FFF2-40B4-BE49-F238E27FC236}">
                <a16:creationId xmlns:a16="http://schemas.microsoft.com/office/drawing/2014/main" id="{9CF32B3F-997D-4AF4-A4AD-A2D85BAC633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43" name="灯片编号占位符 6">
            <a:extLst>
              <a:ext uri="{FF2B5EF4-FFF2-40B4-BE49-F238E27FC236}">
                <a16:creationId xmlns:a16="http://schemas.microsoft.com/office/drawing/2014/main" id="{D51D22AA-29B7-4BA8-855B-89500DEBC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BB47D3F-DAEA-4777-B491-701B8A5FB515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35844" name="Rectangle 2">
            <a:extLst>
              <a:ext uri="{FF2B5EF4-FFF2-40B4-BE49-F238E27FC236}">
                <a16:creationId xmlns:a16="http://schemas.microsoft.com/office/drawing/2014/main" id="{116C43A6-B660-4A0A-90AC-4ACFE89F76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 eaLnBrk="1" hangingPunct="1"/>
            <a:r>
              <a:rPr lang="en-US" altLang="zh-CN">
                <a:cs typeface="Times New Roman" panose="02020603050405020304" pitchFamily="18" charset="0"/>
              </a:rPr>
              <a:t>§2.4 </a:t>
            </a:r>
            <a:r>
              <a:rPr lang="zh-CN" altLang="en-US">
                <a:cs typeface="Times New Roman" panose="02020603050405020304" pitchFamily="18" charset="0"/>
              </a:rPr>
              <a:t>构造</a:t>
            </a:r>
            <a:r>
              <a:rPr lang="en-US" altLang="zh-CN">
                <a:cs typeface="Times New Roman" panose="02020603050405020304" pitchFamily="18" charset="0"/>
              </a:rPr>
              <a:t>DFS</a:t>
            </a:r>
            <a:r>
              <a:rPr lang="zh-CN" altLang="en-US">
                <a:cs typeface="Times New Roman" panose="02020603050405020304" pitchFamily="18" charset="0"/>
              </a:rPr>
              <a:t>生成树</a:t>
            </a:r>
            <a:r>
              <a:rPr lang="en-US" altLang="zh-CN">
                <a:cs typeface="Times New Roman" panose="02020603050405020304" pitchFamily="18" charset="0"/>
              </a:rPr>
              <a:t>(</a:t>
            </a:r>
            <a:r>
              <a:rPr lang="zh-CN" altLang="en-US">
                <a:cs typeface="Times New Roman" panose="02020603050405020304" pitchFamily="18" charset="0"/>
              </a:rPr>
              <a:t>指定根</a:t>
            </a:r>
            <a:r>
              <a:rPr lang="en-US" altLang="zh-CN">
                <a:cs typeface="Times New Roman" panose="02020603050405020304" pitchFamily="18" charset="0"/>
              </a:rPr>
              <a:t>)</a:t>
            </a:r>
            <a:endParaRPr lang="en-US" altLang="zh-CN"/>
          </a:p>
        </p:txBody>
      </p:sp>
      <p:sp>
        <p:nvSpPr>
          <p:cNvPr id="35845" name="Rectangle 3">
            <a:extLst>
              <a:ext uri="{FF2B5EF4-FFF2-40B4-BE49-F238E27FC236}">
                <a16:creationId xmlns:a16="http://schemas.microsoft.com/office/drawing/2014/main" id="{720450C3-B8E1-4107-AB50-26B208E1A55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954088"/>
            <a:ext cx="9145588" cy="5715000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chemeClr val="bg1"/>
                </a:solidFill>
              </a:rPr>
              <a:t>17: upon receiving &lt;parent&gt; or &lt;reject&gt; from neighbor </a:t>
            </a:r>
            <a:r>
              <a:rPr lang="en-US" altLang="zh-CN" sz="2600" dirty="0" err="1">
                <a:solidFill>
                  <a:schemeClr val="bg1"/>
                </a:solidFill>
              </a:rPr>
              <a:t>P</a:t>
            </a:r>
            <a:r>
              <a:rPr lang="en-US" altLang="zh-CN" sz="2600" baseline="-25000" dirty="0" err="1">
                <a:solidFill>
                  <a:schemeClr val="bg1"/>
                </a:solidFill>
              </a:rPr>
              <a:t>j</a:t>
            </a:r>
            <a:r>
              <a:rPr lang="en-US" altLang="zh-CN" sz="2600" dirty="0">
                <a:solidFill>
                  <a:schemeClr val="bg1"/>
                </a:solidFill>
              </a:rPr>
              <a:t>: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chemeClr val="bg1"/>
                </a:solidFill>
              </a:rPr>
              <a:t>18:     if received &lt;parent&gt; then add j to children; 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chemeClr val="bg1"/>
                </a:solidFill>
              </a:rPr>
              <a:t>          //</a:t>
            </a:r>
            <a:r>
              <a:rPr lang="en-US" altLang="zh-CN" sz="2600" dirty="0" err="1">
                <a:solidFill>
                  <a:schemeClr val="bg1"/>
                </a:solidFill>
              </a:rPr>
              <a:t>P</a:t>
            </a:r>
            <a:r>
              <a:rPr lang="en-US" altLang="zh-CN" sz="2600" baseline="-25000" dirty="0" err="1">
                <a:solidFill>
                  <a:schemeClr val="bg1"/>
                </a:solidFill>
              </a:rPr>
              <a:t>j</a:t>
            </a:r>
            <a:r>
              <a:rPr lang="zh-CN" altLang="en-US" sz="2600" dirty="0">
                <a:solidFill>
                  <a:schemeClr val="bg1"/>
                </a:solidFill>
              </a:rPr>
              <a:t>是</a:t>
            </a:r>
            <a:r>
              <a:rPr lang="en-US" altLang="zh-CN" sz="2600" dirty="0">
                <a:solidFill>
                  <a:schemeClr val="bg1"/>
                </a:solidFill>
              </a:rPr>
              <a:t>P</a:t>
            </a:r>
            <a:r>
              <a:rPr lang="en-US" altLang="zh-CN" sz="2600" baseline="-25000" dirty="0">
                <a:solidFill>
                  <a:schemeClr val="bg1"/>
                </a:solidFill>
              </a:rPr>
              <a:t>i</a:t>
            </a:r>
            <a:r>
              <a:rPr lang="zh-CN" altLang="en-US" sz="2600" dirty="0">
                <a:solidFill>
                  <a:schemeClr val="bg1"/>
                </a:solidFill>
              </a:rPr>
              <a:t>的孩子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chemeClr val="bg1"/>
                </a:solidFill>
              </a:rPr>
              <a:t>19:     if unexplored = </a:t>
            </a:r>
            <a:r>
              <a:rPr lang="el-GR" altLang="zh-CN" sz="2600" dirty="0">
                <a:solidFill>
                  <a:schemeClr val="bg1"/>
                </a:solidFill>
                <a:latin typeface="黑体" panose="02010609060101010101" pitchFamily="49" charset="-122"/>
              </a:rPr>
              <a:t>φ</a:t>
            </a:r>
            <a:r>
              <a:rPr lang="en-US" altLang="zh-CN" sz="2600" dirty="0">
                <a:solidFill>
                  <a:schemeClr val="bg1"/>
                </a:solidFill>
              </a:rPr>
              <a:t> then {  </a:t>
            </a:r>
            <a:r>
              <a:rPr lang="en-US" altLang="zh-CN" sz="2600" dirty="0">
                <a:solidFill>
                  <a:srgbClr val="00FF00"/>
                </a:solidFill>
              </a:rPr>
              <a:t>//P</a:t>
            </a:r>
            <a:r>
              <a:rPr lang="en-US" altLang="zh-CN" sz="2600" baseline="-25000" dirty="0">
                <a:solidFill>
                  <a:srgbClr val="00FF00"/>
                </a:solidFill>
              </a:rPr>
              <a:t>i</a:t>
            </a:r>
            <a:r>
              <a:rPr lang="zh-CN" altLang="en-US" sz="2600" dirty="0">
                <a:solidFill>
                  <a:srgbClr val="00FF00"/>
                </a:solidFill>
              </a:rPr>
              <a:t>的邻居均已访问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chemeClr val="bg1"/>
                </a:solidFill>
              </a:rPr>
              <a:t>20:         if parent ≠ </a:t>
            </a:r>
            <a:r>
              <a:rPr lang="en-US" altLang="zh-CN" sz="2600" dirty="0" err="1">
                <a:solidFill>
                  <a:schemeClr val="bg1"/>
                </a:solidFill>
              </a:rPr>
              <a:t>i</a:t>
            </a:r>
            <a:r>
              <a:rPr lang="en-US" altLang="zh-CN" sz="2600" dirty="0">
                <a:solidFill>
                  <a:schemeClr val="bg1"/>
                </a:solidFill>
              </a:rPr>
              <a:t> then send &lt;parent&gt; to parent;  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chemeClr val="bg1"/>
                </a:solidFill>
              </a:rPr>
              <a:t>              </a:t>
            </a:r>
            <a:r>
              <a:rPr lang="en-US" altLang="zh-CN" sz="2600" dirty="0">
                <a:solidFill>
                  <a:srgbClr val="00FF00"/>
                </a:solidFill>
              </a:rPr>
              <a:t>//P</a:t>
            </a:r>
            <a:r>
              <a:rPr lang="en-US" altLang="zh-CN" sz="2600" baseline="-25000" dirty="0">
                <a:solidFill>
                  <a:srgbClr val="00FF00"/>
                </a:solidFill>
              </a:rPr>
              <a:t>i</a:t>
            </a:r>
            <a:r>
              <a:rPr lang="zh-CN" altLang="en-US" sz="2600" dirty="0">
                <a:solidFill>
                  <a:srgbClr val="00FF00"/>
                </a:solidFill>
              </a:rPr>
              <a:t>非根，返回至双亲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chemeClr val="bg1"/>
                </a:solidFill>
              </a:rPr>
              <a:t>21:         terminate;  </a:t>
            </a:r>
            <a:r>
              <a:rPr lang="en-US" altLang="zh-CN" sz="2600" dirty="0">
                <a:solidFill>
                  <a:srgbClr val="00FF00"/>
                </a:solidFill>
              </a:rPr>
              <a:t>//</a:t>
            </a:r>
            <a:r>
              <a:rPr lang="zh-CN" altLang="en-US" sz="2600" dirty="0">
                <a:solidFill>
                  <a:srgbClr val="00FF00"/>
                </a:solidFill>
              </a:rPr>
              <a:t>以</a:t>
            </a:r>
            <a:r>
              <a:rPr lang="en-US" altLang="zh-CN" sz="2600" dirty="0">
                <a:solidFill>
                  <a:srgbClr val="00FF00"/>
                </a:solidFill>
              </a:rPr>
              <a:t>P</a:t>
            </a:r>
            <a:r>
              <a:rPr lang="en-US" altLang="zh-CN" sz="2600" baseline="-25000" dirty="0">
                <a:solidFill>
                  <a:srgbClr val="00FF00"/>
                </a:solidFill>
              </a:rPr>
              <a:t>i</a:t>
            </a:r>
            <a:r>
              <a:rPr lang="zh-CN" altLang="en-US" sz="2600" dirty="0">
                <a:solidFill>
                  <a:srgbClr val="00FF00"/>
                </a:solidFill>
              </a:rPr>
              <a:t>为根的</a:t>
            </a:r>
            <a:r>
              <a:rPr lang="en-US" altLang="zh-CN" sz="2600" dirty="0">
                <a:solidFill>
                  <a:srgbClr val="00FF00"/>
                </a:solidFill>
              </a:rPr>
              <a:t>DFS</a:t>
            </a:r>
            <a:r>
              <a:rPr lang="zh-CN" altLang="en-US" sz="2600" dirty="0">
                <a:solidFill>
                  <a:srgbClr val="00FF00"/>
                </a:solidFill>
              </a:rPr>
              <a:t>子树已构造好！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chemeClr val="bg1"/>
                </a:solidFill>
              </a:rPr>
              <a:t>22:      }else {  </a:t>
            </a:r>
            <a:r>
              <a:rPr lang="en-US" altLang="zh-CN" sz="2600" dirty="0">
                <a:solidFill>
                  <a:srgbClr val="00FF00"/>
                </a:solidFill>
              </a:rPr>
              <a:t>//</a:t>
            </a:r>
            <a:r>
              <a:rPr lang="zh-CN" altLang="en-US" sz="2600" dirty="0">
                <a:solidFill>
                  <a:srgbClr val="00FF00"/>
                </a:solidFill>
              </a:rPr>
              <a:t>选择</a:t>
            </a:r>
            <a:r>
              <a:rPr lang="en-US" altLang="zh-CN" sz="2600" dirty="0">
                <a:solidFill>
                  <a:srgbClr val="00FF00"/>
                </a:solidFill>
              </a:rPr>
              <a:t>P</a:t>
            </a:r>
            <a:r>
              <a:rPr lang="en-US" altLang="zh-CN" sz="2600" baseline="-25000" dirty="0">
                <a:solidFill>
                  <a:srgbClr val="00FF00"/>
                </a:solidFill>
              </a:rPr>
              <a:t>i</a:t>
            </a:r>
            <a:r>
              <a:rPr lang="zh-CN" altLang="en-US" sz="2600" dirty="0">
                <a:solidFill>
                  <a:srgbClr val="00FF00"/>
                </a:solidFill>
              </a:rPr>
              <a:t>的未访问过的邻居访问之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chemeClr val="bg1"/>
                </a:solidFill>
              </a:rPr>
              <a:t>23:                 P</a:t>
            </a:r>
            <a:r>
              <a:rPr lang="en-US" altLang="zh-CN" sz="2600" baseline="-25000" dirty="0">
                <a:solidFill>
                  <a:schemeClr val="bg1"/>
                </a:solidFill>
              </a:rPr>
              <a:t>k</a:t>
            </a:r>
            <a:r>
              <a:rPr lang="en-US" altLang="zh-CN" sz="2600" dirty="0">
                <a:solidFill>
                  <a:schemeClr val="bg1"/>
                </a:solidFill>
              </a:rPr>
              <a:t> </a:t>
            </a:r>
            <a:r>
              <a:rPr lang="en-US" altLang="el-GR" sz="2600" dirty="0">
                <a:solidFill>
                  <a:schemeClr val="bg1"/>
                </a:solidFill>
              </a:rPr>
              <a:t>∈</a:t>
            </a:r>
            <a:r>
              <a:rPr lang="en-US" altLang="zh-CN" sz="2600" dirty="0">
                <a:solidFill>
                  <a:schemeClr val="bg1"/>
                </a:solidFill>
              </a:rPr>
              <a:t> unexplored;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chemeClr val="bg1"/>
                </a:solidFill>
              </a:rPr>
              <a:t>24:              </a:t>
            </a:r>
            <a:r>
              <a:rPr lang="zh-CN" altLang="en-US" sz="2600" dirty="0">
                <a:solidFill>
                  <a:schemeClr val="bg1"/>
                </a:solidFill>
              </a:rPr>
              <a:t>将</a:t>
            </a:r>
            <a:r>
              <a:rPr lang="en-US" altLang="zh-CN" sz="2600" dirty="0">
                <a:solidFill>
                  <a:schemeClr val="bg1"/>
                </a:solidFill>
              </a:rPr>
              <a:t>P</a:t>
            </a:r>
            <a:r>
              <a:rPr lang="en-US" altLang="zh-CN" sz="2600" baseline="-25000" dirty="0">
                <a:solidFill>
                  <a:schemeClr val="bg1"/>
                </a:solidFill>
              </a:rPr>
              <a:t>k</a:t>
            </a:r>
            <a:r>
              <a:rPr lang="zh-CN" altLang="en-US" sz="2600" dirty="0">
                <a:solidFill>
                  <a:schemeClr val="bg1"/>
                </a:solidFill>
              </a:rPr>
              <a:t>从</a:t>
            </a:r>
            <a:r>
              <a:rPr lang="en-US" altLang="zh-CN" sz="2600" dirty="0">
                <a:solidFill>
                  <a:schemeClr val="bg1"/>
                </a:solidFill>
              </a:rPr>
              <a:t>unexplored</a:t>
            </a:r>
            <a:r>
              <a:rPr lang="zh-CN" altLang="en-US" sz="2600" dirty="0">
                <a:solidFill>
                  <a:schemeClr val="bg1"/>
                </a:solidFill>
              </a:rPr>
              <a:t>中删去；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chemeClr val="bg1"/>
                </a:solidFill>
              </a:rPr>
              <a:t>25:              send M to P</a:t>
            </a:r>
            <a:r>
              <a:rPr lang="en-US" altLang="zh-CN" sz="2600" baseline="-25000" dirty="0">
                <a:solidFill>
                  <a:schemeClr val="bg1"/>
                </a:solidFill>
              </a:rPr>
              <a:t>k</a:t>
            </a:r>
            <a:r>
              <a:rPr lang="en-US" altLang="zh-CN" sz="2600" dirty="0">
                <a:solidFill>
                  <a:schemeClr val="bg1"/>
                </a:solidFill>
              </a:rPr>
              <a:t>;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chemeClr val="bg1"/>
                </a:solidFill>
              </a:rPr>
              <a:t>           }</a:t>
            </a:r>
            <a:endParaRPr lang="el-GR" altLang="zh-CN" sz="2600" dirty="0">
              <a:solidFill>
                <a:schemeClr val="bg1"/>
              </a:solidFill>
            </a:endParaRP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endParaRPr lang="el-GR" altLang="zh-CN" sz="2600" dirty="0">
              <a:solidFill>
                <a:schemeClr val="bg1"/>
              </a:solidFill>
            </a:endParaRPr>
          </a:p>
        </p:txBody>
      </p:sp>
      <p:graphicFrame>
        <p:nvGraphicFramePr>
          <p:cNvPr id="35846" name="Object 4">
            <a:extLst>
              <a:ext uri="{FF2B5EF4-FFF2-40B4-BE49-F238E27FC236}">
                <a16:creationId xmlns:a16="http://schemas.microsoft.com/office/drawing/2014/main" id="{C6839377-5D1C-4B3C-9948-E39DF2D81286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1873250" y="4554538"/>
          <a:ext cx="333375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52268" imgH="164957" progId="Equation.DSMT4">
                  <p:embed/>
                </p:oleObj>
              </mc:Choice>
              <mc:Fallback>
                <p:oleObj name="Equation" r:id="rId2" imgW="152268" imgH="164957" progId="Equation.DSMT4">
                  <p:embed/>
                  <p:pic>
                    <p:nvPicPr>
                      <p:cNvPr id="35846" name="Object 4">
                        <a:extLst>
                          <a:ext uri="{FF2B5EF4-FFF2-40B4-BE49-F238E27FC236}">
                            <a16:creationId xmlns:a16="http://schemas.microsoft.com/office/drawing/2014/main" id="{C6839377-5D1C-4B3C-9948-E39DF2D8128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3250" y="4554538"/>
                        <a:ext cx="333375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日期占位符 4">
            <a:extLst>
              <a:ext uri="{FF2B5EF4-FFF2-40B4-BE49-F238E27FC236}">
                <a16:creationId xmlns:a16="http://schemas.microsoft.com/office/drawing/2014/main" id="{57B56F7B-F6F6-4166-B377-2FD2FB52246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867" name="灯片编号占位符 6">
            <a:extLst>
              <a:ext uri="{FF2B5EF4-FFF2-40B4-BE49-F238E27FC236}">
                <a16:creationId xmlns:a16="http://schemas.microsoft.com/office/drawing/2014/main" id="{6947E8E6-DD8D-4984-99F2-129553FE5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0FE240D-6303-443E-98B3-BB9AE97AE801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36868" name="Rectangle 2">
            <a:extLst>
              <a:ext uri="{FF2B5EF4-FFF2-40B4-BE49-F238E27FC236}">
                <a16:creationId xmlns:a16="http://schemas.microsoft.com/office/drawing/2014/main" id="{4D39783C-3B68-4580-9828-5A072AD3C6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638175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§2.4 </a:t>
            </a:r>
            <a:r>
              <a:rPr lang="zh-CN" altLang="en-US" sz="3600">
                <a:cs typeface="Times New Roman" panose="02020603050405020304" pitchFamily="18" charset="0"/>
              </a:rPr>
              <a:t>构造</a:t>
            </a:r>
            <a:r>
              <a:rPr lang="en-US" altLang="zh-CN" sz="3600">
                <a:cs typeface="Times New Roman" panose="02020603050405020304" pitchFamily="18" charset="0"/>
              </a:rPr>
              <a:t>DFS</a:t>
            </a:r>
            <a:r>
              <a:rPr lang="zh-CN" altLang="en-US" sz="3600">
                <a:cs typeface="Times New Roman" panose="02020603050405020304" pitchFamily="18" charset="0"/>
              </a:rPr>
              <a:t>生成树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zh-CN" altLang="en-US" sz="3600">
                <a:cs typeface="Times New Roman" panose="02020603050405020304" pitchFamily="18" charset="0"/>
              </a:rPr>
              <a:t>指定根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  <a:endParaRPr lang="en-US" altLang="zh-CN" sz="3600"/>
          </a:p>
        </p:txBody>
      </p:sp>
      <p:sp>
        <p:nvSpPr>
          <p:cNvPr id="36869" name="Rectangle 3">
            <a:extLst>
              <a:ext uri="{FF2B5EF4-FFF2-40B4-BE49-F238E27FC236}">
                <a16:creationId xmlns:a16="http://schemas.microsoft.com/office/drawing/2014/main" id="{1D8D6955-A1C9-42A6-91AD-B7FC4DEACE5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7963" y="773113"/>
            <a:ext cx="8775700" cy="5895975"/>
          </a:xfrm>
        </p:spPr>
        <p:txBody>
          <a:bodyPr/>
          <a:lstStyle/>
          <a:p>
            <a:pPr marL="533400" indent="-533400" algn="just" eaLnBrk="1" hangingPunct="1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/>
              <a:t>引理</a:t>
            </a:r>
            <a:r>
              <a:rPr lang="en-US" altLang="zh-CN" sz="2400"/>
              <a:t>2.10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  <a:r>
              <a:rPr lang="zh-CN" altLang="en-US" sz="2400">
                <a:solidFill>
                  <a:schemeClr val="bg1"/>
                </a:solidFill>
              </a:rPr>
              <a:t>在异步模型里的每个容许执行，</a:t>
            </a:r>
            <a:r>
              <a:rPr lang="en-US" altLang="zh-CN" sz="2400">
                <a:solidFill>
                  <a:schemeClr val="bg1"/>
                </a:solidFill>
              </a:rPr>
              <a:t>Alg2.3</a:t>
            </a:r>
            <a:r>
              <a:rPr lang="zh-CN" altLang="en-US" sz="2400">
                <a:solidFill>
                  <a:schemeClr val="bg1"/>
                </a:solidFill>
              </a:rPr>
              <a:t>构造一棵以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r</a:t>
            </a:r>
            <a:r>
              <a:rPr lang="zh-CN" altLang="en-US" sz="2400">
                <a:solidFill>
                  <a:schemeClr val="bg1"/>
                </a:solidFill>
              </a:rPr>
              <a:t>为根的</a:t>
            </a:r>
            <a:r>
              <a:rPr lang="en-US" altLang="zh-CN" sz="2400">
                <a:solidFill>
                  <a:schemeClr val="bg1"/>
                </a:solidFill>
              </a:rPr>
              <a:t>DFS</a:t>
            </a:r>
            <a:r>
              <a:rPr lang="zh-CN" altLang="en-US" sz="2400">
                <a:solidFill>
                  <a:schemeClr val="bg1"/>
                </a:solidFill>
              </a:rPr>
              <a:t>树。</a:t>
            </a:r>
            <a:r>
              <a:rPr lang="zh-CN" altLang="en-US" sz="2400">
                <a:solidFill>
                  <a:srgbClr val="6CE927"/>
                </a:solidFill>
              </a:rPr>
              <a:t>证明留作练习。</a:t>
            </a:r>
          </a:p>
          <a:p>
            <a:pPr marL="533400" indent="-533400" algn="just" eaLnBrk="1" hangingPunct="1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zh-CN" altLang="en-US" sz="2400">
              <a:solidFill>
                <a:srgbClr val="6CE927"/>
              </a:solidFill>
            </a:endParaRPr>
          </a:p>
          <a:p>
            <a:pPr marL="533400" indent="-533400" algn="just" eaLnBrk="1" hangingPunct="1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/>
              <a:t>Th2.11 </a:t>
            </a:r>
            <a:r>
              <a:rPr lang="zh-CN" altLang="en-US" sz="2400">
                <a:solidFill>
                  <a:schemeClr val="bg1"/>
                </a:solidFill>
              </a:rPr>
              <a:t>对于一个具有</a:t>
            </a:r>
            <a:r>
              <a:rPr lang="en-US" altLang="zh-CN" sz="2400">
                <a:solidFill>
                  <a:schemeClr val="bg1"/>
                </a:solidFill>
              </a:rPr>
              <a:t>m</a:t>
            </a:r>
            <a:r>
              <a:rPr lang="zh-CN" altLang="en-US" sz="2400">
                <a:solidFill>
                  <a:schemeClr val="bg1"/>
                </a:solidFill>
              </a:rPr>
              <a:t>条边，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个结点的网络，以及给定的特殊顶点，存在一个</a:t>
            </a:r>
            <a:r>
              <a:rPr lang="zh-CN" altLang="en-US" sz="2400">
                <a:solidFill>
                  <a:srgbClr val="00FF00"/>
                </a:solidFill>
              </a:rPr>
              <a:t>时间复杂性</a:t>
            </a:r>
            <a:r>
              <a:rPr lang="zh-CN" altLang="en-US" sz="2400">
                <a:solidFill>
                  <a:schemeClr val="bg1"/>
                </a:solidFill>
              </a:rPr>
              <a:t>和</a:t>
            </a:r>
            <a:r>
              <a:rPr lang="zh-CN" altLang="en-US" sz="2400">
                <a:solidFill>
                  <a:srgbClr val="00FF00"/>
                </a:solidFill>
              </a:rPr>
              <a:t>消息复杂性</a:t>
            </a:r>
            <a:r>
              <a:rPr lang="zh-CN" altLang="en-US" sz="2400">
                <a:solidFill>
                  <a:schemeClr val="bg1"/>
                </a:solidFill>
              </a:rPr>
              <a:t>均为</a:t>
            </a:r>
            <a:r>
              <a:rPr lang="en-US" altLang="zh-CN" sz="2400">
                <a:solidFill>
                  <a:schemeClr val="bg1"/>
                </a:solidFill>
              </a:rPr>
              <a:t>O(m)</a:t>
            </a:r>
            <a:r>
              <a:rPr lang="zh-CN" altLang="en-US" sz="2400">
                <a:solidFill>
                  <a:schemeClr val="bg1"/>
                </a:solidFill>
              </a:rPr>
              <a:t>的异步算法找到一棵</a:t>
            </a:r>
            <a:r>
              <a:rPr lang="en-US" altLang="zh-CN" sz="2400">
                <a:solidFill>
                  <a:schemeClr val="bg1"/>
                </a:solidFill>
              </a:rPr>
              <a:t>DFS</a:t>
            </a:r>
            <a:r>
              <a:rPr lang="zh-CN" altLang="en-US" sz="2400">
                <a:solidFill>
                  <a:schemeClr val="bg1"/>
                </a:solidFill>
              </a:rPr>
              <a:t>树。</a:t>
            </a:r>
          </a:p>
          <a:p>
            <a:pPr marL="533400" indent="-533400" algn="just" eaLnBrk="1" hangingPunct="1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rgbClr val="00FF00"/>
                </a:solidFill>
              </a:rPr>
              <a:t>Pf</a:t>
            </a:r>
            <a:r>
              <a:rPr lang="zh-CN" altLang="en-US" sz="2400">
                <a:solidFill>
                  <a:srgbClr val="00FF00"/>
                </a:solidFill>
              </a:rPr>
              <a:t>：</a:t>
            </a:r>
            <a:r>
              <a:rPr lang="zh-CN" altLang="en-US" sz="2400">
                <a:solidFill>
                  <a:schemeClr val="bg1"/>
                </a:solidFill>
              </a:rPr>
              <a:t>每个结点在其邻接边上至多发送</a:t>
            </a:r>
            <a:r>
              <a:rPr lang="en-US" altLang="zh-CN" sz="2400">
                <a:solidFill>
                  <a:schemeClr val="bg1"/>
                </a:solidFill>
              </a:rPr>
              <a:t>M</a:t>
            </a:r>
            <a:r>
              <a:rPr lang="zh-CN" altLang="en-US" sz="2400">
                <a:solidFill>
                  <a:schemeClr val="bg1"/>
                </a:solidFill>
              </a:rPr>
              <a:t>一次，每个结点至多生成一个</a:t>
            </a:r>
            <a:r>
              <a:rPr lang="en-US" altLang="zh-CN" sz="2400">
                <a:solidFill>
                  <a:schemeClr val="bg1"/>
                </a:solidFill>
              </a:rPr>
              <a:t>msg(&lt;reject&gt;</a:t>
            </a:r>
            <a:r>
              <a:rPr lang="zh-CN" altLang="en-US" sz="2400">
                <a:solidFill>
                  <a:schemeClr val="bg1"/>
                </a:solidFill>
              </a:rPr>
              <a:t>或</a:t>
            </a:r>
            <a:r>
              <a:rPr lang="en-US" altLang="zh-CN" sz="2400">
                <a:solidFill>
                  <a:schemeClr val="bg1"/>
                </a:solidFill>
              </a:rPr>
              <a:t>&lt;parent&gt;)</a:t>
            </a:r>
            <a:r>
              <a:rPr lang="zh-CN" altLang="en-US" sz="2400">
                <a:solidFill>
                  <a:schemeClr val="bg1"/>
                </a:solidFill>
              </a:rPr>
              <a:t>作为对每个邻接边上收到的</a:t>
            </a:r>
            <a:r>
              <a:rPr lang="en-US" altLang="zh-CN" sz="2400">
                <a:solidFill>
                  <a:schemeClr val="bg1"/>
                </a:solidFill>
              </a:rPr>
              <a:t>M</a:t>
            </a:r>
            <a:r>
              <a:rPr lang="zh-CN" altLang="en-US" sz="2400">
                <a:solidFill>
                  <a:schemeClr val="bg1"/>
                </a:solidFill>
              </a:rPr>
              <a:t>的响应。因此</a:t>
            </a:r>
            <a:r>
              <a:rPr lang="en-US" altLang="zh-CN" sz="2400">
                <a:solidFill>
                  <a:schemeClr val="bg1"/>
                </a:solidFill>
              </a:rPr>
              <a:t>Alg2.3</a:t>
            </a:r>
            <a:r>
              <a:rPr lang="zh-CN" altLang="en-US" sz="2400">
                <a:solidFill>
                  <a:schemeClr val="bg1"/>
                </a:solidFill>
              </a:rPr>
              <a:t>至多发送</a:t>
            </a:r>
            <a:r>
              <a:rPr lang="en-US" altLang="zh-CN" sz="2400">
                <a:solidFill>
                  <a:schemeClr val="bg1"/>
                </a:solidFill>
              </a:rPr>
              <a:t>4m</a:t>
            </a:r>
            <a:r>
              <a:rPr lang="zh-CN" altLang="en-US" sz="2400">
                <a:solidFill>
                  <a:schemeClr val="bg1"/>
                </a:solidFill>
              </a:rPr>
              <a:t>个消息</a:t>
            </a:r>
            <a:r>
              <a:rPr lang="en-US" altLang="zh-CN" sz="2400">
                <a:solidFill>
                  <a:schemeClr val="bg1"/>
                </a:solidFill>
              </a:rPr>
              <a:t>(</a:t>
            </a:r>
            <a:r>
              <a:rPr lang="zh-CN" altLang="en-US" sz="2400">
                <a:solidFill>
                  <a:schemeClr val="bg1"/>
                </a:solidFill>
              </a:rPr>
              <a:t>其实大部分没有</a:t>
            </a:r>
            <a:r>
              <a:rPr lang="en-US" altLang="zh-CN" sz="2400">
                <a:solidFill>
                  <a:schemeClr val="bg1"/>
                </a:solidFill>
              </a:rPr>
              <a:t>4</a:t>
            </a:r>
            <a:r>
              <a:rPr lang="zh-CN" altLang="en-US" sz="2400">
                <a:solidFill>
                  <a:schemeClr val="bg1"/>
                </a:solidFill>
              </a:rPr>
              <a:t>倍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  <a:r>
              <a:rPr lang="zh-CN" altLang="en-US" sz="2400">
                <a:solidFill>
                  <a:schemeClr val="bg1"/>
                </a:solidFill>
              </a:rPr>
              <a:t>，即算法的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复杂性为</a:t>
            </a:r>
            <a:r>
              <a:rPr lang="en-US" altLang="zh-CN" sz="2400">
                <a:solidFill>
                  <a:schemeClr val="bg1"/>
                </a:solidFill>
              </a:rPr>
              <a:t>O(m)</a:t>
            </a:r>
            <a:r>
              <a:rPr lang="zh-CN" altLang="en-US" sz="2400">
                <a:solidFill>
                  <a:schemeClr val="bg1"/>
                </a:solidFill>
              </a:rPr>
              <a:t>。</a:t>
            </a:r>
          </a:p>
          <a:p>
            <a:pPr marL="533400" indent="-533400" algn="just" eaLnBrk="1" hangingPunct="1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zh-CN" altLang="en-US" sz="2400">
                <a:solidFill>
                  <a:srgbClr val="6CE927"/>
                </a:solidFill>
              </a:rPr>
              <a:t>时间复杂性证明留作练习</a:t>
            </a:r>
            <a:r>
              <a:rPr lang="zh-CN" altLang="en-US" sz="2400">
                <a:solidFill>
                  <a:schemeClr val="bg1"/>
                </a:solidFill>
              </a:rPr>
              <a:t>。</a:t>
            </a:r>
          </a:p>
          <a:p>
            <a:pPr marL="533400" indent="-533400" algn="just" eaLnBrk="1" hangingPunct="1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如何改进使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的复杂性不是</a:t>
            </a:r>
            <a:r>
              <a:rPr lang="en-US" altLang="zh-CN" sz="2400">
                <a:solidFill>
                  <a:schemeClr val="bg1"/>
                </a:solidFill>
              </a:rPr>
              <a:t>4m</a:t>
            </a:r>
            <a:r>
              <a:rPr lang="zh-CN" altLang="en-US" sz="2400">
                <a:solidFill>
                  <a:schemeClr val="bg1"/>
                </a:solidFill>
              </a:rPr>
              <a:t>？</a:t>
            </a:r>
          </a:p>
          <a:p>
            <a:pPr marL="533400" indent="-533400" algn="just" eaLnBrk="1" hangingPunct="1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zh-CN" altLang="en-US" sz="2400">
              <a:solidFill>
                <a:schemeClr val="bg1"/>
              </a:solidFill>
            </a:endParaRPr>
          </a:p>
          <a:p>
            <a:pPr marL="533400" indent="-533400" algn="just" eaLnBrk="1" hangingPunct="1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注意：上述算法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  <a:r>
              <a:rPr lang="zh-CN" altLang="en-US" sz="2400">
                <a:solidFill>
                  <a:schemeClr val="bg1"/>
                </a:solidFill>
              </a:rPr>
              <a:t>复杂性较好，但时间复杂性太差。可降至</a:t>
            </a:r>
            <a:r>
              <a:rPr lang="en-US" altLang="zh-CN" sz="2400">
                <a:solidFill>
                  <a:schemeClr val="bg1"/>
                </a:solidFill>
              </a:rPr>
              <a:t>O(n)</a:t>
            </a:r>
            <a:r>
              <a:rPr lang="zh-CN" altLang="en-US" sz="2400">
                <a:solidFill>
                  <a:schemeClr val="bg1"/>
                </a:solidFill>
              </a:rPr>
              <a:t>。</a:t>
            </a:r>
            <a:endParaRPr lang="zh-CN" altLang="el-GR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日期占位符 4">
            <a:extLst>
              <a:ext uri="{FF2B5EF4-FFF2-40B4-BE49-F238E27FC236}">
                <a16:creationId xmlns:a16="http://schemas.microsoft.com/office/drawing/2014/main" id="{70E38EA7-AC28-41D3-BF4C-F708C942DFC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1" name="灯片编号占位符 6">
            <a:extLst>
              <a:ext uri="{FF2B5EF4-FFF2-40B4-BE49-F238E27FC236}">
                <a16:creationId xmlns:a16="http://schemas.microsoft.com/office/drawing/2014/main" id="{0F2BBAD3-A6C9-4EC1-AA56-41C1EAFB9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4FED742-EAD9-4BC9-8757-AE5C0A946FC5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375810" name="Rectangle 2">
            <a:extLst>
              <a:ext uri="{FF2B5EF4-FFF2-40B4-BE49-F238E27FC236}">
                <a16:creationId xmlns:a16="http://schemas.microsoft.com/office/drawing/2014/main" id="{6521A019-FF72-4489-9FEA-77C1223231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 eaLnBrk="1" hangingPunct="1"/>
            <a:r>
              <a:rPr lang="en-US" altLang="zh-CN" sz="4000">
                <a:cs typeface="Times New Roman" panose="02020603050405020304" pitchFamily="18" charset="0"/>
              </a:rPr>
              <a:t>§2.5 </a:t>
            </a:r>
            <a:r>
              <a:rPr lang="zh-CN" altLang="en-US" sz="4000">
                <a:cs typeface="Times New Roman" panose="02020603050405020304" pitchFamily="18" charset="0"/>
              </a:rPr>
              <a:t>不指定根时构造</a:t>
            </a:r>
            <a:r>
              <a:rPr lang="en-US" altLang="zh-CN" sz="4000">
                <a:cs typeface="Times New Roman" panose="02020603050405020304" pitchFamily="18" charset="0"/>
              </a:rPr>
              <a:t>DFS</a:t>
            </a:r>
            <a:r>
              <a:rPr lang="zh-CN" altLang="en-US" sz="4000">
                <a:cs typeface="Times New Roman" panose="02020603050405020304" pitchFamily="18" charset="0"/>
              </a:rPr>
              <a:t>生成树</a:t>
            </a:r>
            <a:endParaRPr lang="zh-CN" altLang="en-US" sz="4000"/>
          </a:p>
        </p:txBody>
      </p:sp>
      <p:sp>
        <p:nvSpPr>
          <p:cNvPr id="37893" name="Rectangle 3">
            <a:extLst>
              <a:ext uri="{FF2B5EF4-FFF2-40B4-BE49-F238E27FC236}">
                <a16:creationId xmlns:a16="http://schemas.microsoft.com/office/drawing/2014/main" id="{D2C47BA9-DF7E-482A-9D31-C78A3D20A60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7963" y="954088"/>
            <a:ext cx="8685212" cy="5715000"/>
          </a:xfrm>
        </p:spPr>
        <p:txBody>
          <a:bodyPr/>
          <a:lstStyle/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chemeClr val="bg1"/>
                </a:solidFill>
              </a:rPr>
              <a:t>	      </a:t>
            </a:r>
            <a:r>
              <a:rPr lang="zh-CN" altLang="en-US" sz="2600" dirty="0">
                <a:solidFill>
                  <a:schemeClr val="bg1"/>
                </a:solidFill>
              </a:rPr>
              <a:t>算法</a:t>
            </a:r>
            <a:r>
              <a:rPr lang="en-US" altLang="zh-CN" sz="2600" dirty="0">
                <a:solidFill>
                  <a:schemeClr val="bg1"/>
                </a:solidFill>
              </a:rPr>
              <a:t>2.2</a:t>
            </a:r>
            <a:r>
              <a:rPr lang="zh-CN" altLang="en-US" sz="2600" dirty="0">
                <a:solidFill>
                  <a:schemeClr val="bg1"/>
                </a:solidFill>
              </a:rPr>
              <a:t>和</a:t>
            </a:r>
            <a:r>
              <a:rPr lang="en-US" altLang="zh-CN" sz="2600" dirty="0">
                <a:solidFill>
                  <a:schemeClr val="bg1"/>
                </a:solidFill>
              </a:rPr>
              <a:t>2.3</a:t>
            </a:r>
            <a:r>
              <a:rPr lang="zh-CN" altLang="en-US" sz="2600" dirty="0">
                <a:solidFill>
                  <a:schemeClr val="bg1"/>
                </a:solidFill>
              </a:rPr>
              <a:t>构造连通网络的生成树时，必需存在一个特殊的结点作为启动者</a:t>
            </a:r>
            <a:r>
              <a:rPr lang="en-US" altLang="zh-CN" sz="2600" dirty="0">
                <a:solidFill>
                  <a:schemeClr val="bg1"/>
                </a:solidFill>
              </a:rPr>
              <a:t>(Leader)</a:t>
            </a:r>
            <a:r>
              <a:rPr lang="zh-CN" altLang="en-US" sz="2600" dirty="0">
                <a:solidFill>
                  <a:schemeClr val="bg1"/>
                </a:solidFill>
              </a:rPr>
              <a:t>。当这样的特殊结点不存在时，如何构造网络的一棵生成树？但本节算法须假定：</a:t>
            </a:r>
            <a:r>
              <a:rPr lang="zh-CN" altLang="en-US" sz="2600" dirty="0">
                <a:solidFill>
                  <a:srgbClr val="00FF00"/>
                </a:solidFill>
              </a:rPr>
              <a:t>各结点的标识符唯一，不妨设是自然数，</a:t>
            </a:r>
            <a:r>
              <a:rPr lang="en-US" altLang="zh-CN" sz="2600" dirty="0">
                <a:solidFill>
                  <a:srgbClr val="00FF00"/>
                </a:solidFill>
                <a:cs typeface="Times New Roman" panose="02020603050405020304" pitchFamily="18" charset="0"/>
              </a:rPr>
              <a:t>§3.2</a:t>
            </a:r>
            <a:r>
              <a:rPr lang="zh-CN" altLang="en-US" sz="2600" dirty="0">
                <a:solidFill>
                  <a:srgbClr val="00FF00"/>
                </a:solidFill>
                <a:cs typeface="Times New Roman" panose="02020603050405020304" pitchFamily="18" charset="0"/>
              </a:rPr>
              <a:t>仍需此假定。</a:t>
            </a:r>
          </a:p>
          <a:p>
            <a:pPr marL="533400" indent="-533400" algn="just" eaLnBrk="1" hangingPunct="1">
              <a:spcAft>
                <a:spcPct val="35000"/>
              </a:spcAft>
              <a:buFont typeface="Wingdings" panose="05000000000000000000" pitchFamily="2" charset="2"/>
              <a:buAutoNum type="arabicPeriod"/>
            </a:pPr>
            <a:r>
              <a:rPr lang="zh-CN" altLang="en-US" sz="2600" dirty="0"/>
              <a:t>基本思想</a:t>
            </a:r>
          </a:p>
          <a:p>
            <a:pPr marL="914400" lvl="1" indent="-457200" algn="just" eaLnBrk="1" hangingPunct="1">
              <a:spcBef>
                <a:spcPct val="0"/>
              </a:spcBef>
            </a:pPr>
            <a:r>
              <a:rPr lang="zh-CN" altLang="en-US" sz="2600" dirty="0">
                <a:solidFill>
                  <a:schemeClr val="bg1"/>
                </a:solidFill>
              </a:rPr>
              <a:t>每个结点均可自发唤醒，试图构造一棵以自己为根的</a:t>
            </a:r>
            <a:r>
              <a:rPr lang="en-US" altLang="zh-CN" sz="2600" dirty="0">
                <a:solidFill>
                  <a:schemeClr val="bg1"/>
                </a:solidFill>
              </a:rPr>
              <a:t>DFS</a:t>
            </a:r>
            <a:r>
              <a:rPr lang="zh-CN" altLang="en-US" sz="2600" dirty="0">
                <a:solidFill>
                  <a:schemeClr val="bg1"/>
                </a:solidFill>
              </a:rPr>
              <a:t>生成树。若两棵</a:t>
            </a:r>
            <a:r>
              <a:rPr lang="en-US" altLang="zh-CN" sz="2600" dirty="0">
                <a:solidFill>
                  <a:schemeClr val="bg1"/>
                </a:solidFill>
              </a:rPr>
              <a:t>DFS</a:t>
            </a:r>
            <a:r>
              <a:rPr lang="zh-CN" altLang="en-US" sz="2600" dirty="0">
                <a:solidFill>
                  <a:schemeClr val="bg1"/>
                </a:solidFill>
              </a:rPr>
              <a:t>树试图链接同一节点</a:t>
            </a:r>
            <a:r>
              <a:rPr lang="en-US" altLang="zh-CN" sz="2600" dirty="0">
                <a:solidFill>
                  <a:schemeClr val="bg1"/>
                </a:solidFill>
              </a:rPr>
              <a:t>(</a:t>
            </a:r>
            <a:r>
              <a:rPr lang="zh-CN" altLang="en-US" sz="2600" dirty="0">
                <a:solidFill>
                  <a:schemeClr val="bg1"/>
                </a:solidFill>
              </a:rPr>
              <a:t>未必同时</a:t>
            </a:r>
            <a:r>
              <a:rPr lang="en-US" altLang="zh-CN" sz="2600" dirty="0">
                <a:solidFill>
                  <a:schemeClr val="bg1"/>
                </a:solidFill>
              </a:rPr>
              <a:t>)</a:t>
            </a:r>
            <a:r>
              <a:rPr lang="zh-CN" altLang="en-US" sz="2600" dirty="0">
                <a:solidFill>
                  <a:schemeClr val="bg1"/>
                </a:solidFill>
              </a:rPr>
              <a:t>时，该节点将加入根的</a:t>
            </a:r>
            <a:r>
              <a:rPr lang="en-US" altLang="zh-CN" sz="2600" dirty="0">
                <a:solidFill>
                  <a:schemeClr val="bg1"/>
                </a:solidFill>
              </a:rPr>
              <a:t>id</a:t>
            </a:r>
            <a:r>
              <a:rPr lang="zh-CN" altLang="en-US" sz="2600" dirty="0">
                <a:solidFill>
                  <a:schemeClr val="bg1"/>
                </a:solidFill>
              </a:rPr>
              <a:t>较大的</a:t>
            </a:r>
            <a:r>
              <a:rPr lang="en-US" altLang="zh-CN" sz="2600" dirty="0">
                <a:solidFill>
                  <a:schemeClr val="bg1"/>
                </a:solidFill>
              </a:rPr>
              <a:t>DFS</a:t>
            </a:r>
            <a:r>
              <a:rPr lang="zh-CN" altLang="en-US" sz="2600" dirty="0">
                <a:solidFill>
                  <a:schemeClr val="bg1"/>
                </a:solidFill>
              </a:rPr>
              <a:t>树。</a:t>
            </a:r>
          </a:p>
          <a:p>
            <a:pPr marL="914400" lvl="1" indent="-457200" algn="just" eaLnBrk="1" hangingPunct="1">
              <a:spcBef>
                <a:spcPct val="0"/>
              </a:spcBef>
              <a:spcAft>
                <a:spcPct val="35000"/>
              </a:spcAft>
            </a:pPr>
            <a:r>
              <a:rPr lang="zh-CN" altLang="en-US" sz="2600" dirty="0">
                <a:solidFill>
                  <a:schemeClr val="bg1"/>
                </a:solidFill>
              </a:rPr>
              <a:t>为了实现上述思想，须做：</a:t>
            </a:r>
          </a:p>
          <a:p>
            <a:pPr marL="1295400" lvl="2" indent="-381000" algn="just" eaLnBrk="1" hangingPunct="1">
              <a:spcBef>
                <a:spcPct val="10000"/>
              </a:spcBef>
            </a:pPr>
            <a:r>
              <a:rPr lang="zh-CN" altLang="en-US" sz="2600" dirty="0">
                <a:solidFill>
                  <a:schemeClr val="bg1"/>
                </a:solidFill>
              </a:rPr>
              <a:t>每个结点设置一个</a:t>
            </a:r>
            <a:r>
              <a:rPr lang="en-US" altLang="zh-CN" sz="2600" dirty="0">
                <a:solidFill>
                  <a:schemeClr val="bg1"/>
                </a:solidFill>
              </a:rPr>
              <a:t>leader</a:t>
            </a:r>
            <a:r>
              <a:rPr lang="zh-CN" altLang="en-US" sz="2600" dirty="0">
                <a:solidFill>
                  <a:schemeClr val="bg1"/>
                </a:solidFill>
              </a:rPr>
              <a:t>变量，其初值为</a:t>
            </a:r>
            <a:r>
              <a:rPr lang="en-US" altLang="zh-CN" sz="2600" dirty="0">
                <a:solidFill>
                  <a:schemeClr val="bg1"/>
                </a:solidFill>
              </a:rPr>
              <a:t>0</a:t>
            </a:r>
            <a:r>
              <a:rPr lang="zh-CN" altLang="en-US" sz="2600" dirty="0">
                <a:solidFill>
                  <a:schemeClr val="bg1"/>
                </a:solidFill>
              </a:rPr>
              <a:t>，当</a:t>
            </a:r>
            <a:r>
              <a:rPr lang="en-US" altLang="zh-CN" sz="2600" dirty="0">
                <a:solidFill>
                  <a:schemeClr val="bg1"/>
                </a:solidFill>
              </a:rPr>
              <a:t>P</a:t>
            </a:r>
            <a:r>
              <a:rPr lang="en-US" altLang="zh-CN" sz="2600" baseline="-25000" dirty="0">
                <a:solidFill>
                  <a:schemeClr val="bg1"/>
                </a:solidFill>
              </a:rPr>
              <a:t>i</a:t>
            </a:r>
            <a:r>
              <a:rPr lang="zh-CN" altLang="en-US" sz="2600" dirty="0">
                <a:solidFill>
                  <a:schemeClr val="bg1"/>
                </a:solidFill>
              </a:rPr>
              <a:t>唤醒自己时，</a:t>
            </a:r>
            <a:r>
              <a:rPr lang="en-US" altLang="zh-CN" sz="2600" dirty="0" err="1">
                <a:solidFill>
                  <a:schemeClr val="bg1"/>
                </a:solidFill>
              </a:rPr>
              <a:t>leader</a:t>
            </a:r>
            <a:r>
              <a:rPr lang="en-US" altLang="zh-CN" sz="2600" baseline="-25000" dirty="0" err="1">
                <a:solidFill>
                  <a:schemeClr val="bg1"/>
                </a:solidFill>
              </a:rPr>
              <a:t>i</a:t>
            </a:r>
            <a:r>
              <a:rPr lang="en-US" altLang="zh-CN" sz="2600" dirty="0">
                <a:solidFill>
                  <a:schemeClr val="bg1"/>
                </a:solidFill>
              </a:rPr>
              <a:t>=</a:t>
            </a:r>
            <a:r>
              <a:rPr lang="en-US" altLang="zh-CN" sz="2600" dirty="0" err="1">
                <a:solidFill>
                  <a:schemeClr val="bg1"/>
                </a:solidFill>
              </a:rPr>
              <a:t>id</a:t>
            </a:r>
            <a:r>
              <a:rPr lang="en-US" altLang="zh-CN" sz="2600" baseline="-25000" dirty="0" err="1">
                <a:solidFill>
                  <a:schemeClr val="bg1"/>
                </a:solidFill>
              </a:rPr>
              <a:t>i</a:t>
            </a:r>
            <a:r>
              <a:rPr lang="zh-CN" altLang="en-US" sz="2600" dirty="0">
                <a:solidFill>
                  <a:schemeClr val="bg1"/>
                </a:solidFill>
              </a:rPr>
              <a:t>；</a:t>
            </a:r>
          </a:p>
        </p:txBody>
      </p:sp>
      <p:sp>
        <p:nvSpPr>
          <p:cNvPr id="375812" name="Line 4">
            <a:extLst>
              <a:ext uri="{FF2B5EF4-FFF2-40B4-BE49-F238E27FC236}">
                <a16:creationId xmlns:a16="http://schemas.microsoft.com/office/drawing/2014/main" id="{7EE4AE2C-D8CE-448F-B266-B9545DB848B8}"/>
              </a:ext>
            </a:extLst>
          </p:cNvPr>
          <p:cNvSpPr>
            <a:spLocks noChangeShapeType="1"/>
          </p:cNvSpPr>
          <p:nvPr/>
        </p:nvSpPr>
        <p:spPr bwMode="auto">
          <a:xfrm>
            <a:off x="5427663" y="684213"/>
            <a:ext cx="404812" cy="2205037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75813" name="Rectangle 5">
            <a:extLst>
              <a:ext uri="{FF2B5EF4-FFF2-40B4-BE49-F238E27FC236}">
                <a16:creationId xmlns:a16="http://schemas.microsoft.com/office/drawing/2014/main" id="{3E93041A-B711-496F-A9E2-A0501871A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8413" y="2843213"/>
            <a:ext cx="4724400" cy="809625"/>
          </a:xfrm>
          <a:prstGeom prst="rect">
            <a:avLst/>
          </a:prstGeom>
          <a:noFill/>
          <a:ln w="25400" algn="ctr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不指定根构造</a:t>
            </a:r>
            <a:r>
              <a:rPr lang="en-US" altLang="zh-CN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DFS</a:t>
            </a: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生成树，和后面的领导者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zh-CN" altLang="en-US" sz="2000" dirty="0">
                <a:solidFill>
                  <a:srgbClr val="FF0000"/>
                </a:solidFill>
                <a:latin typeface="Times New Roman" panose="02020603050405020304" pitchFamily="18" charset="0"/>
              </a:rPr>
              <a:t>选举问题一样，都是破对称问题。</a:t>
            </a: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75810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820"/>
                            </p:stCondLst>
                            <p:childTnLst>
                              <p:par>
                                <p:cTn id="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0" dur="500"/>
                                        <p:tgtEl>
                                          <p:spTgt spid="375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500"/>
                                        <p:tgtEl>
                                          <p:spTgt spid="375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10" grpId="0"/>
      <p:bldP spid="3758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日期占位符 4">
            <a:extLst>
              <a:ext uri="{FF2B5EF4-FFF2-40B4-BE49-F238E27FC236}">
                <a16:creationId xmlns:a16="http://schemas.microsoft.com/office/drawing/2014/main" id="{919B285B-9D77-4BF3-8D4B-4201083FD0A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39" name="灯片编号占位符 6">
            <a:extLst>
              <a:ext uri="{FF2B5EF4-FFF2-40B4-BE49-F238E27FC236}">
                <a16:creationId xmlns:a16="http://schemas.microsoft.com/office/drawing/2014/main" id="{BFB0D3CA-1EBF-454F-AB6D-4DA8646A1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C1181B1-96FA-455B-A4C6-B7645E9E5709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E1C60718-35B5-491E-9AAE-BA13EEEFE9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 eaLnBrk="1" hangingPunct="1"/>
            <a:r>
              <a:rPr lang="en-US" altLang="zh-CN" sz="4000">
                <a:cs typeface="Times New Roman" panose="02020603050405020304" pitchFamily="18" charset="0"/>
              </a:rPr>
              <a:t>§2.5 </a:t>
            </a:r>
            <a:r>
              <a:rPr lang="zh-CN" altLang="en-US" sz="4000">
                <a:cs typeface="Times New Roman" panose="02020603050405020304" pitchFamily="18" charset="0"/>
              </a:rPr>
              <a:t>不指定根时构造</a:t>
            </a:r>
            <a:r>
              <a:rPr lang="en-US" altLang="zh-CN" sz="4000">
                <a:cs typeface="Times New Roman" panose="02020603050405020304" pitchFamily="18" charset="0"/>
              </a:rPr>
              <a:t>DFS</a:t>
            </a:r>
            <a:r>
              <a:rPr lang="zh-CN" altLang="en-US" sz="4000">
                <a:cs typeface="Times New Roman" panose="02020603050405020304" pitchFamily="18" charset="0"/>
              </a:rPr>
              <a:t>生成树</a:t>
            </a:r>
            <a:endParaRPr lang="zh-CN" altLang="en-US" sz="4000"/>
          </a:p>
        </p:txBody>
      </p:sp>
      <p:sp>
        <p:nvSpPr>
          <p:cNvPr id="39941" name="Rectangle 3">
            <a:extLst>
              <a:ext uri="{FF2B5EF4-FFF2-40B4-BE49-F238E27FC236}">
                <a16:creationId xmlns:a16="http://schemas.microsoft.com/office/drawing/2014/main" id="{BE7CAC49-0FD8-41BB-9941-5E64FE98DF1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557213" y="819150"/>
            <a:ext cx="9450388" cy="1574800"/>
          </a:xfrm>
        </p:spPr>
        <p:txBody>
          <a:bodyPr/>
          <a:lstStyle/>
          <a:p>
            <a:pPr marL="1295400" lvl="2" indent="-381000" algn="just" eaLnBrk="1" hangingPunct="1">
              <a:spcBef>
                <a:spcPct val="0"/>
              </a:spcBef>
            </a:pPr>
            <a:r>
              <a:rPr lang="zh-CN" altLang="en-US" sz="2800" dirty="0">
                <a:solidFill>
                  <a:schemeClr val="bg1"/>
                </a:solidFill>
              </a:rPr>
              <a:t>当一结点自发唤醒时，它将自己的</a:t>
            </a:r>
            <a:r>
              <a:rPr lang="en-US" altLang="zh-CN" sz="2800" dirty="0">
                <a:solidFill>
                  <a:schemeClr val="bg1"/>
                </a:solidFill>
              </a:rPr>
              <a:t>id(leader)</a:t>
            </a:r>
            <a:r>
              <a:rPr lang="zh-CN" altLang="en-US" sz="2800" dirty="0">
                <a:solidFill>
                  <a:schemeClr val="bg1"/>
                </a:solidFill>
              </a:rPr>
              <a:t>发送给某一邻居；</a:t>
            </a:r>
          </a:p>
          <a:p>
            <a:pPr marL="1295400" lvl="2" indent="-381000" algn="just" eaLnBrk="1" hangingPunct="1">
              <a:spcBef>
                <a:spcPct val="0"/>
              </a:spcBef>
            </a:pPr>
            <a:r>
              <a:rPr lang="zh-CN" altLang="en-US" sz="2800" dirty="0">
                <a:solidFill>
                  <a:schemeClr val="bg1"/>
                </a:solidFill>
              </a:rPr>
              <a:t>当一结点</a:t>
            </a:r>
            <a:r>
              <a:rPr lang="en-US" altLang="zh-CN" sz="2800" dirty="0">
                <a:solidFill>
                  <a:schemeClr val="bg1"/>
                </a:solidFill>
              </a:rPr>
              <a:t>P</a:t>
            </a:r>
            <a:r>
              <a:rPr lang="en-US" altLang="zh-CN" sz="2800" baseline="-25000" dirty="0">
                <a:solidFill>
                  <a:schemeClr val="bg1"/>
                </a:solidFill>
              </a:rPr>
              <a:t>i</a:t>
            </a:r>
            <a:r>
              <a:rPr lang="zh-CN" altLang="en-US" sz="2800" dirty="0">
                <a:solidFill>
                  <a:schemeClr val="bg1"/>
                </a:solidFill>
              </a:rPr>
              <a:t>收到来自邻居</a:t>
            </a:r>
            <a:r>
              <a:rPr lang="en-US" altLang="zh-CN" sz="2800" dirty="0" err="1">
                <a:solidFill>
                  <a:schemeClr val="bg1"/>
                </a:solidFill>
              </a:rPr>
              <a:t>P</a:t>
            </a:r>
            <a:r>
              <a:rPr lang="en-US" altLang="zh-CN" sz="2800" baseline="-25000" dirty="0" err="1">
                <a:solidFill>
                  <a:schemeClr val="bg1"/>
                </a:solidFill>
              </a:rPr>
              <a:t>j</a:t>
            </a:r>
            <a:r>
              <a:rPr lang="zh-CN" altLang="en-US" sz="2800" dirty="0">
                <a:solidFill>
                  <a:schemeClr val="bg1"/>
                </a:solidFill>
              </a:rPr>
              <a:t>的标识符</a:t>
            </a:r>
            <a:r>
              <a:rPr lang="en-US" altLang="zh-CN" sz="2800" dirty="0">
                <a:solidFill>
                  <a:schemeClr val="bg1"/>
                </a:solidFill>
              </a:rPr>
              <a:t>y</a:t>
            </a:r>
            <a:r>
              <a:rPr lang="zh-CN" altLang="en-US" sz="2800" dirty="0">
                <a:solidFill>
                  <a:schemeClr val="bg1"/>
                </a:solidFill>
              </a:rPr>
              <a:t>时，</a:t>
            </a:r>
            <a:r>
              <a:rPr lang="en-US" altLang="zh-CN" sz="2800" dirty="0">
                <a:solidFill>
                  <a:schemeClr val="bg1"/>
                </a:solidFill>
              </a:rPr>
              <a:t>P</a:t>
            </a:r>
            <a:r>
              <a:rPr lang="en-US" altLang="zh-CN" sz="2800" baseline="-25000" dirty="0">
                <a:solidFill>
                  <a:schemeClr val="bg1"/>
                </a:solidFill>
              </a:rPr>
              <a:t>i</a:t>
            </a:r>
            <a:r>
              <a:rPr lang="zh-CN" altLang="en-US" sz="2800" dirty="0">
                <a:solidFill>
                  <a:srgbClr val="00FF00"/>
                </a:solidFill>
              </a:rPr>
              <a:t>比较</a:t>
            </a:r>
            <a:r>
              <a:rPr lang="en-US" altLang="zh-CN" sz="2800" dirty="0">
                <a:solidFill>
                  <a:schemeClr val="bg1"/>
                </a:solidFill>
              </a:rPr>
              <a:t>y</a:t>
            </a:r>
            <a:r>
              <a:rPr lang="zh-CN" altLang="en-US" sz="2800" dirty="0">
                <a:solidFill>
                  <a:schemeClr val="bg1"/>
                </a:solidFill>
              </a:rPr>
              <a:t>和</a:t>
            </a:r>
            <a:r>
              <a:rPr lang="en-US" altLang="zh-CN" sz="2800" dirty="0" err="1">
                <a:solidFill>
                  <a:schemeClr val="bg1"/>
                </a:solidFill>
              </a:rPr>
              <a:t>leader</a:t>
            </a:r>
            <a:r>
              <a:rPr lang="en-US" altLang="zh-CN" sz="2800" baseline="-25000" dirty="0" err="1">
                <a:solidFill>
                  <a:schemeClr val="bg1"/>
                </a:solidFill>
              </a:rPr>
              <a:t>i</a:t>
            </a:r>
            <a:r>
              <a:rPr lang="zh-CN" altLang="en-US" sz="2800" dirty="0">
                <a:solidFill>
                  <a:schemeClr val="bg1"/>
                </a:solidFill>
              </a:rPr>
              <a:t>：</a:t>
            </a:r>
          </a:p>
        </p:txBody>
      </p:sp>
      <p:graphicFrame>
        <p:nvGraphicFramePr>
          <p:cNvPr id="39942" name="Object 2">
            <a:extLst>
              <a:ext uri="{FF2B5EF4-FFF2-40B4-BE49-F238E27FC236}">
                <a16:creationId xmlns:a16="http://schemas.microsoft.com/office/drawing/2014/main" id="{AF0254C1-88FE-4890-AFDA-11D74EA274AD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5878513" y="3068638"/>
          <a:ext cx="3914775" cy="306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2992755" imgH="1780642" progId="Visio.Drawing.11">
                  <p:embed/>
                </p:oleObj>
              </mc:Choice>
              <mc:Fallback>
                <p:oleObj name="Visio" r:id="rId3" imgW="2992755" imgH="1780642" progId="Visio.Drawing.11">
                  <p:embed/>
                  <p:pic>
                    <p:nvPicPr>
                      <p:cNvPr id="39942" name="Object 2">
                        <a:extLst>
                          <a:ext uri="{FF2B5EF4-FFF2-40B4-BE49-F238E27FC236}">
                            <a16:creationId xmlns:a16="http://schemas.microsoft.com/office/drawing/2014/main" id="{AF0254C1-88FE-4890-AFDA-11D74EA274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8513" y="3068638"/>
                        <a:ext cx="3914775" cy="306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43" name="Rectangle 5">
            <a:extLst>
              <a:ext uri="{FF2B5EF4-FFF2-40B4-BE49-F238E27FC236}">
                <a16:creationId xmlns:a16="http://schemas.microsoft.com/office/drawing/2014/main" id="{3BDCF34B-111A-4825-9C96-92A14E03FC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4313"/>
            <a:ext cx="5518150" cy="441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914400" indent="-45720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lvl="1" algn="just" eaLnBrk="1" hangingPunct="1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dirty="0">
                <a:solidFill>
                  <a:schemeClr val="bg1"/>
                </a:solidFill>
              </a:rPr>
              <a:t>    </a:t>
            </a:r>
            <a:r>
              <a:rPr lang="en-US" altLang="zh-CN" dirty="0"/>
              <a:t>①</a:t>
            </a:r>
            <a:r>
              <a:rPr lang="zh-CN" altLang="en-US" dirty="0"/>
              <a:t>若</a:t>
            </a:r>
            <a:r>
              <a:rPr lang="en-US" altLang="zh-CN" dirty="0"/>
              <a:t>y&gt;</a:t>
            </a:r>
            <a:r>
              <a:rPr lang="en-US" altLang="zh-CN" dirty="0" err="1"/>
              <a:t>leader</a:t>
            </a:r>
            <a:r>
              <a:rPr lang="en-US" altLang="zh-CN" baseline="-25000" dirty="0" err="1"/>
              <a:t>i</a:t>
            </a:r>
            <a:r>
              <a:rPr lang="zh-CN" altLang="en-US" dirty="0">
                <a:solidFill>
                  <a:schemeClr val="bg1"/>
                </a:solidFill>
              </a:rPr>
              <a:t>，则</a:t>
            </a:r>
            <a:r>
              <a:rPr lang="en-US" altLang="zh-CN" dirty="0">
                <a:solidFill>
                  <a:schemeClr val="bg1"/>
                </a:solidFill>
              </a:rPr>
              <a:t>y</a:t>
            </a:r>
            <a:r>
              <a:rPr lang="zh-CN" altLang="en-US" dirty="0">
                <a:solidFill>
                  <a:schemeClr val="bg1"/>
                </a:solidFill>
              </a:rPr>
              <a:t>可能是具有最大标识符结点的</a:t>
            </a:r>
            <a:r>
              <a:rPr lang="en-US" altLang="zh-CN" dirty="0">
                <a:solidFill>
                  <a:schemeClr val="bg1"/>
                </a:solidFill>
              </a:rPr>
              <a:t>DFS</a:t>
            </a:r>
            <a:r>
              <a:rPr lang="zh-CN" altLang="en-US" dirty="0">
                <a:solidFill>
                  <a:schemeClr val="bg1"/>
                </a:solidFill>
              </a:rPr>
              <a:t>子树的标记。因此，将</a:t>
            </a:r>
            <a:r>
              <a:rPr lang="en-US" altLang="zh-CN" dirty="0" err="1">
                <a:solidFill>
                  <a:schemeClr val="bg1"/>
                </a:solidFill>
              </a:rPr>
              <a:t>leader</a:t>
            </a:r>
            <a:r>
              <a:rPr lang="en-US" altLang="zh-CN" baseline="-25000" dirty="0" err="1">
                <a:solidFill>
                  <a:schemeClr val="bg1"/>
                </a:solidFill>
              </a:rPr>
              <a:t>i</a:t>
            </a:r>
            <a:r>
              <a:rPr lang="zh-CN" altLang="en-US" dirty="0">
                <a:solidFill>
                  <a:schemeClr val="bg1"/>
                </a:solidFill>
              </a:rPr>
              <a:t>置为</a:t>
            </a:r>
            <a:r>
              <a:rPr lang="en-US" altLang="zh-CN" dirty="0">
                <a:solidFill>
                  <a:schemeClr val="bg1"/>
                </a:solidFill>
              </a:rPr>
              <a:t>y</a:t>
            </a:r>
            <a:r>
              <a:rPr lang="zh-CN" altLang="en-US" dirty="0">
                <a:solidFill>
                  <a:schemeClr val="bg1"/>
                </a:solidFill>
              </a:rPr>
              <a:t>，并令</a:t>
            </a:r>
            <a:r>
              <a:rPr lang="en-US" altLang="zh-CN" dirty="0" err="1">
                <a:solidFill>
                  <a:schemeClr val="bg1"/>
                </a:solidFill>
              </a:rPr>
              <a:t>P</a:t>
            </a:r>
            <a:r>
              <a:rPr lang="en-US" altLang="zh-CN" baseline="-25000" dirty="0" err="1">
                <a:solidFill>
                  <a:schemeClr val="bg1"/>
                </a:solidFill>
              </a:rPr>
              <a:t>j</a:t>
            </a:r>
            <a:r>
              <a:rPr lang="zh-CN" altLang="en-US" dirty="0">
                <a:solidFill>
                  <a:schemeClr val="bg1"/>
                </a:solidFill>
              </a:rPr>
              <a:t>是</a:t>
            </a:r>
            <a:r>
              <a:rPr lang="en-US" altLang="zh-CN" dirty="0">
                <a:solidFill>
                  <a:schemeClr val="bg1"/>
                </a:solidFill>
              </a:rPr>
              <a:t>P</a:t>
            </a:r>
            <a:r>
              <a:rPr lang="en-US" altLang="zh-CN" baseline="-25000" dirty="0">
                <a:solidFill>
                  <a:schemeClr val="bg1"/>
                </a:solidFill>
              </a:rPr>
              <a:t>i</a:t>
            </a:r>
            <a:r>
              <a:rPr lang="zh-CN" altLang="en-US" dirty="0">
                <a:solidFill>
                  <a:schemeClr val="bg1"/>
                </a:solidFill>
              </a:rPr>
              <a:t>的双亲。从</a:t>
            </a:r>
            <a:r>
              <a:rPr lang="en-US" altLang="zh-CN" dirty="0">
                <a:solidFill>
                  <a:schemeClr val="bg1"/>
                </a:solidFill>
              </a:rPr>
              <a:t>P</a:t>
            </a:r>
            <a:r>
              <a:rPr lang="en-US" altLang="zh-CN" baseline="-25000" dirty="0">
                <a:solidFill>
                  <a:schemeClr val="bg1"/>
                </a:solidFill>
              </a:rPr>
              <a:t>i</a:t>
            </a:r>
            <a:r>
              <a:rPr lang="zh-CN" altLang="en-US" dirty="0">
                <a:solidFill>
                  <a:schemeClr val="bg1"/>
                </a:solidFill>
              </a:rPr>
              <a:t>开始继续生成标记为</a:t>
            </a:r>
            <a:r>
              <a:rPr lang="en-US" altLang="zh-CN" dirty="0">
                <a:solidFill>
                  <a:schemeClr val="bg1"/>
                </a:solidFill>
              </a:rPr>
              <a:t>y</a:t>
            </a:r>
            <a:r>
              <a:rPr lang="zh-CN" altLang="en-US" dirty="0">
                <a:solidFill>
                  <a:schemeClr val="bg1"/>
                </a:solidFill>
              </a:rPr>
              <a:t>的</a:t>
            </a:r>
            <a:r>
              <a:rPr lang="en-US" altLang="zh-CN" dirty="0">
                <a:solidFill>
                  <a:schemeClr val="bg1"/>
                </a:solidFill>
              </a:rPr>
              <a:t>DFS</a:t>
            </a:r>
            <a:r>
              <a:rPr lang="zh-CN" altLang="en-US" dirty="0">
                <a:solidFill>
                  <a:schemeClr val="bg1"/>
                </a:solidFill>
              </a:rPr>
              <a:t>树。</a:t>
            </a:r>
            <a:r>
              <a:rPr lang="en-US" altLang="zh-CN" dirty="0"/>
              <a:t>Note</a:t>
            </a:r>
            <a:r>
              <a:rPr lang="zh-CN" altLang="en-US" dirty="0"/>
              <a:t>：</a:t>
            </a:r>
            <a:r>
              <a:rPr lang="zh-CN" altLang="en-US" dirty="0">
                <a:solidFill>
                  <a:schemeClr val="bg1"/>
                </a:solidFill>
              </a:rPr>
              <a:t>要修改原</a:t>
            </a:r>
            <a:r>
              <a:rPr lang="en-US" altLang="zh-CN" dirty="0">
                <a:solidFill>
                  <a:schemeClr val="bg1"/>
                </a:solidFill>
              </a:rPr>
              <a:t>P</a:t>
            </a:r>
            <a:r>
              <a:rPr lang="en-US" altLang="zh-CN" baseline="-25000" dirty="0">
                <a:solidFill>
                  <a:schemeClr val="bg1"/>
                </a:solidFill>
              </a:rPr>
              <a:t>i</a:t>
            </a:r>
            <a:r>
              <a:rPr lang="zh-CN" altLang="en-US" dirty="0">
                <a:solidFill>
                  <a:schemeClr val="bg1"/>
                </a:solidFill>
              </a:rPr>
              <a:t>所在的</a:t>
            </a:r>
            <a:r>
              <a:rPr lang="en-US" altLang="zh-CN" dirty="0">
                <a:solidFill>
                  <a:schemeClr val="bg1"/>
                </a:solidFill>
              </a:rPr>
              <a:t>DFS</a:t>
            </a:r>
            <a:r>
              <a:rPr lang="zh-CN" altLang="en-US" dirty="0">
                <a:solidFill>
                  <a:schemeClr val="bg1"/>
                </a:solidFill>
              </a:rPr>
              <a:t>子树中所有结点的</a:t>
            </a:r>
            <a:r>
              <a:rPr lang="en-US" altLang="zh-CN" dirty="0">
                <a:solidFill>
                  <a:schemeClr val="bg1"/>
                </a:solidFill>
              </a:rPr>
              <a:t>leader</a:t>
            </a:r>
            <a:r>
              <a:rPr lang="zh-CN" altLang="en-US" dirty="0">
                <a:solidFill>
                  <a:schemeClr val="bg1"/>
                </a:solidFill>
              </a:rPr>
              <a:t>。</a:t>
            </a:r>
          </a:p>
        </p:txBody>
      </p:sp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日期占位符 4">
            <a:extLst>
              <a:ext uri="{FF2B5EF4-FFF2-40B4-BE49-F238E27FC236}">
                <a16:creationId xmlns:a16="http://schemas.microsoft.com/office/drawing/2014/main" id="{BCF429D7-2E9F-4BB9-9A68-4F48E1A37FF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987" name="灯片编号占位符 6">
            <a:extLst>
              <a:ext uri="{FF2B5EF4-FFF2-40B4-BE49-F238E27FC236}">
                <a16:creationId xmlns:a16="http://schemas.microsoft.com/office/drawing/2014/main" id="{A3FBB58B-0887-402B-99C9-9A21E6481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38CF7A1-5C91-4D65-8DBA-70FB4B97E2C3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41988" name="Rectangle 2">
            <a:extLst>
              <a:ext uri="{FF2B5EF4-FFF2-40B4-BE49-F238E27FC236}">
                <a16:creationId xmlns:a16="http://schemas.microsoft.com/office/drawing/2014/main" id="{FCB60CE0-DDC4-44B6-B1D5-1A60B2A9B3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 eaLnBrk="1" hangingPunct="1"/>
            <a:r>
              <a:rPr lang="en-US" altLang="zh-CN" sz="4000">
                <a:cs typeface="Times New Roman" panose="02020603050405020304" pitchFamily="18" charset="0"/>
              </a:rPr>
              <a:t>§2.5 </a:t>
            </a:r>
            <a:r>
              <a:rPr lang="zh-CN" altLang="en-US" sz="4000">
                <a:cs typeface="Times New Roman" panose="02020603050405020304" pitchFamily="18" charset="0"/>
              </a:rPr>
              <a:t>不指定根时构造</a:t>
            </a:r>
            <a:r>
              <a:rPr lang="en-US" altLang="zh-CN" sz="4000">
                <a:cs typeface="Times New Roman" panose="02020603050405020304" pitchFamily="18" charset="0"/>
              </a:rPr>
              <a:t>DFS</a:t>
            </a:r>
            <a:r>
              <a:rPr lang="zh-CN" altLang="en-US" sz="4000">
                <a:cs typeface="Times New Roman" panose="02020603050405020304" pitchFamily="18" charset="0"/>
              </a:rPr>
              <a:t>生成树</a:t>
            </a:r>
            <a:endParaRPr lang="zh-CN" altLang="en-US" sz="4000"/>
          </a:p>
        </p:txBody>
      </p:sp>
      <p:sp>
        <p:nvSpPr>
          <p:cNvPr id="41989" name="Rectangle 3">
            <a:extLst>
              <a:ext uri="{FF2B5EF4-FFF2-40B4-BE49-F238E27FC236}">
                <a16:creationId xmlns:a16="http://schemas.microsoft.com/office/drawing/2014/main" id="{EFC25511-FF24-4333-AE30-035880FA7B0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908300" y="954088"/>
            <a:ext cx="5984875" cy="5715000"/>
          </a:xfrm>
        </p:spPr>
        <p:txBody>
          <a:bodyPr/>
          <a:lstStyle/>
          <a:p>
            <a:pPr marL="533400" indent="-533400" algn="just" eaLnBrk="1" hangingPunct="1">
              <a:lnSpc>
                <a:spcPct val="105000"/>
              </a:lnSpc>
              <a:spcBef>
                <a:spcPct val="0"/>
              </a:spcBef>
              <a:buClr>
                <a:srgbClr val="00FF00"/>
              </a:buClr>
              <a:buFont typeface="Wingdings" panose="05000000000000000000" pitchFamily="2" charset="2"/>
              <a:buAutoNum type="circleNumDbPlain" startAt="2"/>
            </a:pPr>
            <a:r>
              <a:rPr lang="zh-CN" altLang="en-US" sz="2800" dirty="0">
                <a:solidFill>
                  <a:srgbClr val="00FF00"/>
                </a:solidFill>
              </a:rPr>
              <a:t>若</a:t>
            </a:r>
            <a:r>
              <a:rPr lang="en-US" altLang="zh-CN" sz="2800" dirty="0">
                <a:solidFill>
                  <a:srgbClr val="00FF00"/>
                </a:solidFill>
              </a:rPr>
              <a:t>y&lt;</a:t>
            </a:r>
            <a:r>
              <a:rPr lang="en-US" altLang="zh-CN" sz="2800" dirty="0" err="1">
                <a:solidFill>
                  <a:srgbClr val="00FF00"/>
                </a:solidFill>
              </a:rPr>
              <a:t>leader</a:t>
            </a:r>
            <a:r>
              <a:rPr lang="en-US" altLang="zh-CN" sz="2800" baseline="-25000" dirty="0" err="1">
                <a:solidFill>
                  <a:srgbClr val="00FF00"/>
                </a:solidFill>
              </a:rPr>
              <a:t>i</a:t>
            </a:r>
            <a:r>
              <a:rPr lang="zh-CN" altLang="en-US" sz="2800" dirty="0">
                <a:solidFill>
                  <a:schemeClr val="bg1"/>
                </a:solidFill>
              </a:rPr>
              <a:t>，则标记为</a:t>
            </a:r>
            <a:r>
              <a:rPr lang="en-US" altLang="zh-CN" sz="2800" dirty="0">
                <a:solidFill>
                  <a:schemeClr val="bg1"/>
                </a:solidFill>
              </a:rPr>
              <a:t>y</a:t>
            </a:r>
            <a:r>
              <a:rPr lang="zh-CN" altLang="en-US" sz="2800" dirty="0">
                <a:solidFill>
                  <a:schemeClr val="bg1"/>
                </a:solidFill>
              </a:rPr>
              <a:t>的</a:t>
            </a:r>
            <a:r>
              <a:rPr lang="en-US" altLang="zh-CN" sz="2800" dirty="0">
                <a:solidFill>
                  <a:schemeClr val="bg1"/>
                </a:solidFill>
              </a:rPr>
              <a:t>DFS</a:t>
            </a:r>
            <a:r>
              <a:rPr lang="zh-CN" altLang="en-US" sz="2800" dirty="0">
                <a:solidFill>
                  <a:schemeClr val="bg1"/>
                </a:solidFill>
              </a:rPr>
              <a:t>树中最大</a:t>
            </a:r>
            <a:r>
              <a:rPr lang="en-US" altLang="zh-CN" sz="2800" dirty="0">
                <a:solidFill>
                  <a:schemeClr val="bg1"/>
                </a:solidFill>
              </a:rPr>
              <a:t>id(y)</a:t>
            </a:r>
            <a:r>
              <a:rPr lang="zh-CN" altLang="en-US" sz="2800" dirty="0">
                <a:solidFill>
                  <a:schemeClr val="bg1"/>
                </a:solidFill>
              </a:rPr>
              <a:t>小于目前所看到的最大标识符。此时无须发送</a:t>
            </a:r>
            <a:r>
              <a:rPr lang="en-US" altLang="zh-CN" sz="2800" dirty="0">
                <a:solidFill>
                  <a:schemeClr val="bg1"/>
                </a:solidFill>
              </a:rPr>
              <a:t>msg</a:t>
            </a:r>
            <a:r>
              <a:rPr lang="zh-CN" altLang="en-US" sz="2800" dirty="0">
                <a:solidFill>
                  <a:schemeClr val="bg1"/>
                </a:solidFill>
              </a:rPr>
              <a:t>，停止构造标记为</a:t>
            </a:r>
            <a:r>
              <a:rPr lang="en-US" altLang="zh-CN" sz="2800" dirty="0">
                <a:solidFill>
                  <a:schemeClr val="bg1"/>
                </a:solidFill>
              </a:rPr>
              <a:t>y</a:t>
            </a:r>
            <a:r>
              <a:rPr lang="zh-CN" altLang="en-US" sz="2800" dirty="0">
                <a:solidFill>
                  <a:schemeClr val="bg1"/>
                </a:solidFill>
              </a:rPr>
              <a:t>的</a:t>
            </a:r>
            <a:r>
              <a:rPr lang="en-US" altLang="zh-CN" sz="2800" dirty="0">
                <a:solidFill>
                  <a:schemeClr val="bg1"/>
                </a:solidFill>
              </a:rPr>
              <a:t>DFS</a:t>
            </a:r>
            <a:r>
              <a:rPr lang="zh-CN" altLang="en-US" sz="2800" dirty="0">
                <a:solidFill>
                  <a:schemeClr val="bg1"/>
                </a:solidFill>
              </a:rPr>
              <a:t>。等待最终某个更大的</a:t>
            </a:r>
            <a:r>
              <a:rPr lang="en-US" altLang="zh-CN" sz="2800" dirty="0">
                <a:solidFill>
                  <a:schemeClr val="bg1"/>
                </a:solidFill>
              </a:rPr>
              <a:t>id</a:t>
            </a:r>
            <a:r>
              <a:rPr lang="zh-CN" altLang="en-US" sz="2800" dirty="0">
                <a:solidFill>
                  <a:schemeClr val="bg1"/>
                </a:solidFill>
              </a:rPr>
              <a:t>的</a:t>
            </a:r>
            <a:r>
              <a:rPr lang="en-US" altLang="zh-CN" sz="2800" dirty="0">
                <a:solidFill>
                  <a:schemeClr val="bg1"/>
                </a:solidFill>
              </a:rPr>
              <a:t>leader</a:t>
            </a:r>
            <a:r>
              <a:rPr lang="zh-CN" altLang="en-US" sz="2800" dirty="0">
                <a:solidFill>
                  <a:schemeClr val="bg1"/>
                </a:solidFill>
              </a:rPr>
              <a:t>消息到达标记为</a:t>
            </a:r>
            <a:r>
              <a:rPr lang="en-US" altLang="zh-CN" sz="2800" dirty="0">
                <a:solidFill>
                  <a:schemeClr val="bg1"/>
                </a:solidFill>
              </a:rPr>
              <a:t>y</a:t>
            </a:r>
            <a:r>
              <a:rPr lang="zh-CN" altLang="en-US" sz="2800" dirty="0">
                <a:solidFill>
                  <a:schemeClr val="bg1"/>
                </a:solidFill>
              </a:rPr>
              <a:t>的树中结点时，再将该节点连接到树中。</a:t>
            </a:r>
            <a:r>
              <a:rPr lang="en-US" altLang="zh-CN" sz="2800" dirty="0">
                <a:solidFill>
                  <a:schemeClr val="bg1"/>
                </a:solidFill>
              </a:rPr>
              <a:t>(</a:t>
            </a:r>
            <a:r>
              <a:rPr lang="zh-CN" altLang="en-US" sz="2800" dirty="0">
                <a:solidFill>
                  <a:schemeClr val="bg1"/>
                </a:solidFill>
              </a:rPr>
              <a:t>至少标记为</a:t>
            </a:r>
            <a:r>
              <a:rPr lang="en-US" altLang="zh-CN" sz="2800" dirty="0" err="1">
                <a:solidFill>
                  <a:schemeClr val="bg1"/>
                </a:solidFill>
              </a:rPr>
              <a:t>leader</a:t>
            </a:r>
            <a:r>
              <a:rPr lang="en-US" altLang="zh-CN" sz="2800" baseline="-25000" dirty="0" err="1">
                <a:solidFill>
                  <a:schemeClr val="bg1"/>
                </a:solidFill>
              </a:rPr>
              <a:t>i</a:t>
            </a:r>
            <a:r>
              <a:rPr lang="zh-CN" altLang="en-US" sz="2800" dirty="0">
                <a:solidFill>
                  <a:schemeClr val="bg1"/>
                </a:solidFill>
              </a:rPr>
              <a:t>的</a:t>
            </a:r>
            <a:r>
              <a:rPr lang="en-US" altLang="zh-CN" sz="2800" dirty="0">
                <a:solidFill>
                  <a:schemeClr val="bg1"/>
                </a:solidFill>
              </a:rPr>
              <a:t>msg</a:t>
            </a:r>
            <a:r>
              <a:rPr lang="zh-CN" altLang="en-US" sz="2800" dirty="0">
                <a:solidFill>
                  <a:schemeClr val="bg1"/>
                </a:solidFill>
              </a:rPr>
              <a:t>会到达标记为</a:t>
            </a:r>
            <a:r>
              <a:rPr lang="en-US" altLang="zh-CN" sz="2800" dirty="0">
                <a:solidFill>
                  <a:schemeClr val="bg1"/>
                </a:solidFill>
              </a:rPr>
              <a:t>y</a:t>
            </a:r>
            <a:r>
              <a:rPr lang="zh-CN" altLang="en-US" sz="2800" dirty="0">
                <a:solidFill>
                  <a:schemeClr val="bg1"/>
                </a:solidFill>
              </a:rPr>
              <a:t>的树</a:t>
            </a:r>
            <a:r>
              <a:rPr lang="en-US" altLang="zh-CN" sz="2800" dirty="0">
                <a:solidFill>
                  <a:schemeClr val="bg1"/>
                </a:solidFill>
              </a:rPr>
              <a:t>)</a:t>
            </a:r>
          </a:p>
          <a:p>
            <a:pPr marL="533400" indent="-533400" algn="just" eaLnBrk="1" hangingPunct="1">
              <a:lnSpc>
                <a:spcPct val="105000"/>
              </a:lnSpc>
              <a:buClr>
                <a:srgbClr val="00FF00"/>
              </a:buClr>
              <a:buFont typeface="Wingdings" panose="05000000000000000000" pitchFamily="2" charset="2"/>
              <a:buAutoNum type="circleNumDbPlain" startAt="2"/>
            </a:pPr>
            <a:r>
              <a:rPr lang="zh-CN" altLang="en-US" sz="2800" dirty="0">
                <a:solidFill>
                  <a:srgbClr val="00FF00"/>
                </a:solidFill>
              </a:rPr>
              <a:t>若</a:t>
            </a:r>
            <a:r>
              <a:rPr lang="en-US" altLang="zh-CN" sz="2800" dirty="0">
                <a:solidFill>
                  <a:srgbClr val="00FF00"/>
                </a:solidFill>
              </a:rPr>
              <a:t>y=</a:t>
            </a:r>
            <a:r>
              <a:rPr lang="en-US" altLang="zh-CN" sz="2800" dirty="0" err="1">
                <a:solidFill>
                  <a:srgbClr val="00FF00"/>
                </a:solidFill>
              </a:rPr>
              <a:t>leader</a:t>
            </a:r>
            <a:r>
              <a:rPr lang="en-US" altLang="zh-CN" sz="2800" baseline="-25000" dirty="0" err="1">
                <a:solidFill>
                  <a:srgbClr val="00FF00"/>
                </a:solidFill>
              </a:rPr>
              <a:t>i</a:t>
            </a:r>
            <a:r>
              <a:rPr lang="zh-CN" altLang="en-US" sz="2800" dirty="0">
                <a:solidFill>
                  <a:schemeClr val="bg1"/>
                </a:solidFill>
              </a:rPr>
              <a:t>，则</a:t>
            </a:r>
            <a:r>
              <a:rPr lang="en-US" altLang="zh-CN" sz="2800" dirty="0">
                <a:solidFill>
                  <a:schemeClr val="bg1"/>
                </a:solidFill>
              </a:rPr>
              <a:t>P</a:t>
            </a:r>
            <a:r>
              <a:rPr lang="en-US" altLang="zh-CN" sz="2800" baseline="-25000" dirty="0">
                <a:solidFill>
                  <a:schemeClr val="bg1"/>
                </a:solidFill>
              </a:rPr>
              <a:t>i</a:t>
            </a:r>
            <a:r>
              <a:rPr lang="zh-CN" altLang="en-US" sz="2800" dirty="0">
                <a:solidFill>
                  <a:schemeClr val="bg1"/>
                </a:solidFill>
              </a:rPr>
              <a:t>已属于标记</a:t>
            </a:r>
            <a:r>
              <a:rPr lang="en-US" altLang="zh-CN" sz="2800" dirty="0">
                <a:solidFill>
                  <a:schemeClr val="bg1"/>
                </a:solidFill>
              </a:rPr>
              <a:t>y</a:t>
            </a:r>
            <a:r>
              <a:rPr lang="zh-CN" altLang="en-US" sz="2800" dirty="0">
                <a:solidFill>
                  <a:schemeClr val="bg1"/>
                </a:solidFill>
              </a:rPr>
              <a:t>的</a:t>
            </a:r>
            <a:r>
              <a:rPr lang="en-US" altLang="zh-CN" sz="2800" dirty="0">
                <a:solidFill>
                  <a:schemeClr val="bg1"/>
                </a:solidFill>
              </a:rPr>
              <a:t>DFS</a:t>
            </a:r>
            <a:r>
              <a:rPr lang="zh-CN" altLang="en-US" sz="2800" dirty="0">
                <a:solidFill>
                  <a:schemeClr val="bg1"/>
                </a:solidFill>
              </a:rPr>
              <a:t>树中。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chemeClr val="bg1"/>
                </a:solidFill>
              </a:rPr>
              <a:t>	</a:t>
            </a:r>
          </a:p>
        </p:txBody>
      </p:sp>
      <p:graphicFrame>
        <p:nvGraphicFramePr>
          <p:cNvPr id="41990" name="Object 2">
            <a:extLst>
              <a:ext uri="{FF2B5EF4-FFF2-40B4-BE49-F238E27FC236}">
                <a16:creationId xmlns:a16="http://schemas.microsoft.com/office/drawing/2014/main" id="{5B6B2A2B-D26F-426D-BA62-6A55046F3AC5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0" y="1538288"/>
          <a:ext cx="4167188" cy="382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sio" r:id="rId3" imgW="2992755" imgH="1780642" progId="Visio.Drawing.11">
                  <p:embed/>
                </p:oleObj>
              </mc:Choice>
              <mc:Fallback>
                <p:oleObj name="Visio" r:id="rId3" imgW="2992755" imgH="1780642" progId="Visio.Drawing.11">
                  <p:embed/>
                  <p:pic>
                    <p:nvPicPr>
                      <p:cNvPr id="41990" name="Object 2">
                        <a:extLst>
                          <a:ext uri="{FF2B5EF4-FFF2-40B4-BE49-F238E27FC236}">
                            <a16:creationId xmlns:a16="http://schemas.microsoft.com/office/drawing/2014/main" id="{5B6B2A2B-D26F-426D-BA62-6A55046F3A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538288"/>
                        <a:ext cx="4167188" cy="382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日期占位符 4">
            <a:extLst>
              <a:ext uri="{FF2B5EF4-FFF2-40B4-BE49-F238E27FC236}">
                <a16:creationId xmlns:a16="http://schemas.microsoft.com/office/drawing/2014/main" id="{A8A8A91B-FA38-4E6A-8820-8ACEFE65FB3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35" name="灯片编号占位符 6">
            <a:extLst>
              <a:ext uri="{FF2B5EF4-FFF2-40B4-BE49-F238E27FC236}">
                <a16:creationId xmlns:a16="http://schemas.microsoft.com/office/drawing/2014/main" id="{60F30F80-1899-4BD7-8AE2-540D710FC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1DDE3E0-783B-4938-9784-51F68EBFD832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867C9B3D-19B1-4698-BCEA-2992B12D99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231188" cy="638175"/>
          </a:xfrm>
        </p:spPr>
        <p:txBody>
          <a:bodyPr/>
          <a:lstStyle/>
          <a:p>
            <a:pPr algn="l" eaLnBrk="1" hangingPunct="1"/>
            <a:r>
              <a:rPr lang="en-US" altLang="zh-CN" sz="3200">
                <a:cs typeface="Times New Roman" panose="02020603050405020304" pitchFamily="18" charset="0"/>
              </a:rPr>
              <a:t>§2.5 </a:t>
            </a:r>
            <a:r>
              <a:rPr lang="zh-CN" altLang="en-US" sz="3200">
                <a:cs typeface="Times New Roman" panose="02020603050405020304" pitchFamily="18" charset="0"/>
              </a:rPr>
              <a:t>不指定根时构造</a:t>
            </a:r>
            <a:r>
              <a:rPr lang="en-US" altLang="zh-CN" sz="3200">
                <a:cs typeface="Times New Roman" panose="02020603050405020304" pitchFamily="18" charset="0"/>
              </a:rPr>
              <a:t>DFS</a:t>
            </a:r>
            <a:r>
              <a:rPr lang="zh-CN" altLang="en-US" sz="3200">
                <a:cs typeface="Times New Roman" panose="02020603050405020304" pitchFamily="18" charset="0"/>
              </a:rPr>
              <a:t>生成树</a:t>
            </a:r>
            <a:endParaRPr lang="zh-CN" altLang="en-US" sz="3200"/>
          </a:p>
        </p:txBody>
      </p:sp>
      <p:sp>
        <p:nvSpPr>
          <p:cNvPr id="44037" name="Rectangle 3">
            <a:extLst>
              <a:ext uri="{FF2B5EF4-FFF2-40B4-BE49-F238E27FC236}">
                <a16:creationId xmlns:a16="http://schemas.microsoft.com/office/drawing/2014/main" id="{3E5BCB51-7340-4666-B089-7C209BD5C3D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593725"/>
            <a:ext cx="9145588" cy="6030913"/>
          </a:xfrm>
        </p:spPr>
        <p:txBody>
          <a:bodyPr/>
          <a:lstStyle/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AutoNum type="arabicPeriod" startAt="2"/>
            </a:pPr>
            <a:r>
              <a:rPr lang="zh-CN" altLang="en-US" sz="2600" dirty="0"/>
              <a:t>算法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600" dirty="0">
                <a:solidFill>
                  <a:schemeClr val="bg1"/>
                </a:solidFill>
              </a:rPr>
              <a:t>	</a:t>
            </a:r>
            <a:r>
              <a:rPr lang="en-US" altLang="zh-CN" sz="2600" dirty="0">
                <a:solidFill>
                  <a:srgbClr val="00FF00"/>
                </a:solidFill>
              </a:rPr>
              <a:t>Alg2.4</a:t>
            </a:r>
            <a:r>
              <a:rPr lang="en-US" altLang="zh-CN" sz="2600" dirty="0">
                <a:solidFill>
                  <a:schemeClr val="bg1"/>
                </a:solidFill>
              </a:rPr>
              <a:t> </a:t>
            </a:r>
            <a:r>
              <a:rPr lang="zh-CN" altLang="en-US" sz="2600" dirty="0">
                <a:solidFill>
                  <a:schemeClr val="bg1"/>
                </a:solidFill>
              </a:rPr>
              <a:t>构造生成树，不指定根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600" dirty="0">
                <a:solidFill>
                  <a:schemeClr val="bg1"/>
                </a:solidFill>
              </a:rPr>
              <a:t>     </a:t>
            </a:r>
            <a:r>
              <a:rPr lang="en-US" altLang="zh-CN" sz="2600" dirty="0">
                <a:solidFill>
                  <a:schemeClr val="bg1"/>
                </a:solidFill>
              </a:rPr>
              <a:t>Code for Processor P</a:t>
            </a:r>
            <a:r>
              <a:rPr lang="en-US" altLang="zh-CN" sz="2600" baseline="-25000" dirty="0">
                <a:solidFill>
                  <a:schemeClr val="bg1"/>
                </a:solidFill>
              </a:rPr>
              <a:t>i</a:t>
            </a:r>
            <a:r>
              <a:rPr lang="en-US" altLang="zh-CN" sz="2600" dirty="0">
                <a:solidFill>
                  <a:schemeClr val="bg1"/>
                </a:solidFill>
              </a:rPr>
              <a:t>  0≤i≤n-1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chemeClr val="bg1"/>
                </a:solidFill>
              </a:rPr>
              <a:t>	Var parent:	</a:t>
            </a:r>
            <a:r>
              <a:rPr lang="en-US" altLang="zh-CN" sz="2600" dirty="0" err="1">
                <a:solidFill>
                  <a:schemeClr val="bg1"/>
                </a:solidFill>
              </a:rPr>
              <a:t>init</a:t>
            </a:r>
            <a:r>
              <a:rPr lang="en-US" altLang="zh-CN" sz="2600" dirty="0">
                <a:solidFill>
                  <a:schemeClr val="bg1"/>
                </a:solidFill>
              </a:rPr>
              <a:t> nil;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chemeClr val="bg1"/>
                </a:solidFill>
              </a:rPr>
              <a:t>	       leader:	</a:t>
            </a:r>
            <a:r>
              <a:rPr lang="en-US" altLang="zh-CN" sz="2600" dirty="0" err="1">
                <a:solidFill>
                  <a:schemeClr val="bg1"/>
                </a:solidFill>
              </a:rPr>
              <a:t>init</a:t>
            </a:r>
            <a:r>
              <a:rPr lang="en-US" altLang="zh-CN" sz="2600" dirty="0">
                <a:solidFill>
                  <a:schemeClr val="bg1"/>
                </a:solidFill>
              </a:rPr>
              <a:t> 0;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chemeClr val="bg1"/>
                </a:solidFill>
              </a:rPr>
              <a:t>	       children:	int </a:t>
            </a:r>
            <a:r>
              <a:rPr lang="el-GR" altLang="zh-CN" sz="2600" dirty="0">
                <a:solidFill>
                  <a:schemeClr val="bg1"/>
                </a:solidFill>
              </a:rPr>
              <a:t>φ</a:t>
            </a:r>
            <a:r>
              <a:rPr lang="en-US" altLang="zh-CN" sz="2600" dirty="0">
                <a:solidFill>
                  <a:schemeClr val="bg1"/>
                </a:solidFill>
              </a:rPr>
              <a:t>;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chemeClr val="bg1"/>
                </a:solidFill>
              </a:rPr>
              <a:t>	       unexplored:	</a:t>
            </a:r>
            <a:r>
              <a:rPr lang="en-US" altLang="zh-CN" sz="2600" dirty="0" err="1">
                <a:solidFill>
                  <a:schemeClr val="bg1"/>
                </a:solidFill>
              </a:rPr>
              <a:t>init</a:t>
            </a:r>
            <a:r>
              <a:rPr lang="en-US" altLang="zh-CN" sz="2600" dirty="0">
                <a:solidFill>
                  <a:schemeClr val="bg1"/>
                </a:solidFill>
              </a:rPr>
              <a:t> all neighbors of P</a:t>
            </a:r>
            <a:r>
              <a:rPr lang="en-US" altLang="zh-CN" sz="2600" baseline="-25000" dirty="0">
                <a:solidFill>
                  <a:schemeClr val="bg1"/>
                </a:solidFill>
              </a:rPr>
              <a:t>i</a:t>
            </a:r>
            <a:r>
              <a:rPr lang="en-US" altLang="zh-CN" sz="2600" dirty="0">
                <a:solidFill>
                  <a:schemeClr val="bg1"/>
                </a:solidFill>
              </a:rPr>
              <a:t>;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chemeClr val="bg1"/>
                </a:solidFill>
              </a:rPr>
              <a:t>	1: </a:t>
            </a:r>
            <a:r>
              <a:rPr lang="en-US" altLang="zh-CN" sz="2600" dirty="0">
                <a:solidFill>
                  <a:srgbClr val="00FF00"/>
                </a:solidFill>
              </a:rPr>
              <a:t>upon receiving no msg:</a:t>
            </a:r>
            <a:r>
              <a:rPr lang="en-US" altLang="zh-CN" sz="2600" dirty="0">
                <a:solidFill>
                  <a:schemeClr val="bg1"/>
                </a:solidFill>
              </a:rPr>
              <a:t>  </a:t>
            </a:r>
            <a:r>
              <a:rPr lang="en-US" altLang="zh-CN" sz="2600" dirty="0">
                <a:solidFill>
                  <a:srgbClr val="00FF00"/>
                </a:solidFill>
              </a:rPr>
              <a:t>//wake up spontaneously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chemeClr val="bg1"/>
                </a:solidFill>
              </a:rPr>
              <a:t>	2:     if parent = nil then {  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chemeClr val="bg1"/>
                </a:solidFill>
              </a:rPr>
              <a:t>	            //</a:t>
            </a:r>
            <a:r>
              <a:rPr lang="zh-CN" altLang="en-US" sz="2600" dirty="0">
                <a:solidFill>
                  <a:schemeClr val="bg1"/>
                </a:solidFill>
              </a:rPr>
              <a:t>若非空，则</a:t>
            </a:r>
            <a:r>
              <a:rPr lang="en-US" altLang="zh-CN" sz="2600" dirty="0">
                <a:solidFill>
                  <a:schemeClr val="bg1"/>
                </a:solidFill>
              </a:rPr>
              <a:t>P</a:t>
            </a:r>
            <a:r>
              <a:rPr lang="en-US" altLang="zh-CN" sz="2600" baseline="-25000" dirty="0">
                <a:solidFill>
                  <a:schemeClr val="bg1"/>
                </a:solidFill>
              </a:rPr>
              <a:t>i</a:t>
            </a:r>
            <a:r>
              <a:rPr lang="zh-CN" altLang="en-US" sz="2600" dirty="0">
                <a:solidFill>
                  <a:schemeClr val="bg1"/>
                </a:solidFill>
              </a:rPr>
              <a:t>在某子树上，则</a:t>
            </a:r>
            <a:r>
              <a:rPr lang="en-US" altLang="zh-CN" sz="2600" dirty="0">
                <a:solidFill>
                  <a:schemeClr val="bg1"/>
                </a:solidFill>
              </a:rPr>
              <a:t>P</a:t>
            </a:r>
            <a:r>
              <a:rPr lang="en-US" altLang="zh-CN" sz="2600" baseline="-25000" dirty="0">
                <a:solidFill>
                  <a:schemeClr val="bg1"/>
                </a:solidFill>
              </a:rPr>
              <a:t>i</a:t>
            </a:r>
            <a:r>
              <a:rPr lang="zh-CN" altLang="en-US" sz="2600" dirty="0">
                <a:solidFill>
                  <a:schemeClr val="bg1"/>
                </a:solidFill>
              </a:rPr>
              <a:t>失去竞选机会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600" dirty="0">
                <a:solidFill>
                  <a:schemeClr val="bg1"/>
                </a:solidFill>
              </a:rPr>
              <a:t>	</a:t>
            </a:r>
            <a:r>
              <a:rPr lang="en-US" altLang="zh-CN" sz="2600" dirty="0">
                <a:solidFill>
                  <a:schemeClr val="bg1"/>
                </a:solidFill>
              </a:rPr>
              <a:t>3:         leader := id;  parent := </a:t>
            </a:r>
            <a:r>
              <a:rPr lang="en-US" altLang="zh-CN" sz="2600" dirty="0" err="1">
                <a:solidFill>
                  <a:schemeClr val="bg1"/>
                </a:solidFill>
              </a:rPr>
              <a:t>i</a:t>
            </a:r>
            <a:r>
              <a:rPr lang="en-US" altLang="zh-CN" sz="2600" dirty="0">
                <a:solidFill>
                  <a:schemeClr val="bg1"/>
                </a:solidFill>
              </a:rPr>
              <a:t>;//</a:t>
            </a:r>
            <a:r>
              <a:rPr lang="zh-CN" altLang="en-US" sz="2600" dirty="0">
                <a:solidFill>
                  <a:schemeClr val="bg1"/>
                </a:solidFill>
              </a:rPr>
              <a:t>试图以自己为根构造树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600" dirty="0">
                <a:solidFill>
                  <a:schemeClr val="bg1"/>
                </a:solidFill>
              </a:rPr>
              <a:t>	</a:t>
            </a:r>
            <a:r>
              <a:rPr lang="en-US" altLang="zh-CN" sz="2600" dirty="0">
                <a:solidFill>
                  <a:schemeClr val="bg1"/>
                </a:solidFill>
              </a:rPr>
              <a:t>4:             </a:t>
            </a:r>
            <a:r>
              <a:rPr lang="en-US" altLang="zh-CN" sz="2600" dirty="0" err="1">
                <a:solidFill>
                  <a:schemeClr val="bg1"/>
                </a:solidFill>
              </a:rPr>
              <a:t>P</a:t>
            </a:r>
            <a:r>
              <a:rPr lang="en-US" altLang="zh-CN" sz="2600" baseline="-25000" dirty="0" err="1">
                <a:solidFill>
                  <a:schemeClr val="bg1"/>
                </a:solidFill>
              </a:rPr>
              <a:t>j</a:t>
            </a:r>
            <a:r>
              <a:rPr lang="en-US" altLang="el-GR" sz="2600" dirty="0" err="1">
                <a:solidFill>
                  <a:schemeClr val="bg1"/>
                </a:solidFill>
              </a:rPr>
              <a:t>∈</a:t>
            </a:r>
            <a:r>
              <a:rPr lang="en-US" altLang="zh-CN" sz="2600" dirty="0" err="1">
                <a:solidFill>
                  <a:schemeClr val="bg1"/>
                </a:solidFill>
              </a:rPr>
              <a:t>unexplored</a:t>
            </a:r>
            <a:r>
              <a:rPr lang="en-US" altLang="zh-CN" sz="2600" dirty="0">
                <a:solidFill>
                  <a:schemeClr val="bg1"/>
                </a:solidFill>
              </a:rPr>
              <a:t>;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chemeClr val="bg1"/>
                </a:solidFill>
              </a:rPr>
              <a:t>	5:         </a:t>
            </a:r>
            <a:r>
              <a:rPr lang="zh-CN" altLang="en-US" sz="2600" dirty="0">
                <a:solidFill>
                  <a:schemeClr val="bg1"/>
                </a:solidFill>
              </a:rPr>
              <a:t>将</a:t>
            </a:r>
            <a:r>
              <a:rPr lang="en-US" altLang="zh-CN" sz="2600" dirty="0" err="1">
                <a:solidFill>
                  <a:schemeClr val="bg1"/>
                </a:solidFill>
              </a:rPr>
              <a:t>P</a:t>
            </a:r>
            <a:r>
              <a:rPr lang="en-US" altLang="zh-CN" sz="2600" baseline="-25000" dirty="0" err="1">
                <a:solidFill>
                  <a:schemeClr val="bg1"/>
                </a:solidFill>
              </a:rPr>
              <a:t>j</a:t>
            </a:r>
            <a:r>
              <a:rPr lang="zh-CN" altLang="en-US" sz="2600" dirty="0">
                <a:solidFill>
                  <a:schemeClr val="bg1"/>
                </a:solidFill>
              </a:rPr>
              <a:t>从</a:t>
            </a:r>
            <a:r>
              <a:rPr lang="en-US" altLang="zh-CN" sz="2600" dirty="0">
                <a:solidFill>
                  <a:schemeClr val="bg1"/>
                </a:solidFill>
              </a:rPr>
              <a:t>unexplored</a:t>
            </a:r>
            <a:r>
              <a:rPr lang="zh-CN" altLang="en-US" sz="2600" dirty="0">
                <a:solidFill>
                  <a:schemeClr val="bg1"/>
                </a:solidFill>
              </a:rPr>
              <a:t>中删去；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600" dirty="0">
                <a:solidFill>
                  <a:schemeClr val="bg1"/>
                </a:solidFill>
              </a:rPr>
              <a:t>	</a:t>
            </a:r>
            <a:r>
              <a:rPr lang="en-US" altLang="zh-CN" sz="2600" dirty="0">
                <a:solidFill>
                  <a:schemeClr val="bg1"/>
                </a:solidFill>
              </a:rPr>
              <a:t>6</a:t>
            </a:r>
            <a:r>
              <a:rPr lang="zh-CN" altLang="en-US" sz="2600" dirty="0">
                <a:solidFill>
                  <a:schemeClr val="bg1"/>
                </a:solidFill>
              </a:rPr>
              <a:t>：      </a:t>
            </a:r>
            <a:r>
              <a:rPr lang="en-US" altLang="zh-CN" sz="2600" dirty="0">
                <a:solidFill>
                  <a:schemeClr val="bg1"/>
                </a:solidFill>
              </a:rPr>
              <a:t>send &lt;leader&gt; to </a:t>
            </a:r>
            <a:r>
              <a:rPr lang="en-US" altLang="zh-CN" sz="2600" dirty="0" err="1">
                <a:solidFill>
                  <a:schemeClr val="bg1"/>
                </a:solidFill>
              </a:rPr>
              <a:t>p</a:t>
            </a:r>
            <a:r>
              <a:rPr lang="en-US" altLang="zh-CN" sz="2600" baseline="-25000" dirty="0" err="1">
                <a:solidFill>
                  <a:schemeClr val="bg1"/>
                </a:solidFill>
              </a:rPr>
              <a:t>j</a:t>
            </a:r>
            <a:r>
              <a:rPr lang="en-US" altLang="zh-CN" sz="2600" dirty="0">
                <a:solidFill>
                  <a:schemeClr val="bg1"/>
                </a:solidFill>
              </a:rPr>
              <a:t>;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600" dirty="0">
                <a:solidFill>
                  <a:schemeClr val="bg1"/>
                </a:solidFill>
              </a:rPr>
              <a:t>	        }</a:t>
            </a:r>
          </a:p>
        </p:txBody>
      </p:sp>
      <p:graphicFrame>
        <p:nvGraphicFramePr>
          <p:cNvPr id="44038" name="Object 2">
            <a:extLst>
              <a:ext uri="{FF2B5EF4-FFF2-40B4-BE49-F238E27FC236}">
                <a16:creationId xmlns:a16="http://schemas.microsoft.com/office/drawing/2014/main" id="{29806BD9-B33F-4540-8B10-E3EDD7C4835E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1736725" y="5003800"/>
          <a:ext cx="333375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2268" imgH="164957" progId="Equation.DSMT4">
                  <p:embed/>
                </p:oleObj>
              </mc:Choice>
              <mc:Fallback>
                <p:oleObj name="Equation" r:id="rId3" imgW="152268" imgH="164957" progId="Equation.DSMT4">
                  <p:embed/>
                  <p:pic>
                    <p:nvPicPr>
                      <p:cNvPr id="44038" name="Object 2">
                        <a:extLst>
                          <a:ext uri="{FF2B5EF4-FFF2-40B4-BE49-F238E27FC236}">
                            <a16:creationId xmlns:a16="http://schemas.microsoft.com/office/drawing/2014/main" id="{29806BD9-B33F-4540-8B10-E3EDD7C4835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6725" y="5003800"/>
                        <a:ext cx="333375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日期占位符 4">
            <a:extLst>
              <a:ext uri="{FF2B5EF4-FFF2-40B4-BE49-F238E27FC236}">
                <a16:creationId xmlns:a16="http://schemas.microsoft.com/office/drawing/2014/main" id="{B6CDC490-4BE2-4DE2-A00D-848B73F60FD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83" name="灯片编号占位符 6">
            <a:extLst>
              <a:ext uri="{FF2B5EF4-FFF2-40B4-BE49-F238E27FC236}">
                <a16:creationId xmlns:a16="http://schemas.microsoft.com/office/drawing/2014/main" id="{10E8E3D3-1448-4A37-A763-574DDFE1C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2081C76-8965-4B4A-A08E-88BD15F84854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46084" name="Rectangle 2">
            <a:extLst>
              <a:ext uri="{FF2B5EF4-FFF2-40B4-BE49-F238E27FC236}">
                <a16:creationId xmlns:a16="http://schemas.microsoft.com/office/drawing/2014/main" id="{49F5E90E-4095-43A6-99B0-94EAD28C8F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684213"/>
          </a:xfrm>
        </p:spPr>
        <p:txBody>
          <a:bodyPr/>
          <a:lstStyle/>
          <a:p>
            <a:pPr algn="l" eaLnBrk="1" hangingPunct="1"/>
            <a:r>
              <a:rPr lang="en-US" altLang="zh-CN" sz="3200">
                <a:cs typeface="Times New Roman" panose="02020603050405020304" pitchFamily="18" charset="0"/>
              </a:rPr>
              <a:t>§2.5 </a:t>
            </a:r>
            <a:r>
              <a:rPr lang="zh-CN" altLang="en-US" sz="3200">
                <a:cs typeface="Times New Roman" panose="02020603050405020304" pitchFamily="18" charset="0"/>
              </a:rPr>
              <a:t>不指定根时构造</a:t>
            </a:r>
            <a:r>
              <a:rPr lang="en-US" altLang="zh-CN" sz="3200">
                <a:cs typeface="Times New Roman" panose="02020603050405020304" pitchFamily="18" charset="0"/>
              </a:rPr>
              <a:t>DFS</a:t>
            </a:r>
            <a:r>
              <a:rPr lang="zh-CN" altLang="en-US" sz="3200">
                <a:cs typeface="Times New Roman" panose="02020603050405020304" pitchFamily="18" charset="0"/>
              </a:rPr>
              <a:t>生成树</a:t>
            </a:r>
            <a:endParaRPr lang="zh-CN" altLang="en-US" sz="3200"/>
          </a:p>
        </p:txBody>
      </p:sp>
      <p:sp>
        <p:nvSpPr>
          <p:cNvPr id="46085" name="Rectangle 3">
            <a:extLst>
              <a:ext uri="{FF2B5EF4-FFF2-40B4-BE49-F238E27FC236}">
                <a16:creationId xmlns:a16="http://schemas.microsoft.com/office/drawing/2014/main" id="{CDF426DC-68FC-4FBA-A039-B6B9A099554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7963" y="684213"/>
            <a:ext cx="8685212" cy="6173787"/>
          </a:xfrm>
        </p:spPr>
        <p:txBody>
          <a:bodyPr/>
          <a:lstStyle/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/>
              <a:t>想像：有</a:t>
            </a:r>
            <a:r>
              <a:rPr lang="en-US" altLang="zh-CN" sz="2400"/>
              <a:t>m</a:t>
            </a:r>
            <a:r>
              <a:rPr lang="zh-CN" altLang="en-US" sz="2400"/>
              <a:t>个人竞选领袖，</a:t>
            </a:r>
            <a:r>
              <a:rPr lang="en-US" altLang="zh-CN" sz="2400"/>
              <a:t>id</a:t>
            </a:r>
            <a:r>
              <a:rPr lang="zh-CN" altLang="en-US" sz="2400"/>
              <a:t>是他自身的素质分，不想竞争人的</a:t>
            </a:r>
            <a:r>
              <a:rPr lang="en-US" altLang="zh-CN" sz="2400"/>
              <a:t>id</a:t>
            </a:r>
            <a:r>
              <a:rPr lang="zh-CN" altLang="en-US" sz="2400"/>
              <a:t>不参与比较。</a:t>
            </a:r>
          </a:p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/>
              <a:t>竞争规则：将自己的</a:t>
            </a:r>
            <a:r>
              <a:rPr lang="en-US" altLang="zh-CN" sz="2400"/>
              <a:t>id(</a:t>
            </a:r>
            <a:r>
              <a:rPr lang="zh-CN" altLang="en-US" sz="2400"/>
              <a:t>如讲演片</a:t>
            </a:r>
            <a:r>
              <a:rPr lang="en-US" altLang="zh-CN" sz="2400"/>
              <a:t>)</a:t>
            </a:r>
            <a:r>
              <a:rPr lang="zh-CN" altLang="en-US" sz="2400"/>
              <a:t>传递给一个熟悉的人，由他再传给另一人</a:t>
            </a:r>
            <a:r>
              <a:rPr lang="en-US" altLang="zh-CN" sz="2400"/>
              <a:t>(</a:t>
            </a:r>
            <a:r>
              <a:rPr lang="zh-CN" altLang="en-US" sz="2400"/>
              <a:t>一次只能送一人。</a:t>
            </a:r>
            <a:r>
              <a:rPr lang="en-US" altLang="zh-CN" sz="2400"/>
              <a:t>)</a:t>
            </a:r>
            <a:endParaRPr lang="en-US" altLang="zh-CN" sz="2800"/>
          </a:p>
          <a:p>
            <a:pPr marL="533400" indent="-533400" algn="just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7: </a:t>
            </a:r>
            <a:r>
              <a:rPr lang="en-US" altLang="zh-CN" sz="2400">
                <a:solidFill>
                  <a:srgbClr val="00FF00"/>
                </a:solidFill>
              </a:rPr>
              <a:t>upon receiving &lt;new-id&gt; from neighbor P</a:t>
            </a:r>
            <a:r>
              <a:rPr lang="en-US" altLang="zh-CN" sz="2400" baseline="-25000">
                <a:solidFill>
                  <a:srgbClr val="00FF00"/>
                </a:solidFill>
              </a:rPr>
              <a:t>j</a:t>
            </a:r>
            <a:r>
              <a:rPr lang="en-US" altLang="zh-CN" sz="2400">
                <a:solidFill>
                  <a:srgbClr val="00FF00"/>
                </a:solidFill>
              </a:rPr>
              <a:t>:</a:t>
            </a:r>
            <a:r>
              <a:rPr lang="en-US" altLang="zh-CN" sz="2400">
                <a:solidFill>
                  <a:schemeClr val="bg1"/>
                </a:solidFill>
              </a:rPr>
              <a:t>  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8:     if leader&lt;new-id then {   //</a:t>
            </a:r>
            <a:r>
              <a:rPr lang="zh-CN" altLang="en-US" sz="2400">
                <a:solidFill>
                  <a:schemeClr val="bg1"/>
                </a:solidFill>
              </a:rPr>
              <a:t>将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所在树合并到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zh-CN" altLang="en-US" sz="2400">
                <a:solidFill>
                  <a:schemeClr val="bg1"/>
                </a:solidFill>
              </a:rPr>
              <a:t>所在树中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9:        leader := new-id; parent := j;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           //</a:t>
            </a:r>
            <a:r>
              <a:rPr lang="zh-CN" altLang="en-US" sz="2400">
                <a:solidFill>
                  <a:schemeClr val="bg1"/>
                </a:solidFill>
              </a:rPr>
              <a:t>令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的双亲为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zh-CN" altLang="en-US" sz="2400">
                <a:solidFill>
                  <a:schemeClr val="bg1"/>
                </a:solidFill>
              </a:rPr>
              <a:t>，可能是修改，而非对</a:t>
            </a:r>
            <a:r>
              <a:rPr lang="en-US" altLang="zh-CN" sz="2400">
                <a:solidFill>
                  <a:schemeClr val="bg1"/>
                </a:solidFill>
              </a:rPr>
              <a:t>nil</a:t>
            </a:r>
            <a:r>
              <a:rPr lang="zh-CN" altLang="en-US" sz="2400">
                <a:solidFill>
                  <a:schemeClr val="bg1"/>
                </a:solidFill>
              </a:rPr>
              <a:t>赋值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    </a:t>
            </a:r>
            <a:r>
              <a:rPr lang="en-US" altLang="zh-CN" sz="2400">
                <a:solidFill>
                  <a:schemeClr val="bg1"/>
                </a:solidFill>
              </a:rPr>
              <a:t>//</a:t>
            </a:r>
            <a:r>
              <a:rPr lang="zh-CN" altLang="en-US" sz="2400">
                <a:solidFill>
                  <a:schemeClr val="bg1"/>
                </a:solidFill>
              </a:rPr>
              <a:t>并不一定能停止较差的竞选者传播</a:t>
            </a:r>
            <a:r>
              <a:rPr lang="en-US" altLang="zh-CN" sz="2400">
                <a:solidFill>
                  <a:schemeClr val="bg1"/>
                </a:solidFill>
              </a:rPr>
              <a:t>msg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10:      unexplored := all the neighbors of P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en-US" altLang="zh-CN" sz="2400">
                <a:solidFill>
                  <a:schemeClr val="bg1"/>
                </a:solidFill>
              </a:rPr>
              <a:t> except P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en-US" altLang="zh-CN" sz="2400">
                <a:solidFill>
                  <a:schemeClr val="bg1"/>
                </a:solidFill>
              </a:rPr>
              <a:t>;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           </a:t>
            </a:r>
            <a:r>
              <a:rPr lang="en-US" altLang="zh-CN" sz="2400">
                <a:solidFill>
                  <a:srgbClr val="00FF00"/>
                </a:solidFill>
              </a:rPr>
              <a:t>//</a:t>
            </a:r>
            <a:r>
              <a:rPr lang="zh-CN" altLang="en-US" sz="2400">
                <a:solidFill>
                  <a:srgbClr val="00FF00"/>
                </a:solidFill>
              </a:rPr>
              <a:t>重置未访问的邻居集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11:      if unexplored ≠</a:t>
            </a:r>
            <a:r>
              <a:rPr lang="el-GR" altLang="zh-CN" sz="2400">
                <a:solidFill>
                  <a:schemeClr val="bg1"/>
                </a:solidFill>
              </a:rPr>
              <a:t>φ</a:t>
            </a:r>
            <a:r>
              <a:rPr lang="en-US" altLang="zh-CN" sz="2400">
                <a:solidFill>
                  <a:schemeClr val="bg1"/>
                </a:solidFill>
              </a:rPr>
              <a:t> then {  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               //</a:t>
            </a:r>
            <a:r>
              <a:rPr lang="zh-CN" altLang="en-US" sz="2400">
                <a:solidFill>
                  <a:schemeClr val="bg1"/>
                </a:solidFill>
              </a:rPr>
              <a:t>因为</a:t>
            </a:r>
            <a:r>
              <a:rPr lang="en-US" altLang="zh-CN" sz="2400">
                <a:solidFill>
                  <a:schemeClr val="bg1"/>
                </a:solidFill>
              </a:rPr>
              <a:t>new-id</a:t>
            </a:r>
            <a:r>
              <a:rPr lang="zh-CN" altLang="en-US" sz="2400">
                <a:solidFill>
                  <a:schemeClr val="bg1"/>
                </a:solidFill>
              </a:rPr>
              <a:t>大，使原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所在</a:t>
            </a:r>
            <a:r>
              <a:rPr lang="en-US" altLang="zh-CN" sz="2400">
                <a:solidFill>
                  <a:schemeClr val="bg1"/>
                </a:solidFill>
              </a:rPr>
              <a:t>DFS</a:t>
            </a:r>
            <a:r>
              <a:rPr lang="zh-CN" altLang="en-US" sz="2400">
                <a:solidFill>
                  <a:schemeClr val="bg1"/>
                </a:solidFill>
              </a:rPr>
              <a:t>树修改各自</a:t>
            </a:r>
            <a:r>
              <a:rPr lang="en-US" altLang="zh-CN" sz="2400">
                <a:solidFill>
                  <a:schemeClr val="bg1"/>
                </a:solidFill>
              </a:rPr>
              <a:t>id</a:t>
            </a:r>
            <a:endParaRPr lang="el-GR" altLang="zh-CN" sz="2400">
              <a:solidFill>
                <a:schemeClr val="bg1"/>
              </a:solidFill>
            </a:endParaRP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12</a:t>
            </a:r>
            <a:r>
              <a:rPr lang="zh-CN" altLang="en-US" sz="2400">
                <a:solidFill>
                  <a:schemeClr val="bg1"/>
                </a:solidFill>
              </a:rPr>
              <a:t>：                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k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  <a:r>
              <a:rPr lang="en-US" altLang="el-GR" sz="2400">
                <a:solidFill>
                  <a:schemeClr val="bg1"/>
                </a:solidFill>
              </a:rPr>
              <a:t>∈</a:t>
            </a:r>
            <a:r>
              <a:rPr lang="en-US" altLang="zh-CN" sz="2400">
                <a:solidFill>
                  <a:schemeClr val="bg1"/>
                </a:solidFill>
              </a:rPr>
              <a:t> unexplored;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13:              </a:t>
            </a:r>
            <a:r>
              <a:rPr lang="zh-CN" altLang="en-US" sz="2400">
                <a:solidFill>
                  <a:schemeClr val="bg1"/>
                </a:solidFill>
              </a:rPr>
              <a:t>将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en-US" altLang="zh-CN" sz="2400" baseline="-25000">
                <a:solidFill>
                  <a:schemeClr val="bg1"/>
                </a:solidFill>
              </a:rPr>
              <a:t>k</a:t>
            </a:r>
            <a:r>
              <a:rPr lang="zh-CN" altLang="en-US" sz="2400">
                <a:solidFill>
                  <a:schemeClr val="bg1"/>
                </a:solidFill>
              </a:rPr>
              <a:t>从</a:t>
            </a:r>
            <a:r>
              <a:rPr lang="en-US" altLang="zh-CN" sz="2400">
                <a:solidFill>
                  <a:schemeClr val="bg1"/>
                </a:solidFill>
              </a:rPr>
              <a:t>unexplored</a:t>
            </a:r>
            <a:r>
              <a:rPr lang="zh-CN" altLang="en-US" sz="2400">
                <a:solidFill>
                  <a:schemeClr val="bg1"/>
                </a:solidFill>
              </a:rPr>
              <a:t>中删去；</a:t>
            </a:r>
          </a:p>
        </p:txBody>
      </p:sp>
      <p:graphicFrame>
        <p:nvGraphicFramePr>
          <p:cNvPr id="46086" name="Object 2">
            <a:extLst>
              <a:ext uri="{FF2B5EF4-FFF2-40B4-BE49-F238E27FC236}">
                <a16:creationId xmlns:a16="http://schemas.microsoft.com/office/drawing/2014/main" id="{3FE015C9-C50E-4FE5-82C4-2E232E18E4E2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1962150" y="5859463"/>
          <a:ext cx="333375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2268" imgH="164957" progId="Equation.DSMT4">
                  <p:embed/>
                </p:oleObj>
              </mc:Choice>
              <mc:Fallback>
                <p:oleObj name="Equation" r:id="rId3" imgW="152268" imgH="164957" progId="Equation.DSMT4">
                  <p:embed/>
                  <p:pic>
                    <p:nvPicPr>
                      <p:cNvPr id="46086" name="Object 2">
                        <a:extLst>
                          <a:ext uri="{FF2B5EF4-FFF2-40B4-BE49-F238E27FC236}">
                            <a16:creationId xmlns:a16="http://schemas.microsoft.com/office/drawing/2014/main" id="{3FE015C9-C50E-4FE5-82C4-2E232E18E4E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2150" y="5859463"/>
                        <a:ext cx="333375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日期占位符 4">
            <a:extLst>
              <a:ext uri="{FF2B5EF4-FFF2-40B4-BE49-F238E27FC236}">
                <a16:creationId xmlns:a16="http://schemas.microsoft.com/office/drawing/2014/main" id="{6108671D-2954-4D7E-9E77-A206A2E1074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8131" name="灯片编号占位符 6">
            <a:extLst>
              <a:ext uri="{FF2B5EF4-FFF2-40B4-BE49-F238E27FC236}">
                <a16:creationId xmlns:a16="http://schemas.microsoft.com/office/drawing/2014/main" id="{1AB9B0A2-9664-4972-8501-BCE7B2443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E9E9168-8EF4-4AA0-812C-8696BC187401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48132" name="Rectangle 2">
            <a:extLst>
              <a:ext uri="{FF2B5EF4-FFF2-40B4-BE49-F238E27FC236}">
                <a16:creationId xmlns:a16="http://schemas.microsoft.com/office/drawing/2014/main" id="{AD2B1228-742C-4BA9-9BBD-54824D40AC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 eaLnBrk="1" hangingPunct="1"/>
            <a:r>
              <a:rPr lang="en-US" altLang="zh-CN" sz="4000">
                <a:cs typeface="Times New Roman" panose="02020603050405020304" pitchFamily="18" charset="0"/>
              </a:rPr>
              <a:t>§2.5 </a:t>
            </a:r>
            <a:r>
              <a:rPr lang="zh-CN" altLang="en-US" sz="4000">
                <a:cs typeface="Times New Roman" panose="02020603050405020304" pitchFamily="18" charset="0"/>
              </a:rPr>
              <a:t>不指定根时构造</a:t>
            </a:r>
            <a:r>
              <a:rPr lang="en-US" altLang="zh-CN" sz="4000">
                <a:cs typeface="Times New Roman" panose="02020603050405020304" pitchFamily="18" charset="0"/>
              </a:rPr>
              <a:t>DFS</a:t>
            </a:r>
            <a:r>
              <a:rPr lang="zh-CN" altLang="en-US" sz="4000">
                <a:cs typeface="Times New Roman" panose="02020603050405020304" pitchFamily="18" charset="0"/>
              </a:rPr>
              <a:t>生成树</a:t>
            </a:r>
            <a:endParaRPr lang="zh-CN" altLang="en-US" sz="4000"/>
          </a:p>
        </p:txBody>
      </p:sp>
      <p:sp>
        <p:nvSpPr>
          <p:cNvPr id="48133" name="Rectangle 3">
            <a:extLst>
              <a:ext uri="{FF2B5EF4-FFF2-40B4-BE49-F238E27FC236}">
                <a16:creationId xmlns:a16="http://schemas.microsoft.com/office/drawing/2014/main" id="{AE344A58-A439-4148-9763-BDCF567943E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7963" y="954088"/>
            <a:ext cx="8937625" cy="5715000"/>
          </a:xfrm>
        </p:spPr>
        <p:txBody>
          <a:bodyPr/>
          <a:lstStyle/>
          <a:p>
            <a:pPr marL="533400" indent="-533400" eaLnBrk="1" hangingPunct="1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14:          send &lt;leader&gt; to P</a:t>
            </a:r>
            <a:r>
              <a:rPr lang="en-US" altLang="zh-CN" sz="2400" baseline="-25000">
                <a:solidFill>
                  <a:schemeClr val="bg1"/>
                </a:solidFill>
              </a:rPr>
              <a:t>K</a:t>
            </a:r>
            <a:r>
              <a:rPr lang="en-US" altLang="zh-CN" sz="2400">
                <a:solidFill>
                  <a:schemeClr val="bg1"/>
                </a:solidFill>
              </a:rPr>
              <a:t>; </a:t>
            </a:r>
          </a:p>
          <a:p>
            <a:pPr marL="533400" indent="-533400" eaLnBrk="1" hangingPunct="1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15:      }else send &lt;parent&gt; to parent; // unexplored =</a:t>
            </a:r>
            <a:r>
              <a:rPr lang="el-GR" altLang="zh-CN" sz="2400">
                <a:solidFill>
                  <a:schemeClr val="bg1"/>
                </a:solidFill>
              </a:rPr>
              <a:t>φ</a:t>
            </a:r>
            <a:endParaRPr lang="en-US" altLang="zh-CN" sz="2400">
              <a:solidFill>
                <a:schemeClr val="bg1"/>
              </a:solidFill>
            </a:endParaRPr>
          </a:p>
          <a:p>
            <a:pPr marL="533400" indent="-533400" eaLnBrk="1" hangingPunct="1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      }else </a:t>
            </a:r>
            <a:r>
              <a:rPr lang="en-US" altLang="zh-CN" sz="2400">
                <a:solidFill>
                  <a:srgbClr val="00FF00"/>
                </a:solidFill>
              </a:rPr>
              <a:t>// leader≥new-id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</a:p>
          <a:p>
            <a:pPr marL="533400" indent="-533400" eaLnBrk="1" hangingPunct="1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16:     if leader=new-id then send &lt;already&gt; to P</a:t>
            </a:r>
            <a:r>
              <a:rPr lang="en-US" altLang="zh-CN" sz="2400" baseline="-25000">
                <a:solidFill>
                  <a:schemeClr val="bg1"/>
                </a:solidFill>
              </a:rPr>
              <a:t>j</a:t>
            </a:r>
            <a:r>
              <a:rPr lang="en-US" altLang="zh-CN" sz="2400">
                <a:solidFill>
                  <a:schemeClr val="bg1"/>
                </a:solidFill>
              </a:rPr>
              <a:t>;  </a:t>
            </a:r>
          </a:p>
          <a:p>
            <a:pPr marL="533400" indent="-533400" eaLnBrk="1" hangingPunct="1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//</a:t>
            </a:r>
            <a:r>
              <a:rPr lang="zh-CN" altLang="en-US" sz="2400">
                <a:solidFill>
                  <a:schemeClr val="bg1"/>
                </a:solidFill>
              </a:rPr>
              <a:t>表示自己已经传出过此录像带，无需重传。已在同一树中</a:t>
            </a:r>
          </a:p>
          <a:p>
            <a:pPr marL="533400" indent="-533400" eaLnBrk="1" hangingPunct="1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//</a:t>
            </a:r>
            <a:r>
              <a:rPr lang="zh-CN" altLang="en-US" sz="2400">
                <a:solidFill>
                  <a:schemeClr val="bg1"/>
                </a:solidFill>
              </a:rPr>
              <a:t>若</a:t>
            </a:r>
            <a:r>
              <a:rPr lang="en-US" altLang="zh-CN" sz="2400">
                <a:solidFill>
                  <a:schemeClr val="bg1"/>
                </a:solidFill>
              </a:rPr>
              <a:t>leader&gt;new-id</a:t>
            </a:r>
            <a:r>
              <a:rPr lang="zh-CN" altLang="en-US" sz="2400">
                <a:solidFill>
                  <a:schemeClr val="bg1"/>
                </a:solidFill>
              </a:rPr>
              <a:t>，则</a:t>
            </a:r>
            <a:r>
              <a:rPr lang="en-US" altLang="zh-CN" sz="2400">
                <a:solidFill>
                  <a:schemeClr val="bg1"/>
                </a:solidFill>
              </a:rPr>
              <a:t>new-id</a:t>
            </a:r>
            <a:r>
              <a:rPr lang="zh-CN" altLang="en-US" sz="2400">
                <a:solidFill>
                  <a:schemeClr val="bg1"/>
                </a:solidFill>
              </a:rPr>
              <a:t>所在</a:t>
            </a:r>
            <a:r>
              <a:rPr lang="en-US" altLang="zh-CN" sz="2400">
                <a:solidFill>
                  <a:schemeClr val="bg1"/>
                </a:solidFill>
              </a:rPr>
              <a:t>DFS</a:t>
            </a:r>
            <a:r>
              <a:rPr lang="zh-CN" altLang="en-US" sz="2400">
                <a:solidFill>
                  <a:schemeClr val="bg1"/>
                </a:solidFill>
              </a:rPr>
              <a:t>停止构造</a:t>
            </a:r>
          </a:p>
          <a:p>
            <a:pPr marL="533400" indent="-533400" eaLnBrk="1" hangingPunct="1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//</a:t>
            </a:r>
            <a:r>
              <a:rPr lang="zh-CN" altLang="en-US" sz="2400">
                <a:solidFill>
                  <a:schemeClr val="bg1"/>
                </a:solidFill>
              </a:rPr>
              <a:t>以前收到的竞选者优于</a:t>
            </a:r>
            <a:r>
              <a:rPr lang="en-US" altLang="zh-CN" sz="2400">
                <a:solidFill>
                  <a:schemeClr val="bg1"/>
                </a:solidFill>
              </a:rPr>
              <a:t>new-id</a:t>
            </a:r>
            <a:r>
              <a:rPr lang="zh-CN" altLang="en-US" sz="2400">
                <a:solidFill>
                  <a:schemeClr val="bg1"/>
                </a:solidFill>
              </a:rPr>
              <a:t>，不传送，使之停止传播。</a:t>
            </a:r>
          </a:p>
          <a:p>
            <a:pPr marL="533400" indent="-533400" eaLnBrk="1" hangingPunct="1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endParaRPr lang="zh-CN" altLang="en-US" sz="2400">
              <a:solidFill>
                <a:schemeClr val="bg1"/>
              </a:solidFill>
            </a:endParaRPr>
          </a:p>
          <a:p>
            <a:pPr marL="533400" indent="-533400" eaLnBrk="1" hangingPunct="1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17: </a:t>
            </a:r>
            <a:r>
              <a:rPr lang="en-US" altLang="zh-CN" sz="2400">
                <a:solidFill>
                  <a:srgbClr val="00FF00"/>
                </a:solidFill>
              </a:rPr>
              <a:t>upon receiving &lt;parent&gt; or &lt;already&gt; from neighbor P</a:t>
            </a:r>
            <a:r>
              <a:rPr lang="en-US" altLang="zh-CN" sz="2400" baseline="-25000">
                <a:solidFill>
                  <a:srgbClr val="00FF00"/>
                </a:solidFill>
              </a:rPr>
              <a:t>j</a:t>
            </a:r>
            <a:r>
              <a:rPr lang="en-US" altLang="zh-CN" sz="2400">
                <a:solidFill>
                  <a:srgbClr val="00FF00"/>
                </a:solidFill>
              </a:rPr>
              <a:t>:</a:t>
            </a:r>
          </a:p>
          <a:p>
            <a:pPr marL="533400" indent="-533400" eaLnBrk="1" hangingPunct="1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18:     if received &lt;parent&gt; then add j to children;</a:t>
            </a:r>
          </a:p>
          <a:p>
            <a:pPr marL="533400" indent="-533400" eaLnBrk="1" hangingPunct="1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19:     if unexplored=</a:t>
            </a:r>
            <a:r>
              <a:rPr lang="el-GR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φ</a:t>
            </a:r>
            <a:r>
              <a:rPr lang="en-US" altLang="zh-CN" sz="2400">
                <a:solidFill>
                  <a:schemeClr val="bg1"/>
                </a:solidFill>
              </a:rPr>
              <a:t> then {  //</a:t>
            </a:r>
            <a:r>
              <a:rPr lang="zh-CN" altLang="en-US" sz="2400">
                <a:solidFill>
                  <a:schemeClr val="bg1"/>
                </a:solidFill>
              </a:rPr>
              <a:t>无尚未访问的邻居</a:t>
            </a:r>
          </a:p>
          <a:p>
            <a:pPr marL="533400" indent="-533400" eaLnBrk="1" hangingPunct="1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20:         if parent≠i then send &lt;parent&gt; to parent  //</a:t>
            </a:r>
            <a:r>
              <a:rPr lang="zh-CN" altLang="en-US" sz="2400">
                <a:solidFill>
                  <a:schemeClr val="bg1"/>
                </a:solidFill>
              </a:rPr>
              <a:t>返回</a:t>
            </a:r>
          </a:p>
          <a:p>
            <a:pPr marL="533400" indent="-533400" eaLnBrk="1" hangingPunct="1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21:         else terminates as root of the DFS tree;  //</a:t>
            </a:r>
            <a:r>
              <a:rPr lang="zh-CN" altLang="en-US" sz="2400">
                <a:solidFill>
                  <a:schemeClr val="bg1"/>
                </a:solidFill>
              </a:rPr>
              <a:t>根终止</a:t>
            </a:r>
          </a:p>
          <a:p>
            <a:pPr marL="533400" indent="-533400" eaLnBrk="1" hangingPunct="1">
              <a:lnSpc>
                <a:spcPct val="105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22:     }else {  //</a:t>
            </a:r>
            <a:r>
              <a:rPr lang="zh-CN" altLang="en-US" sz="2400">
                <a:solidFill>
                  <a:schemeClr val="bg1"/>
                </a:solidFill>
              </a:rPr>
              <a:t>有尚未访问的邻居</a:t>
            </a:r>
          </a:p>
        </p:txBody>
      </p:sp>
    </p:spTree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日期占位符 4">
            <a:extLst>
              <a:ext uri="{FF2B5EF4-FFF2-40B4-BE49-F238E27FC236}">
                <a16:creationId xmlns:a16="http://schemas.microsoft.com/office/drawing/2014/main" id="{7A985D46-F64E-4B4C-BB03-FF9E66FB4B6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0179" name="灯片编号占位符 6">
            <a:extLst>
              <a:ext uri="{FF2B5EF4-FFF2-40B4-BE49-F238E27FC236}">
                <a16:creationId xmlns:a16="http://schemas.microsoft.com/office/drawing/2014/main" id="{21FAEC10-7C02-4841-9D54-0BD423D34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7B128A9-5492-415C-ACB2-8C458799D4E6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50180" name="Rectangle 2">
            <a:extLst>
              <a:ext uri="{FF2B5EF4-FFF2-40B4-BE49-F238E27FC236}">
                <a16:creationId xmlns:a16="http://schemas.microsoft.com/office/drawing/2014/main" id="{E62DDB84-BA8D-47C5-9333-A2BCD42CC7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 eaLnBrk="1" hangingPunct="1"/>
            <a:r>
              <a:rPr lang="en-US" altLang="zh-CN" sz="4000">
                <a:cs typeface="Times New Roman" panose="02020603050405020304" pitchFamily="18" charset="0"/>
              </a:rPr>
              <a:t>§2.5 </a:t>
            </a:r>
            <a:r>
              <a:rPr lang="zh-CN" altLang="en-US" sz="4000">
                <a:cs typeface="Times New Roman" panose="02020603050405020304" pitchFamily="18" charset="0"/>
              </a:rPr>
              <a:t>不指定根时构造</a:t>
            </a:r>
            <a:r>
              <a:rPr lang="en-US" altLang="zh-CN" sz="4000">
                <a:cs typeface="Times New Roman" panose="02020603050405020304" pitchFamily="18" charset="0"/>
              </a:rPr>
              <a:t>DFS</a:t>
            </a:r>
            <a:r>
              <a:rPr lang="zh-CN" altLang="en-US" sz="4000">
                <a:cs typeface="Times New Roman" panose="02020603050405020304" pitchFamily="18" charset="0"/>
              </a:rPr>
              <a:t>生成树</a:t>
            </a:r>
            <a:endParaRPr lang="zh-CN" altLang="en-US" sz="4000"/>
          </a:p>
        </p:txBody>
      </p:sp>
      <p:sp>
        <p:nvSpPr>
          <p:cNvPr id="50181" name="Rectangle 3">
            <a:extLst>
              <a:ext uri="{FF2B5EF4-FFF2-40B4-BE49-F238E27FC236}">
                <a16:creationId xmlns:a16="http://schemas.microsoft.com/office/drawing/2014/main" id="{79AC4733-AA4B-435E-A25F-7279946B5C4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7963" y="954088"/>
            <a:ext cx="8685212" cy="5715000"/>
          </a:xfrm>
        </p:spPr>
        <p:txBody>
          <a:bodyPr/>
          <a:lstStyle/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chemeClr val="bg1"/>
                </a:solidFill>
              </a:rPr>
              <a:t>23:           P</a:t>
            </a:r>
            <a:r>
              <a:rPr lang="en-US" altLang="zh-CN" sz="2400" baseline="-25000" dirty="0">
                <a:solidFill>
                  <a:schemeClr val="bg1"/>
                </a:solidFill>
              </a:rPr>
              <a:t>k</a:t>
            </a:r>
            <a:r>
              <a:rPr lang="en-US" altLang="zh-CN" sz="2400" dirty="0">
                <a:solidFill>
                  <a:schemeClr val="bg1"/>
                </a:solidFill>
              </a:rPr>
              <a:t> ∈ unexplored;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chemeClr val="bg1"/>
                </a:solidFill>
              </a:rPr>
              <a:t>24:       </a:t>
            </a:r>
            <a:r>
              <a:rPr lang="zh-CN" altLang="en-US" sz="2400" dirty="0">
                <a:solidFill>
                  <a:schemeClr val="bg1"/>
                </a:solidFill>
              </a:rPr>
              <a:t>将</a:t>
            </a:r>
            <a:r>
              <a:rPr lang="en-US" altLang="zh-CN" sz="2400" dirty="0">
                <a:solidFill>
                  <a:schemeClr val="bg1"/>
                </a:solidFill>
              </a:rPr>
              <a:t>P</a:t>
            </a:r>
            <a:r>
              <a:rPr lang="en-US" altLang="zh-CN" sz="2400" baseline="-25000" dirty="0">
                <a:solidFill>
                  <a:schemeClr val="bg1"/>
                </a:solidFill>
              </a:rPr>
              <a:t>k</a:t>
            </a:r>
            <a:r>
              <a:rPr lang="zh-CN" altLang="en-US" sz="2400" dirty="0">
                <a:solidFill>
                  <a:schemeClr val="bg1"/>
                </a:solidFill>
              </a:rPr>
              <a:t>从</a:t>
            </a:r>
            <a:r>
              <a:rPr lang="en-US" altLang="zh-CN" sz="2400" dirty="0">
                <a:solidFill>
                  <a:schemeClr val="bg1"/>
                </a:solidFill>
              </a:rPr>
              <a:t>unexplored</a:t>
            </a:r>
            <a:r>
              <a:rPr lang="zh-CN" altLang="en-US" sz="2400" dirty="0">
                <a:solidFill>
                  <a:schemeClr val="bg1"/>
                </a:solidFill>
              </a:rPr>
              <a:t>中删去；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chemeClr val="bg1"/>
                </a:solidFill>
              </a:rPr>
              <a:t>25:       send &lt;leader&gt; to P</a:t>
            </a:r>
            <a:r>
              <a:rPr lang="en-US" altLang="zh-CN" sz="2400" baseline="-25000" dirty="0">
                <a:solidFill>
                  <a:schemeClr val="bg1"/>
                </a:solidFill>
              </a:rPr>
              <a:t>k</a:t>
            </a:r>
            <a:r>
              <a:rPr lang="en-US" altLang="zh-CN" sz="2400" dirty="0">
                <a:solidFill>
                  <a:schemeClr val="bg1"/>
                </a:solidFill>
              </a:rPr>
              <a:t>;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400" dirty="0">
                <a:solidFill>
                  <a:schemeClr val="bg1"/>
                </a:solidFill>
              </a:rPr>
              <a:t>        }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AutoNum type="arabicPeriod" startAt="3"/>
            </a:pPr>
            <a:r>
              <a:rPr lang="zh-CN" altLang="en-US" sz="2800" dirty="0"/>
              <a:t>分析：</a:t>
            </a:r>
          </a:p>
          <a:p>
            <a:pPr marL="914400" lvl="1" indent="-457200" algn="just" eaLnBrk="1" hangingPunct="1">
              <a:spcBef>
                <a:spcPct val="0"/>
              </a:spcBef>
            </a:pPr>
            <a:r>
              <a:rPr lang="zh-CN" altLang="en-US" sz="2400" dirty="0"/>
              <a:t>只有生成树的根显式地终止，其它结点没有终止，始终在等待</a:t>
            </a:r>
            <a:r>
              <a:rPr lang="en-US" altLang="zh-CN" sz="2400" dirty="0"/>
              <a:t>msg</a:t>
            </a:r>
            <a:r>
              <a:rPr lang="zh-CN" altLang="en-US" sz="2400" dirty="0"/>
              <a:t>。但可修改此算法，使用</a:t>
            </a:r>
            <a:r>
              <a:rPr lang="en-US" altLang="zh-CN" sz="2400" dirty="0"/>
              <a:t>Alg2.1</a:t>
            </a:r>
            <a:r>
              <a:rPr lang="zh-CN" altLang="en-US" sz="2400" dirty="0"/>
              <a:t>从根结点发送终止</a:t>
            </a:r>
            <a:r>
              <a:rPr lang="en-US" altLang="zh-CN" sz="2400" dirty="0"/>
              <a:t>msg</a:t>
            </a:r>
          </a:p>
          <a:p>
            <a:pPr marL="914400" lvl="1" indent="-457200" algn="just" eaLnBrk="1" hangingPunct="1">
              <a:spcBef>
                <a:spcPct val="0"/>
              </a:spcBef>
            </a:pPr>
            <a:r>
              <a:rPr lang="zh-CN" altLang="en-US" sz="2400" dirty="0">
                <a:solidFill>
                  <a:srgbClr val="FFFF00"/>
                </a:solidFill>
              </a:rPr>
              <a:t>正确性</a:t>
            </a:r>
          </a:p>
          <a:p>
            <a:pPr marL="914400" lvl="1" indent="-4572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 dirty="0"/>
              <a:t>	该算法比前面的算法更复杂，这里只给出粗略的证明。</a:t>
            </a:r>
          </a:p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400" dirty="0"/>
              <a:t>		</a:t>
            </a:r>
            <a:r>
              <a:rPr lang="zh-CN" altLang="en-US" sz="2400" dirty="0">
                <a:solidFill>
                  <a:schemeClr val="bg1"/>
                </a:solidFill>
              </a:rPr>
              <a:t>设</a:t>
            </a:r>
            <a:r>
              <a:rPr lang="en-US" altLang="zh-CN" sz="2400" dirty="0">
                <a:solidFill>
                  <a:schemeClr val="bg1"/>
                </a:solidFill>
              </a:rPr>
              <a:t>P</a:t>
            </a:r>
            <a:r>
              <a:rPr lang="en-US" altLang="zh-CN" sz="2400" baseline="-25000" dirty="0">
                <a:solidFill>
                  <a:schemeClr val="bg1"/>
                </a:solidFill>
              </a:rPr>
              <a:t>m</a:t>
            </a:r>
            <a:r>
              <a:rPr lang="zh-CN" altLang="en-US" sz="2400" dirty="0">
                <a:solidFill>
                  <a:schemeClr val="bg1"/>
                </a:solidFill>
              </a:rPr>
              <a:t>是所有自发唤醒结点中标识符最大者，其标识符为</a:t>
            </a:r>
            <a:r>
              <a:rPr lang="en-US" altLang="zh-CN" sz="2400" dirty="0" err="1">
                <a:solidFill>
                  <a:schemeClr val="bg1"/>
                </a:solidFill>
              </a:rPr>
              <a:t>id</a:t>
            </a:r>
            <a:r>
              <a:rPr lang="en-US" altLang="zh-CN" sz="2400" baseline="-25000" dirty="0" err="1">
                <a:solidFill>
                  <a:schemeClr val="bg1"/>
                </a:solidFill>
              </a:rPr>
              <a:t>m</a:t>
            </a:r>
            <a:r>
              <a:rPr lang="zh-CN" altLang="en-US" sz="2400" dirty="0">
                <a:solidFill>
                  <a:schemeClr val="bg1"/>
                </a:solidFill>
              </a:rPr>
              <a:t>。消息</a:t>
            </a:r>
            <a:r>
              <a:rPr lang="en-US" altLang="zh-CN" sz="2400" dirty="0" err="1">
                <a:solidFill>
                  <a:schemeClr val="bg1"/>
                </a:solidFill>
              </a:rPr>
              <a:t>id</a:t>
            </a:r>
            <a:r>
              <a:rPr lang="en-US" altLang="zh-CN" sz="2400" baseline="-25000" dirty="0" err="1">
                <a:solidFill>
                  <a:schemeClr val="bg1"/>
                </a:solidFill>
              </a:rPr>
              <a:t>m</a:t>
            </a:r>
            <a:r>
              <a:rPr lang="zh-CN" altLang="en-US" sz="2400" dirty="0">
                <a:solidFill>
                  <a:schemeClr val="bg1"/>
                </a:solidFill>
              </a:rPr>
              <a:t>总是被传播，而一旦一个结点收到</a:t>
            </a:r>
            <a:r>
              <a:rPr lang="en-US" altLang="zh-CN" sz="2400" dirty="0" err="1">
                <a:solidFill>
                  <a:schemeClr val="bg1"/>
                </a:solidFill>
              </a:rPr>
              <a:t>id</a:t>
            </a:r>
            <a:r>
              <a:rPr lang="en-US" altLang="zh-CN" sz="2400" baseline="-25000" dirty="0" err="1">
                <a:solidFill>
                  <a:schemeClr val="bg1"/>
                </a:solidFill>
              </a:rPr>
              <a:t>m</a:t>
            </a:r>
            <a:r>
              <a:rPr lang="zh-CN" altLang="en-US" sz="2400" dirty="0">
                <a:solidFill>
                  <a:schemeClr val="bg1"/>
                </a:solidFill>
              </a:rPr>
              <a:t>，则该节点</a:t>
            </a:r>
            <a:r>
              <a:rPr lang="en-US" altLang="zh-CN" sz="2400" dirty="0">
                <a:solidFill>
                  <a:schemeClr val="bg1"/>
                </a:solidFill>
              </a:rPr>
              <a:t>(P</a:t>
            </a:r>
            <a:r>
              <a:rPr lang="en-US" altLang="zh-CN" sz="2400" baseline="-25000" dirty="0">
                <a:solidFill>
                  <a:schemeClr val="bg1"/>
                </a:solidFill>
              </a:rPr>
              <a:t>m</a:t>
            </a:r>
            <a:r>
              <a:rPr lang="zh-CN" altLang="en-US" sz="2400" dirty="0">
                <a:solidFill>
                  <a:schemeClr val="bg1"/>
                </a:solidFill>
              </a:rPr>
              <a:t>除外</a:t>
            </a:r>
            <a:r>
              <a:rPr lang="en-US" altLang="zh-CN" sz="2400" dirty="0">
                <a:solidFill>
                  <a:schemeClr val="bg1"/>
                </a:solidFill>
              </a:rPr>
              <a:t>)</a:t>
            </a:r>
            <a:r>
              <a:rPr lang="zh-CN" altLang="en-US" sz="2400" dirty="0">
                <a:solidFill>
                  <a:schemeClr val="bg1"/>
                </a:solidFill>
              </a:rPr>
              <a:t>上所有</a:t>
            </a:r>
            <a:r>
              <a:rPr lang="en-US" altLang="zh-CN" sz="2400" dirty="0" err="1">
                <a:solidFill>
                  <a:schemeClr val="bg1"/>
                </a:solidFill>
              </a:rPr>
              <a:t>msgs</a:t>
            </a:r>
            <a:r>
              <a:rPr lang="zh-CN" altLang="en-US" sz="2400" dirty="0">
                <a:solidFill>
                  <a:schemeClr val="bg1"/>
                </a:solidFill>
              </a:rPr>
              <a:t>被忽略。因为消息</a:t>
            </a:r>
            <a:r>
              <a:rPr lang="en-US" altLang="zh-CN" sz="2400" dirty="0" err="1">
                <a:solidFill>
                  <a:schemeClr val="bg1"/>
                </a:solidFill>
              </a:rPr>
              <a:t>id</a:t>
            </a:r>
            <a:r>
              <a:rPr lang="en-US" altLang="zh-CN" sz="2400" baseline="-25000" dirty="0" err="1">
                <a:solidFill>
                  <a:schemeClr val="bg1"/>
                </a:solidFill>
              </a:rPr>
              <a:t>m</a:t>
            </a:r>
            <a:r>
              <a:rPr lang="zh-CN" altLang="en-US" sz="2400" dirty="0">
                <a:solidFill>
                  <a:schemeClr val="bg1"/>
                </a:solidFill>
              </a:rPr>
              <a:t>的处理和</a:t>
            </a:r>
            <a:r>
              <a:rPr lang="en-US" altLang="zh-CN" sz="2400" dirty="0">
                <a:solidFill>
                  <a:schemeClr val="bg1"/>
                </a:solidFill>
              </a:rPr>
              <a:t>Alg2.3</a:t>
            </a:r>
            <a:r>
              <a:rPr lang="zh-CN" altLang="en-US" sz="2400" dirty="0">
                <a:solidFill>
                  <a:schemeClr val="bg1"/>
                </a:solidFill>
              </a:rPr>
              <a:t>求</a:t>
            </a:r>
            <a:r>
              <a:rPr lang="en-US" altLang="zh-CN" sz="2400" dirty="0">
                <a:solidFill>
                  <a:schemeClr val="bg1"/>
                </a:solidFill>
              </a:rPr>
              <a:t>DFS</a:t>
            </a:r>
            <a:r>
              <a:rPr lang="zh-CN" altLang="en-US" sz="2400" dirty="0">
                <a:solidFill>
                  <a:schemeClr val="bg1"/>
                </a:solidFill>
              </a:rPr>
              <a:t>树一致，因此产生的</a:t>
            </a:r>
            <a:r>
              <a:rPr lang="en-US" altLang="zh-CN" sz="2400" dirty="0">
                <a:solidFill>
                  <a:schemeClr val="bg1"/>
                </a:solidFill>
              </a:rPr>
              <a:t>parent</a:t>
            </a:r>
            <a:r>
              <a:rPr lang="zh-CN" altLang="en-US" sz="2400" dirty="0">
                <a:solidFill>
                  <a:schemeClr val="bg1"/>
                </a:solidFill>
              </a:rPr>
              <a:t>和</a:t>
            </a:r>
            <a:r>
              <a:rPr lang="en-US" altLang="zh-CN" sz="2400" dirty="0">
                <a:solidFill>
                  <a:schemeClr val="bg1"/>
                </a:solidFill>
              </a:rPr>
              <a:t>children</a:t>
            </a:r>
            <a:r>
              <a:rPr lang="zh-CN" altLang="en-US" sz="2400" dirty="0">
                <a:solidFill>
                  <a:schemeClr val="bg1"/>
                </a:solidFill>
              </a:rPr>
              <a:t>变量的设置是正确的。因此有：</a:t>
            </a:r>
          </a:p>
        </p:txBody>
      </p:sp>
      <p:graphicFrame>
        <p:nvGraphicFramePr>
          <p:cNvPr id="50182" name="Object 2">
            <a:extLst>
              <a:ext uri="{FF2B5EF4-FFF2-40B4-BE49-F238E27FC236}">
                <a16:creationId xmlns:a16="http://schemas.microsoft.com/office/drawing/2014/main" id="{8F55562F-81E5-4689-8BEB-AAEC51CDFC09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1331913" y="998538"/>
          <a:ext cx="333375" cy="360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52268" imgH="164957" progId="Equation.DSMT4">
                  <p:embed/>
                </p:oleObj>
              </mc:Choice>
              <mc:Fallback>
                <p:oleObj name="Equation" r:id="rId3" imgW="152268" imgH="164957" progId="Equation.DSMT4">
                  <p:embed/>
                  <p:pic>
                    <p:nvPicPr>
                      <p:cNvPr id="50182" name="Object 2">
                        <a:extLst>
                          <a:ext uri="{FF2B5EF4-FFF2-40B4-BE49-F238E27FC236}">
                            <a16:creationId xmlns:a16="http://schemas.microsoft.com/office/drawing/2014/main" id="{8F55562F-81E5-4689-8BEB-AAEC51CDFC0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998538"/>
                        <a:ext cx="333375" cy="360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日期占位符 4">
            <a:extLst>
              <a:ext uri="{FF2B5EF4-FFF2-40B4-BE49-F238E27FC236}">
                <a16:creationId xmlns:a16="http://schemas.microsoft.com/office/drawing/2014/main" id="{53FE1869-7EFF-450F-8184-D011557FE4D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227" name="灯片编号占位符 6">
            <a:extLst>
              <a:ext uri="{FF2B5EF4-FFF2-40B4-BE49-F238E27FC236}">
                <a16:creationId xmlns:a16="http://schemas.microsoft.com/office/drawing/2014/main" id="{CB734096-B5FC-455E-AD03-51C744B1B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C386FA8-A2DA-41C6-9A6D-6C7530B2C8FA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52228" name="Rectangle 2">
            <a:extLst>
              <a:ext uri="{FF2B5EF4-FFF2-40B4-BE49-F238E27FC236}">
                <a16:creationId xmlns:a16="http://schemas.microsoft.com/office/drawing/2014/main" id="{933BE812-B21A-4A70-A7D2-F9076EA6EF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 eaLnBrk="1" hangingPunct="1"/>
            <a:r>
              <a:rPr lang="en-US" altLang="zh-CN" sz="4000">
                <a:cs typeface="Times New Roman" panose="02020603050405020304" pitchFamily="18" charset="0"/>
              </a:rPr>
              <a:t>§2.5 </a:t>
            </a:r>
            <a:r>
              <a:rPr lang="zh-CN" altLang="en-US" sz="4000">
                <a:cs typeface="Times New Roman" panose="02020603050405020304" pitchFamily="18" charset="0"/>
              </a:rPr>
              <a:t>不指定根时构造</a:t>
            </a:r>
            <a:r>
              <a:rPr lang="en-US" altLang="zh-CN" sz="4000">
                <a:cs typeface="Times New Roman" panose="02020603050405020304" pitchFamily="18" charset="0"/>
              </a:rPr>
              <a:t>DFS</a:t>
            </a:r>
            <a:r>
              <a:rPr lang="zh-CN" altLang="en-US" sz="4000">
                <a:cs typeface="Times New Roman" panose="02020603050405020304" pitchFamily="18" charset="0"/>
              </a:rPr>
              <a:t>生成树</a:t>
            </a:r>
            <a:endParaRPr lang="zh-CN" altLang="en-US" sz="4000"/>
          </a:p>
        </p:txBody>
      </p:sp>
      <p:sp>
        <p:nvSpPr>
          <p:cNvPr id="52229" name="Rectangle 3">
            <a:extLst>
              <a:ext uri="{FF2B5EF4-FFF2-40B4-BE49-F238E27FC236}">
                <a16:creationId xmlns:a16="http://schemas.microsoft.com/office/drawing/2014/main" id="{3A7C9B79-35B3-4F68-AABA-5E640A82B85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7963" y="954088"/>
            <a:ext cx="8685212" cy="5715000"/>
          </a:xfrm>
        </p:spPr>
        <p:txBody>
          <a:bodyPr/>
          <a:lstStyle/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/>
              <a:t>Lemma2.12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设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是所有自发唤醒结点中具有最大标识符的结点。在异步模型的每次容许执行里，算法</a:t>
            </a:r>
            <a:r>
              <a:rPr lang="en-US" altLang="zh-CN" sz="2800">
                <a:solidFill>
                  <a:schemeClr val="bg1"/>
                </a:solidFill>
              </a:rPr>
              <a:t>2.4</a:t>
            </a:r>
            <a:r>
              <a:rPr lang="zh-CN" altLang="en-US" sz="2800">
                <a:solidFill>
                  <a:schemeClr val="bg1"/>
                </a:solidFill>
              </a:rPr>
              <a:t>构造根为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的一棵</a:t>
            </a:r>
            <a:r>
              <a:rPr lang="en-US" altLang="zh-CN" sz="2800">
                <a:solidFill>
                  <a:schemeClr val="bg1"/>
                </a:solidFill>
              </a:rPr>
              <a:t>DFS</a:t>
            </a:r>
            <a:r>
              <a:rPr lang="zh-CN" altLang="en-US" sz="2800">
                <a:solidFill>
                  <a:schemeClr val="bg1"/>
                </a:solidFill>
              </a:rPr>
              <a:t>树。</a:t>
            </a:r>
          </a:p>
          <a:p>
            <a:pPr marL="533400" indent="-533400" algn="just" eaLnBrk="1" hangingPunct="1">
              <a:spcBef>
                <a:spcPct val="20000"/>
              </a:spcBef>
              <a:spcAft>
                <a:spcPct val="20000"/>
              </a:spcAft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Note</a:t>
            </a:r>
            <a:r>
              <a:rPr lang="zh-CN" altLang="en-US" sz="2800">
                <a:solidFill>
                  <a:schemeClr val="bg1"/>
                </a:solidFill>
              </a:rPr>
              <a:t>：因为在容许执行中，网络里的所有自发唤醒结点中最大标识符结点最终会自发启动，故建立的</a:t>
            </a:r>
            <a:r>
              <a:rPr lang="en-US" altLang="zh-CN" sz="2800">
                <a:solidFill>
                  <a:schemeClr val="bg1"/>
                </a:solidFill>
              </a:rPr>
              <a:t>DFS</a:t>
            </a:r>
            <a:r>
              <a:rPr lang="zh-CN" altLang="en-US" sz="2800">
                <a:solidFill>
                  <a:schemeClr val="bg1"/>
                </a:solidFill>
              </a:rPr>
              <a:t>树的根是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m</a:t>
            </a:r>
          </a:p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	</a:t>
            </a:r>
            <a:r>
              <a:rPr lang="zh-CN" altLang="en-US" sz="2800">
                <a:solidFill>
                  <a:schemeClr val="bg1"/>
                </a:solidFill>
              </a:rPr>
              <a:t>可通过广播算法从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发出终止</a:t>
            </a:r>
            <a:r>
              <a:rPr lang="en-US" altLang="zh-CN" sz="2800">
                <a:solidFill>
                  <a:schemeClr val="bg1"/>
                </a:solidFill>
              </a:rPr>
              <a:t>msg</a:t>
            </a:r>
            <a:r>
              <a:rPr lang="zh-CN" altLang="en-US" sz="2800">
                <a:solidFill>
                  <a:schemeClr val="bg1"/>
                </a:solidFill>
              </a:rPr>
              <a:t>，即使不广播，所有非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结点最终也会因为收到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的标识符而停止。因此，不可能构造一棵根不是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en-US" altLang="zh-CN" sz="2800" baseline="-25000">
                <a:solidFill>
                  <a:schemeClr val="bg1"/>
                </a:solidFill>
              </a:rPr>
              <a:t>m</a:t>
            </a:r>
            <a:r>
              <a:rPr lang="zh-CN" altLang="en-US" sz="2800">
                <a:solidFill>
                  <a:schemeClr val="bg1"/>
                </a:solidFill>
              </a:rPr>
              <a:t>的生成树。</a:t>
            </a:r>
          </a:p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endParaRPr lang="zh-CN" altLang="en-US" sz="2800">
              <a:solidFill>
                <a:schemeClr val="bg1"/>
              </a:solidFill>
            </a:endParaRPr>
          </a:p>
          <a:p>
            <a:pPr marL="533400" indent="-533400" algn="just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/>
              <a:t>Lemma2.13 </a:t>
            </a:r>
            <a:r>
              <a:rPr lang="zh-CN" altLang="en-US" sz="2800">
                <a:solidFill>
                  <a:schemeClr val="bg1"/>
                </a:solidFill>
              </a:rPr>
              <a:t>在异步模型的每个容许执行里，只有一个处理器终止作为一生成树的根。</a:t>
            </a:r>
          </a:p>
        </p:txBody>
      </p:sp>
    </p:spTree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日期占位符 4">
            <a:extLst>
              <a:ext uri="{FF2B5EF4-FFF2-40B4-BE49-F238E27FC236}">
                <a16:creationId xmlns:a16="http://schemas.microsoft.com/office/drawing/2014/main" id="{470A7085-6294-4FAE-8E0A-4903C3B1D5D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275" name="灯片编号占位符 6">
            <a:extLst>
              <a:ext uri="{FF2B5EF4-FFF2-40B4-BE49-F238E27FC236}">
                <a16:creationId xmlns:a16="http://schemas.microsoft.com/office/drawing/2014/main" id="{1FFB9DC9-0A12-47E4-B8ED-D9AE839EC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436F137-0024-4799-B5C3-5955911A7CFC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54276" name="Rectangle 2">
            <a:extLst>
              <a:ext uri="{FF2B5EF4-FFF2-40B4-BE49-F238E27FC236}">
                <a16:creationId xmlns:a16="http://schemas.microsoft.com/office/drawing/2014/main" id="{9D049368-F845-4512-93B7-2B07E7450F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 eaLnBrk="1" hangingPunct="1"/>
            <a:r>
              <a:rPr lang="en-US" altLang="zh-CN" sz="4000">
                <a:cs typeface="Times New Roman" panose="02020603050405020304" pitchFamily="18" charset="0"/>
              </a:rPr>
              <a:t>§2.5 </a:t>
            </a:r>
            <a:r>
              <a:rPr lang="zh-CN" altLang="en-US" sz="4000">
                <a:cs typeface="Times New Roman" panose="02020603050405020304" pitchFamily="18" charset="0"/>
              </a:rPr>
              <a:t>不指定根时构造</a:t>
            </a:r>
            <a:r>
              <a:rPr lang="en-US" altLang="zh-CN" sz="4000">
                <a:cs typeface="Times New Roman" panose="02020603050405020304" pitchFamily="18" charset="0"/>
              </a:rPr>
              <a:t>DFS</a:t>
            </a:r>
            <a:r>
              <a:rPr lang="zh-CN" altLang="en-US" sz="4000">
                <a:cs typeface="Times New Roman" panose="02020603050405020304" pitchFamily="18" charset="0"/>
              </a:rPr>
              <a:t>生成树</a:t>
            </a:r>
            <a:endParaRPr lang="zh-CN" altLang="en-US" sz="4000"/>
          </a:p>
        </p:txBody>
      </p:sp>
      <p:sp>
        <p:nvSpPr>
          <p:cNvPr id="54277" name="Rectangle 3">
            <a:extLst>
              <a:ext uri="{FF2B5EF4-FFF2-40B4-BE49-F238E27FC236}">
                <a16:creationId xmlns:a16="http://schemas.microsoft.com/office/drawing/2014/main" id="{9076BAF9-1EB3-4373-A0BC-DA554389785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7963" y="954088"/>
            <a:ext cx="8685212" cy="5715000"/>
          </a:xfrm>
        </p:spPr>
        <p:txBody>
          <a:bodyPr/>
          <a:lstStyle/>
          <a:p>
            <a:pPr marL="914400" lvl="1" indent="-457200" eaLnBrk="1" hangingPunct="1">
              <a:lnSpc>
                <a:spcPct val="110000"/>
              </a:lnSpc>
              <a:spcBef>
                <a:spcPct val="0"/>
              </a:spcBef>
            </a:pPr>
            <a:r>
              <a:rPr lang="zh-CN" altLang="en-US" dirty="0">
                <a:solidFill>
                  <a:srgbClr val="FFFF00"/>
                </a:solidFill>
              </a:rPr>
              <a:t>复杂性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dirty="0">
                <a:solidFill>
                  <a:srgbClr val="FFFF00"/>
                </a:solidFill>
              </a:rPr>
              <a:t>定理：对于一个具有</a:t>
            </a:r>
            <a:r>
              <a:rPr lang="en-US" altLang="zh-CN" dirty="0">
                <a:solidFill>
                  <a:srgbClr val="FFFF00"/>
                </a:solidFill>
              </a:rPr>
              <a:t>m</a:t>
            </a:r>
            <a:r>
              <a:rPr lang="zh-CN" altLang="en-US" dirty="0">
                <a:solidFill>
                  <a:srgbClr val="FFFF00"/>
                </a:solidFill>
              </a:rPr>
              <a:t>条边和</a:t>
            </a:r>
            <a:r>
              <a:rPr lang="en-US" altLang="zh-CN" dirty="0">
                <a:solidFill>
                  <a:srgbClr val="FFFF00"/>
                </a:solidFill>
              </a:rPr>
              <a:t>n</a:t>
            </a:r>
            <a:r>
              <a:rPr lang="zh-CN" altLang="en-US" dirty="0">
                <a:solidFill>
                  <a:srgbClr val="FFFF00"/>
                </a:solidFill>
              </a:rPr>
              <a:t>个节点的网络，自发启动的节点共有</a:t>
            </a:r>
            <a:r>
              <a:rPr lang="en-US" altLang="zh-CN" dirty="0">
                <a:solidFill>
                  <a:srgbClr val="FFFF00"/>
                </a:solidFill>
              </a:rPr>
              <a:t>p</a:t>
            </a:r>
            <a:r>
              <a:rPr lang="zh-CN" altLang="en-US" dirty="0">
                <a:solidFill>
                  <a:srgbClr val="FFFF00"/>
                </a:solidFill>
              </a:rPr>
              <a:t>个，其中</a:t>
            </a:r>
            <a:r>
              <a:rPr lang="en-US" altLang="zh-CN" dirty="0">
                <a:solidFill>
                  <a:srgbClr val="FFFF00"/>
                </a:solidFill>
              </a:rPr>
              <a:t>ID</a:t>
            </a:r>
            <a:r>
              <a:rPr lang="zh-CN" altLang="en-US" dirty="0">
                <a:solidFill>
                  <a:srgbClr val="FFFF00"/>
                </a:solidFill>
              </a:rPr>
              <a:t>值最大者的启动时间为</a:t>
            </a:r>
            <a:r>
              <a:rPr lang="en-US" altLang="zh-CN" dirty="0">
                <a:solidFill>
                  <a:srgbClr val="FFFF00"/>
                </a:solidFill>
              </a:rPr>
              <a:t>t</a:t>
            </a:r>
            <a:r>
              <a:rPr lang="zh-CN" altLang="en-US" dirty="0">
                <a:solidFill>
                  <a:srgbClr val="FFFF00"/>
                </a:solidFill>
              </a:rPr>
              <a:t>，则算法的消息复杂度为</a:t>
            </a:r>
            <a:r>
              <a:rPr lang="en-US" altLang="zh-CN" dirty="0">
                <a:solidFill>
                  <a:srgbClr val="FFFF00"/>
                </a:solidFill>
              </a:rPr>
              <a:t>O(pn</a:t>
            </a:r>
            <a:r>
              <a:rPr lang="en-US" altLang="zh-CN" baseline="30000" dirty="0">
                <a:solidFill>
                  <a:srgbClr val="FFFF00"/>
                </a:solidFill>
              </a:rPr>
              <a:t>2</a:t>
            </a:r>
            <a:r>
              <a:rPr lang="en-US" altLang="zh-CN" dirty="0">
                <a:solidFill>
                  <a:srgbClr val="FFFF00"/>
                </a:solidFill>
              </a:rPr>
              <a:t>)</a:t>
            </a:r>
            <a:r>
              <a:rPr lang="zh-CN" altLang="en-US" dirty="0">
                <a:solidFill>
                  <a:srgbClr val="FFFF00"/>
                </a:solidFill>
              </a:rPr>
              <a:t>，时间复杂度为</a:t>
            </a:r>
            <a:r>
              <a:rPr lang="en-US" altLang="zh-CN" dirty="0">
                <a:solidFill>
                  <a:srgbClr val="FFFF00"/>
                </a:solidFill>
              </a:rPr>
              <a:t>O(</a:t>
            </a:r>
            <a:r>
              <a:rPr lang="en-US" altLang="zh-CN" dirty="0" err="1">
                <a:solidFill>
                  <a:srgbClr val="FFFF00"/>
                </a:solidFill>
              </a:rPr>
              <a:t>t+m</a:t>
            </a:r>
            <a:r>
              <a:rPr lang="en-US" altLang="zh-CN" dirty="0">
                <a:solidFill>
                  <a:srgbClr val="FFFF00"/>
                </a:solidFill>
              </a:rPr>
              <a:t>)</a:t>
            </a:r>
            <a:r>
              <a:rPr lang="zh-CN" altLang="en-US" dirty="0">
                <a:solidFill>
                  <a:srgbClr val="FFFF00"/>
                </a:solidFill>
              </a:rPr>
              <a:t>。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zh-CN" altLang="en-US" sz="2800" dirty="0">
                <a:solidFill>
                  <a:schemeClr val="bg1"/>
                </a:solidFill>
              </a:rPr>
              <a:t>	</a:t>
            </a:r>
            <a:r>
              <a:rPr lang="zh-CN" altLang="en-US" sz="2800" dirty="0">
                <a:solidFill>
                  <a:srgbClr val="00FF00"/>
                </a:solidFill>
              </a:rPr>
              <a:t>消息复杂性：</a:t>
            </a:r>
            <a:r>
              <a:rPr lang="zh-CN" altLang="en-US" sz="2800" dirty="0">
                <a:solidFill>
                  <a:schemeClr val="bg1"/>
                </a:solidFill>
              </a:rPr>
              <a:t>简单地分析，最坏情况下，每个处理器均试图以自己为根构造一棵</a:t>
            </a:r>
            <a:r>
              <a:rPr lang="en-US" altLang="zh-CN" sz="2800" dirty="0">
                <a:solidFill>
                  <a:schemeClr val="bg1"/>
                </a:solidFill>
              </a:rPr>
              <a:t>DFS</a:t>
            </a:r>
            <a:r>
              <a:rPr lang="zh-CN" altLang="en-US" sz="2800" dirty="0">
                <a:solidFill>
                  <a:schemeClr val="bg1"/>
                </a:solidFill>
              </a:rPr>
              <a:t>树。因此，</a:t>
            </a:r>
            <a:r>
              <a:rPr lang="en-US" altLang="zh-CN" sz="2800" dirty="0">
                <a:solidFill>
                  <a:schemeClr val="bg1"/>
                </a:solidFill>
              </a:rPr>
              <a:t>Alg2.4</a:t>
            </a:r>
            <a:r>
              <a:rPr lang="zh-CN" altLang="en-US" sz="2800" dirty="0">
                <a:solidFill>
                  <a:schemeClr val="bg1"/>
                </a:solidFill>
              </a:rPr>
              <a:t>的</a:t>
            </a:r>
            <a:r>
              <a:rPr lang="en-US" altLang="zh-CN" sz="2800" dirty="0">
                <a:solidFill>
                  <a:schemeClr val="bg1"/>
                </a:solidFill>
              </a:rPr>
              <a:t>msg</a:t>
            </a:r>
            <a:r>
              <a:rPr lang="zh-CN" altLang="en-US" sz="2800" dirty="0">
                <a:solidFill>
                  <a:schemeClr val="bg1"/>
                </a:solidFill>
              </a:rPr>
              <a:t>复杂性至多是</a:t>
            </a:r>
            <a:r>
              <a:rPr lang="en-US" altLang="zh-CN" sz="2800" dirty="0">
                <a:solidFill>
                  <a:schemeClr val="bg1"/>
                </a:solidFill>
              </a:rPr>
              <a:t>Alg2.3</a:t>
            </a:r>
            <a:r>
              <a:rPr lang="zh-CN" altLang="en-US" sz="2800" dirty="0">
                <a:solidFill>
                  <a:schemeClr val="bg1"/>
                </a:solidFill>
              </a:rPr>
              <a:t>的</a:t>
            </a:r>
            <a:r>
              <a:rPr lang="en-US" altLang="zh-CN" sz="2800" dirty="0">
                <a:solidFill>
                  <a:schemeClr val="bg1"/>
                </a:solidFill>
              </a:rPr>
              <a:t>n</a:t>
            </a:r>
            <a:r>
              <a:rPr lang="zh-CN" altLang="en-US" sz="2800" dirty="0">
                <a:solidFill>
                  <a:schemeClr val="bg1"/>
                </a:solidFill>
              </a:rPr>
              <a:t>倍：</a:t>
            </a:r>
            <a:r>
              <a:rPr lang="en-US" altLang="zh-CN" sz="2800" dirty="0">
                <a:solidFill>
                  <a:schemeClr val="bg1"/>
                </a:solidFill>
              </a:rPr>
              <a:t>O(m*n)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dirty="0"/>
              <a:t> </a:t>
            </a:r>
            <a:r>
              <a:rPr lang="zh-CN" altLang="en-US" dirty="0"/>
              <a:t>时间复杂性：</a:t>
            </a:r>
            <a:r>
              <a:rPr lang="zh-CN" altLang="en-US" dirty="0">
                <a:solidFill>
                  <a:schemeClr val="bg1"/>
                </a:solidFill>
              </a:rPr>
              <a:t>类似于</a:t>
            </a:r>
            <a:r>
              <a:rPr lang="en-US" altLang="zh-CN" dirty="0">
                <a:solidFill>
                  <a:schemeClr val="bg1"/>
                </a:solidFill>
              </a:rPr>
              <a:t>Alg2.3</a:t>
            </a:r>
            <a:r>
              <a:rPr lang="zh-CN" altLang="en-US" dirty="0">
                <a:solidFill>
                  <a:schemeClr val="bg1"/>
                </a:solidFill>
              </a:rPr>
              <a:t>的</a:t>
            </a:r>
            <a:r>
              <a:rPr lang="en-US" altLang="zh-CN" dirty="0">
                <a:solidFill>
                  <a:schemeClr val="bg1"/>
                </a:solidFill>
              </a:rPr>
              <a:t>msg</a:t>
            </a:r>
            <a:r>
              <a:rPr lang="zh-CN" altLang="en-US" dirty="0">
                <a:solidFill>
                  <a:schemeClr val="bg1"/>
                </a:solidFill>
              </a:rPr>
              <a:t>复杂性</a:t>
            </a:r>
            <a:r>
              <a:rPr lang="en-US" altLang="zh-CN" dirty="0">
                <a:solidFill>
                  <a:schemeClr val="bg1"/>
                </a:solidFill>
              </a:rPr>
              <a:t>O(m)</a:t>
            </a:r>
            <a:r>
              <a:rPr lang="zh-CN" altLang="en-US" dirty="0">
                <a:solidFill>
                  <a:schemeClr val="bg1"/>
                </a:solidFill>
              </a:rPr>
              <a:t>。</a:t>
            </a:r>
          </a:p>
        </p:txBody>
      </p:sp>
    </p:spTree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日期占位符 4">
            <a:extLst>
              <a:ext uri="{FF2B5EF4-FFF2-40B4-BE49-F238E27FC236}">
                <a16:creationId xmlns:a16="http://schemas.microsoft.com/office/drawing/2014/main" id="{BDD4765B-FE9F-449B-B334-671B9C0B0FC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323" name="灯片编号占位符 6">
            <a:extLst>
              <a:ext uri="{FF2B5EF4-FFF2-40B4-BE49-F238E27FC236}">
                <a16:creationId xmlns:a16="http://schemas.microsoft.com/office/drawing/2014/main" id="{70F3D220-3A17-4410-91CD-366426D88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670E343-6FBF-4A17-A06D-E009B4EEA6DD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56324" name="Rectangle 2">
            <a:extLst>
              <a:ext uri="{FF2B5EF4-FFF2-40B4-BE49-F238E27FC236}">
                <a16:creationId xmlns:a16="http://schemas.microsoft.com/office/drawing/2014/main" id="{CF253059-AA19-45A7-B704-B5FC0469FA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1800" y="0"/>
            <a:ext cx="8231188" cy="814388"/>
          </a:xfrm>
        </p:spPr>
        <p:txBody>
          <a:bodyPr/>
          <a:lstStyle/>
          <a:p>
            <a:pPr algn="l" eaLnBrk="1" hangingPunct="1"/>
            <a:r>
              <a:rPr lang="en-US" altLang="zh-CN" sz="4000">
                <a:cs typeface="Times New Roman" panose="02020603050405020304" pitchFamily="18" charset="0"/>
              </a:rPr>
              <a:t>§2.5 </a:t>
            </a:r>
            <a:r>
              <a:rPr lang="zh-CN" altLang="en-US" sz="4000">
                <a:cs typeface="Times New Roman" panose="02020603050405020304" pitchFamily="18" charset="0"/>
              </a:rPr>
              <a:t>不指定根时构造</a:t>
            </a:r>
            <a:r>
              <a:rPr lang="en-US" altLang="zh-CN" sz="4000">
                <a:cs typeface="Times New Roman" panose="02020603050405020304" pitchFamily="18" charset="0"/>
              </a:rPr>
              <a:t>DFS</a:t>
            </a:r>
            <a:r>
              <a:rPr lang="zh-CN" altLang="en-US" sz="4000">
                <a:cs typeface="Times New Roman" panose="02020603050405020304" pitchFamily="18" charset="0"/>
              </a:rPr>
              <a:t>生成树</a:t>
            </a:r>
            <a:endParaRPr lang="zh-CN" altLang="en-US" sz="4000"/>
          </a:p>
        </p:txBody>
      </p:sp>
      <p:sp>
        <p:nvSpPr>
          <p:cNvPr id="56325" name="Rectangle 3">
            <a:extLst>
              <a:ext uri="{FF2B5EF4-FFF2-40B4-BE49-F238E27FC236}">
                <a16:creationId xmlns:a16="http://schemas.microsoft.com/office/drawing/2014/main" id="{0239B760-99DC-42F4-97B4-B96E230E70F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7963" y="954088"/>
            <a:ext cx="8685212" cy="5715000"/>
          </a:xfrm>
        </p:spPr>
        <p:txBody>
          <a:bodyPr/>
          <a:lstStyle/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rgbClr val="6CE927"/>
                </a:solidFill>
              </a:rPr>
              <a:t>Ex.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rgbClr val="6CE927"/>
                </a:solidFill>
              </a:rPr>
              <a:t>2.1 </a:t>
            </a:r>
            <a:r>
              <a:rPr lang="zh-CN" altLang="en-US" sz="2800" dirty="0">
                <a:solidFill>
                  <a:schemeClr val="bg1"/>
                </a:solidFill>
              </a:rPr>
              <a:t>分析在同步和异步模型下，</a:t>
            </a:r>
            <a:r>
              <a:rPr lang="en-US" altLang="zh-CN" sz="2800" dirty="0" err="1">
                <a:solidFill>
                  <a:schemeClr val="bg1"/>
                </a:solidFill>
              </a:rPr>
              <a:t>convergecast</a:t>
            </a:r>
            <a:r>
              <a:rPr lang="zh-CN" altLang="en-US" sz="2800" dirty="0">
                <a:solidFill>
                  <a:schemeClr val="bg1"/>
                </a:solidFill>
              </a:rPr>
              <a:t>算法的时间复杂性。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chemeClr val="bg1"/>
                </a:solidFill>
              </a:rPr>
              <a:t>2.2 </a:t>
            </a:r>
            <a:r>
              <a:rPr lang="zh-CN" altLang="en-US" sz="2800" dirty="0">
                <a:solidFill>
                  <a:schemeClr val="bg1"/>
                </a:solidFill>
              </a:rPr>
              <a:t>证明在引理</a:t>
            </a:r>
            <a:r>
              <a:rPr lang="en-US" altLang="zh-CN" sz="2800" dirty="0">
                <a:solidFill>
                  <a:schemeClr val="bg1"/>
                </a:solidFill>
              </a:rPr>
              <a:t>2.6</a:t>
            </a:r>
            <a:r>
              <a:rPr lang="zh-CN" altLang="en-US" sz="2800" dirty="0">
                <a:solidFill>
                  <a:schemeClr val="bg1"/>
                </a:solidFill>
              </a:rPr>
              <a:t>中，一个处理器在图</a:t>
            </a:r>
            <a:r>
              <a:rPr lang="en-US" altLang="zh-CN" sz="2800" dirty="0">
                <a:solidFill>
                  <a:schemeClr val="bg1"/>
                </a:solidFill>
              </a:rPr>
              <a:t>G</a:t>
            </a:r>
            <a:r>
              <a:rPr lang="zh-CN" altLang="en-US" sz="2800" dirty="0">
                <a:solidFill>
                  <a:schemeClr val="bg1"/>
                </a:solidFill>
              </a:rPr>
              <a:t>中是从</a:t>
            </a:r>
            <a:r>
              <a:rPr lang="en-US" altLang="zh-CN" sz="2800" dirty="0" err="1">
                <a:solidFill>
                  <a:schemeClr val="bg1"/>
                </a:solidFill>
              </a:rPr>
              <a:t>P</a:t>
            </a:r>
            <a:r>
              <a:rPr lang="en-US" altLang="zh-CN" sz="2800" baseline="-25000" dirty="0" err="1">
                <a:solidFill>
                  <a:schemeClr val="bg1"/>
                </a:solidFill>
              </a:rPr>
              <a:t>r</a:t>
            </a:r>
            <a:r>
              <a:rPr lang="zh-CN" altLang="en-US" sz="2800" dirty="0">
                <a:solidFill>
                  <a:schemeClr val="bg1"/>
                </a:solidFill>
              </a:rPr>
              <a:t>可达的，当且仅当它的</a:t>
            </a:r>
            <a:r>
              <a:rPr lang="en-US" altLang="zh-CN" sz="2800" dirty="0">
                <a:solidFill>
                  <a:schemeClr val="bg1"/>
                </a:solidFill>
              </a:rPr>
              <a:t>parent</a:t>
            </a:r>
            <a:r>
              <a:rPr lang="zh-CN" altLang="en-US" sz="2800" dirty="0">
                <a:solidFill>
                  <a:schemeClr val="bg1"/>
                </a:solidFill>
              </a:rPr>
              <a:t>变量曾被赋过值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chemeClr val="bg1"/>
                </a:solidFill>
              </a:rPr>
              <a:t>2.3 </a:t>
            </a:r>
            <a:r>
              <a:rPr lang="zh-CN" altLang="en-US" sz="2800" dirty="0">
                <a:solidFill>
                  <a:schemeClr val="bg1"/>
                </a:solidFill>
              </a:rPr>
              <a:t>证明</a:t>
            </a:r>
            <a:r>
              <a:rPr lang="en-US" altLang="zh-CN" sz="2800" dirty="0">
                <a:solidFill>
                  <a:schemeClr val="bg1"/>
                </a:solidFill>
              </a:rPr>
              <a:t>Alg2.3</a:t>
            </a:r>
            <a:r>
              <a:rPr lang="zh-CN" altLang="en-US" sz="2800" dirty="0">
                <a:solidFill>
                  <a:schemeClr val="bg1"/>
                </a:solidFill>
              </a:rPr>
              <a:t>构造一棵以</a:t>
            </a:r>
            <a:r>
              <a:rPr lang="en-US" altLang="zh-CN" sz="2800" dirty="0" err="1">
                <a:solidFill>
                  <a:schemeClr val="bg1"/>
                </a:solidFill>
              </a:rPr>
              <a:t>P</a:t>
            </a:r>
            <a:r>
              <a:rPr lang="en-US" altLang="zh-CN" sz="2800" baseline="-25000" dirty="0" err="1">
                <a:solidFill>
                  <a:schemeClr val="bg1"/>
                </a:solidFill>
              </a:rPr>
              <a:t>r</a:t>
            </a:r>
            <a:r>
              <a:rPr lang="zh-CN" altLang="en-US" sz="2800" dirty="0">
                <a:solidFill>
                  <a:schemeClr val="bg1"/>
                </a:solidFill>
              </a:rPr>
              <a:t>为根的</a:t>
            </a:r>
            <a:r>
              <a:rPr lang="en-US" altLang="zh-CN" sz="2800" dirty="0">
                <a:solidFill>
                  <a:schemeClr val="bg1"/>
                </a:solidFill>
              </a:rPr>
              <a:t>DFS</a:t>
            </a:r>
            <a:r>
              <a:rPr lang="zh-CN" altLang="en-US" sz="2800" dirty="0">
                <a:solidFill>
                  <a:schemeClr val="bg1"/>
                </a:solidFill>
              </a:rPr>
              <a:t>树。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chemeClr val="bg1"/>
                </a:solidFill>
              </a:rPr>
              <a:t>2.4 </a:t>
            </a:r>
            <a:r>
              <a:rPr lang="zh-CN" altLang="en-US" sz="2800" dirty="0">
                <a:solidFill>
                  <a:schemeClr val="bg1"/>
                </a:solidFill>
              </a:rPr>
              <a:t>证明</a:t>
            </a:r>
            <a:r>
              <a:rPr lang="en-US" altLang="zh-CN" sz="2800" dirty="0">
                <a:solidFill>
                  <a:schemeClr val="bg1"/>
                </a:solidFill>
              </a:rPr>
              <a:t>Alg2.3</a:t>
            </a:r>
            <a:r>
              <a:rPr lang="zh-CN" altLang="en-US" sz="2800" dirty="0">
                <a:solidFill>
                  <a:schemeClr val="bg1"/>
                </a:solidFill>
              </a:rPr>
              <a:t>的时间复杂性为</a:t>
            </a:r>
            <a:r>
              <a:rPr lang="en-US" altLang="zh-CN" sz="2800" dirty="0">
                <a:solidFill>
                  <a:schemeClr val="bg1"/>
                </a:solidFill>
              </a:rPr>
              <a:t>O(m)</a:t>
            </a:r>
            <a:r>
              <a:rPr lang="zh-CN" altLang="en-US" sz="2800" dirty="0">
                <a:solidFill>
                  <a:schemeClr val="bg1"/>
                </a:solidFill>
              </a:rPr>
              <a:t>。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r>
              <a:rPr lang="en-US" altLang="zh-CN" sz="2800" dirty="0">
                <a:solidFill>
                  <a:schemeClr val="bg1"/>
                </a:solidFill>
              </a:rPr>
              <a:t>2.5 </a:t>
            </a:r>
            <a:r>
              <a:rPr lang="zh-CN" altLang="en-US" sz="2800" dirty="0">
                <a:solidFill>
                  <a:schemeClr val="bg1"/>
                </a:solidFill>
              </a:rPr>
              <a:t>修改</a:t>
            </a:r>
            <a:r>
              <a:rPr lang="en-US" altLang="zh-CN" sz="2800" dirty="0">
                <a:solidFill>
                  <a:schemeClr val="bg1"/>
                </a:solidFill>
              </a:rPr>
              <a:t>Alg2.3</a:t>
            </a:r>
            <a:r>
              <a:rPr lang="zh-CN" altLang="en-US" sz="2800" dirty="0">
                <a:solidFill>
                  <a:schemeClr val="bg1"/>
                </a:solidFill>
              </a:rPr>
              <a:t>获得一新算法，使构造</a:t>
            </a:r>
            <a:r>
              <a:rPr lang="en-US" altLang="zh-CN" sz="2800" dirty="0">
                <a:solidFill>
                  <a:schemeClr val="bg1"/>
                </a:solidFill>
              </a:rPr>
              <a:t>DFS</a:t>
            </a:r>
            <a:r>
              <a:rPr lang="zh-CN" altLang="en-US" sz="2800" dirty="0">
                <a:solidFill>
                  <a:schemeClr val="bg1"/>
                </a:solidFill>
              </a:rPr>
              <a:t>树的时间复杂性为</a:t>
            </a:r>
            <a:r>
              <a:rPr lang="en-US" altLang="zh-CN" sz="2800" dirty="0">
                <a:solidFill>
                  <a:schemeClr val="bg1"/>
                </a:solidFill>
              </a:rPr>
              <a:t>O(n)</a:t>
            </a:r>
            <a:r>
              <a:rPr lang="zh-CN" altLang="en-US" sz="2800" dirty="0">
                <a:solidFill>
                  <a:schemeClr val="bg1"/>
                </a:solidFill>
              </a:rPr>
              <a:t>，并证明。</a:t>
            </a:r>
          </a:p>
          <a:p>
            <a:pPr marL="533400" indent="-533400" eaLnBrk="1" hangingPunct="1">
              <a:spcBef>
                <a:spcPct val="0"/>
              </a:spcBef>
              <a:buFont typeface="Wingdings" panose="05000000000000000000" pitchFamily="2" charset="2"/>
              <a:buNone/>
            </a:pPr>
            <a:endParaRPr lang="zh-CN" alt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日期占位符 3">
            <a:extLst>
              <a:ext uri="{FF2B5EF4-FFF2-40B4-BE49-F238E27FC236}">
                <a16:creationId xmlns:a16="http://schemas.microsoft.com/office/drawing/2014/main" id="{33D414BB-E494-4717-B510-E9B1FA2FE63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371" name="灯片编号占位符 5">
            <a:extLst>
              <a:ext uri="{FF2B5EF4-FFF2-40B4-BE49-F238E27FC236}">
                <a16:creationId xmlns:a16="http://schemas.microsoft.com/office/drawing/2014/main" id="{96F46A04-AE91-4D38-A96B-B08367D00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FF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00FF00"/>
              </a:buClr>
              <a:buFont typeface="Wingdings" panose="05000000000000000000" pitchFamily="2" charset="2"/>
              <a:buChar char="v"/>
              <a:defRPr sz="2800" b="1">
                <a:solidFill>
                  <a:srgbClr val="00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00CC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26BDB67-10BD-4634-9432-ADCFBED5CE73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58372" name="Rectangle 2">
            <a:extLst>
              <a:ext uri="{FF2B5EF4-FFF2-40B4-BE49-F238E27FC236}">
                <a16:creationId xmlns:a16="http://schemas.microsoft.com/office/drawing/2014/main" id="{FFAFBF5D-0167-48F5-B6E1-80EE669A5C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zh-CN" altLang="zh-CN"/>
          </a:p>
        </p:txBody>
      </p:sp>
      <p:sp>
        <p:nvSpPr>
          <p:cNvPr id="58373" name="Rectangle 3">
            <a:extLst>
              <a:ext uri="{FF2B5EF4-FFF2-40B4-BE49-F238E27FC236}">
                <a16:creationId xmlns:a16="http://schemas.microsoft.com/office/drawing/2014/main" id="{4D907F74-DAF0-4959-9359-1C4FE3DA58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zh-CN"/>
          </a:p>
          <a:p>
            <a:pPr eaLnBrk="1" hangingPunct="1"/>
            <a:endParaRPr lang="en-US" altLang="zh-CN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zh-CN" sz="4800"/>
              <a:t>                </a:t>
            </a:r>
            <a:r>
              <a:rPr lang="zh-CN" altLang="en-US" sz="4800"/>
              <a:t>下次继续！</a:t>
            </a:r>
          </a:p>
        </p:txBody>
      </p:sp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1_默认设计模板">
  <a:themeElements>
    <a:clrScheme name="1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默认设计模板">
      <a:majorFont>
        <a:latin typeface="Times New Roman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Times New Roman" pitchFamily="18" charset="0"/>
            <a:ea typeface="黑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Times New Roman" pitchFamily="18" charset="0"/>
            <a:ea typeface="黑体" pitchFamily="2" charset="-122"/>
          </a:defRPr>
        </a:defPPr>
      </a:lstStyle>
    </a:lnDef>
  </a:objectDefaults>
  <a:extraClrSchemeLst>
    <a:extraClrScheme>
      <a:clrScheme name="1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15791</TotalTime>
  <Words>4414</Words>
  <Application>Microsoft Office PowerPoint</Application>
  <PresentationFormat>自定义</PresentationFormat>
  <Paragraphs>339</Paragraphs>
  <Slides>31</Slides>
  <Notes>12</Notes>
  <HiddenSlides>0</HiddenSlides>
  <MMClips>0</MMClips>
  <ScaleCrop>false</ScaleCrop>
  <HeadingPairs>
    <vt:vector size="8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39" baseType="lpstr">
      <vt:lpstr>黑体</vt:lpstr>
      <vt:lpstr>宋体</vt:lpstr>
      <vt:lpstr>Arial</vt:lpstr>
      <vt:lpstr>Times New Roman</vt:lpstr>
      <vt:lpstr>Wingdings</vt:lpstr>
      <vt:lpstr>1_默认设计模板</vt:lpstr>
      <vt:lpstr>Visio</vt:lpstr>
      <vt:lpstr>Equation</vt:lpstr>
      <vt:lpstr>PowerPoint 演示文稿</vt:lpstr>
      <vt:lpstr>§2.3 构造生成树</vt:lpstr>
      <vt:lpstr>§2.3 构造生成树</vt:lpstr>
      <vt:lpstr>§2.3 构造生成树</vt:lpstr>
      <vt:lpstr>§2.3 构造生成树</vt:lpstr>
      <vt:lpstr>§2.3 构造生成树</vt:lpstr>
      <vt:lpstr>§2.3 构造生成树</vt:lpstr>
      <vt:lpstr>§2.3 构造生成树</vt:lpstr>
      <vt:lpstr>§2.3 构造生成树</vt:lpstr>
      <vt:lpstr>§2.3 构造生成树</vt:lpstr>
      <vt:lpstr>§2.3 构造生成树</vt:lpstr>
      <vt:lpstr>§2.3 构造生成树</vt:lpstr>
      <vt:lpstr>§2.3 构造生成树</vt:lpstr>
      <vt:lpstr>§2.3 构造生成树</vt:lpstr>
      <vt:lpstr>§2.4 构造DFS生成树(指定根)</vt:lpstr>
      <vt:lpstr>§2.4 构造DFS生成树(指定根)</vt:lpstr>
      <vt:lpstr>§2.4 构造DFS生成树(指定根)</vt:lpstr>
      <vt:lpstr>§2.4 构造DFS生成树(指定根)</vt:lpstr>
      <vt:lpstr>§2.4 构造DFS生成树(指定根)</vt:lpstr>
      <vt:lpstr>§2.4 构造DFS生成树(指定根)</vt:lpstr>
      <vt:lpstr>§2.5 不指定根时构造DFS生成树</vt:lpstr>
      <vt:lpstr>§2.5 不指定根时构造DFS生成树</vt:lpstr>
      <vt:lpstr>§2.5 不指定根时构造DFS生成树</vt:lpstr>
      <vt:lpstr>§2.5 不指定根时构造DFS生成树</vt:lpstr>
      <vt:lpstr>§2.5 不指定根时构造DFS生成树</vt:lpstr>
      <vt:lpstr>§2.5 不指定根时构造DFS生成树</vt:lpstr>
      <vt:lpstr>§2.5 不指定根时构造DFS生成树</vt:lpstr>
      <vt:lpstr>§2.5 不指定根时构造DFS生成树</vt:lpstr>
      <vt:lpstr>§2.5 不指定根时构造DFS生成树</vt:lpstr>
      <vt:lpstr>§2.5 不指定根时构造DFS生成树</vt:lpstr>
      <vt:lpstr>PowerPoint 演示文稿</vt:lpstr>
    </vt:vector>
  </TitlesOfParts>
  <Company>2ndSpAcE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隐藏信息检测与还原技术</dc:title>
  <dc:creator>Image</dc:creator>
  <cp:lastModifiedBy>许 荣仁</cp:lastModifiedBy>
  <cp:revision>241</cp:revision>
  <dcterms:created xsi:type="dcterms:W3CDTF">2006-11-20T13:46:03Z</dcterms:created>
  <dcterms:modified xsi:type="dcterms:W3CDTF">2022-01-03T02:54:30Z</dcterms:modified>
</cp:coreProperties>
</file>