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sldIdLst>
    <p:sldId id="350" r:id="rId2"/>
    <p:sldId id="257" r:id="rId3"/>
    <p:sldId id="258" r:id="rId4"/>
    <p:sldId id="296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49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93E"/>
    <a:srgbClr val="D6203A"/>
    <a:srgbClr val="F84F42"/>
    <a:srgbClr val="000000"/>
    <a:srgbClr val="0000CC"/>
    <a:srgbClr val="003366"/>
    <a:srgbClr val="000099"/>
    <a:srgbClr val="FF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60DF40-FB7C-4A06-B081-7A2A44ECD87B}" v="2" dt="2022-01-03T09:19:05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0126" autoAdjust="0"/>
  </p:normalViewPr>
  <p:slideViewPr>
    <p:cSldViewPr>
      <p:cViewPr varScale="1">
        <p:scale>
          <a:sx n="112" d="100"/>
          <a:sy n="112" d="100"/>
        </p:scale>
        <p:origin x="190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E260DF40-FB7C-4A06-B081-7A2A44ECD87B}"/>
    <pc:docChg chg="modSld">
      <pc:chgData name="许 荣仁" userId="a51c77e00fced653" providerId="LiveId" clId="{E260DF40-FB7C-4A06-B081-7A2A44ECD87B}" dt="2022-01-03T09:19:02.267" v="0" actId="20578"/>
      <pc:docMkLst>
        <pc:docMk/>
      </pc:docMkLst>
      <pc:sldChg chg="modSp">
        <pc:chgData name="许 荣仁" userId="a51c77e00fced653" providerId="LiveId" clId="{E260DF40-FB7C-4A06-B081-7A2A44ECD87B}" dt="2022-01-03T09:19:02.267" v="0" actId="20578"/>
        <pc:sldMkLst>
          <pc:docMk/>
          <pc:sldMk cId="0" sldId="337"/>
        </pc:sldMkLst>
        <pc:spChg chg="mod">
          <ac:chgData name="许 荣仁" userId="a51c77e00fced653" providerId="LiveId" clId="{E260DF40-FB7C-4A06-B081-7A2A44ECD87B}" dt="2022-01-03T09:19:02.267" v="0" actId="20578"/>
          <ac:spMkLst>
            <pc:docMk/>
            <pc:sldMk cId="0" sldId="337"/>
            <ac:spMk id="232451" creationId="{E98D3CA3-C7DA-4E44-8221-1375001EE1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CBE5515-98AA-49DF-95AA-716E683F01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50F63CB1-B9F1-4164-A9C6-388FABE94F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E9561DF0-2079-4AF1-96BD-9E236BC925A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FCDD198C-DEEC-4478-9E06-1258D54071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74E9113-3101-4A5D-9EA3-84D4CECC31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E6E6CF36-3163-4B59-A4B6-5EFFACD7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C8D63BE9-D477-4ECD-B1BE-C7D57718AF0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8504307-187A-46EB-992C-242B0C122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83F6F-3DAD-4531-B41C-82783AE9425E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7D384FBF-34C7-4E6F-8A6E-55C6C6CC86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4602A51A-F4F9-4C77-BBE7-29A30B62EB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AECE36-FB07-41DA-82C6-DD9410502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B10E37-388C-469C-BE89-D94655112072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2BCB16BF-739E-4CC4-8D1C-4F428DE728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94EE52E7-20BE-4D6A-80DB-FC995903A1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42978C0-CFC0-4EBA-B06D-7961DD96CC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F94435-D892-4B2D-A7DA-0A2133BEC43E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058C09C2-E69E-4863-B55F-EC11D28A9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A9CE8382-05F7-4071-9F7B-7886D3443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CB8D0ED-B26F-4C98-9025-9BBF83727E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778114-BA9A-4877-8CFF-760088F7206A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187394" name="Rectangle 2">
            <a:extLst>
              <a:ext uri="{FF2B5EF4-FFF2-40B4-BE49-F238E27FC236}">
                <a16:creationId xmlns:a16="http://schemas.microsoft.com/office/drawing/2014/main" id="{0BC5513A-0334-47B9-AFDA-239B46E5F2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C1430625-04A2-4806-9D4B-D677B784D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B2D2DF-4CD5-4347-8691-3313A795AA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CC9A5-B5A8-4E13-8895-F6D5888FE43D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189442" name="Rectangle 2">
            <a:extLst>
              <a:ext uri="{FF2B5EF4-FFF2-40B4-BE49-F238E27FC236}">
                <a16:creationId xmlns:a16="http://schemas.microsoft.com/office/drawing/2014/main" id="{741F4311-324E-4038-8784-4B1469BD05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54A4F74A-5358-4BA4-8701-DDA697EA92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0961F31-506F-4D87-AD77-315F6B3E39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91C6B-7416-4EC6-B084-45A2A6D2DDE8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60FAC13D-812F-4CEC-B177-726401924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20FD39E4-56C4-452E-A2D2-011B91946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7AA1DB-F1DE-4721-8701-8BB08D9AF1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F630DC-9F88-401A-8F19-70B8553688F5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49227777-2084-4866-88D1-43B11D9E19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C80E13A9-2116-40C5-9776-7C45F0885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0A4420-4591-470F-82CC-90DEDD49D5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7A3D64-693E-49E0-91E6-225731570A32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554C56A1-9FBD-499B-99B6-1877B84F36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B52B371C-D633-4183-AC15-665FCD5BD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C74A51-2082-4152-9CFD-8E5084B970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48DEA5-5A42-4BA7-8C1C-FD9ECD73D4D8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09D32296-35ED-4918-A741-3F16876806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75EE2637-1E36-4BEE-AFAA-0B13C3A5D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DA11EFC-6973-4B33-90FC-89E6FCE3D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58B907-1161-430E-91E4-7A4E3A906D6B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264194" name="Rectangle 2">
            <a:extLst>
              <a:ext uri="{FF2B5EF4-FFF2-40B4-BE49-F238E27FC236}">
                <a16:creationId xmlns:a16="http://schemas.microsoft.com/office/drawing/2014/main" id="{AE7985E3-4367-4982-AA1F-7B2DE81304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79E9FD8E-6E02-447F-B440-14A37AAD1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E8F2868-0DB2-4FE1-B977-71D707E1DD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BE8A4-4CFE-4CAC-A09A-0C20088426A7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5EB3492D-16A2-4071-A1C6-429DCF8427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DB90C1BB-E18C-4254-985A-321E75B1B1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3465E8-EAE9-4DAD-99FE-6A894A4932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874B2E-1D81-48FC-97BB-D3466CF4F01B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202754" name="Rectangle 2">
            <a:extLst>
              <a:ext uri="{FF2B5EF4-FFF2-40B4-BE49-F238E27FC236}">
                <a16:creationId xmlns:a16="http://schemas.microsoft.com/office/drawing/2014/main" id="{7CB1EFD4-BF27-4CA7-B00E-F23D676393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C43FC9D9-E816-4C14-9CCB-CC0D69538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1668AE-3557-4471-886A-237434808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50D28-DA6B-48D4-9859-AF8A3341D7A5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982DC9A8-6C92-4FDD-B7E8-5228D86D64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74C834AC-9F3E-4CC3-A6B3-308FA4C15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4EFD18-5FAD-4DFA-810E-904BF19116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9125D9-605C-4E2A-A048-681D33786E6C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F09B9BC7-1BF2-4B89-B6AF-86BD2CFC8B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952A57B9-C14F-48EE-9286-7449019645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23DE12-682C-40C3-9E97-43291BF9D6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8C03D-8D55-4C42-B296-9BEA4FBD432D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1646E37E-9CE5-40A5-979E-45D4E9A4B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AB15CDD0-8A2D-4242-80F2-720F8C068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0EF455D-A13E-4153-8075-E933CF53C5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1983BB-C889-4FB2-8B44-1D4FC0A70269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4CF5EF32-2691-4FE8-9AB2-EEEF4D553B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B3BA76B5-AD56-4F6B-894C-E7F0CF0B47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59C83A-22EB-4AE6-9CD3-41F30F88FF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D22637-493A-420A-B619-83CFF480CB14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998A12B8-365C-4713-8A27-EDA44A1C06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8ACBE6AB-1ADC-47FB-A96C-478549CF5C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B5A12DB-FDF0-407A-ACF2-3F80B7AA5F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5BDF2-E3AC-461B-A3A6-0D98EA242896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215042" name="Rectangle 2">
            <a:extLst>
              <a:ext uri="{FF2B5EF4-FFF2-40B4-BE49-F238E27FC236}">
                <a16:creationId xmlns:a16="http://schemas.microsoft.com/office/drawing/2014/main" id="{9E57CC67-CC6A-4D0E-9EE7-852FF4355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17DB4C12-D352-4CAA-8908-168E1C685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32094BB-1818-48F6-83BF-C9714249E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382CE3-6BAC-41A3-B4E0-129FC3F559E9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217090" name="Rectangle 2">
            <a:extLst>
              <a:ext uri="{FF2B5EF4-FFF2-40B4-BE49-F238E27FC236}">
                <a16:creationId xmlns:a16="http://schemas.microsoft.com/office/drawing/2014/main" id="{8D968079-7C28-412A-A442-7B9415A4E4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A7AE24A4-12FB-44AD-B4C8-F85BB2D284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7480628-21A6-4F78-9A50-22B5445DB1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62E419-4976-4D7A-981F-3E08BFDAF6A9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3ED3F1BB-B1C7-4BE1-842B-7FAFF25C7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F28E2216-804B-434F-AA18-4FF1763EC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FD917A-12FE-4D9F-BC12-D3E12AE145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0E833-ED1A-4B37-BBDA-B702C6EBF7BD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221186" name="Rectangle 2">
            <a:extLst>
              <a:ext uri="{FF2B5EF4-FFF2-40B4-BE49-F238E27FC236}">
                <a16:creationId xmlns:a16="http://schemas.microsoft.com/office/drawing/2014/main" id="{DA37A14C-528C-4DDF-ADF5-C5940D508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5C367CF6-376A-493C-A148-958CD85EE6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500F34-FCBD-42E3-89B8-87F6E7267B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D6F95C-8974-4F36-B9C7-5F59F13AF993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9C762574-A18F-46BC-9B21-1AB904694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A1884242-C897-427B-BEDF-8FEE13EBCC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35E6DB5-4316-40F8-B09D-B3EB2D1463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CCFA07-3974-4DFF-99EB-0C93D8A13348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C982F7EB-6BC9-470E-AAFC-69205C08C6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CAF82DF4-BB4A-4913-A5E0-3CD5EE07D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86FDD30-326C-4796-9D48-5FFB41F655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1D438D-B2A5-4E61-9F07-45BDB5E2F13D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AF5189FC-F98D-4E9A-AB91-C0899B9625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C0B4FEE2-F4FB-4D91-955D-E15DB3F45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28AC33-82A9-4B50-BFED-5446CD54FE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5097D8-7598-4119-B053-C229EBD45497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852FCF91-0A7F-44EB-BB36-69B1763F45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30BCFA0B-2C2D-4040-BD92-2DDC894D4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0F9F12-0C85-4D65-BF5C-700219E5B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C122EB-7156-46BE-A05E-DC67CEDCA18F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6AAD7D9A-4329-4BD9-94A3-43E160A64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E3FCF122-3B2D-41A6-960A-5433C46E6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5B1D195-F124-4204-BAF9-E8B84EF414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7C403-2A3C-431A-A55D-339A141632C5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A73E0065-871E-4869-B266-5194A84955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C21AB642-DE00-475A-B658-19C7CD4AF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5B89350-3694-435A-B31D-9415224EC2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3280EE-3D6F-485C-9C84-73D9F562D7A5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237570" name="Rectangle 2">
            <a:extLst>
              <a:ext uri="{FF2B5EF4-FFF2-40B4-BE49-F238E27FC236}">
                <a16:creationId xmlns:a16="http://schemas.microsoft.com/office/drawing/2014/main" id="{2B66651A-0668-439B-8BBE-D5127A07C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003C0627-2DD5-47CF-8DF9-047D5B2D35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6CC1EAA-C921-4404-A07C-0FEBC2C6ED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53EFEF-6849-4D79-91F7-15B7B1E5DA81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239618" name="Rectangle 2">
            <a:extLst>
              <a:ext uri="{FF2B5EF4-FFF2-40B4-BE49-F238E27FC236}">
                <a16:creationId xmlns:a16="http://schemas.microsoft.com/office/drawing/2014/main" id="{5F433D7C-275D-4547-829D-88EA786161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97050757-730E-49B9-8B74-C2034B14B8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BFCE5F3-3627-4C9E-972B-85FBC906E7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6ABDC-9A8C-42BB-962B-E1304A3016F3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243714" name="Rectangle 2">
            <a:extLst>
              <a:ext uri="{FF2B5EF4-FFF2-40B4-BE49-F238E27FC236}">
                <a16:creationId xmlns:a16="http://schemas.microsoft.com/office/drawing/2014/main" id="{8BE2C662-53D8-4448-AFD4-723F501C7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C4B314F9-4FAB-480C-9009-38EF1EDBE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E2AED41-3F36-49C7-A505-B38097FF4D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2534CF-B807-44CE-879F-679A6AE460A5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EF33CEF5-7B85-45D3-9473-73D52B4A56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77CFA618-2808-4706-9469-4A01935AA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F54567F-72DD-409F-8C08-16C93122AE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A6ED82-D4D5-4F66-A132-778BDA1DB8B4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6DADB052-337D-42AD-8AA7-2355B57DD2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A370E2B2-8B51-4CED-A02D-3C39D7C0D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B604C71-5074-4C19-AFE1-33C52A5A5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0989CE-C9CE-4CE1-8168-76E26C1A59F2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E0492180-3779-41B1-8F47-F6B6243272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CA33D69E-A2D7-43B7-9E13-F22FA6130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6B17519-FA62-4731-867E-C3A8C0684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4F7D9-99AE-4CD7-A685-A1A84A16814B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FCB164CE-586D-491A-815F-AEC04960F2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13E3B871-26D7-4EDA-9AF7-CB465515E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D1644B-8705-4F44-A3C5-803BDAB4F4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974A1E-23A2-471E-A19D-B88FB312ED2F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256002" name="Rectangle 2">
            <a:extLst>
              <a:ext uri="{FF2B5EF4-FFF2-40B4-BE49-F238E27FC236}">
                <a16:creationId xmlns:a16="http://schemas.microsoft.com/office/drawing/2014/main" id="{94C45D7A-B9A9-48B5-82CD-6034D3553F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07BD05CC-B57F-4085-AB09-BBF17EC3C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001D8CB-779A-4974-BD1A-CCDA0567B5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F84BDE-BA90-476D-B461-2B4A7FBC0A08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258050" name="Rectangle 2">
            <a:extLst>
              <a:ext uri="{FF2B5EF4-FFF2-40B4-BE49-F238E27FC236}">
                <a16:creationId xmlns:a16="http://schemas.microsoft.com/office/drawing/2014/main" id="{8452EA3D-6FB3-4A95-9C6D-FA175E4297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72F91F2C-DF5F-43E6-8BAD-0D97A6183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5E7107-81A8-4EF0-A14C-AF3D143B0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D94E60-77CD-4ECA-BD6F-21DBABD1D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E2B662-8932-425E-82D8-C274EA8B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AD86CB-7F03-4D42-8D52-B893D509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8DC9DF-E85F-4970-9DBA-A3661342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A76AA-831F-4DB3-B750-BDF0799F0E7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7228252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5197A7-97C7-4501-B35F-451CC461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91F240-354B-4BEA-94A1-C5508B550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811033-F9BB-4819-B648-0084DA0F4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ABC8EF-9531-4175-AAD2-839E3511B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5375CE-B431-4003-900F-2D5C0DB7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3D7E-D775-4258-AA70-6E53A0C7D3A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8010901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5744-EA39-41BE-B0E9-B4A002C5F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604E3-D89E-48D5-8EE6-D8508AACB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66F758-F6F9-4F90-821D-4D93E9F8B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87C686-40F3-4C6D-AA71-1F47D8EE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C5DA74-78C6-46BC-87E9-2602D92E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7409F8-D230-4A4C-B4FB-5EAE5F1C2E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7254780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D9178B-0286-4829-8E09-12B9C056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1088C-3A89-43C4-9384-8D0DF80B7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3B8108-FADD-4101-88D5-30EE34A03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731E02C-94C1-4FA5-8AA1-97FAE05F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7B3606-1193-478B-A82C-60E006C8C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0E264C-FF3F-4577-A13A-BA880EF3E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A03B8-DBE8-4548-A210-1BFDC785BD9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517358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48A096-03D1-4531-A732-758623B6B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CA9E06-DF84-4120-BD91-97B882A5D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FB515F8-CCCD-4B44-BFB3-3FB1A2B06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9FEC4A3-16C3-452F-9A76-83C30BA08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BFC8EED-C16F-4B52-BE63-7350F5E434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3C5C8C-F819-406A-A792-9E9F0CEE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F86130-3A70-49DA-BD3F-0046EB368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63C988B-C241-4A3F-9BF4-880B250B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05681-61AC-4B50-AC55-C2FFDF271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0018703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66FBB6-FCB5-40BF-82C6-4293A80F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1C56067-8251-4A8B-8DD2-DE34E2FB2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6445D19-4403-4C28-9959-3417C479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974939-3BC0-4FB3-8117-BC00AD444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D714A-C901-40E7-8064-5D9C53CD07A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3788304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2D95CD3-AA26-48CF-94EF-0CEB97B3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A6EDE88-F607-4A80-B214-69F7065EA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39D452-AA77-4A5F-AA78-53D9B2A2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6DEAB-CA01-4DD0-B328-6D63E7A7203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6570440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8EFCD3-8656-4F05-BC78-6C774F7A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5A45F1-913C-4DD2-A5DC-A8237D0AF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2C5896F-3FCB-47AB-9FC9-53951234E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24DCE3-9D61-47DE-9064-D28F02E16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2DBE5A-26CA-44EE-AA3A-58334AA9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04AD58-F12B-4AF1-BE61-95501D7F8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CB578-29B0-4788-B08B-AA0EF6C162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6339031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FABC1-9263-461B-B092-E8ADE7DA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7CE66E-DFB7-4FD4-A575-4B6678C98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E0DEAE2-3D27-4826-B9B8-8E2660518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3A937C-F854-4D79-9B90-2ED449D1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F80763-F909-4263-968A-97C4326B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E3E3DE-0D7C-4523-AC37-3C4E552C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DDDE36-E444-42B7-A5F8-36730331CE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796984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8AA60-2FB6-42C9-B744-82142897E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9C7DC4-330B-43AB-BA28-F1E7AD72A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19269E-A908-403A-8604-CD92D0C5E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403D37-0EF2-4316-98D6-F25969D45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5BD399-DBF4-4441-BA11-84C11D50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361E5-A3AE-42AD-B3AF-11900A3FA9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7957957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52006D-137A-43F7-9DFD-F9F26CBFC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5DDBD2-1BDD-4C6B-82BF-DF996AEEE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EE58EED-B171-4CA5-B520-2ACFEE27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E3E046-27CC-44A5-AC49-B7ECEA0D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21C956-D7DA-4912-A4C0-D08D0004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AC3330-6818-490C-93D5-610DC83518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7302850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4EA55-0CEF-49A9-834C-6F9B52B75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08DA6C-2D3C-48A6-8752-4456376C34C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8EC97E-FB3F-4F28-ADE5-2F65EC537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06C47E-2140-4831-B025-E03D341086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388" y="6273800"/>
            <a:ext cx="2133600" cy="539750"/>
          </a:xfrm>
        </p:spPr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B3FD06F-DDE9-48B0-AE34-F39C94B1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8CFD6A-366F-4FF5-BE91-DB7C0FB8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301DA8A-AFB3-4FCD-A6B1-855D987FCFF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3399229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8D760E7-FCCE-44BE-9E79-1449FF516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47F596DD-A5E2-41EE-87BE-3D413B3C59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C1BBC47B-3D1D-4DAF-9DEF-E9FC6A539BA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CC00"/>
                </a:solidFill>
              </a:defRPr>
            </a:lvl1pPr>
          </a:lstStyle>
          <a:p>
            <a:endParaRPr lang="en-US" altLang="zh-CN" sz="1800"/>
          </a:p>
          <a:p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19A7FDF8-3C7B-448B-91C7-94C54C55A1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3A4549E6-415D-4BC4-AABF-44244772DE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CC00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fld id="{83346077-DE94-47A9-BCA6-24E36A18093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random/>
  </p:transition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n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4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v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Ø"/>
        <a:defRPr sz="2400" b="1" kern="1200">
          <a:solidFill>
            <a:srgbClr val="00CC0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ü"/>
        <a:defRPr sz="2000" b="1" kern="1200">
          <a:solidFill>
            <a:srgbClr val="00CC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F6B20F-724C-46F6-87B3-24D4B7FDD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4C2B77-4BEA-4411-8B4A-7A702998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7E1B-97A5-44DE-BC5E-8BC01450ABC7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265218" name="Rectangle 2">
            <a:extLst>
              <a:ext uri="{FF2B5EF4-FFF2-40B4-BE49-F238E27FC236}">
                <a16:creationId xmlns:a16="http://schemas.microsoft.com/office/drawing/2014/main" id="{6FF763B2-15A1-458C-8A44-0D4BC49501B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7963" y="2130425"/>
            <a:ext cx="8936037" cy="1470025"/>
          </a:xfrm>
        </p:spPr>
        <p:txBody>
          <a:bodyPr anchor="ctr"/>
          <a:lstStyle/>
          <a:p>
            <a:r>
              <a:rPr lang="zh-CN" altLang="en-US" sz="7200">
                <a:ea typeface="华文新魏" panose="02010800040101010101" pitchFamily="2" charset="-122"/>
              </a:rPr>
              <a:t>第二部分  分布式算法</a:t>
            </a:r>
            <a:br>
              <a:rPr lang="zh-CN" altLang="en-US" sz="7200">
                <a:ea typeface="华文新魏" panose="02010800040101010101" pitchFamily="2" charset="-122"/>
              </a:rPr>
            </a:br>
            <a:br>
              <a:rPr lang="zh-CN" altLang="en-US" sz="1800">
                <a:ea typeface="华文新魏" panose="02010800040101010101" pitchFamily="2" charset="-122"/>
              </a:rPr>
            </a:br>
            <a:r>
              <a:rPr lang="zh-CN" altLang="en-US">
                <a:ea typeface="华文新魏" panose="02010800040101010101" pitchFamily="2" charset="-122"/>
              </a:rPr>
              <a:t>第</a:t>
            </a:r>
            <a:r>
              <a:rPr lang="zh-CN" altLang="en-US" b="0">
                <a:ea typeface="华文新魏" panose="02010800040101010101" pitchFamily="2" charset="-122"/>
              </a:rPr>
              <a:t>六</a:t>
            </a:r>
            <a:r>
              <a:rPr lang="zh-CN" altLang="en-US">
                <a:ea typeface="华文新魏" panose="02010800040101010101" pitchFamily="2" charset="-122"/>
              </a:rPr>
              <a:t>次课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FA0F6811-4666-4773-9E0F-BA11E2A755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12888" y="4733925"/>
            <a:ext cx="6400800" cy="1752600"/>
          </a:xfrm>
        </p:spPr>
        <p:txBody>
          <a:bodyPr/>
          <a:lstStyle/>
          <a:p>
            <a:r>
              <a:rPr lang="zh-CN" altLang="en-US" sz="3200"/>
              <a:t>中国科学技术大学计算机系</a:t>
            </a:r>
          </a:p>
          <a:p>
            <a:r>
              <a:rPr lang="zh-CN" altLang="en-US" sz="3200"/>
              <a:t>   国家高性能计算中心（合肥）</a:t>
            </a:r>
          </a:p>
          <a:p>
            <a:endParaRPr lang="en-US" altLang="zh-CN" sz="320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>
            <a:extLst>
              <a:ext uri="{FF2B5EF4-FFF2-40B4-BE49-F238E27FC236}">
                <a16:creationId xmlns:a16="http://schemas.microsoft.com/office/drawing/2014/main" id="{3AAD40EA-04E4-4EA4-832D-06EE49BFD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AAB6B3CE-023B-4948-9008-ABC4E6C7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AF4B-048A-4788-96ED-1B3D9A727BC3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E8E2E26F-F06C-4483-9832-C01EC1F966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450" y="2093913"/>
            <a:ext cx="8893175" cy="1470025"/>
          </a:xfrm>
        </p:spPr>
        <p:txBody>
          <a:bodyPr anchor="ctr"/>
          <a:lstStyle/>
          <a:p>
            <a:r>
              <a:rPr lang="zh-CN" altLang="en-US" sz="5400">
                <a:ea typeface="华文新魏" panose="02010800040101010101" pitchFamily="2" charset="-122"/>
              </a:rPr>
              <a:t>第</a:t>
            </a:r>
            <a:r>
              <a:rPr lang="en-US" altLang="zh-CN" sz="5400">
                <a:ea typeface="华文新魏" panose="02010800040101010101" pitchFamily="2" charset="-122"/>
              </a:rPr>
              <a:t>4</a:t>
            </a:r>
            <a:r>
              <a:rPr lang="zh-CN" altLang="en-US" sz="5400">
                <a:ea typeface="华文新魏" panose="02010800040101010101" pitchFamily="2" charset="-122"/>
              </a:rPr>
              <a:t>章</a:t>
            </a:r>
            <a:br>
              <a:rPr lang="zh-CN" altLang="en-US" sz="5400">
                <a:ea typeface="华文新魏" panose="02010800040101010101" pitchFamily="2" charset="-122"/>
              </a:rPr>
            </a:br>
            <a:br>
              <a:rPr lang="zh-CN" altLang="en-US" sz="5400">
                <a:ea typeface="华文新魏" panose="02010800040101010101" pitchFamily="2" charset="-122"/>
              </a:rPr>
            </a:br>
            <a:r>
              <a:rPr lang="zh-CN" altLang="en-US" sz="5400">
                <a:ea typeface="华文新魏" panose="02010800040101010101" pitchFamily="2" charset="-122"/>
              </a:rPr>
              <a:t>分布式系统中的计算模型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5992694D-BE3D-4B16-8445-9F0DC537F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6B4893F5-74FE-4CFC-880F-65A4331E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DDA9F-B924-40F3-BE46-9E421590E751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006D5A1E-0EC4-49A2-A16E-5738AB77C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04875"/>
          </a:xfrm>
        </p:spPr>
        <p:txBody>
          <a:bodyPr/>
          <a:lstStyle/>
          <a:p>
            <a:pPr algn="l"/>
            <a:r>
              <a:rPr lang="zh-CN" altLang="en-US" sz="5400"/>
              <a:t>概述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87FB38B7-67BE-42B8-BDCC-AE1CEA9C69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678738" cy="45259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分布式系统计算模型的复杂性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系统由并发执行部件构成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系统中无全局时钟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必须捕捉系统部件可能的失效</a:t>
            </a:r>
          </a:p>
          <a:p>
            <a:pPr>
              <a:spcBef>
                <a:spcPct val="70000"/>
              </a:spcBef>
            </a:pPr>
            <a:r>
              <a:rPr lang="zh-CN" altLang="en-US"/>
              <a:t>对策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因果关系（</a:t>
            </a:r>
            <a:r>
              <a:rPr lang="en-US" altLang="zh-CN"/>
              <a:t>Causality</a:t>
            </a:r>
            <a:r>
              <a:rPr lang="zh-CN" altLang="en-US"/>
              <a:t>）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一致状态（</a:t>
            </a:r>
            <a:r>
              <a:rPr lang="en-US" altLang="zh-CN"/>
              <a:t>Consistent states</a:t>
            </a:r>
            <a:r>
              <a:rPr lang="zh-CN" altLang="en-US"/>
              <a:t>）</a:t>
            </a:r>
          </a:p>
          <a:p>
            <a:pPr lvl="1">
              <a:spcBef>
                <a:spcPct val="0"/>
              </a:spcBef>
            </a:pPr>
            <a:r>
              <a:rPr lang="zh-CN" altLang="en-US"/>
              <a:t>全局状态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81808DDC-89F1-410F-B012-9EDCF1ADB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BB22575D-8E8B-4ECD-A9D0-6F1BF47B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5ADBD-D559-46FE-B60D-BD357CD41F74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5073FBAE-71CA-44C3-9AB4-0FFA0D3A2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459787" cy="873125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§4</a:t>
            </a:r>
            <a:r>
              <a:rPr lang="en-US" altLang="zh-CN"/>
              <a:t>.1 </a:t>
            </a:r>
            <a:r>
              <a:rPr lang="zh-CN" altLang="en-US"/>
              <a:t>基本知识</a:t>
            </a: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19B3D5C3-76B6-427D-81F5-A9902AC33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773113"/>
            <a:ext cx="8893175" cy="5256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/>
              <a:t>协议（</a:t>
            </a:r>
            <a:r>
              <a:rPr lang="en-US" altLang="zh-CN" sz="2800"/>
              <a:t>Protocol</a:t>
            </a:r>
            <a:r>
              <a:rPr lang="zh-CN" altLang="en-US" sz="2800"/>
              <a:t>）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协议中的控制语句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/>
              <a:t>    </a:t>
            </a:r>
            <a:r>
              <a:rPr lang="en-US" altLang="zh-CN" sz="2400">
                <a:solidFill>
                  <a:srgbClr val="FF9900"/>
                </a:solidFill>
              </a:rPr>
              <a:t>1.Send</a:t>
            </a:r>
            <a:r>
              <a:rPr lang="zh-CN" altLang="en-US" sz="2400">
                <a:solidFill>
                  <a:srgbClr val="FF9900"/>
                </a:solidFill>
              </a:rPr>
              <a:t>（</a:t>
            </a:r>
            <a:r>
              <a:rPr lang="en-US" altLang="zh-CN" sz="2400">
                <a:solidFill>
                  <a:srgbClr val="FF9900"/>
                </a:solidFill>
              </a:rPr>
              <a:t>destination, action; parameters</a:t>
            </a:r>
            <a:r>
              <a:rPr lang="zh-CN" altLang="en-US" sz="2400">
                <a:solidFill>
                  <a:srgbClr val="FF9900"/>
                </a:solidFill>
              </a:rPr>
              <a:t>）</a:t>
            </a:r>
          </a:p>
          <a:p>
            <a:pPr lvl="1" indent="-220663" algn="just">
              <a:lnSpc>
                <a:spcPct val="90000"/>
              </a:lnSpc>
              <a:spcBef>
                <a:spcPct val="9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</a:t>
            </a:r>
            <a:r>
              <a:rPr lang="en-US" altLang="zh-CN" sz="2400">
                <a:solidFill>
                  <a:srgbClr val="BFFF09"/>
                </a:solidFill>
              </a:rPr>
              <a:t>destination</a:t>
            </a:r>
            <a:r>
              <a:rPr lang="zh-CN" altLang="en-US" sz="2400">
                <a:solidFill>
                  <a:srgbClr val="BFFF09"/>
                </a:solidFill>
              </a:rPr>
              <a:t>：</a:t>
            </a:r>
            <a:r>
              <a:rPr lang="zh-CN" altLang="en-US" sz="2400"/>
              <a:t>处理器抽象。实用中是通信实体的地址：</a:t>
            </a:r>
          </a:p>
          <a:p>
            <a:pPr lvl="1" indent="-220663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                          机器名，机器的端口号</a:t>
            </a:r>
            <a:r>
              <a:rPr lang="en-US" altLang="zh-CN" sz="2400"/>
              <a:t>(</a:t>
            </a:r>
            <a:r>
              <a:rPr lang="zh-CN" altLang="en-US" sz="2400"/>
              <a:t>即</a:t>
            </a:r>
            <a:r>
              <a:rPr lang="en-US" altLang="zh-CN" sz="2400"/>
              <a:t>1</a:t>
            </a:r>
            <a:r>
              <a:rPr lang="zh-CN" altLang="en-US" sz="2400"/>
              <a:t>个</a:t>
            </a:r>
            <a:r>
              <a:rPr lang="en-US" altLang="zh-CN" sz="2400"/>
              <a:t>socket</a:t>
            </a:r>
            <a:r>
              <a:rPr lang="zh-CN" altLang="en-US" sz="2400"/>
              <a:t>地址</a:t>
            </a:r>
            <a:r>
              <a:rPr lang="en-US" altLang="zh-CN" sz="2400"/>
              <a:t>)</a:t>
            </a:r>
            <a:endParaRPr lang="en-US" altLang="zh-CN" sz="2400">
              <a:solidFill>
                <a:srgbClr val="BFFF09"/>
              </a:solidFill>
            </a:endParaRPr>
          </a:p>
          <a:p>
            <a:pPr lvl="1" indent="-22066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BFFF09"/>
                </a:solidFill>
              </a:rPr>
              <a:t>   action</a:t>
            </a:r>
            <a:r>
              <a:rPr lang="zh-CN" altLang="en-US" sz="2400">
                <a:solidFill>
                  <a:srgbClr val="BFFF09"/>
                </a:solidFill>
              </a:rPr>
              <a:t>：         </a:t>
            </a:r>
            <a:r>
              <a:rPr lang="zh-CN" altLang="en-US" sz="2400"/>
              <a:t>控制</a:t>
            </a:r>
            <a:r>
              <a:rPr lang="en-US" altLang="zh-CN" sz="2400"/>
              <a:t>msg</a:t>
            </a:r>
            <a:r>
              <a:rPr lang="zh-CN" altLang="en-US" sz="2400"/>
              <a:t>，希望接收者采取的动作</a:t>
            </a:r>
          </a:p>
          <a:p>
            <a:pPr lvl="1" indent="-22066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</a:t>
            </a:r>
            <a:r>
              <a:rPr lang="en-US" altLang="zh-CN" sz="2400">
                <a:solidFill>
                  <a:srgbClr val="BFFF09"/>
                </a:solidFill>
              </a:rPr>
              <a:t>parameters</a:t>
            </a:r>
            <a:r>
              <a:rPr lang="zh-CN" altLang="en-US" sz="2400">
                <a:solidFill>
                  <a:srgbClr val="BFFF09"/>
                </a:solidFill>
              </a:rPr>
              <a:t>：</a:t>
            </a:r>
            <a:r>
              <a:rPr lang="zh-CN" altLang="en-US" sz="2400"/>
              <a:t>参数集合</a:t>
            </a:r>
          </a:p>
          <a:p>
            <a:pPr lvl="1" indent="-22066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/>
              <a:t>   </a:t>
            </a:r>
            <a:r>
              <a:rPr lang="zh-CN" altLang="en-US" sz="2400">
                <a:solidFill>
                  <a:srgbClr val="FF9900"/>
                </a:solidFill>
              </a:rPr>
              <a:t>假定：</a:t>
            </a:r>
          </a:p>
          <a:p>
            <a:pPr lvl="1" indent="-22066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/>
              <a:t>      </a:t>
            </a:r>
            <a:r>
              <a:rPr lang="en-US" altLang="zh-CN" sz="2400"/>
              <a:t>msg</a:t>
            </a:r>
            <a:r>
              <a:rPr lang="zh-CN" altLang="en-US" sz="2400"/>
              <a:t>发送是无阻塞、可靠的（语义类似于</a:t>
            </a:r>
            <a:r>
              <a:rPr lang="en-US" altLang="zh-CN" sz="2400"/>
              <a:t>TCP</a:t>
            </a:r>
            <a:r>
              <a:rPr lang="zh-CN" altLang="en-US" sz="2400"/>
              <a:t>套接字）； </a:t>
            </a:r>
          </a:p>
          <a:p>
            <a:pPr lvl="1" indent="-220663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/>
              <a:t>      有时假定较弱的</a:t>
            </a:r>
            <a:r>
              <a:rPr lang="en-US" altLang="zh-CN" sz="2400"/>
              <a:t>msg</a:t>
            </a:r>
            <a:r>
              <a:rPr lang="zh-CN" altLang="en-US" sz="2400"/>
              <a:t>传递层（等价于</a:t>
            </a:r>
            <a:r>
              <a:rPr lang="en-US" altLang="zh-CN" sz="2400"/>
              <a:t>UDP</a:t>
            </a:r>
            <a:r>
              <a:rPr lang="zh-CN" altLang="en-US" sz="2400"/>
              <a:t>）。</a:t>
            </a:r>
            <a:endParaRPr lang="zh-CN" altLang="en-US" sz="2400">
              <a:solidFill>
                <a:srgbClr val="BFFF09"/>
              </a:solidFill>
            </a:endParaRPr>
          </a:p>
        </p:txBody>
      </p:sp>
      <p:sp>
        <p:nvSpPr>
          <p:cNvPr id="153604" name="Rectangle 4">
            <a:extLst>
              <a:ext uri="{FF2B5EF4-FFF2-40B4-BE49-F238E27FC236}">
                <a16:creationId xmlns:a16="http://schemas.microsoft.com/office/drawing/2014/main" id="{ADACD80A-9FAD-4257-A718-4A00F35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3" y="5815013"/>
            <a:ext cx="7696200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TCP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UDP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的区别：①基于连接与无连接②对系统资源的要求（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TCP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较多，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UDP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少）</a:t>
            </a:r>
          </a:p>
          <a:p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                ③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UDP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程序结构较简单④流模式与数据报模式 </a:t>
            </a:r>
          </a:p>
          <a:p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●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TCP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保证数据正确性，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UDP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可能丢包 </a:t>
            </a:r>
          </a:p>
          <a:p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●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TCP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保证数据顺序，</a:t>
            </a:r>
            <a:r>
              <a:rPr lang="en-US" altLang="zh-CN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UDP</a:t>
            </a:r>
            <a:r>
              <a:rPr lang="zh-CN" altLang="en-US" sz="180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不保证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B9E874-47A1-4DB9-85A1-96A8457AA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3065F4-1ED9-4FB5-B498-F2A6907B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D772E-BAAB-408D-89DE-1669EEC3613A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798312B9-9DC0-49F0-83CD-14BCB1C40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zh-CN" altLang="en-US" sz="3200"/>
              <a:t>基本知识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E4136128-FFB9-4690-8B69-6DCD2FD03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638175"/>
            <a:ext cx="8893175" cy="6794500"/>
          </a:xfrm>
        </p:spPr>
        <p:txBody>
          <a:bodyPr/>
          <a:lstStyle/>
          <a:p>
            <a:pPr algn="just">
              <a:lnSpc>
                <a:spcPct val="80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>
                <a:solidFill>
                  <a:srgbClr val="FF9900"/>
                </a:solidFill>
              </a:rPr>
              <a:t>2.</a:t>
            </a:r>
            <a:r>
              <a:rPr lang="zh-CN" altLang="en-US" sz="2500">
                <a:solidFill>
                  <a:srgbClr val="FF9900"/>
                </a:solidFill>
              </a:rPr>
              <a:t>接收</a:t>
            </a:r>
            <a:r>
              <a:rPr lang="en-US" altLang="zh-CN" sz="2500">
                <a:solidFill>
                  <a:srgbClr val="FF9900"/>
                </a:solidFill>
              </a:rPr>
              <a:t>msg</a:t>
            </a:r>
          </a:p>
          <a:p>
            <a:pPr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>
                <a:solidFill>
                  <a:srgbClr val="BFFF09"/>
                </a:solidFill>
              </a:rPr>
              <a:t>   </a:t>
            </a:r>
            <a:r>
              <a:rPr lang="zh-CN" altLang="en-US" sz="2500">
                <a:solidFill>
                  <a:schemeClr val="bg1"/>
                </a:solidFill>
              </a:rPr>
              <a:t>接收</a:t>
            </a:r>
            <a:r>
              <a:rPr lang="en-US" altLang="zh-CN" sz="2500">
                <a:solidFill>
                  <a:schemeClr val="bg1"/>
                </a:solidFill>
              </a:rPr>
              <a:t>msg</a:t>
            </a:r>
            <a:r>
              <a:rPr lang="zh-CN" altLang="en-US" sz="2500">
                <a:solidFill>
                  <a:schemeClr val="bg1"/>
                </a:solidFill>
              </a:rPr>
              <a:t>可推广至接收事件，引起事件的原因是：</a:t>
            </a:r>
          </a:p>
          <a:p>
            <a:pPr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>
                <a:solidFill>
                  <a:srgbClr val="BFFF09"/>
                </a:solidFill>
              </a:rPr>
              <a:t>   外部</a:t>
            </a:r>
            <a:r>
              <a:rPr lang="en-US" altLang="zh-CN" sz="2500">
                <a:solidFill>
                  <a:srgbClr val="BFFF09"/>
                </a:solidFill>
              </a:rPr>
              <a:t>msg</a:t>
            </a:r>
            <a:r>
              <a:rPr lang="zh-CN" altLang="en-US" sz="2500">
                <a:solidFill>
                  <a:srgbClr val="BFFF09"/>
                </a:solidFill>
              </a:rPr>
              <a:t>、超时设定、内部中断</a:t>
            </a:r>
          </a:p>
          <a:p>
            <a:pPr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/>
              <a:t>   </a:t>
            </a:r>
            <a:r>
              <a:rPr lang="zh-CN" altLang="en-US" sz="2500">
                <a:solidFill>
                  <a:schemeClr val="bg1"/>
                </a:solidFill>
              </a:rPr>
              <a:t>事件在处理前，一般是在缓冲区</a:t>
            </a:r>
            <a:r>
              <a:rPr lang="en-US" altLang="zh-CN" sz="2500">
                <a:solidFill>
                  <a:schemeClr val="bg1"/>
                </a:solidFill>
              </a:rPr>
              <a:t>(</a:t>
            </a:r>
            <a:r>
              <a:rPr lang="zh-CN" altLang="en-US" sz="2500">
                <a:solidFill>
                  <a:schemeClr val="bg1"/>
                </a:solidFill>
              </a:rPr>
              <a:t>如事件队列</a:t>
            </a:r>
            <a:r>
              <a:rPr lang="en-US" altLang="zh-CN" sz="2500">
                <a:solidFill>
                  <a:schemeClr val="bg1"/>
                </a:solidFill>
              </a:rPr>
              <a:t>)</a:t>
            </a:r>
            <a:r>
              <a:rPr lang="zh-CN" altLang="en-US" sz="2500">
                <a:solidFill>
                  <a:schemeClr val="bg1"/>
                </a:solidFill>
              </a:rPr>
              <a:t>中，若一处理器想处理事件，它必须执行一个声明处理这些事件的线程。</a:t>
            </a:r>
          </a:p>
          <a:p>
            <a:pPr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>
                <a:solidFill>
                  <a:schemeClr val="bg1"/>
                </a:solidFill>
              </a:rPr>
              <a:t>    例如，一个节点通过执行下述代码等待事件</a:t>
            </a:r>
            <a:r>
              <a:rPr lang="en-US" altLang="zh-CN" sz="2500">
                <a:solidFill>
                  <a:schemeClr val="bg1"/>
                </a:solidFill>
              </a:rPr>
              <a:t>A</a:t>
            </a:r>
            <a:r>
              <a:rPr lang="en-US" altLang="zh-CN" sz="2500" baseline="-25000">
                <a:solidFill>
                  <a:schemeClr val="bg1"/>
                </a:solidFill>
              </a:rPr>
              <a:t>1</a:t>
            </a:r>
            <a:r>
              <a:rPr lang="en-US" altLang="zh-CN" sz="2500">
                <a:solidFill>
                  <a:schemeClr val="bg1"/>
                </a:solidFill>
              </a:rPr>
              <a:t>, A</a:t>
            </a:r>
            <a:r>
              <a:rPr lang="en-US" altLang="zh-CN" sz="2500" baseline="-25000">
                <a:solidFill>
                  <a:schemeClr val="bg1"/>
                </a:solidFill>
              </a:rPr>
              <a:t>2</a:t>
            </a:r>
            <a:r>
              <a:rPr lang="en-US" altLang="zh-CN" sz="2500">
                <a:solidFill>
                  <a:schemeClr val="bg1"/>
                </a:solidFill>
              </a:rPr>
              <a:t>,..., A</a:t>
            </a:r>
            <a:r>
              <a:rPr lang="en-US" altLang="zh-CN" sz="2500" baseline="-25000">
                <a:solidFill>
                  <a:schemeClr val="bg1"/>
                </a:solidFill>
              </a:rPr>
              <a:t>n</a:t>
            </a:r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>
                <a:solidFill>
                  <a:srgbClr val="BFFF09"/>
                </a:solidFill>
              </a:rPr>
              <a:t>   waiting for A</a:t>
            </a:r>
            <a:r>
              <a:rPr lang="en-US" altLang="zh-CN" sz="2500" baseline="-25000">
                <a:solidFill>
                  <a:srgbClr val="BFFF09"/>
                </a:solidFill>
              </a:rPr>
              <a:t>1</a:t>
            </a:r>
            <a:r>
              <a:rPr lang="en-US" altLang="zh-CN" sz="2500">
                <a:solidFill>
                  <a:srgbClr val="BFFF09"/>
                </a:solidFill>
              </a:rPr>
              <a:t>, A</a:t>
            </a:r>
            <a:r>
              <a:rPr lang="en-US" altLang="zh-CN" sz="2500" baseline="-25000">
                <a:solidFill>
                  <a:srgbClr val="BFFF09"/>
                </a:solidFill>
              </a:rPr>
              <a:t>2</a:t>
            </a:r>
            <a:r>
              <a:rPr lang="en-US" altLang="zh-CN" sz="2500">
                <a:solidFill>
                  <a:srgbClr val="BFFF09"/>
                </a:solidFill>
              </a:rPr>
              <a:t>,..., A</a:t>
            </a:r>
            <a:r>
              <a:rPr lang="en-US" altLang="zh-CN" sz="2500" baseline="-25000">
                <a:solidFill>
                  <a:srgbClr val="BFFF09"/>
                </a:solidFill>
              </a:rPr>
              <a:t>n</a:t>
            </a:r>
            <a:r>
              <a:rPr lang="en-US" altLang="zh-CN" sz="2500">
                <a:solidFill>
                  <a:srgbClr val="BFFF09"/>
                </a:solidFill>
              </a:rPr>
              <a:t> </a:t>
            </a:r>
            <a:r>
              <a:rPr lang="zh-CN" altLang="en-US" sz="2500">
                <a:solidFill>
                  <a:srgbClr val="BFFF09"/>
                </a:solidFill>
              </a:rPr>
              <a:t>：</a:t>
            </a:r>
            <a:r>
              <a:rPr lang="en-US" altLang="zh-CN" sz="2500">
                <a:solidFill>
                  <a:srgbClr val="BFFF09"/>
                </a:solidFill>
              </a:rPr>
              <a:t>//</a:t>
            </a:r>
            <a:r>
              <a:rPr lang="zh-CN" altLang="en-US" sz="2500">
                <a:solidFill>
                  <a:srgbClr val="BFFF09"/>
                </a:solidFill>
              </a:rPr>
              <a:t>声明</a:t>
            </a:r>
            <a:endParaRPr lang="zh-CN" altLang="en-US" sz="2500"/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>
                <a:solidFill>
                  <a:srgbClr val="BFFF09"/>
                </a:solidFill>
              </a:rPr>
              <a:t>      </a:t>
            </a:r>
            <a:r>
              <a:rPr lang="en-US" altLang="zh-CN" sz="2500">
                <a:solidFill>
                  <a:srgbClr val="BFFF09"/>
                </a:solidFill>
              </a:rPr>
              <a:t>A</a:t>
            </a:r>
            <a:r>
              <a:rPr lang="en-US" altLang="zh-CN" sz="2500" baseline="-25000">
                <a:solidFill>
                  <a:srgbClr val="BFFF09"/>
                </a:solidFill>
              </a:rPr>
              <a:t>1</a:t>
            </a:r>
            <a:r>
              <a:rPr lang="zh-CN" altLang="en-US" sz="2500">
                <a:solidFill>
                  <a:srgbClr val="BFFF09"/>
                </a:solidFill>
              </a:rPr>
              <a:t>（</a:t>
            </a:r>
            <a:r>
              <a:rPr lang="en-US" altLang="zh-CN" sz="2500">
                <a:solidFill>
                  <a:srgbClr val="BFFF09"/>
                </a:solidFill>
              </a:rPr>
              <a:t>Source; parameters</a:t>
            </a:r>
            <a:r>
              <a:rPr lang="zh-CN" altLang="en-US" sz="2500">
                <a:solidFill>
                  <a:srgbClr val="BFFF09"/>
                </a:solidFill>
              </a:rPr>
              <a:t>）</a:t>
            </a:r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/>
              <a:t>           </a:t>
            </a:r>
            <a:r>
              <a:rPr lang="en-US" altLang="zh-CN" sz="2500"/>
              <a:t>Code to handle </a:t>
            </a:r>
            <a:r>
              <a:rPr lang="en-US" altLang="zh-CN" sz="2500">
                <a:solidFill>
                  <a:srgbClr val="BFFF09"/>
                </a:solidFill>
              </a:rPr>
              <a:t> A</a:t>
            </a:r>
            <a:r>
              <a:rPr lang="en-US" altLang="zh-CN" sz="2500" baseline="-25000">
                <a:solidFill>
                  <a:srgbClr val="BFFF09"/>
                </a:solidFill>
              </a:rPr>
              <a:t>1</a:t>
            </a:r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/>
              <a:t>      ….</a:t>
            </a:r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>
                <a:solidFill>
                  <a:srgbClr val="BFFF09"/>
                </a:solidFill>
              </a:rPr>
              <a:t>      A</a:t>
            </a:r>
            <a:r>
              <a:rPr lang="en-US" altLang="zh-CN" sz="2500" baseline="-25000">
                <a:solidFill>
                  <a:srgbClr val="BFFF09"/>
                </a:solidFill>
              </a:rPr>
              <a:t>n</a:t>
            </a:r>
            <a:r>
              <a:rPr lang="zh-CN" altLang="en-US" sz="2500">
                <a:solidFill>
                  <a:srgbClr val="BFFF09"/>
                </a:solidFill>
              </a:rPr>
              <a:t>（</a:t>
            </a:r>
            <a:r>
              <a:rPr lang="en-US" altLang="zh-CN" sz="2500">
                <a:solidFill>
                  <a:srgbClr val="BFFF09"/>
                </a:solidFill>
              </a:rPr>
              <a:t>Source; parameters</a:t>
            </a:r>
            <a:r>
              <a:rPr lang="zh-CN" altLang="en-US" sz="2500">
                <a:solidFill>
                  <a:srgbClr val="BFFF09"/>
                </a:solidFill>
              </a:rPr>
              <a:t>）</a:t>
            </a:r>
          </a:p>
          <a:p>
            <a:pPr lvl="1" indent="-220663"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sz="2500"/>
              <a:t>           </a:t>
            </a:r>
            <a:r>
              <a:rPr lang="en-US" altLang="zh-CN" sz="2500"/>
              <a:t>Code to handle </a:t>
            </a:r>
            <a:r>
              <a:rPr lang="en-US" altLang="zh-CN" sz="2500">
                <a:solidFill>
                  <a:srgbClr val="BFFF09"/>
                </a:solidFill>
              </a:rPr>
              <a:t> A</a:t>
            </a:r>
            <a:r>
              <a:rPr lang="en-US" altLang="zh-CN" sz="2500" baseline="-25000">
                <a:solidFill>
                  <a:srgbClr val="BFFF09"/>
                </a:solidFill>
              </a:rPr>
              <a:t>n</a:t>
            </a:r>
            <a:r>
              <a:rPr lang="en-US" altLang="zh-CN" sz="2500"/>
              <a:t> </a:t>
            </a:r>
          </a:p>
          <a:p>
            <a:pPr algn="just">
              <a:lnSpc>
                <a:spcPct val="95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500"/>
              <a:t>    </a:t>
            </a:r>
            <a:r>
              <a:rPr lang="zh-CN" altLang="en-US" sz="2500"/>
              <a:t>当</a:t>
            </a:r>
            <a:r>
              <a:rPr lang="en-US" altLang="zh-CN" sz="2500"/>
              <a:t>p</a:t>
            </a:r>
            <a:r>
              <a:rPr lang="zh-CN" altLang="en-US" sz="2500"/>
              <a:t>执行</a:t>
            </a:r>
            <a:r>
              <a:rPr lang="en-US" altLang="zh-CN" sz="2500"/>
              <a:t>send(q, </a:t>
            </a:r>
            <a:r>
              <a:rPr lang="en-US" altLang="zh-CN" sz="2500">
                <a:solidFill>
                  <a:srgbClr val="BFFF09"/>
                </a:solidFill>
              </a:rPr>
              <a:t>A</a:t>
            </a:r>
            <a:r>
              <a:rPr lang="en-US" altLang="zh-CN" sz="2500" baseline="-25000">
                <a:solidFill>
                  <a:srgbClr val="BFFF09"/>
                </a:solidFill>
              </a:rPr>
              <a:t>1</a:t>
            </a:r>
            <a:r>
              <a:rPr lang="en-US" altLang="zh-CN" sz="2500"/>
              <a:t>; parameters)</a:t>
            </a:r>
            <a:r>
              <a:rPr lang="zh-CN" altLang="en-US" sz="2500"/>
              <a:t>且</a:t>
            </a:r>
            <a:r>
              <a:rPr lang="en-US" altLang="zh-CN" sz="2500"/>
              <a:t>q</a:t>
            </a:r>
            <a:r>
              <a:rPr lang="zh-CN" altLang="en-US" sz="2500"/>
              <a:t>执行上述代码时，</a:t>
            </a:r>
            <a:r>
              <a:rPr lang="en-US" altLang="zh-CN" sz="2500"/>
              <a:t>q</a:t>
            </a:r>
            <a:r>
              <a:rPr lang="zh-CN" altLang="en-US" sz="2500"/>
              <a:t>将最终处理由</a:t>
            </a:r>
            <a:r>
              <a:rPr lang="en-US" altLang="zh-CN" sz="2500"/>
              <a:t>p</a:t>
            </a:r>
            <a:r>
              <a:rPr lang="zh-CN" altLang="en-US" sz="2500"/>
              <a:t>发送的</a:t>
            </a:r>
            <a:r>
              <a:rPr lang="en-US" altLang="zh-CN" sz="2500"/>
              <a:t>msg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764B18-0CA2-43FF-A0F8-E9DD0E33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E6AADF-483C-43C5-8052-F42107764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F8B-8295-446B-B704-94088FBF6717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F4E1CC8B-D249-4189-9E21-E09283590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zh-CN" altLang="en-US" sz="3200"/>
              <a:t>基本知识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5801A59A-3384-4494-94E2-364ABE5E0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63600"/>
            <a:ext cx="8893175" cy="54467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rgbClr val="FF9900"/>
                </a:solidFill>
              </a:rPr>
              <a:t>3.</a:t>
            </a:r>
            <a:r>
              <a:rPr lang="zh-CN" altLang="en-US" sz="2800">
                <a:solidFill>
                  <a:srgbClr val="FF9900"/>
                </a:solidFill>
              </a:rPr>
              <a:t>超时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rgbClr val="BFFF09"/>
                </a:solidFill>
              </a:rPr>
              <a:t>   </a:t>
            </a:r>
            <a:r>
              <a:rPr lang="zh-CN" altLang="en-US" sz="2800">
                <a:solidFill>
                  <a:schemeClr val="bg1"/>
                </a:solidFill>
              </a:rPr>
              <a:t>当怀疑远程处理器失效时，可通过超时检测来判定：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①</a:t>
            </a:r>
            <a:r>
              <a:rPr lang="zh-CN" altLang="en-US" sz="2400">
                <a:solidFill>
                  <a:srgbClr val="BFFF09"/>
                </a:solidFill>
              </a:rPr>
              <a:t>当</a:t>
            </a:r>
            <a:r>
              <a:rPr lang="en-US" altLang="zh-CN" sz="2400">
                <a:solidFill>
                  <a:srgbClr val="BFFF09"/>
                </a:solidFill>
              </a:rPr>
              <a:t>T</a:t>
            </a:r>
            <a:r>
              <a:rPr lang="zh-CN" altLang="en-US" sz="2400">
                <a:solidFill>
                  <a:srgbClr val="BFFF09"/>
                </a:solidFill>
              </a:rPr>
              <a:t>秒后仍未收到</a:t>
            </a:r>
            <a:r>
              <a:rPr lang="en-US" altLang="zh-CN" sz="2400">
                <a:solidFill>
                  <a:srgbClr val="BFFF09"/>
                </a:solidFill>
              </a:rPr>
              <a:t>P</a:t>
            </a:r>
            <a:r>
              <a:rPr lang="zh-CN" altLang="en-US" sz="2400">
                <a:solidFill>
                  <a:srgbClr val="BFFF09"/>
                </a:solidFill>
              </a:rPr>
              <a:t>的类型为</a:t>
            </a:r>
            <a:r>
              <a:rPr lang="en-US" altLang="zh-CN" sz="2400">
                <a:solidFill>
                  <a:srgbClr val="BFFF09"/>
                </a:solidFill>
              </a:rPr>
              <a:t>event</a:t>
            </a:r>
            <a:r>
              <a:rPr lang="zh-CN" altLang="en-US" sz="2400">
                <a:solidFill>
                  <a:srgbClr val="BFFF09"/>
                </a:solidFill>
              </a:rPr>
              <a:t>的</a:t>
            </a:r>
            <a:r>
              <a:rPr lang="en-US" altLang="zh-CN" sz="2400">
                <a:solidFill>
                  <a:srgbClr val="BFFF09"/>
                </a:solidFill>
              </a:rPr>
              <a:t>msg</a:t>
            </a:r>
            <a:r>
              <a:rPr lang="zh-CN" altLang="en-US" sz="2400">
                <a:solidFill>
                  <a:srgbClr val="BFFF09"/>
                </a:solidFill>
              </a:rPr>
              <a:t>时，执行指定的动作</a:t>
            </a:r>
            <a:r>
              <a:rPr lang="zh-CN" altLang="en-US">
                <a:solidFill>
                  <a:srgbClr val="BFFF09"/>
                </a:solidFill>
              </a:rPr>
              <a:t>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 </a:t>
            </a:r>
            <a:r>
              <a:rPr lang="en-US" altLang="zh-CN" sz="2400">
                <a:solidFill>
                  <a:schemeClr val="bg1"/>
                </a:solidFill>
              </a:rPr>
              <a:t>waiting until P sends (event; parameters), timeout=T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on timeout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     timeout action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BFFF09"/>
                </a:solidFill>
              </a:rPr>
              <a:t>②</a:t>
            </a:r>
            <a:r>
              <a:rPr lang="zh-CN" altLang="en-US" sz="2400">
                <a:solidFill>
                  <a:srgbClr val="BFFF09"/>
                </a:solidFill>
              </a:rPr>
              <a:t>仅当收到一个响应</a:t>
            </a:r>
            <a:r>
              <a:rPr lang="en-US" altLang="zh-CN" sz="2400">
                <a:solidFill>
                  <a:srgbClr val="BFFF09"/>
                </a:solidFill>
              </a:rPr>
              <a:t>msg</a:t>
            </a:r>
            <a:r>
              <a:rPr lang="zh-CN" altLang="en-US" sz="2400">
                <a:solidFill>
                  <a:srgbClr val="BFFF09"/>
                </a:solidFill>
              </a:rPr>
              <a:t>时才采取动作，超时不做任何动作</a:t>
            </a:r>
            <a:r>
              <a:rPr lang="zh-CN" altLang="en-US">
                <a:solidFill>
                  <a:srgbClr val="BFFF09"/>
                </a:solidFill>
              </a:rPr>
              <a:t>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 </a:t>
            </a:r>
            <a:r>
              <a:rPr lang="en-US" altLang="zh-CN" sz="2400">
                <a:solidFill>
                  <a:schemeClr val="bg1"/>
                </a:solidFill>
              </a:rPr>
              <a:t>waiting until P sends (event; parameters), timeout=T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on timeout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</a:t>
            </a:r>
            <a:r>
              <a:rPr lang="en-US" altLang="zh-CN" sz="2400">
                <a:solidFill>
                  <a:schemeClr val="bg1"/>
                </a:solidFill>
              </a:rPr>
              <a:t>if no timeout occurred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{ Successful response actions }</a:t>
            </a:r>
            <a:endParaRPr lang="en-US" altLang="zh-CN" sz="2400">
              <a:solidFill>
                <a:srgbClr val="BFFF09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400">
              <a:solidFill>
                <a:srgbClr val="BFFF09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733724-48C9-47C6-A14C-EB4254B9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AEAED1-E55E-490E-A158-579685BF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CE3F-8CFB-4019-9F51-D4522FAC213E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F6968830-8F3D-4B32-B811-EFE9409F6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zh-CN" altLang="en-US" sz="3200"/>
              <a:t>基本知识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B71B786D-E10C-407E-8077-7E37EBE5D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638175"/>
            <a:ext cx="8893175" cy="55356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rgbClr val="FF9900"/>
                </a:solidFill>
              </a:rPr>
              <a:t>3.</a:t>
            </a:r>
            <a:r>
              <a:rPr lang="zh-CN" altLang="en-US" sz="2800">
                <a:solidFill>
                  <a:srgbClr val="FF9900"/>
                </a:solidFill>
              </a:rPr>
              <a:t>超时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③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处理器等待响应</a:t>
            </a:r>
            <a:r>
              <a:rPr lang="en-US" altLang="zh-CN" sz="2400">
                <a:solidFill>
                  <a:srgbClr val="BFFF09"/>
                </a:solidFill>
                <a:latin typeface="黑体" panose="02010609060101010101" pitchFamily="49" charset="-122"/>
              </a:rPr>
              <a:t>T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秒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  若处理器在等待开始后</a:t>
            </a:r>
            <a:r>
              <a:rPr lang="en-US" altLang="zh-CN" sz="2400">
                <a:solidFill>
                  <a:srgbClr val="BFFF09"/>
                </a:solidFill>
                <a:latin typeface="黑体" panose="02010609060101010101" pitchFamily="49" charset="-122"/>
              </a:rPr>
              <a:t>T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秒内没响应，则等待结束，协议继续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400">
                <a:solidFill>
                  <a:schemeClr val="bg1"/>
                </a:solidFill>
              </a:rPr>
              <a:t>waiting up to T seconds for (event; parameters) msgs   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Event: &lt; msg handling code &gt;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</a:t>
            </a: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3">
            <a:extLst>
              <a:ext uri="{FF2B5EF4-FFF2-40B4-BE49-F238E27FC236}">
                <a16:creationId xmlns:a16="http://schemas.microsoft.com/office/drawing/2014/main" id="{855DF38A-9E3D-41B4-AD8C-9FFB7322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4" name="灯片编号占位符 5">
            <a:extLst>
              <a:ext uri="{FF2B5EF4-FFF2-40B4-BE49-F238E27FC236}">
                <a16:creationId xmlns:a16="http://schemas.microsoft.com/office/drawing/2014/main" id="{C7289A28-AEE4-42B7-BCB2-0C801250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F7D65-FFB6-4A2D-987B-7A95413461FB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712B8247-CF78-4816-9406-04E1551C24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100F2BBC-93CA-4630-8A72-8E592B25A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BFFF09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  </a:t>
            </a:r>
            <a:r>
              <a:rPr lang="zh-CN" altLang="en-US" sz="2800">
                <a:latin typeface="Times New Roman" panose="02020603050405020304" pitchFamily="18" charset="0"/>
              </a:rPr>
              <a:t>分布式系统为何缺乏全局的系统状态？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800">
                <a:solidFill>
                  <a:srgbClr val="FF9900"/>
                </a:solidFill>
              </a:rPr>
              <a:t>1.</a:t>
            </a:r>
            <a:r>
              <a:rPr lang="zh-CN" altLang="en-US" sz="2800">
                <a:solidFill>
                  <a:srgbClr val="FF9900"/>
                </a:solidFill>
              </a:rPr>
              <a:t>非即时通信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B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同时向对方喊话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他们都认为是自己先喊话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C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听到两人是同时喊话 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</a:t>
            </a:r>
            <a:r>
              <a:rPr lang="zh-CN" altLang="en-US" sz="2400">
                <a:solidFill>
                  <a:srgbClr val="EA9C00"/>
                </a:solidFill>
                <a:latin typeface="黑体" panose="02010609060101010101" pitchFamily="49" charset="-122"/>
              </a:rPr>
              <a:t>结论：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系统的全局状态依赖于观察点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</a:t>
            </a:r>
            <a:r>
              <a:rPr lang="zh-CN" altLang="en-US" sz="2400">
                <a:solidFill>
                  <a:srgbClr val="EA9C00"/>
                </a:solidFill>
                <a:latin typeface="黑体" panose="02010609060101010101" pitchFamily="49" charset="-122"/>
              </a:rPr>
              <a:t>原因：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   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传播延迟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          网络资源的竞争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BFFF09"/>
                </a:solidFill>
              </a:rPr>
              <a:t>             丢失</a:t>
            </a:r>
            <a:r>
              <a:rPr lang="en-US" altLang="zh-CN" sz="2400">
                <a:solidFill>
                  <a:srgbClr val="BFFF09"/>
                </a:solidFill>
              </a:rPr>
              <a:t>msg</a:t>
            </a:r>
            <a:r>
              <a:rPr lang="zh-CN" altLang="en-US" sz="2400">
                <a:solidFill>
                  <a:srgbClr val="BFFF09"/>
                </a:solidFill>
              </a:rPr>
              <a:t>重发</a:t>
            </a:r>
            <a:r>
              <a:rPr lang="zh-CN" altLang="en-US" sz="2400">
                <a:solidFill>
                  <a:schemeClr val="bg1"/>
                </a:solidFill>
              </a:rPr>
              <a:t>       </a:t>
            </a:r>
          </a:p>
        </p:txBody>
      </p:sp>
      <p:grpSp>
        <p:nvGrpSpPr>
          <p:cNvPr id="188428" name="Group 12">
            <a:extLst>
              <a:ext uri="{FF2B5EF4-FFF2-40B4-BE49-F238E27FC236}">
                <a16:creationId xmlns:a16="http://schemas.microsoft.com/office/drawing/2014/main" id="{AE6E2359-3775-472F-A750-A5CC45393C71}"/>
              </a:ext>
            </a:extLst>
          </p:cNvPr>
          <p:cNvGrpSpPr>
            <a:grpSpLocks/>
          </p:cNvGrpSpPr>
          <p:nvPr/>
        </p:nvGrpSpPr>
        <p:grpSpPr bwMode="auto">
          <a:xfrm>
            <a:off x="4911725" y="1763713"/>
            <a:ext cx="4232275" cy="2430462"/>
            <a:chOff x="1122" y="1593"/>
            <a:chExt cx="2666" cy="1531"/>
          </a:xfrm>
        </p:grpSpPr>
        <p:sp>
          <p:nvSpPr>
            <p:cNvPr id="188420" name="Oval 4">
              <a:extLst>
                <a:ext uri="{FF2B5EF4-FFF2-40B4-BE49-F238E27FC236}">
                  <a16:creationId xmlns:a16="http://schemas.microsoft.com/office/drawing/2014/main" id="{9EBB9361-A009-413F-A2C6-0C85A4F28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" y="1593"/>
              <a:ext cx="369" cy="369"/>
            </a:xfrm>
            <a:prstGeom prst="ellipse">
              <a:avLst/>
            </a:prstGeom>
            <a:noFill/>
            <a:ln w="9525" algn="ctr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A</a:t>
              </a:r>
            </a:p>
          </p:txBody>
        </p:sp>
        <p:sp>
          <p:nvSpPr>
            <p:cNvPr id="188421" name="Oval 5">
              <a:extLst>
                <a:ext uri="{FF2B5EF4-FFF2-40B4-BE49-F238E27FC236}">
                  <a16:creationId xmlns:a16="http://schemas.microsoft.com/office/drawing/2014/main" id="{84AFD364-94AC-4772-88A7-F54A70465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755"/>
              <a:ext cx="369" cy="369"/>
            </a:xfrm>
            <a:prstGeom prst="ellipse">
              <a:avLst/>
            </a:prstGeom>
            <a:noFill/>
            <a:ln w="9525" algn="ctr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C</a:t>
              </a:r>
            </a:p>
          </p:txBody>
        </p:sp>
        <p:sp>
          <p:nvSpPr>
            <p:cNvPr id="188422" name="Oval 6">
              <a:extLst>
                <a:ext uri="{FF2B5EF4-FFF2-40B4-BE49-F238E27FC236}">
                  <a16:creationId xmlns:a16="http://schemas.microsoft.com/office/drawing/2014/main" id="{11F6BF55-5071-4E88-9EA2-51259472A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" y="1621"/>
              <a:ext cx="369" cy="369"/>
            </a:xfrm>
            <a:prstGeom prst="ellipse">
              <a:avLst/>
            </a:prstGeom>
            <a:noFill/>
            <a:ln w="9525" algn="ctr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  <p:sp>
          <p:nvSpPr>
            <p:cNvPr id="188423" name="Line 7">
              <a:extLst>
                <a:ext uri="{FF2B5EF4-FFF2-40B4-BE49-F238E27FC236}">
                  <a16:creationId xmlns:a16="http://schemas.microsoft.com/office/drawing/2014/main" id="{58D190D3-8A1E-4B93-8702-77F0E1C075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1" y="1763"/>
              <a:ext cx="1928" cy="0"/>
            </a:xfrm>
            <a:prstGeom prst="line">
              <a:avLst/>
            </a:prstGeom>
            <a:noFill/>
            <a:ln w="9525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8424" name="Line 8">
              <a:extLst>
                <a:ext uri="{FF2B5EF4-FFF2-40B4-BE49-F238E27FC236}">
                  <a16:creationId xmlns:a16="http://schemas.microsoft.com/office/drawing/2014/main" id="{A874D6F3-3844-4328-901B-1EAA482C9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7" y="1962"/>
              <a:ext cx="908" cy="907"/>
            </a:xfrm>
            <a:prstGeom prst="line">
              <a:avLst/>
            </a:prstGeom>
            <a:noFill/>
            <a:ln w="9525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8425" name="Line 9">
              <a:extLst>
                <a:ext uri="{FF2B5EF4-FFF2-40B4-BE49-F238E27FC236}">
                  <a16:creationId xmlns:a16="http://schemas.microsoft.com/office/drawing/2014/main" id="{03139925-035A-4193-951E-9F5D21E97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25" y="1990"/>
              <a:ext cx="907" cy="907"/>
            </a:xfrm>
            <a:prstGeom prst="line">
              <a:avLst/>
            </a:prstGeom>
            <a:noFill/>
            <a:ln w="9525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8429" name="Text Box 13">
            <a:extLst>
              <a:ext uri="{FF2B5EF4-FFF2-40B4-BE49-F238E27FC236}">
                <a16:creationId xmlns:a16="http://schemas.microsoft.com/office/drawing/2014/main" id="{097DB745-783D-4ECB-A0C4-AB407438F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738" y="2843213"/>
            <a:ext cx="24765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BFFF0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</a:rPr>
              <a:t>d1  =  d2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5E9774-3B27-4765-A66F-63AA8A10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3A87D1-1B21-4973-AA10-54BF3B8C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68E58-E21B-451A-9341-41F3851CA031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3BC084CE-C696-4706-A0CD-B304A2B129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72DAFD89-70DC-47A8-B270-C8226AEA2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rgbClr val="FF9900"/>
                </a:solidFill>
              </a:rPr>
              <a:t>2.</a:t>
            </a:r>
            <a:r>
              <a:rPr lang="zh-CN" altLang="en-US" sz="2800">
                <a:solidFill>
                  <a:srgbClr val="FF9900"/>
                </a:solidFill>
              </a:rPr>
              <a:t>相对性影响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假设张三和李四决定使用同步时钟来观察全局状态：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他们约定下午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点在某餐馆会面，张三准时到达，但李四在一个接近</a:t>
            </a: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光速的日光系统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中游览。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  张三在等待李四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小时后离开餐馆，而李四在自己的表到达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点时准时达到餐馆，但他认为张三未达到。 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  因为大多数计算机的实际时钟均存在漂移，故相对速度不同，时钟同步仍然是一个问题。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EA9C00"/>
                </a:solidFill>
                <a:latin typeface="黑体" panose="02010609060101010101" pitchFamily="49" charset="-122"/>
              </a:rPr>
              <a:t>  结论：</a:t>
            </a: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使用时间来同步不是一个可靠机制。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52E0A5-397C-4C3B-9013-A9C92C3CC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3FCF90-64F1-4CDD-9A21-F3FD5A26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D5F71-F2C6-4F79-B983-F261DC678C64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452F9993-B172-458E-AC6D-2EA491A15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E840B711-DE92-4CF2-ABB7-F2743271D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5715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rgbClr val="FF9900"/>
                </a:solidFill>
              </a:rPr>
              <a:t>3.</a:t>
            </a:r>
            <a:r>
              <a:rPr lang="zh-CN" altLang="en-US" sz="2800">
                <a:solidFill>
                  <a:srgbClr val="FF9900"/>
                </a:solidFill>
              </a:rPr>
              <a:t>中断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假设张三和李四在同一起跑线上赛跑，信号为小旗，前两个问题可以忽略，但是</a:t>
            </a:r>
            <a:r>
              <a:rPr lang="en-US" altLang="zh-CN"/>
              <a:t>…</a:t>
            </a:r>
            <a:endParaRPr lang="en-US" altLang="zh-CN" sz="26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rgbClr val="BFFF09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即使可忽略其他影响，也不可能指望不同的机器会同时做出某些反应。因为现代计算机是一个很复杂的系统：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CPU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竞争、中断、页错误等，执行时间无法预料。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EA9C00"/>
                </a:solidFill>
                <a:latin typeface="黑体" panose="02010609060101010101" pitchFamily="49" charset="-122"/>
              </a:rPr>
              <a:t>结论：</a:t>
            </a: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不可能在同一时刻观察一个分布式系统的全局状态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BFFF09"/>
                </a:solidFill>
                <a:latin typeface="黑体" panose="02010609060101010101" pitchFamily="49" charset="-122"/>
              </a:rPr>
              <a:t>      必须找到某种可以依赖的性质：</a:t>
            </a:r>
          </a:p>
          <a:p>
            <a:pPr marL="1150938" lvl="2"/>
            <a:r>
              <a:rPr lang="zh-CN" altLang="en-US" sz="2600">
                <a:solidFill>
                  <a:srgbClr val="5DFF5D"/>
                </a:solidFill>
                <a:latin typeface="黑体" panose="02010609060101010101" pitchFamily="49" charset="-122"/>
              </a:rPr>
              <a:t>时间回溯</a:t>
            </a:r>
          </a:p>
          <a:p>
            <a:pPr marL="1150938" lvl="2"/>
            <a:r>
              <a:rPr lang="zh-CN" altLang="en-US" sz="2600">
                <a:solidFill>
                  <a:srgbClr val="5DFF5D"/>
                </a:solidFill>
                <a:latin typeface="黑体" panose="02010609060101010101" pitchFamily="49" charset="-122"/>
              </a:rPr>
              <a:t>因果相关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09A232-06C9-44EB-A1F3-82C3B1BF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4F0B3E-3BB8-4F10-BB41-0071CCD13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D4A88-70DD-45C6-9380-E12F9A62C310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4D6F3C12-04F1-43BA-9384-948C7D62D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558B0E0F-C286-4434-905C-BCD50C1734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773113"/>
            <a:ext cx="8893175" cy="6084887"/>
          </a:xfrm>
        </p:spPr>
        <p:txBody>
          <a:bodyPr/>
          <a:lstStyle/>
          <a:p>
            <a:r>
              <a:rPr lang="zh-CN" altLang="en-US" sz="2800" dirty="0">
                <a:latin typeface="Times New Roman" panose="02020603050405020304" pitchFamily="18" charset="0"/>
              </a:rPr>
              <a:t>假设分布式系统构成：</a:t>
            </a:r>
          </a:p>
          <a:p>
            <a:pPr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＝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{P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, P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,.., </a:t>
            </a:r>
            <a:r>
              <a:rPr lang="en-US" altLang="zh-CN" sz="2800" dirty="0" err="1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en-US" altLang="zh-CN" sz="2800" baseline="-25000" dirty="0" err="1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}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：处理器集合</a:t>
            </a:r>
          </a:p>
          <a:p>
            <a:pPr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：全体事件的集合</a:t>
            </a:r>
          </a:p>
          <a:p>
            <a:pPr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800" dirty="0" err="1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en-US" altLang="zh-CN" sz="2800" baseline="-25000" dirty="0" err="1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en-US" altLang="zh-CN" sz="2800" dirty="0" err="1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⊆</a:t>
            </a:r>
            <a:r>
              <a:rPr lang="en-US" altLang="zh-CN" sz="2800" dirty="0" err="1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, 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表示发生在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上的所有事件</a:t>
            </a:r>
          </a:p>
          <a:p>
            <a:r>
              <a:rPr lang="zh-CN" altLang="en-US" sz="2800" dirty="0">
                <a:latin typeface="Times New Roman" panose="02020603050405020304" pitchFamily="18" charset="0"/>
              </a:rPr>
              <a:t>次序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&lt;e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： 事件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发生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在之前（亦记：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→e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）</a:t>
            </a:r>
          </a:p>
          <a:p>
            <a:pPr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    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：事件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发生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在之前，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为信息源</a:t>
            </a:r>
          </a:p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定序  </a:t>
            </a: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有些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中事件很容易定序：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 </a:t>
            </a:r>
            <a:r>
              <a:rPr lang="zh-CN" altLang="en-US" dirty="0">
                <a:latin typeface="黑体" panose="02010609060101010101" pitchFamily="49" charset="-122"/>
              </a:rPr>
              <a:t>发生在同一节点</a:t>
            </a:r>
            <a:r>
              <a:rPr lang="en-US" altLang="zh-CN" dirty="0">
                <a:latin typeface="黑体" panose="02010609060101010101" pitchFamily="49" charset="-122"/>
              </a:rPr>
              <a:t>p</a:t>
            </a:r>
            <a:r>
              <a:rPr lang="zh-CN" altLang="en-US" dirty="0">
                <a:latin typeface="黑体" panose="02010609060101010101" pitchFamily="49" charset="-122"/>
              </a:rPr>
              <a:t>上的事件满足全序：</a:t>
            </a:r>
          </a:p>
          <a:p>
            <a:pPr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   若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,e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∈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p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，则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 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或 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 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成立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zh-CN" altLang="en-US" dirty="0">
                <a:latin typeface="黑体" panose="02010609060101010101" pitchFamily="49" charset="-122"/>
              </a:rPr>
              <a:t>发送消息</a:t>
            </a:r>
            <a:r>
              <a:rPr lang="en-US" altLang="zh-CN" dirty="0">
                <a:latin typeface="黑体" panose="02010609060101010101" pitchFamily="49" charset="-122"/>
              </a:rPr>
              <a:t>m,e</a:t>
            </a:r>
            <a:r>
              <a:rPr lang="en-US" altLang="zh-CN" baseline="-25000" dirty="0">
                <a:latin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</a:rPr>
              <a:t>接收</a:t>
            </a:r>
            <a:r>
              <a:rPr lang="en-US" altLang="zh-CN" dirty="0">
                <a:latin typeface="黑体" panose="02010609060101010101" pitchFamily="49" charset="-122"/>
              </a:rPr>
              <a:t>m</a:t>
            </a:r>
            <a:r>
              <a:rPr lang="zh-CN" altLang="en-US" dirty="0">
                <a:latin typeface="黑体" panose="02010609060101010101" pitchFamily="49" charset="-122"/>
              </a:rPr>
              <a:t>，则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dirty="0"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2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AEB440AA-F8E6-4854-A307-D29E2CBE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43E95F27-230D-4C3D-8A64-94F6E8BE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2991-DB98-40B2-88BF-378D1CFAB62C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88EE57CF-2B90-4E09-9140-7A482D884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E81330C6-2641-4211-B44F-8B15A926AB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Happens-before</a:t>
            </a:r>
            <a:r>
              <a:rPr lang="zh-CN" altLang="en-US" sz="2800" dirty="0">
                <a:latin typeface="Times New Roman" panose="02020603050405020304" pitchFamily="18" charset="0"/>
              </a:rPr>
              <a:t>关系（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sz="2800" dirty="0">
                <a:latin typeface="Times New Roman" panose="02020603050405020304" pitchFamily="18" charset="0"/>
              </a:rPr>
              <a:t>）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 该关系是节点次序和消息传递次序的传递闭包</a:t>
            </a:r>
            <a:r>
              <a:rPr lang="zh-CN" altLang="en-US" dirty="0">
                <a:latin typeface="黑体" panose="02010609060101010101" pitchFamily="49" charset="-122"/>
              </a:rPr>
              <a:t>：</a:t>
            </a:r>
            <a:endParaRPr lang="zh-CN" altLang="en-US" sz="2400" dirty="0">
              <a:latin typeface="黑体" panose="02010609060101010101" pitchFamily="49" charset="-122"/>
            </a:endParaRP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规则</a:t>
            </a:r>
            <a:r>
              <a:rPr lang="en-US" altLang="zh-CN" dirty="0">
                <a:solidFill>
                  <a:srgbClr val="EA9C00"/>
                </a:solidFill>
                <a:latin typeface="黑体" panose="02010609060101010101" pitchFamily="49" charset="-122"/>
              </a:rPr>
              <a:t>1</a:t>
            </a: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dirty="0">
                <a:latin typeface="黑体" panose="02010609060101010101" pitchFamily="49" charset="-122"/>
              </a:rPr>
              <a:t>若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p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</a:rPr>
              <a:t>，则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H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规则</a:t>
            </a:r>
            <a:r>
              <a:rPr lang="en-US" altLang="zh-CN" dirty="0">
                <a:solidFill>
                  <a:srgbClr val="EA9C00"/>
                </a:solidFill>
                <a:latin typeface="黑体" panose="02010609060101010101" pitchFamily="49" charset="-122"/>
              </a:rPr>
              <a:t>2</a:t>
            </a: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dirty="0">
                <a:latin typeface="黑体" panose="02010609060101010101" pitchFamily="49" charset="-122"/>
              </a:rPr>
              <a:t>若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</a:rPr>
              <a:t>，则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H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规则</a:t>
            </a:r>
            <a:r>
              <a:rPr lang="en-US" altLang="zh-CN" dirty="0">
                <a:solidFill>
                  <a:srgbClr val="EA9C00"/>
                </a:solidFill>
                <a:latin typeface="黑体" panose="02010609060101010101" pitchFamily="49" charset="-122"/>
              </a:rPr>
              <a:t>3</a:t>
            </a: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dirty="0">
                <a:latin typeface="黑体" panose="02010609060101010101" pitchFamily="49" charset="-122"/>
              </a:rPr>
              <a:t>若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H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</a:rPr>
              <a:t>，且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2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H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3</a:t>
            </a:r>
            <a:r>
              <a:rPr lang="zh-CN" altLang="en-US" dirty="0">
                <a:latin typeface="黑体" panose="02010609060101010101" pitchFamily="49" charset="-122"/>
              </a:rPr>
              <a:t>，则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sz="2400" dirty="0">
                <a:latin typeface="黑体" panose="02010609060101010101" pitchFamily="49" charset="-122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H</a:t>
            </a:r>
            <a:r>
              <a:rPr lang="en-US" altLang="zh-CN" sz="2400" dirty="0">
                <a:latin typeface="黑体" panose="02010609060101010101" pitchFamily="49" charset="-122"/>
              </a:rPr>
              <a:t>e</a:t>
            </a:r>
            <a:r>
              <a:rPr lang="en-US" altLang="zh-CN" sz="2400" baseline="-25000" dirty="0">
                <a:latin typeface="黑体" panose="02010609060101010101" pitchFamily="49" charset="-122"/>
              </a:rPr>
              <a:t>3</a:t>
            </a:r>
            <a:endParaRPr lang="en-US" altLang="zh-CN" dirty="0">
              <a:latin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表示存在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个事件因果链，使</a:t>
            </a:r>
            <a:r>
              <a:rPr lang="en-US" altLang="zh-CN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发生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 dirty="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在之前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  <a:r>
              <a:rPr lang="en-US" altLang="zh-CN" sz="2800" dirty="0">
                <a:solidFill>
                  <a:srgbClr val="BFFF09"/>
                </a:solidFill>
                <a:latin typeface="黑体" panose="02010609060101010101" pitchFamily="49" charset="-122"/>
              </a:rPr>
              <a:t>Note: 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是一种偏序关系，即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         存在</a:t>
            </a:r>
            <a:r>
              <a:rPr lang="en-US" altLang="zh-CN" sz="2800" dirty="0">
                <a:solidFill>
                  <a:srgbClr val="BFFF09"/>
                </a:solidFill>
                <a:latin typeface="黑体" panose="02010609060101010101" pitchFamily="49" charset="-122"/>
              </a:rPr>
              <a:t>e</a:t>
            </a: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 dirty="0">
                <a:solidFill>
                  <a:srgbClr val="BFFF09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dirty="0">
                <a:solidFill>
                  <a:srgbClr val="BFFF09"/>
                </a:solidFill>
                <a:latin typeface="宋体" panose="02010600030101010101" pitchFamily="2" charset="-122"/>
              </a:rPr>
              <a:t>’</a:t>
            </a:r>
            <a:r>
              <a:rPr lang="zh-CN" altLang="en-US" sz="2800" dirty="0">
                <a:solidFill>
                  <a:srgbClr val="BFFF09"/>
                </a:solidFill>
                <a:latin typeface="黑体" panose="02010609060101010101" pitchFamily="49" charset="-122"/>
              </a:rPr>
              <a:t>，二者之间无这种关系</a:t>
            </a:r>
          </a:p>
          <a:p>
            <a:pPr lvl="1" indent="-220663"/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并发事件：</a:t>
            </a:r>
            <a:r>
              <a:rPr lang="zh-CN" altLang="en-US" dirty="0">
                <a:latin typeface="黑体" panose="02010609060101010101" pitchFamily="49" charset="-122"/>
              </a:rPr>
              <a:t>若两事件不能由</a:t>
            </a:r>
            <a:r>
              <a:rPr lang="en-US" altLang="zh-CN" dirty="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dirty="0">
                <a:latin typeface="黑体" panose="02010609060101010101" pitchFamily="49" charset="-122"/>
              </a:rPr>
              <a:t>定序</a:t>
            </a:r>
            <a:r>
              <a:rPr lang="zh-CN" altLang="en-US" sz="2400" dirty="0">
                <a:solidFill>
                  <a:srgbClr val="BFFF09"/>
                </a:solidFill>
                <a:latin typeface="黑体" panose="02010609060101010101" pitchFamily="49" charset="-122"/>
              </a:rPr>
              <a:t>   </a:t>
            </a:r>
          </a:p>
        </p:txBody>
      </p:sp>
      <p:sp>
        <p:nvSpPr>
          <p:cNvPr id="197636" name="Rectangle 4">
            <a:extLst>
              <a:ext uri="{FF2B5EF4-FFF2-40B4-BE49-F238E27FC236}">
                <a16:creationId xmlns:a16="http://schemas.microsoft.com/office/drawing/2014/main" id="{9C12C271-0934-4BE7-B7A1-C5A07F4D7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013" y="1673225"/>
            <a:ext cx="1576387" cy="152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1800"/>
              <a:t>在集合 </a:t>
            </a:r>
            <a:r>
              <a:rPr lang="en-US" altLang="zh-CN" sz="1800" i="1"/>
              <a:t>X</a:t>
            </a:r>
            <a:r>
              <a:rPr lang="en-US" altLang="zh-CN" sz="1800"/>
              <a:t> </a:t>
            </a:r>
            <a:r>
              <a:rPr lang="zh-CN" altLang="en-US" sz="1800"/>
              <a:t>上的二元关系</a:t>
            </a:r>
          </a:p>
          <a:p>
            <a:pPr algn="ctr"/>
            <a:r>
              <a:rPr lang="zh-CN" altLang="en-US" sz="1800"/>
              <a:t> </a:t>
            </a:r>
            <a:r>
              <a:rPr lang="en-US" altLang="zh-CN" sz="1800" i="1"/>
              <a:t>R</a:t>
            </a:r>
            <a:r>
              <a:rPr lang="en-US" altLang="zh-CN" sz="1800"/>
              <a:t> </a:t>
            </a:r>
            <a:r>
              <a:rPr lang="zh-CN" altLang="en-US" sz="1800"/>
              <a:t>的传递闭包是包含 </a:t>
            </a:r>
            <a:r>
              <a:rPr lang="en-US" altLang="zh-CN" sz="1800" i="1"/>
              <a:t>R</a:t>
            </a:r>
            <a:r>
              <a:rPr lang="en-US" altLang="zh-CN" sz="1800"/>
              <a:t> </a:t>
            </a:r>
            <a:r>
              <a:rPr lang="zh-CN" altLang="en-US" sz="1800"/>
              <a:t>的</a:t>
            </a:r>
          </a:p>
          <a:p>
            <a:pPr algn="ctr"/>
            <a:r>
              <a:rPr lang="zh-CN" altLang="en-US" sz="1800"/>
              <a:t> </a:t>
            </a:r>
            <a:r>
              <a:rPr lang="en-US" altLang="zh-CN" sz="1800" i="1"/>
              <a:t>X</a:t>
            </a:r>
            <a:r>
              <a:rPr lang="en-US" altLang="zh-CN" sz="1800"/>
              <a:t> </a:t>
            </a:r>
            <a:r>
              <a:rPr lang="zh-CN" altLang="en-US" sz="1800"/>
              <a:t>上的最小的传递关系。 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BF4C85-30B1-48F4-9AE7-1053C3B7B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305142-DFDA-490C-A993-9DA1C98B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E4CB-EC0F-4749-9E3F-A34705A9DA5D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263170" name="Rectangle 2">
            <a:extLst>
              <a:ext uri="{FF2B5EF4-FFF2-40B4-BE49-F238E27FC236}">
                <a16:creationId xmlns:a16="http://schemas.microsoft.com/office/drawing/2014/main" id="{0CB4E5D0-AF92-4276-9438-2C1AE1D0F1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23B0498E-288A-4044-8263-628ED0EEC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dirty="0">
                <a:latin typeface="Times New Roman" panose="02020603050405020304" pitchFamily="18" charset="0"/>
              </a:rPr>
              <a:t>Happens-before</a:t>
            </a:r>
            <a:r>
              <a:rPr lang="zh-CN" altLang="en-US" dirty="0">
                <a:latin typeface="Times New Roman" panose="02020603050405020304" pitchFamily="18" charset="0"/>
              </a:rPr>
              <a:t>关系（</a:t>
            </a:r>
            <a:r>
              <a:rPr lang="en-US" altLang="zh-CN" dirty="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dirty="0">
                <a:latin typeface="Times New Roman" panose="02020603050405020304" pitchFamily="18" charset="0"/>
              </a:rPr>
              <a:t>）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 dirty="0">
                <a:latin typeface="黑体" panose="02010609060101010101" pitchFamily="49" charset="-122"/>
              </a:rPr>
              <a:t>规则</a:t>
            </a:r>
            <a:r>
              <a:rPr lang="en-US" altLang="zh-CN" sz="2400" dirty="0">
                <a:latin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</a:rPr>
              <a:t>表述的是同一处理器上两个事件之间的因果关系；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 dirty="0">
                <a:latin typeface="黑体" panose="02010609060101010101" pitchFamily="49" charset="-122"/>
              </a:rPr>
              <a:t>规则</a:t>
            </a:r>
            <a:r>
              <a:rPr lang="en-US" altLang="zh-CN" sz="2400" dirty="0">
                <a:latin typeface="黑体" panose="02010609060101010101" pitchFamily="49" charset="-122"/>
              </a:rPr>
              <a:t>2</a:t>
            </a:r>
            <a:r>
              <a:rPr lang="zh-CN" altLang="en-US" sz="2400" dirty="0">
                <a:latin typeface="黑体" panose="02010609060101010101" pitchFamily="49" charset="-122"/>
              </a:rPr>
              <a:t>表述了不同处理器上两个事件之间的因果关系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 dirty="0">
                <a:latin typeface="黑体" panose="02010609060101010101" pitchFamily="49" charset="-122"/>
              </a:rPr>
              <a:t>规则</a:t>
            </a:r>
            <a:r>
              <a:rPr lang="en-US" altLang="zh-CN" sz="2400" dirty="0">
                <a:latin typeface="黑体" panose="02010609060101010101" pitchFamily="49" charset="-122"/>
              </a:rPr>
              <a:t>3</a:t>
            </a:r>
            <a:r>
              <a:rPr lang="zh-CN" altLang="en-US" sz="2400" dirty="0">
                <a:latin typeface="黑体" panose="02010609060101010101" pitchFamily="49" charset="-122"/>
              </a:rPr>
              <a:t>阐述了传递律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FFFF00"/>
                </a:solidFill>
                <a:latin typeface="Times New Roman" panose="02020603050405020304" pitchFamily="18" charset="0"/>
              </a:rPr>
              <a:t>Note: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  Happens-Before</a:t>
            </a:r>
            <a:r>
              <a:rPr lang="zh-CN" altLang="en-US" dirty="0">
                <a:latin typeface="Times New Roman" panose="02020603050405020304" pitchFamily="18" charset="0"/>
              </a:rPr>
              <a:t>关系完整表述了执行中的因果关系。如果一个执行中的事件按照其相对顺序重新进行排序，而不改变他们的</a:t>
            </a:r>
            <a:r>
              <a:rPr lang="en-US" altLang="zh-CN" dirty="0">
                <a:latin typeface="Times New Roman" panose="02020603050405020304" pitchFamily="18" charset="0"/>
              </a:rPr>
              <a:t>happens-before</a:t>
            </a:r>
            <a:r>
              <a:rPr lang="zh-CN" altLang="en-US" dirty="0">
                <a:latin typeface="Times New Roman" panose="02020603050405020304" pitchFamily="18" charset="0"/>
              </a:rPr>
              <a:t>关系的话，那么其结果仍是一个执行，并且对处理器而言，该执行与原执行并无区别。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日期占位符 3">
            <a:extLst>
              <a:ext uri="{FF2B5EF4-FFF2-40B4-BE49-F238E27FC236}">
                <a16:creationId xmlns:a16="http://schemas.microsoft.com/office/drawing/2014/main" id="{EA945E60-D24D-4954-8B6E-815C229D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5" name="灯片编号占位符 5">
            <a:extLst>
              <a:ext uri="{FF2B5EF4-FFF2-40B4-BE49-F238E27FC236}">
                <a16:creationId xmlns:a16="http://schemas.microsoft.com/office/drawing/2014/main" id="{18B8CE1B-DD31-4A01-B238-18B7F855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EEAF-36E8-429A-B735-3DDEE7618E5D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7E88395B-8F6B-4438-BF84-F542186C1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892EFCDE-00B8-4DA1-BC35-E6F0E9983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773113"/>
            <a:ext cx="8893175" cy="5849937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举例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1)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因事件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e1,e4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e7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均发生在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P1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上，故：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4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7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2)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因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发送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个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到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e3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，故：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，类似地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8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3)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应用规则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得：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4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7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8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4)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由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的传递闭包性质得：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600" baseline="-25000">
                <a:solidFill>
                  <a:schemeClr val="bg1"/>
                </a:solidFill>
                <a:latin typeface="黑体" panose="02010609060101010101" pitchFamily="49" charset="-122"/>
              </a:rPr>
              <a:t>8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5)e1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e6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是并发的：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600">
                <a:solidFill>
                  <a:schemeClr val="bg1"/>
                </a:solidFill>
                <a:latin typeface="黑体" panose="02010609060101010101" pitchFamily="49" charset="-122"/>
              </a:rPr>
              <a:t>e6</a:t>
            </a: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之间无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黑体" panose="02010609060101010101" pitchFamily="49" charset="-122"/>
              </a:rPr>
              <a:t>  路径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</a:p>
        </p:txBody>
      </p:sp>
      <p:grpSp>
        <p:nvGrpSpPr>
          <p:cNvPr id="199719" name="Group 39">
            <a:extLst>
              <a:ext uri="{FF2B5EF4-FFF2-40B4-BE49-F238E27FC236}">
                <a16:creationId xmlns:a16="http://schemas.microsoft.com/office/drawing/2014/main" id="{7B89C06F-FDC5-4466-8AEE-A9306EC60638}"/>
              </a:ext>
            </a:extLst>
          </p:cNvPr>
          <p:cNvGrpSpPr>
            <a:grpSpLocks/>
          </p:cNvGrpSpPr>
          <p:nvPr/>
        </p:nvGrpSpPr>
        <p:grpSpPr bwMode="auto">
          <a:xfrm>
            <a:off x="5021263" y="2843213"/>
            <a:ext cx="4500562" cy="3690937"/>
            <a:chOff x="2483" y="2160"/>
            <a:chExt cx="2523" cy="1899"/>
          </a:xfrm>
        </p:grpSpPr>
        <p:sp>
          <p:nvSpPr>
            <p:cNvPr id="199685" name="Line 5">
              <a:extLst>
                <a:ext uri="{FF2B5EF4-FFF2-40B4-BE49-F238E27FC236}">
                  <a16:creationId xmlns:a16="http://schemas.microsoft.com/office/drawing/2014/main" id="{A6867B1A-EC65-4CEE-A5C3-4AAB9BA0D3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5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686" name="Line 6">
              <a:extLst>
                <a:ext uri="{FF2B5EF4-FFF2-40B4-BE49-F238E27FC236}">
                  <a16:creationId xmlns:a16="http://schemas.microsoft.com/office/drawing/2014/main" id="{F54FFB34-F064-4F83-BA79-C72EAB46EC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5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687" name="Line 7">
              <a:extLst>
                <a:ext uri="{FF2B5EF4-FFF2-40B4-BE49-F238E27FC236}">
                  <a16:creationId xmlns:a16="http://schemas.microsoft.com/office/drawing/2014/main" id="{44F6F458-1D2D-4C58-B093-CA87110E8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688" name="Text Box 8">
              <a:extLst>
                <a:ext uri="{FF2B5EF4-FFF2-40B4-BE49-F238E27FC236}">
                  <a16:creationId xmlns:a16="http://schemas.microsoft.com/office/drawing/2014/main" id="{3BE6A4F5-F642-4C69-8225-1D1AC364D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2188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199689" name="Text Box 9">
              <a:extLst>
                <a:ext uri="{FF2B5EF4-FFF2-40B4-BE49-F238E27FC236}">
                  <a16:creationId xmlns:a16="http://schemas.microsoft.com/office/drawing/2014/main" id="{48E5A961-8DF4-41ED-847B-EA39FA63C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2160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199690" name="Text Box 10">
              <a:extLst>
                <a:ext uri="{FF2B5EF4-FFF2-40B4-BE49-F238E27FC236}">
                  <a16:creationId xmlns:a16="http://schemas.microsoft.com/office/drawing/2014/main" id="{08985399-3C2D-487E-88D0-585BAD72D5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" y="2160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199691" name="Oval 11">
              <a:extLst>
                <a:ext uri="{FF2B5EF4-FFF2-40B4-BE49-F238E27FC236}">
                  <a16:creationId xmlns:a16="http://schemas.microsoft.com/office/drawing/2014/main" id="{B902B3EB-758B-4824-80FF-888FEAF6E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52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2" name="Oval 12">
              <a:extLst>
                <a:ext uri="{FF2B5EF4-FFF2-40B4-BE49-F238E27FC236}">
                  <a16:creationId xmlns:a16="http://schemas.microsoft.com/office/drawing/2014/main" id="{205E6D8F-0934-449B-986C-D65C789EE9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47" y="2642"/>
              <a:ext cx="57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3" name="Oval 13">
              <a:extLst>
                <a:ext uri="{FF2B5EF4-FFF2-40B4-BE49-F238E27FC236}">
                  <a16:creationId xmlns:a16="http://schemas.microsoft.com/office/drawing/2014/main" id="{EF6D9277-7DD2-47DA-9035-A32EA901D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03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4" name="Oval 14">
              <a:extLst>
                <a:ext uri="{FF2B5EF4-FFF2-40B4-BE49-F238E27FC236}">
                  <a16:creationId xmlns:a16="http://schemas.microsoft.com/office/drawing/2014/main" id="{10E14F82-2101-41DB-AAF1-E39402B92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7" y="286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5" name="Oval 15">
              <a:extLst>
                <a:ext uri="{FF2B5EF4-FFF2-40B4-BE49-F238E27FC236}">
                  <a16:creationId xmlns:a16="http://schemas.microsoft.com/office/drawing/2014/main" id="{C86B8292-4E3C-4394-9DC4-48B938BFB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54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6" name="Oval 16">
              <a:extLst>
                <a:ext uri="{FF2B5EF4-FFF2-40B4-BE49-F238E27FC236}">
                  <a16:creationId xmlns:a16="http://schemas.microsoft.com/office/drawing/2014/main" id="{BE99D2D2-278C-4991-8DF7-F5DAEBCB6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7" y="3294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7" name="Oval 17">
              <a:extLst>
                <a:ext uri="{FF2B5EF4-FFF2-40B4-BE49-F238E27FC236}">
                  <a16:creationId xmlns:a16="http://schemas.microsoft.com/office/drawing/2014/main" id="{1CA23DCA-9A6F-4523-95F3-14021EFF9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" y="3691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698" name="Oval 18">
              <a:extLst>
                <a:ext uri="{FF2B5EF4-FFF2-40B4-BE49-F238E27FC236}">
                  <a16:creationId xmlns:a16="http://schemas.microsoft.com/office/drawing/2014/main" id="{7BA54D03-984C-4899-9154-65A50FABC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" y="3322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9700" name="Text Box 20">
              <a:extLst>
                <a:ext uri="{FF2B5EF4-FFF2-40B4-BE49-F238E27FC236}">
                  <a16:creationId xmlns:a16="http://schemas.microsoft.com/office/drawing/2014/main" id="{29126D71-1541-4DD9-A1D1-F467E2D2C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1" y="2443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199705" name="Text Box 25">
              <a:extLst>
                <a:ext uri="{FF2B5EF4-FFF2-40B4-BE49-F238E27FC236}">
                  <a16:creationId xmlns:a16="http://schemas.microsoft.com/office/drawing/2014/main" id="{8252BF2E-5804-4D2E-9D5B-376A09E0E0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2472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199706" name="Text Box 26">
              <a:extLst>
                <a:ext uri="{FF2B5EF4-FFF2-40B4-BE49-F238E27FC236}">
                  <a16:creationId xmlns:a16="http://schemas.microsoft.com/office/drawing/2014/main" id="{828C2FE4-6F32-4658-AD57-2CF280251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2897"/>
              <a:ext cx="595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199707" name="Text Box 27">
              <a:extLst>
                <a:ext uri="{FF2B5EF4-FFF2-40B4-BE49-F238E27FC236}">
                  <a16:creationId xmlns:a16="http://schemas.microsoft.com/office/drawing/2014/main" id="{33178601-6767-4491-B90C-C9344CF620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2727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199708" name="Text Box 28">
              <a:extLst>
                <a:ext uri="{FF2B5EF4-FFF2-40B4-BE49-F238E27FC236}">
                  <a16:creationId xmlns:a16="http://schemas.microsoft.com/office/drawing/2014/main" id="{4E777546-F496-4A49-9230-48EE178BB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3436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7</a:t>
              </a:r>
            </a:p>
          </p:txBody>
        </p:sp>
        <p:sp>
          <p:nvSpPr>
            <p:cNvPr id="199709" name="Text Box 29">
              <a:extLst>
                <a:ext uri="{FF2B5EF4-FFF2-40B4-BE49-F238E27FC236}">
                  <a16:creationId xmlns:a16="http://schemas.microsoft.com/office/drawing/2014/main" id="{2F976FC7-51AA-47DC-BDDE-DC71A0A03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124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199710" name="Text Box 30">
              <a:extLst>
                <a:ext uri="{FF2B5EF4-FFF2-40B4-BE49-F238E27FC236}">
                  <a16:creationId xmlns:a16="http://schemas.microsoft.com/office/drawing/2014/main" id="{9646DC21-BB50-4B03-90D1-CCE68270C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6" y="3521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8</a:t>
              </a:r>
            </a:p>
          </p:txBody>
        </p:sp>
        <p:sp>
          <p:nvSpPr>
            <p:cNvPr id="199711" name="Text Box 31">
              <a:extLst>
                <a:ext uri="{FF2B5EF4-FFF2-40B4-BE49-F238E27FC236}">
                  <a16:creationId xmlns:a16="http://schemas.microsoft.com/office/drawing/2014/main" id="{D2B72526-7ECB-447E-8594-E81E38A24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" y="3152"/>
              <a:ext cx="510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6</a:t>
              </a:r>
            </a:p>
          </p:txBody>
        </p:sp>
        <p:sp>
          <p:nvSpPr>
            <p:cNvPr id="199712" name="Line 32">
              <a:extLst>
                <a:ext uri="{FF2B5EF4-FFF2-40B4-BE49-F238E27FC236}">
                  <a16:creationId xmlns:a16="http://schemas.microsoft.com/office/drawing/2014/main" id="{210A6B3F-C754-46F1-8ABA-F112386035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3" y="2557"/>
              <a:ext cx="624" cy="31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713" name="Line 33">
              <a:extLst>
                <a:ext uri="{FF2B5EF4-FFF2-40B4-BE49-F238E27FC236}">
                  <a16:creationId xmlns:a16="http://schemas.microsoft.com/office/drawing/2014/main" id="{71C9E315-C6FC-49C6-9064-863B0B9A7B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351"/>
              <a:ext cx="595" cy="36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714" name="Line 34">
              <a:extLst>
                <a:ext uri="{FF2B5EF4-FFF2-40B4-BE49-F238E27FC236}">
                  <a16:creationId xmlns:a16="http://schemas.microsoft.com/office/drawing/2014/main" id="{DD4A4E7C-0338-4489-B3A9-BC704531D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3" y="3351"/>
              <a:ext cx="1276" cy="226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716" name="Line 36">
              <a:extLst>
                <a:ext uri="{FF2B5EF4-FFF2-40B4-BE49-F238E27FC236}">
                  <a16:creationId xmlns:a16="http://schemas.microsoft.com/office/drawing/2014/main" id="{470AEC5C-F8CA-479E-9645-4AB6A98F25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3" y="2670"/>
              <a:ext cx="652" cy="39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717" name="Line 37">
              <a:extLst>
                <a:ext uri="{FF2B5EF4-FFF2-40B4-BE49-F238E27FC236}">
                  <a16:creationId xmlns:a16="http://schemas.microsoft.com/office/drawing/2014/main" id="{C7B5D936-EBA9-435F-AAFC-66464F0EE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8" y="2557"/>
              <a:ext cx="0" cy="1247"/>
            </a:xfrm>
            <a:prstGeom prst="line">
              <a:avLst/>
            </a:prstGeom>
            <a:noFill/>
            <a:ln w="25400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9718" name="Text Box 38">
              <a:extLst>
                <a:ext uri="{FF2B5EF4-FFF2-40B4-BE49-F238E27FC236}">
                  <a16:creationId xmlns:a16="http://schemas.microsoft.com/office/drawing/2014/main" id="{29477D20-4788-4DAD-B37A-562AFAB1F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1" y="2302"/>
              <a:ext cx="595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</a:rPr>
                <a:t>time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日期占位符 3">
            <a:extLst>
              <a:ext uri="{FF2B5EF4-FFF2-40B4-BE49-F238E27FC236}">
                <a16:creationId xmlns:a16="http://schemas.microsoft.com/office/drawing/2014/main" id="{2A0C9FA9-3453-41B1-AD27-5C7B12AC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2" name="灯片编号占位符 5">
            <a:extLst>
              <a:ext uri="{FF2B5EF4-FFF2-40B4-BE49-F238E27FC236}">
                <a16:creationId xmlns:a16="http://schemas.microsoft.com/office/drawing/2014/main" id="{210B0A72-A856-487D-A775-46738561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4F5-2FE9-48F7-B5D6-D7D685F42DCC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BA0CDADF-B034-4096-9BE1-70F93681D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 </a:t>
            </a:r>
            <a:r>
              <a:rPr lang="zh-CN" altLang="en-US" sz="3200"/>
              <a:t>因果关系</a:t>
            </a:r>
          </a:p>
        </p:txBody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EF6D629F-0B54-4FF9-B270-D68F00E2F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H</a:t>
            </a:r>
            <a:r>
              <a:rPr lang="zh-CN" altLang="en-US" sz="2800" dirty="0">
                <a:latin typeface="Times New Roman" panose="02020603050405020304" pitchFamily="18" charset="0"/>
              </a:rPr>
              <a:t>－</a:t>
            </a:r>
            <a:r>
              <a:rPr lang="en-US" altLang="zh-CN" sz="2800" dirty="0">
                <a:latin typeface="Times New Roman" panose="02020603050405020304" pitchFamily="18" charset="0"/>
              </a:rPr>
              <a:t>DAG</a:t>
            </a:r>
          </a:p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有时将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Happens-before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关系描述为一个有向无环图</a:t>
            </a: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顶点集</a:t>
            </a:r>
            <a:r>
              <a:rPr lang="en-US" altLang="zh-CN" dirty="0">
                <a:latin typeface="黑体" panose="02010609060101010101" pitchFamily="49" charset="-122"/>
              </a:rPr>
              <a:t>V</a:t>
            </a:r>
            <a:r>
              <a:rPr lang="en-US" altLang="zh-CN" baseline="-25000" dirty="0">
                <a:latin typeface="黑体" panose="02010609060101010101" pitchFamily="49" charset="-122"/>
              </a:rPr>
              <a:t>H</a:t>
            </a:r>
            <a:r>
              <a:rPr lang="zh-CN" altLang="en-US" dirty="0">
                <a:latin typeface="黑体" panose="02010609060101010101" pitchFamily="49" charset="-122"/>
              </a:rPr>
              <a:t>是事件集</a:t>
            </a:r>
            <a:r>
              <a:rPr lang="en-US" altLang="zh-CN" dirty="0"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zh-CN" altLang="en-US" dirty="0">
                <a:latin typeface="黑体" panose="02010609060101010101" pitchFamily="49" charset="-122"/>
              </a:rPr>
              <a:t>：</a:t>
            </a:r>
            <a:r>
              <a:rPr lang="en-US" altLang="zh-CN" dirty="0" err="1">
                <a:latin typeface="黑体" panose="02010609060101010101" pitchFamily="49" charset="-122"/>
              </a:rPr>
              <a:t>e∈V</a:t>
            </a:r>
            <a:r>
              <a:rPr lang="en-US" altLang="zh-CN" baseline="-25000" dirty="0" err="1">
                <a:latin typeface="黑体" panose="02010609060101010101" pitchFamily="49" charset="-122"/>
              </a:rPr>
              <a:t>H</a:t>
            </a:r>
            <a:r>
              <a:rPr lang="en-US" altLang="zh-CN" dirty="0">
                <a:latin typeface="黑体" panose="02010609060101010101" pitchFamily="49" charset="-122"/>
              </a:rPr>
              <a:t> </a:t>
            </a:r>
            <a:r>
              <a:rPr lang="zh-CN" altLang="en-US" dirty="0">
                <a:latin typeface="黑体" panose="02010609060101010101" pitchFamily="49" charset="-122"/>
              </a:rPr>
              <a:t>当且仅当 </a:t>
            </a:r>
            <a:r>
              <a:rPr lang="en-US" altLang="zh-CN" dirty="0" err="1">
                <a:latin typeface="黑体" panose="02010609060101010101" pitchFamily="49" charset="-122"/>
              </a:rPr>
              <a:t>e∈</a:t>
            </a:r>
            <a:r>
              <a:rPr lang="en-US" altLang="zh-CN" dirty="0" err="1">
                <a:latin typeface="华文行楷" panose="02010800040101010101" pitchFamily="2" charset="-122"/>
                <a:ea typeface="华文行楷" panose="02010800040101010101" pitchFamily="2" charset="-122"/>
              </a:rPr>
              <a:t>E</a:t>
            </a:r>
            <a:r>
              <a:rPr lang="en-US" altLang="zh-CN" dirty="0">
                <a:latin typeface="黑体" panose="02010609060101010101" pitchFamily="49" charset="-122"/>
              </a:rPr>
              <a:t> </a:t>
            </a:r>
            <a:endParaRPr lang="en-US" altLang="zh-CN" baseline="-25000" dirty="0">
              <a:latin typeface="黑体" panose="02010609060101010101" pitchFamily="49" charset="-122"/>
            </a:endParaRPr>
          </a:p>
          <a:p>
            <a:pPr lvl="1" indent="-220663">
              <a:lnSpc>
                <a:spcPct val="120000"/>
              </a:lnSpc>
              <a:spcBef>
                <a:spcPct val="10000"/>
              </a:spcBef>
            </a:pPr>
            <a:r>
              <a:rPr lang="zh-CN" altLang="en-US" dirty="0">
                <a:solidFill>
                  <a:srgbClr val="EA9C00"/>
                </a:solidFill>
                <a:latin typeface="黑体" panose="02010609060101010101" pitchFamily="49" charset="-122"/>
              </a:rPr>
              <a:t>边集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H</a:t>
            </a:r>
            <a:r>
              <a:rPr lang="zh-CN" altLang="en-US" dirty="0">
                <a:latin typeface="黑体" panose="02010609060101010101" pitchFamily="49" charset="-122"/>
              </a:rPr>
              <a:t>：若</a:t>
            </a:r>
            <a:r>
              <a:rPr lang="en-US" altLang="zh-CN" dirty="0">
                <a:latin typeface="黑体" panose="02010609060101010101" pitchFamily="49" charset="-122"/>
              </a:rPr>
              <a:t>(e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zh-CN" altLang="en-US" dirty="0">
                <a:latin typeface="黑体" panose="02010609060101010101" pitchFamily="49" charset="-122"/>
              </a:rPr>
              <a:t>，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2</a:t>
            </a:r>
            <a:r>
              <a:rPr lang="en-US" altLang="zh-CN" dirty="0">
                <a:latin typeface="黑体" panose="02010609060101010101" pitchFamily="49" charset="-122"/>
              </a:rPr>
              <a:t>)∈E</a:t>
            </a:r>
            <a:r>
              <a:rPr lang="en-US" altLang="zh-CN" baseline="-25000" dirty="0">
                <a:latin typeface="黑体" panose="02010609060101010101" pitchFamily="49" charset="-122"/>
              </a:rPr>
              <a:t>H</a:t>
            </a:r>
            <a:r>
              <a:rPr lang="en-US" altLang="zh-CN" dirty="0">
                <a:latin typeface="黑体" panose="02010609060101010101" pitchFamily="49" charset="-122"/>
              </a:rPr>
              <a:t> </a:t>
            </a:r>
            <a:r>
              <a:rPr lang="zh-CN" altLang="en-US" dirty="0">
                <a:latin typeface="黑体" panose="02010609060101010101" pitchFamily="49" charset="-122"/>
              </a:rPr>
              <a:t>当且仅当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dirty="0"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latin typeface="Times New Roman" panose="02020603050405020304" pitchFamily="18" charset="0"/>
              </a:rPr>
              <a:t>P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2</a:t>
            </a:r>
            <a:r>
              <a:rPr lang="zh-CN" altLang="en-US" dirty="0">
                <a:latin typeface="黑体" panose="02010609060101010101" pitchFamily="49" charset="-122"/>
              </a:rPr>
              <a:t>或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1</a:t>
            </a:r>
            <a:r>
              <a:rPr lang="en-US" altLang="zh-CN" dirty="0"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dirty="0">
                <a:latin typeface="黑体" panose="02010609060101010101" pitchFamily="49" charset="-122"/>
              </a:rPr>
              <a:t>e</a:t>
            </a:r>
            <a:r>
              <a:rPr lang="en-US" altLang="zh-CN" baseline="-25000" dirty="0">
                <a:latin typeface="黑体" panose="02010609060101010101" pitchFamily="49" charset="-122"/>
              </a:rPr>
              <a:t>2</a:t>
            </a:r>
            <a:endParaRPr lang="en-US" altLang="zh-CN" dirty="0">
              <a:latin typeface="黑体" panose="02010609060101010101" pitchFamily="49" charset="-122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</a:p>
        </p:txBody>
      </p:sp>
      <p:grpSp>
        <p:nvGrpSpPr>
          <p:cNvPr id="201732" name="Group 4">
            <a:extLst>
              <a:ext uri="{FF2B5EF4-FFF2-40B4-BE49-F238E27FC236}">
                <a16:creationId xmlns:a16="http://schemas.microsoft.com/office/drawing/2014/main" id="{F6F335A4-7EBF-4B97-B65E-B1FA6DD83228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3167063"/>
            <a:ext cx="4500562" cy="3690937"/>
            <a:chOff x="2483" y="2160"/>
            <a:chExt cx="2523" cy="1899"/>
          </a:xfrm>
        </p:grpSpPr>
        <p:sp>
          <p:nvSpPr>
            <p:cNvPr id="201733" name="Line 5">
              <a:extLst>
                <a:ext uri="{FF2B5EF4-FFF2-40B4-BE49-F238E27FC236}">
                  <a16:creationId xmlns:a16="http://schemas.microsoft.com/office/drawing/2014/main" id="{8161FC5B-39E2-451E-A89B-2E6B174C2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95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34" name="Line 6">
              <a:extLst>
                <a:ext uri="{FF2B5EF4-FFF2-40B4-BE49-F238E27FC236}">
                  <a16:creationId xmlns:a16="http://schemas.microsoft.com/office/drawing/2014/main" id="{EDE9B4B9-0BE6-4C95-BEF9-176457C999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5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35" name="Line 7">
              <a:extLst>
                <a:ext uri="{FF2B5EF4-FFF2-40B4-BE49-F238E27FC236}">
                  <a16:creationId xmlns:a16="http://schemas.microsoft.com/office/drawing/2014/main" id="{4B0BCDCE-D508-4195-8169-C39932AE91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" y="2415"/>
              <a:ext cx="0" cy="1644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36" name="Text Box 8">
              <a:extLst>
                <a:ext uri="{FF2B5EF4-FFF2-40B4-BE49-F238E27FC236}">
                  <a16:creationId xmlns:a16="http://schemas.microsoft.com/office/drawing/2014/main" id="{EE152AFE-270B-4822-B8E5-9A7D7D56C4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2188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01737" name="Text Box 9">
              <a:extLst>
                <a:ext uri="{FF2B5EF4-FFF2-40B4-BE49-F238E27FC236}">
                  <a16:creationId xmlns:a16="http://schemas.microsoft.com/office/drawing/2014/main" id="{30BCBE9C-4422-4E27-8BCE-ADFFBB591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4" y="2160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01738" name="Text Box 10">
              <a:extLst>
                <a:ext uri="{FF2B5EF4-FFF2-40B4-BE49-F238E27FC236}">
                  <a16:creationId xmlns:a16="http://schemas.microsoft.com/office/drawing/2014/main" id="{446EAD01-423B-4F66-A53B-4A47E9C92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" y="2160"/>
              <a:ext cx="510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01739" name="Oval 11">
              <a:extLst>
                <a:ext uri="{FF2B5EF4-FFF2-40B4-BE49-F238E27FC236}">
                  <a16:creationId xmlns:a16="http://schemas.microsoft.com/office/drawing/2014/main" id="{960651C4-D799-462B-9A3C-29B0E304A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52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0" name="Oval 12">
              <a:extLst>
                <a:ext uri="{FF2B5EF4-FFF2-40B4-BE49-F238E27FC236}">
                  <a16:creationId xmlns:a16="http://schemas.microsoft.com/office/drawing/2014/main" id="{099A8225-4AE5-4403-AE1D-CAE24FDA567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47" y="2642"/>
              <a:ext cx="57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1" name="Oval 13">
              <a:extLst>
                <a:ext uri="{FF2B5EF4-FFF2-40B4-BE49-F238E27FC236}">
                  <a16:creationId xmlns:a16="http://schemas.microsoft.com/office/drawing/2014/main" id="{AB13976E-5A96-427B-B523-5E4965A5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03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2" name="Oval 14">
              <a:extLst>
                <a:ext uri="{FF2B5EF4-FFF2-40B4-BE49-F238E27FC236}">
                  <a16:creationId xmlns:a16="http://schemas.microsoft.com/office/drawing/2014/main" id="{2C987E09-41E6-42BC-AF9B-867F9BD0A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7" y="286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3" name="Oval 15">
              <a:extLst>
                <a:ext uri="{FF2B5EF4-FFF2-40B4-BE49-F238E27FC236}">
                  <a16:creationId xmlns:a16="http://schemas.microsoft.com/office/drawing/2014/main" id="{F75424F1-FF37-4A85-9D37-065510A4D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549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4" name="Oval 16">
              <a:extLst>
                <a:ext uri="{FF2B5EF4-FFF2-40B4-BE49-F238E27FC236}">
                  <a16:creationId xmlns:a16="http://schemas.microsoft.com/office/drawing/2014/main" id="{C8ED1126-8FCA-4813-9945-6E9F01CC7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7" y="3294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5" name="Oval 17">
              <a:extLst>
                <a:ext uri="{FF2B5EF4-FFF2-40B4-BE49-F238E27FC236}">
                  <a16:creationId xmlns:a16="http://schemas.microsoft.com/office/drawing/2014/main" id="{02FA019C-0F3E-4FA7-BF6A-DD8C14C3D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" y="3691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6" name="Oval 18">
              <a:extLst>
                <a:ext uri="{FF2B5EF4-FFF2-40B4-BE49-F238E27FC236}">
                  <a16:creationId xmlns:a16="http://schemas.microsoft.com/office/drawing/2014/main" id="{5C95E6B0-B51E-489C-9776-4D3E78AF6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" y="3322"/>
              <a:ext cx="56" cy="8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47" name="Text Box 19">
              <a:extLst>
                <a:ext uri="{FF2B5EF4-FFF2-40B4-BE49-F238E27FC236}">
                  <a16:creationId xmlns:a16="http://schemas.microsoft.com/office/drawing/2014/main" id="{4FB8E455-E435-4D81-8D49-1A64123877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1" y="2443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01748" name="Text Box 20">
              <a:extLst>
                <a:ext uri="{FF2B5EF4-FFF2-40B4-BE49-F238E27FC236}">
                  <a16:creationId xmlns:a16="http://schemas.microsoft.com/office/drawing/2014/main" id="{9B6A4F69-116E-4C9B-AACD-DE4DCC6F5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2472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01749" name="Text Box 21">
              <a:extLst>
                <a:ext uri="{FF2B5EF4-FFF2-40B4-BE49-F238E27FC236}">
                  <a16:creationId xmlns:a16="http://schemas.microsoft.com/office/drawing/2014/main" id="{0529948D-8A76-4FF7-90DF-7A5479942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2897"/>
              <a:ext cx="595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01750" name="Text Box 22">
              <a:extLst>
                <a:ext uri="{FF2B5EF4-FFF2-40B4-BE49-F238E27FC236}">
                  <a16:creationId xmlns:a16="http://schemas.microsoft.com/office/drawing/2014/main" id="{803F6D21-B332-4EE3-BDD9-F893EDC5FC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2727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01751" name="Text Box 23">
              <a:extLst>
                <a:ext uri="{FF2B5EF4-FFF2-40B4-BE49-F238E27FC236}">
                  <a16:creationId xmlns:a16="http://schemas.microsoft.com/office/drawing/2014/main" id="{3D563EFA-523E-416A-B17A-F65A7315D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3436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7</a:t>
              </a:r>
            </a:p>
          </p:txBody>
        </p:sp>
        <p:sp>
          <p:nvSpPr>
            <p:cNvPr id="201752" name="Text Box 24">
              <a:extLst>
                <a:ext uri="{FF2B5EF4-FFF2-40B4-BE49-F238E27FC236}">
                  <a16:creationId xmlns:a16="http://schemas.microsoft.com/office/drawing/2014/main" id="{567D192C-56E6-475A-A964-C9F0C3DF2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124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201753" name="Text Box 25">
              <a:extLst>
                <a:ext uri="{FF2B5EF4-FFF2-40B4-BE49-F238E27FC236}">
                  <a16:creationId xmlns:a16="http://schemas.microsoft.com/office/drawing/2014/main" id="{8EBB9D5C-450A-4D9E-BD2D-234782E60B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6" y="3521"/>
              <a:ext cx="510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8</a:t>
              </a:r>
            </a:p>
          </p:txBody>
        </p:sp>
        <p:sp>
          <p:nvSpPr>
            <p:cNvPr id="201754" name="Text Box 26">
              <a:extLst>
                <a:ext uri="{FF2B5EF4-FFF2-40B4-BE49-F238E27FC236}">
                  <a16:creationId xmlns:a16="http://schemas.microsoft.com/office/drawing/2014/main" id="{82156F97-DECA-4A63-8A8A-78E4C3B25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" y="3152"/>
              <a:ext cx="510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6</a:t>
              </a:r>
            </a:p>
          </p:txBody>
        </p:sp>
        <p:sp>
          <p:nvSpPr>
            <p:cNvPr id="201755" name="Line 27">
              <a:extLst>
                <a:ext uri="{FF2B5EF4-FFF2-40B4-BE49-F238E27FC236}">
                  <a16:creationId xmlns:a16="http://schemas.microsoft.com/office/drawing/2014/main" id="{F5EB1811-AA00-45DC-8C41-2FECE0FD33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3" y="2557"/>
              <a:ext cx="624" cy="31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56" name="Line 28">
              <a:extLst>
                <a:ext uri="{FF2B5EF4-FFF2-40B4-BE49-F238E27FC236}">
                  <a16:creationId xmlns:a16="http://schemas.microsoft.com/office/drawing/2014/main" id="{0FAC5F09-ADAC-42C0-AA0A-4AC0331C21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3351"/>
              <a:ext cx="595" cy="36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57" name="Line 29">
              <a:extLst>
                <a:ext uri="{FF2B5EF4-FFF2-40B4-BE49-F238E27FC236}">
                  <a16:creationId xmlns:a16="http://schemas.microsoft.com/office/drawing/2014/main" id="{BF5391F1-8CE1-4225-A836-8EDDBAAE23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3" y="3351"/>
              <a:ext cx="1276" cy="226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58" name="Line 30">
              <a:extLst>
                <a:ext uri="{FF2B5EF4-FFF2-40B4-BE49-F238E27FC236}">
                  <a16:creationId xmlns:a16="http://schemas.microsoft.com/office/drawing/2014/main" id="{96876ED3-4843-4C0F-AE30-E09E3C6F25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3" y="2670"/>
              <a:ext cx="652" cy="39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59" name="Line 31">
              <a:extLst>
                <a:ext uri="{FF2B5EF4-FFF2-40B4-BE49-F238E27FC236}">
                  <a16:creationId xmlns:a16="http://schemas.microsoft.com/office/drawing/2014/main" id="{E1AD45C5-1E77-44A7-8DD2-B491B7EAE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8" y="2557"/>
              <a:ext cx="0" cy="1247"/>
            </a:xfrm>
            <a:prstGeom prst="line">
              <a:avLst/>
            </a:prstGeom>
            <a:noFill/>
            <a:ln w="25400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60" name="Text Box 32">
              <a:extLst>
                <a:ext uri="{FF2B5EF4-FFF2-40B4-BE49-F238E27FC236}">
                  <a16:creationId xmlns:a16="http://schemas.microsoft.com/office/drawing/2014/main" id="{1BE9FBBF-CBF7-4524-83A8-50DB4689E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1" y="2302"/>
              <a:ext cx="595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</a:rPr>
                <a:t>time</a:t>
              </a:r>
            </a:p>
          </p:txBody>
        </p:sp>
      </p:grpSp>
      <p:grpSp>
        <p:nvGrpSpPr>
          <p:cNvPr id="201771" name="Group 43">
            <a:extLst>
              <a:ext uri="{FF2B5EF4-FFF2-40B4-BE49-F238E27FC236}">
                <a16:creationId xmlns:a16="http://schemas.microsoft.com/office/drawing/2014/main" id="{56869075-6DAE-40EA-8A43-7CA7644F16ED}"/>
              </a:ext>
            </a:extLst>
          </p:cNvPr>
          <p:cNvGrpSpPr>
            <a:grpSpLocks/>
          </p:cNvGrpSpPr>
          <p:nvPr/>
        </p:nvGrpSpPr>
        <p:grpSpPr bwMode="auto">
          <a:xfrm>
            <a:off x="5210175" y="3654425"/>
            <a:ext cx="3933825" cy="2592388"/>
            <a:chOff x="1202" y="1100"/>
            <a:chExt cx="2478" cy="1633"/>
          </a:xfrm>
        </p:grpSpPr>
        <p:sp>
          <p:nvSpPr>
            <p:cNvPr id="201772" name="Text Box 44">
              <a:extLst>
                <a:ext uri="{FF2B5EF4-FFF2-40B4-BE49-F238E27FC236}">
                  <a16:creationId xmlns:a16="http://schemas.microsoft.com/office/drawing/2014/main" id="{B88055E3-67B5-489E-BFD4-DDF82D099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3" y="1100"/>
              <a:ext cx="57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01773" name="Text Box 45">
              <a:extLst>
                <a:ext uri="{FF2B5EF4-FFF2-40B4-BE49-F238E27FC236}">
                  <a16:creationId xmlns:a16="http://schemas.microsoft.com/office/drawing/2014/main" id="{E2A19D2D-1561-4E33-BDCC-AF47173110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3" y="1146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01774" name="Text Box 46">
              <a:extLst>
                <a:ext uri="{FF2B5EF4-FFF2-40B4-BE49-F238E27FC236}">
                  <a16:creationId xmlns:a16="http://schemas.microsoft.com/office/drawing/2014/main" id="{FE3997F6-05EB-4B7D-8444-C1D9E4ED3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1656"/>
              <a:ext cx="6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01775" name="Text Box 47">
              <a:extLst>
                <a:ext uri="{FF2B5EF4-FFF2-40B4-BE49-F238E27FC236}">
                  <a16:creationId xmlns:a16="http://schemas.microsoft.com/office/drawing/2014/main" id="{60904A7A-4860-4464-9240-8CCAFCC126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1509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01776" name="Text Box 48">
              <a:extLst>
                <a:ext uri="{FF2B5EF4-FFF2-40B4-BE49-F238E27FC236}">
                  <a16:creationId xmlns:a16="http://schemas.microsoft.com/office/drawing/2014/main" id="{8D0D9D27-DBC6-4BB7-882F-2D3DDF5B5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2316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7</a:t>
              </a:r>
            </a:p>
          </p:txBody>
        </p:sp>
        <p:sp>
          <p:nvSpPr>
            <p:cNvPr id="201777" name="Text Box 49">
              <a:extLst>
                <a:ext uri="{FF2B5EF4-FFF2-40B4-BE49-F238E27FC236}">
                  <a16:creationId xmlns:a16="http://schemas.microsoft.com/office/drawing/2014/main" id="{BEB02C69-C147-4D92-BF03-BB266B938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" y="1934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201778" name="Text Box 50">
              <a:extLst>
                <a:ext uri="{FF2B5EF4-FFF2-40B4-BE49-F238E27FC236}">
                  <a16:creationId xmlns:a16="http://schemas.microsoft.com/office/drawing/2014/main" id="{575573F1-7564-47B7-910A-AB4F7B3F2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2" y="2420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8</a:t>
              </a:r>
            </a:p>
          </p:txBody>
        </p:sp>
        <p:sp>
          <p:nvSpPr>
            <p:cNvPr id="201779" name="Text Box 51">
              <a:extLst>
                <a:ext uri="{FF2B5EF4-FFF2-40B4-BE49-F238E27FC236}">
                  <a16:creationId xmlns:a16="http://schemas.microsoft.com/office/drawing/2014/main" id="{C8B99ADA-76C8-4989-8CE7-F3D3CA1DC7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053"/>
              <a:ext cx="5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6</a:t>
              </a:r>
            </a:p>
          </p:txBody>
        </p:sp>
        <p:sp>
          <p:nvSpPr>
            <p:cNvPr id="201780" name="Line 52">
              <a:extLst>
                <a:ext uri="{FF2B5EF4-FFF2-40B4-BE49-F238E27FC236}">
                  <a16:creationId xmlns:a16="http://schemas.microsoft.com/office/drawing/2014/main" id="{17AF8361-3863-4C98-A62C-32C1003D9E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240"/>
              <a:ext cx="701" cy="38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1" name="Line 53">
              <a:extLst>
                <a:ext uri="{FF2B5EF4-FFF2-40B4-BE49-F238E27FC236}">
                  <a16:creationId xmlns:a16="http://schemas.microsoft.com/office/drawing/2014/main" id="{D2070AD9-D0BB-4CA5-884C-D78FA885E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9" y="2212"/>
              <a:ext cx="669" cy="451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2" name="Line 54">
              <a:extLst>
                <a:ext uri="{FF2B5EF4-FFF2-40B4-BE49-F238E27FC236}">
                  <a16:creationId xmlns:a16="http://schemas.microsoft.com/office/drawing/2014/main" id="{7D26F2BD-F4B5-49E4-845E-5E6D64285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4" y="2212"/>
              <a:ext cx="1434" cy="27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3" name="Line 55">
              <a:extLst>
                <a:ext uri="{FF2B5EF4-FFF2-40B4-BE49-F238E27FC236}">
                  <a16:creationId xmlns:a16="http://schemas.microsoft.com/office/drawing/2014/main" id="{048BE42C-576E-43C0-85F7-457EFF553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4" y="1378"/>
              <a:ext cx="733" cy="486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4" name="Line 56">
              <a:extLst>
                <a:ext uri="{FF2B5EF4-FFF2-40B4-BE49-F238E27FC236}">
                  <a16:creationId xmlns:a16="http://schemas.microsoft.com/office/drawing/2014/main" id="{5471A588-81EE-4971-927B-F445B0AD7E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253"/>
              <a:ext cx="0" cy="58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5" name="Line 57">
              <a:extLst>
                <a:ext uri="{FF2B5EF4-FFF2-40B4-BE49-F238E27FC236}">
                  <a16:creationId xmlns:a16="http://schemas.microsoft.com/office/drawing/2014/main" id="{4ECECAB6-391E-43BC-8C52-6201A1337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1888"/>
              <a:ext cx="0" cy="58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6" name="Line 58">
              <a:extLst>
                <a:ext uri="{FF2B5EF4-FFF2-40B4-BE49-F238E27FC236}">
                  <a16:creationId xmlns:a16="http://schemas.microsoft.com/office/drawing/2014/main" id="{5F824DC7-DFE0-47F8-9995-2538F8EF9B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0" y="1616"/>
              <a:ext cx="0" cy="544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7" name="Line 59">
              <a:extLst>
                <a:ext uri="{FF2B5EF4-FFF2-40B4-BE49-F238E27FC236}">
                  <a16:creationId xmlns:a16="http://schemas.microsoft.com/office/drawing/2014/main" id="{EE3141BD-01AE-410D-8E38-6C7D303703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205"/>
              <a:ext cx="0" cy="454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8" name="Line 60">
              <a:extLst>
                <a:ext uri="{FF2B5EF4-FFF2-40B4-BE49-F238E27FC236}">
                  <a16:creationId xmlns:a16="http://schemas.microsoft.com/office/drawing/2014/main" id="{9C6E931E-9802-4260-ABDE-2A5F0B4895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0" y="1389"/>
              <a:ext cx="0" cy="22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1789" name="Oval 61">
              <a:extLst>
                <a:ext uri="{FF2B5EF4-FFF2-40B4-BE49-F238E27FC236}">
                  <a16:creationId xmlns:a16="http://schemas.microsoft.com/office/drawing/2014/main" id="{2267DFFB-A734-4AFA-B405-F31E955A1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1206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0" name="Oval 62">
              <a:extLst>
                <a:ext uri="{FF2B5EF4-FFF2-40B4-BE49-F238E27FC236}">
                  <a16:creationId xmlns:a16="http://schemas.microsoft.com/office/drawing/2014/main" id="{504E91F0-9EC7-4010-8BF2-DAA930339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1830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1" name="Oval 63">
              <a:extLst>
                <a:ext uri="{FF2B5EF4-FFF2-40B4-BE49-F238E27FC236}">
                  <a16:creationId xmlns:a16="http://schemas.microsoft.com/office/drawing/2014/main" id="{2EA53DBE-69E5-4738-A060-0E09EF7BF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2455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2" name="Oval 64">
              <a:extLst>
                <a:ext uri="{FF2B5EF4-FFF2-40B4-BE49-F238E27FC236}">
                  <a16:creationId xmlns:a16="http://schemas.microsoft.com/office/drawing/2014/main" id="{A67D10FB-D919-4221-8FA1-3CD62221B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2142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3" name="Oval 65">
              <a:extLst>
                <a:ext uri="{FF2B5EF4-FFF2-40B4-BE49-F238E27FC236}">
                  <a16:creationId xmlns:a16="http://schemas.microsoft.com/office/drawing/2014/main" id="{5F1C1412-0921-4338-96AA-AA4DD1336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2628"/>
              <a:ext cx="63" cy="10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4" name="Oval 66">
              <a:extLst>
                <a:ext uri="{FF2B5EF4-FFF2-40B4-BE49-F238E27FC236}">
                  <a16:creationId xmlns:a16="http://schemas.microsoft.com/office/drawing/2014/main" id="{C2EA9652-9FA5-471A-8474-CE0B086A72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5" y="1344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5" name="Oval 67">
              <a:extLst>
                <a:ext uri="{FF2B5EF4-FFF2-40B4-BE49-F238E27FC236}">
                  <a16:creationId xmlns:a16="http://schemas.microsoft.com/office/drawing/2014/main" id="{5756E561-B978-4C92-AD17-63CAF8BC2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22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1796" name="Oval 68">
              <a:extLst>
                <a:ext uri="{FF2B5EF4-FFF2-40B4-BE49-F238E27FC236}">
                  <a16:creationId xmlns:a16="http://schemas.microsoft.com/office/drawing/2014/main" id="{D3D44B01-6300-45C1-88B2-F8B7A4CEE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2177"/>
              <a:ext cx="63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01798" name="AutoShape 70">
            <a:extLst>
              <a:ext uri="{FF2B5EF4-FFF2-40B4-BE49-F238E27FC236}">
                <a16:creationId xmlns:a16="http://schemas.microsoft.com/office/drawing/2014/main" id="{CDE6B1FD-E3C5-462D-8926-AEBB02BF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5049838"/>
            <a:ext cx="674688" cy="404812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364FD9-2507-4045-986B-7D1BF715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725556-B537-4F65-98EB-1941F4FC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04DD-E8DE-44F6-952B-8318B88F4E81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8126232C-9C30-449F-8946-C384AD5BB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.2.1 Lamport</a:t>
            </a:r>
            <a:r>
              <a:rPr lang="zh-CN" altLang="en-US" sz="3200"/>
              <a:t>时间戳</a:t>
            </a:r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E96551AD-18DB-405B-BE6D-F76DE63736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57150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系统有序性的重要性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若分布式系统中存在全局时钟，则系统中的事件均可安排为全序。例如，可以更公平地分配系统资源。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全序对事件的影响和由</a:t>
            </a:r>
            <a:r>
              <a:rPr lang="en-US" altLang="zh-CN" sz="2800" dirty="0">
                <a:latin typeface="Times New Roman" panose="02020603050405020304" pitchFamily="18" charset="0"/>
              </a:rPr>
              <a:t>H</a:t>
            </a:r>
            <a:r>
              <a:rPr lang="zh-CN" altLang="en-US" sz="2800" dirty="0">
                <a:latin typeface="Times New Roman" panose="02020603050405020304" pitchFamily="18" charset="0"/>
              </a:rPr>
              <a:t>关系确定的偏序对事件的影响是一致的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如何通过</a:t>
            </a:r>
            <a:r>
              <a:rPr lang="en-US" altLang="zh-CN" sz="2800" dirty="0">
                <a:latin typeface="Times New Roman" panose="02020603050405020304" pitchFamily="18" charset="0"/>
              </a:rPr>
              <a:t>H</a:t>
            </a:r>
            <a:r>
              <a:rPr lang="zh-CN" altLang="en-US" sz="2800" dirty="0">
                <a:latin typeface="Times New Roman" panose="02020603050405020304" pitchFamily="18" charset="0"/>
              </a:rPr>
              <a:t>关系确定的偏序关系来建立一个“一致”的全序关系？</a:t>
            </a:r>
          </a:p>
          <a:p>
            <a:pPr lvl="1" indent="-220663"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dirty="0">
                <a:solidFill>
                  <a:srgbClr val="BFFF09"/>
                </a:solidFill>
                <a:latin typeface="黑体" panose="02010609060101010101" pitchFamily="49" charset="-122"/>
              </a:rPr>
              <a:t>在</a:t>
            </a:r>
            <a:r>
              <a:rPr lang="en-US" altLang="zh-CN" dirty="0">
                <a:solidFill>
                  <a:srgbClr val="BFFF09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baseline="-25000" dirty="0">
                <a:solidFill>
                  <a:srgbClr val="BFFF09"/>
                </a:solidFill>
                <a:latin typeface="Times New Roman" panose="02020603050405020304" pitchFamily="18" charset="0"/>
              </a:rPr>
              <a:t>H</a:t>
            </a:r>
            <a:r>
              <a:rPr lang="zh-CN" altLang="en-US" dirty="0">
                <a:solidFill>
                  <a:srgbClr val="BFFF09"/>
                </a:solidFill>
                <a:latin typeface="黑体" panose="02010609060101010101" pitchFamily="49" charset="-122"/>
              </a:rPr>
              <a:t>的</a:t>
            </a:r>
            <a:r>
              <a:rPr lang="en-US" altLang="zh-CN" dirty="0">
                <a:solidFill>
                  <a:srgbClr val="BFFF09"/>
                </a:solidFill>
                <a:latin typeface="黑体" panose="02010609060101010101" pitchFamily="49" charset="-122"/>
              </a:rPr>
              <a:t>DAG</a:t>
            </a:r>
            <a:r>
              <a:rPr lang="zh-CN" altLang="en-US" dirty="0">
                <a:solidFill>
                  <a:srgbClr val="BFFF09"/>
                </a:solidFill>
                <a:latin typeface="黑体" panose="02010609060101010101" pitchFamily="49" charset="-122"/>
              </a:rPr>
              <a:t>上拓扑排序 </a:t>
            </a:r>
            <a:endParaRPr lang="zh-CN" altLang="en-US" baseline="-25000" dirty="0">
              <a:solidFill>
                <a:srgbClr val="BFFF09"/>
              </a:solidFill>
              <a:latin typeface="黑体" panose="02010609060101010101" pitchFamily="49" charset="-122"/>
            </a:endParaRPr>
          </a:p>
          <a:p>
            <a:pPr lvl="1" indent="-220663" algn="just">
              <a:lnSpc>
                <a:spcPct val="120000"/>
              </a:lnSpc>
              <a:spcBef>
                <a:spcPct val="10000"/>
              </a:spcBef>
            </a:pPr>
            <a:r>
              <a:rPr lang="en-US" altLang="zh-CN" dirty="0">
                <a:solidFill>
                  <a:srgbClr val="BFFF09"/>
                </a:solidFill>
                <a:latin typeface="Times New Roman" panose="02020603050405020304" pitchFamily="18" charset="0"/>
              </a:rPr>
              <a:t>On the fly</a:t>
            </a:r>
            <a:r>
              <a:rPr lang="zh-CN" altLang="en-US" dirty="0">
                <a:solidFill>
                  <a:srgbClr val="BFFF09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dirty="0" err="1">
                <a:solidFill>
                  <a:srgbClr val="BFFF09"/>
                </a:solidFill>
                <a:latin typeface="Times New Roman" panose="02020603050405020304" pitchFamily="18" charset="0"/>
              </a:rPr>
              <a:t>Lamport</a:t>
            </a:r>
            <a:r>
              <a:rPr lang="zh-CN" altLang="en-US" dirty="0">
                <a:solidFill>
                  <a:srgbClr val="BFFF09"/>
                </a:solidFill>
                <a:latin typeface="Times New Roman" panose="02020603050405020304" pitchFamily="18" charset="0"/>
              </a:rPr>
              <a:t>提出了动态即时地建立全序算法</a:t>
            </a:r>
            <a:r>
              <a:rPr lang="zh-CN" altLang="en-US" sz="2400" dirty="0">
                <a:solidFill>
                  <a:srgbClr val="BFFF09"/>
                </a:solidFill>
                <a:latin typeface="黑体" panose="02010609060101010101" pitchFamily="49" charset="-122"/>
              </a:rPr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4FF41F-C16C-4FA7-B50B-E5A015DC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644DB5-138D-4581-8473-75F5DB6D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5D1A-C65B-4F16-B01B-B4F43234AE12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4105535D-C149-41A9-8A55-1BAFE8AA1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.2.1 Lamport</a:t>
            </a:r>
            <a:r>
              <a:rPr lang="zh-CN" altLang="en-US" sz="3200"/>
              <a:t>时间戳</a:t>
            </a:r>
          </a:p>
        </p:txBody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0B3BB584-2560-43EC-B2F5-D88F0A8FDE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143000"/>
            <a:ext cx="8893175" cy="44005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sz="2800">
                <a:latin typeface="Times New Roman" panose="02020603050405020304" pitchFamily="18" charset="0"/>
              </a:rPr>
              <a:t>Lamport</a:t>
            </a:r>
            <a:r>
              <a:rPr lang="zh-CN" altLang="en-US" sz="2800">
                <a:latin typeface="Times New Roman" panose="02020603050405020304" pitchFamily="18" charset="0"/>
              </a:rPr>
              <a:t>算法的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思想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每个</a:t>
            </a:r>
            <a:r>
              <a:rPr lang="zh-CN" altLang="en-US" sz="2800">
                <a:solidFill>
                  <a:srgbClr val="00FF00"/>
                </a:solidFill>
                <a:latin typeface="Times New Roman" panose="02020603050405020304" pitchFamily="18" charset="0"/>
              </a:rPr>
              <a:t>事件</a:t>
            </a:r>
            <a:r>
              <a:rPr lang="en-US" altLang="zh-CN" sz="2800">
                <a:solidFill>
                  <a:srgbClr val="00FF00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有一个附加的时戳：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e.TS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每个</a:t>
            </a:r>
            <a:r>
              <a:rPr lang="zh-CN" altLang="en-US" sz="2800">
                <a:solidFill>
                  <a:srgbClr val="00FF00"/>
                </a:solidFill>
                <a:latin typeface="Times New Roman" panose="02020603050405020304" pitchFamily="18" charset="0"/>
              </a:rPr>
              <a:t>节点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有一个局部时戳：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my_TS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每个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有一个附加时间戳：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m.TS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节点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执行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一个事件时，将自己的时戳赋给该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事件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节点发送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时，将自己的时戳赋给所有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发送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2A4AF9-E43E-4F30-BD85-977871D79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5BB3C9-98C8-42BA-8E1C-CAD12C2D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7515E-64E9-43CC-9892-93913F2C8E8B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A8E18DCC-42DE-4045-B561-B8775E6DC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.2.1 Lamport</a:t>
            </a:r>
            <a:r>
              <a:rPr lang="zh-CN" altLang="en-US" sz="3200"/>
              <a:t>时间戳</a:t>
            </a:r>
          </a:p>
        </p:txBody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B7FD88C0-BC74-4FD6-99A0-9BBEBE81CA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sz="2800">
                <a:latin typeface="Times New Roman" panose="02020603050405020304" pitchFamily="18" charset="0"/>
              </a:rPr>
              <a:t>Lamport</a:t>
            </a:r>
            <a:r>
              <a:rPr lang="zh-CN" altLang="en-US" sz="2800">
                <a:latin typeface="Times New Roman" panose="02020603050405020304" pitchFamily="18" charset="0"/>
              </a:rPr>
              <a:t>算法的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实现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Initially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my_TS=0;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On event 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if  ( 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是接收消息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 ) then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my_TS = max ( m.TS, my_TS );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取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时戳和节点时戳的较大者作为新时戳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my_TS++;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e.TS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my_TS; 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给事件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打时戳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if ( 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是发送消息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 ) then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m.TS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my_TS; 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给消息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打时戳</a:t>
            </a:r>
          </a:p>
        </p:txBody>
      </p:sp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7165B4-8999-4D20-A76B-F9E2D181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43705B-0DC4-4F92-A8AB-1102A622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4B5A-C863-4125-B24B-E6D2006FAE5C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09912679-9100-48B1-A007-AE63261CF8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.2.1 Lamport</a:t>
            </a:r>
            <a:r>
              <a:rPr lang="zh-CN" altLang="en-US" sz="3200"/>
              <a:t>时间戳</a:t>
            </a: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C92A81D5-8175-4EDC-81C0-DD5BADEEC6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686800" cy="64801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>
                <a:latin typeface="Times New Roman" panose="02020603050405020304" pitchFamily="18" charset="0"/>
              </a:rPr>
              <a:t>Lamport</a:t>
            </a:r>
            <a:r>
              <a:rPr lang="zh-CN" altLang="en-US">
                <a:latin typeface="Times New Roman" panose="02020603050405020304" pitchFamily="18" charset="0"/>
              </a:rPr>
              <a:t>算法赋值的时戳是因果相关的</a:t>
            </a:r>
            <a:endParaRPr lang="zh-CN" altLang="en-US" sz="36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，则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.TS &lt;e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.TS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∵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或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，则的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时戳大于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的时戳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∴在因果事件链上，每一事件的时戳大于其前驱事件的时戳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zh-CN" altLang="en-US">
                <a:latin typeface="Times New Roman" panose="02020603050405020304" pitchFamily="18" charset="0"/>
              </a:rPr>
              <a:t>问题：系统中所有事件已为全序？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>
                <a:latin typeface="Times New Roman" panose="02020603050405020304" pitchFamily="18" charset="0"/>
              </a:rPr>
              <a:t>   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不同的事件可能有相同的时戳（并发事件）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en-US" altLang="zh-CN">
                <a:latin typeface="Times New Roman" panose="02020603050405020304" pitchFamily="18" charset="0"/>
              </a:rPr>
              <a:t>Lamport</a:t>
            </a:r>
            <a:r>
              <a:rPr lang="zh-CN" altLang="en-US">
                <a:latin typeface="Times New Roman" panose="02020603050405020304" pitchFamily="18" charset="0"/>
              </a:rPr>
              <a:t>算法改进</a:t>
            </a:r>
            <a:endParaRPr lang="zh-CN" altLang="en-US" sz="2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因为并发事件的时戳可以任意指定先后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故可用节点地址作为时戳的低位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日期占位符 3">
            <a:extLst>
              <a:ext uri="{FF2B5EF4-FFF2-40B4-BE49-F238E27FC236}">
                <a16:creationId xmlns:a16="http://schemas.microsoft.com/office/drawing/2014/main" id="{AE2F4EC8-8069-43C6-875F-D6D0C766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3" name="灯片编号占位符 5">
            <a:extLst>
              <a:ext uri="{FF2B5EF4-FFF2-40B4-BE49-F238E27FC236}">
                <a16:creationId xmlns:a16="http://schemas.microsoft.com/office/drawing/2014/main" id="{384B45D8-A0EA-47D0-83FD-21B66437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C417-B306-40CB-92D9-B6D852004568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46AB90F1-70D7-4A14-91B1-002214E68B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.2.1 Lamport</a:t>
            </a:r>
            <a:r>
              <a:rPr lang="zh-CN" altLang="en-US" sz="3200"/>
              <a:t>时间戳</a:t>
            </a:r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7EEC069F-1EDB-40EB-A5C0-1A20B9A04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819150"/>
            <a:ext cx="8893175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改进的</a:t>
            </a:r>
            <a:r>
              <a:rPr lang="en-US" altLang="zh-CN" sz="2800">
                <a:latin typeface="Times New Roman" panose="02020603050405020304" pitchFamily="18" charset="0"/>
              </a:rPr>
              <a:t>Lamport</a:t>
            </a:r>
            <a:r>
              <a:rPr lang="zh-CN" altLang="en-US" sz="2800">
                <a:latin typeface="Times New Roman" panose="02020603050405020304" pitchFamily="18" charset="0"/>
              </a:rPr>
              <a:t>时戳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事件标号：时戳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.id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事件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e8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4.3: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my_TS=max(m.TS,my_TS)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     =max(3,1)=3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按字典序得全序：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1.1, 1.2, 1.3, 2.1, 2.2, 3.1, 3.2, 4.3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算法特点：分布、容错、系统开销小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en-US" altLang="zh-CN" sz="2000">
                <a:latin typeface="Times New Roman" panose="02020603050405020304" pitchFamily="18" charset="0"/>
              </a:rPr>
              <a:t>Lamport</a:t>
            </a:r>
            <a:r>
              <a:rPr lang="zh-CN" altLang="en-US" sz="2000">
                <a:latin typeface="Times New Roman" panose="02020603050405020304" pitchFamily="18" charset="0"/>
              </a:rPr>
              <a:t>算法的迷人之处在于：任何进程在发送消息前，先将自己的本地计数器累加</a:t>
            </a:r>
            <a:r>
              <a:rPr lang="en-US" altLang="zh-CN" sz="2000">
                <a:latin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</a:rPr>
              <a:t>；接收进程总是计算自己的本地计数器和接受到计数器中较大值加上</a:t>
            </a:r>
            <a:r>
              <a:rPr lang="en-US" altLang="zh-CN" sz="2000">
                <a:latin typeface="Times New Roman" panose="02020603050405020304" pitchFamily="18" charset="0"/>
              </a:rPr>
              <a:t>1</a:t>
            </a:r>
            <a:r>
              <a:rPr lang="zh-CN" altLang="en-US" sz="2000">
                <a:latin typeface="Times New Roman" panose="02020603050405020304" pitchFamily="18" charset="0"/>
              </a:rPr>
              <a:t>的结果</a:t>
            </a: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212021" name="Group 53">
            <a:extLst>
              <a:ext uri="{FF2B5EF4-FFF2-40B4-BE49-F238E27FC236}">
                <a16:creationId xmlns:a16="http://schemas.microsoft.com/office/drawing/2014/main" id="{9790B3B6-B642-4BD9-9F70-F46E1EE0EFDA}"/>
              </a:ext>
            </a:extLst>
          </p:cNvPr>
          <p:cNvGrpSpPr>
            <a:grpSpLocks/>
          </p:cNvGrpSpPr>
          <p:nvPr/>
        </p:nvGrpSpPr>
        <p:grpSpPr bwMode="auto">
          <a:xfrm>
            <a:off x="4616450" y="684213"/>
            <a:ext cx="4049713" cy="3689350"/>
            <a:chOff x="3209" y="572"/>
            <a:chExt cx="2551" cy="2324"/>
          </a:xfrm>
        </p:grpSpPr>
        <p:sp>
          <p:nvSpPr>
            <p:cNvPr id="212000" name="Text Box 32">
              <a:extLst>
                <a:ext uri="{FF2B5EF4-FFF2-40B4-BE49-F238E27FC236}">
                  <a16:creationId xmlns:a16="http://schemas.microsoft.com/office/drawing/2014/main" id="{9631E572-B2DB-4D0F-B134-AC4EA084DA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8" y="913"/>
              <a:ext cx="4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</a:rPr>
                <a:t>time</a:t>
              </a:r>
            </a:p>
          </p:txBody>
        </p:sp>
        <p:sp>
          <p:nvSpPr>
            <p:cNvPr id="211973" name="Line 5">
              <a:extLst>
                <a:ext uri="{FF2B5EF4-FFF2-40B4-BE49-F238E27FC236}">
                  <a16:creationId xmlns:a16="http://schemas.microsoft.com/office/drawing/2014/main" id="{B69E1AFF-B455-4A91-A2F6-94C48626AF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7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74" name="Line 6">
              <a:extLst>
                <a:ext uri="{FF2B5EF4-FFF2-40B4-BE49-F238E27FC236}">
                  <a16:creationId xmlns:a16="http://schemas.microsoft.com/office/drawing/2014/main" id="{7504244C-7339-4B5F-BABE-0067B4E2F7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75" name="Line 7">
              <a:extLst>
                <a:ext uri="{FF2B5EF4-FFF2-40B4-BE49-F238E27FC236}">
                  <a16:creationId xmlns:a16="http://schemas.microsoft.com/office/drawing/2014/main" id="{152B0009-544F-4D51-ADA4-BD53DF8C2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5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76" name="Text Box 8">
              <a:extLst>
                <a:ext uri="{FF2B5EF4-FFF2-40B4-BE49-F238E27FC236}">
                  <a16:creationId xmlns:a16="http://schemas.microsoft.com/office/drawing/2014/main" id="{789B95DF-EE04-425D-A2C7-B53A1C299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607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11977" name="Text Box 9">
              <a:extLst>
                <a:ext uri="{FF2B5EF4-FFF2-40B4-BE49-F238E27FC236}">
                  <a16:creationId xmlns:a16="http://schemas.microsoft.com/office/drawing/2014/main" id="{BC730D6B-8878-4DB4-BE1C-3BF7EFDCA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572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11978" name="Text Box 10">
              <a:extLst>
                <a:ext uri="{FF2B5EF4-FFF2-40B4-BE49-F238E27FC236}">
                  <a16:creationId xmlns:a16="http://schemas.microsoft.com/office/drawing/2014/main" id="{2AE34D14-2319-402A-8E97-D5A0E59ED5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3" y="572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11979" name="Oval 11">
              <a:extLst>
                <a:ext uri="{FF2B5EF4-FFF2-40B4-BE49-F238E27FC236}">
                  <a16:creationId xmlns:a16="http://schemas.microsoft.com/office/drawing/2014/main" id="{B5FF5230-2975-4A05-937D-573EC2D89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1024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0" name="Oval 12">
              <a:extLst>
                <a:ext uri="{FF2B5EF4-FFF2-40B4-BE49-F238E27FC236}">
                  <a16:creationId xmlns:a16="http://schemas.microsoft.com/office/drawing/2014/main" id="{19C08151-8563-4F45-A12B-8A7298FBA74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95" y="1162"/>
              <a:ext cx="65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1" name="Oval 13">
              <a:extLst>
                <a:ext uri="{FF2B5EF4-FFF2-40B4-BE49-F238E27FC236}">
                  <a16:creationId xmlns:a16="http://schemas.microsoft.com/office/drawing/2014/main" id="{E1CE8B10-673E-4DDD-8E10-0BF1702C9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1648"/>
              <a:ext cx="64" cy="103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2" name="Oval 14">
              <a:extLst>
                <a:ext uri="{FF2B5EF4-FFF2-40B4-BE49-F238E27FC236}">
                  <a16:creationId xmlns:a16="http://schemas.microsoft.com/office/drawing/2014/main" id="{7F204F09-F51B-4D8B-8035-5412A83A8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5" y="1439"/>
              <a:ext cx="64" cy="10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3" name="Oval 15">
              <a:extLst>
                <a:ext uri="{FF2B5EF4-FFF2-40B4-BE49-F238E27FC236}">
                  <a16:creationId xmlns:a16="http://schemas.microsoft.com/office/drawing/2014/main" id="{E97D38C0-DD59-42E5-89BF-0B25B8578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2271"/>
              <a:ext cx="64" cy="10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4" name="Oval 16">
              <a:extLst>
                <a:ext uri="{FF2B5EF4-FFF2-40B4-BE49-F238E27FC236}">
                  <a16:creationId xmlns:a16="http://schemas.microsoft.com/office/drawing/2014/main" id="{897D8751-FA12-4FE4-A788-CD187E54D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5" y="1960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5" name="Oval 17">
              <a:extLst>
                <a:ext uri="{FF2B5EF4-FFF2-40B4-BE49-F238E27FC236}">
                  <a16:creationId xmlns:a16="http://schemas.microsoft.com/office/drawing/2014/main" id="{4D80824E-20D9-48C4-92B3-0AE5F6D04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2446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6" name="Oval 18">
              <a:extLst>
                <a:ext uri="{FF2B5EF4-FFF2-40B4-BE49-F238E27FC236}">
                  <a16:creationId xmlns:a16="http://schemas.microsoft.com/office/drawing/2014/main" id="{956E87F6-E76E-4400-B5A7-A1DA563BD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1994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1987" name="Text Box 19">
              <a:extLst>
                <a:ext uri="{FF2B5EF4-FFF2-40B4-BE49-F238E27FC236}">
                  <a16:creationId xmlns:a16="http://schemas.microsoft.com/office/drawing/2014/main" id="{B4AA22B1-FC44-46C3-A7DD-ACA458B0D5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0" y="794"/>
              <a:ext cx="5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11988" name="Text Box 20">
              <a:extLst>
                <a:ext uri="{FF2B5EF4-FFF2-40B4-BE49-F238E27FC236}">
                  <a16:creationId xmlns:a16="http://schemas.microsoft.com/office/drawing/2014/main" id="{55399264-BCC9-4C71-B51A-DCCE82F466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" y="922"/>
              <a:ext cx="5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11989" name="Text Box 21">
              <a:extLst>
                <a:ext uri="{FF2B5EF4-FFF2-40B4-BE49-F238E27FC236}">
                  <a16:creationId xmlns:a16="http://schemas.microsoft.com/office/drawing/2014/main" id="{E109A117-6704-4FDA-9A99-3D0AA9245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0" y="1559"/>
              <a:ext cx="6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11990" name="Text Box 22">
              <a:extLst>
                <a:ext uri="{FF2B5EF4-FFF2-40B4-BE49-F238E27FC236}">
                  <a16:creationId xmlns:a16="http://schemas.microsoft.com/office/drawing/2014/main" id="{0868E987-A602-455C-85AE-849335AF1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" y="1336"/>
              <a:ext cx="5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11991" name="Text Box 23">
              <a:extLst>
                <a:ext uri="{FF2B5EF4-FFF2-40B4-BE49-F238E27FC236}">
                  <a16:creationId xmlns:a16="http://schemas.microsoft.com/office/drawing/2014/main" id="{493261B6-38A4-4CDB-A089-7146367DFD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0" y="2228"/>
              <a:ext cx="5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7</a:t>
              </a:r>
            </a:p>
          </p:txBody>
        </p:sp>
        <p:sp>
          <p:nvSpPr>
            <p:cNvPr id="211992" name="Text Box 24">
              <a:extLst>
                <a:ext uri="{FF2B5EF4-FFF2-40B4-BE49-F238E27FC236}">
                  <a16:creationId xmlns:a16="http://schemas.microsoft.com/office/drawing/2014/main" id="{DEA68984-BD2E-4D75-9DBD-43F5105E80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" y="1813"/>
              <a:ext cx="5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211993" name="Text Box 25">
              <a:extLst>
                <a:ext uri="{FF2B5EF4-FFF2-40B4-BE49-F238E27FC236}">
                  <a16:creationId xmlns:a16="http://schemas.microsoft.com/office/drawing/2014/main" id="{BFB36311-745B-4E33-8D6D-B7D6424B8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0" y="2387"/>
              <a:ext cx="5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8</a:t>
              </a:r>
            </a:p>
          </p:txBody>
        </p:sp>
        <p:sp>
          <p:nvSpPr>
            <p:cNvPr id="211994" name="Text Box 26">
              <a:extLst>
                <a:ext uri="{FF2B5EF4-FFF2-40B4-BE49-F238E27FC236}">
                  <a16:creationId xmlns:a16="http://schemas.microsoft.com/office/drawing/2014/main" id="{07B85A2A-A30D-46DF-AA23-69C07EBC58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2" y="1718"/>
              <a:ext cx="5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e</a:t>
              </a: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6</a:t>
              </a:r>
            </a:p>
          </p:txBody>
        </p:sp>
        <p:sp>
          <p:nvSpPr>
            <p:cNvPr id="211995" name="Line 27">
              <a:extLst>
                <a:ext uri="{FF2B5EF4-FFF2-40B4-BE49-F238E27FC236}">
                  <a16:creationId xmlns:a16="http://schemas.microsoft.com/office/drawing/2014/main" id="{2417B9EB-2B4B-41A6-934B-0BD475D69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9" y="1058"/>
              <a:ext cx="716" cy="381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96" name="Line 28">
              <a:extLst>
                <a:ext uri="{FF2B5EF4-FFF2-40B4-BE49-F238E27FC236}">
                  <a16:creationId xmlns:a16="http://schemas.microsoft.com/office/drawing/2014/main" id="{D7A72BB6-F5F3-4366-A80A-31423B840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0" y="2030"/>
              <a:ext cx="682" cy="45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97" name="Line 29">
              <a:extLst>
                <a:ext uri="{FF2B5EF4-FFF2-40B4-BE49-F238E27FC236}">
                  <a16:creationId xmlns:a16="http://schemas.microsoft.com/office/drawing/2014/main" id="{A2233B55-9023-4752-B6ED-B2F404F8F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79" y="2030"/>
              <a:ext cx="1463" cy="276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98" name="Line 30">
              <a:extLst>
                <a:ext uri="{FF2B5EF4-FFF2-40B4-BE49-F238E27FC236}">
                  <a16:creationId xmlns:a16="http://schemas.microsoft.com/office/drawing/2014/main" id="{BE160C6C-8595-4CA8-9BB6-1EE4EAF37F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79" y="1197"/>
              <a:ext cx="747" cy="485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999" name="Line 31">
              <a:extLst>
                <a:ext uri="{FF2B5EF4-FFF2-40B4-BE49-F238E27FC236}">
                  <a16:creationId xmlns:a16="http://schemas.microsoft.com/office/drawing/2014/main" id="{27C73D02-F8AA-4BB6-A855-247BEBBFC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73" y="1111"/>
              <a:ext cx="0" cy="1526"/>
            </a:xfrm>
            <a:prstGeom prst="line">
              <a:avLst/>
            </a:prstGeom>
            <a:noFill/>
            <a:ln w="25400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011" name="Text Box 43">
              <a:extLst>
                <a:ext uri="{FF2B5EF4-FFF2-40B4-BE49-F238E27FC236}">
                  <a16:creationId xmlns:a16="http://schemas.microsoft.com/office/drawing/2014/main" id="{1BF6B58A-A42D-4D6A-85E8-BFDDA7190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9" y="858"/>
              <a:ext cx="4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12012" name="Text Box 44">
              <a:extLst>
                <a:ext uri="{FF2B5EF4-FFF2-40B4-BE49-F238E27FC236}">
                  <a16:creationId xmlns:a16="http://schemas.microsoft.com/office/drawing/2014/main" id="{C29634CE-12F1-4856-B9E6-E54EDAD4E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1" y="1209"/>
              <a:ext cx="4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12013" name="Text Box 45">
              <a:extLst>
                <a:ext uri="{FF2B5EF4-FFF2-40B4-BE49-F238E27FC236}">
                  <a16:creationId xmlns:a16="http://schemas.microsoft.com/office/drawing/2014/main" id="{F4E70805-5AD3-4523-837E-FEBDD4151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1" y="1686"/>
              <a:ext cx="4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12014" name="Text Box 46">
              <a:extLst>
                <a:ext uri="{FF2B5EF4-FFF2-40B4-BE49-F238E27FC236}">
                  <a16:creationId xmlns:a16="http://schemas.microsoft.com/office/drawing/2014/main" id="{B0941029-EDB3-4A1B-A50A-416571EE5F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9" y="2164"/>
              <a:ext cx="4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12015" name="Text Box 47">
              <a:extLst>
                <a:ext uri="{FF2B5EF4-FFF2-40B4-BE49-F238E27FC236}">
                  <a16:creationId xmlns:a16="http://schemas.microsoft.com/office/drawing/2014/main" id="{D1895D66-8B45-4268-B269-175D47FD4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" y="1495"/>
              <a:ext cx="4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12016" name="Text Box 48">
              <a:extLst>
                <a:ext uri="{FF2B5EF4-FFF2-40B4-BE49-F238E27FC236}">
                  <a16:creationId xmlns:a16="http://schemas.microsoft.com/office/drawing/2014/main" id="{955C7E9D-AC09-4AF2-804E-AA3684F9E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" y="858"/>
              <a:ext cx="4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12018" name="Text Box 50">
              <a:extLst>
                <a:ext uri="{FF2B5EF4-FFF2-40B4-BE49-F238E27FC236}">
                  <a16:creationId xmlns:a16="http://schemas.microsoft.com/office/drawing/2014/main" id="{DBF61B95-17FD-4E43-B858-DA208ACD4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9" y="2292"/>
              <a:ext cx="52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4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12019" name="Text Box 51">
              <a:extLst>
                <a:ext uri="{FF2B5EF4-FFF2-40B4-BE49-F238E27FC236}">
                  <a16:creationId xmlns:a16="http://schemas.microsoft.com/office/drawing/2014/main" id="{38EC506B-6BB4-4DBB-B3CA-4CF753A5C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8" y="1820"/>
              <a:ext cx="4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  <a:r>
                <a:rPr lang="en-US" altLang="zh-CN" sz="2800">
                  <a:solidFill>
                    <a:srgbClr val="EA9C00"/>
                  </a:solidFill>
                  <a:latin typeface="黑体" panose="02010609060101010101" pitchFamily="49" charset="-122"/>
                </a:rPr>
                <a:t>.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43A097-C11C-4ABB-80E0-3DFAEE64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10705C-9C98-49C6-8906-F0CD75CE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585B-214E-4A8C-A230-58ED01BCA78A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ECE71E19-AD1D-4D07-886C-EEF0EF8E91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D5436656-A2EC-411D-B9C3-1F12237EE6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773113"/>
            <a:ext cx="9091612" cy="64801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>
                <a:latin typeface="Times New Roman" panose="02020603050405020304" pitchFamily="18" charset="0"/>
              </a:rPr>
              <a:t>Lamport</a:t>
            </a:r>
            <a:r>
              <a:rPr lang="zh-CN" altLang="en-US">
                <a:latin typeface="Times New Roman" panose="02020603050405020304" pitchFamily="18" charset="0"/>
              </a:rPr>
              <a:t>时戳缺点</a:t>
            </a:r>
            <a:endParaRPr lang="zh-CN" altLang="en-US" sz="36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，则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1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.TS &lt; 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.TS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；反之不然。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例如：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1.3&lt;2.1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，但是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6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&lt;e</a:t>
            </a:r>
            <a:r>
              <a:rPr lang="en-US" altLang="zh-CN" sz="2800" baseline="-25000">
                <a:solidFill>
                  <a:schemeClr val="bg1"/>
                </a:solidFill>
                <a:latin typeface="黑体" panose="02010609060101010101" pitchFamily="49" charset="-122"/>
              </a:rPr>
              <a:t>4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不成立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原因：并发事件之间的次序是任意的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不能通过事件的</a:t>
            </a:r>
            <a:r>
              <a:rPr lang="zh-CN" altLang="en-US" sz="2800">
                <a:solidFill>
                  <a:srgbClr val="EA9C00"/>
                </a:solidFill>
                <a:latin typeface="黑体" panose="02010609060101010101" pitchFamily="49" charset="-122"/>
              </a:rPr>
              <a:t>时戳判定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两事件之间是否是</a:t>
            </a:r>
            <a:r>
              <a:rPr lang="zh-CN" altLang="en-US" sz="2800">
                <a:solidFill>
                  <a:srgbClr val="EA9C00"/>
                </a:solidFill>
                <a:latin typeface="黑体" panose="02010609060101010101" pitchFamily="49" charset="-122"/>
              </a:rPr>
              <a:t>因果相关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zh-CN" altLang="en-US">
                <a:latin typeface="Times New Roman" panose="02020603050405020304" pitchFamily="18" charset="0"/>
              </a:rPr>
              <a:t>判定事件间因果关系的重要性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>
                <a:latin typeface="Times New Roman" panose="02020603050405020304" pitchFamily="18" charset="0"/>
              </a:rPr>
              <a:t>   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例子：违反因果关系检测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在一个分布式对象系统中，为了负载平衡，对象是可移动的，对象在处理器之间迁移是为了获得所需的调用的进程或资源。如下图：  </a:t>
            </a:r>
          </a:p>
        </p:txBody>
      </p:sp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日期占位符 3">
            <a:extLst>
              <a:ext uri="{FF2B5EF4-FFF2-40B4-BE49-F238E27FC236}">
                <a16:creationId xmlns:a16="http://schemas.microsoft.com/office/drawing/2014/main" id="{BA43D509-70A6-46E8-8E01-0B227856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7" name="灯片编号占位符 5">
            <a:extLst>
              <a:ext uri="{FF2B5EF4-FFF2-40B4-BE49-F238E27FC236}">
                <a16:creationId xmlns:a16="http://schemas.microsoft.com/office/drawing/2014/main" id="{308A6EBC-D088-4CE8-B636-954DE6CED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79FAE-84F2-495B-A8D2-4ABB1FCEF558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95F24213-B981-4A18-B91F-69C5D3560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向量时戳</a:t>
            </a:r>
          </a:p>
        </p:txBody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639BE17E-4161-494B-82AE-1A13403AC9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19150"/>
            <a:ext cx="9144000" cy="5715000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1)P1</a:t>
            </a:r>
            <a:r>
              <a:rPr lang="zh-CN" altLang="en-US" sz="2400">
                <a:latin typeface="Times New Roman" panose="02020603050405020304" pitchFamily="18" charset="0"/>
              </a:rPr>
              <a:t>持有对象</a:t>
            </a:r>
            <a:r>
              <a:rPr lang="en-US" altLang="zh-CN" sz="2400"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latin typeface="Times New Roman" panose="02020603050405020304" pitchFamily="18" charset="0"/>
              </a:rPr>
              <a:t>，决定迁移到</a:t>
            </a:r>
            <a:r>
              <a:rPr lang="en-US" altLang="zh-CN" sz="2400">
                <a:latin typeface="Times New Roman" panose="02020603050405020304" pitchFamily="18" charset="0"/>
              </a:rPr>
              <a:t>P2</a:t>
            </a: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为获取资源，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P1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装配在消息</a:t>
            </a: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中发送给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endParaRPr lang="en-US" altLang="zh-CN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2)P1</a:t>
            </a:r>
            <a:r>
              <a:rPr lang="zh-CN" altLang="en-US" sz="2400">
                <a:latin typeface="Times New Roman" panose="02020603050405020304" pitchFamily="18" charset="0"/>
              </a:rPr>
              <a:t>收到</a:t>
            </a:r>
            <a:r>
              <a:rPr lang="en-US" altLang="zh-CN" sz="2400">
                <a:latin typeface="Times New Roman" panose="02020603050405020304" pitchFamily="18" charset="0"/>
              </a:rPr>
              <a:t>P3</a:t>
            </a:r>
            <a:r>
              <a:rPr lang="zh-CN" altLang="en-US" sz="2400">
                <a:latin typeface="Times New Roman" panose="02020603050405020304" pitchFamily="18" charset="0"/>
              </a:rPr>
              <a:t>访问</a:t>
            </a:r>
            <a:r>
              <a:rPr lang="en-US" altLang="zh-CN" sz="2400"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latin typeface="Times New Roman" panose="02020603050405020304" pitchFamily="18" charset="0"/>
              </a:rPr>
              <a:t>的请求</a:t>
            </a:r>
            <a:endParaRPr lang="zh-CN" altLang="en-US" sz="20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的新地址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放在消息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M2</a:t>
            </a: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中通知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P3</a:t>
            </a:r>
          </a:p>
          <a:p>
            <a:pPr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3)P3</a:t>
            </a:r>
            <a:r>
              <a:rPr lang="zh-CN" altLang="en-US" sz="2400">
                <a:latin typeface="Times New Roman" panose="02020603050405020304" pitchFamily="18" charset="0"/>
              </a:rPr>
              <a:t>在</a:t>
            </a:r>
            <a:r>
              <a:rPr lang="en-US" altLang="zh-CN" sz="2400">
                <a:latin typeface="Times New Roman" panose="02020603050405020304" pitchFamily="18" charset="0"/>
              </a:rPr>
              <a:t>M3</a:t>
            </a:r>
            <a:r>
              <a:rPr lang="zh-CN" altLang="en-US" sz="2400">
                <a:latin typeface="Times New Roman" panose="02020603050405020304" pitchFamily="18" charset="0"/>
              </a:rPr>
              <a:t>中请求访问</a:t>
            </a:r>
            <a:r>
              <a:rPr lang="en-US" altLang="zh-CN" sz="2400"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latin typeface="Times New Roman" panose="02020603050405020304" pitchFamily="18" charset="0"/>
              </a:rPr>
              <a:t>O</a:t>
            </a:r>
            <a:endParaRPr lang="en-US" altLang="zh-CN" sz="20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达到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P2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时，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不可用，故</a:t>
            </a:r>
          </a:p>
          <a:p>
            <a:pPr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回答一个出错消息。</a:t>
            </a:r>
          </a:p>
          <a:p>
            <a:r>
              <a:rPr lang="zh-CN" altLang="en-US" sz="2400">
                <a:latin typeface="Times New Roman" panose="02020603050405020304" pitchFamily="18" charset="0"/>
              </a:rPr>
              <a:t>问题：当</a:t>
            </a:r>
            <a:r>
              <a:rPr lang="en-US" altLang="zh-CN" sz="2400">
                <a:latin typeface="Times New Roman" panose="02020603050405020304" pitchFamily="18" charset="0"/>
              </a:rPr>
              <a:t>debug</a:t>
            </a:r>
            <a:r>
              <a:rPr lang="zh-CN" altLang="en-US" sz="2400">
                <a:latin typeface="Times New Roman" panose="02020603050405020304" pitchFamily="18" charset="0"/>
              </a:rPr>
              <a:t>该系统时，会发</a:t>
            </a:r>
          </a:p>
          <a:p>
            <a:pP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现</a:t>
            </a:r>
            <a:r>
              <a:rPr lang="en-US" altLang="zh-CN" sz="2400"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latin typeface="Times New Roman" panose="02020603050405020304" pitchFamily="18" charset="0"/>
              </a:rPr>
              <a:t>已在</a:t>
            </a:r>
            <a:r>
              <a:rPr lang="en-US" altLang="zh-CN" sz="2400"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latin typeface="Times New Roman" panose="02020603050405020304" pitchFamily="18" charset="0"/>
              </a:rPr>
              <a:t>上，故不知错在哪？</a:t>
            </a:r>
          </a:p>
        </p:txBody>
      </p:sp>
      <p:grpSp>
        <p:nvGrpSpPr>
          <p:cNvPr id="216113" name="Group 49">
            <a:extLst>
              <a:ext uri="{FF2B5EF4-FFF2-40B4-BE49-F238E27FC236}">
                <a16:creationId xmlns:a16="http://schemas.microsoft.com/office/drawing/2014/main" id="{D3CB31AF-8963-4BA8-B0EE-275243D1F27A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728663"/>
            <a:ext cx="4211637" cy="5176837"/>
            <a:chOff x="3107" y="572"/>
            <a:chExt cx="2653" cy="2324"/>
          </a:xfrm>
        </p:grpSpPr>
        <p:sp>
          <p:nvSpPr>
            <p:cNvPr id="216070" name="Line 6">
              <a:extLst>
                <a:ext uri="{FF2B5EF4-FFF2-40B4-BE49-F238E27FC236}">
                  <a16:creationId xmlns:a16="http://schemas.microsoft.com/office/drawing/2014/main" id="{EC750A45-5541-445E-B07E-D9852021A9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7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71" name="Line 7">
              <a:extLst>
                <a:ext uri="{FF2B5EF4-FFF2-40B4-BE49-F238E27FC236}">
                  <a16:creationId xmlns:a16="http://schemas.microsoft.com/office/drawing/2014/main" id="{BFDD42F2-18F6-40E2-B2F0-89D069578F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72" name="Line 8">
              <a:extLst>
                <a:ext uri="{FF2B5EF4-FFF2-40B4-BE49-F238E27FC236}">
                  <a16:creationId xmlns:a16="http://schemas.microsoft.com/office/drawing/2014/main" id="{12106E74-14EE-4A38-B344-7A1E8C61BC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5" y="884"/>
              <a:ext cx="0" cy="201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73" name="Text Box 9">
              <a:extLst>
                <a:ext uri="{FF2B5EF4-FFF2-40B4-BE49-F238E27FC236}">
                  <a16:creationId xmlns:a16="http://schemas.microsoft.com/office/drawing/2014/main" id="{61AE399B-FED2-484E-B3DE-A9A137803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607"/>
              <a:ext cx="58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16074" name="Text Box 10">
              <a:extLst>
                <a:ext uri="{FF2B5EF4-FFF2-40B4-BE49-F238E27FC236}">
                  <a16:creationId xmlns:a16="http://schemas.microsoft.com/office/drawing/2014/main" id="{037187DC-1851-453B-96B0-60AB99FCCC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572"/>
              <a:ext cx="58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16075" name="Text Box 11">
              <a:extLst>
                <a:ext uri="{FF2B5EF4-FFF2-40B4-BE49-F238E27FC236}">
                  <a16:creationId xmlns:a16="http://schemas.microsoft.com/office/drawing/2014/main" id="{3475A93F-0E46-424E-8C9A-A4DCAFF78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3" y="572"/>
              <a:ext cx="584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16076" name="Oval 12">
              <a:extLst>
                <a:ext uri="{FF2B5EF4-FFF2-40B4-BE49-F238E27FC236}">
                  <a16:creationId xmlns:a16="http://schemas.microsoft.com/office/drawing/2014/main" id="{5C77C015-4F61-4597-A89B-517CF8BC6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1024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77" name="Oval 13">
              <a:extLst>
                <a:ext uri="{FF2B5EF4-FFF2-40B4-BE49-F238E27FC236}">
                  <a16:creationId xmlns:a16="http://schemas.microsoft.com/office/drawing/2014/main" id="{1DDE5EF9-710F-4224-8E5B-A46761558B0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83" y="2670"/>
              <a:ext cx="85" cy="113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78" name="Oval 14">
              <a:extLst>
                <a:ext uri="{FF2B5EF4-FFF2-40B4-BE49-F238E27FC236}">
                  <a16:creationId xmlns:a16="http://schemas.microsoft.com/office/drawing/2014/main" id="{863282EB-8C6F-439C-9495-3086E29AD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423"/>
              <a:ext cx="64" cy="103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79" name="Oval 15">
              <a:extLst>
                <a:ext uri="{FF2B5EF4-FFF2-40B4-BE49-F238E27FC236}">
                  <a16:creationId xmlns:a16="http://schemas.microsoft.com/office/drawing/2014/main" id="{F5639006-FDAD-4F12-A7CB-D7A3773B5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" y="1026"/>
              <a:ext cx="85" cy="113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80" name="Oval 16">
              <a:extLst>
                <a:ext uri="{FF2B5EF4-FFF2-40B4-BE49-F238E27FC236}">
                  <a16:creationId xmlns:a16="http://schemas.microsoft.com/office/drawing/2014/main" id="{3E0E8C5F-1987-45A8-9FE6-257FB0FA0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621"/>
              <a:ext cx="64" cy="10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81" name="Oval 17">
              <a:extLst>
                <a:ext uri="{FF2B5EF4-FFF2-40B4-BE49-F238E27FC236}">
                  <a16:creationId xmlns:a16="http://schemas.microsoft.com/office/drawing/2014/main" id="{B0D5F429-A324-4F32-9A44-525027639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" y="2245"/>
              <a:ext cx="85" cy="113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82" name="Oval 18">
              <a:extLst>
                <a:ext uri="{FF2B5EF4-FFF2-40B4-BE49-F238E27FC236}">
                  <a16:creationId xmlns:a16="http://schemas.microsoft.com/office/drawing/2014/main" id="{91D1576B-D1D1-4A99-A605-C2E961E45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755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83" name="Oval 19">
              <a:extLst>
                <a:ext uri="{FF2B5EF4-FFF2-40B4-BE49-F238E27FC236}">
                  <a16:creationId xmlns:a16="http://schemas.microsoft.com/office/drawing/2014/main" id="{0084DF2C-3CE7-4787-9CCD-D12CD82B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1820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086" name="Text Box 22">
              <a:extLst>
                <a:ext uri="{FF2B5EF4-FFF2-40B4-BE49-F238E27FC236}">
                  <a16:creationId xmlns:a16="http://schemas.microsoft.com/office/drawing/2014/main" id="{1C6820E1-3AD5-4E1B-8808-9648F9A96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2047"/>
              <a:ext cx="425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chemeClr val="accent1"/>
                  </a:solidFill>
                </a:rPr>
                <a:t>M1</a:t>
              </a:r>
              <a:endParaRPr lang="en-US" altLang="zh-CN" sz="2000">
                <a:solidFill>
                  <a:schemeClr val="accent1"/>
                </a:solidFill>
              </a:endParaRPr>
            </a:p>
          </p:txBody>
        </p:sp>
        <p:sp>
          <p:nvSpPr>
            <p:cNvPr id="216092" name="Line 28">
              <a:extLst>
                <a:ext uri="{FF2B5EF4-FFF2-40B4-BE49-F238E27FC236}">
                  <a16:creationId xmlns:a16="http://schemas.microsoft.com/office/drawing/2014/main" id="{5D14ECFE-F9C3-4DD0-8C54-AA8B2EF74A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083"/>
              <a:ext cx="709" cy="1616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93" name="Line 29">
              <a:extLst>
                <a:ext uri="{FF2B5EF4-FFF2-40B4-BE49-F238E27FC236}">
                  <a16:creationId xmlns:a16="http://schemas.microsoft.com/office/drawing/2014/main" id="{8E5D5A43-4E8F-48B9-BFFD-841480223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39" y="2075"/>
              <a:ext cx="737" cy="22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94" name="Line 30">
              <a:extLst>
                <a:ext uri="{FF2B5EF4-FFF2-40B4-BE49-F238E27FC236}">
                  <a16:creationId xmlns:a16="http://schemas.microsoft.com/office/drawing/2014/main" id="{977D40AB-A867-4EBB-A886-80813CD4CB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678"/>
              <a:ext cx="1502" cy="17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95" name="Line 31">
              <a:extLst>
                <a:ext uri="{FF2B5EF4-FFF2-40B4-BE49-F238E27FC236}">
                  <a16:creationId xmlns:a16="http://schemas.microsoft.com/office/drawing/2014/main" id="{5E96A60E-0540-48E7-9790-95F3D32982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5" y="1083"/>
              <a:ext cx="1485" cy="39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00" name="Text Box 36">
              <a:extLst>
                <a:ext uri="{FF2B5EF4-FFF2-40B4-BE49-F238E27FC236}">
                  <a16:creationId xmlns:a16="http://schemas.microsoft.com/office/drawing/2014/main" id="{FB3B25BE-14FE-4D0D-950C-681B32622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508"/>
              <a:ext cx="567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On P2</a:t>
              </a:r>
            </a:p>
          </p:txBody>
        </p:sp>
        <p:sp>
          <p:nvSpPr>
            <p:cNvPr id="216101" name="Text Box 37">
              <a:extLst>
                <a:ext uri="{FF2B5EF4-FFF2-40B4-BE49-F238E27FC236}">
                  <a16:creationId xmlns:a16="http://schemas.microsoft.com/office/drawing/2014/main" id="{AEE857C0-BED9-4706-8F9B-90B6AB94B2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856"/>
              <a:ext cx="539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Where is 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?</a:t>
              </a:r>
            </a:p>
          </p:txBody>
        </p:sp>
        <p:sp>
          <p:nvSpPr>
            <p:cNvPr id="216102" name="Text Box 38">
              <a:extLst>
                <a:ext uri="{FF2B5EF4-FFF2-40B4-BE49-F238E27FC236}">
                  <a16:creationId xmlns:a16="http://schemas.microsoft.com/office/drawing/2014/main" id="{D7FC8191-BEDE-4B42-A89D-F444AD3FC5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828"/>
              <a:ext cx="567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zh-CN" altLang="en-US" sz="2000">
                  <a:solidFill>
                    <a:srgbClr val="EA9C00"/>
                  </a:solidFill>
                  <a:latin typeface="黑体" panose="02010609060101010101" pitchFamily="49" charset="-122"/>
                </a:rPr>
                <a:t>迁移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zh-CN" altLang="en-US" sz="2000">
                  <a:solidFill>
                    <a:srgbClr val="EA9C00"/>
                  </a:solidFill>
                  <a:latin typeface="黑体" panose="02010609060101010101" pitchFamily="49" charset="-122"/>
                </a:rPr>
                <a:t>到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16103" name="Text Box 39">
              <a:extLst>
                <a:ext uri="{FF2B5EF4-FFF2-40B4-BE49-F238E27FC236}">
                  <a16:creationId xmlns:a16="http://schemas.microsoft.com/office/drawing/2014/main" id="{6FFAB0E4-E581-44BB-9BBD-5029FCACC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" y="2358"/>
              <a:ext cx="681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1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</a:rPr>
                <a:t>I don’t know</a:t>
              </a:r>
            </a:p>
          </p:txBody>
        </p:sp>
        <p:sp>
          <p:nvSpPr>
            <p:cNvPr id="216105" name="Text Box 41">
              <a:extLst>
                <a:ext uri="{FF2B5EF4-FFF2-40B4-BE49-F238E27FC236}">
                  <a16:creationId xmlns:a16="http://schemas.microsoft.com/office/drawing/2014/main" id="{5A248414-6FB4-495C-95A7-87547B6A0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6" y="1536"/>
              <a:ext cx="425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chemeClr val="accent1"/>
                  </a:solidFill>
                </a:rPr>
                <a:t>M2</a:t>
              </a:r>
              <a:endParaRPr lang="en-US" altLang="zh-CN" sz="2000">
                <a:solidFill>
                  <a:schemeClr val="accent1"/>
                </a:solidFill>
              </a:endParaRPr>
            </a:p>
          </p:txBody>
        </p:sp>
        <p:sp>
          <p:nvSpPr>
            <p:cNvPr id="216106" name="Oval 42">
              <a:extLst>
                <a:ext uri="{FF2B5EF4-FFF2-40B4-BE49-F238E27FC236}">
                  <a16:creationId xmlns:a16="http://schemas.microsoft.com/office/drawing/2014/main" id="{84A64123-44D5-409D-81FF-724BACDDB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018"/>
              <a:ext cx="64" cy="104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107" name="Oval 43">
              <a:extLst>
                <a:ext uri="{FF2B5EF4-FFF2-40B4-BE49-F238E27FC236}">
                  <a16:creationId xmlns:a16="http://schemas.microsoft.com/office/drawing/2014/main" id="{881A3B27-1CFD-47BC-B7F9-0D7F101A9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" y="2443"/>
              <a:ext cx="85" cy="8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6108" name="Text Box 44">
              <a:extLst>
                <a:ext uri="{FF2B5EF4-FFF2-40B4-BE49-F238E27FC236}">
                  <a16:creationId xmlns:a16="http://schemas.microsoft.com/office/drawing/2014/main" id="{2D55FB22-BEFA-40EF-9D27-1B9528E8F7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1933"/>
              <a:ext cx="539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Where is 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?</a:t>
              </a:r>
            </a:p>
          </p:txBody>
        </p:sp>
        <p:sp>
          <p:nvSpPr>
            <p:cNvPr id="216109" name="Text Box 45">
              <a:extLst>
                <a:ext uri="{FF2B5EF4-FFF2-40B4-BE49-F238E27FC236}">
                  <a16:creationId xmlns:a16="http://schemas.microsoft.com/office/drawing/2014/main" id="{075FCE0A-15F5-4CF1-A05B-197D5B6EF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1933"/>
              <a:ext cx="425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chemeClr val="accent1"/>
                  </a:solidFill>
                </a:rPr>
                <a:t>M3</a:t>
              </a:r>
              <a:endParaRPr lang="en-US" altLang="zh-CN" sz="2000">
                <a:solidFill>
                  <a:schemeClr val="accent1"/>
                </a:solidFill>
              </a:endParaRPr>
            </a:p>
          </p:txBody>
        </p:sp>
        <p:sp>
          <p:nvSpPr>
            <p:cNvPr id="216111" name="Line 47">
              <a:extLst>
                <a:ext uri="{FF2B5EF4-FFF2-40B4-BE49-F238E27FC236}">
                  <a16:creationId xmlns:a16="http://schemas.microsoft.com/office/drawing/2014/main" id="{20EC8956-BE18-49E5-BE66-46E40BD25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1" y="2472"/>
              <a:ext cx="737" cy="31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12" name="Text Box 48">
              <a:extLst>
                <a:ext uri="{FF2B5EF4-FFF2-40B4-BE49-F238E27FC236}">
                  <a16:creationId xmlns:a16="http://schemas.microsoft.com/office/drawing/2014/main" id="{690A764D-AA61-49BC-8B91-175B31696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2642"/>
              <a:ext cx="539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Error!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1C3238-99A4-403A-B82F-5D58AC3AE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969719-CCF6-4B96-9719-1D89A6AB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5175B-E185-4761-8CC9-B26CBC42A137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218114" name="Rectangle 2">
            <a:extLst>
              <a:ext uri="{FF2B5EF4-FFF2-40B4-BE49-F238E27FC236}">
                <a16:creationId xmlns:a16="http://schemas.microsoft.com/office/drawing/2014/main" id="{4FD10018-EBE3-46EC-83CD-F4EB728A4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7285A765-0B5E-42BA-A990-50D8A8F88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64801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错误原因：违反因果序</a:t>
            </a:r>
            <a:endParaRPr lang="zh-CN" altLang="en-US" sz="28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请求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是发生在从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迁移到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之后，但该请求被处理是在迁移达到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之前。形式地，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设：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s(m)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是发送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的事件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r(m)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是接收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的事件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若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s(m1)&lt;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H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s(m2)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，则称消息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因果关系上先于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，记做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m1&lt;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C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m2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若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m1 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C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m2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，但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r(m2) 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P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r(m1)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，则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违反</a:t>
            </a:r>
            <a:r>
              <a:rPr lang="zh-CN" altLang="en-US" sz="2400">
                <a:solidFill>
                  <a:srgbClr val="BFFF09"/>
                </a:solidFill>
                <a:latin typeface="宋体" panose="02010600030101010101" pitchFamily="2" charset="-122"/>
              </a:rPr>
              <a:t>“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因果关系</a:t>
            </a:r>
            <a:r>
              <a:rPr lang="zh-CN" altLang="en-US" sz="2400">
                <a:solidFill>
                  <a:srgbClr val="BFFF09"/>
                </a:solidFill>
                <a:latin typeface="宋体" panose="02010600030101010101" pitchFamily="2" charset="-122"/>
              </a:rPr>
              <a:t>”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即，若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先于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发送，但在</a:t>
            </a:r>
            <a:r>
              <a:rPr lang="zh-CN" altLang="en-US" sz="2400">
                <a:solidFill>
                  <a:srgbClr val="EA9C00"/>
                </a:solidFill>
                <a:latin typeface="黑体" panose="02010609060101010101" pitchFamily="49" charset="-122"/>
              </a:rPr>
              <a:t>同一节点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上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在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之前被接收</a:t>
            </a:r>
            <a:endParaRPr lang="zh-CN" altLang="en-US" sz="2400">
              <a:solidFill>
                <a:srgbClr val="EA9C00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例如，在上例中有：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   </a:t>
            </a:r>
            <a:r>
              <a:rPr lang="zh-CN" altLang="en-US" sz="2400">
                <a:solidFill>
                  <a:srgbClr val="EA9C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M1&lt;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M3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，但 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r(M3) 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P2 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r(M1)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4D1BCC-D786-4385-B0E2-77115730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3D9C82-4286-4901-88EC-77E3AFD6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3F59B-575B-460D-9B35-BAA608128D27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220162" name="Rectangle 2">
            <a:extLst>
              <a:ext uri="{FF2B5EF4-FFF2-40B4-BE49-F238E27FC236}">
                <a16:creationId xmlns:a16="http://schemas.microsoft.com/office/drawing/2014/main" id="{2ACB1CEE-1E7B-44CF-8C69-777EEC842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10734FAC-43F7-4DCF-9A57-5698F6E247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648017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违反因果序检测</a:t>
            </a:r>
            <a:endParaRPr lang="zh-CN" altLang="en-US" sz="28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</a:pPr>
            <a:r>
              <a:rPr lang="zh-CN" altLang="en-US" sz="2400">
                <a:solidFill>
                  <a:srgbClr val="BFFF09"/>
                </a:solidFill>
                <a:latin typeface="Times New Roman" panose="02020603050405020304" pitchFamily="18" charset="0"/>
              </a:rPr>
              <a:t>定义：</a:t>
            </a:r>
            <a:r>
              <a:rPr lang="zh-CN" altLang="en-US" sz="2400">
                <a:latin typeface="Times New Roman" panose="02020603050405020304" pitchFamily="18" charset="0"/>
              </a:rPr>
              <a:t>若时戳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VT</a:t>
            </a:r>
            <a:r>
              <a:rPr lang="zh-CN" altLang="en-US" sz="2400">
                <a:latin typeface="Times New Roman" panose="02020603050405020304" pitchFamily="18" charset="0"/>
              </a:rPr>
              <a:t>具有比较函数</a:t>
            </a:r>
            <a:r>
              <a:rPr lang="en-US" altLang="zh-CN" sz="200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0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V</a:t>
            </a:r>
            <a:r>
              <a:rPr lang="zh-CN" altLang="en-US" sz="2400">
                <a:latin typeface="Times New Roman" panose="02020603050405020304" pitchFamily="18" charset="0"/>
              </a:rPr>
              <a:t>满足：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e1&lt;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H 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e2 </a:t>
            </a:r>
            <a:r>
              <a:rPr lang="en-US" altLang="zh-CN" sz="2400">
                <a:latin typeface="Times New Roman" panose="02020603050405020304" pitchFamily="18" charset="0"/>
              </a:rPr>
              <a:t>iff</a:t>
            </a:r>
            <a:r>
              <a:rPr lang="en-US" altLang="zh-CN" sz="2400">
                <a:latin typeface="黑体" panose="02010609060101010101" pitchFamily="49" charset="-122"/>
              </a:rPr>
              <a:t>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e1.VT&lt;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V  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e2.VT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 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则我们能够检测出是否违反因果关系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</a:pPr>
            <a:r>
              <a:rPr lang="en-US" altLang="zh-CN" sz="2400">
                <a:solidFill>
                  <a:srgbClr val="BFFF09"/>
                </a:solidFill>
                <a:latin typeface="黑体" panose="02010609060101010101" pitchFamily="49" charset="-122"/>
              </a:rPr>
              <a:t>VT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性质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</a:t>
            </a:r>
            <a:r>
              <a:rPr lang="en-US" altLang="zh-CN" sz="2400">
                <a:latin typeface="黑体" panose="02010609060101010101" pitchFamily="49" charset="-122"/>
              </a:rPr>
              <a:t>1</a:t>
            </a:r>
            <a:r>
              <a:rPr lang="zh-CN" altLang="en-US" sz="2400">
                <a:latin typeface="黑体" panose="02010609060101010101" pitchFamily="49" charset="-122"/>
              </a:rPr>
              <a:t>）因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H </a:t>
            </a:r>
            <a:r>
              <a:rPr lang="zh-CN" altLang="en-US" sz="2400">
                <a:latin typeface="黑体" panose="02010609060101010101" pitchFamily="49" charset="-122"/>
              </a:rPr>
              <a:t>是偏序，故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&lt;</a:t>
            </a:r>
            <a:r>
              <a:rPr lang="en-US" altLang="zh-CN" sz="24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V </a:t>
            </a:r>
            <a:r>
              <a:rPr lang="zh-CN" altLang="en-US" sz="2400">
                <a:latin typeface="黑体" panose="02010609060101010101" pitchFamily="49" charset="-122"/>
              </a:rPr>
              <a:t>也是偏序；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</a:t>
            </a:r>
            <a:r>
              <a:rPr lang="en-US" altLang="zh-CN" sz="2400">
                <a:latin typeface="黑体" panose="02010609060101010101" pitchFamily="49" charset="-122"/>
              </a:rPr>
              <a:t>2</a:t>
            </a:r>
            <a:r>
              <a:rPr lang="zh-CN" altLang="en-US" sz="2400">
                <a:latin typeface="黑体" panose="02010609060101010101" pitchFamily="49" charset="-122"/>
              </a:rPr>
              <a:t>）因为必须知道在因果关系上每一节点中哪些事件是在事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  件</a:t>
            </a:r>
            <a:r>
              <a:rPr lang="en-US" altLang="zh-CN" sz="2400">
                <a:latin typeface="黑体" panose="02010609060101010101" pitchFamily="49" charset="-122"/>
              </a:rPr>
              <a:t>e</a:t>
            </a:r>
            <a:r>
              <a:rPr lang="zh-CN" altLang="en-US" sz="2400">
                <a:latin typeface="黑体" panose="02010609060101010101" pitchFamily="49" charset="-122"/>
              </a:rPr>
              <a:t>之前，故</a:t>
            </a:r>
            <a:r>
              <a:rPr lang="en-US" altLang="zh-CN" sz="2400">
                <a:latin typeface="黑体" panose="02010609060101010101" pitchFamily="49" charset="-122"/>
              </a:rPr>
              <a:t>e.VT</a:t>
            </a:r>
            <a:r>
              <a:rPr lang="zh-CN" altLang="en-US" sz="2400">
                <a:latin typeface="黑体" panose="02010609060101010101" pitchFamily="49" charset="-122"/>
              </a:rPr>
              <a:t>中必须包含系统中每一个其它节点的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  状态。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这两个性质导致了</a:t>
            </a:r>
            <a:r>
              <a:rPr lang="zh-CN" altLang="en-US" sz="2400">
                <a:solidFill>
                  <a:srgbClr val="BFFF09"/>
                </a:solidFill>
                <a:latin typeface="黑体" panose="02010609060101010101" pitchFamily="49" charset="-122"/>
              </a:rPr>
              <a:t>向量时戳</a:t>
            </a:r>
            <a:r>
              <a:rPr lang="en-US" altLang="zh-CN" sz="2400">
                <a:solidFill>
                  <a:srgbClr val="BFFF09"/>
                </a:solidFill>
                <a:latin typeface="黑体" panose="02010609060101010101" pitchFamily="49" charset="-122"/>
              </a:rPr>
              <a:t>VT</a:t>
            </a:r>
            <a:r>
              <a:rPr lang="zh-CN" altLang="en-US" sz="2400">
                <a:latin typeface="黑体" panose="02010609060101010101" pitchFamily="49" charset="-122"/>
              </a:rPr>
              <a:t>的引入</a:t>
            </a:r>
            <a:endParaRPr lang="zh-CN" altLang="en-US" sz="2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日期占位符 3">
            <a:extLst>
              <a:ext uri="{FF2B5EF4-FFF2-40B4-BE49-F238E27FC236}">
                <a16:creationId xmlns:a16="http://schemas.microsoft.com/office/drawing/2014/main" id="{0F76E132-43DE-4BB0-8636-2A9362CB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6" name="灯片编号占位符 5">
            <a:extLst>
              <a:ext uri="{FF2B5EF4-FFF2-40B4-BE49-F238E27FC236}">
                <a16:creationId xmlns:a16="http://schemas.microsoft.com/office/drawing/2014/main" id="{3BE8F5CB-2ED5-42A9-A77C-65952FBB8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8C81D-C5F2-4B53-8591-4965A6C59537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FA0E385E-571A-40D0-9876-D8082983B9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向量时戳</a:t>
            </a:r>
          </a:p>
        </p:txBody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315CDBDE-5F69-4BD9-9D51-CA816EA1E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19150"/>
            <a:ext cx="8847138" cy="57150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向量时戳</a:t>
            </a:r>
            <a:r>
              <a:rPr lang="en-US" altLang="zh-CN" sz="2800">
                <a:latin typeface="Times New Roman" panose="02020603050405020304" pitchFamily="18" charset="0"/>
              </a:rPr>
              <a:t>VT</a:t>
            </a:r>
            <a:endParaRPr lang="en-US" altLang="zh-CN" sz="28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VT</a:t>
            </a:r>
            <a:r>
              <a:rPr lang="zh-CN" altLang="en-US" sz="2400">
                <a:solidFill>
                  <a:srgbClr val="BFFF09"/>
                </a:solidFill>
                <a:latin typeface="Times New Roman" panose="02020603050405020304" pitchFamily="18" charset="0"/>
              </a:rPr>
              <a:t>是一个整数数组：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e.VT[i]=k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表示在节点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（或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）上，因果关系上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个事件（可能包括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自己）。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e.VT=(3,6,4,2)</a:t>
            </a:r>
            <a:r>
              <a:rPr lang="zh-CN" altLang="en-US" sz="2400">
                <a:solidFill>
                  <a:srgbClr val="BFFF09"/>
                </a:solidFill>
                <a:latin typeface="Times New Roman" panose="02020603050405020304" pitchFamily="18" charset="0"/>
              </a:rPr>
              <a:t>表示因果序：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上，有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个事件须在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上，有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6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个事件须在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上，有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个事件须在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P4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上，有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个事件须在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之前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22297" name="Group 89">
            <a:extLst>
              <a:ext uri="{FF2B5EF4-FFF2-40B4-BE49-F238E27FC236}">
                <a16:creationId xmlns:a16="http://schemas.microsoft.com/office/drawing/2014/main" id="{3DE61905-F942-4D8C-850F-61F0E529BC2C}"/>
              </a:ext>
            </a:extLst>
          </p:cNvPr>
          <p:cNvGrpSpPr>
            <a:grpSpLocks/>
          </p:cNvGrpSpPr>
          <p:nvPr/>
        </p:nvGrpSpPr>
        <p:grpSpPr bwMode="auto">
          <a:xfrm>
            <a:off x="4797425" y="414338"/>
            <a:ext cx="4346575" cy="5124450"/>
            <a:chOff x="3022" y="629"/>
            <a:chExt cx="2738" cy="3228"/>
          </a:xfrm>
        </p:grpSpPr>
        <p:sp>
          <p:nvSpPr>
            <p:cNvPr id="222215" name="Line 7">
              <a:extLst>
                <a:ext uri="{FF2B5EF4-FFF2-40B4-BE49-F238E27FC236}">
                  <a16:creationId xmlns:a16="http://schemas.microsoft.com/office/drawing/2014/main" id="{A18DAEE5-26F0-4682-A0C4-A93C76729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6" y="101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16" name="Line 8">
              <a:extLst>
                <a:ext uri="{FF2B5EF4-FFF2-40B4-BE49-F238E27FC236}">
                  <a16:creationId xmlns:a16="http://schemas.microsoft.com/office/drawing/2014/main" id="{77C4FAAD-0CEE-49EB-B23B-6C4FBE0BE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5" y="101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17" name="Line 9">
              <a:extLst>
                <a:ext uri="{FF2B5EF4-FFF2-40B4-BE49-F238E27FC236}">
                  <a16:creationId xmlns:a16="http://schemas.microsoft.com/office/drawing/2014/main" id="{745DADB7-8E88-42B3-A82C-934C98F504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4" y="101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18" name="Text Box 10">
              <a:extLst>
                <a:ext uri="{FF2B5EF4-FFF2-40B4-BE49-F238E27FC236}">
                  <a16:creationId xmlns:a16="http://schemas.microsoft.com/office/drawing/2014/main" id="{CA04F188-8FC5-4421-9555-64B1B5483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9" y="629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22219" name="Text Box 11">
              <a:extLst>
                <a:ext uri="{FF2B5EF4-FFF2-40B4-BE49-F238E27FC236}">
                  <a16:creationId xmlns:a16="http://schemas.microsoft.com/office/drawing/2014/main" id="{AC38A6BF-953A-4EC6-B62D-E3ECCDDAD0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8" y="637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22220" name="Text Box 12">
              <a:extLst>
                <a:ext uri="{FF2B5EF4-FFF2-40B4-BE49-F238E27FC236}">
                  <a16:creationId xmlns:a16="http://schemas.microsoft.com/office/drawing/2014/main" id="{C1B2B99F-EE20-45AB-86FC-891397FE5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5" y="637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22221" name="Oval 13">
              <a:extLst>
                <a:ext uri="{FF2B5EF4-FFF2-40B4-BE49-F238E27FC236}">
                  <a16:creationId xmlns:a16="http://schemas.microsoft.com/office/drawing/2014/main" id="{337AF9AE-DF2A-4EDB-9756-AA3DF99AC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4" y="1214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2" name="Oval 14">
              <a:extLst>
                <a:ext uri="{FF2B5EF4-FFF2-40B4-BE49-F238E27FC236}">
                  <a16:creationId xmlns:a16="http://schemas.microsoft.com/office/drawing/2014/main" id="{8DB82273-D2CA-4D73-9655-3E6D6B2AF79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92" y="3524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3" name="Oval 15">
              <a:extLst>
                <a:ext uri="{FF2B5EF4-FFF2-40B4-BE49-F238E27FC236}">
                  <a16:creationId xmlns:a16="http://schemas.microsoft.com/office/drawing/2014/main" id="{585B97C7-F118-4FF8-A740-27259B555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" y="2310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4" name="Oval 16">
              <a:extLst>
                <a:ext uri="{FF2B5EF4-FFF2-40B4-BE49-F238E27FC236}">
                  <a16:creationId xmlns:a16="http://schemas.microsoft.com/office/drawing/2014/main" id="{CD997FFA-73E5-4BAD-86AE-3F0A16F87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1232"/>
              <a:ext cx="85" cy="159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5" name="Oval 17">
              <a:extLst>
                <a:ext uri="{FF2B5EF4-FFF2-40B4-BE49-F238E27FC236}">
                  <a16:creationId xmlns:a16="http://schemas.microsoft.com/office/drawing/2014/main" id="{22C46F2B-16D1-47E8-BF5A-6B34DBED6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" y="1913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6" name="Oval 18">
              <a:extLst>
                <a:ext uri="{FF2B5EF4-FFF2-40B4-BE49-F238E27FC236}">
                  <a16:creationId xmlns:a16="http://schemas.microsoft.com/office/drawing/2014/main" id="{62C421F1-4EFE-4CFD-B9B2-0CE63AB3E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2537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7" name="Oval 19">
              <a:extLst>
                <a:ext uri="{FF2B5EF4-FFF2-40B4-BE49-F238E27FC236}">
                  <a16:creationId xmlns:a16="http://schemas.microsoft.com/office/drawing/2014/main" id="{95BC3780-5A24-4400-9BBB-7CCFF3D99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3189"/>
              <a:ext cx="113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28" name="Oval 20">
              <a:extLst>
                <a:ext uri="{FF2B5EF4-FFF2-40B4-BE49-F238E27FC236}">
                  <a16:creationId xmlns:a16="http://schemas.microsoft.com/office/drawing/2014/main" id="{170A62D2-D274-49ED-823B-177FA2465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9" y="1658"/>
              <a:ext cx="113" cy="14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30" name="Line 22">
              <a:extLst>
                <a:ext uri="{FF2B5EF4-FFF2-40B4-BE49-F238E27FC236}">
                  <a16:creationId xmlns:a16="http://schemas.microsoft.com/office/drawing/2014/main" id="{BA10CF52-FD74-4CC9-8319-D95D361FD4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" y="1297"/>
              <a:ext cx="708" cy="24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31" name="Line 23">
              <a:extLst>
                <a:ext uri="{FF2B5EF4-FFF2-40B4-BE49-F238E27FC236}">
                  <a16:creationId xmlns:a16="http://schemas.microsoft.com/office/drawing/2014/main" id="{53E82B86-28F1-4D6D-B085-D2CCFC7D1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1" y="2622"/>
              <a:ext cx="680" cy="311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32" name="Line 24">
              <a:extLst>
                <a:ext uri="{FF2B5EF4-FFF2-40B4-BE49-F238E27FC236}">
                  <a16:creationId xmlns:a16="http://schemas.microsoft.com/office/drawing/2014/main" id="{C75430B4-17E5-4C29-90E0-BC342C3CD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14" y="1828"/>
              <a:ext cx="510" cy="22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33" name="Line 25">
              <a:extLst>
                <a:ext uri="{FF2B5EF4-FFF2-40B4-BE49-F238E27FC236}">
                  <a16:creationId xmlns:a16="http://schemas.microsoft.com/office/drawing/2014/main" id="{23C529A6-D75D-4A4D-8A5B-EF7D15DA77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3" y="1856"/>
              <a:ext cx="737" cy="14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36" name="Text Box 28">
              <a:extLst>
                <a:ext uri="{FF2B5EF4-FFF2-40B4-BE49-F238E27FC236}">
                  <a16:creationId xmlns:a16="http://schemas.microsoft.com/office/drawing/2014/main" id="{C907300F-4AEB-4A96-A96A-08D311C6F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4" y="1091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22239" name="Oval 31">
              <a:extLst>
                <a:ext uri="{FF2B5EF4-FFF2-40B4-BE49-F238E27FC236}">
                  <a16:creationId xmlns:a16="http://schemas.microsoft.com/office/drawing/2014/main" id="{A0FC13E9-CD4E-472D-A81E-788A55CF9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" y="1998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40" name="Oval 32">
              <a:extLst>
                <a:ext uri="{FF2B5EF4-FFF2-40B4-BE49-F238E27FC236}">
                  <a16:creationId xmlns:a16="http://schemas.microsoft.com/office/drawing/2014/main" id="{B5FD1CCB-3F79-4D1B-89CD-9D6B8595E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2848"/>
              <a:ext cx="85" cy="12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43" name="Line 35">
              <a:extLst>
                <a:ext uri="{FF2B5EF4-FFF2-40B4-BE49-F238E27FC236}">
                  <a16:creationId xmlns:a16="http://schemas.microsoft.com/office/drawing/2014/main" id="{28D6932C-DF17-4678-90D7-324CE6CC8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" y="2395"/>
              <a:ext cx="737" cy="51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45" name="Line 37">
              <a:extLst>
                <a:ext uri="{FF2B5EF4-FFF2-40B4-BE49-F238E27FC236}">
                  <a16:creationId xmlns:a16="http://schemas.microsoft.com/office/drawing/2014/main" id="{E6EE0198-533C-4776-8703-CCCD775A5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1" y="1034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46" name="Text Box 38">
              <a:extLst>
                <a:ext uri="{FF2B5EF4-FFF2-40B4-BE49-F238E27FC236}">
                  <a16:creationId xmlns:a16="http://schemas.microsoft.com/office/drawing/2014/main" id="{2CE0D2F6-0B4C-4275-8C9F-F8E6B5774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8" y="665"/>
              <a:ext cx="4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P4</a:t>
              </a:r>
            </a:p>
          </p:txBody>
        </p:sp>
        <p:sp>
          <p:nvSpPr>
            <p:cNvPr id="222247" name="Oval 39">
              <a:extLst>
                <a:ext uri="{FF2B5EF4-FFF2-40B4-BE49-F238E27FC236}">
                  <a16:creationId xmlns:a16="http://schemas.microsoft.com/office/drawing/2014/main" id="{3B246097-30E3-41F4-8452-B08796A7C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1232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48" name="Oval 40">
              <a:extLst>
                <a:ext uri="{FF2B5EF4-FFF2-40B4-BE49-F238E27FC236}">
                  <a16:creationId xmlns:a16="http://schemas.microsoft.com/office/drawing/2014/main" id="{D3AAB5FC-5D15-4381-91FF-09ABFB8AD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1488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49" name="Oval 41">
              <a:extLst>
                <a:ext uri="{FF2B5EF4-FFF2-40B4-BE49-F238E27FC236}">
                  <a16:creationId xmlns:a16="http://schemas.microsoft.com/office/drawing/2014/main" id="{8D86E932-F889-4FD4-822F-3FE22B58D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1771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0" name="Oval 42">
              <a:extLst>
                <a:ext uri="{FF2B5EF4-FFF2-40B4-BE49-F238E27FC236}">
                  <a16:creationId xmlns:a16="http://schemas.microsoft.com/office/drawing/2014/main" id="{773031C7-724E-444F-BDFB-551FB7C0A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" y="2877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1" name="Oval 43">
              <a:extLst>
                <a:ext uri="{FF2B5EF4-FFF2-40B4-BE49-F238E27FC236}">
                  <a16:creationId xmlns:a16="http://schemas.microsoft.com/office/drawing/2014/main" id="{465A2559-CC2F-42ED-BB5A-A5CA2AFBD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" y="3330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2" name="Line 44">
              <a:extLst>
                <a:ext uri="{FF2B5EF4-FFF2-40B4-BE49-F238E27FC236}">
                  <a16:creationId xmlns:a16="http://schemas.microsoft.com/office/drawing/2014/main" id="{784B96A8-9FB9-43EF-9623-C26D37D0DE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8" y="1289"/>
              <a:ext cx="681" cy="39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53" name="Oval 45">
              <a:extLst>
                <a:ext uri="{FF2B5EF4-FFF2-40B4-BE49-F238E27FC236}">
                  <a16:creationId xmlns:a16="http://schemas.microsoft.com/office/drawing/2014/main" id="{6A5C097B-C424-4377-AE12-6823C36A1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4" y="1714"/>
              <a:ext cx="85" cy="17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4" name="Oval 46">
              <a:extLst>
                <a:ext uri="{FF2B5EF4-FFF2-40B4-BE49-F238E27FC236}">
                  <a16:creationId xmlns:a16="http://schemas.microsoft.com/office/drawing/2014/main" id="{9455038D-66B6-4F9D-A8B4-52A0617E3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4" y="2678"/>
              <a:ext cx="85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5" name="Oval 47">
              <a:extLst>
                <a:ext uri="{FF2B5EF4-FFF2-40B4-BE49-F238E27FC236}">
                  <a16:creationId xmlns:a16="http://schemas.microsoft.com/office/drawing/2014/main" id="{5B528952-CDFD-498E-8BEE-BD524B2D0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4" y="1431"/>
              <a:ext cx="85" cy="159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2256" name="Line 48">
              <a:extLst>
                <a:ext uri="{FF2B5EF4-FFF2-40B4-BE49-F238E27FC236}">
                  <a16:creationId xmlns:a16="http://schemas.microsoft.com/office/drawing/2014/main" id="{AF619A11-4A47-40C2-9FD3-1E13C46CF2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4" y="1318"/>
              <a:ext cx="504" cy="16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57" name="Line 49">
              <a:extLst>
                <a:ext uri="{FF2B5EF4-FFF2-40B4-BE49-F238E27FC236}">
                  <a16:creationId xmlns:a16="http://schemas.microsoft.com/office/drawing/2014/main" id="{C48EF192-0DE9-4867-9201-913C03C459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1" y="2727"/>
              <a:ext cx="2007" cy="66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58" name="Line 50">
              <a:extLst>
                <a:ext uri="{FF2B5EF4-FFF2-40B4-BE49-F238E27FC236}">
                  <a16:creationId xmlns:a16="http://schemas.microsoft.com/office/drawing/2014/main" id="{B474B4C9-B45F-4B55-A793-3F5DA84B6C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8" y="3274"/>
              <a:ext cx="680" cy="283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61" name="Text Box 53">
              <a:extLst>
                <a:ext uri="{FF2B5EF4-FFF2-40B4-BE49-F238E27FC236}">
                  <a16:creationId xmlns:a16="http://schemas.microsoft.com/office/drawing/2014/main" id="{0BA3799F-AA1E-4B5C-A60B-C68B57E47E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2188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22262" name="Text Box 54">
              <a:extLst>
                <a:ext uri="{FF2B5EF4-FFF2-40B4-BE49-F238E27FC236}">
                  <a16:creationId xmlns:a16="http://schemas.microsoft.com/office/drawing/2014/main" id="{906446BB-03AC-4FE0-8B1C-BEBCF1E23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1706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22263" name="Text Box 55">
              <a:extLst>
                <a:ext uri="{FF2B5EF4-FFF2-40B4-BE49-F238E27FC236}">
                  <a16:creationId xmlns:a16="http://schemas.microsoft.com/office/drawing/2014/main" id="{BED4B4EA-BB35-4483-8EF9-33908984B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3407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222264" name="Text Box 56">
              <a:extLst>
                <a:ext uri="{FF2B5EF4-FFF2-40B4-BE49-F238E27FC236}">
                  <a16:creationId xmlns:a16="http://schemas.microsoft.com/office/drawing/2014/main" id="{0D40B24D-D907-411B-89AA-562EC3A8F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2642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22265" name="Text Box 57">
              <a:extLst>
                <a:ext uri="{FF2B5EF4-FFF2-40B4-BE49-F238E27FC236}">
                  <a16:creationId xmlns:a16="http://schemas.microsoft.com/office/drawing/2014/main" id="{A1EEBFE5-E134-47FD-8B1C-3738B3339F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1" y="1706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22266" name="Text Box 58">
              <a:extLst>
                <a:ext uri="{FF2B5EF4-FFF2-40B4-BE49-F238E27FC236}">
                  <a16:creationId xmlns:a16="http://schemas.microsoft.com/office/drawing/2014/main" id="{51EA4F53-6936-4CF1-AC0B-BE1A3E891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2" y="1769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22267" name="Text Box 59">
              <a:extLst>
                <a:ext uri="{FF2B5EF4-FFF2-40B4-BE49-F238E27FC236}">
                  <a16:creationId xmlns:a16="http://schemas.microsoft.com/office/drawing/2014/main" id="{AF161D61-724D-483A-8282-3361DC787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2" y="142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22268" name="Text Box 60">
              <a:extLst>
                <a:ext uri="{FF2B5EF4-FFF2-40B4-BE49-F238E27FC236}">
                  <a16:creationId xmlns:a16="http://schemas.microsoft.com/office/drawing/2014/main" id="{D7B219E2-39C4-4D8B-B4D7-693C5EDCF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108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22269" name="Text Box 61">
              <a:extLst>
                <a:ext uri="{FF2B5EF4-FFF2-40B4-BE49-F238E27FC236}">
                  <a16:creationId xmlns:a16="http://schemas.microsoft.com/office/drawing/2014/main" id="{88B4B8E0-BE94-45D5-B9A2-E7CF5499D3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2" y="2755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5</a:t>
              </a:r>
            </a:p>
          </p:txBody>
        </p:sp>
        <p:sp>
          <p:nvSpPr>
            <p:cNvPr id="222270" name="Text Box 62">
              <a:extLst>
                <a:ext uri="{FF2B5EF4-FFF2-40B4-BE49-F238E27FC236}">
                  <a16:creationId xmlns:a16="http://schemas.microsoft.com/office/drawing/2014/main" id="{546FC5E3-53CB-4D3A-AD69-568E2FD59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2" y="244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22271" name="Text Box 63">
              <a:extLst>
                <a:ext uri="{FF2B5EF4-FFF2-40B4-BE49-F238E27FC236}">
                  <a16:creationId xmlns:a16="http://schemas.microsoft.com/office/drawing/2014/main" id="{5E19B2DC-9E9D-4FDE-B84A-21B915F4C8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1" y="1168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22272" name="Text Box 64">
              <a:extLst>
                <a:ext uri="{FF2B5EF4-FFF2-40B4-BE49-F238E27FC236}">
                  <a16:creationId xmlns:a16="http://schemas.microsoft.com/office/drawing/2014/main" id="{6B77AB1F-A947-49DA-9881-FA5B5A9488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2" y="3492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6</a:t>
              </a:r>
            </a:p>
          </p:txBody>
        </p:sp>
        <p:sp>
          <p:nvSpPr>
            <p:cNvPr id="222273" name="Text Box 65">
              <a:extLst>
                <a:ext uri="{FF2B5EF4-FFF2-40B4-BE49-F238E27FC236}">
                  <a16:creationId xmlns:a16="http://schemas.microsoft.com/office/drawing/2014/main" id="{275781EB-0621-4763-9D46-36E4D684D1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" y="3096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4</a:t>
              </a:r>
            </a:p>
          </p:txBody>
        </p:sp>
        <p:sp>
          <p:nvSpPr>
            <p:cNvPr id="222274" name="Text Box 66">
              <a:extLst>
                <a:ext uri="{FF2B5EF4-FFF2-40B4-BE49-F238E27FC236}">
                  <a16:creationId xmlns:a16="http://schemas.microsoft.com/office/drawing/2014/main" id="{EC2CDED0-D953-482A-B3A9-6E524D34F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" y="1650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22275" name="Text Box 67">
              <a:extLst>
                <a:ext uri="{FF2B5EF4-FFF2-40B4-BE49-F238E27FC236}">
                  <a16:creationId xmlns:a16="http://schemas.microsoft.com/office/drawing/2014/main" id="{290DE485-2FC6-49F1-B2D7-3B7D2AB80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1933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22276" name="Text Box 68">
              <a:extLst>
                <a:ext uri="{FF2B5EF4-FFF2-40B4-BE49-F238E27FC236}">
                  <a16:creationId xmlns:a16="http://schemas.microsoft.com/office/drawing/2014/main" id="{ADE94D6A-30DB-4908-B296-3FA2A19C84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" y="1366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</a:t>
              </a:r>
            </a:p>
          </p:txBody>
        </p:sp>
        <p:sp>
          <p:nvSpPr>
            <p:cNvPr id="222277" name="Text Box 69">
              <a:extLst>
                <a:ext uri="{FF2B5EF4-FFF2-40B4-BE49-F238E27FC236}">
                  <a16:creationId xmlns:a16="http://schemas.microsoft.com/office/drawing/2014/main" id="{DBA89532-34A9-4245-A59F-61960B2D2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5" y="2614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</a:t>
              </a:r>
            </a:p>
          </p:txBody>
        </p:sp>
        <p:sp>
          <p:nvSpPr>
            <p:cNvPr id="222278" name="Text Box 70">
              <a:extLst>
                <a:ext uri="{FF2B5EF4-FFF2-40B4-BE49-F238E27FC236}">
                  <a16:creationId xmlns:a16="http://schemas.microsoft.com/office/drawing/2014/main" id="{460DB58B-6749-465F-B784-213C7FB3D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3" y="1650"/>
              <a:ext cx="2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</a:t>
              </a:r>
            </a:p>
          </p:txBody>
        </p:sp>
        <p:sp>
          <p:nvSpPr>
            <p:cNvPr id="222279" name="Text Box 71">
              <a:extLst>
                <a:ext uri="{FF2B5EF4-FFF2-40B4-BE49-F238E27FC236}">
                  <a16:creationId xmlns:a16="http://schemas.microsoft.com/office/drawing/2014/main" id="{FD2FABAB-A053-477F-9478-6FE59122F1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343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EA9C00"/>
                  </a:solidFill>
                  <a:latin typeface="黑体" panose="02010609060101010101" pitchFamily="49" charset="-122"/>
                </a:rPr>
                <a:t>e</a:t>
              </a:r>
            </a:p>
          </p:txBody>
        </p:sp>
        <p:sp>
          <p:nvSpPr>
            <p:cNvPr id="222281" name="Line 73">
              <a:extLst>
                <a:ext uri="{FF2B5EF4-FFF2-40B4-BE49-F238E27FC236}">
                  <a16:creationId xmlns:a16="http://schemas.microsoft.com/office/drawing/2014/main" id="{3E4123F1-8241-416F-95D8-8BFE796ED6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2" y="1083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4" name="Line 76">
              <a:extLst>
                <a:ext uri="{FF2B5EF4-FFF2-40B4-BE49-F238E27FC236}">
                  <a16:creationId xmlns:a16="http://schemas.microsoft.com/office/drawing/2014/main" id="{E6141FB4-8FA5-4B5F-AFBD-0F5E29FEF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083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5" name="Line 77">
              <a:extLst>
                <a:ext uri="{FF2B5EF4-FFF2-40B4-BE49-F238E27FC236}">
                  <a16:creationId xmlns:a16="http://schemas.microsoft.com/office/drawing/2014/main" id="{C1CD1295-402D-4D61-85F6-783D64EF5B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8" y="1309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6" name="Line 78">
              <a:extLst>
                <a:ext uri="{FF2B5EF4-FFF2-40B4-BE49-F238E27FC236}">
                  <a16:creationId xmlns:a16="http://schemas.microsoft.com/office/drawing/2014/main" id="{A54A90E7-F964-495B-839B-E6ED207804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4" y="1224"/>
              <a:ext cx="28" cy="252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7" name="Line 79">
              <a:extLst>
                <a:ext uri="{FF2B5EF4-FFF2-40B4-BE49-F238E27FC236}">
                  <a16:creationId xmlns:a16="http://schemas.microsoft.com/office/drawing/2014/main" id="{E6552F51-B8B8-41EB-A727-B9FE7E479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9" y="1224"/>
              <a:ext cx="0" cy="2552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8" name="Line 80">
              <a:extLst>
                <a:ext uri="{FF2B5EF4-FFF2-40B4-BE49-F238E27FC236}">
                  <a16:creationId xmlns:a16="http://schemas.microsoft.com/office/drawing/2014/main" id="{9AAE2201-4AB5-4614-A203-5E76547CD6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1" y="1196"/>
              <a:ext cx="0" cy="224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89" name="Line 81">
              <a:extLst>
                <a:ext uri="{FF2B5EF4-FFF2-40B4-BE49-F238E27FC236}">
                  <a16:creationId xmlns:a16="http://schemas.microsoft.com/office/drawing/2014/main" id="{054B3761-EE74-4F91-8029-824D0BACF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0" y="1196"/>
              <a:ext cx="0" cy="2211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0" name="Line 82">
              <a:extLst>
                <a:ext uri="{FF2B5EF4-FFF2-40B4-BE49-F238E27FC236}">
                  <a16:creationId xmlns:a16="http://schemas.microsoft.com/office/drawing/2014/main" id="{7402434C-7418-4DE0-9F4D-332B3781F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3" y="1111"/>
              <a:ext cx="0" cy="1106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1" name="Line 83">
              <a:extLst>
                <a:ext uri="{FF2B5EF4-FFF2-40B4-BE49-F238E27FC236}">
                  <a16:creationId xmlns:a16="http://schemas.microsoft.com/office/drawing/2014/main" id="{456D0566-9E75-4385-9E7D-466411CA1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30" y="1111"/>
              <a:ext cx="0" cy="1077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2" name="Line 84">
              <a:extLst>
                <a:ext uri="{FF2B5EF4-FFF2-40B4-BE49-F238E27FC236}">
                  <a16:creationId xmlns:a16="http://schemas.microsoft.com/office/drawing/2014/main" id="{59AECB79-0819-4EC5-9337-22F5920BF0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2" y="2557"/>
              <a:ext cx="510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3" name="Line 85">
              <a:extLst>
                <a:ext uri="{FF2B5EF4-FFF2-40B4-BE49-F238E27FC236}">
                  <a16:creationId xmlns:a16="http://schemas.microsoft.com/office/drawing/2014/main" id="{D3D7F540-EA87-4E73-9ED0-F3E04BD667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8" y="1309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4" name="Line 86">
              <a:extLst>
                <a:ext uri="{FF2B5EF4-FFF2-40B4-BE49-F238E27FC236}">
                  <a16:creationId xmlns:a16="http://schemas.microsoft.com/office/drawing/2014/main" id="{37A39260-8616-43FB-AC9F-4EEFC7BB29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4" y="3776"/>
              <a:ext cx="397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5" name="Line 87">
              <a:extLst>
                <a:ext uri="{FF2B5EF4-FFF2-40B4-BE49-F238E27FC236}">
                  <a16:creationId xmlns:a16="http://schemas.microsoft.com/office/drawing/2014/main" id="{C7257EBC-136E-44EC-B580-1CE43C5006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81" y="3436"/>
              <a:ext cx="369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296" name="Line 88">
              <a:extLst>
                <a:ext uri="{FF2B5EF4-FFF2-40B4-BE49-F238E27FC236}">
                  <a16:creationId xmlns:a16="http://schemas.microsoft.com/office/drawing/2014/main" id="{E4EE64B6-DD87-48FF-B0CA-D3284A0EC5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5" y="2188"/>
              <a:ext cx="397" cy="29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63765AAC-30C9-4AE1-8E58-AD723C885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F3266FDE-736C-455C-A79F-94A50E34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F3D4B-19A6-48E3-80B7-332DCDCBAE40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56B18327-B86C-4ECA-816C-8C59CED47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F8461CA3-F63E-4F42-9284-97E990F48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向量时戳的意义</a:t>
            </a:r>
            <a:endParaRPr lang="zh-CN" altLang="en-US" sz="2800" dirty="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在因果关系上，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e1.VT ≤</a:t>
            </a:r>
            <a:r>
              <a:rPr lang="en-US" altLang="zh-CN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V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e2.VT</a:t>
            </a:r>
            <a:r>
              <a:rPr lang="zh-CN" altLang="en-US" sz="2400" dirty="0">
                <a:latin typeface="Times New Roman" panose="02020603050405020304" pitchFamily="18" charset="0"/>
              </a:rPr>
              <a:t>表示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</a:t>
            </a: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发生在</a:t>
            </a:r>
            <a:r>
              <a:rPr lang="zh-CN" altLang="en-US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及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前所有的</a:t>
            </a:r>
          </a:p>
          <a:p>
            <a:pPr lvl="1" indent="-220663"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事件之后。</a:t>
            </a:r>
            <a:r>
              <a:rPr lang="zh-CN" altLang="en-US" sz="2400" dirty="0">
                <a:latin typeface="Times New Roman" panose="02020603050405020304" pitchFamily="18" charset="0"/>
              </a:rPr>
              <a:t>更精确的说，向量时钟的次序为：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  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e1.VT≤</a:t>
            </a:r>
            <a:r>
              <a:rPr lang="en-US" altLang="zh-CN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V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e2.VT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iff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e1.VT[</a:t>
            </a:r>
            <a:r>
              <a:rPr lang="en-US" altLang="zh-CN" sz="2400" dirty="0" err="1">
                <a:solidFill>
                  <a:srgbClr val="EA9C00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]≤</a:t>
            </a:r>
            <a:r>
              <a:rPr lang="en-US" altLang="zh-CN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e2.VT[</a:t>
            </a:r>
            <a:r>
              <a:rPr lang="en-US" altLang="zh-CN" sz="2400" dirty="0" err="1">
                <a:solidFill>
                  <a:srgbClr val="EA9C00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]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,</a:t>
            </a:r>
            <a:r>
              <a:rPr lang="en-US" altLang="zh-CN" sz="2400" dirty="0" err="1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=1,2,</a:t>
            </a:r>
            <a:r>
              <a:rPr lang="en-US" altLang="zh-CN" sz="2400" dirty="0">
                <a:solidFill>
                  <a:schemeClr val="bg1"/>
                </a:solidFill>
                <a:latin typeface="宋体" panose="02010600030101010101" pitchFamily="2" charset="-122"/>
              </a:rPr>
              <a:t>…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,M</a:t>
            </a:r>
            <a:endParaRPr lang="en-US" altLang="zh-CN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   e1.VT</a:t>
            </a:r>
            <a:r>
              <a:rPr lang="en-US" altLang="zh-CN" sz="2400" dirty="0">
                <a:solidFill>
                  <a:srgbClr val="EA9C00"/>
                </a:solidFill>
                <a:latin typeface="Bodoni MT Condensed" panose="02070606080606020203" pitchFamily="18" charset="0"/>
              </a:rPr>
              <a:t>&lt;</a:t>
            </a:r>
            <a:r>
              <a:rPr lang="en-US" altLang="zh-CN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V 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e2.VT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iff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e1.VT≤</a:t>
            </a:r>
            <a:r>
              <a:rPr lang="en-US" altLang="zh-CN" sz="2400" baseline="-25000" dirty="0">
                <a:solidFill>
                  <a:srgbClr val="EA9C00"/>
                </a:solidFill>
                <a:latin typeface="Times New Roman" panose="02020603050405020304" pitchFamily="18" charset="0"/>
              </a:rPr>
              <a:t> VT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e2.VT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且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e1.VT≠e2.VT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endParaRPr lang="en-US" altLang="zh-CN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zh-CN" altLang="en-US" sz="2800" dirty="0">
                <a:latin typeface="黑体" panose="02010609060101010101" pitchFamily="49" charset="-122"/>
              </a:rPr>
              <a:t>向量时戳算法</a:t>
            </a:r>
            <a:endParaRPr lang="zh-CN" altLang="en-US" sz="2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latin typeface="黑体" panose="02010609060101010101" pitchFamily="49" charset="-122"/>
              </a:rPr>
              <a:t>   </a:t>
            </a:r>
            <a:r>
              <a:rPr lang="en-US" altLang="zh-CN" sz="2400" dirty="0" err="1">
                <a:solidFill>
                  <a:srgbClr val="BFFF09"/>
                </a:solidFill>
                <a:latin typeface="Times New Roman" panose="02020603050405020304" pitchFamily="18" charset="0"/>
              </a:rPr>
              <a:t>my_VT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每个节点有局部的向量时戳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zh-CN" sz="2400" dirty="0" err="1">
                <a:solidFill>
                  <a:srgbClr val="BFFF09"/>
                </a:solidFill>
                <a:latin typeface="Times New Roman" panose="02020603050405020304" pitchFamily="18" charset="0"/>
              </a:rPr>
              <a:t>e.VT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每个事件有向量时戳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zh-CN" sz="2400" dirty="0" err="1">
                <a:solidFill>
                  <a:srgbClr val="BFFF09"/>
                </a:solidFill>
                <a:latin typeface="Times New Roman" panose="02020603050405020304" pitchFamily="18" charset="0"/>
              </a:rPr>
              <a:t>m.VT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有向量时戳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节点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执行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一个事件时，将自己的时戳赋给该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事件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节点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发送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时，将自己的时戳赋给所有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发送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224260" name="Rectangle 4">
            <a:extLst>
              <a:ext uri="{FF2B5EF4-FFF2-40B4-BE49-F238E27FC236}">
                <a16:creationId xmlns:a16="http://schemas.microsoft.com/office/drawing/2014/main" id="{C26D4AD1-2DAC-4AA4-984E-6F66A5864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2838" y="3384550"/>
            <a:ext cx="2654300" cy="1665288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 dirty="0"/>
              <a:t>注意≤</a:t>
            </a:r>
            <a:r>
              <a:rPr lang="en-US" altLang="zh-CN" sz="2400" baseline="-25000" dirty="0"/>
              <a:t>V</a:t>
            </a:r>
            <a:r>
              <a:rPr lang="en-US" altLang="zh-CN" sz="2400" dirty="0"/>
              <a:t>, ≤</a:t>
            </a:r>
            <a:r>
              <a:rPr lang="en-US" altLang="zh-CN" sz="2400" baseline="-25000" dirty="0"/>
              <a:t>VT</a:t>
            </a:r>
            <a:r>
              <a:rPr lang="zh-CN" altLang="en-US" sz="2400" dirty="0"/>
              <a:t>以及</a:t>
            </a:r>
          </a:p>
          <a:p>
            <a:pPr algn="ctr"/>
            <a:r>
              <a:rPr lang="en-US" altLang="zh-CN" sz="2400" dirty="0"/>
              <a:t>&lt;</a:t>
            </a:r>
            <a:r>
              <a:rPr lang="en-US" altLang="zh-CN" sz="2400" baseline="-25000" dirty="0"/>
              <a:t>V</a:t>
            </a:r>
            <a:r>
              <a:rPr lang="zh-CN" altLang="en-US" sz="2400" dirty="0"/>
              <a:t>之间的区别</a:t>
            </a:r>
            <a:r>
              <a:rPr lang="zh-CN" altLang="en-US" dirty="0"/>
              <a:t>：</a:t>
            </a:r>
          </a:p>
          <a:p>
            <a:pPr algn="ctr"/>
            <a:r>
              <a:rPr lang="en-US" altLang="zh-CN" sz="2400" dirty="0"/>
              <a:t>V</a:t>
            </a:r>
            <a:r>
              <a:rPr lang="zh-CN" altLang="en-US" sz="2400" dirty="0"/>
              <a:t>代表因果序，</a:t>
            </a:r>
          </a:p>
          <a:p>
            <a:pPr algn="ctr"/>
            <a:r>
              <a:rPr lang="zh-CN" altLang="en-US" sz="2400" dirty="0"/>
              <a:t>而</a:t>
            </a:r>
            <a:r>
              <a:rPr lang="en-US" altLang="zh-CN" sz="2400" dirty="0"/>
              <a:t>VT</a:t>
            </a:r>
            <a:r>
              <a:rPr lang="zh-CN" altLang="en-US" sz="2400" dirty="0"/>
              <a:t>代表时戳比较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0B2686-A6C3-4874-BCEF-C6F2D1E79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B5C6A2-A8CF-4086-9716-80523A58F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535F5-6D36-4761-9679-0801DDD13381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607EEAE1-8622-462B-867D-5737002749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92285D92-BC74-4945-88C0-B0C7B05CD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567848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400" dirty="0">
                <a:latin typeface="Times New Roman" panose="02020603050405020304" pitchFamily="18" charset="0"/>
              </a:rPr>
              <a:t>算法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实现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Initially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=[0,…,0];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On event e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if  ( e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是消息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的接收者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) then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  for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=1 to M do //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向量时戳的每个分量只增不减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[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] = max(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m.VT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[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],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[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] );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[ self ]++; //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设变量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self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是本节点的名字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e.VT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; //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给事件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打时戳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if ( e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是消息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的发送者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) then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 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m.VT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my_VT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; //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给消息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打时戳</a:t>
            </a:r>
          </a:p>
        </p:txBody>
      </p:sp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3">
            <a:extLst>
              <a:ext uri="{FF2B5EF4-FFF2-40B4-BE49-F238E27FC236}">
                <a16:creationId xmlns:a16="http://schemas.microsoft.com/office/drawing/2014/main" id="{DC7ECF3B-6209-4AE8-BD72-0F7D85A41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A67959C9-B0CE-429C-BCC6-95983413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190F-7EFC-4907-99D5-506184EBC480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51759F59-B7F7-4B35-8561-D90AB4EA4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向量时间戳</a:t>
            </a:r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F63174A3-5AA5-49E0-964D-8208AEC770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9091612" cy="567848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算法性质</a:t>
            </a:r>
            <a:endParaRPr lang="zh-CN" altLang="en-US" sz="280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）若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，则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e.VT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VT  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.VT</a:t>
            </a:r>
            <a:endParaRPr lang="en-US" altLang="zh-CN" sz="2800">
              <a:solidFill>
                <a:srgbClr val="EA9C00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∵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算法确保对于每个事件满足：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     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或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m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，则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e.VT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VT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.VT</a:t>
            </a:r>
            <a:endParaRPr lang="en-US" altLang="zh-CN" sz="28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    2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）若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e≮</a:t>
            </a:r>
            <a:r>
              <a:rPr lang="en-US" altLang="zh-CN" sz="28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zh-CN" altLang="en-US" sz="2800">
                <a:solidFill>
                  <a:srgbClr val="EA9C00"/>
                </a:solidFill>
                <a:latin typeface="Times New Roman" panose="02020603050405020304" pitchFamily="18" charset="0"/>
              </a:rPr>
              <a:t>，则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e.VT≮</a:t>
            </a:r>
            <a:r>
              <a:rPr lang="en-US" altLang="zh-CN" sz="28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VT  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rgbClr val="EA9C00"/>
                </a:solidFill>
                <a:latin typeface="黑体" panose="02010609060101010101" pitchFamily="49" charset="-122"/>
              </a:rPr>
              <a:t>.VT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</a:t>
            </a:r>
            <a:r>
              <a:rPr lang="en-US" altLang="zh-CN" sz="2800">
                <a:solidFill>
                  <a:srgbClr val="BFFF09"/>
                </a:solidFill>
                <a:latin typeface="Times New Roman" panose="02020603050405020304" pitchFamily="18" charset="0"/>
              </a:rPr>
              <a:t>pf</a:t>
            </a:r>
            <a:r>
              <a:rPr lang="zh-CN" altLang="en-US" sz="2800">
                <a:solidFill>
                  <a:srgbClr val="BFFF09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因果相关，则有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en-US" altLang="zh-CN" sz="2800" baseline="-2500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，即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.VT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VT 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e.VT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    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是并发的，则在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H-DAG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上，从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到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和从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到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均无有向路径，即得：</a:t>
            </a:r>
            <a:endParaRPr lang="zh-CN" altLang="en-US" sz="28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      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e.VT≮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VT 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.VT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且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.VT ≮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VT  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e.VT</a:t>
            </a:r>
          </a:p>
        </p:txBody>
      </p:sp>
      <p:sp>
        <p:nvSpPr>
          <p:cNvPr id="230404" name="Rectangle 4">
            <a:extLst>
              <a:ext uri="{FF2B5EF4-FFF2-40B4-BE49-F238E27FC236}">
                <a16:creationId xmlns:a16="http://schemas.microsoft.com/office/drawing/2014/main" id="{C6ACD266-EA39-4CFF-9FCF-7684BED73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" y="6173788"/>
            <a:ext cx="7289800" cy="68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rgbClr val="FF3B3B"/>
                </a:solidFill>
              </a:rPr>
              <a:t>当且仅当</a:t>
            </a:r>
            <a:r>
              <a:rPr lang="en-US" altLang="zh-CN" sz="2400">
                <a:solidFill>
                  <a:srgbClr val="FF3B3B"/>
                </a:solidFill>
              </a:rPr>
              <a:t>e.VT</a:t>
            </a:r>
            <a:r>
              <a:rPr lang="zh-CN" altLang="en-US" sz="2400">
                <a:solidFill>
                  <a:srgbClr val="FF3B3B"/>
                </a:solidFill>
              </a:rPr>
              <a:t>和</a:t>
            </a:r>
            <a:r>
              <a:rPr lang="en-US" altLang="zh-CN" sz="2400">
                <a:solidFill>
                  <a:srgbClr val="FF3B3B"/>
                </a:solidFill>
              </a:rPr>
              <a:t>e’.VT</a:t>
            </a:r>
            <a:r>
              <a:rPr lang="zh-CN" altLang="en-US" sz="2400">
                <a:solidFill>
                  <a:srgbClr val="FF3B3B"/>
                </a:solidFill>
              </a:rPr>
              <a:t>是不可比时，称向量时戳是捕获并发的！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日期占位符 3">
            <a:extLst>
              <a:ext uri="{FF2B5EF4-FFF2-40B4-BE49-F238E27FC236}">
                <a16:creationId xmlns:a16="http://schemas.microsoft.com/office/drawing/2014/main" id="{FE294E13-BC45-44BF-9540-361731DAB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7" name="灯片编号占位符 5">
            <a:extLst>
              <a:ext uri="{FF2B5EF4-FFF2-40B4-BE49-F238E27FC236}">
                <a16:creationId xmlns:a16="http://schemas.microsoft.com/office/drawing/2014/main" id="{FC8A5260-AC01-4DC1-A393-6069A4A7B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5696E-39EE-4FA1-8B18-9EC3E5B9E4D4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CAE2089F-9861-4220-B65C-8544143E90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向量时戳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E98D3CA3-C7DA-4E44-8221-1375001EE1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19150"/>
            <a:ext cx="4429125" cy="60388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向量时戳比较</a:t>
            </a:r>
          </a:p>
          <a:p>
            <a:pPr algn="just">
              <a:lnSpc>
                <a:spcPct val="110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EA9C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e1.VT=(5,4,1,3)  </a:t>
            </a:r>
          </a:p>
          <a:p>
            <a:pPr algn="just">
              <a:lnSpc>
                <a:spcPct val="110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e2.VT=(3,6,4,2)</a:t>
            </a:r>
          </a:p>
          <a:p>
            <a:pPr algn="just">
              <a:lnSpc>
                <a:spcPct val="110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EA9C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e3.VT=(0,0,1,3)</a:t>
            </a:r>
          </a:p>
          <a:p>
            <a:pPr algn="just">
              <a:lnSpc>
                <a:spcPct val="110000"/>
              </a:lnSpc>
              <a:spcBef>
                <a:spcPct val="1500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EA9C00"/>
                </a:solidFill>
                <a:latin typeface="Times New Roman" panose="02020603050405020304" pitchFamily="18" charset="0"/>
              </a:rPr>
              <a:t>  1</a:t>
            </a:r>
            <a:r>
              <a:rPr lang="zh-CN" altLang="en-US" sz="2800" dirty="0">
                <a:solidFill>
                  <a:srgbClr val="EA9C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800" dirty="0">
                <a:solidFill>
                  <a:srgbClr val="EA9C00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e2</a:t>
            </a:r>
            <a:r>
              <a:rPr lang="zh-CN" altLang="en-US" sz="2800" dirty="0">
                <a:solidFill>
                  <a:srgbClr val="EA9C00"/>
                </a:solidFill>
                <a:latin typeface="黑体" panose="02010609060101010101" pitchFamily="49" charset="-122"/>
              </a:rPr>
              <a:t>是并发的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EA9C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∵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e1.VT[1]&gt;e2.VT[1]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e1.VT[2]&lt;e2.VT[2]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∴e1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到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e2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及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e2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到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e1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均无路径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EA9C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800" dirty="0">
                <a:solidFill>
                  <a:srgbClr val="EA9C00"/>
                </a:solidFill>
                <a:latin typeface="黑体" panose="02010609060101010101" pitchFamily="49" charset="-122"/>
              </a:rPr>
              <a:t>）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e3</a:t>
            </a:r>
            <a:r>
              <a:rPr lang="zh-CN" altLang="en-US" sz="2800" dirty="0">
                <a:solidFill>
                  <a:srgbClr val="EA9C00"/>
                </a:solidFill>
                <a:latin typeface="黑体" panose="02010609060101010101" pitchFamily="49" charset="-122"/>
              </a:rPr>
              <a:t>在因果序上先于</a:t>
            </a:r>
            <a:r>
              <a:rPr lang="en-US" altLang="zh-CN" sz="2800" dirty="0">
                <a:solidFill>
                  <a:srgbClr val="EA9C00"/>
                </a:solidFill>
                <a:latin typeface="黑体" panose="02010609060101010101" pitchFamily="49" charset="-122"/>
              </a:rPr>
              <a:t>e1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即：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e3.VT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&lt;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V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e1.VT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   e1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的前驱事件见方框</a:t>
            </a:r>
            <a:endParaRPr lang="zh-CN" altLang="en-US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232524" name="Group 76">
            <a:extLst>
              <a:ext uri="{FF2B5EF4-FFF2-40B4-BE49-F238E27FC236}">
                <a16:creationId xmlns:a16="http://schemas.microsoft.com/office/drawing/2014/main" id="{735A2B31-011A-4677-AEFD-EA059FD9FA3B}"/>
              </a:ext>
            </a:extLst>
          </p:cNvPr>
          <p:cNvGrpSpPr>
            <a:grpSpLocks/>
          </p:cNvGrpSpPr>
          <p:nvPr/>
        </p:nvGrpSpPr>
        <p:grpSpPr bwMode="auto">
          <a:xfrm>
            <a:off x="4481513" y="458788"/>
            <a:ext cx="4662487" cy="5124450"/>
            <a:chOff x="2823" y="289"/>
            <a:chExt cx="2937" cy="3228"/>
          </a:xfrm>
        </p:grpSpPr>
        <p:sp>
          <p:nvSpPr>
            <p:cNvPr id="232453" name="Line 5">
              <a:extLst>
                <a:ext uri="{FF2B5EF4-FFF2-40B4-BE49-F238E27FC236}">
                  <a16:creationId xmlns:a16="http://schemas.microsoft.com/office/drawing/2014/main" id="{60E56475-28D5-486E-A351-8904C2DC75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4" y="67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54" name="Line 6">
              <a:extLst>
                <a:ext uri="{FF2B5EF4-FFF2-40B4-BE49-F238E27FC236}">
                  <a16:creationId xmlns:a16="http://schemas.microsoft.com/office/drawing/2014/main" id="{AF5EC795-07CF-4BE2-86ED-51A82B9B3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3" y="67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55" name="Line 7">
              <a:extLst>
                <a:ext uri="{FF2B5EF4-FFF2-40B4-BE49-F238E27FC236}">
                  <a16:creationId xmlns:a16="http://schemas.microsoft.com/office/drawing/2014/main" id="{EF073CD6-F1B5-47BA-8702-9C6150C1E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2" y="678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56" name="Text Box 8">
              <a:extLst>
                <a:ext uri="{FF2B5EF4-FFF2-40B4-BE49-F238E27FC236}">
                  <a16:creationId xmlns:a16="http://schemas.microsoft.com/office/drawing/2014/main" id="{B27472B1-925A-4D82-A98D-4533E97B2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7" y="289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32457" name="Text Box 9">
              <a:extLst>
                <a:ext uri="{FF2B5EF4-FFF2-40B4-BE49-F238E27FC236}">
                  <a16:creationId xmlns:a16="http://schemas.microsoft.com/office/drawing/2014/main" id="{077DED02-C751-4E62-B781-A32D01B65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6" y="297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32458" name="Text Box 10">
              <a:extLst>
                <a:ext uri="{FF2B5EF4-FFF2-40B4-BE49-F238E27FC236}">
                  <a16:creationId xmlns:a16="http://schemas.microsoft.com/office/drawing/2014/main" id="{8D5ACECB-9270-4AFE-B906-B04EA83BE0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3" y="297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32459" name="Oval 11">
              <a:extLst>
                <a:ext uri="{FF2B5EF4-FFF2-40B4-BE49-F238E27FC236}">
                  <a16:creationId xmlns:a16="http://schemas.microsoft.com/office/drawing/2014/main" id="{42F54322-6F51-4172-B192-5F01A2438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" y="874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0" name="Oval 12">
              <a:extLst>
                <a:ext uri="{FF2B5EF4-FFF2-40B4-BE49-F238E27FC236}">
                  <a16:creationId xmlns:a16="http://schemas.microsoft.com/office/drawing/2014/main" id="{60E36399-E361-4D71-AD17-D757DE65BE1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50" y="3184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1" name="Oval 13">
              <a:extLst>
                <a:ext uri="{FF2B5EF4-FFF2-40B4-BE49-F238E27FC236}">
                  <a16:creationId xmlns:a16="http://schemas.microsoft.com/office/drawing/2014/main" id="{CA69B034-0B0E-4CF0-840E-77A9927E0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1970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2" name="Oval 14">
              <a:extLst>
                <a:ext uri="{FF2B5EF4-FFF2-40B4-BE49-F238E27FC236}">
                  <a16:creationId xmlns:a16="http://schemas.microsoft.com/office/drawing/2014/main" id="{71215BC2-47BD-49FF-B051-A0562FCCA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892"/>
              <a:ext cx="85" cy="159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3" name="Oval 15">
              <a:extLst>
                <a:ext uri="{FF2B5EF4-FFF2-40B4-BE49-F238E27FC236}">
                  <a16:creationId xmlns:a16="http://schemas.microsoft.com/office/drawing/2014/main" id="{97666DDE-CE78-4B14-BC52-7A210EB4B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1573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4" name="Oval 16">
              <a:extLst>
                <a:ext uri="{FF2B5EF4-FFF2-40B4-BE49-F238E27FC236}">
                  <a16:creationId xmlns:a16="http://schemas.microsoft.com/office/drawing/2014/main" id="{4B3D57BA-0457-4FD0-B81C-6790EC96C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2197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5" name="Oval 17">
              <a:extLst>
                <a:ext uri="{FF2B5EF4-FFF2-40B4-BE49-F238E27FC236}">
                  <a16:creationId xmlns:a16="http://schemas.microsoft.com/office/drawing/2014/main" id="{2A2D309E-DDAA-4AA7-B38E-9033453E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2849"/>
              <a:ext cx="113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6" name="Oval 18">
              <a:extLst>
                <a:ext uri="{FF2B5EF4-FFF2-40B4-BE49-F238E27FC236}">
                  <a16:creationId xmlns:a16="http://schemas.microsoft.com/office/drawing/2014/main" id="{ECF21091-35AD-4C41-B32E-870443CF6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1318"/>
              <a:ext cx="113" cy="14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67" name="Line 19">
              <a:extLst>
                <a:ext uri="{FF2B5EF4-FFF2-40B4-BE49-F238E27FC236}">
                  <a16:creationId xmlns:a16="http://schemas.microsoft.com/office/drawing/2014/main" id="{FA5508B1-2655-4811-8510-6B4110B0F1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1" y="957"/>
              <a:ext cx="708" cy="24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68" name="Line 20">
              <a:extLst>
                <a:ext uri="{FF2B5EF4-FFF2-40B4-BE49-F238E27FC236}">
                  <a16:creationId xmlns:a16="http://schemas.microsoft.com/office/drawing/2014/main" id="{C7F20897-4076-45EA-9A05-F60A7CCE0D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9" y="2282"/>
              <a:ext cx="680" cy="311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69" name="Line 21">
              <a:extLst>
                <a:ext uri="{FF2B5EF4-FFF2-40B4-BE49-F238E27FC236}">
                  <a16:creationId xmlns:a16="http://schemas.microsoft.com/office/drawing/2014/main" id="{AA9A6E97-AF8F-44A6-8920-5E896EC93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72" y="1488"/>
              <a:ext cx="510" cy="22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70" name="Line 22">
              <a:extLst>
                <a:ext uri="{FF2B5EF4-FFF2-40B4-BE49-F238E27FC236}">
                  <a16:creationId xmlns:a16="http://schemas.microsoft.com/office/drawing/2014/main" id="{25BE5BF6-3A4A-44B6-B921-BEAED987D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41" y="1516"/>
              <a:ext cx="737" cy="14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71" name="Text Box 23">
              <a:extLst>
                <a:ext uri="{FF2B5EF4-FFF2-40B4-BE49-F238E27FC236}">
                  <a16:creationId xmlns:a16="http://schemas.microsoft.com/office/drawing/2014/main" id="{5F4F5764-A0A7-4F8C-8A9F-939F9F8CC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" y="751"/>
              <a:ext cx="47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1000</a:t>
              </a:r>
            </a:p>
          </p:txBody>
        </p:sp>
        <p:sp>
          <p:nvSpPr>
            <p:cNvPr id="232472" name="Oval 24">
              <a:extLst>
                <a:ext uri="{FF2B5EF4-FFF2-40B4-BE49-F238E27FC236}">
                  <a16:creationId xmlns:a16="http://schemas.microsoft.com/office/drawing/2014/main" id="{D0CB1E07-A96C-485F-8A90-FF0324932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5" y="1658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73" name="Oval 25">
              <a:extLst>
                <a:ext uri="{FF2B5EF4-FFF2-40B4-BE49-F238E27FC236}">
                  <a16:creationId xmlns:a16="http://schemas.microsoft.com/office/drawing/2014/main" id="{0A8B0812-7B3E-4BCE-AA75-1AEB775D1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2508"/>
              <a:ext cx="85" cy="12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74" name="Line 26">
              <a:extLst>
                <a:ext uri="{FF2B5EF4-FFF2-40B4-BE49-F238E27FC236}">
                  <a16:creationId xmlns:a16="http://schemas.microsoft.com/office/drawing/2014/main" id="{066104CF-1D0D-435F-88FA-CA681A0B9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1" y="2055"/>
              <a:ext cx="737" cy="51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75" name="Line 27">
              <a:extLst>
                <a:ext uri="{FF2B5EF4-FFF2-40B4-BE49-F238E27FC236}">
                  <a16:creationId xmlns:a16="http://schemas.microsoft.com/office/drawing/2014/main" id="{994842AF-0C65-4C4E-8615-27FE300025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39" y="694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76" name="Text Box 28">
              <a:extLst>
                <a:ext uri="{FF2B5EF4-FFF2-40B4-BE49-F238E27FC236}">
                  <a16:creationId xmlns:a16="http://schemas.microsoft.com/office/drawing/2014/main" id="{B6467B27-AC4E-45AA-B30C-3BECE17B68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6" y="325"/>
              <a:ext cx="4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P4</a:t>
              </a:r>
            </a:p>
          </p:txBody>
        </p:sp>
        <p:sp>
          <p:nvSpPr>
            <p:cNvPr id="232477" name="Oval 29">
              <a:extLst>
                <a:ext uri="{FF2B5EF4-FFF2-40B4-BE49-F238E27FC236}">
                  <a16:creationId xmlns:a16="http://schemas.microsoft.com/office/drawing/2014/main" id="{495433AD-B7C2-43A6-8D89-2AB714843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892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78" name="Oval 30">
              <a:extLst>
                <a:ext uri="{FF2B5EF4-FFF2-40B4-BE49-F238E27FC236}">
                  <a16:creationId xmlns:a16="http://schemas.microsoft.com/office/drawing/2014/main" id="{B0EC02F6-DDDE-4715-8090-D0353ACA4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1148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79" name="Oval 31">
              <a:extLst>
                <a:ext uri="{FF2B5EF4-FFF2-40B4-BE49-F238E27FC236}">
                  <a16:creationId xmlns:a16="http://schemas.microsoft.com/office/drawing/2014/main" id="{B06AF801-E2F3-4BF8-A69A-392204C39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1431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0" name="Oval 32">
              <a:extLst>
                <a:ext uri="{FF2B5EF4-FFF2-40B4-BE49-F238E27FC236}">
                  <a16:creationId xmlns:a16="http://schemas.microsoft.com/office/drawing/2014/main" id="{A6DB59E8-9EDC-4B05-BE8F-3EF7CD7F2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2537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1" name="Oval 33">
              <a:extLst>
                <a:ext uri="{FF2B5EF4-FFF2-40B4-BE49-F238E27FC236}">
                  <a16:creationId xmlns:a16="http://schemas.microsoft.com/office/drawing/2014/main" id="{A2396916-5CDF-4B8F-A359-8AC0E28E9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2990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2" name="Line 34">
              <a:extLst>
                <a:ext uri="{FF2B5EF4-FFF2-40B4-BE49-F238E27FC236}">
                  <a16:creationId xmlns:a16="http://schemas.microsoft.com/office/drawing/2014/main" id="{A34E973A-2ABA-48C8-A7E9-94EBCC867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6" y="949"/>
              <a:ext cx="681" cy="39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83" name="Oval 35">
              <a:extLst>
                <a:ext uri="{FF2B5EF4-FFF2-40B4-BE49-F238E27FC236}">
                  <a16:creationId xmlns:a16="http://schemas.microsoft.com/office/drawing/2014/main" id="{61D65563-9B6E-4EC7-94E8-518EFE810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" y="1374"/>
              <a:ext cx="85" cy="17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4" name="Oval 36">
              <a:extLst>
                <a:ext uri="{FF2B5EF4-FFF2-40B4-BE49-F238E27FC236}">
                  <a16:creationId xmlns:a16="http://schemas.microsoft.com/office/drawing/2014/main" id="{236BDA14-9D1C-4B5C-B8C5-CD82FE862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" y="2338"/>
              <a:ext cx="85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5" name="Oval 37">
              <a:extLst>
                <a:ext uri="{FF2B5EF4-FFF2-40B4-BE49-F238E27FC236}">
                  <a16:creationId xmlns:a16="http://schemas.microsoft.com/office/drawing/2014/main" id="{5B69D4F8-4638-4AB1-A480-E509BF8C2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" y="1091"/>
              <a:ext cx="85" cy="159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2486" name="Line 38">
              <a:extLst>
                <a:ext uri="{FF2B5EF4-FFF2-40B4-BE49-F238E27FC236}">
                  <a16:creationId xmlns:a16="http://schemas.microsoft.com/office/drawing/2014/main" id="{4B06D11B-8E5E-4C48-A85B-0363319E5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978"/>
              <a:ext cx="504" cy="16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87" name="Line 39">
              <a:extLst>
                <a:ext uri="{FF2B5EF4-FFF2-40B4-BE49-F238E27FC236}">
                  <a16:creationId xmlns:a16="http://schemas.microsoft.com/office/drawing/2014/main" id="{30AF566B-26C8-472D-81B6-0FDAF527A3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9" y="2387"/>
              <a:ext cx="2007" cy="660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88" name="Line 40">
              <a:extLst>
                <a:ext uri="{FF2B5EF4-FFF2-40B4-BE49-F238E27FC236}">
                  <a16:creationId xmlns:a16="http://schemas.microsoft.com/office/drawing/2014/main" id="{924BC456-5B43-4BA8-8470-F19C5FC85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06" y="2934"/>
              <a:ext cx="680" cy="283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489" name="Text Box 41">
              <a:extLst>
                <a:ext uri="{FF2B5EF4-FFF2-40B4-BE49-F238E27FC236}">
                  <a16:creationId xmlns:a16="http://schemas.microsoft.com/office/drawing/2014/main" id="{62461BF9-6FB8-4BC2-89F1-4194A1A023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848"/>
              <a:ext cx="4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3300</a:t>
              </a:r>
            </a:p>
          </p:txBody>
        </p:sp>
        <p:sp>
          <p:nvSpPr>
            <p:cNvPr id="232490" name="Text Box 42">
              <a:extLst>
                <a:ext uri="{FF2B5EF4-FFF2-40B4-BE49-F238E27FC236}">
                  <a16:creationId xmlns:a16="http://schemas.microsoft.com/office/drawing/2014/main" id="{AF6A73A3-C3FC-4CA4-B3EE-8B26DBB21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366"/>
              <a:ext cx="51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2300</a:t>
              </a:r>
            </a:p>
          </p:txBody>
        </p:sp>
        <p:sp>
          <p:nvSpPr>
            <p:cNvPr id="232491" name="Text Box 43">
              <a:extLst>
                <a:ext uri="{FF2B5EF4-FFF2-40B4-BE49-F238E27FC236}">
                  <a16:creationId xmlns:a16="http://schemas.microsoft.com/office/drawing/2014/main" id="{241EB7E7-AE4C-458D-B9A8-F29B2464D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8" y="3067"/>
              <a:ext cx="45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5413</a:t>
              </a:r>
            </a:p>
          </p:txBody>
        </p:sp>
        <p:sp>
          <p:nvSpPr>
            <p:cNvPr id="232492" name="Text Box 44">
              <a:extLst>
                <a:ext uri="{FF2B5EF4-FFF2-40B4-BE49-F238E27FC236}">
                  <a16:creationId xmlns:a16="http://schemas.microsoft.com/office/drawing/2014/main" id="{EE0C903E-64D0-42A7-892A-228DB29C80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529"/>
              <a:ext cx="4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4400</a:t>
              </a:r>
            </a:p>
          </p:txBody>
        </p:sp>
        <p:sp>
          <p:nvSpPr>
            <p:cNvPr id="232493" name="Text Box 45">
              <a:extLst>
                <a:ext uri="{FF2B5EF4-FFF2-40B4-BE49-F238E27FC236}">
                  <a16:creationId xmlns:a16="http://schemas.microsoft.com/office/drawing/2014/main" id="{6871D75F-1FDE-4043-B8BE-05AB4D3C4F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2" y="1366"/>
              <a:ext cx="4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1300</a:t>
              </a:r>
            </a:p>
          </p:txBody>
        </p:sp>
        <p:sp>
          <p:nvSpPr>
            <p:cNvPr id="232495" name="Text Box 47">
              <a:extLst>
                <a:ext uri="{FF2B5EF4-FFF2-40B4-BE49-F238E27FC236}">
                  <a16:creationId xmlns:a16="http://schemas.microsoft.com/office/drawing/2014/main" id="{0EE9CF0E-8F51-46F8-B5E2-10013BC87B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2" y="108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1200</a:t>
              </a:r>
            </a:p>
          </p:txBody>
        </p:sp>
        <p:sp>
          <p:nvSpPr>
            <p:cNvPr id="232496" name="Text Box 48">
              <a:extLst>
                <a:ext uri="{FF2B5EF4-FFF2-40B4-BE49-F238E27FC236}">
                  <a16:creationId xmlns:a16="http://schemas.microsoft.com/office/drawing/2014/main" id="{A26F8A66-E389-4A32-9462-B825494B90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2" y="74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0100</a:t>
              </a:r>
            </a:p>
          </p:txBody>
        </p:sp>
        <p:sp>
          <p:nvSpPr>
            <p:cNvPr id="232497" name="Text Box 49">
              <a:extLst>
                <a:ext uri="{FF2B5EF4-FFF2-40B4-BE49-F238E27FC236}">
                  <a16:creationId xmlns:a16="http://schemas.microsoft.com/office/drawing/2014/main" id="{E9E958AE-0172-49E8-9B10-097AC6EEE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" y="2415"/>
              <a:ext cx="51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3500</a:t>
              </a:r>
            </a:p>
          </p:txBody>
        </p:sp>
        <p:sp>
          <p:nvSpPr>
            <p:cNvPr id="232498" name="Text Box 50">
              <a:extLst>
                <a:ext uri="{FF2B5EF4-FFF2-40B4-BE49-F238E27FC236}">
                  <a16:creationId xmlns:a16="http://schemas.microsoft.com/office/drawing/2014/main" id="{78BF3785-11E9-4E3C-9DCF-CD33BCD7C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" y="210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1400</a:t>
              </a:r>
            </a:p>
          </p:txBody>
        </p:sp>
        <p:sp>
          <p:nvSpPr>
            <p:cNvPr id="232499" name="Text Box 51">
              <a:extLst>
                <a:ext uri="{FF2B5EF4-FFF2-40B4-BE49-F238E27FC236}">
                  <a16:creationId xmlns:a16="http://schemas.microsoft.com/office/drawing/2014/main" id="{9264D8AD-2589-425B-A418-F790657A82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9" y="74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0010</a:t>
              </a:r>
            </a:p>
          </p:txBody>
        </p:sp>
        <p:sp>
          <p:nvSpPr>
            <p:cNvPr id="232500" name="Text Box 52">
              <a:extLst>
                <a:ext uri="{FF2B5EF4-FFF2-40B4-BE49-F238E27FC236}">
                  <a16:creationId xmlns:a16="http://schemas.microsoft.com/office/drawing/2014/main" id="{93750BF9-F129-4DF3-85CD-5B4B8FCA1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0" y="3152"/>
              <a:ext cx="48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3642</a:t>
              </a:r>
            </a:p>
          </p:txBody>
        </p:sp>
        <p:sp>
          <p:nvSpPr>
            <p:cNvPr id="232501" name="Text Box 53">
              <a:extLst>
                <a:ext uri="{FF2B5EF4-FFF2-40B4-BE49-F238E27FC236}">
                  <a16:creationId xmlns:a16="http://schemas.microsoft.com/office/drawing/2014/main" id="{AE044BBC-F8A4-461D-A5FC-3DC9387C1F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7" y="2756"/>
              <a:ext cx="51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0142</a:t>
              </a:r>
            </a:p>
          </p:txBody>
        </p:sp>
        <p:sp>
          <p:nvSpPr>
            <p:cNvPr id="232502" name="Text Box 54">
              <a:extLst>
                <a:ext uri="{FF2B5EF4-FFF2-40B4-BE49-F238E27FC236}">
                  <a16:creationId xmlns:a16="http://schemas.microsoft.com/office/drawing/2014/main" id="{A5C4EA32-5030-411D-8A8F-FC598442A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6" y="125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0120</a:t>
              </a:r>
            </a:p>
          </p:txBody>
        </p:sp>
        <p:sp>
          <p:nvSpPr>
            <p:cNvPr id="232503" name="Text Box 55">
              <a:extLst>
                <a:ext uri="{FF2B5EF4-FFF2-40B4-BE49-F238E27FC236}">
                  <a16:creationId xmlns:a16="http://schemas.microsoft.com/office/drawing/2014/main" id="{C7595B36-6FF6-4222-9DD4-05FC0E694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6" y="1650"/>
              <a:ext cx="48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0132</a:t>
              </a:r>
            </a:p>
          </p:txBody>
        </p:sp>
        <p:sp>
          <p:nvSpPr>
            <p:cNvPr id="232504" name="Text Box 56">
              <a:extLst>
                <a:ext uri="{FF2B5EF4-FFF2-40B4-BE49-F238E27FC236}">
                  <a16:creationId xmlns:a16="http://schemas.microsoft.com/office/drawing/2014/main" id="{1A39D612-076B-4F01-8B79-698EF06F0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3" y="1026"/>
              <a:ext cx="5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0011</a:t>
              </a:r>
            </a:p>
          </p:txBody>
        </p:sp>
        <p:sp>
          <p:nvSpPr>
            <p:cNvPr id="232505" name="Text Box 57">
              <a:extLst>
                <a:ext uri="{FF2B5EF4-FFF2-40B4-BE49-F238E27FC236}">
                  <a16:creationId xmlns:a16="http://schemas.microsoft.com/office/drawing/2014/main" id="{533F34CD-AF8E-45A7-A5E8-2E0E987C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3" y="2274"/>
              <a:ext cx="5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0013</a:t>
              </a:r>
            </a:p>
          </p:txBody>
        </p:sp>
        <p:sp>
          <p:nvSpPr>
            <p:cNvPr id="232506" name="Text Box 58">
              <a:extLst>
                <a:ext uri="{FF2B5EF4-FFF2-40B4-BE49-F238E27FC236}">
                  <a16:creationId xmlns:a16="http://schemas.microsoft.com/office/drawing/2014/main" id="{E44075D7-AB77-43F2-93A1-6E27282C9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1" y="1310"/>
              <a:ext cx="4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0012</a:t>
              </a:r>
            </a:p>
          </p:txBody>
        </p:sp>
        <p:sp>
          <p:nvSpPr>
            <p:cNvPr id="232507" name="Text Box 59">
              <a:extLst>
                <a:ext uri="{FF2B5EF4-FFF2-40B4-BE49-F238E27FC236}">
                  <a16:creationId xmlns:a16="http://schemas.microsoft.com/office/drawing/2014/main" id="{FF952288-BEF7-4A28-8276-CDF4325D60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3096"/>
              <a:ext cx="3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BC00"/>
                  </a:solidFill>
                  <a:latin typeface="黑体" panose="02010609060101010101" pitchFamily="49" charset="-122"/>
                </a:rPr>
                <a:t>e2</a:t>
              </a:r>
            </a:p>
          </p:txBody>
        </p:sp>
        <p:sp>
          <p:nvSpPr>
            <p:cNvPr id="232508" name="Line 60">
              <a:extLst>
                <a:ext uri="{FF2B5EF4-FFF2-40B4-BE49-F238E27FC236}">
                  <a16:creationId xmlns:a16="http://schemas.microsoft.com/office/drawing/2014/main" id="{CCFDAD6D-1163-4E63-8DAC-FDB3C4AB9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743"/>
              <a:ext cx="0" cy="2608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09" name="Line 61">
              <a:extLst>
                <a:ext uri="{FF2B5EF4-FFF2-40B4-BE49-F238E27FC236}">
                  <a16:creationId xmlns:a16="http://schemas.microsoft.com/office/drawing/2014/main" id="{717BF134-5CFE-429A-9A08-2BBA6F9DFB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0" y="743"/>
              <a:ext cx="0" cy="2579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0" name="Line 62">
              <a:extLst>
                <a:ext uri="{FF2B5EF4-FFF2-40B4-BE49-F238E27FC236}">
                  <a16:creationId xmlns:a16="http://schemas.microsoft.com/office/drawing/2014/main" id="{A1DF8BEC-9C60-42F6-B0B3-7341612AE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969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1" name="Line 63">
              <a:extLst>
                <a:ext uri="{FF2B5EF4-FFF2-40B4-BE49-F238E27FC236}">
                  <a16:creationId xmlns:a16="http://schemas.microsoft.com/office/drawing/2014/main" id="{4B7FADEB-3E9B-4876-BE4E-D46B47686C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0" y="828"/>
              <a:ext cx="0" cy="1587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2" name="Line 64">
              <a:extLst>
                <a:ext uri="{FF2B5EF4-FFF2-40B4-BE49-F238E27FC236}">
                  <a16:creationId xmlns:a16="http://schemas.microsoft.com/office/drawing/2014/main" id="{77933CF3-5DBC-45F5-A486-DD428D3984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7" y="799"/>
              <a:ext cx="0" cy="1616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3" name="Line 65">
              <a:extLst>
                <a:ext uri="{FF2B5EF4-FFF2-40B4-BE49-F238E27FC236}">
                  <a16:creationId xmlns:a16="http://schemas.microsoft.com/office/drawing/2014/main" id="{C833BF94-88C7-4F8E-8E5B-457846242F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9" y="743"/>
              <a:ext cx="0" cy="396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4" name="Line 66">
              <a:extLst>
                <a:ext uri="{FF2B5EF4-FFF2-40B4-BE49-F238E27FC236}">
                  <a16:creationId xmlns:a16="http://schemas.microsoft.com/office/drawing/2014/main" id="{0D6342A9-163B-4C8F-B0D5-17B6E131C0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8" y="743"/>
              <a:ext cx="0" cy="396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5" name="Line 67">
              <a:extLst>
                <a:ext uri="{FF2B5EF4-FFF2-40B4-BE49-F238E27FC236}">
                  <a16:creationId xmlns:a16="http://schemas.microsoft.com/office/drawing/2014/main" id="{A7FAFF3D-4094-4386-8029-7DE70E0B6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1" y="743"/>
              <a:ext cx="0" cy="1842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6" name="Line 68">
              <a:extLst>
                <a:ext uri="{FF2B5EF4-FFF2-40B4-BE49-F238E27FC236}">
                  <a16:creationId xmlns:a16="http://schemas.microsoft.com/office/drawing/2014/main" id="{BA8EBADD-36A9-486D-B8D2-77E71DC41C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8" y="743"/>
              <a:ext cx="0" cy="181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7" name="Line 69">
              <a:extLst>
                <a:ext uri="{FF2B5EF4-FFF2-40B4-BE49-F238E27FC236}">
                  <a16:creationId xmlns:a16="http://schemas.microsoft.com/office/drawing/2014/main" id="{E6AEE4D6-6895-4EE6-B60A-BA1C4140C3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3351"/>
              <a:ext cx="510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8" name="Line 70">
              <a:extLst>
                <a:ext uri="{FF2B5EF4-FFF2-40B4-BE49-F238E27FC236}">
                  <a16:creationId xmlns:a16="http://schemas.microsoft.com/office/drawing/2014/main" id="{086C88D5-5C34-48CA-A32C-AF7C2EB1F1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969"/>
              <a:ext cx="0" cy="1474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19" name="Line 71">
              <a:extLst>
                <a:ext uri="{FF2B5EF4-FFF2-40B4-BE49-F238E27FC236}">
                  <a16:creationId xmlns:a16="http://schemas.microsoft.com/office/drawing/2014/main" id="{ACE11863-7BA0-46C5-99C9-9FADD9B5E8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30" y="2415"/>
              <a:ext cx="397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20" name="Line 72">
              <a:extLst>
                <a:ext uri="{FF2B5EF4-FFF2-40B4-BE49-F238E27FC236}">
                  <a16:creationId xmlns:a16="http://schemas.microsoft.com/office/drawing/2014/main" id="{D7A5E749-A048-4C42-B606-8074CD85B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39" y="1139"/>
              <a:ext cx="369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21" name="Line 73">
              <a:extLst>
                <a:ext uri="{FF2B5EF4-FFF2-40B4-BE49-F238E27FC236}">
                  <a16:creationId xmlns:a16="http://schemas.microsoft.com/office/drawing/2014/main" id="{198C6C2C-EB17-4225-8E5A-1528DECF0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1" y="2585"/>
              <a:ext cx="397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522" name="Text Box 74">
              <a:extLst>
                <a:ext uri="{FF2B5EF4-FFF2-40B4-BE49-F238E27FC236}">
                  <a16:creationId xmlns:a16="http://schemas.microsoft.com/office/drawing/2014/main" id="{1D701C8F-6397-4B85-A1C0-1DF8B451F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103"/>
              <a:ext cx="3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BC00"/>
                  </a:solidFill>
                  <a:latin typeface="黑体" panose="02010609060101010101" pitchFamily="49" charset="-122"/>
                </a:rPr>
                <a:t>e3</a:t>
              </a:r>
            </a:p>
          </p:txBody>
        </p:sp>
        <p:sp>
          <p:nvSpPr>
            <p:cNvPr id="232523" name="Text Box 75">
              <a:extLst>
                <a:ext uri="{FF2B5EF4-FFF2-40B4-BE49-F238E27FC236}">
                  <a16:creationId xmlns:a16="http://schemas.microsoft.com/office/drawing/2014/main" id="{A782DE89-1271-419A-BE33-3BD461329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3" y="2869"/>
              <a:ext cx="3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00BC00"/>
                  </a:solidFill>
                  <a:latin typeface="黑体" panose="02010609060101010101" pitchFamily="49" charset="-122"/>
                </a:rPr>
                <a:t>e1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日期占位符 3">
            <a:extLst>
              <a:ext uri="{FF2B5EF4-FFF2-40B4-BE49-F238E27FC236}">
                <a16:creationId xmlns:a16="http://schemas.microsoft.com/office/drawing/2014/main" id="{5B204BC4-7205-4A1F-89BD-D925795B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7" name="灯片编号占位符 5">
            <a:extLst>
              <a:ext uri="{FF2B5EF4-FFF2-40B4-BE49-F238E27FC236}">
                <a16:creationId xmlns:a16="http://schemas.microsoft.com/office/drawing/2014/main" id="{0930ECB2-01A3-46CD-B7E6-10D097BD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7887-6527-4541-BC02-25F10B89472A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234498" name="Rectangle 2">
            <a:extLst>
              <a:ext uri="{FF2B5EF4-FFF2-40B4-BE49-F238E27FC236}">
                <a16:creationId xmlns:a16="http://schemas.microsoft.com/office/drawing/2014/main" id="{459A8EC4-580C-4EEE-98B9-99105382C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.2.2 </a:t>
            </a:r>
            <a:r>
              <a:rPr lang="zh-CN" altLang="en-US" sz="3200"/>
              <a:t>向量时戳</a:t>
            </a:r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310B069D-37BA-472C-836F-3B0A744FE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728663"/>
            <a:ext cx="9144000" cy="6526212"/>
          </a:xfrm>
          <a:noFill/>
          <a:ln/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因果序检测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1)</a:t>
            </a: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消息时戳间比较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  在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P2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上，先到达的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M3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的时戳为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（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3,0,3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），后到达的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的时戳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为（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1,0,0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）。但是：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∵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(1,0,0)&lt;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(3,0,3)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∴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在因果序上先于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M3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故</a:t>
            </a:r>
            <a:r>
              <a:rPr lang="en-US" altLang="zh-CN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后于</a:t>
            </a:r>
            <a:r>
              <a:rPr lang="en-US" altLang="zh-CN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M3</a:t>
            </a:r>
            <a:r>
              <a:rPr lang="zh-CN" altLang="en-US" sz="2400" dirty="0">
                <a:solidFill>
                  <a:srgbClr val="BFFF09"/>
                </a:solidFill>
                <a:latin typeface="Times New Roman" panose="02020603050405020304" pitchFamily="18" charset="0"/>
              </a:rPr>
              <a:t>到达违反因果序</a:t>
            </a:r>
            <a:endParaRPr lang="zh-CN" altLang="en-US" sz="2400" dirty="0">
              <a:solidFill>
                <a:srgbClr val="BFFF09"/>
              </a:solidFill>
              <a:latin typeface="黑体" panose="02010609060101010101" pitchFamily="49" charset="-122"/>
            </a:endParaRP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 </a:t>
            </a:r>
            <a:r>
              <a:rPr lang="en-US" altLang="zh-CN" sz="2400" dirty="0">
                <a:solidFill>
                  <a:srgbClr val="EA9C00"/>
                </a:solidFill>
                <a:latin typeface="黑体" panose="02010609060101010101" pitchFamily="49" charset="-122"/>
              </a:rPr>
              <a:t>2)</a:t>
            </a:r>
            <a:r>
              <a:rPr lang="zh-CN" altLang="en-US" sz="2400" dirty="0">
                <a:solidFill>
                  <a:srgbClr val="EA9C00"/>
                </a:solidFill>
                <a:latin typeface="黑体" panose="02010609060101010101" pitchFamily="49" charset="-122"/>
              </a:rPr>
              <a:t>消息时戳和局部时戳比较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  当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时戳为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(1,0,0)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到达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的时戳是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(3,2,3)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。但：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</a:rPr>
              <a:t>∵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(1,0,0)&lt;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(3,2,3)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</a:rPr>
              <a:t>∴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在因果序上应先于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(3,2,3)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对应的事件</a:t>
            </a:r>
          </a:p>
        </p:txBody>
      </p:sp>
      <p:grpSp>
        <p:nvGrpSpPr>
          <p:cNvPr id="234541" name="Group 45">
            <a:extLst>
              <a:ext uri="{FF2B5EF4-FFF2-40B4-BE49-F238E27FC236}">
                <a16:creationId xmlns:a16="http://schemas.microsoft.com/office/drawing/2014/main" id="{325B8FF2-3E7D-4F01-B3C6-E702EEC5601C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323850"/>
            <a:ext cx="4211637" cy="5176838"/>
            <a:chOff x="3107" y="459"/>
            <a:chExt cx="2653" cy="3261"/>
          </a:xfrm>
        </p:grpSpPr>
        <p:sp>
          <p:nvSpPr>
            <p:cNvPr id="234501" name="Line 5">
              <a:extLst>
                <a:ext uri="{FF2B5EF4-FFF2-40B4-BE49-F238E27FC236}">
                  <a16:creationId xmlns:a16="http://schemas.microsoft.com/office/drawing/2014/main" id="{34C7D622-AD86-4948-A6ED-CEE9EC9C8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7" y="897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02" name="Line 6">
              <a:extLst>
                <a:ext uri="{FF2B5EF4-FFF2-40B4-BE49-F238E27FC236}">
                  <a16:creationId xmlns:a16="http://schemas.microsoft.com/office/drawing/2014/main" id="{56056ECC-6BDF-466D-919A-DC8E6C0436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897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03" name="Line 7">
              <a:extLst>
                <a:ext uri="{FF2B5EF4-FFF2-40B4-BE49-F238E27FC236}">
                  <a16:creationId xmlns:a16="http://schemas.microsoft.com/office/drawing/2014/main" id="{4EC1130C-0E59-4754-A25A-2E485BA82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5" y="897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04" name="Text Box 8">
              <a:extLst>
                <a:ext uri="{FF2B5EF4-FFF2-40B4-BE49-F238E27FC236}">
                  <a16:creationId xmlns:a16="http://schemas.microsoft.com/office/drawing/2014/main" id="{3D57DC6A-A8A9-460F-846C-EF80E4CFA1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508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34505" name="Text Box 9">
              <a:extLst>
                <a:ext uri="{FF2B5EF4-FFF2-40B4-BE49-F238E27FC236}">
                  <a16:creationId xmlns:a16="http://schemas.microsoft.com/office/drawing/2014/main" id="{BD5D23A4-4490-4B68-87C5-1D9458D31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6" y="459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34506" name="Text Box 10">
              <a:extLst>
                <a:ext uri="{FF2B5EF4-FFF2-40B4-BE49-F238E27FC236}">
                  <a16:creationId xmlns:a16="http://schemas.microsoft.com/office/drawing/2014/main" id="{816EC9D1-3730-48C0-8A41-E49D2BBCC4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3" y="459"/>
              <a:ext cx="5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34507" name="Oval 11">
              <a:extLst>
                <a:ext uri="{FF2B5EF4-FFF2-40B4-BE49-F238E27FC236}">
                  <a16:creationId xmlns:a16="http://schemas.microsoft.com/office/drawing/2014/main" id="{DBA9E3C1-55FC-4971-B074-4108D4AE6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1093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08" name="Oval 12">
              <a:extLst>
                <a:ext uri="{FF2B5EF4-FFF2-40B4-BE49-F238E27FC236}">
                  <a16:creationId xmlns:a16="http://schemas.microsoft.com/office/drawing/2014/main" id="{B3A99593-54DC-4D33-BCE7-D3665E18186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83" y="3403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09" name="Oval 13">
              <a:extLst>
                <a:ext uri="{FF2B5EF4-FFF2-40B4-BE49-F238E27FC236}">
                  <a16:creationId xmlns:a16="http://schemas.microsoft.com/office/drawing/2014/main" id="{EB112B34-B3EA-4DD7-843B-7711EEC89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653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0" name="Oval 14">
              <a:extLst>
                <a:ext uri="{FF2B5EF4-FFF2-40B4-BE49-F238E27FC236}">
                  <a16:creationId xmlns:a16="http://schemas.microsoft.com/office/drawing/2014/main" id="{B2AD2770-3159-424D-8197-3F973B52C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" y="1096"/>
              <a:ext cx="85" cy="159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1" name="Oval 15">
              <a:extLst>
                <a:ext uri="{FF2B5EF4-FFF2-40B4-BE49-F238E27FC236}">
                  <a16:creationId xmlns:a16="http://schemas.microsoft.com/office/drawing/2014/main" id="{AC777319-8AA7-4324-87E0-A267D9A0E8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931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2" name="Oval 16">
              <a:extLst>
                <a:ext uri="{FF2B5EF4-FFF2-40B4-BE49-F238E27FC236}">
                  <a16:creationId xmlns:a16="http://schemas.microsoft.com/office/drawing/2014/main" id="{F0793307-CE9B-4993-AB0C-AC9AD4745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" y="2807"/>
              <a:ext cx="85" cy="158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3" name="Oval 17">
              <a:extLst>
                <a:ext uri="{FF2B5EF4-FFF2-40B4-BE49-F238E27FC236}">
                  <a16:creationId xmlns:a16="http://schemas.microsoft.com/office/drawing/2014/main" id="{94C20D9F-6D58-4BB6-971C-C5F5C615F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3522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4" name="Oval 18">
              <a:extLst>
                <a:ext uri="{FF2B5EF4-FFF2-40B4-BE49-F238E27FC236}">
                  <a16:creationId xmlns:a16="http://schemas.microsoft.com/office/drawing/2014/main" id="{5FA0A001-AAAD-4BA6-B794-4306BF6D4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210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15" name="Text Box 19">
              <a:extLst>
                <a:ext uri="{FF2B5EF4-FFF2-40B4-BE49-F238E27FC236}">
                  <a16:creationId xmlns:a16="http://schemas.microsoft.com/office/drawing/2014/main" id="{9FF2B40C-266B-475F-AD93-AA3AC12DA5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2" y="2245"/>
              <a:ext cx="425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chemeClr val="accent1"/>
                  </a:solidFill>
                </a:rPr>
                <a:t>M1</a:t>
              </a:r>
              <a:endParaRPr lang="en-US" altLang="zh-CN" sz="2000">
                <a:solidFill>
                  <a:schemeClr val="accent1"/>
                </a:solidFill>
              </a:endParaRPr>
            </a:p>
          </p:txBody>
        </p:sp>
        <p:sp>
          <p:nvSpPr>
            <p:cNvPr id="234516" name="Line 20">
              <a:extLst>
                <a:ext uri="{FF2B5EF4-FFF2-40B4-BE49-F238E27FC236}">
                  <a16:creationId xmlns:a16="http://schemas.microsoft.com/office/drawing/2014/main" id="{EDAA40FB-192A-4694-9CC0-5F3C0E6E8F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176"/>
              <a:ext cx="709" cy="226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17" name="Line 21">
              <a:extLst>
                <a:ext uri="{FF2B5EF4-FFF2-40B4-BE49-F238E27FC236}">
                  <a16:creationId xmlns:a16="http://schemas.microsoft.com/office/drawing/2014/main" id="{6DA2D7C2-A400-4198-88F6-42AF296416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39" y="2568"/>
              <a:ext cx="737" cy="31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18" name="Line 22">
              <a:extLst>
                <a:ext uri="{FF2B5EF4-FFF2-40B4-BE49-F238E27FC236}">
                  <a16:creationId xmlns:a16="http://schemas.microsoft.com/office/drawing/2014/main" id="{5A8D7454-34B5-4581-B8A1-73CB27D1E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2011"/>
              <a:ext cx="1502" cy="23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19" name="Line 23">
              <a:extLst>
                <a:ext uri="{FF2B5EF4-FFF2-40B4-BE49-F238E27FC236}">
                  <a16:creationId xmlns:a16="http://schemas.microsoft.com/office/drawing/2014/main" id="{1E8C1810-F22C-4DEB-91DD-B1CD06AAAD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5" y="1176"/>
              <a:ext cx="1485" cy="557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20" name="Text Box 24">
              <a:extLst>
                <a:ext uri="{FF2B5EF4-FFF2-40B4-BE49-F238E27FC236}">
                  <a16:creationId xmlns:a16="http://schemas.microsoft.com/office/drawing/2014/main" id="{EC5148CB-53F4-4477-A251-D4D6732671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772"/>
              <a:ext cx="56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On P2</a:t>
              </a:r>
            </a:p>
          </p:txBody>
        </p:sp>
        <p:sp>
          <p:nvSpPr>
            <p:cNvPr id="234521" name="Text Box 25">
              <a:extLst>
                <a:ext uri="{FF2B5EF4-FFF2-40B4-BE49-F238E27FC236}">
                  <a16:creationId xmlns:a16="http://schemas.microsoft.com/office/drawing/2014/main" id="{D04DA772-FF00-4285-B7FD-56C721029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858"/>
              <a:ext cx="53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Where is 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?</a:t>
              </a:r>
            </a:p>
          </p:txBody>
        </p:sp>
        <p:sp>
          <p:nvSpPr>
            <p:cNvPr id="234522" name="Text Box 26">
              <a:extLst>
                <a:ext uri="{FF2B5EF4-FFF2-40B4-BE49-F238E27FC236}">
                  <a16:creationId xmlns:a16="http://schemas.microsoft.com/office/drawing/2014/main" id="{D92191E0-C8D7-4C90-96CB-B463AFA5D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818"/>
              <a:ext cx="567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zh-CN" altLang="en-US" sz="2000">
                  <a:solidFill>
                    <a:srgbClr val="EA9C00"/>
                  </a:solidFill>
                  <a:latin typeface="黑体" panose="02010609060101010101" pitchFamily="49" charset="-122"/>
                </a:rPr>
                <a:t>迁移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zh-CN" altLang="en-US" sz="2000">
                  <a:solidFill>
                    <a:srgbClr val="EA9C00"/>
                  </a:solidFill>
                  <a:latin typeface="黑体" panose="02010609060101010101" pitchFamily="49" charset="-122"/>
                </a:rPr>
                <a:t>到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34523" name="Text Box 27">
              <a:extLst>
                <a:ext uri="{FF2B5EF4-FFF2-40B4-BE49-F238E27FC236}">
                  <a16:creationId xmlns:a16="http://schemas.microsoft.com/office/drawing/2014/main" id="{41D55529-4CA9-485B-BE44-BFC658654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" y="2965"/>
              <a:ext cx="681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1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</a:rPr>
                <a:t>I don’t know</a:t>
              </a:r>
            </a:p>
          </p:txBody>
        </p:sp>
        <p:sp>
          <p:nvSpPr>
            <p:cNvPr id="234524" name="Text Box 28">
              <a:extLst>
                <a:ext uri="{FF2B5EF4-FFF2-40B4-BE49-F238E27FC236}">
                  <a16:creationId xmlns:a16="http://schemas.microsoft.com/office/drawing/2014/main" id="{DD4EF358-C67C-490A-87CD-850A7628FA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6" y="1812"/>
              <a:ext cx="425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chemeClr val="accent1"/>
                  </a:solidFill>
                </a:rPr>
                <a:t>M2</a:t>
              </a:r>
              <a:endParaRPr lang="en-US" altLang="zh-CN" sz="2000">
                <a:solidFill>
                  <a:schemeClr val="accent1"/>
                </a:solidFill>
              </a:endParaRPr>
            </a:p>
          </p:txBody>
        </p:sp>
        <p:sp>
          <p:nvSpPr>
            <p:cNvPr id="234525" name="Oval 29">
              <a:extLst>
                <a:ext uri="{FF2B5EF4-FFF2-40B4-BE49-F238E27FC236}">
                  <a16:creationId xmlns:a16="http://schemas.microsoft.com/office/drawing/2014/main" id="{5F6980ED-17BF-429C-B0E1-80D3D1B81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488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26" name="Oval 30">
              <a:extLst>
                <a:ext uri="{FF2B5EF4-FFF2-40B4-BE49-F238E27FC236}">
                  <a16:creationId xmlns:a16="http://schemas.microsoft.com/office/drawing/2014/main" id="{CCFAF05B-7000-4274-9A71-F7647F112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" y="3084"/>
              <a:ext cx="85" cy="12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4527" name="Text Box 31">
              <a:extLst>
                <a:ext uri="{FF2B5EF4-FFF2-40B4-BE49-F238E27FC236}">
                  <a16:creationId xmlns:a16="http://schemas.microsoft.com/office/drawing/2014/main" id="{668DEE16-7686-4F66-8CDA-EC904EC3F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2369"/>
              <a:ext cx="53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Where is </a:t>
              </a:r>
              <a:r>
                <a:rPr lang="en-US" altLang="zh-CN" sz="2000">
                  <a:solidFill>
                    <a:srgbClr val="EA9C00"/>
                  </a:solidFill>
                </a:rPr>
                <a:t>O</a:t>
              </a: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?</a:t>
              </a:r>
            </a:p>
          </p:txBody>
        </p:sp>
        <p:sp>
          <p:nvSpPr>
            <p:cNvPr id="234528" name="Text Box 32">
              <a:extLst>
                <a:ext uri="{FF2B5EF4-FFF2-40B4-BE49-F238E27FC236}">
                  <a16:creationId xmlns:a16="http://schemas.microsoft.com/office/drawing/2014/main" id="{C78AB3E1-7AB7-4E34-87CC-6B400C191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8" y="2529"/>
              <a:ext cx="425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 dirty="0">
                  <a:solidFill>
                    <a:schemeClr val="accent1"/>
                  </a:solidFill>
                </a:rPr>
                <a:t>M3</a:t>
              </a:r>
              <a:endParaRPr lang="en-US" altLang="zh-CN" sz="2000" dirty="0">
                <a:solidFill>
                  <a:schemeClr val="accent1"/>
                </a:solidFill>
              </a:endParaRPr>
            </a:p>
          </p:txBody>
        </p:sp>
        <p:sp>
          <p:nvSpPr>
            <p:cNvPr id="234529" name="Line 33">
              <a:extLst>
                <a:ext uri="{FF2B5EF4-FFF2-40B4-BE49-F238E27FC236}">
                  <a16:creationId xmlns:a16="http://schemas.microsoft.com/office/drawing/2014/main" id="{44F45E3E-2D74-4ACA-AA94-8B9312EEA6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1" y="3125"/>
              <a:ext cx="737" cy="43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530" name="Text Box 34">
              <a:extLst>
                <a:ext uri="{FF2B5EF4-FFF2-40B4-BE49-F238E27FC236}">
                  <a16:creationId xmlns:a16="http://schemas.microsoft.com/office/drawing/2014/main" id="{753E76B1-E2E5-4509-A2F4-1F926BD87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" y="3436"/>
              <a:ext cx="539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EA9C00"/>
                  </a:solidFill>
                  <a:latin typeface="黑体" panose="02010609060101010101" pitchFamily="49" charset="-122"/>
                </a:rPr>
                <a:t>Error!</a:t>
              </a:r>
            </a:p>
          </p:txBody>
        </p:sp>
        <p:sp>
          <p:nvSpPr>
            <p:cNvPr id="234531" name="Text Box 35">
              <a:extLst>
                <a:ext uri="{FF2B5EF4-FFF2-40B4-BE49-F238E27FC236}">
                  <a16:creationId xmlns:a16="http://schemas.microsoft.com/office/drawing/2014/main" id="{00DC45BF-98E1-42BF-99B2-DBDB5F72D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7" y="969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100</a:t>
              </a:r>
            </a:p>
          </p:txBody>
        </p:sp>
        <p:sp>
          <p:nvSpPr>
            <p:cNvPr id="234532" name="Text Box 36">
              <a:extLst>
                <a:ext uri="{FF2B5EF4-FFF2-40B4-BE49-F238E27FC236}">
                  <a16:creationId xmlns:a16="http://schemas.microsoft.com/office/drawing/2014/main" id="{72E9F7AE-4D5F-417E-B125-E5344F3BD5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1565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201</a:t>
              </a:r>
            </a:p>
          </p:txBody>
        </p:sp>
        <p:sp>
          <p:nvSpPr>
            <p:cNvPr id="234533" name="Text Box 37">
              <a:extLst>
                <a:ext uri="{FF2B5EF4-FFF2-40B4-BE49-F238E27FC236}">
                  <a16:creationId xmlns:a16="http://schemas.microsoft.com/office/drawing/2014/main" id="{92305A9E-921D-442B-85D5-1C720F57E4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7" y="1905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301</a:t>
              </a:r>
            </a:p>
          </p:txBody>
        </p:sp>
        <p:sp>
          <p:nvSpPr>
            <p:cNvPr id="234534" name="Text Box 38">
              <a:extLst>
                <a:ext uri="{FF2B5EF4-FFF2-40B4-BE49-F238E27FC236}">
                  <a16:creationId xmlns:a16="http://schemas.microsoft.com/office/drawing/2014/main" id="{B20F4C9F-64BA-4AEE-A384-F9C128CC2E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" y="969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001</a:t>
              </a:r>
            </a:p>
          </p:txBody>
        </p:sp>
        <p:sp>
          <p:nvSpPr>
            <p:cNvPr id="234535" name="Text Box 39">
              <a:extLst>
                <a:ext uri="{FF2B5EF4-FFF2-40B4-BE49-F238E27FC236}">
                  <a16:creationId xmlns:a16="http://schemas.microsoft.com/office/drawing/2014/main" id="{CEC2D8CE-B7F4-4A1F-80A5-84B278A9E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6" y="2047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302</a:t>
              </a:r>
            </a:p>
          </p:txBody>
        </p:sp>
        <p:sp>
          <p:nvSpPr>
            <p:cNvPr id="234536" name="Text Box 40">
              <a:extLst>
                <a:ext uri="{FF2B5EF4-FFF2-40B4-BE49-F238E27FC236}">
                  <a16:creationId xmlns:a16="http://schemas.microsoft.com/office/drawing/2014/main" id="{8E2A6635-CA36-46E4-8920-A0D4E676B5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8" y="2358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303</a:t>
              </a:r>
            </a:p>
          </p:txBody>
        </p:sp>
        <p:sp>
          <p:nvSpPr>
            <p:cNvPr id="234537" name="Text Box 41">
              <a:extLst>
                <a:ext uri="{FF2B5EF4-FFF2-40B4-BE49-F238E27FC236}">
                  <a16:creationId xmlns:a16="http://schemas.microsoft.com/office/drawing/2014/main" id="{FDB7E6CA-9E5D-447F-BB7E-B45DBA50A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2" y="2642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 dirty="0">
                  <a:solidFill>
                    <a:srgbClr val="10BC31"/>
                  </a:solidFill>
                  <a:latin typeface="黑体" panose="02010609060101010101" pitchFamily="49" charset="-122"/>
                </a:rPr>
                <a:t>313</a:t>
              </a:r>
            </a:p>
          </p:txBody>
        </p:sp>
        <p:sp>
          <p:nvSpPr>
            <p:cNvPr id="234538" name="Text Box 42">
              <a:extLst>
                <a:ext uri="{FF2B5EF4-FFF2-40B4-BE49-F238E27FC236}">
                  <a16:creationId xmlns:a16="http://schemas.microsoft.com/office/drawing/2014/main" id="{A5C7F3AB-D110-42A9-A5A2-921708AEF4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1" y="2954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323</a:t>
              </a:r>
            </a:p>
          </p:txBody>
        </p:sp>
        <p:sp>
          <p:nvSpPr>
            <p:cNvPr id="234539" name="Text Box 43">
              <a:extLst>
                <a:ext uri="{FF2B5EF4-FFF2-40B4-BE49-F238E27FC236}">
                  <a16:creationId xmlns:a16="http://schemas.microsoft.com/office/drawing/2014/main" id="{7BE59252-09F5-453D-AF95-BD127BF7D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" y="3351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 dirty="0">
                  <a:solidFill>
                    <a:srgbClr val="10BC31"/>
                  </a:solidFill>
                  <a:latin typeface="黑体" panose="02010609060101010101" pitchFamily="49" charset="-122"/>
                </a:rPr>
                <a:t>333</a:t>
              </a:r>
            </a:p>
          </p:txBody>
        </p:sp>
        <p:sp>
          <p:nvSpPr>
            <p:cNvPr id="234540" name="Text Box 44">
              <a:extLst>
                <a:ext uri="{FF2B5EF4-FFF2-40B4-BE49-F238E27FC236}">
                  <a16:creationId xmlns:a16="http://schemas.microsoft.com/office/drawing/2014/main" id="{0784A745-7209-41B6-99A2-78F4F9DB1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1" y="3464"/>
              <a:ext cx="4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10BC31"/>
                  </a:solidFill>
                  <a:latin typeface="黑体" panose="02010609060101010101" pitchFamily="49" charset="-122"/>
                </a:rPr>
                <a:t>324</a:t>
              </a:r>
            </a:p>
          </p:txBody>
        </p:sp>
      </p:grp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日期占位符 3">
            <a:extLst>
              <a:ext uri="{FF2B5EF4-FFF2-40B4-BE49-F238E27FC236}">
                <a16:creationId xmlns:a16="http://schemas.microsoft.com/office/drawing/2014/main" id="{EF92B00B-F8BA-43CA-869A-04080285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6" name="灯片编号占位符 5">
            <a:extLst>
              <a:ext uri="{FF2B5EF4-FFF2-40B4-BE49-F238E27FC236}">
                <a16:creationId xmlns:a16="http://schemas.microsoft.com/office/drawing/2014/main" id="{FD83426C-CD0A-40C8-A769-2EADD827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36D7-50C7-43E0-B866-A9E5915D0C2F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236546" name="Rectangle 2">
            <a:extLst>
              <a:ext uri="{FF2B5EF4-FFF2-40B4-BE49-F238E27FC236}">
                <a16:creationId xmlns:a16="http://schemas.microsoft.com/office/drawing/2014/main" id="{7483D402-0D9C-4091-A2BB-E6772CACE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2782A01B-FF4E-477F-9412-8094EF41B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4475162" cy="567848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如何保证通信不违反因果关系？</a:t>
            </a:r>
            <a:endParaRPr lang="zh-CN" altLang="en-US" sz="2800" dirty="0">
              <a:solidFill>
                <a:srgbClr val="BFFF09"/>
              </a:solidFill>
              <a:latin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  处理器不能选择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达到的次序，但能</a:t>
            </a:r>
            <a:r>
              <a:rPr lang="zh-CN" altLang="en-US" sz="2800" dirty="0">
                <a:solidFill>
                  <a:srgbClr val="5DFF5D"/>
                </a:solidFill>
                <a:latin typeface="黑体" panose="02010609060101010101" pitchFamily="49" charset="-122"/>
              </a:rPr>
              <a:t>抑制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过早达到的</a:t>
            </a:r>
            <a:r>
              <a:rPr lang="en-US" altLang="zh-CN" sz="2800" dirty="0">
                <a:solidFill>
                  <a:schemeClr val="bg1"/>
                </a:solidFill>
                <a:latin typeface="黑体" panose="02010609060101010101" pitchFamily="49" charset="-122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</a:rPr>
              <a:t>来修正传递（指提交给应用）次序。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FIFO</a:t>
            </a:r>
            <a:r>
              <a:rPr lang="zh-CN" altLang="en-US" sz="2800" dirty="0">
                <a:latin typeface="Times New Roman" panose="02020603050405020304" pitchFamily="18" charset="0"/>
              </a:rPr>
              <a:t>通信（如</a:t>
            </a:r>
            <a:r>
              <a:rPr lang="en-US" altLang="zh-CN" sz="2800" dirty="0">
                <a:latin typeface="Times New Roman" panose="02020603050405020304" pitchFamily="18" charset="0"/>
              </a:rPr>
              <a:t>TCP</a:t>
            </a:r>
            <a:r>
              <a:rPr lang="zh-CN" altLang="en-US" sz="2800" dirty="0">
                <a:latin typeface="Times New Roman" panose="02020603050405020304" pitchFamily="18" charset="0"/>
              </a:rPr>
              <a:t>）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由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传递协议栈里的一层负责确保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FIFO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通信</a:t>
            </a:r>
          </a:p>
        </p:txBody>
      </p:sp>
      <p:grpSp>
        <p:nvGrpSpPr>
          <p:cNvPr id="236564" name="Group 20">
            <a:extLst>
              <a:ext uri="{FF2B5EF4-FFF2-40B4-BE49-F238E27FC236}">
                <a16:creationId xmlns:a16="http://schemas.microsoft.com/office/drawing/2014/main" id="{70FAE225-9593-478D-AF65-47A87AB97B90}"/>
              </a:ext>
            </a:extLst>
          </p:cNvPr>
          <p:cNvGrpSpPr>
            <a:grpSpLocks/>
          </p:cNvGrpSpPr>
          <p:nvPr/>
        </p:nvGrpSpPr>
        <p:grpSpPr bwMode="auto">
          <a:xfrm>
            <a:off x="5067300" y="1042988"/>
            <a:ext cx="4076700" cy="3341687"/>
            <a:chOff x="3475" y="657"/>
            <a:chExt cx="2285" cy="1937"/>
          </a:xfrm>
        </p:grpSpPr>
        <p:sp>
          <p:nvSpPr>
            <p:cNvPr id="236548" name="Text Box 4">
              <a:extLst>
                <a:ext uri="{FF2B5EF4-FFF2-40B4-BE49-F238E27FC236}">
                  <a16:creationId xmlns:a16="http://schemas.microsoft.com/office/drawing/2014/main" id="{B504C9F2-211C-4B66-B143-C49DEA20C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9" y="657"/>
              <a:ext cx="1247" cy="236"/>
            </a:xfrm>
            <a:prstGeom prst="rect">
              <a:avLst/>
            </a:prstGeom>
            <a:noFill/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Application</a:t>
              </a:r>
            </a:p>
          </p:txBody>
        </p:sp>
        <p:sp>
          <p:nvSpPr>
            <p:cNvPr id="236549" name="Text Box 5">
              <a:extLst>
                <a:ext uri="{FF2B5EF4-FFF2-40B4-BE49-F238E27FC236}">
                  <a16:creationId xmlns:a16="http://schemas.microsoft.com/office/drawing/2014/main" id="{2ED493C2-DCAD-409A-BCEB-1A1C54FEDF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7" y="1565"/>
              <a:ext cx="1219" cy="236"/>
            </a:xfrm>
            <a:prstGeom prst="rect">
              <a:avLst/>
            </a:prstGeom>
            <a:noFill/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FIFO ordering</a:t>
              </a:r>
            </a:p>
          </p:txBody>
        </p:sp>
        <p:sp>
          <p:nvSpPr>
            <p:cNvPr id="236550" name="Text Box 6">
              <a:extLst>
                <a:ext uri="{FF2B5EF4-FFF2-40B4-BE49-F238E27FC236}">
                  <a16:creationId xmlns:a16="http://schemas.microsoft.com/office/drawing/2014/main" id="{E43BE3C1-7823-4540-86E0-99C8AB035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5" y="1026"/>
              <a:ext cx="87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Deliver in FIFO order</a:t>
              </a:r>
            </a:p>
          </p:txBody>
        </p:sp>
        <p:sp>
          <p:nvSpPr>
            <p:cNvPr id="236551" name="Text Box 7">
              <a:extLst>
                <a:ext uri="{FF2B5EF4-FFF2-40B4-BE49-F238E27FC236}">
                  <a16:creationId xmlns:a16="http://schemas.microsoft.com/office/drawing/2014/main" id="{918E2B9D-E760-4AA8-A99C-4996BE9D2F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7" y="2358"/>
              <a:ext cx="1276" cy="236"/>
            </a:xfrm>
            <a:prstGeom prst="rect">
              <a:avLst/>
            </a:prstGeom>
            <a:noFill/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Msg passing</a:t>
              </a:r>
            </a:p>
          </p:txBody>
        </p:sp>
        <p:sp>
          <p:nvSpPr>
            <p:cNvPr id="236552" name="Text Box 8">
              <a:extLst>
                <a:ext uri="{FF2B5EF4-FFF2-40B4-BE49-F238E27FC236}">
                  <a16:creationId xmlns:a16="http://schemas.microsoft.com/office/drawing/2014/main" id="{B7040423-1095-4BDF-B675-CC8ADD50E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9" y="1848"/>
              <a:ext cx="1021" cy="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assign timestamps</a:t>
              </a:r>
            </a:p>
          </p:txBody>
        </p:sp>
        <p:sp>
          <p:nvSpPr>
            <p:cNvPr id="236553" name="Line 9">
              <a:extLst>
                <a:ext uri="{FF2B5EF4-FFF2-40B4-BE49-F238E27FC236}">
                  <a16:creationId xmlns:a16="http://schemas.microsoft.com/office/drawing/2014/main" id="{0B1B0F54-B6BB-4EE3-AEDE-0D5B95DC4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11" y="941"/>
              <a:ext cx="0" cy="624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54" name="Line 10">
              <a:extLst>
                <a:ext uri="{FF2B5EF4-FFF2-40B4-BE49-F238E27FC236}">
                  <a16:creationId xmlns:a16="http://schemas.microsoft.com/office/drawing/2014/main" id="{8537AE8F-4021-43AD-967D-45BB367FB8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3" y="1848"/>
              <a:ext cx="0" cy="48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55" name="Line 11">
              <a:extLst>
                <a:ext uri="{FF2B5EF4-FFF2-40B4-BE49-F238E27FC236}">
                  <a16:creationId xmlns:a16="http://schemas.microsoft.com/office/drawing/2014/main" id="{6DEDF9BD-F5F3-4F91-B442-A080E90302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23" y="1848"/>
              <a:ext cx="0" cy="48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56" name="Line 12">
              <a:extLst>
                <a:ext uri="{FF2B5EF4-FFF2-40B4-BE49-F238E27FC236}">
                  <a16:creationId xmlns:a16="http://schemas.microsoft.com/office/drawing/2014/main" id="{5E93B719-BD5D-427B-8D14-57FD59B47E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23" y="941"/>
              <a:ext cx="0" cy="624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日期占位符 3">
            <a:extLst>
              <a:ext uri="{FF2B5EF4-FFF2-40B4-BE49-F238E27FC236}">
                <a16:creationId xmlns:a16="http://schemas.microsoft.com/office/drawing/2014/main" id="{E4940C1D-FAEF-4CE9-9869-E41DDD8CA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9" name="灯片编号占位符 5">
            <a:extLst>
              <a:ext uri="{FF2B5EF4-FFF2-40B4-BE49-F238E27FC236}">
                <a16:creationId xmlns:a16="http://schemas.microsoft.com/office/drawing/2014/main" id="{AA48B842-E3F0-490D-A2A4-07DAEF07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A5FA7-82F6-47AA-9E77-7F949862CF9E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E0486FD7-32D5-41C1-8649-31EB09253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6030913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E36A2DF3-C6C1-4F8A-98FB-759C231F3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88" y="819150"/>
            <a:ext cx="8885237" cy="55356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5000"/>
              </a:spcBef>
            </a:pPr>
            <a:r>
              <a:rPr lang="en-US" altLang="zh-CN" dirty="0">
                <a:latin typeface="Times New Roman" panose="02020603050405020304" pitchFamily="18" charset="0"/>
              </a:rPr>
              <a:t>FIFO</a:t>
            </a:r>
            <a:r>
              <a:rPr lang="zh-CN" altLang="en-US" dirty="0">
                <a:latin typeface="Times New Roman" panose="02020603050405020304" pitchFamily="18" charset="0"/>
              </a:rPr>
              <a:t>通信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源处理器给每个发送的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顺序编号，目的处理器知道自己所收到的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应该有何顺序的编号，若目的处理器收到一个编号为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但未收到较小编号的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时，则延迟传递直至能够顺序传递为止。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因果通信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    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因果通信与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FIFO</a:t>
            </a: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通信类似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    源：附上时戳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    目的地：延迟错序</a:t>
            </a:r>
            <a:r>
              <a:rPr lang="en-US" altLang="zh-CN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</a:p>
        </p:txBody>
      </p:sp>
      <p:grpSp>
        <p:nvGrpSpPr>
          <p:cNvPr id="238622" name="Group 30">
            <a:extLst>
              <a:ext uri="{FF2B5EF4-FFF2-40B4-BE49-F238E27FC236}">
                <a16:creationId xmlns:a16="http://schemas.microsoft.com/office/drawing/2014/main" id="{B9EB5B95-5703-4C3A-928F-875CE6F2D35E}"/>
              </a:ext>
            </a:extLst>
          </p:cNvPr>
          <p:cNvGrpSpPr>
            <a:grpSpLocks/>
          </p:cNvGrpSpPr>
          <p:nvPr/>
        </p:nvGrpSpPr>
        <p:grpSpPr bwMode="auto">
          <a:xfrm>
            <a:off x="4346575" y="3698875"/>
            <a:ext cx="4797425" cy="2263775"/>
            <a:chOff x="2738" y="2330"/>
            <a:chExt cx="3022" cy="1426"/>
          </a:xfrm>
        </p:grpSpPr>
        <p:sp>
          <p:nvSpPr>
            <p:cNvPr id="238605" name="Line 13">
              <a:extLst>
                <a:ext uri="{FF2B5EF4-FFF2-40B4-BE49-F238E27FC236}">
                  <a16:creationId xmlns:a16="http://schemas.microsoft.com/office/drawing/2014/main" id="{B32F4F44-8222-4468-B458-4DD984240E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8" y="2585"/>
              <a:ext cx="3010" cy="0"/>
            </a:xfrm>
            <a:prstGeom prst="line">
              <a:avLst/>
            </a:prstGeom>
            <a:noFill/>
            <a:ln w="19050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606" name="Text Box 14">
              <a:extLst>
                <a:ext uri="{FF2B5EF4-FFF2-40B4-BE49-F238E27FC236}">
                  <a16:creationId xmlns:a16="http://schemas.microsoft.com/office/drawing/2014/main" id="{B874A8F8-97FE-4EC9-A776-620F3A4A1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2" y="2330"/>
              <a:ext cx="119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Msg </a:t>
              </a:r>
              <a:r>
                <a:rPr lang="zh-CN" altLang="en-US" sz="2000">
                  <a:solidFill>
                    <a:srgbClr val="BFFF09"/>
                  </a:solidFill>
                  <a:latin typeface="Arial" panose="020B0604020202020204" pitchFamily="34" charset="0"/>
                </a:rPr>
                <a:t>达到次序</a:t>
              </a:r>
            </a:p>
          </p:txBody>
        </p:sp>
        <p:sp>
          <p:nvSpPr>
            <p:cNvPr id="238607" name="Text Box 15">
              <a:extLst>
                <a:ext uri="{FF2B5EF4-FFF2-40B4-BE49-F238E27FC236}">
                  <a16:creationId xmlns:a16="http://schemas.microsoft.com/office/drawing/2014/main" id="{1C3E8F5D-CB5D-455B-989B-7F17F3682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2" y="2642"/>
              <a:ext cx="680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X2</a:t>
              </a:r>
            </a:p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deliver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x2</a:t>
              </a:r>
            </a:p>
          </p:txBody>
        </p:sp>
        <p:sp>
          <p:nvSpPr>
            <p:cNvPr id="238609" name="Text Box 17">
              <a:extLst>
                <a:ext uri="{FF2B5EF4-FFF2-40B4-BE49-F238E27FC236}">
                  <a16:creationId xmlns:a16="http://schemas.microsoft.com/office/drawing/2014/main" id="{617A397A-4ECD-4EC7-AFD9-1C0518D4D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6" y="2642"/>
              <a:ext cx="680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X5</a:t>
              </a:r>
            </a:p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buffer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x5</a:t>
              </a:r>
            </a:p>
          </p:txBody>
        </p:sp>
        <p:sp>
          <p:nvSpPr>
            <p:cNvPr id="238610" name="Text Box 18">
              <a:extLst>
                <a:ext uri="{FF2B5EF4-FFF2-40B4-BE49-F238E27FC236}">
                  <a16:creationId xmlns:a16="http://schemas.microsoft.com/office/drawing/2014/main" id="{064C9E1B-4C3F-45C0-AB89-93A870201C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5" y="2670"/>
              <a:ext cx="680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X1</a:t>
              </a:r>
            </a:p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deliver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x1</a:t>
              </a:r>
            </a:p>
          </p:txBody>
        </p:sp>
        <p:sp>
          <p:nvSpPr>
            <p:cNvPr id="238611" name="Text Box 19">
              <a:extLst>
                <a:ext uri="{FF2B5EF4-FFF2-40B4-BE49-F238E27FC236}">
                  <a16:creationId xmlns:a16="http://schemas.microsoft.com/office/drawing/2014/main" id="{A172867F-F429-4AA5-B0CC-A75E714F3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0" y="2642"/>
              <a:ext cx="680" cy="7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X4</a:t>
              </a:r>
            </a:p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buffer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x4</a:t>
              </a:r>
            </a:p>
          </p:txBody>
        </p:sp>
        <p:sp>
          <p:nvSpPr>
            <p:cNvPr id="238612" name="Text Box 20">
              <a:extLst>
                <a:ext uri="{FF2B5EF4-FFF2-40B4-BE49-F238E27FC236}">
                  <a16:creationId xmlns:a16="http://schemas.microsoft.com/office/drawing/2014/main" id="{83DDB01B-A4A7-42B1-B144-37E7471D5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0" y="2642"/>
              <a:ext cx="680" cy="1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X3</a:t>
              </a:r>
            </a:p>
            <a:p>
              <a:pPr algn="ctr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deliver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x3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x4</a:t>
              </a:r>
            </a:p>
            <a:p>
              <a:pPr algn="ctr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000">
                  <a:solidFill>
                    <a:srgbClr val="BFFF09"/>
                  </a:solidFill>
                  <a:latin typeface="Arial" panose="020B0604020202020204" pitchFamily="34" charset="0"/>
                </a:rPr>
                <a:t>x5</a:t>
              </a:r>
            </a:p>
          </p:txBody>
        </p:sp>
        <p:sp>
          <p:nvSpPr>
            <p:cNvPr id="238614" name="Line 22">
              <a:extLst>
                <a:ext uri="{FF2B5EF4-FFF2-40B4-BE49-F238E27FC236}">
                  <a16:creationId xmlns:a16="http://schemas.microsoft.com/office/drawing/2014/main" id="{0F65B8A6-0619-4228-AC91-C6A929B59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7" y="2869"/>
              <a:ext cx="0" cy="142"/>
            </a:xfrm>
            <a:prstGeom prst="line">
              <a:avLst/>
            </a:prstGeom>
            <a:noFill/>
            <a:ln w="19050">
              <a:solidFill>
                <a:srgbClr val="EA9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617" name="Line 25">
              <a:extLst>
                <a:ext uri="{FF2B5EF4-FFF2-40B4-BE49-F238E27FC236}">
                  <a16:creationId xmlns:a16="http://schemas.microsoft.com/office/drawing/2014/main" id="{0F5CDB56-C7F7-4385-B36D-324727359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4" y="2840"/>
              <a:ext cx="0" cy="142"/>
            </a:xfrm>
            <a:prstGeom prst="line">
              <a:avLst/>
            </a:prstGeom>
            <a:noFill/>
            <a:ln w="19050">
              <a:solidFill>
                <a:srgbClr val="EA9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618" name="Line 26">
              <a:extLst>
                <a:ext uri="{FF2B5EF4-FFF2-40B4-BE49-F238E27FC236}">
                  <a16:creationId xmlns:a16="http://schemas.microsoft.com/office/drawing/2014/main" id="{EE6849C6-DAB6-47B3-8708-4FC070F53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91" y="2840"/>
              <a:ext cx="0" cy="142"/>
            </a:xfrm>
            <a:prstGeom prst="line">
              <a:avLst/>
            </a:prstGeom>
            <a:noFill/>
            <a:ln w="19050">
              <a:solidFill>
                <a:srgbClr val="EA9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619" name="Line 27">
              <a:extLst>
                <a:ext uri="{FF2B5EF4-FFF2-40B4-BE49-F238E27FC236}">
                  <a16:creationId xmlns:a16="http://schemas.microsoft.com/office/drawing/2014/main" id="{E009E854-62EF-4A3F-A8C8-1951636F68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2" y="2840"/>
              <a:ext cx="0" cy="142"/>
            </a:xfrm>
            <a:prstGeom prst="line">
              <a:avLst/>
            </a:prstGeom>
            <a:noFill/>
            <a:ln w="19050">
              <a:solidFill>
                <a:srgbClr val="EA9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620" name="Line 28">
              <a:extLst>
                <a:ext uri="{FF2B5EF4-FFF2-40B4-BE49-F238E27FC236}">
                  <a16:creationId xmlns:a16="http://schemas.microsoft.com/office/drawing/2014/main" id="{3A6EA544-9E9D-4698-9DE9-4D0C97580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8" y="2869"/>
              <a:ext cx="0" cy="142"/>
            </a:xfrm>
            <a:prstGeom prst="line">
              <a:avLst/>
            </a:prstGeom>
            <a:noFill/>
            <a:ln w="19050">
              <a:solidFill>
                <a:srgbClr val="EA9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80C4C1-1F01-4BDF-9C51-1F938516C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515655-6B59-4E9F-A559-8FBF7097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EB352-D4F7-49E7-88F4-F51547B88FF8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6AF0E3C1-FFE8-4669-80D2-C64FB4F6F5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D6EFB9C2-63AE-4C48-A45F-9E9BA0A94B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3238"/>
            <a:ext cx="8885238" cy="6354762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因果通信实现思想</a:t>
            </a:r>
          </a:p>
          <a:p>
            <a:pPr lvl="1" indent="-220663"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sz="2400" dirty="0">
                <a:latin typeface="Times New Roman" panose="02020603050405020304" pitchFamily="18" charset="0"/>
              </a:rPr>
              <a:t>抑制从</a:t>
            </a:r>
            <a:r>
              <a:rPr lang="en-US" altLang="zh-CN" sz="2400" dirty="0">
                <a:latin typeface="Times New Roman" panose="02020603050405020304" pitchFamily="18" charset="0"/>
              </a:rPr>
              <a:t>P</a:t>
            </a:r>
            <a:r>
              <a:rPr lang="zh-CN" altLang="en-US" sz="2400" dirty="0">
                <a:latin typeface="Times New Roman" panose="02020603050405020304" pitchFamily="18" charset="0"/>
              </a:rPr>
              <a:t>发送的消息</a:t>
            </a:r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  <a:r>
              <a:rPr lang="zh-CN" altLang="en-US" sz="2400" dirty="0">
                <a:latin typeface="Times New Roman" panose="02020603050405020304" pitchFamily="18" charset="0"/>
              </a:rPr>
              <a:t>，</a:t>
            </a:r>
            <a:r>
              <a:rPr lang="zh-CN" altLang="en-US" sz="2400" dirty="0">
                <a:solidFill>
                  <a:srgbClr val="FF3B3B"/>
                </a:solidFill>
                <a:latin typeface="Times New Roman" panose="02020603050405020304" pitchFamily="18" charset="0"/>
              </a:rPr>
              <a:t>直至可断定没有</a:t>
            </a:r>
            <a:r>
              <a:rPr lang="zh-CN" altLang="en-US" sz="2400" dirty="0">
                <a:latin typeface="Times New Roman" panose="02020603050405020304" pitchFamily="18" charset="0"/>
              </a:rPr>
              <a:t>来自于其它处理器上的消息</a:t>
            </a:r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，使</a:t>
            </a:r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altLang="zh-CN" sz="2400" dirty="0">
                <a:latin typeface="Times New Roman" panose="02020603050405020304" pitchFamily="18" charset="0"/>
              </a:rPr>
              <a:t>&lt;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V </a:t>
            </a:r>
            <a:r>
              <a:rPr lang="en-US" altLang="zh-CN" sz="2400" dirty="0">
                <a:latin typeface="Times New Roman" panose="02020603050405020304" pitchFamily="18" charset="0"/>
              </a:rPr>
              <a:t> m.</a:t>
            </a:r>
          </a:p>
          <a:p>
            <a:pPr lvl="1" indent="-220663" algn="just">
              <a:lnSpc>
                <a:spcPct val="120000"/>
              </a:lnSpc>
              <a:spcBef>
                <a:spcPct val="25000"/>
              </a:spcBef>
            </a:pPr>
            <a:r>
              <a:rPr lang="zh-CN" altLang="en-US" sz="2400" dirty="0">
                <a:latin typeface="Times New Roman" panose="02020603050405020304" pitchFamily="18" charset="0"/>
              </a:rPr>
              <a:t>在每个节点</a:t>
            </a:r>
            <a:r>
              <a:rPr lang="en-US" altLang="zh-CN" sz="2400" dirty="0">
                <a:latin typeface="Times New Roman" panose="02020603050405020304" pitchFamily="18" charset="0"/>
              </a:rPr>
              <a:t>P</a:t>
            </a:r>
            <a:r>
              <a:rPr lang="zh-CN" altLang="en-US" sz="2400" dirty="0">
                <a:latin typeface="Times New Roman" panose="02020603050405020304" pitchFamily="18" charset="0"/>
              </a:rPr>
              <a:t>上：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earliest[1..M]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：存储不同节点当前能够传递的消息时戳的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下界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earliest[k]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表示在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上，对节点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能够传递的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的时戳的下界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blocked[1..M]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：阻塞队列数组，每个分量是一个队列</a:t>
            </a:r>
          </a:p>
          <a:p>
            <a:pPr algn="just">
              <a:lnSpc>
                <a:spcPct val="120000"/>
              </a:lnSpc>
              <a:spcBef>
                <a:spcPct val="25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Alg. Causal Msg delivery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latin typeface="Times New Roman" panose="02020603050405020304" pitchFamily="18" charset="0"/>
              </a:rPr>
              <a:t>    </a:t>
            </a:r>
            <a:r>
              <a:rPr lang="zh-CN" altLang="en-US" sz="2400" dirty="0">
                <a:latin typeface="Times New Roman" panose="02020603050405020304" pitchFamily="18" charset="0"/>
              </a:rPr>
              <a:t>定义时戳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 若使用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Lamport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时戳，则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          若用向量时戳，则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(0,…,1,0,…,0)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2400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th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位为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</a:t>
            </a:r>
            <a:r>
              <a:rPr lang="zh-CN" altLang="en-US" sz="2400" dirty="0">
                <a:latin typeface="Times New Roman" panose="02020603050405020304" pitchFamily="18" charset="0"/>
              </a:rPr>
              <a:t>初始化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Times New Roman" panose="02020603050405020304" pitchFamily="18" charset="0"/>
              </a:rPr>
              <a:t>    </a:t>
            </a:r>
            <a:r>
              <a:rPr lang="en-US" altLang="zh-CN" sz="2400" dirty="0">
                <a:latin typeface="Times New Roman" panose="02020603050405020304" pitchFamily="18" charset="0"/>
              </a:rPr>
              <a:t>1: 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earliest[k] =1</a:t>
            </a:r>
            <a:r>
              <a:rPr lang="en-US" altLang="zh-CN" sz="24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k=1,…,M</a:t>
            </a:r>
          </a:p>
          <a:p>
            <a:pPr algn="just">
              <a:lnSpc>
                <a:spcPct val="110000"/>
              </a:lnSpc>
              <a:spcBef>
                <a:spcPct val="5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2: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blocked[k] ={ } 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k=1,…,M//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每个阻塞队列置空</a:t>
            </a: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2C9634-AD4E-469E-AA7A-0858ABD0B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4760EB-C6C2-4662-912D-3D9C98FD7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3D56C-328F-4286-BD16-23599E59F476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496F3044-D157-4E1B-89FE-B01BF5FE17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5DF1D202-2705-4367-AB68-09A24F72C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8" y="603250"/>
            <a:ext cx="9072562" cy="6254750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3:On the receipt of msg 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from node </a:t>
            </a:r>
            <a:r>
              <a:rPr lang="en-US" altLang="zh-CN" sz="2400">
                <a:solidFill>
                  <a:srgbClr val="5DFF5D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: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4:     delivery_list={};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5:     if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为空）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then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6:           earliest[p]=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m.timestamp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7: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加到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队尾；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处理收到的消息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8:    while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40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∃</a:t>
            </a:r>
            <a:r>
              <a:rPr lang="en-US" altLang="zh-CN" sz="2400">
                <a:solidFill>
                  <a:schemeClr val="bg1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使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非空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and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对每个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i=1,…,M(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self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外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),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not_earliest( earliest[i], earliest[k], i 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2400">
                <a:solidFill>
                  <a:srgbClr val="EA9C00"/>
                </a:solidFill>
                <a:latin typeface="黑体" panose="02010609060101010101" pitchFamily="49" charset="-122"/>
              </a:rPr>
              <a:t>{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处理阻塞队列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对非空队列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，若其他节点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上无比节点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更早的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要达到本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地，则队列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的队首可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解除阻塞</a:t>
            </a:r>
            <a:endParaRPr lang="zh-CN" altLang="en-US" sz="2400">
              <a:solidFill>
                <a:schemeClr val="folHlink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9:         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队头元素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m’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出队，且加入到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delivery_list;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10:           if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非空）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then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11:                   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earliest[k]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置为</a:t>
            </a:r>
            <a:r>
              <a:rPr lang="en-US" altLang="zh-CN" sz="2400">
                <a:solidFill>
                  <a:srgbClr val="BFFF09"/>
                </a:solidFill>
                <a:latin typeface="Times New Roman" panose="02020603050405020304" pitchFamily="18" charset="0"/>
              </a:rPr>
              <a:t>m’.timestamp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12:           else       increment earliest[k] by 1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}//end while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13:   deliver the msgs in delivery_list; //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按因果序</a:t>
            </a: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DD10E1-B7F7-44A3-AE59-4394FF59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761B88-864B-4014-ABEF-F5723D69E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7F58-111B-4943-BF23-171BB78E5EA3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248834" name="Rectangle 2">
            <a:extLst>
              <a:ext uri="{FF2B5EF4-FFF2-40B4-BE49-F238E27FC236}">
                <a16:creationId xmlns:a16="http://schemas.microsoft.com/office/drawing/2014/main" id="{FDE83EF7-4A07-4800-814A-F7897558D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BBCACCC0-0D1F-4B08-90C9-756A8C68F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8" y="819150"/>
            <a:ext cx="9072562" cy="6300788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向量时戳比较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not_earliest( proc_i_vts, msg_vts, i ) {//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前者不早于后者时为真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if  ( msg_vts[i]&lt;proc_i_vts[i] )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 return ture;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  else   return false;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      }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分析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使用向量时戳较好，不会假定序。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）初始化：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在本地节点（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self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）上，能够</a:t>
            </a:r>
            <a:r>
              <a:rPr lang="zh-CN" altLang="en-US" sz="2400">
                <a:solidFill>
                  <a:srgbClr val="BFFF09"/>
                </a:solidFill>
                <a:latin typeface="Times New Roman" panose="02020603050405020304" pitchFamily="18" charset="0"/>
              </a:rPr>
              <a:t>最早传递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的来自于节点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的时戳存储在本地的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earliest[k]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line1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初始化正确</a:t>
            </a:r>
          </a:p>
          <a:p>
            <a:pPr algn="just">
              <a:lnSpc>
                <a:spcPct val="110000"/>
              </a:lnSpc>
              <a:spcBef>
                <a:spcPct val="25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）处理接收的消息：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当本地节点接收来自于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的消息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时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行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5,6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若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中无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，则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earliest[p]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被置为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的时戳，这是因为从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上不会有更早的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达到本地，更早的已处理过。                 </a:t>
            </a: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日期占位符 3">
            <a:extLst>
              <a:ext uri="{FF2B5EF4-FFF2-40B4-BE49-F238E27FC236}">
                <a16:creationId xmlns:a16="http://schemas.microsoft.com/office/drawing/2014/main" id="{5B4351A2-F764-47E2-88FC-B96985445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25" name="灯片编号占位符 5">
            <a:extLst>
              <a:ext uri="{FF2B5EF4-FFF2-40B4-BE49-F238E27FC236}">
                <a16:creationId xmlns:a16="http://schemas.microsoft.com/office/drawing/2014/main" id="{38879D72-AD32-4F21-AE0C-DF62F65B8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4DECC-7E52-40A4-82F7-FBFE71E808D5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A6707425-47C3-454C-A9A7-1FA21AF2E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C5F7FFC6-A35E-4B7C-A37E-CBADB83D7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8" y="819150"/>
            <a:ext cx="5130800" cy="6038850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分析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行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：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放入阻塞队列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中，直到可安全传送为止。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）处理阻塞：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因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的达到能够将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earliest[p]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中的时戳更新（变大），故可能会使若干个阻塞的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变为非阻塞；当然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本身可能是安全的，可直接传递给应用。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   最终，一个阻塞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变为非阻塞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后，也可能使其他阻塞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变为非阻塞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行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while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循环检查阻塞队列，对于</a:t>
            </a:r>
            <a:r>
              <a:rPr lang="zh-CN" altLang="en-US" sz="2400">
                <a:solidFill>
                  <a:srgbClr val="5DFF5D"/>
                </a:solidFill>
                <a:latin typeface="Times New Roman" panose="02020603050405020304" pitchFamily="18" charset="0"/>
              </a:rPr>
              <a:t>非空队列</a:t>
            </a:r>
            <a:r>
              <a:rPr lang="en-US" altLang="zh-CN" sz="2400">
                <a:solidFill>
                  <a:srgbClr val="5DFF5D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进行处理。</a:t>
            </a:r>
          </a:p>
        </p:txBody>
      </p:sp>
      <p:grpSp>
        <p:nvGrpSpPr>
          <p:cNvPr id="250917" name="Group 37">
            <a:extLst>
              <a:ext uri="{FF2B5EF4-FFF2-40B4-BE49-F238E27FC236}">
                <a16:creationId xmlns:a16="http://schemas.microsoft.com/office/drawing/2014/main" id="{FCB35931-8310-447F-A558-2F55929DE9AD}"/>
              </a:ext>
            </a:extLst>
          </p:cNvPr>
          <p:cNvGrpSpPr>
            <a:grpSpLocks/>
          </p:cNvGrpSpPr>
          <p:nvPr/>
        </p:nvGrpSpPr>
        <p:grpSpPr bwMode="auto">
          <a:xfrm>
            <a:off x="5635625" y="941388"/>
            <a:ext cx="2671763" cy="5099050"/>
            <a:chOff x="3550" y="593"/>
            <a:chExt cx="1683" cy="3212"/>
          </a:xfrm>
        </p:grpSpPr>
        <p:sp>
          <p:nvSpPr>
            <p:cNvPr id="250885" name="Line 5">
              <a:extLst>
                <a:ext uri="{FF2B5EF4-FFF2-40B4-BE49-F238E27FC236}">
                  <a16:creationId xmlns:a16="http://schemas.microsoft.com/office/drawing/2014/main" id="{2C799F55-E9B6-4845-8CFC-F6B51AEE0A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7" y="982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886" name="Line 6">
              <a:extLst>
                <a:ext uri="{FF2B5EF4-FFF2-40B4-BE49-F238E27FC236}">
                  <a16:creationId xmlns:a16="http://schemas.microsoft.com/office/drawing/2014/main" id="{4A80EECF-770B-41DD-886A-1D3F5AB7C8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982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887" name="Line 7">
              <a:extLst>
                <a:ext uri="{FF2B5EF4-FFF2-40B4-BE49-F238E27FC236}">
                  <a16:creationId xmlns:a16="http://schemas.microsoft.com/office/drawing/2014/main" id="{922AF0B3-8948-4601-AFF0-BB24B42F28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5" y="982"/>
              <a:ext cx="0" cy="2823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888" name="Text Box 8">
              <a:extLst>
                <a:ext uri="{FF2B5EF4-FFF2-40B4-BE49-F238E27FC236}">
                  <a16:creationId xmlns:a16="http://schemas.microsoft.com/office/drawing/2014/main" id="{924D301C-F3A0-4EFF-8AF1-51C67032E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593"/>
              <a:ext cx="5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</a:t>
              </a:r>
            </a:p>
          </p:txBody>
        </p:sp>
        <p:sp>
          <p:nvSpPr>
            <p:cNvPr id="250889" name="Text Box 9">
              <a:extLst>
                <a:ext uri="{FF2B5EF4-FFF2-40B4-BE49-F238E27FC236}">
                  <a16:creationId xmlns:a16="http://schemas.microsoft.com/office/drawing/2014/main" id="{5373585B-B245-4DCE-ACF2-1912D5AF9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" y="601"/>
              <a:ext cx="6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self</a:t>
              </a:r>
            </a:p>
          </p:txBody>
        </p:sp>
        <p:sp>
          <p:nvSpPr>
            <p:cNvPr id="250891" name="Oval 11">
              <a:extLst>
                <a:ext uri="{FF2B5EF4-FFF2-40B4-BE49-F238E27FC236}">
                  <a16:creationId xmlns:a16="http://schemas.microsoft.com/office/drawing/2014/main" id="{D8BA26EC-1E02-4DF4-A88D-5BFA4365B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5" y="1178"/>
              <a:ext cx="64" cy="146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892" name="Oval 12">
              <a:extLst>
                <a:ext uri="{FF2B5EF4-FFF2-40B4-BE49-F238E27FC236}">
                  <a16:creationId xmlns:a16="http://schemas.microsoft.com/office/drawing/2014/main" id="{E47D5724-D829-4BCC-8DB2-27C197C83C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54" y="1621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893" name="Oval 13">
              <a:extLst>
                <a:ext uri="{FF2B5EF4-FFF2-40B4-BE49-F238E27FC236}">
                  <a16:creationId xmlns:a16="http://schemas.microsoft.com/office/drawing/2014/main" id="{2CFE56D3-6871-4AFA-8092-72B780432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593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895" name="Oval 15">
              <a:extLst>
                <a:ext uri="{FF2B5EF4-FFF2-40B4-BE49-F238E27FC236}">
                  <a16:creationId xmlns:a16="http://schemas.microsoft.com/office/drawing/2014/main" id="{C77EF98A-C2C3-40F2-95BB-30AE404AA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2016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896" name="Oval 16">
              <a:extLst>
                <a:ext uri="{FF2B5EF4-FFF2-40B4-BE49-F238E27FC236}">
                  <a16:creationId xmlns:a16="http://schemas.microsoft.com/office/drawing/2014/main" id="{E8A7C434-EEE0-46C8-82A4-F0F4B1BD1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585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899" name="Text Box 19">
              <a:extLst>
                <a:ext uri="{FF2B5EF4-FFF2-40B4-BE49-F238E27FC236}">
                  <a16:creationId xmlns:a16="http://schemas.microsoft.com/office/drawing/2014/main" id="{BE837205-0DCF-4C0D-8BB8-F1F6D45B6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" y="2557"/>
              <a:ext cx="42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</a:p>
          </p:txBody>
        </p:sp>
        <p:sp>
          <p:nvSpPr>
            <p:cNvPr id="250900" name="Line 20">
              <a:extLst>
                <a:ext uri="{FF2B5EF4-FFF2-40B4-BE49-F238E27FC236}">
                  <a16:creationId xmlns:a16="http://schemas.microsoft.com/office/drawing/2014/main" id="{5839DF8E-1D7F-4C5A-8A77-1F5559A52F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261"/>
              <a:ext cx="680" cy="38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901" name="Line 21">
              <a:extLst>
                <a:ext uri="{FF2B5EF4-FFF2-40B4-BE49-F238E27FC236}">
                  <a16:creationId xmlns:a16="http://schemas.microsoft.com/office/drawing/2014/main" id="{F79D7975-E11E-4E45-8264-31F1416E1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8" y="2358"/>
              <a:ext cx="652" cy="255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902" name="Line 22">
              <a:extLst>
                <a:ext uri="{FF2B5EF4-FFF2-40B4-BE49-F238E27FC236}">
                  <a16:creationId xmlns:a16="http://schemas.microsoft.com/office/drawing/2014/main" id="{DB4D459F-ADE5-4AB8-B298-437ADAB799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678"/>
              <a:ext cx="709" cy="1531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909" name="Oval 29">
              <a:extLst>
                <a:ext uri="{FF2B5EF4-FFF2-40B4-BE49-F238E27FC236}">
                  <a16:creationId xmlns:a16="http://schemas.microsoft.com/office/drawing/2014/main" id="{B7D6A82F-4AE6-42DA-BBD6-A25C102DA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273"/>
              <a:ext cx="85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910" name="Oval 30">
              <a:extLst>
                <a:ext uri="{FF2B5EF4-FFF2-40B4-BE49-F238E27FC236}">
                  <a16:creationId xmlns:a16="http://schemas.microsoft.com/office/drawing/2014/main" id="{6D674876-3EB4-4F21-A1D0-1E0E2FD7F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3" y="3181"/>
              <a:ext cx="85" cy="14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0915" name="Line 35">
              <a:extLst>
                <a:ext uri="{FF2B5EF4-FFF2-40B4-BE49-F238E27FC236}">
                  <a16:creationId xmlns:a16="http://schemas.microsoft.com/office/drawing/2014/main" id="{28668328-DDEF-4110-B88B-12093E60C3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2" y="2103"/>
              <a:ext cx="1446" cy="19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916" name="Text Box 36">
              <a:extLst>
                <a:ext uri="{FF2B5EF4-FFF2-40B4-BE49-F238E27FC236}">
                  <a16:creationId xmlns:a16="http://schemas.microsoft.com/office/drawing/2014/main" id="{1FBC4998-FC37-42A0-B387-2A584425A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8" y="2443"/>
              <a:ext cx="5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zh-CN" altLang="en-US" sz="2400">
                  <a:solidFill>
                    <a:schemeClr val="accent1"/>
                  </a:solidFill>
                </a:rPr>
                <a:t>阻塞</a:t>
              </a:r>
              <a:endParaRPr lang="zh-CN" altLang="en-US" sz="200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2CB33C-5DE2-461A-A978-12E4F7E6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7D0D32-AD84-4690-AADE-893E6FF6E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5130-6BD8-4B3B-95DF-80FFCCD940CC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252930" name="Rectangle 2">
            <a:extLst>
              <a:ext uri="{FF2B5EF4-FFF2-40B4-BE49-F238E27FC236}">
                <a16:creationId xmlns:a16="http://schemas.microsoft.com/office/drawing/2014/main" id="{419B645A-D4B0-4C00-95B6-4A2B64D68A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A4DFB6DC-0ECD-40D8-9C12-F2FCB0074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8" y="819150"/>
            <a:ext cx="9072562" cy="6038850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>
                <a:latin typeface="Times New Roman" panose="02020603050405020304" pitchFamily="18" charset="0"/>
              </a:rPr>
              <a:t>分析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    什么样的</a:t>
            </a:r>
            <a:r>
              <a:rPr lang="en-US" altLang="zh-CN" sz="2400">
                <a:solidFill>
                  <a:srgbClr val="EA9C00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是非阻塞的？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EA9C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当阻塞队列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（指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blocked[k]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）非空时，检测其能否解除阻塞：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设队头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self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上若其他节点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（除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self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之外）无更早时戳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earliest[i](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即比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m.timestamp=earliest[k]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更小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可能被传递，则消息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是非阻塞的。此时，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可安全传递，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出队（行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9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）问题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上述算法可能会发生死锁：若一节点长时间不发送你要的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，会发生死锁。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因此，上述因果通信算法通常被用于</a:t>
            </a:r>
            <a:r>
              <a:rPr lang="zh-CN" altLang="en-US" sz="2400">
                <a:solidFill>
                  <a:srgbClr val="5DFF5D"/>
                </a:solidFill>
                <a:latin typeface="Times New Roman" panose="02020603050405020304" pitchFamily="18" charset="0"/>
              </a:rPr>
              <a:t>组播的一部分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日期占位符 3">
            <a:extLst>
              <a:ext uri="{FF2B5EF4-FFF2-40B4-BE49-F238E27FC236}">
                <a16:creationId xmlns:a16="http://schemas.microsoft.com/office/drawing/2014/main" id="{57154E24-AC06-46EF-BC0F-52DAE784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3" name="灯片编号占位符 5">
            <a:extLst>
              <a:ext uri="{FF2B5EF4-FFF2-40B4-BE49-F238E27FC236}">
                <a16:creationId xmlns:a16="http://schemas.microsoft.com/office/drawing/2014/main" id="{631ADCFA-15F6-4AED-B8A2-22032FDB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E3A29-21A4-41B4-8349-72E321BFFD16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5AB33E7D-DDC2-491D-A7B3-F6488378F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E441CEB5-329B-435A-8B0A-2002FFEBE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3238"/>
            <a:ext cx="9144000" cy="3825875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算法执行例子（</a:t>
            </a:r>
            <a:r>
              <a:rPr lang="en-US" altLang="zh-CN" sz="2800" dirty="0">
                <a:latin typeface="Times New Roman" panose="02020603050405020304" pitchFamily="18" charset="0"/>
              </a:rPr>
              <a:t>Causal Multicast</a:t>
            </a:r>
            <a:r>
              <a:rPr lang="zh-CN" altLang="en-US" sz="2800" dirty="0">
                <a:latin typeface="Times New Roman" panose="02020603050405020304" pitchFamily="18" charset="0"/>
              </a:rPr>
              <a:t>）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因为协议只对发送事件的因果序感兴趣，故一节点只有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发送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时对向量时戳做</a:t>
            </a:r>
            <a:r>
              <a:rPr lang="zh-CN" altLang="en-US" sz="2400" dirty="0">
                <a:solidFill>
                  <a:srgbClr val="EA9C00"/>
                </a:solidFill>
                <a:latin typeface="Times New Roman" panose="02020603050405020304" pitchFamily="18" charset="0"/>
              </a:rPr>
              <a:t>增量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操作。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Times New Roman" panose="02020603050405020304" pitchFamily="18" charset="0"/>
              </a:rPr>
              <a:t>①处理接收消息：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当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p3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从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接收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时，</a:t>
            </a:r>
            <a:r>
              <a:rPr lang="zh-CN" altLang="en-US" sz="2400" dirty="0">
                <a:solidFill>
                  <a:srgbClr val="6CE927"/>
                </a:solidFill>
                <a:latin typeface="Times New Roman" panose="02020603050405020304" pitchFamily="18" charset="0"/>
              </a:rPr>
              <a:t>修改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earliest[1]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(1,1,0)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入阻塞队列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blocked[1]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</a:rPr>
              <a:t>//line6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</a:rPr>
              <a:t>7</a:t>
            </a:r>
          </a:p>
          <a:p>
            <a:pPr algn="just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</a:rPr>
              <a:t>②</a:t>
            </a:r>
            <a:r>
              <a:rPr lang="zh-CN" altLang="en-US" sz="2400" dirty="0">
                <a:latin typeface="Times New Roman" panose="02020603050405020304" pitchFamily="18" charset="0"/>
              </a:rPr>
              <a:t>处理阻塞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blocked[1]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ru-RU" altLang="zh-CN" sz="24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Ф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，故</a:t>
            </a:r>
            <a:r>
              <a:rPr lang="en-US" altLang="zh-CN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循环中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k=1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self=3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dirty="0" err="1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not_earliest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(earliest[2], earliest[1], 2)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，前者早于后者，表示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上有一个更早的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还没有达到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p3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，返回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m2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</a:t>
            </a:r>
            <a:r>
              <a:rPr lang="zh-CN" altLang="en-US" sz="24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阻塞</a:t>
            </a:r>
            <a:endParaRPr lang="ru-RU" altLang="en-US" sz="2400" dirty="0">
              <a:solidFill>
                <a:schemeClr val="fol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5005" name="Group 29">
            <a:extLst>
              <a:ext uri="{FF2B5EF4-FFF2-40B4-BE49-F238E27FC236}">
                <a16:creationId xmlns:a16="http://schemas.microsoft.com/office/drawing/2014/main" id="{027A6A2E-2923-4241-AD08-270303C6C004}"/>
              </a:ext>
            </a:extLst>
          </p:cNvPr>
          <p:cNvGrpSpPr>
            <a:grpSpLocks/>
          </p:cNvGrpSpPr>
          <p:nvPr/>
        </p:nvGrpSpPr>
        <p:grpSpPr bwMode="auto">
          <a:xfrm>
            <a:off x="0" y="4157663"/>
            <a:ext cx="3671888" cy="2700337"/>
            <a:chOff x="3249" y="629"/>
            <a:chExt cx="2313" cy="2013"/>
          </a:xfrm>
        </p:grpSpPr>
        <p:sp>
          <p:nvSpPr>
            <p:cNvPr id="254981" name="Line 5">
              <a:extLst>
                <a:ext uri="{FF2B5EF4-FFF2-40B4-BE49-F238E27FC236}">
                  <a16:creationId xmlns:a16="http://schemas.microsoft.com/office/drawing/2014/main" id="{188F1247-C96F-4AD0-88C0-1FD50B5015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5" y="982"/>
              <a:ext cx="2" cy="1660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82" name="Line 6">
              <a:extLst>
                <a:ext uri="{FF2B5EF4-FFF2-40B4-BE49-F238E27FC236}">
                  <a16:creationId xmlns:a16="http://schemas.microsoft.com/office/drawing/2014/main" id="{42A8620E-A849-4696-A500-5FEAB9CD7B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982"/>
              <a:ext cx="13" cy="163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83" name="Line 7">
              <a:extLst>
                <a:ext uri="{FF2B5EF4-FFF2-40B4-BE49-F238E27FC236}">
                  <a16:creationId xmlns:a16="http://schemas.microsoft.com/office/drawing/2014/main" id="{D9DD1CA2-0596-492A-ABD5-71105FDA4B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76" y="969"/>
              <a:ext cx="0" cy="1660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84" name="Text Box 8">
              <a:extLst>
                <a:ext uri="{FF2B5EF4-FFF2-40B4-BE49-F238E27FC236}">
                  <a16:creationId xmlns:a16="http://schemas.microsoft.com/office/drawing/2014/main" id="{8A836136-3AC1-4F61-82C6-A04E8384B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" y="656"/>
              <a:ext cx="58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54985" name="Text Box 9">
              <a:extLst>
                <a:ext uri="{FF2B5EF4-FFF2-40B4-BE49-F238E27FC236}">
                  <a16:creationId xmlns:a16="http://schemas.microsoft.com/office/drawing/2014/main" id="{C1300CEE-6B03-4085-A2FC-5B582F3717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" y="629"/>
              <a:ext cx="62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54987" name="Oval 11">
              <a:extLst>
                <a:ext uri="{FF2B5EF4-FFF2-40B4-BE49-F238E27FC236}">
                  <a16:creationId xmlns:a16="http://schemas.microsoft.com/office/drawing/2014/main" id="{835608F4-895A-4935-85BD-B58705C2CD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54" y="1083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88" name="Oval 12">
              <a:extLst>
                <a:ext uri="{FF2B5EF4-FFF2-40B4-BE49-F238E27FC236}">
                  <a16:creationId xmlns:a16="http://schemas.microsoft.com/office/drawing/2014/main" id="{968DFA74-C273-4DD5-9DC2-8FCEFA523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310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89" name="Oval 13">
              <a:extLst>
                <a:ext uri="{FF2B5EF4-FFF2-40B4-BE49-F238E27FC236}">
                  <a16:creationId xmlns:a16="http://schemas.microsoft.com/office/drawing/2014/main" id="{110CA6F9-CAA3-4325-BD6D-2B88AC1F3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508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90" name="Oval 14">
              <a:extLst>
                <a:ext uri="{FF2B5EF4-FFF2-40B4-BE49-F238E27FC236}">
                  <a16:creationId xmlns:a16="http://schemas.microsoft.com/office/drawing/2014/main" id="{4480709A-6FD3-4B6E-A7C4-CC87A07A5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1621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91" name="Text Box 15">
              <a:extLst>
                <a:ext uri="{FF2B5EF4-FFF2-40B4-BE49-F238E27FC236}">
                  <a16:creationId xmlns:a16="http://schemas.microsoft.com/office/drawing/2014/main" id="{82895D2D-13A9-4B5D-845F-BB217BED8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" y="1678"/>
              <a:ext cx="425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2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4992" name="Line 16">
              <a:extLst>
                <a:ext uri="{FF2B5EF4-FFF2-40B4-BE49-F238E27FC236}">
                  <a16:creationId xmlns:a16="http://schemas.microsoft.com/office/drawing/2014/main" id="{6D36D517-A9AE-4335-8F1E-F2269A735E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74" y="1168"/>
              <a:ext cx="653" cy="19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94" name="Line 18">
              <a:extLst>
                <a:ext uri="{FF2B5EF4-FFF2-40B4-BE49-F238E27FC236}">
                  <a16:creationId xmlns:a16="http://schemas.microsoft.com/office/drawing/2014/main" id="{AFFBBD68-983F-45BF-A6A6-BBB3E0E99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9" y="1196"/>
              <a:ext cx="709" cy="121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95" name="Oval 19">
              <a:extLst>
                <a:ext uri="{FF2B5EF4-FFF2-40B4-BE49-F238E27FC236}">
                  <a16:creationId xmlns:a16="http://schemas.microsoft.com/office/drawing/2014/main" id="{0001D912-3150-4289-A607-1558FAEF8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018"/>
              <a:ext cx="85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96" name="Oval 20">
              <a:extLst>
                <a:ext uri="{FF2B5EF4-FFF2-40B4-BE49-F238E27FC236}">
                  <a16:creationId xmlns:a16="http://schemas.microsoft.com/office/drawing/2014/main" id="{A39962FE-FD72-41C6-91FF-B8B6BEB72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415"/>
              <a:ext cx="85" cy="14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4997" name="Line 21">
              <a:extLst>
                <a:ext uri="{FF2B5EF4-FFF2-40B4-BE49-F238E27FC236}">
                  <a16:creationId xmlns:a16="http://schemas.microsoft.com/office/drawing/2014/main" id="{D3DCE664-9BA7-4318-AE94-554532F04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536"/>
              <a:ext cx="680" cy="14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998" name="Text Box 22">
              <a:extLst>
                <a:ext uri="{FF2B5EF4-FFF2-40B4-BE49-F238E27FC236}">
                  <a16:creationId xmlns:a16="http://schemas.microsoft.com/office/drawing/2014/main" id="{92AA9132-B6DA-4D7A-A0F7-1B7F92BE5F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1" y="940"/>
              <a:ext cx="45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EA9C00"/>
                  </a:solidFill>
                </a:rPr>
                <a:t>010</a:t>
              </a:r>
              <a:endParaRPr lang="en-US" altLang="zh-CN" sz="2000">
                <a:solidFill>
                  <a:srgbClr val="EA9C00"/>
                </a:solidFill>
              </a:endParaRPr>
            </a:p>
          </p:txBody>
        </p:sp>
        <p:sp>
          <p:nvSpPr>
            <p:cNvPr id="254999" name="Text Box 23">
              <a:extLst>
                <a:ext uri="{FF2B5EF4-FFF2-40B4-BE49-F238E27FC236}">
                  <a16:creationId xmlns:a16="http://schemas.microsoft.com/office/drawing/2014/main" id="{4350586C-673D-41B4-9F9B-8E545CBA2D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8" y="656"/>
              <a:ext cx="58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55000" name="Line 24">
              <a:extLst>
                <a:ext uri="{FF2B5EF4-FFF2-40B4-BE49-F238E27FC236}">
                  <a16:creationId xmlns:a16="http://schemas.microsoft.com/office/drawing/2014/main" id="{4747B8BA-1198-4FAF-A9C9-E13B2D3B58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5" y="1593"/>
              <a:ext cx="1503" cy="48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5001" name="Text Box 25">
              <a:extLst>
                <a:ext uri="{FF2B5EF4-FFF2-40B4-BE49-F238E27FC236}">
                  <a16:creationId xmlns:a16="http://schemas.microsoft.com/office/drawing/2014/main" id="{E3151041-28C3-4344-9B2A-C549793F7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9" y="1253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2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5002" name="Text Box 26">
              <a:extLst>
                <a:ext uri="{FF2B5EF4-FFF2-40B4-BE49-F238E27FC236}">
                  <a16:creationId xmlns:a16="http://schemas.microsoft.com/office/drawing/2014/main" id="{55F25BED-2D48-4B82-8AE4-7E4E3096D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3" y="1366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1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5003" name="Text Box 27">
              <a:extLst>
                <a:ext uri="{FF2B5EF4-FFF2-40B4-BE49-F238E27FC236}">
                  <a16:creationId xmlns:a16="http://schemas.microsoft.com/office/drawing/2014/main" id="{873D3DE5-8310-4B27-B666-BBA697EAE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913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1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5004" name="Text Box 28">
              <a:extLst>
                <a:ext uri="{FF2B5EF4-FFF2-40B4-BE49-F238E27FC236}">
                  <a16:creationId xmlns:a16="http://schemas.microsoft.com/office/drawing/2014/main" id="{1DA0C4A3-EDF2-4E35-8E20-07657023C6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1480"/>
              <a:ext cx="45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EA9C00"/>
                  </a:solidFill>
                </a:rPr>
                <a:t>110</a:t>
              </a:r>
              <a:endParaRPr lang="en-US" altLang="zh-CN" sz="2000">
                <a:solidFill>
                  <a:srgbClr val="EA9C00"/>
                </a:solidFill>
              </a:endParaRPr>
            </a:p>
          </p:txBody>
        </p:sp>
      </p:grpSp>
      <p:grpSp>
        <p:nvGrpSpPr>
          <p:cNvPr id="255008" name="Group 32">
            <a:extLst>
              <a:ext uri="{FF2B5EF4-FFF2-40B4-BE49-F238E27FC236}">
                <a16:creationId xmlns:a16="http://schemas.microsoft.com/office/drawing/2014/main" id="{8D1549F4-D717-4621-A958-87DB55025F1F}"/>
              </a:ext>
            </a:extLst>
          </p:cNvPr>
          <p:cNvGrpSpPr>
            <a:grpSpLocks/>
          </p:cNvGrpSpPr>
          <p:nvPr/>
        </p:nvGrpSpPr>
        <p:grpSpPr bwMode="auto">
          <a:xfrm>
            <a:off x="3716338" y="4373563"/>
            <a:ext cx="4841875" cy="2393950"/>
            <a:chOff x="2540" y="2103"/>
            <a:chExt cx="3050" cy="1476"/>
          </a:xfrm>
        </p:grpSpPr>
        <p:sp>
          <p:nvSpPr>
            <p:cNvPr id="255006" name="Text Box 30">
              <a:extLst>
                <a:ext uri="{FF2B5EF4-FFF2-40B4-BE49-F238E27FC236}">
                  <a16:creationId xmlns:a16="http://schemas.microsoft.com/office/drawing/2014/main" id="{E4D1960F-34F9-4D62-9638-1582EF78A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7" y="2103"/>
              <a:ext cx="2993" cy="7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1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zh-CN" altLang="en-US" sz="2200">
                  <a:solidFill>
                    <a:srgbClr val="F8593E"/>
                  </a:solidFill>
                  <a:latin typeface="黑体" panose="02010609060101010101" pitchFamily="49" charset="-122"/>
                </a:rPr>
                <a:t>在</a:t>
              </a:r>
              <a:r>
                <a:rPr lang="en-US" altLang="zh-CN" sz="2200">
                  <a:solidFill>
                    <a:srgbClr val="F8593E"/>
                  </a:solidFill>
                  <a:latin typeface="黑体" panose="02010609060101010101" pitchFamily="49" charset="-122"/>
                </a:rPr>
                <a:t>p3</a:t>
              </a:r>
              <a:r>
                <a:rPr lang="zh-CN" altLang="en-US" sz="2200">
                  <a:solidFill>
                    <a:srgbClr val="F8593E"/>
                  </a:solidFill>
                  <a:latin typeface="黑体" panose="02010609060101010101" pitchFamily="49" charset="-122"/>
                </a:rPr>
                <a:t>上</a:t>
              </a:r>
            </a:p>
            <a:p>
              <a:pPr algn="just">
                <a:spcBef>
                  <a:spcPct val="1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chemeClr val="bg1"/>
                  </a:solidFill>
                </a:rPr>
                <a:t>earliest[1]    earliest[2]     earliest[3]</a:t>
              </a:r>
            </a:p>
            <a:p>
              <a:pPr algn="just">
                <a:spcBef>
                  <a:spcPct val="1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chemeClr val="bg1"/>
                  </a:solidFill>
                </a:rPr>
                <a:t>  (1,0,0)           (0,1,0)           (0,0,1)</a:t>
              </a:r>
            </a:p>
          </p:txBody>
        </p:sp>
        <p:sp>
          <p:nvSpPr>
            <p:cNvPr id="255007" name="Text Box 31">
              <a:extLst>
                <a:ext uri="{FF2B5EF4-FFF2-40B4-BE49-F238E27FC236}">
                  <a16:creationId xmlns:a16="http://schemas.microsoft.com/office/drawing/2014/main" id="{8F326C62-F16A-474D-98AD-0F08F1A54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0" y="2897"/>
              <a:ext cx="2977" cy="682"/>
            </a:xfrm>
            <a:prstGeom prst="rect">
              <a:avLst/>
            </a:prstGeom>
            <a:noFill/>
            <a:ln w="9525" algn="ctr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zh-CN" altLang="en-US" sz="2200">
                  <a:solidFill>
                    <a:schemeClr val="bg1"/>
                  </a:solidFill>
                  <a:latin typeface="Arial" panose="020B0604020202020204" pitchFamily="34" charset="0"/>
                </a:rPr>
                <a:t>接收</a:t>
              </a:r>
              <a:r>
                <a:rPr lang="en-US" altLang="zh-CN" sz="2200">
                  <a:solidFill>
                    <a:schemeClr val="bg1"/>
                  </a:solidFill>
                  <a:latin typeface="Arial" panose="020B0604020202020204" pitchFamily="34" charset="0"/>
                </a:rPr>
                <a:t>m2     //k=1, i=2, </a:t>
              </a:r>
              <a:r>
                <a:rPr lang="zh-CN" altLang="en-US" sz="2200">
                  <a:solidFill>
                    <a:schemeClr val="folHlink"/>
                  </a:solidFill>
                  <a:latin typeface="Arial" panose="020B0604020202020204" pitchFamily="34" charset="0"/>
                </a:rPr>
                <a:t>阻塞</a:t>
              </a:r>
              <a:r>
                <a:rPr lang="en-US" altLang="zh-CN" sz="2200">
                  <a:solidFill>
                    <a:schemeClr val="folHlink"/>
                  </a:solidFill>
                  <a:latin typeface="Arial" panose="020B0604020202020204" pitchFamily="34" charset="0"/>
                </a:rPr>
                <a:t>m2</a:t>
              </a:r>
              <a:endParaRPr lang="en-US" altLang="zh-CN" sz="220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algn="just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6CE927"/>
                  </a:solidFill>
                </a:rPr>
                <a:t>      </a:t>
              </a:r>
              <a:r>
                <a:rPr lang="en-US" altLang="zh-CN" sz="2200">
                  <a:solidFill>
                    <a:schemeClr val="bg1"/>
                  </a:solidFill>
                </a:rPr>
                <a:t>m2</a:t>
              </a:r>
            </a:p>
            <a:p>
              <a:pPr algn="just"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200">
                  <a:solidFill>
                    <a:srgbClr val="6CE927"/>
                  </a:solidFill>
                </a:rPr>
                <a:t> </a:t>
              </a:r>
              <a:r>
                <a:rPr lang="zh-CN" altLang="en-US" sz="2200">
                  <a:solidFill>
                    <a:srgbClr val="6CE927"/>
                  </a:solidFill>
                </a:rPr>
                <a:t>（</a:t>
              </a:r>
              <a:r>
                <a:rPr lang="en-US" altLang="zh-CN" sz="2200">
                  <a:solidFill>
                    <a:srgbClr val="6CE927"/>
                  </a:solidFill>
                </a:rPr>
                <a:t>1,</a:t>
              </a:r>
              <a:r>
                <a:rPr lang="en-US" altLang="zh-CN" sz="2200">
                  <a:solidFill>
                    <a:srgbClr val="EA9C00"/>
                  </a:solidFill>
                </a:rPr>
                <a:t>1</a:t>
              </a:r>
              <a:r>
                <a:rPr lang="en-US" altLang="zh-CN" sz="2200">
                  <a:solidFill>
                    <a:srgbClr val="6CE927"/>
                  </a:solidFill>
                </a:rPr>
                <a:t>,0</a:t>
              </a:r>
              <a:r>
                <a:rPr lang="zh-CN" altLang="en-US" sz="2200">
                  <a:solidFill>
                    <a:srgbClr val="6CE927"/>
                  </a:solidFill>
                </a:rPr>
                <a:t>）</a:t>
              </a:r>
              <a:r>
                <a:rPr lang="zh-CN" altLang="en-US" sz="2200">
                  <a:solidFill>
                    <a:schemeClr val="bg1"/>
                  </a:solidFill>
                </a:rPr>
                <a:t> </a:t>
              </a:r>
              <a:r>
                <a:rPr lang="zh-CN" altLang="en-US" sz="2200">
                  <a:solidFill>
                    <a:srgbClr val="EA9C00"/>
                  </a:solidFill>
                  <a:cs typeface="Times New Roman" panose="02020603050405020304" pitchFamily="18" charset="0"/>
                </a:rPr>
                <a:t>≥</a:t>
              </a:r>
              <a:r>
                <a:rPr lang="zh-CN" altLang="en-US" sz="2200">
                  <a:solidFill>
                    <a:schemeClr val="bg1"/>
                  </a:solidFill>
                </a:rPr>
                <a:t>    </a:t>
              </a:r>
              <a:r>
                <a:rPr lang="en-US" altLang="zh-CN" sz="2200">
                  <a:solidFill>
                    <a:schemeClr val="bg1"/>
                  </a:solidFill>
                </a:rPr>
                <a:t>(0,</a:t>
              </a:r>
              <a:r>
                <a:rPr lang="en-US" altLang="zh-CN" sz="2200">
                  <a:solidFill>
                    <a:srgbClr val="EA9C00"/>
                  </a:solidFill>
                </a:rPr>
                <a:t>1</a:t>
              </a:r>
              <a:r>
                <a:rPr lang="en-US" altLang="zh-CN" sz="2200">
                  <a:solidFill>
                    <a:schemeClr val="bg1"/>
                  </a:solidFill>
                </a:rPr>
                <a:t>,0)          (0,0,1)</a:t>
              </a:r>
            </a:p>
          </p:txBody>
        </p:sp>
      </p:grpSp>
      <p:sp>
        <p:nvSpPr>
          <p:cNvPr id="255010" name="AutoShape 34">
            <a:extLst>
              <a:ext uri="{FF2B5EF4-FFF2-40B4-BE49-F238E27FC236}">
                <a16:creationId xmlns:a16="http://schemas.microsoft.com/office/drawing/2014/main" id="{7ECED8E1-2EF8-432C-8904-927F94DE9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994400"/>
            <a:ext cx="449263" cy="225425"/>
          </a:xfrm>
          <a:prstGeom prst="rightArrow">
            <a:avLst>
              <a:gd name="adj1" fmla="val 50000"/>
              <a:gd name="adj2" fmla="val 49824"/>
            </a:avLst>
          </a:prstGeom>
          <a:noFill/>
          <a:ln w="9525" algn="ctr">
            <a:solidFill>
              <a:srgbClr val="BFFF0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日期占位符 3">
            <a:extLst>
              <a:ext uri="{FF2B5EF4-FFF2-40B4-BE49-F238E27FC236}">
                <a16:creationId xmlns:a16="http://schemas.microsoft.com/office/drawing/2014/main" id="{437DEEB6-C400-4083-BD1E-1E8C1424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2" name="灯片编号占位符 5">
            <a:extLst>
              <a:ext uri="{FF2B5EF4-FFF2-40B4-BE49-F238E27FC236}">
                <a16:creationId xmlns:a16="http://schemas.microsoft.com/office/drawing/2014/main" id="{B3DC3C27-3EFA-4AFB-9FF1-E8F70D759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0F6B6-0C9B-40E3-A699-998202E6CCE8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FC793C4-48C7-4F51-8A0C-47770C546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9788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.2.3 </a:t>
            </a:r>
            <a:r>
              <a:rPr lang="zh-CN" altLang="en-US" sz="3200"/>
              <a:t>因果通信</a:t>
            </a:r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E9B62F17-F931-47D0-992E-8FE2B65FAB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3238"/>
            <a:ext cx="9144000" cy="3600450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</a:rPr>
              <a:t>①</a:t>
            </a:r>
            <a:r>
              <a:rPr lang="zh-CN" altLang="en-US" sz="2200" dirty="0">
                <a:latin typeface="Times New Roman" panose="02020603050405020304" pitchFamily="18" charset="0"/>
              </a:rPr>
              <a:t>处理接收消息：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当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p3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从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p2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接收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时，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earliest[2]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(0,1,0)(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不变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m1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入阻塞队列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blocked[2]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  <a:r>
              <a:rPr lang="en-US" altLang="zh-CN" sz="2200" dirty="0">
                <a:solidFill>
                  <a:schemeClr val="folHlink"/>
                </a:solidFill>
                <a:latin typeface="Times New Roman" panose="02020603050405020304" pitchFamily="18" charset="0"/>
              </a:rPr>
              <a:t>//line6</a:t>
            </a:r>
            <a:r>
              <a:rPr lang="zh-CN" altLang="en-US" sz="2200" dirty="0">
                <a:solidFill>
                  <a:schemeClr val="folHlink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200" dirty="0">
                <a:solidFill>
                  <a:schemeClr val="folHlink"/>
                </a:solidFill>
                <a:latin typeface="Times New Roman" panose="02020603050405020304" pitchFamily="18" charset="0"/>
              </a:rPr>
              <a:t>7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</a:rPr>
              <a:t>②</a:t>
            </a:r>
            <a:r>
              <a:rPr lang="zh-CN" altLang="en-US" sz="2200" dirty="0">
                <a:latin typeface="Times New Roman" panose="02020603050405020304" pitchFamily="18" charset="0"/>
              </a:rPr>
              <a:t>处理阻塞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while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检测各阻塞队列是否有阻塞的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k=2,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blocked[2]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ru-RU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其中的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m1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不依赖其他事件，故放入传递表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200" dirty="0">
                <a:solidFill>
                  <a:srgbClr val="EA9C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行</a:t>
            </a:r>
            <a:r>
              <a:rPr lang="en-US" altLang="zh-CN" sz="2200" dirty="0">
                <a:solidFill>
                  <a:srgbClr val="EA9C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m1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出队后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blocked[2]=</a:t>
            </a:r>
            <a:r>
              <a:rPr lang="ru-RU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Ф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earliest[2][2]+1(</a:t>
            </a:r>
            <a:r>
              <a:rPr lang="zh-CN" altLang="en-US" sz="2200" dirty="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</a:t>
            </a:r>
            <a:r>
              <a:rPr lang="en-US" altLang="zh-CN" sz="2200" dirty="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后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earliest[2] =(0,2,0);</a:t>
            </a:r>
          </a:p>
          <a:p>
            <a:pPr algn="just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k=1,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blocked[1]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≠</a:t>
            </a:r>
            <a:r>
              <a:rPr lang="ru-RU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Ф</a:t>
            </a:r>
            <a:r>
              <a:rPr lang="en-US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self=3, </a:t>
            </a:r>
            <a:r>
              <a:rPr lang="en-US" altLang="zh-CN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=2, </a:t>
            </a:r>
            <a:r>
              <a:rPr lang="en-US" altLang="zh-CN" sz="2200" dirty="0" err="1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not_earliest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(earliest[2], earliest[1], 2)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，前者不早于后者，表示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上无更早的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会达到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p3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，返回</a:t>
            </a:r>
            <a:r>
              <a:rPr lang="zh-CN" altLang="en-US" sz="2200" dirty="0">
                <a:solidFill>
                  <a:schemeClr val="fol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真。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m2</a:t>
            </a:r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blocked[1]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出队入传递表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行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9), blocked[1]=</a:t>
            </a:r>
            <a:r>
              <a:rPr lang="ru-RU" altLang="zh-CN" sz="2200" dirty="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Ф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earliest[1][1]+1(</a:t>
            </a:r>
            <a:r>
              <a:rPr lang="zh-CN" altLang="en-US" sz="2200" dirty="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行</a:t>
            </a:r>
            <a:r>
              <a:rPr lang="en-US" altLang="zh-CN" sz="2200" dirty="0">
                <a:solidFill>
                  <a:srgbClr val="EA9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后</a:t>
            </a:r>
            <a:r>
              <a:rPr lang="en-US" altLang="zh-CN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earliest[1]=(2,1,0)</a:t>
            </a:r>
            <a:r>
              <a:rPr lang="zh-CN" alt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ru-RU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7028" name="Group 4">
            <a:extLst>
              <a:ext uri="{FF2B5EF4-FFF2-40B4-BE49-F238E27FC236}">
                <a16:creationId xmlns:a16="http://schemas.microsoft.com/office/drawing/2014/main" id="{F279247D-E58E-49AA-892E-250920FCFB8E}"/>
              </a:ext>
            </a:extLst>
          </p:cNvPr>
          <p:cNvGrpSpPr>
            <a:grpSpLocks/>
          </p:cNvGrpSpPr>
          <p:nvPr/>
        </p:nvGrpSpPr>
        <p:grpSpPr bwMode="auto">
          <a:xfrm>
            <a:off x="0" y="4157663"/>
            <a:ext cx="3671888" cy="2700337"/>
            <a:chOff x="3249" y="629"/>
            <a:chExt cx="2313" cy="2013"/>
          </a:xfrm>
        </p:grpSpPr>
        <p:sp>
          <p:nvSpPr>
            <p:cNvPr id="257029" name="Line 5">
              <a:extLst>
                <a:ext uri="{FF2B5EF4-FFF2-40B4-BE49-F238E27FC236}">
                  <a16:creationId xmlns:a16="http://schemas.microsoft.com/office/drawing/2014/main" id="{0D6B043C-D77A-415F-AFE3-15BBABFDE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5" y="982"/>
              <a:ext cx="2" cy="1660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30" name="Line 6">
              <a:extLst>
                <a:ext uri="{FF2B5EF4-FFF2-40B4-BE49-F238E27FC236}">
                  <a16:creationId xmlns:a16="http://schemas.microsoft.com/office/drawing/2014/main" id="{9A6B012E-532B-40B8-B811-79AA7EF88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6" y="982"/>
              <a:ext cx="13" cy="1632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31" name="Line 7">
              <a:extLst>
                <a:ext uri="{FF2B5EF4-FFF2-40B4-BE49-F238E27FC236}">
                  <a16:creationId xmlns:a16="http://schemas.microsoft.com/office/drawing/2014/main" id="{BC77294B-7CEB-4690-B180-FE8B2CC7B7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76" y="969"/>
              <a:ext cx="0" cy="1660"/>
            </a:xfrm>
            <a:prstGeom prst="line">
              <a:avLst/>
            </a:prstGeom>
            <a:noFill/>
            <a:ln w="31750">
              <a:solidFill>
                <a:srgbClr val="BFFF0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32" name="Text Box 8">
              <a:extLst>
                <a:ext uri="{FF2B5EF4-FFF2-40B4-BE49-F238E27FC236}">
                  <a16:creationId xmlns:a16="http://schemas.microsoft.com/office/drawing/2014/main" id="{8712D18D-1CD0-49A0-9A0F-621213380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2" y="656"/>
              <a:ext cx="58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p1</a:t>
              </a:r>
            </a:p>
          </p:txBody>
        </p:sp>
        <p:sp>
          <p:nvSpPr>
            <p:cNvPr id="257033" name="Text Box 9">
              <a:extLst>
                <a:ext uri="{FF2B5EF4-FFF2-40B4-BE49-F238E27FC236}">
                  <a16:creationId xmlns:a16="http://schemas.microsoft.com/office/drawing/2014/main" id="{3E654189-C366-4C26-8C89-803B2887B0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" y="629"/>
              <a:ext cx="62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p2</a:t>
              </a:r>
            </a:p>
          </p:txBody>
        </p:sp>
        <p:sp>
          <p:nvSpPr>
            <p:cNvPr id="257034" name="Oval 10">
              <a:extLst>
                <a:ext uri="{FF2B5EF4-FFF2-40B4-BE49-F238E27FC236}">
                  <a16:creationId xmlns:a16="http://schemas.microsoft.com/office/drawing/2014/main" id="{036EA3AB-1343-4BC6-8340-DC7061C373B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54" y="1083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35" name="Oval 11">
              <a:extLst>
                <a:ext uri="{FF2B5EF4-FFF2-40B4-BE49-F238E27FC236}">
                  <a16:creationId xmlns:a16="http://schemas.microsoft.com/office/drawing/2014/main" id="{0D24FC5D-11DF-46A7-B9AB-DAB85CED2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310"/>
              <a:ext cx="64" cy="145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36" name="Oval 12">
              <a:extLst>
                <a:ext uri="{FF2B5EF4-FFF2-40B4-BE49-F238E27FC236}">
                  <a16:creationId xmlns:a16="http://schemas.microsoft.com/office/drawing/2014/main" id="{15174CA6-6574-4DBE-908F-06571B1C5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1508"/>
              <a:ext cx="64" cy="147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37" name="Oval 13">
              <a:extLst>
                <a:ext uri="{FF2B5EF4-FFF2-40B4-BE49-F238E27FC236}">
                  <a16:creationId xmlns:a16="http://schemas.microsoft.com/office/drawing/2014/main" id="{4146E24C-507C-441F-B10B-AC778F45E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1621"/>
              <a:ext cx="114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38" name="Text Box 14">
              <a:extLst>
                <a:ext uri="{FF2B5EF4-FFF2-40B4-BE49-F238E27FC236}">
                  <a16:creationId xmlns:a16="http://schemas.microsoft.com/office/drawing/2014/main" id="{AAFC6BD8-82E1-422E-81E1-F5BBE6A07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6" y="1678"/>
              <a:ext cx="425" cy="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2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7039" name="Line 15">
              <a:extLst>
                <a:ext uri="{FF2B5EF4-FFF2-40B4-BE49-F238E27FC236}">
                  <a16:creationId xmlns:a16="http://schemas.microsoft.com/office/drawing/2014/main" id="{DC183027-7381-425C-9B93-47CE4A9FB4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74" y="1168"/>
              <a:ext cx="653" cy="198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40" name="Line 16">
              <a:extLst>
                <a:ext uri="{FF2B5EF4-FFF2-40B4-BE49-F238E27FC236}">
                  <a16:creationId xmlns:a16="http://schemas.microsoft.com/office/drawing/2014/main" id="{D1625693-D620-40A8-8736-2C8FF4237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39" y="1196"/>
              <a:ext cx="709" cy="1219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41" name="Oval 17">
              <a:extLst>
                <a:ext uri="{FF2B5EF4-FFF2-40B4-BE49-F238E27FC236}">
                  <a16:creationId xmlns:a16="http://schemas.microsoft.com/office/drawing/2014/main" id="{8326CD00-8E85-4EFB-9CF1-8F1AD0E71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018"/>
              <a:ext cx="85" cy="142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42" name="Oval 18">
              <a:extLst>
                <a:ext uri="{FF2B5EF4-FFF2-40B4-BE49-F238E27FC236}">
                  <a16:creationId xmlns:a16="http://schemas.microsoft.com/office/drawing/2014/main" id="{B1AB9B39-5294-49F6-BBBF-3337B0FF2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415"/>
              <a:ext cx="85" cy="141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7043" name="Line 19">
              <a:extLst>
                <a:ext uri="{FF2B5EF4-FFF2-40B4-BE49-F238E27FC236}">
                  <a16:creationId xmlns:a16="http://schemas.microsoft.com/office/drawing/2014/main" id="{1B1565F9-69AD-48B8-9C82-E05313ED2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4" y="1536"/>
              <a:ext cx="680" cy="14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44" name="Text Box 20">
              <a:extLst>
                <a:ext uri="{FF2B5EF4-FFF2-40B4-BE49-F238E27FC236}">
                  <a16:creationId xmlns:a16="http://schemas.microsoft.com/office/drawing/2014/main" id="{E737F1BB-C09B-44CB-82E4-7AC95B5282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1" y="940"/>
              <a:ext cx="45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EA9C00"/>
                  </a:solidFill>
                </a:rPr>
                <a:t>010</a:t>
              </a:r>
              <a:endParaRPr lang="en-US" altLang="zh-CN" sz="2000">
                <a:solidFill>
                  <a:srgbClr val="EA9C00"/>
                </a:solidFill>
              </a:endParaRPr>
            </a:p>
          </p:txBody>
        </p:sp>
        <p:sp>
          <p:nvSpPr>
            <p:cNvPr id="257045" name="Text Box 21">
              <a:extLst>
                <a:ext uri="{FF2B5EF4-FFF2-40B4-BE49-F238E27FC236}">
                  <a16:creationId xmlns:a16="http://schemas.microsoft.com/office/drawing/2014/main" id="{F774B81C-FE4E-43C1-9263-9420B4D83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8" y="656"/>
              <a:ext cx="58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BFFF09"/>
                  </a:solidFill>
                  <a:latin typeface="黑体" panose="02010609060101010101" pitchFamily="49" charset="-122"/>
                </a:rPr>
                <a:t>p3</a:t>
              </a:r>
            </a:p>
          </p:txBody>
        </p:sp>
        <p:sp>
          <p:nvSpPr>
            <p:cNvPr id="257046" name="Line 22">
              <a:extLst>
                <a:ext uri="{FF2B5EF4-FFF2-40B4-BE49-F238E27FC236}">
                  <a16:creationId xmlns:a16="http://schemas.microsoft.com/office/drawing/2014/main" id="{47369232-24DB-4011-AD27-3ABD22982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5" y="1593"/>
              <a:ext cx="1503" cy="482"/>
            </a:xfrm>
            <a:prstGeom prst="line">
              <a:avLst/>
            </a:prstGeom>
            <a:noFill/>
            <a:ln w="28575">
              <a:solidFill>
                <a:srgbClr val="BFFF0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047" name="Text Box 23">
              <a:extLst>
                <a:ext uri="{FF2B5EF4-FFF2-40B4-BE49-F238E27FC236}">
                  <a16:creationId xmlns:a16="http://schemas.microsoft.com/office/drawing/2014/main" id="{4FEF95D7-ED6E-451D-8FC4-B8C8ABF345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9" y="1253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2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7048" name="Text Box 24">
              <a:extLst>
                <a:ext uri="{FF2B5EF4-FFF2-40B4-BE49-F238E27FC236}">
                  <a16:creationId xmlns:a16="http://schemas.microsoft.com/office/drawing/2014/main" id="{81EB2EE1-65AB-4641-B18E-E44D27E92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3" y="1366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1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7049" name="Text Box 25">
              <a:extLst>
                <a:ext uri="{FF2B5EF4-FFF2-40B4-BE49-F238E27FC236}">
                  <a16:creationId xmlns:a16="http://schemas.microsoft.com/office/drawing/2014/main" id="{ED722A40-8CBE-46DB-A871-0795D4B1E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6" y="913"/>
              <a:ext cx="425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800">
                  <a:solidFill>
                    <a:schemeClr val="accent1"/>
                  </a:solidFill>
                  <a:latin typeface="黑体" panose="02010609060101010101" pitchFamily="49" charset="-122"/>
                </a:rPr>
                <a:t>m</a:t>
              </a:r>
              <a:r>
                <a:rPr lang="en-US" altLang="zh-CN" sz="2800" baseline="-25000">
                  <a:solidFill>
                    <a:schemeClr val="accent1"/>
                  </a:solidFill>
                  <a:latin typeface="黑体" panose="02010609060101010101" pitchFamily="49" charset="-122"/>
                </a:rPr>
                <a:t>1</a:t>
              </a:r>
              <a:endParaRPr lang="en-US" altLang="zh-CN" sz="2800">
                <a:solidFill>
                  <a:schemeClr val="accent1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257050" name="Text Box 26">
              <a:extLst>
                <a:ext uri="{FF2B5EF4-FFF2-40B4-BE49-F238E27FC236}">
                  <a16:creationId xmlns:a16="http://schemas.microsoft.com/office/drawing/2014/main" id="{C380858D-3E99-4FC2-A19D-C473AB4C8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9" y="1480"/>
              <a:ext cx="454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BFFF0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None/>
              </a:pPr>
              <a:r>
                <a:rPr lang="en-US" altLang="zh-CN" sz="2400">
                  <a:solidFill>
                    <a:srgbClr val="EA9C00"/>
                  </a:solidFill>
                </a:rPr>
                <a:t>110</a:t>
              </a:r>
              <a:endParaRPr lang="en-US" altLang="zh-CN" sz="2000">
                <a:solidFill>
                  <a:srgbClr val="EA9C00"/>
                </a:solidFill>
              </a:endParaRPr>
            </a:p>
          </p:txBody>
        </p:sp>
      </p:grpSp>
      <p:sp>
        <p:nvSpPr>
          <p:cNvPr id="257053" name="Text Box 29">
            <a:extLst>
              <a:ext uri="{FF2B5EF4-FFF2-40B4-BE49-F238E27FC236}">
                <a16:creationId xmlns:a16="http://schemas.microsoft.com/office/drawing/2014/main" id="{4D3BB875-54FC-4514-AE51-5C16EB5C4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8" y="4076700"/>
            <a:ext cx="4725987" cy="2781300"/>
          </a:xfrm>
          <a:prstGeom prst="rect">
            <a:avLst/>
          </a:prstGeom>
          <a:noFill/>
          <a:ln w="9525" algn="ctr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接收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m1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      m2             m1           //k</a:t>
            </a: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＝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2, i=1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rgbClr val="6CE927"/>
                </a:solidFill>
              </a:rPr>
              <a:t> </a:t>
            </a:r>
            <a:r>
              <a:rPr lang="zh-CN" altLang="en-US" sz="2200">
                <a:solidFill>
                  <a:srgbClr val="6CE927"/>
                </a:solidFill>
              </a:rPr>
              <a:t>（</a:t>
            </a:r>
            <a:r>
              <a:rPr lang="en-US" altLang="zh-CN" sz="2200">
                <a:solidFill>
                  <a:srgbClr val="EA9C00"/>
                </a:solidFill>
              </a:rPr>
              <a:t>1</a:t>
            </a:r>
            <a:r>
              <a:rPr lang="en-US" altLang="zh-CN" sz="2200">
                <a:solidFill>
                  <a:srgbClr val="6CE927"/>
                </a:solidFill>
              </a:rPr>
              <a:t>,1,0</a:t>
            </a:r>
            <a:r>
              <a:rPr lang="zh-CN" altLang="en-US" sz="2200">
                <a:solidFill>
                  <a:srgbClr val="6CE927"/>
                </a:solidFill>
              </a:rPr>
              <a:t>）</a:t>
            </a:r>
            <a:r>
              <a:rPr lang="zh-CN" altLang="en-US" sz="2200">
                <a:solidFill>
                  <a:schemeClr val="bg1"/>
                </a:solidFill>
              </a:rPr>
              <a:t> </a:t>
            </a:r>
            <a:r>
              <a:rPr lang="en-US" altLang="zh-CN" sz="2200">
                <a:solidFill>
                  <a:srgbClr val="EA9C00"/>
                </a:solidFill>
                <a:cs typeface="Times New Roman" panose="02020603050405020304" pitchFamily="18" charset="0"/>
              </a:rPr>
              <a:t>&gt;</a:t>
            </a:r>
            <a:r>
              <a:rPr lang="en-US" altLang="zh-CN" sz="2200">
                <a:solidFill>
                  <a:schemeClr val="bg1"/>
                </a:solidFill>
              </a:rPr>
              <a:t>    </a:t>
            </a:r>
            <a:r>
              <a:rPr lang="en-US" altLang="zh-CN" sz="2200">
                <a:solidFill>
                  <a:srgbClr val="6CE927"/>
                </a:solidFill>
              </a:rPr>
              <a:t>(</a:t>
            </a:r>
            <a:r>
              <a:rPr lang="en-US" altLang="zh-CN" sz="2200">
                <a:solidFill>
                  <a:srgbClr val="EA9C00"/>
                </a:solidFill>
              </a:rPr>
              <a:t>0</a:t>
            </a:r>
            <a:r>
              <a:rPr lang="en-US" altLang="zh-CN" sz="2200">
                <a:solidFill>
                  <a:srgbClr val="6CE927"/>
                </a:solidFill>
              </a:rPr>
              <a:t>,1,0)</a:t>
            </a:r>
            <a:r>
              <a:rPr lang="en-US" altLang="zh-CN" sz="2200">
                <a:solidFill>
                  <a:schemeClr val="bg1"/>
                </a:solidFill>
              </a:rPr>
              <a:t>          (0,0,1)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   </a:t>
            </a:r>
            <a:r>
              <a:rPr lang="en-US" altLang="zh-CN" sz="2200"/>
              <a:t>deliver m1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1800">
                <a:solidFill>
                  <a:schemeClr val="bg1"/>
                </a:solidFill>
                <a:latin typeface="Arial" panose="020B0604020202020204" pitchFamily="34" charset="0"/>
              </a:rPr>
              <a:t>          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m2                           //k</a:t>
            </a: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＝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1, i=2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rgbClr val="6CE927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200">
                <a:solidFill>
                  <a:srgbClr val="6CE927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200">
                <a:solidFill>
                  <a:srgbClr val="6CE927"/>
                </a:solidFill>
                <a:latin typeface="Arial" panose="020B0604020202020204" pitchFamily="34" charset="0"/>
              </a:rPr>
              <a:t>1,</a:t>
            </a:r>
            <a:r>
              <a:rPr lang="en-US" altLang="zh-CN" sz="2200">
                <a:solidFill>
                  <a:srgbClr val="EA9C00"/>
                </a:solidFill>
                <a:latin typeface="Arial" panose="020B0604020202020204" pitchFamily="34" charset="0"/>
              </a:rPr>
              <a:t>1</a:t>
            </a:r>
            <a:r>
              <a:rPr lang="en-US" altLang="zh-CN" sz="2200">
                <a:solidFill>
                  <a:srgbClr val="6CE927"/>
                </a:solidFill>
                <a:latin typeface="Arial" panose="020B0604020202020204" pitchFamily="34" charset="0"/>
              </a:rPr>
              <a:t>,0</a:t>
            </a:r>
            <a:r>
              <a:rPr lang="zh-CN" altLang="en-US" sz="2200">
                <a:solidFill>
                  <a:srgbClr val="6CE927"/>
                </a:solidFill>
                <a:latin typeface="Arial" panose="020B0604020202020204" pitchFamily="34" charset="0"/>
              </a:rPr>
              <a:t>）</a:t>
            </a: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200">
                <a:solidFill>
                  <a:srgbClr val="EA9C00"/>
                </a:solidFill>
                <a:latin typeface="Arial" panose="020B0604020202020204" pitchFamily="34" charset="0"/>
              </a:rPr>
              <a:t>&lt;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    </a:t>
            </a:r>
            <a:r>
              <a:rPr lang="en-US" altLang="zh-CN" sz="2200">
                <a:solidFill>
                  <a:srgbClr val="6CE927"/>
                </a:solidFill>
                <a:latin typeface="Arial" panose="020B0604020202020204" pitchFamily="34" charset="0"/>
              </a:rPr>
              <a:t>(0,</a:t>
            </a:r>
            <a:r>
              <a:rPr lang="en-US" altLang="zh-CN" sz="2200">
                <a:solidFill>
                  <a:srgbClr val="EA9C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200">
                <a:solidFill>
                  <a:srgbClr val="6CE927"/>
                </a:solidFill>
                <a:latin typeface="Arial" panose="020B0604020202020204" pitchFamily="34" charset="0"/>
              </a:rPr>
              <a:t>,0)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       (0,0,1)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           </a:t>
            </a:r>
            <a:r>
              <a:rPr lang="en-US" altLang="zh-CN" sz="2200"/>
              <a:t>deliver m2</a:t>
            </a:r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None/>
            </a:pPr>
            <a:r>
              <a:rPr lang="en-US" altLang="zh-CN" sz="2200" b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2,1,0</a:t>
            </a:r>
            <a:r>
              <a:rPr lang="zh-CN" altLang="en-US" sz="2200">
                <a:solidFill>
                  <a:schemeClr val="bg1"/>
                </a:solidFill>
                <a:latin typeface="Arial" panose="020B0604020202020204" pitchFamily="34" charset="0"/>
              </a:rPr>
              <a:t>）       </a:t>
            </a:r>
            <a:r>
              <a:rPr lang="en-US" altLang="zh-CN" sz="2200">
                <a:solidFill>
                  <a:schemeClr val="bg1"/>
                </a:solidFill>
                <a:latin typeface="Arial" panose="020B0604020202020204" pitchFamily="34" charset="0"/>
              </a:rPr>
              <a:t>(0,2,0)       (0,0,1)</a:t>
            </a:r>
          </a:p>
        </p:txBody>
      </p:sp>
      <p:sp>
        <p:nvSpPr>
          <p:cNvPr id="257054" name="AutoShape 30">
            <a:extLst>
              <a:ext uri="{FF2B5EF4-FFF2-40B4-BE49-F238E27FC236}">
                <a16:creationId xmlns:a16="http://schemas.microsoft.com/office/drawing/2014/main" id="{A3454CB3-F921-40C3-8B9F-9C8D6881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6588" y="6534150"/>
            <a:ext cx="449262" cy="225425"/>
          </a:xfrm>
          <a:prstGeom prst="rightArrow">
            <a:avLst>
              <a:gd name="adj1" fmla="val 50000"/>
              <a:gd name="adj2" fmla="val 49824"/>
            </a:avLst>
          </a:prstGeom>
          <a:noFill/>
          <a:ln w="9525" algn="ctr">
            <a:solidFill>
              <a:srgbClr val="BFFF0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7057" name="Rectangle 33">
            <a:extLst>
              <a:ext uri="{FF2B5EF4-FFF2-40B4-BE49-F238E27FC236}">
                <a16:creationId xmlns:a16="http://schemas.microsoft.com/office/drawing/2014/main" id="{99CF1DBF-DD12-452A-9BE4-556F3D2D5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75" y="3698875"/>
            <a:ext cx="4186238" cy="4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2200">
                <a:solidFill>
                  <a:schemeClr val="bg1"/>
                </a:solidFill>
              </a:rPr>
              <a:t>earliest[1]    earliest[2]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12028</TotalTime>
  <Words>5063</Words>
  <Application>Microsoft Office PowerPoint</Application>
  <PresentationFormat>全屏显示(4:3)</PresentationFormat>
  <Paragraphs>646</Paragraphs>
  <Slides>39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BatangChe</vt:lpstr>
      <vt:lpstr>MS PMincho</vt:lpstr>
      <vt:lpstr>黑体</vt:lpstr>
      <vt:lpstr>华文行楷</vt:lpstr>
      <vt:lpstr>宋体</vt:lpstr>
      <vt:lpstr>新宋体</vt:lpstr>
      <vt:lpstr>Arial</vt:lpstr>
      <vt:lpstr>Bodoni MT Condensed</vt:lpstr>
      <vt:lpstr>Times New Roman</vt:lpstr>
      <vt:lpstr>Wingdings</vt:lpstr>
      <vt:lpstr>1_默认设计模板</vt:lpstr>
      <vt:lpstr>第二部分  分布式算法  第六次课</vt:lpstr>
      <vt:lpstr>第4章  分布式系统中的计算模型</vt:lpstr>
      <vt:lpstr>概述</vt:lpstr>
      <vt:lpstr>§4.1 基本知识</vt:lpstr>
      <vt:lpstr>§4.1 基本知识</vt:lpstr>
      <vt:lpstr>§4.1 基本知识</vt:lpstr>
      <vt:lpstr>§4.1 基本知识</vt:lpstr>
      <vt:lpstr>§4.2 因果关系</vt:lpstr>
      <vt:lpstr>§4.2 因果关系</vt:lpstr>
      <vt:lpstr>§4.2 因果关系</vt:lpstr>
      <vt:lpstr>§4.2 因果关系</vt:lpstr>
      <vt:lpstr>§4.2 因果关系</vt:lpstr>
      <vt:lpstr>§4.2 因果关系</vt:lpstr>
      <vt:lpstr>§4.2 因果关系</vt:lpstr>
      <vt:lpstr>§4.2 因果关系</vt:lpstr>
      <vt:lpstr>§4.2.1 Lamport时间戳</vt:lpstr>
      <vt:lpstr>§4.2.1 Lamport时间戳</vt:lpstr>
      <vt:lpstr>§4.2.1 Lamport时间戳</vt:lpstr>
      <vt:lpstr>§4.2.1 Lamport时间戳</vt:lpstr>
      <vt:lpstr>§4.2.1 Lamport时间戳</vt:lpstr>
      <vt:lpstr>§4.2.2 向量时间戳</vt:lpstr>
      <vt:lpstr>§4.2.2 向量时戳</vt:lpstr>
      <vt:lpstr>§4.2.2 向量时间戳</vt:lpstr>
      <vt:lpstr>§4.2.2 向量时间戳</vt:lpstr>
      <vt:lpstr>§4.2.2 向量时戳</vt:lpstr>
      <vt:lpstr>§4.2.2 向量时间戳</vt:lpstr>
      <vt:lpstr>§4.2.2 向量时间戳</vt:lpstr>
      <vt:lpstr>§4.2.2 向量时间戳</vt:lpstr>
      <vt:lpstr>§4.2.2 向量时戳</vt:lpstr>
      <vt:lpstr>§4.2.2 向量时戳</vt:lpstr>
      <vt:lpstr>§4.2.3 因果通信</vt:lpstr>
      <vt:lpstr>§4.2.3 因果通信</vt:lpstr>
      <vt:lpstr>§4.2.3 因果通信</vt:lpstr>
      <vt:lpstr>§4.2.3 因果通信</vt:lpstr>
      <vt:lpstr>§4.2.3 因果通信</vt:lpstr>
      <vt:lpstr>§4.2.3 因果通信</vt:lpstr>
      <vt:lpstr>§4.2.3 因果通信</vt:lpstr>
      <vt:lpstr>§4.2.3 因果通信</vt:lpstr>
      <vt:lpstr>§4.2.3 因果通信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lastModifiedBy>许 荣仁</cp:lastModifiedBy>
  <cp:revision>86</cp:revision>
  <dcterms:created xsi:type="dcterms:W3CDTF">2006-11-20T13:46:03Z</dcterms:created>
  <dcterms:modified xsi:type="dcterms:W3CDTF">2022-01-03T09:39:27Z</dcterms:modified>
</cp:coreProperties>
</file>