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D71"/>
    <a:srgbClr val="000000"/>
    <a:srgbClr val="F5A70B"/>
    <a:srgbClr val="57CD57"/>
    <a:srgbClr val="EE1241"/>
    <a:srgbClr val="54DC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42" y="3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D3FEBBAE-9A50-4D4C-B9E0-33A3F9B8C39D}" type="datetimeFigureOut">
              <a:rPr lang="zh-CN" altLang="en-US" smtClean="0"/>
              <a:t>2016/5/17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DD11542-9973-4E50-9B0C-29E3D8EBE857}" type="slidenum">
              <a:rPr lang="zh-CN" altLang="en-US" smtClean="0"/>
              <a:t>‹#›</a:t>
            </a:fld>
            <a:endParaRPr lang="zh-CN" altLang="en-US"/>
          </a:p>
        </p:txBody>
      </p:sp>
    </p:spTree>
    <p:extLst>
      <p:ext uri="{BB962C8B-B14F-4D97-AF65-F5344CB8AC3E}">
        <p14:creationId xmlns:p14="http://schemas.microsoft.com/office/powerpoint/2010/main" val="2745273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D3FEBBAE-9A50-4D4C-B9E0-33A3F9B8C39D}" type="datetimeFigureOut">
              <a:rPr lang="zh-CN" altLang="en-US" smtClean="0"/>
              <a:t>2016/5/17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DD11542-9973-4E50-9B0C-29E3D8EBE857}" type="slidenum">
              <a:rPr lang="zh-CN" altLang="en-US" smtClean="0"/>
              <a:t>‹#›</a:t>
            </a:fld>
            <a:endParaRPr lang="zh-CN" altLang="en-US"/>
          </a:p>
        </p:txBody>
      </p:sp>
    </p:spTree>
    <p:extLst>
      <p:ext uri="{BB962C8B-B14F-4D97-AF65-F5344CB8AC3E}">
        <p14:creationId xmlns:p14="http://schemas.microsoft.com/office/powerpoint/2010/main" val="2098916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D3FEBBAE-9A50-4D4C-B9E0-33A3F9B8C39D}" type="datetimeFigureOut">
              <a:rPr lang="zh-CN" altLang="en-US" smtClean="0"/>
              <a:t>2016/5/17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DD11542-9973-4E50-9B0C-29E3D8EBE857}" type="slidenum">
              <a:rPr lang="zh-CN" altLang="en-US" smtClean="0"/>
              <a:t>‹#›</a:t>
            </a:fld>
            <a:endParaRPr lang="zh-CN" altLang="en-US"/>
          </a:p>
        </p:txBody>
      </p:sp>
    </p:spTree>
    <p:extLst>
      <p:ext uri="{BB962C8B-B14F-4D97-AF65-F5344CB8AC3E}">
        <p14:creationId xmlns:p14="http://schemas.microsoft.com/office/powerpoint/2010/main" val="357895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D3FEBBAE-9A50-4D4C-B9E0-33A3F9B8C39D}" type="datetimeFigureOut">
              <a:rPr lang="zh-CN" altLang="en-US" smtClean="0"/>
              <a:t>2016/5/17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DD11542-9973-4E50-9B0C-29E3D8EBE857}" type="slidenum">
              <a:rPr lang="zh-CN" altLang="en-US" smtClean="0"/>
              <a:t>‹#›</a:t>
            </a:fld>
            <a:endParaRPr lang="zh-CN" altLang="en-US"/>
          </a:p>
        </p:txBody>
      </p:sp>
    </p:spTree>
    <p:extLst>
      <p:ext uri="{BB962C8B-B14F-4D97-AF65-F5344CB8AC3E}">
        <p14:creationId xmlns:p14="http://schemas.microsoft.com/office/powerpoint/2010/main" val="2564080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D3FEBBAE-9A50-4D4C-B9E0-33A3F9B8C39D}" type="datetimeFigureOut">
              <a:rPr lang="zh-CN" altLang="en-US" smtClean="0"/>
              <a:t>2016/5/17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DD11542-9973-4E50-9B0C-29E3D8EBE857}" type="slidenum">
              <a:rPr lang="zh-CN" altLang="en-US" smtClean="0"/>
              <a:t>‹#›</a:t>
            </a:fld>
            <a:endParaRPr lang="zh-CN" altLang="en-US"/>
          </a:p>
        </p:txBody>
      </p:sp>
    </p:spTree>
    <p:extLst>
      <p:ext uri="{BB962C8B-B14F-4D97-AF65-F5344CB8AC3E}">
        <p14:creationId xmlns:p14="http://schemas.microsoft.com/office/powerpoint/2010/main" val="1176457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D3FEBBAE-9A50-4D4C-B9E0-33A3F9B8C39D}" type="datetimeFigureOut">
              <a:rPr lang="zh-CN" altLang="en-US" smtClean="0"/>
              <a:t>2016/5/17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DD11542-9973-4E50-9B0C-29E3D8EBE857}" type="slidenum">
              <a:rPr lang="zh-CN" altLang="en-US" smtClean="0"/>
              <a:t>‹#›</a:t>
            </a:fld>
            <a:endParaRPr lang="zh-CN" altLang="en-US"/>
          </a:p>
        </p:txBody>
      </p:sp>
    </p:spTree>
    <p:extLst>
      <p:ext uri="{BB962C8B-B14F-4D97-AF65-F5344CB8AC3E}">
        <p14:creationId xmlns:p14="http://schemas.microsoft.com/office/powerpoint/2010/main" val="286800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FEBBAE-9A50-4D4C-B9E0-33A3F9B8C39D}" type="datetimeFigureOut">
              <a:rPr lang="zh-CN" altLang="en-US" smtClean="0"/>
              <a:t>2016/5/17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BDD11542-9973-4E50-9B0C-29E3D8EBE857}" type="slidenum">
              <a:rPr lang="zh-CN" altLang="en-US" smtClean="0"/>
              <a:t>‹#›</a:t>
            </a:fld>
            <a:endParaRPr lang="zh-CN" altLang="en-US"/>
          </a:p>
        </p:txBody>
      </p:sp>
    </p:spTree>
    <p:extLst>
      <p:ext uri="{BB962C8B-B14F-4D97-AF65-F5344CB8AC3E}">
        <p14:creationId xmlns:p14="http://schemas.microsoft.com/office/powerpoint/2010/main" val="411771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D3FEBBAE-9A50-4D4C-B9E0-33A3F9B8C39D}" type="datetimeFigureOut">
              <a:rPr lang="zh-CN" altLang="en-US" smtClean="0"/>
              <a:t>2016/5/17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DD11542-9973-4E50-9B0C-29E3D8EBE857}" type="slidenum">
              <a:rPr lang="zh-CN" altLang="en-US" smtClean="0"/>
              <a:t>‹#›</a:t>
            </a:fld>
            <a:endParaRPr lang="zh-CN" altLang="en-US"/>
          </a:p>
        </p:txBody>
      </p:sp>
    </p:spTree>
    <p:extLst>
      <p:ext uri="{BB962C8B-B14F-4D97-AF65-F5344CB8AC3E}">
        <p14:creationId xmlns:p14="http://schemas.microsoft.com/office/powerpoint/2010/main" val="1031885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D3FEBBAE-9A50-4D4C-B9E0-33A3F9B8C39D}" type="datetimeFigureOut">
              <a:rPr lang="zh-CN" altLang="en-US" smtClean="0"/>
              <a:t>2016/5/17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DD11542-9973-4E50-9B0C-29E3D8EBE857}" type="slidenum">
              <a:rPr lang="zh-CN" altLang="en-US" smtClean="0"/>
              <a:t>‹#›</a:t>
            </a:fld>
            <a:endParaRPr lang="zh-CN" altLang="en-US"/>
          </a:p>
        </p:txBody>
      </p:sp>
    </p:spTree>
    <p:extLst>
      <p:ext uri="{BB962C8B-B14F-4D97-AF65-F5344CB8AC3E}">
        <p14:creationId xmlns:p14="http://schemas.microsoft.com/office/powerpoint/2010/main" val="425613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D3FEBBAE-9A50-4D4C-B9E0-33A3F9B8C39D}" type="datetimeFigureOut">
              <a:rPr lang="zh-CN" altLang="en-US" smtClean="0"/>
              <a:t>2016/5/17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DD11542-9973-4E50-9B0C-29E3D8EBE857}" type="slidenum">
              <a:rPr lang="zh-CN" altLang="en-US" smtClean="0"/>
              <a:t>‹#›</a:t>
            </a:fld>
            <a:endParaRPr lang="zh-CN" altLang="en-US"/>
          </a:p>
        </p:txBody>
      </p:sp>
    </p:spTree>
    <p:extLst>
      <p:ext uri="{BB962C8B-B14F-4D97-AF65-F5344CB8AC3E}">
        <p14:creationId xmlns:p14="http://schemas.microsoft.com/office/powerpoint/2010/main" val="66559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D3FEBBAE-9A50-4D4C-B9E0-33A3F9B8C39D}" type="datetimeFigureOut">
              <a:rPr lang="zh-CN" altLang="en-US" smtClean="0"/>
              <a:t>2016/5/17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DD11542-9973-4E50-9B0C-29E3D8EBE857}" type="slidenum">
              <a:rPr lang="zh-CN" altLang="en-US" smtClean="0"/>
              <a:t>‹#›</a:t>
            </a:fld>
            <a:endParaRPr lang="zh-CN" altLang="en-US"/>
          </a:p>
        </p:txBody>
      </p:sp>
    </p:spTree>
    <p:extLst>
      <p:ext uri="{BB962C8B-B14F-4D97-AF65-F5344CB8AC3E}">
        <p14:creationId xmlns:p14="http://schemas.microsoft.com/office/powerpoint/2010/main" val="357798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FEBBAE-9A50-4D4C-B9E0-33A3F9B8C39D}" type="datetimeFigureOut">
              <a:rPr lang="zh-CN" altLang="en-US" smtClean="0"/>
              <a:t>2016/5/17</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11542-9973-4E50-9B0C-29E3D8EBE857}" type="slidenum">
              <a:rPr lang="zh-CN" altLang="en-US" smtClean="0"/>
              <a:t>‹#›</a:t>
            </a:fld>
            <a:endParaRPr lang="zh-CN" altLang="en-US"/>
          </a:p>
        </p:txBody>
      </p:sp>
    </p:spTree>
    <p:extLst>
      <p:ext uri="{BB962C8B-B14F-4D97-AF65-F5344CB8AC3E}">
        <p14:creationId xmlns:p14="http://schemas.microsoft.com/office/powerpoint/2010/main" val="17083615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854964" y="-2792709"/>
            <a:ext cx="5522976" cy="5114587"/>
          </a:xfrm>
          <a:prstGeom prst="ellipse">
            <a:avLst/>
          </a:prstGeom>
          <a:solidFill>
            <a:srgbClr val="54DCC2"/>
          </a:solidFill>
          <a:ln>
            <a:noFill/>
          </a:ln>
          <a:effectLst>
            <a:outerShdw blurRad="1270000" dist="165100" dir="2520000" sx="119000" sy="119000" algn="tl" rotWithShape="0">
              <a:prstClr val="black">
                <a:alpha val="36000"/>
              </a:prstClr>
            </a:outerShdw>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ctrTitle"/>
          </p:nvPr>
        </p:nvSpPr>
        <p:spPr>
          <a:xfrm>
            <a:off x="231648" y="0"/>
            <a:ext cx="3349752" cy="1341120"/>
          </a:xfrm>
        </p:spPr>
        <p:txBody>
          <a:bodyPr/>
          <a:lstStyle/>
          <a:p>
            <a:r>
              <a:rPr lang="zh-CN" altLang="en-US" dirty="0" smtClean="0">
                <a:solidFill>
                  <a:srgbClr val="EE1241"/>
                </a:solidFill>
                <a:latin typeface="Kozuka Gothic Pro R" panose="020B0400000000000000" pitchFamily="34" charset="-128"/>
                <a:ea typeface="Kozuka Gothic Pro R" panose="020B0400000000000000" pitchFamily="34" charset="-128"/>
              </a:rPr>
              <a:t>后世影响</a:t>
            </a:r>
            <a:endParaRPr lang="zh-CN" altLang="en-US" dirty="0">
              <a:solidFill>
                <a:srgbClr val="EE1241"/>
              </a:solidFill>
              <a:latin typeface="Kozuka Gothic Pro R" panose="020B0400000000000000" pitchFamily="34" charset="-128"/>
              <a:ea typeface="Kozuka Gothic Pro R" panose="020B0400000000000000" pitchFamily="34" charset="-128"/>
            </a:endParaRPr>
          </a:p>
        </p:txBody>
      </p:sp>
      <p:sp>
        <p:nvSpPr>
          <p:cNvPr id="5" name="圆角矩形 4"/>
          <p:cNvSpPr/>
          <p:nvPr/>
        </p:nvSpPr>
        <p:spPr>
          <a:xfrm>
            <a:off x="-12192" y="2553526"/>
            <a:ext cx="4840224" cy="1207008"/>
          </a:xfrm>
          <a:prstGeom prst="roundRect">
            <a:avLst/>
          </a:prstGeom>
          <a:solidFill>
            <a:srgbClr val="57CD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solidFill>
                  <a:srgbClr val="000000"/>
                </a:solidFill>
                <a:latin typeface="Kozuka Gothic Pro R" panose="020B0400000000000000" pitchFamily="34" charset="-128"/>
                <a:ea typeface="Kozuka Gothic Pro R" panose="020B0400000000000000" pitchFamily="34" charset="-128"/>
              </a:rPr>
              <a:t>萧邦国际钢琴比赛</a:t>
            </a:r>
            <a:endParaRPr lang="zh-CN" altLang="en-US" sz="4000" dirty="0">
              <a:solidFill>
                <a:srgbClr val="000000"/>
              </a:solidFill>
              <a:latin typeface="Kozuka Gothic Pro R" panose="020B0400000000000000" pitchFamily="34" charset="-128"/>
              <a:ea typeface="Kozuka Gothic Pro R" panose="020B0400000000000000" pitchFamily="34" charset="-128"/>
            </a:endParaRPr>
          </a:p>
        </p:txBody>
      </p:sp>
      <p:sp>
        <p:nvSpPr>
          <p:cNvPr id="6" name="圆角矩形 5"/>
          <p:cNvSpPr/>
          <p:nvPr/>
        </p:nvSpPr>
        <p:spPr>
          <a:xfrm>
            <a:off x="-12192" y="4040950"/>
            <a:ext cx="4840224" cy="1207008"/>
          </a:xfrm>
          <a:prstGeom prst="roundRect">
            <a:avLst/>
          </a:prstGeom>
          <a:solidFill>
            <a:srgbClr val="57CD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solidFill>
                  <a:srgbClr val="000000"/>
                </a:solidFill>
                <a:latin typeface="Kozuka Gothic Pro R" panose="020B0400000000000000" pitchFamily="34" charset="-128"/>
                <a:ea typeface="Kozuka Gothic Pro R" panose="020B0400000000000000" pitchFamily="34" charset="-128"/>
              </a:rPr>
              <a:t>小行星萧邦</a:t>
            </a:r>
            <a:r>
              <a:rPr lang="en-US" altLang="zh-CN" sz="4000" dirty="0" smtClean="0">
                <a:solidFill>
                  <a:srgbClr val="000000"/>
                </a:solidFill>
                <a:latin typeface="Kozuka Gothic Pro R" panose="020B0400000000000000" pitchFamily="34" charset="-128"/>
                <a:ea typeface="Kozuka Gothic Pro R" panose="020B0400000000000000" pitchFamily="34" charset="-128"/>
              </a:rPr>
              <a:t>3784</a:t>
            </a:r>
            <a:endParaRPr lang="zh-CN" altLang="en-US" sz="4000" dirty="0">
              <a:solidFill>
                <a:srgbClr val="000000"/>
              </a:solidFill>
              <a:latin typeface="Kozuka Gothic Pro R" panose="020B0400000000000000" pitchFamily="34" charset="-128"/>
              <a:ea typeface="Kozuka Gothic Pro R" panose="020B0400000000000000" pitchFamily="34" charset="-128"/>
            </a:endParaRPr>
          </a:p>
        </p:txBody>
      </p:sp>
      <p:sp>
        <p:nvSpPr>
          <p:cNvPr id="7" name="圆角矩形 6"/>
          <p:cNvSpPr/>
          <p:nvPr/>
        </p:nvSpPr>
        <p:spPr>
          <a:xfrm>
            <a:off x="-12192" y="5528374"/>
            <a:ext cx="4840224" cy="1207008"/>
          </a:xfrm>
          <a:prstGeom prst="roundRect">
            <a:avLst/>
          </a:prstGeom>
          <a:solidFill>
            <a:srgbClr val="57CD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solidFill>
                  <a:srgbClr val="000000"/>
                </a:solidFill>
                <a:latin typeface="Kozuka Gothic Pro R" panose="020B0400000000000000" pitchFamily="34" charset="-128"/>
                <a:ea typeface="Kozuka Gothic Pro R" panose="020B0400000000000000" pitchFamily="34" charset="-128"/>
              </a:rPr>
              <a:t>华沙萧邦机场</a:t>
            </a:r>
            <a:endParaRPr lang="zh-CN" altLang="en-US" sz="4000" dirty="0">
              <a:solidFill>
                <a:srgbClr val="000000"/>
              </a:solidFill>
              <a:latin typeface="Kozuka Gothic Pro R" panose="020B0400000000000000" pitchFamily="34" charset="-128"/>
              <a:ea typeface="Kozuka Gothic Pro R" panose="020B0400000000000000" pitchFamily="34" charset="-128"/>
            </a:endParaRPr>
          </a:p>
        </p:txBody>
      </p:sp>
      <p:sp>
        <p:nvSpPr>
          <p:cNvPr id="8" name="文本框 7"/>
          <p:cNvSpPr txBox="1"/>
          <p:nvPr/>
        </p:nvSpPr>
        <p:spPr>
          <a:xfrm>
            <a:off x="4828032" y="1841735"/>
            <a:ext cx="4315968" cy="4893647"/>
          </a:xfrm>
          <a:prstGeom prst="rect">
            <a:avLst/>
          </a:prstGeom>
          <a:solidFill>
            <a:srgbClr val="FFDD71"/>
          </a:solidFill>
        </p:spPr>
        <p:txBody>
          <a:bodyPr wrap="square" rtlCol="0">
            <a:spAutoFit/>
          </a:bodyPr>
          <a:lstStyle/>
          <a:p>
            <a:r>
              <a:rPr lang="zh-CN" altLang="en-US" sz="2400" dirty="0" smtClean="0">
                <a:latin typeface="Segoe UI Emoji" panose="020B0502040204020203" pitchFamily="34" charset="0"/>
              </a:rPr>
              <a:t>肖邦国际钢琴比赛是世界上最著名、最严格、最权威、级别最高的钢琴比赛之一，从</a:t>
            </a:r>
            <a:r>
              <a:rPr lang="en-US" altLang="zh-CN" sz="2400" dirty="0" smtClean="0">
                <a:latin typeface="Segoe UI Emoji" panose="020B0502040204020203" pitchFamily="34" charset="0"/>
                <a:ea typeface="Segoe UI Emoji" panose="020B0502040204020203" pitchFamily="34" charset="0"/>
              </a:rPr>
              <a:t>1927</a:t>
            </a:r>
            <a:r>
              <a:rPr lang="zh-CN" altLang="en-US" sz="2400" dirty="0" smtClean="0">
                <a:latin typeface="Segoe UI Emoji" panose="020B0502040204020203" pitchFamily="34" charset="0"/>
              </a:rPr>
              <a:t>年开始每五年举办一次。它由波兰钢琴家</a:t>
            </a:r>
            <a:r>
              <a:rPr lang="en-US" altLang="zh-CN" sz="2400" dirty="0" smtClean="0">
                <a:latin typeface="Segoe UI Emoji" panose="020B0502040204020203" pitchFamily="34" charset="0"/>
                <a:ea typeface="Segoe UI Emoji" panose="020B0502040204020203" pitchFamily="34" charset="0"/>
              </a:rPr>
              <a:t>Jerzy </a:t>
            </a:r>
            <a:r>
              <a:rPr lang="en-US" altLang="zh-CN" sz="2400" dirty="0" err="1" smtClean="0">
                <a:latin typeface="Segoe UI Emoji" panose="020B0502040204020203" pitchFamily="34" charset="0"/>
                <a:ea typeface="Segoe UI Emoji" panose="020B0502040204020203" pitchFamily="34" charset="0"/>
              </a:rPr>
              <a:t>Zurawlew</a:t>
            </a:r>
            <a:r>
              <a:rPr lang="zh-CN" altLang="en-US" sz="2400" dirty="0" smtClean="0">
                <a:latin typeface="Segoe UI Emoji" panose="020B0502040204020203" pitchFamily="34" charset="0"/>
              </a:rPr>
              <a:t>教授创办，在肖邦的故乡波兰首都华沙的华沙爱乐厅举行。每届颁发六项大奖及特别奖，特色是，评判会根据参赛者的实际表现来评定奖项。若他们认为某一奖项无人有足够资格获奖，便会从缺，而不会有递补者。</a:t>
            </a:r>
            <a:endParaRPr lang="zh-CN" altLang="en-US" sz="2400" dirty="0">
              <a:latin typeface="Segoe UI Emoji" panose="020B0502040204020203" pitchFamily="34" charset="0"/>
            </a:endParaRPr>
          </a:p>
        </p:txBody>
      </p:sp>
      <p:sp>
        <p:nvSpPr>
          <p:cNvPr id="9" name="文本框 8"/>
          <p:cNvSpPr txBox="1"/>
          <p:nvPr/>
        </p:nvSpPr>
        <p:spPr>
          <a:xfrm>
            <a:off x="4828032" y="2591513"/>
            <a:ext cx="4315968" cy="3046988"/>
          </a:xfrm>
          <a:prstGeom prst="rect">
            <a:avLst/>
          </a:prstGeom>
          <a:solidFill>
            <a:srgbClr val="FFDD71"/>
          </a:solidFill>
        </p:spPr>
        <p:txBody>
          <a:bodyPr wrap="square" rtlCol="0">
            <a:spAutoFit/>
          </a:bodyPr>
          <a:lstStyle/>
          <a:p>
            <a:r>
              <a:rPr lang="zh-CN" altLang="en-US" sz="2400" dirty="0" smtClean="0">
                <a:latin typeface="Segoe UI Emoji" panose="020B0502040204020203" pitchFamily="34" charset="0"/>
              </a:rPr>
              <a:t>小行星</a:t>
            </a:r>
            <a:r>
              <a:rPr lang="en-US" altLang="zh-CN" sz="2400" dirty="0" smtClean="0">
                <a:latin typeface="Segoe UI Emoji" panose="020B0502040204020203" pitchFamily="34" charset="0"/>
              </a:rPr>
              <a:t>3784</a:t>
            </a:r>
            <a:r>
              <a:rPr lang="zh-CN" altLang="en-US" sz="2400" dirty="0" smtClean="0">
                <a:latin typeface="Segoe UI Emoji" panose="020B0502040204020203" pitchFamily="34" charset="0"/>
              </a:rPr>
              <a:t>（</a:t>
            </a:r>
            <a:r>
              <a:rPr lang="en-US" altLang="zh-CN" sz="2400" dirty="0" smtClean="0">
                <a:latin typeface="Segoe UI Emoji" panose="020B0502040204020203" pitchFamily="34" charset="0"/>
              </a:rPr>
              <a:t>3784 Chopin</a:t>
            </a:r>
            <a:r>
              <a:rPr lang="zh-CN" altLang="en-US" sz="2400" dirty="0" smtClean="0">
                <a:latin typeface="Segoe UI Emoji" panose="020B0502040204020203" pitchFamily="34" charset="0"/>
              </a:rPr>
              <a:t>）是位于小行星带主带中的一颗直径约为</a:t>
            </a:r>
            <a:r>
              <a:rPr lang="en-US" altLang="zh-CN" sz="2400" dirty="0" smtClean="0">
                <a:latin typeface="Segoe UI Emoji" panose="020B0502040204020203" pitchFamily="34" charset="0"/>
              </a:rPr>
              <a:t>28.53km</a:t>
            </a:r>
            <a:r>
              <a:rPr lang="zh-CN" altLang="en-US" sz="2400" dirty="0" smtClean="0">
                <a:latin typeface="Segoe UI Emoji" panose="020B0502040204020203" pitchFamily="34" charset="0"/>
              </a:rPr>
              <a:t>（</a:t>
            </a:r>
            <a:r>
              <a:rPr lang="en-US" altLang="zh-CN" sz="2400" dirty="0" smtClean="0">
                <a:latin typeface="Segoe UI Emoji" panose="020B0502040204020203" pitchFamily="34" charset="0"/>
              </a:rPr>
              <a:t>±4.4km</a:t>
            </a:r>
            <a:r>
              <a:rPr lang="zh-CN" altLang="en-US" sz="2400" dirty="0" smtClean="0">
                <a:latin typeface="Segoe UI Emoji" panose="020B0502040204020203" pitchFamily="34" charset="0"/>
              </a:rPr>
              <a:t>）的小行星。该小行星于</a:t>
            </a:r>
            <a:r>
              <a:rPr lang="en-US" altLang="zh-CN" sz="2400" dirty="0" smtClean="0">
                <a:latin typeface="Segoe UI Emoji" panose="020B0502040204020203" pitchFamily="34" charset="0"/>
              </a:rPr>
              <a:t>1986</a:t>
            </a:r>
            <a:r>
              <a:rPr lang="zh-CN" altLang="en-US" sz="2400" dirty="0" smtClean="0">
                <a:latin typeface="Segoe UI Emoji" panose="020B0502040204020203" pitchFamily="34" charset="0"/>
              </a:rPr>
              <a:t>年被</a:t>
            </a:r>
            <a:r>
              <a:rPr lang="en-US" altLang="zh-CN" sz="2400" dirty="0" smtClean="0">
                <a:latin typeface="Segoe UI Emoji" panose="020B0502040204020203" pitchFamily="34" charset="0"/>
              </a:rPr>
              <a:t>Eric W. </a:t>
            </a:r>
            <a:r>
              <a:rPr lang="en-US" altLang="zh-CN" sz="2400" dirty="0" err="1" smtClean="0">
                <a:latin typeface="Segoe UI Emoji" panose="020B0502040204020203" pitchFamily="34" charset="0"/>
              </a:rPr>
              <a:t>Elst</a:t>
            </a:r>
            <a:r>
              <a:rPr lang="zh-CN" altLang="en-US" sz="2400" dirty="0" smtClean="0">
                <a:latin typeface="Segoe UI Emoji" panose="020B0502040204020203" pitchFamily="34" charset="0"/>
              </a:rPr>
              <a:t>发现，并以</a:t>
            </a:r>
            <a:r>
              <a:rPr lang="en-US" altLang="zh-CN" sz="2400" dirty="0" smtClean="0">
                <a:latin typeface="Segoe UI Emoji" panose="020B0502040204020203" pitchFamily="34" charset="0"/>
              </a:rPr>
              <a:t>19</a:t>
            </a:r>
            <a:r>
              <a:rPr lang="zh-CN" altLang="en-US" sz="2400" dirty="0" smtClean="0">
                <a:latin typeface="Segoe UI Emoji" panose="020B0502040204020203" pitchFamily="34" charset="0"/>
              </a:rPr>
              <a:t>世纪波兰的著名作曲家、钢琴家</a:t>
            </a:r>
            <a:r>
              <a:rPr lang="en-US" altLang="zh-CN" sz="2400" dirty="0" smtClean="0">
                <a:latin typeface="Segoe UI Emoji" panose="020B0502040204020203" pitchFamily="34" charset="0"/>
              </a:rPr>
              <a:t>——</a:t>
            </a:r>
            <a:r>
              <a:rPr lang="zh-CN" altLang="en-US" sz="2400" dirty="0" smtClean="0">
                <a:latin typeface="Segoe UI Emoji" panose="020B0502040204020203" pitchFamily="34" charset="0"/>
              </a:rPr>
              <a:t>弗雷德里克</a:t>
            </a:r>
            <a:r>
              <a:rPr lang="en-US" altLang="zh-CN" sz="2400" dirty="0" smtClean="0">
                <a:latin typeface="Segoe UI Emoji" panose="020B0502040204020203" pitchFamily="34" charset="0"/>
              </a:rPr>
              <a:t>·</a:t>
            </a:r>
            <a:r>
              <a:rPr lang="zh-CN" altLang="en-US" sz="2400" dirty="0" smtClean="0">
                <a:latin typeface="Segoe UI Emoji" panose="020B0502040204020203" pitchFamily="34" charset="0"/>
              </a:rPr>
              <a:t>肖邦的名字命名。</a:t>
            </a:r>
            <a:endParaRPr lang="zh-CN" altLang="en-US" sz="2400" dirty="0">
              <a:latin typeface="Segoe UI Emoji" panose="020B0502040204020203" pitchFamily="34" charset="0"/>
            </a:endParaRPr>
          </a:p>
        </p:txBody>
      </p:sp>
      <p:sp>
        <p:nvSpPr>
          <p:cNvPr id="10" name="文本框 9"/>
          <p:cNvSpPr txBox="1"/>
          <p:nvPr/>
        </p:nvSpPr>
        <p:spPr>
          <a:xfrm>
            <a:off x="4828032" y="2942694"/>
            <a:ext cx="4315968" cy="2308324"/>
          </a:xfrm>
          <a:prstGeom prst="rect">
            <a:avLst/>
          </a:prstGeom>
          <a:solidFill>
            <a:srgbClr val="FFDD71"/>
          </a:solidFill>
        </p:spPr>
        <p:txBody>
          <a:bodyPr wrap="square" rtlCol="0">
            <a:spAutoFit/>
          </a:bodyPr>
          <a:lstStyle/>
          <a:p>
            <a:r>
              <a:rPr lang="zh-CN" altLang="en-US" sz="2400" dirty="0" smtClean="0">
                <a:latin typeface="Segoe UI Emoji" panose="020B0502040204020203" pitchFamily="34" charset="0"/>
              </a:rPr>
              <a:t>华沙肖邦机场是位于波兰共和国首都华沙奥肯切区的国际机场，原名华沙</a:t>
            </a:r>
            <a:r>
              <a:rPr lang="en-US" altLang="zh-CN" sz="2400" dirty="0" smtClean="0">
                <a:latin typeface="Segoe UI Emoji" panose="020B0502040204020203" pitchFamily="34" charset="0"/>
              </a:rPr>
              <a:t>-</a:t>
            </a:r>
            <a:r>
              <a:rPr lang="zh-CN" altLang="en-US" sz="2400" dirty="0" smtClean="0">
                <a:latin typeface="Segoe UI Emoji" panose="020B0502040204020203" pitchFamily="34" charset="0"/>
              </a:rPr>
              <a:t>奥肯切机场，后为了纪念该国著名作曲家弗里德里克</a:t>
            </a:r>
            <a:r>
              <a:rPr lang="en-US" altLang="zh-CN" sz="2400" dirty="0" smtClean="0">
                <a:latin typeface="Segoe UI Emoji" panose="020B0502040204020203" pitchFamily="34" charset="0"/>
              </a:rPr>
              <a:t>·</a:t>
            </a:r>
            <a:r>
              <a:rPr lang="zh-CN" altLang="en-US" sz="2400" dirty="0" smtClean="0">
                <a:latin typeface="Segoe UI Emoji" panose="020B0502040204020203" pitchFamily="34" charset="0"/>
              </a:rPr>
              <a:t>肖邦而改今名，是该国最繁忙的机场。</a:t>
            </a:r>
            <a:endParaRPr lang="zh-CN" altLang="en-US" sz="2400" dirty="0">
              <a:latin typeface="Segoe UI Emoji" panose="020B0502040204020203" pitchFamily="34" charset="0"/>
            </a:endParaRPr>
          </a:p>
        </p:txBody>
      </p:sp>
    </p:spTree>
    <p:extLst>
      <p:ext uri="{BB962C8B-B14F-4D97-AF65-F5344CB8AC3E}">
        <p14:creationId xmlns:p14="http://schemas.microsoft.com/office/powerpoint/2010/main" val="2667362182"/>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1" presetClass="emph" presetSubtype="2" fill="hold" grpId="1" nodeType="withEffect">
                                  <p:stCondLst>
                                    <p:cond delay="0"/>
                                  </p:stCondLst>
                                  <p:childTnLst>
                                    <p:animClr clrSpc="rgb" dir="cw">
                                      <p:cBhvr>
                                        <p:cTn id="24" dur="500" fill="hold"/>
                                        <p:tgtEl>
                                          <p:spTgt spid="5"/>
                                        </p:tgtEl>
                                        <p:attrNameLst>
                                          <p:attrName>fillcolor</p:attrName>
                                        </p:attrNameLst>
                                      </p:cBhvr>
                                      <p:to>
                                        <a:schemeClr val="accent2"/>
                                      </p:to>
                                    </p:animClr>
                                    <p:set>
                                      <p:cBhvr>
                                        <p:cTn id="25" dur="500" fill="hold"/>
                                        <p:tgtEl>
                                          <p:spTgt spid="5"/>
                                        </p:tgtEl>
                                        <p:attrNameLst>
                                          <p:attrName>fill.type</p:attrName>
                                        </p:attrNameLst>
                                      </p:cBhvr>
                                      <p:to>
                                        <p:strVal val="solid"/>
                                      </p:to>
                                    </p:set>
                                    <p:set>
                                      <p:cBhvr>
                                        <p:cTn id="26" dur="500" fill="hold"/>
                                        <p:tgtEl>
                                          <p:spTgt spid="5"/>
                                        </p:tgtEl>
                                        <p:attrNameLst>
                                          <p:attrName>fill.on</p:attrName>
                                        </p:attrNameLst>
                                      </p:cBhvr>
                                      <p:to>
                                        <p:strVal val="true"/>
                                      </p:to>
                                    </p:set>
                                  </p:childTnLst>
                                </p:cTn>
                              </p:par>
                            </p:childTnLst>
                          </p:cTn>
                        </p:par>
                      </p:childTnLst>
                    </p:cTn>
                  </p:par>
                  <p:par>
                    <p:cTn id="27" fill="hold">
                      <p:stCondLst>
                        <p:cond delay="indefinite"/>
                      </p:stCondLst>
                      <p:childTnLst>
                        <p:par>
                          <p:cTn id="28" fill="hold">
                            <p:stCondLst>
                              <p:cond delay="0"/>
                            </p:stCondLst>
                            <p:childTnLst>
                              <p:par>
                                <p:cTn id="29" presetID="1" presetClass="emph" presetSubtype="2" fill="hold" grpId="2" nodeType="clickEffect">
                                  <p:stCondLst>
                                    <p:cond delay="0"/>
                                  </p:stCondLst>
                                  <p:childTnLst>
                                    <p:animClr clrSpc="rgb" dir="cw">
                                      <p:cBhvr>
                                        <p:cTn id="30" dur="500" fill="hold"/>
                                        <p:tgtEl>
                                          <p:spTgt spid="5"/>
                                        </p:tgtEl>
                                        <p:attrNameLst>
                                          <p:attrName>fillcolor</p:attrName>
                                        </p:attrNameLst>
                                      </p:cBhvr>
                                      <p:to>
                                        <a:srgbClr val="57CD57"/>
                                      </p:to>
                                    </p:animClr>
                                    <p:set>
                                      <p:cBhvr>
                                        <p:cTn id="31" dur="500" fill="hold"/>
                                        <p:tgtEl>
                                          <p:spTgt spid="5"/>
                                        </p:tgtEl>
                                        <p:attrNameLst>
                                          <p:attrName>fill.type</p:attrName>
                                        </p:attrNameLst>
                                      </p:cBhvr>
                                      <p:to>
                                        <p:strVal val="solid"/>
                                      </p:to>
                                    </p:set>
                                    <p:set>
                                      <p:cBhvr>
                                        <p:cTn id="32" dur="500" fill="hold"/>
                                        <p:tgtEl>
                                          <p:spTgt spid="5"/>
                                        </p:tgtEl>
                                        <p:attrNameLst>
                                          <p:attrName>fill.on</p:attrName>
                                        </p:attrNameLst>
                                      </p:cBhvr>
                                      <p:to>
                                        <p:strVal val="true"/>
                                      </p:to>
                                    </p:set>
                                  </p:childTnLst>
                                </p:cTn>
                              </p:par>
                              <p:par>
                                <p:cTn id="33" presetID="2" presetClass="exit" presetSubtype="2" fill="hold" grpId="1" nodeType="withEffect">
                                  <p:stCondLst>
                                    <p:cond delay="0"/>
                                  </p:stCondLst>
                                  <p:childTnLst>
                                    <p:anim calcmode="lin" valueType="num">
                                      <p:cBhvr additive="base">
                                        <p:cTn id="34" dur="500"/>
                                        <p:tgtEl>
                                          <p:spTgt spid="8"/>
                                        </p:tgtEl>
                                        <p:attrNameLst>
                                          <p:attrName>ppt_x</p:attrName>
                                        </p:attrNameLst>
                                      </p:cBhvr>
                                      <p:tavLst>
                                        <p:tav tm="0">
                                          <p:val>
                                            <p:strVal val="ppt_x"/>
                                          </p:val>
                                        </p:tav>
                                        <p:tav tm="100000">
                                          <p:val>
                                            <p:strVal val="1+ppt_w/2"/>
                                          </p:val>
                                        </p:tav>
                                      </p:tavLst>
                                    </p:anim>
                                    <p:anim calcmode="lin" valueType="num">
                                      <p:cBhvr additive="base">
                                        <p:cTn id="35" dur="500"/>
                                        <p:tgtEl>
                                          <p:spTgt spid="8"/>
                                        </p:tgtEl>
                                        <p:attrNameLst>
                                          <p:attrName>ppt_y</p:attrName>
                                        </p:attrNameLst>
                                      </p:cBhvr>
                                      <p:tavLst>
                                        <p:tav tm="0">
                                          <p:val>
                                            <p:strVal val="ppt_y"/>
                                          </p:val>
                                        </p:tav>
                                        <p:tav tm="100000">
                                          <p:val>
                                            <p:strVal val="ppt_y"/>
                                          </p:val>
                                        </p:tav>
                                      </p:tavLst>
                                    </p:anim>
                                    <p:set>
                                      <p:cBhvr>
                                        <p:cTn id="36" dur="1" fill="hold">
                                          <p:stCondLst>
                                            <p:cond delay="499"/>
                                          </p:stCondLst>
                                        </p:cTn>
                                        <p:tgtEl>
                                          <p:spTgt spid="8"/>
                                        </p:tgtEl>
                                        <p:attrNameLst>
                                          <p:attrName>style.visibility</p:attrName>
                                        </p:attrNameLst>
                                      </p:cBhvr>
                                      <p:to>
                                        <p:strVal val="hidden"/>
                                      </p:to>
                                    </p:set>
                                  </p:childTnLst>
                                </p:cTn>
                              </p:par>
                              <p:par>
                                <p:cTn id="37" presetID="2" presetClass="entr" presetSubtype="4"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par>
                                <p:cTn id="41" presetID="1" presetClass="emph" presetSubtype="2" fill="hold" nodeType="withEffect">
                                  <p:stCondLst>
                                    <p:cond delay="0"/>
                                  </p:stCondLst>
                                  <p:childTnLst>
                                    <p:animClr clrSpc="rgb" dir="cw">
                                      <p:cBhvr>
                                        <p:cTn id="42" dur="500" fill="hold"/>
                                        <p:tgtEl>
                                          <p:spTgt spid="6"/>
                                        </p:tgtEl>
                                        <p:attrNameLst>
                                          <p:attrName>fillcolor</p:attrName>
                                        </p:attrNameLst>
                                      </p:cBhvr>
                                      <p:to>
                                        <a:schemeClr val="accent2"/>
                                      </p:to>
                                    </p:animClr>
                                    <p:set>
                                      <p:cBhvr>
                                        <p:cTn id="43" dur="500" fill="hold"/>
                                        <p:tgtEl>
                                          <p:spTgt spid="6"/>
                                        </p:tgtEl>
                                        <p:attrNameLst>
                                          <p:attrName>fill.type</p:attrName>
                                        </p:attrNameLst>
                                      </p:cBhvr>
                                      <p:to>
                                        <p:strVal val="solid"/>
                                      </p:to>
                                    </p:set>
                                    <p:set>
                                      <p:cBhvr>
                                        <p:cTn id="44" dur="500" fill="hold"/>
                                        <p:tgtEl>
                                          <p:spTgt spid="6"/>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2" presetClass="exit" presetSubtype="2" fill="hold" grpId="1" nodeType="clickEffect">
                                  <p:stCondLst>
                                    <p:cond delay="0"/>
                                  </p:stCondLst>
                                  <p:childTnLst>
                                    <p:anim calcmode="lin" valueType="num">
                                      <p:cBhvr additive="base">
                                        <p:cTn id="48" dur="500"/>
                                        <p:tgtEl>
                                          <p:spTgt spid="9"/>
                                        </p:tgtEl>
                                        <p:attrNameLst>
                                          <p:attrName>ppt_x</p:attrName>
                                        </p:attrNameLst>
                                      </p:cBhvr>
                                      <p:tavLst>
                                        <p:tav tm="0">
                                          <p:val>
                                            <p:strVal val="ppt_x"/>
                                          </p:val>
                                        </p:tav>
                                        <p:tav tm="100000">
                                          <p:val>
                                            <p:strVal val="1+ppt_w/2"/>
                                          </p:val>
                                        </p:tav>
                                      </p:tavLst>
                                    </p:anim>
                                    <p:anim calcmode="lin" valueType="num">
                                      <p:cBhvr additive="base">
                                        <p:cTn id="49" dur="500"/>
                                        <p:tgtEl>
                                          <p:spTgt spid="9"/>
                                        </p:tgtEl>
                                        <p:attrNameLst>
                                          <p:attrName>ppt_y</p:attrName>
                                        </p:attrNameLst>
                                      </p:cBhvr>
                                      <p:tavLst>
                                        <p:tav tm="0">
                                          <p:val>
                                            <p:strVal val="ppt_y"/>
                                          </p:val>
                                        </p:tav>
                                        <p:tav tm="100000">
                                          <p:val>
                                            <p:strVal val="ppt_y"/>
                                          </p:val>
                                        </p:tav>
                                      </p:tavLst>
                                    </p:anim>
                                    <p:set>
                                      <p:cBhvr>
                                        <p:cTn id="50" dur="1" fill="hold">
                                          <p:stCondLst>
                                            <p:cond delay="499"/>
                                          </p:stCondLst>
                                        </p:cTn>
                                        <p:tgtEl>
                                          <p:spTgt spid="9"/>
                                        </p:tgtEl>
                                        <p:attrNameLst>
                                          <p:attrName>style.visibility</p:attrName>
                                        </p:attrNameLst>
                                      </p:cBhvr>
                                      <p:to>
                                        <p:strVal val="hidden"/>
                                      </p:to>
                                    </p:set>
                                  </p:childTnLst>
                                </p:cTn>
                              </p:par>
                              <p:par>
                                <p:cTn id="51" presetID="1" presetClass="emph" presetSubtype="2" fill="hold" nodeType="withEffect">
                                  <p:stCondLst>
                                    <p:cond delay="0"/>
                                  </p:stCondLst>
                                  <p:childTnLst>
                                    <p:animClr clrSpc="rgb" dir="cw">
                                      <p:cBhvr>
                                        <p:cTn id="52" dur="500" fill="hold"/>
                                        <p:tgtEl>
                                          <p:spTgt spid="6"/>
                                        </p:tgtEl>
                                        <p:attrNameLst>
                                          <p:attrName>fillcolor</p:attrName>
                                        </p:attrNameLst>
                                      </p:cBhvr>
                                      <p:to>
                                        <a:srgbClr val="57CD57"/>
                                      </p:to>
                                    </p:animClr>
                                    <p:set>
                                      <p:cBhvr>
                                        <p:cTn id="53" dur="500" fill="hold"/>
                                        <p:tgtEl>
                                          <p:spTgt spid="6"/>
                                        </p:tgtEl>
                                        <p:attrNameLst>
                                          <p:attrName>fill.type</p:attrName>
                                        </p:attrNameLst>
                                      </p:cBhvr>
                                      <p:to>
                                        <p:strVal val="solid"/>
                                      </p:to>
                                    </p:set>
                                    <p:set>
                                      <p:cBhvr>
                                        <p:cTn id="54" dur="500" fill="hold"/>
                                        <p:tgtEl>
                                          <p:spTgt spid="6"/>
                                        </p:tgtEl>
                                        <p:attrNameLst>
                                          <p:attrName>fill.on</p:attrName>
                                        </p:attrNameLst>
                                      </p:cBhvr>
                                      <p:to>
                                        <p:strVal val="true"/>
                                      </p:to>
                                    </p:set>
                                  </p:childTnLst>
                                </p:cTn>
                              </p:par>
                              <p:par>
                                <p:cTn id="55" presetID="2" presetClass="entr" presetSubtype="4"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ppt_x"/>
                                          </p:val>
                                        </p:tav>
                                        <p:tav tm="100000">
                                          <p:val>
                                            <p:strVal val="#ppt_x"/>
                                          </p:val>
                                        </p:tav>
                                      </p:tavLst>
                                    </p:anim>
                                    <p:anim calcmode="lin" valueType="num">
                                      <p:cBhvr additive="base">
                                        <p:cTn id="58" dur="500" fill="hold"/>
                                        <p:tgtEl>
                                          <p:spTgt spid="10"/>
                                        </p:tgtEl>
                                        <p:attrNameLst>
                                          <p:attrName>ppt_y</p:attrName>
                                        </p:attrNameLst>
                                      </p:cBhvr>
                                      <p:tavLst>
                                        <p:tav tm="0">
                                          <p:val>
                                            <p:strVal val="1+#ppt_h/2"/>
                                          </p:val>
                                        </p:tav>
                                        <p:tav tm="100000">
                                          <p:val>
                                            <p:strVal val="#ppt_y"/>
                                          </p:val>
                                        </p:tav>
                                      </p:tavLst>
                                    </p:anim>
                                  </p:childTnLst>
                                </p:cTn>
                              </p:par>
                              <p:par>
                                <p:cTn id="59" presetID="1" presetClass="emph" presetSubtype="2" fill="hold" nodeType="withEffect">
                                  <p:stCondLst>
                                    <p:cond delay="0"/>
                                  </p:stCondLst>
                                  <p:childTnLst>
                                    <p:animClr clrSpc="rgb" dir="cw">
                                      <p:cBhvr>
                                        <p:cTn id="60" dur="500" fill="hold"/>
                                        <p:tgtEl>
                                          <p:spTgt spid="7"/>
                                        </p:tgtEl>
                                        <p:attrNameLst>
                                          <p:attrName>fillcolor</p:attrName>
                                        </p:attrNameLst>
                                      </p:cBhvr>
                                      <p:to>
                                        <a:schemeClr val="accent2"/>
                                      </p:to>
                                    </p:animClr>
                                    <p:set>
                                      <p:cBhvr>
                                        <p:cTn id="61" dur="500" fill="hold"/>
                                        <p:tgtEl>
                                          <p:spTgt spid="7"/>
                                        </p:tgtEl>
                                        <p:attrNameLst>
                                          <p:attrName>fill.type</p:attrName>
                                        </p:attrNameLst>
                                      </p:cBhvr>
                                      <p:to>
                                        <p:strVal val="solid"/>
                                      </p:to>
                                    </p:set>
                                    <p:set>
                                      <p:cBhvr>
                                        <p:cTn id="62" dur="500" fill="hold"/>
                                        <p:tgtEl>
                                          <p:spTgt spid="7"/>
                                        </p:tgtEl>
                                        <p:attrNameLst>
                                          <p:attrName>fill.on</p:attrName>
                                        </p:attrNameLst>
                                      </p:cBhvr>
                                      <p:to>
                                        <p:strVal val="true"/>
                                      </p:to>
                                    </p:set>
                                  </p:childTnLst>
                                </p:cTn>
                              </p:par>
                            </p:childTnLst>
                          </p:cTn>
                        </p:par>
                      </p:childTnLst>
                    </p:cTn>
                  </p:par>
                  <p:par>
                    <p:cTn id="63" fill="hold">
                      <p:stCondLst>
                        <p:cond delay="indefinite"/>
                      </p:stCondLst>
                      <p:childTnLst>
                        <p:par>
                          <p:cTn id="64" fill="hold">
                            <p:stCondLst>
                              <p:cond delay="0"/>
                            </p:stCondLst>
                            <p:childTnLst>
                              <p:par>
                                <p:cTn id="65" presetID="2" presetClass="exit" presetSubtype="2" fill="hold" grpId="1" nodeType="clickEffect">
                                  <p:stCondLst>
                                    <p:cond delay="0"/>
                                  </p:stCondLst>
                                  <p:childTnLst>
                                    <p:anim calcmode="lin" valueType="num">
                                      <p:cBhvr additive="base">
                                        <p:cTn id="66" dur="500"/>
                                        <p:tgtEl>
                                          <p:spTgt spid="10"/>
                                        </p:tgtEl>
                                        <p:attrNameLst>
                                          <p:attrName>ppt_x</p:attrName>
                                        </p:attrNameLst>
                                      </p:cBhvr>
                                      <p:tavLst>
                                        <p:tav tm="0">
                                          <p:val>
                                            <p:strVal val="ppt_x"/>
                                          </p:val>
                                        </p:tav>
                                        <p:tav tm="100000">
                                          <p:val>
                                            <p:strVal val="1+ppt_w/2"/>
                                          </p:val>
                                        </p:tav>
                                      </p:tavLst>
                                    </p:anim>
                                    <p:anim calcmode="lin" valueType="num">
                                      <p:cBhvr additive="base">
                                        <p:cTn id="67" dur="500"/>
                                        <p:tgtEl>
                                          <p:spTgt spid="10"/>
                                        </p:tgtEl>
                                        <p:attrNameLst>
                                          <p:attrName>ppt_y</p:attrName>
                                        </p:attrNameLst>
                                      </p:cBhvr>
                                      <p:tavLst>
                                        <p:tav tm="0">
                                          <p:val>
                                            <p:strVal val="ppt_y"/>
                                          </p:val>
                                        </p:tav>
                                        <p:tav tm="100000">
                                          <p:val>
                                            <p:strVal val="ppt_y"/>
                                          </p:val>
                                        </p:tav>
                                      </p:tavLst>
                                    </p:anim>
                                    <p:set>
                                      <p:cBhvr>
                                        <p:cTn id="68" dur="1" fill="hold">
                                          <p:stCondLst>
                                            <p:cond delay="499"/>
                                          </p:stCondLst>
                                        </p:cTn>
                                        <p:tgtEl>
                                          <p:spTgt spid="10"/>
                                        </p:tgtEl>
                                        <p:attrNameLst>
                                          <p:attrName>style.visibility</p:attrName>
                                        </p:attrNameLst>
                                      </p:cBhvr>
                                      <p:to>
                                        <p:strVal val="hidden"/>
                                      </p:to>
                                    </p:set>
                                  </p:childTnLst>
                                </p:cTn>
                              </p:par>
                              <p:par>
                                <p:cTn id="69" presetID="1" presetClass="emph" presetSubtype="2" fill="hold" nodeType="withEffect">
                                  <p:stCondLst>
                                    <p:cond delay="0"/>
                                  </p:stCondLst>
                                  <p:childTnLst>
                                    <p:animClr clrSpc="rgb" dir="cw">
                                      <p:cBhvr>
                                        <p:cTn id="70" dur="500" fill="hold"/>
                                        <p:tgtEl>
                                          <p:spTgt spid="7"/>
                                        </p:tgtEl>
                                        <p:attrNameLst>
                                          <p:attrName>fillcolor</p:attrName>
                                        </p:attrNameLst>
                                      </p:cBhvr>
                                      <p:to>
                                        <a:srgbClr val="57CD57"/>
                                      </p:to>
                                    </p:animClr>
                                    <p:set>
                                      <p:cBhvr>
                                        <p:cTn id="71" dur="500" fill="hold"/>
                                        <p:tgtEl>
                                          <p:spTgt spid="7"/>
                                        </p:tgtEl>
                                        <p:attrNameLst>
                                          <p:attrName>fill.type</p:attrName>
                                        </p:attrNameLst>
                                      </p:cBhvr>
                                      <p:to>
                                        <p:strVal val="solid"/>
                                      </p:to>
                                    </p:set>
                                    <p:set>
                                      <p:cBhvr>
                                        <p:cTn id="72" dur="500" fill="hold"/>
                                        <p:tgtEl>
                                          <p:spTgt spid="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6" grpId="0" animBg="1"/>
      <p:bldP spid="7" grpId="0" animBg="1"/>
      <p:bldP spid="8" grpId="0" animBg="1"/>
      <p:bldP spid="8" grpId="1" animBg="1"/>
      <p:bldP spid="9" grpId="0" animBg="1"/>
      <p:bldP spid="9" grpId="1" animBg="1"/>
      <p:bldP spid="10" grpId="0" animBg="1"/>
      <p:bldP spid="10"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854964" y="-2792709"/>
            <a:ext cx="5522976" cy="5114587"/>
          </a:xfrm>
          <a:prstGeom prst="ellipse">
            <a:avLst/>
          </a:prstGeom>
          <a:solidFill>
            <a:srgbClr val="54DCC2"/>
          </a:solidFill>
          <a:ln>
            <a:noFill/>
          </a:ln>
          <a:effectLst>
            <a:outerShdw blurRad="1270000" dist="165100" dir="2520000" sx="119000" sy="119000" algn="tl" rotWithShape="0">
              <a:prstClr val="black">
                <a:alpha val="36000"/>
              </a:prstClr>
            </a:outerShdw>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ctrTitle"/>
          </p:nvPr>
        </p:nvSpPr>
        <p:spPr>
          <a:xfrm>
            <a:off x="231648" y="0"/>
            <a:ext cx="3349752" cy="1341120"/>
          </a:xfrm>
        </p:spPr>
        <p:txBody>
          <a:bodyPr/>
          <a:lstStyle/>
          <a:p>
            <a:r>
              <a:rPr lang="zh-CN" altLang="en-US" dirty="0" smtClean="0">
                <a:solidFill>
                  <a:srgbClr val="EE1241"/>
                </a:solidFill>
                <a:latin typeface="Kozuka Gothic Pro R" panose="020B0400000000000000" pitchFamily="34" charset="-128"/>
                <a:ea typeface="Kozuka Gothic Pro R" panose="020B0400000000000000" pitchFamily="34" charset="-128"/>
              </a:rPr>
              <a:t>后世影响</a:t>
            </a:r>
            <a:endParaRPr lang="zh-CN" altLang="en-US" dirty="0">
              <a:solidFill>
                <a:srgbClr val="EE1241"/>
              </a:solidFill>
              <a:latin typeface="Kozuka Gothic Pro R" panose="020B0400000000000000" pitchFamily="34" charset="-128"/>
              <a:ea typeface="Kozuka Gothic Pro R" panose="020B0400000000000000" pitchFamily="34" charset="-128"/>
            </a:endParaRPr>
          </a:p>
        </p:txBody>
      </p:sp>
      <p:sp>
        <p:nvSpPr>
          <p:cNvPr id="5" name="圆角矩形 4"/>
          <p:cNvSpPr/>
          <p:nvPr/>
        </p:nvSpPr>
        <p:spPr>
          <a:xfrm>
            <a:off x="-12192" y="2553526"/>
            <a:ext cx="4840224" cy="1207008"/>
          </a:xfrm>
          <a:prstGeom prst="roundRect">
            <a:avLst/>
          </a:prstGeom>
          <a:solidFill>
            <a:srgbClr val="57CD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smtClean="0">
                <a:solidFill>
                  <a:srgbClr val="000000"/>
                </a:solidFill>
                <a:latin typeface="Kozuka Gothic Pro R" panose="020B0400000000000000" pitchFamily="34" charset="-128"/>
                <a:ea typeface="Kozuka Gothic Pro R" panose="020B0400000000000000" pitchFamily="34" charset="-128"/>
              </a:rPr>
              <a:t>《</a:t>
            </a:r>
            <a:r>
              <a:rPr lang="zh-CN" altLang="en-US" sz="4000" dirty="0" smtClean="0">
                <a:solidFill>
                  <a:srgbClr val="000000"/>
                </a:solidFill>
                <a:latin typeface="Kozuka Gothic Pro R" panose="020B0400000000000000" pitchFamily="34" charset="-128"/>
                <a:ea typeface="Kozuka Gothic Pro R" panose="020B0400000000000000" pitchFamily="34" charset="-128"/>
              </a:rPr>
              <a:t>一曲难忘</a:t>
            </a:r>
            <a:r>
              <a:rPr lang="en-US" altLang="zh-CN" sz="4000" dirty="0" smtClean="0">
                <a:solidFill>
                  <a:srgbClr val="000000"/>
                </a:solidFill>
                <a:latin typeface="Kozuka Gothic Pro R" panose="020B0400000000000000" pitchFamily="34" charset="-128"/>
                <a:ea typeface="Kozuka Gothic Pro R" panose="020B0400000000000000" pitchFamily="34" charset="-128"/>
              </a:rPr>
              <a:t>》</a:t>
            </a:r>
            <a:endParaRPr lang="zh-CN" altLang="en-US" sz="4000" dirty="0">
              <a:solidFill>
                <a:srgbClr val="000000"/>
              </a:solidFill>
              <a:latin typeface="Kozuka Gothic Pro R" panose="020B0400000000000000" pitchFamily="34" charset="-128"/>
              <a:ea typeface="Kozuka Gothic Pro R" panose="020B0400000000000000" pitchFamily="34" charset="-128"/>
            </a:endParaRPr>
          </a:p>
        </p:txBody>
      </p:sp>
      <p:sp>
        <p:nvSpPr>
          <p:cNvPr id="6" name="圆角矩形 5"/>
          <p:cNvSpPr/>
          <p:nvPr/>
        </p:nvSpPr>
        <p:spPr>
          <a:xfrm>
            <a:off x="-12192" y="4040950"/>
            <a:ext cx="4840224" cy="1207008"/>
          </a:xfrm>
          <a:prstGeom prst="roundRect">
            <a:avLst/>
          </a:prstGeom>
          <a:solidFill>
            <a:srgbClr val="57CD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smtClean="0">
                <a:solidFill>
                  <a:srgbClr val="000000"/>
                </a:solidFill>
                <a:latin typeface="Kozuka Gothic Pro R" panose="020B0400000000000000" pitchFamily="34" charset="-128"/>
                <a:ea typeface="Kozuka Gothic Pro R" panose="020B0400000000000000" pitchFamily="34" charset="-128"/>
              </a:rPr>
              <a:t>《</a:t>
            </a:r>
            <a:r>
              <a:rPr lang="zh-CN" altLang="en-US" sz="4000" dirty="0" smtClean="0">
                <a:solidFill>
                  <a:srgbClr val="000000"/>
                </a:solidFill>
                <a:latin typeface="Kozuka Gothic Pro R" panose="020B0400000000000000" pitchFamily="34" charset="-128"/>
                <a:ea typeface="Kozuka Gothic Pro R" panose="020B0400000000000000" pitchFamily="34" charset="-128"/>
              </a:rPr>
              <a:t>肖邦的青年时代</a:t>
            </a:r>
            <a:r>
              <a:rPr lang="en-US" altLang="zh-CN" sz="4000" dirty="0" smtClean="0">
                <a:solidFill>
                  <a:srgbClr val="000000"/>
                </a:solidFill>
                <a:latin typeface="Kozuka Gothic Pro R" panose="020B0400000000000000" pitchFamily="34" charset="-128"/>
                <a:ea typeface="Kozuka Gothic Pro R" panose="020B0400000000000000" pitchFamily="34" charset="-128"/>
              </a:rPr>
              <a:t>》</a:t>
            </a:r>
            <a:endParaRPr lang="zh-CN" altLang="en-US" sz="4000" dirty="0">
              <a:solidFill>
                <a:srgbClr val="000000"/>
              </a:solidFill>
              <a:latin typeface="Kozuka Gothic Pro R" panose="020B0400000000000000" pitchFamily="34" charset="-128"/>
              <a:ea typeface="Kozuka Gothic Pro R" panose="020B0400000000000000" pitchFamily="34" charset="-128"/>
            </a:endParaRPr>
          </a:p>
        </p:txBody>
      </p:sp>
      <p:sp>
        <p:nvSpPr>
          <p:cNvPr id="7" name="圆角矩形 6"/>
          <p:cNvSpPr/>
          <p:nvPr/>
        </p:nvSpPr>
        <p:spPr>
          <a:xfrm>
            <a:off x="-12192" y="5528374"/>
            <a:ext cx="4840224" cy="1207008"/>
          </a:xfrm>
          <a:prstGeom prst="roundRect">
            <a:avLst/>
          </a:prstGeom>
          <a:solidFill>
            <a:srgbClr val="57CD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smtClean="0">
                <a:solidFill>
                  <a:srgbClr val="000000"/>
                </a:solidFill>
                <a:latin typeface="Kozuka Gothic Pro R" panose="020B0400000000000000" pitchFamily="34" charset="-128"/>
                <a:ea typeface="Kozuka Gothic Pro R" panose="020B0400000000000000" pitchFamily="34" charset="-128"/>
              </a:rPr>
              <a:t>《</a:t>
            </a:r>
            <a:r>
              <a:rPr lang="zh-CN" altLang="en-US" sz="4000" dirty="0" smtClean="0">
                <a:solidFill>
                  <a:srgbClr val="000000"/>
                </a:solidFill>
                <a:latin typeface="Kozuka Gothic Pro R" panose="020B0400000000000000" pitchFamily="34" charset="-128"/>
                <a:ea typeface="Kozuka Gothic Pro R" panose="020B0400000000000000" pitchFamily="34" charset="-128"/>
              </a:rPr>
              <a:t>肖邦：爱的渴望</a:t>
            </a:r>
            <a:r>
              <a:rPr lang="en-US" altLang="zh-CN" sz="4000" dirty="0" smtClean="0">
                <a:solidFill>
                  <a:srgbClr val="000000"/>
                </a:solidFill>
                <a:latin typeface="Kozuka Gothic Pro R" panose="020B0400000000000000" pitchFamily="34" charset="-128"/>
                <a:ea typeface="Kozuka Gothic Pro R" panose="020B0400000000000000" pitchFamily="34" charset="-128"/>
              </a:rPr>
              <a:t>》</a:t>
            </a:r>
            <a:endParaRPr lang="zh-CN" altLang="en-US" sz="4000" dirty="0">
              <a:solidFill>
                <a:srgbClr val="000000"/>
              </a:solidFill>
              <a:latin typeface="Kozuka Gothic Pro R" panose="020B0400000000000000" pitchFamily="34" charset="-128"/>
              <a:ea typeface="Kozuka Gothic Pro R" panose="020B0400000000000000" pitchFamily="34" charset="-128"/>
            </a:endParaRPr>
          </a:p>
        </p:txBody>
      </p:sp>
      <p:sp>
        <p:nvSpPr>
          <p:cNvPr id="8" name="文本框 7"/>
          <p:cNvSpPr txBox="1"/>
          <p:nvPr/>
        </p:nvSpPr>
        <p:spPr>
          <a:xfrm>
            <a:off x="4828032" y="4803070"/>
            <a:ext cx="4315968" cy="1569660"/>
          </a:xfrm>
          <a:prstGeom prst="rect">
            <a:avLst/>
          </a:prstGeom>
          <a:solidFill>
            <a:srgbClr val="FFDD71"/>
          </a:solidFill>
        </p:spPr>
        <p:txBody>
          <a:bodyPr wrap="square" rtlCol="0">
            <a:spAutoFit/>
          </a:bodyPr>
          <a:lstStyle/>
          <a:p>
            <a:r>
              <a:rPr lang="zh-CN" altLang="en-US" sz="2400" dirty="0" smtClean="0">
                <a:latin typeface="Segoe UI Emoji" panose="020B0502040204020203" pitchFamily="34" charset="0"/>
              </a:rPr>
              <a:t>讲述在</a:t>
            </a:r>
            <a:r>
              <a:rPr lang="en-US" altLang="zh-CN" sz="2400" dirty="0" smtClean="0">
                <a:latin typeface="Segoe UI Emoji" panose="020B0502040204020203" pitchFamily="34" charset="0"/>
              </a:rPr>
              <a:t>19</a:t>
            </a:r>
            <a:r>
              <a:rPr lang="zh-CN" altLang="en-US" sz="2400" dirty="0" smtClean="0">
                <a:latin typeface="Segoe UI Emoji" panose="020B0502040204020203" pitchFamily="34" charset="0"/>
              </a:rPr>
              <a:t>世纪三、四十年代的巴黎，寓居法国的肖邦为着事业和爱情、个人与祖国，经历了爱与恨、灵与肉的心灵冲突。</a:t>
            </a:r>
            <a:endParaRPr lang="zh-CN" altLang="en-US" sz="2400" dirty="0">
              <a:latin typeface="Segoe UI Emoji" panose="020B0502040204020203" pitchFamily="34" charset="0"/>
            </a:endParaRPr>
          </a:p>
        </p:txBody>
      </p:sp>
      <p:sp>
        <p:nvSpPr>
          <p:cNvPr id="9" name="文本框 8"/>
          <p:cNvSpPr txBox="1"/>
          <p:nvPr/>
        </p:nvSpPr>
        <p:spPr>
          <a:xfrm>
            <a:off x="4828032" y="5172401"/>
            <a:ext cx="4315968" cy="1200329"/>
          </a:xfrm>
          <a:prstGeom prst="rect">
            <a:avLst/>
          </a:prstGeom>
          <a:solidFill>
            <a:srgbClr val="FFDD71"/>
          </a:solidFill>
        </p:spPr>
        <p:txBody>
          <a:bodyPr wrap="square" rtlCol="0">
            <a:spAutoFit/>
          </a:bodyPr>
          <a:lstStyle/>
          <a:p>
            <a:r>
              <a:rPr lang="zh-CN" altLang="en-US" sz="2400" dirty="0" smtClean="0">
                <a:latin typeface="Segoe UI Emoji" panose="020B0502040204020203" pitchFamily="34" charset="0"/>
              </a:rPr>
              <a:t>讲述十九世纪波兰杰出的爱国音乐家弗里德里克</a:t>
            </a:r>
            <a:r>
              <a:rPr lang="en-US" altLang="zh-CN" sz="2400" dirty="0" smtClean="0">
                <a:latin typeface="Segoe UI Emoji" panose="020B0502040204020203" pitchFamily="34" charset="0"/>
              </a:rPr>
              <a:t>·</a:t>
            </a:r>
            <a:r>
              <a:rPr lang="zh-CN" altLang="en-US" sz="2400" dirty="0" smtClean="0">
                <a:latin typeface="Segoe UI Emoji" panose="020B0502040204020203" pitchFamily="34" charset="0"/>
              </a:rPr>
              <a:t>肖邦青年时代的革命斗争和创作生活。</a:t>
            </a:r>
            <a:endParaRPr lang="zh-CN" altLang="en-US" sz="2400" dirty="0">
              <a:latin typeface="Segoe UI Emoji" panose="020B0502040204020203" pitchFamily="34" charset="0"/>
            </a:endParaRPr>
          </a:p>
        </p:txBody>
      </p:sp>
      <p:sp>
        <p:nvSpPr>
          <p:cNvPr id="10" name="文本框 9"/>
          <p:cNvSpPr txBox="1"/>
          <p:nvPr/>
        </p:nvSpPr>
        <p:spPr>
          <a:xfrm>
            <a:off x="4828032" y="5259534"/>
            <a:ext cx="4315968" cy="1569660"/>
          </a:xfrm>
          <a:prstGeom prst="rect">
            <a:avLst/>
          </a:prstGeom>
          <a:solidFill>
            <a:srgbClr val="FFDD71"/>
          </a:solidFill>
        </p:spPr>
        <p:txBody>
          <a:bodyPr wrap="square" rtlCol="0">
            <a:spAutoFit/>
          </a:bodyPr>
          <a:lstStyle/>
          <a:p>
            <a:r>
              <a:rPr lang="zh-CN" altLang="en-US" sz="2400" dirty="0" smtClean="0">
                <a:latin typeface="Segoe UI Emoji" panose="020B0502040204020203" pitchFamily="34" charset="0"/>
              </a:rPr>
              <a:t>讲述法国著名的作家乔治桑与波兰最负盛名的作曲家肖邦从相爱到出现感情裂痕，直至最后分手的情感历程。</a:t>
            </a:r>
          </a:p>
        </p:txBody>
      </p:sp>
      <p:pic>
        <p:nvPicPr>
          <p:cNvPr id="3" name="图片 2"/>
          <p:cNvPicPr>
            <a:picLocks noChangeAspect="1"/>
          </p:cNvPicPr>
          <p:nvPr/>
        </p:nvPicPr>
        <p:blipFill>
          <a:blip r:embed="rId2"/>
          <a:stretch>
            <a:fillRect/>
          </a:stretch>
        </p:blipFill>
        <p:spPr>
          <a:xfrm>
            <a:off x="5914644" y="353062"/>
            <a:ext cx="3021496" cy="4068948"/>
          </a:xfrm>
          <a:prstGeom prst="rect">
            <a:avLst/>
          </a:prstGeom>
        </p:spPr>
      </p:pic>
      <p:pic>
        <p:nvPicPr>
          <p:cNvPr id="11" name="图片 10"/>
          <p:cNvPicPr>
            <a:picLocks noChangeAspect="1"/>
          </p:cNvPicPr>
          <p:nvPr/>
        </p:nvPicPr>
        <p:blipFill>
          <a:blip r:embed="rId3"/>
          <a:stretch>
            <a:fillRect/>
          </a:stretch>
        </p:blipFill>
        <p:spPr>
          <a:xfrm>
            <a:off x="5555848" y="280440"/>
            <a:ext cx="3235505" cy="4214191"/>
          </a:xfrm>
          <a:prstGeom prst="rect">
            <a:avLst/>
          </a:prstGeom>
        </p:spPr>
      </p:pic>
      <p:pic>
        <p:nvPicPr>
          <p:cNvPr id="12" name="图片 11"/>
          <p:cNvPicPr>
            <a:picLocks noChangeAspect="1"/>
          </p:cNvPicPr>
          <p:nvPr/>
        </p:nvPicPr>
        <p:blipFill>
          <a:blip r:embed="rId4"/>
          <a:stretch>
            <a:fillRect/>
          </a:stretch>
        </p:blipFill>
        <p:spPr>
          <a:xfrm>
            <a:off x="5706784" y="9690"/>
            <a:ext cx="3229356" cy="4624376"/>
          </a:xfrm>
          <a:prstGeom prst="rect">
            <a:avLst/>
          </a:prstGeom>
        </p:spPr>
      </p:pic>
    </p:spTree>
    <p:extLst>
      <p:ext uri="{BB962C8B-B14F-4D97-AF65-F5344CB8AC3E}">
        <p14:creationId xmlns:p14="http://schemas.microsoft.com/office/powerpoint/2010/main" val="197777366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1" presetClass="emph" presetSubtype="2" fill="hold" grpId="1" nodeType="withEffect">
                                  <p:stCondLst>
                                    <p:cond delay="0"/>
                                  </p:stCondLst>
                                  <p:childTnLst>
                                    <p:animClr clrSpc="rgb" dir="cw">
                                      <p:cBhvr>
                                        <p:cTn id="24" dur="500" fill="hold"/>
                                        <p:tgtEl>
                                          <p:spTgt spid="5"/>
                                        </p:tgtEl>
                                        <p:attrNameLst>
                                          <p:attrName>fillcolor</p:attrName>
                                        </p:attrNameLst>
                                      </p:cBhvr>
                                      <p:to>
                                        <a:schemeClr val="accent2"/>
                                      </p:to>
                                    </p:animClr>
                                    <p:set>
                                      <p:cBhvr>
                                        <p:cTn id="25" dur="500" fill="hold"/>
                                        <p:tgtEl>
                                          <p:spTgt spid="5"/>
                                        </p:tgtEl>
                                        <p:attrNameLst>
                                          <p:attrName>fill.type</p:attrName>
                                        </p:attrNameLst>
                                      </p:cBhvr>
                                      <p:to>
                                        <p:strVal val="solid"/>
                                      </p:to>
                                    </p:set>
                                    <p:set>
                                      <p:cBhvr>
                                        <p:cTn id="26" dur="500" fill="hold"/>
                                        <p:tgtEl>
                                          <p:spTgt spid="5"/>
                                        </p:tgtEl>
                                        <p:attrNameLst>
                                          <p:attrName>fill.on</p:attrName>
                                        </p:attrNameLst>
                                      </p:cBhvr>
                                      <p:to>
                                        <p:strVal val="true"/>
                                      </p:to>
                                    </p:set>
                                  </p:childTnLst>
                                </p:cTn>
                              </p:par>
                              <p:par>
                                <p:cTn id="27" presetID="2" presetClass="entr" presetSubtype="4"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mph" presetSubtype="2" fill="hold" grpId="2" nodeType="clickEffect">
                                  <p:stCondLst>
                                    <p:cond delay="0"/>
                                  </p:stCondLst>
                                  <p:childTnLst>
                                    <p:animClr clrSpc="rgb" dir="cw">
                                      <p:cBhvr>
                                        <p:cTn id="34" dur="500" fill="hold"/>
                                        <p:tgtEl>
                                          <p:spTgt spid="5"/>
                                        </p:tgtEl>
                                        <p:attrNameLst>
                                          <p:attrName>fillcolor</p:attrName>
                                        </p:attrNameLst>
                                      </p:cBhvr>
                                      <p:to>
                                        <a:srgbClr val="57CD57"/>
                                      </p:to>
                                    </p:animClr>
                                    <p:set>
                                      <p:cBhvr>
                                        <p:cTn id="35" dur="500" fill="hold"/>
                                        <p:tgtEl>
                                          <p:spTgt spid="5"/>
                                        </p:tgtEl>
                                        <p:attrNameLst>
                                          <p:attrName>fill.type</p:attrName>
                                        </p:attrNameLst>
                                      </p:cBhvr>
                                      <p:to>
                                        <p:strVal val="solid"/>
                                      </p:to>
                                    </p:set>
                                    <p:set>
                                      <p:cBhvr>
                                        <p:cTn id="36" dur="500" fill="hold"/>
                                        <p:tgtEl>
                                          <p:spTgt spid="5"/>
                                        </p:tgtEl>
                                        <p:attrNameLst>
                                          <p:attrName>fill.on</p:attrName>
                                        </p:attrNameLst>
                                      </p:cBhvr>
                                      <p:to>
                                        <p:strVal val="true"/>
                                      </p:to>
                                    </p:set>
                                  </p:childTnLst>
                                </p:cTn>
                              </p:par>
                              <p:par>
                                <p:cTn id="37" presetID="2" presetClass="exit" presetSubtype="2" fill="hold" nodeType="withEffect">
                                  <p:stCondLst>
                                    <p:cond delay="0"/>
                                  </p:stCondLst>
                                  <p:childTnLst>
                                    <p:anim calcmode="lin" valueType="num">
                                      <p:cBhvr additive="base">
                                        <p:cTn id="38" dur="500"/>
                                        <p:tgtEl>
                                          <p:spTgt spid="3"/>
                                        </p:tgtEl>
                                        <p:attrNameLst>
                                          <p:attrName>ppt_x</p:attrName>
                                        </p:attrNameLst>
                                      </p:cBhvr>
                                      <p:tavLst>
                                        <p:tav tm="0">
                                          <p:val>
                                            <p:strVal val="ppt_x"/>
                                          </p:val>
                                        </p:tav>
                                        <p:tav tm="100000">
                                          <p:val>
                                            <p:strVal val="1+ppt_w/2"/>
                                          </p:val>
                                        </p:tav>
                                      </p:tavLst>
                                    </p:anim>
                                    <p:anim calcmode="lin" valueType="num">
                                      <p:cBhvr additive="base">
                                        <p:cTn id="39" dur="500"/>
                                        <p:tgtEl>
                                          <p:spTgt spid="3"/>
                                        </p:tgtEl>
                                        <p:attrNameLst>
                                          <p:attrName>ppt_y</p:attrName>
                                        </p:attrNameLst>
                                      </p:cBhvr>
                                      <p:tavLst>
                                        <p:tav tm="0">
                                          <p:val>
                                            <p:strVal val="ppt_y"/>
                                          </p:val>
                                        </p:tav>
                                        <p:tav tm="100000">
                                          <p:val>
                                            <p:strVal val="ppt_y"/>
                                          </p:val>
                                        </p:tav>
                                      </p:tavLst>
                                    </p:anim>
                                    <p:set>
                                      <p:cBhvr>
                                        <p:cTn id="40" dur="1" fill="hold">
                                          <p:stCondLst>
                                            <p:cond delay="499"/>
                                          </p:stCondLst>
                                        </p:cTn>
                                        <p:tgtEl>
                                          <p:spTgt spid="3"/>
                                        </p:tgtEl>
                                        <p:attrNameLst>
                                          <p:attrName>style.visibility</p:attrName>
                                        </p:attrNameLst>
                                      </p:cBhvr>
                                      <p:to>
                                        <p:strVal val="hidden"/>
                                      </p:to>
                                    </p:set>
                                  </p:childTnLst>
                                </p:cTn>
                              </p:par>
                              <p:par>
                                <p:cTn id="41" presetID="2" presetClass="exit" presetSubtype="2" fill="hold" grpId="1" nodeType="withEffect">
                                  <p:stCondLst>
                                    <p:cond delay="0"/>
                                  </p:stCondLst>
                                  <p:childTnLst>
                                    <p:anim calcmode="lin" valueType="num">
                                      <p:cBhvr additive="base">
                                        <p:cTn id="42" dur="500"/>
                                        <p:tgtEl>
                                          <p:spTgt spid="8"/>
                                        </p:tgtEl>
                                        <p:attrNameLst>
                                          <p:attrName>ppt_x</p:attrName>
                                        </p:attrNameLst>
                                      </p:cBhvr>
                                      <p:tavLst>
                                        <p:tav tm="0">
                                          <p:val>
                                            <p:strVal val="ppt_x"/>
                                          </p:val>
                                        </p:tav>
                                        <p:tav tm="100000">
                                          <p:val>
                                            <p:strVal val="1+ppt_w/2"/>
                                          </p:val>
                                        </p:tav>
                                      </p:tavLst>
                                    </p:anim>
                                    <p:anim calcmode="lin" valueType="num">
                                      <p:cBhvr additive="base">
                                        <p:cTn id="43" dur="500"/>
                                        <p:tgtEl>
                                          <p:spTgt spid="8"/>
                                        </p:tgtEl>
                                        <p:attrNameLst>
                                          <p:attrName>ppt_y</p:attrName>
                                        </p:attrNameLst>
                                      </p:cBhvr>
                                      <p:tavLst>
                                        <p:tav tm="0">
                                          <p:val>
                                            <p:strVal val="ppt_y"/>
                                          </p:val>
                                        </p:tav>
                                        <p:tav tm="100000">
                                          <p:val>
                                            <p:strVal val="ppt_y"/>
                                          </p:val>
                                        </p:tav>
                                      </p:tavLst>
                                    </p:anim>
                                    <p:set>
                                      <p:cBhvr>
                                        <p:cTn id="44" dur="1" fill="hold">
                                          <p:stCondLst>
                                            <p:cond delay="499"/>
                                          </p:stCondLst>
                                        </p:cTn>
                                        <p:tgtEl>
                                          <p:spTgt spid="8"/>
                                        </p:tgtEl>
                                        <p:attrNameLst>
                                          <p:attrName>style.visibility</p:attrName>
                                        </p:attrNameLst>
                                      </p:cBhvr>
                                      <p:to>
                                        <p:strVal val="hidden"/>
                                      </p:to>
                                    </p:set>
                                  </p:childTnLst>
                                </p:cTn>
                              </p:par>
                              <p:par>
                                <p:cTn id="45" presetID="2" presetClass="entr" presetSubtype="4"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par>
                                <p:cTn id="49" presetID="1" presetClass="emph" presetSubtype="2" fill="hold" nodeType="withEffect">
                                  <p:stCondLst>
                                    <p:cond delay="0"/>
                                  </p:stCondLst>
                                  <p:childTnLst>
                                    <p:animClr clrSpc="rgb" dir="cw">
                                      <p:cBhvr>
                                        <p:cTn id="50" dur="500" fill="hold"/>
                                        <p:tgtEl>
                                          <p:spTgt spid="6"/>
                                        </p:tgtEl>
                                        <p:attrNameLst>
                                          <p:attrName>fillcolor</p:attrName>
                                        </p:attrNameLst>
                                      </p:cBhvr>
                                      <p:to>
                                        <a:schemeClr val="accent2"/>
                                      </p:to>
                                    </p:animClr>
                                    <p:set>
                                      <p:cBhvr>
                                        <p:cTn id="51" dur="500" fill="hold"/>
                                        <p:tgtEl>
                                          <p:spTgt spid="6"/>
                                        </p:tgtEl>
                                        <p:attrNameLst>
                                          <p:attrName>fill.type</p:attrName>
                                        </p:attrNameLst>
                                      </p:cBhvr>
                                      <p:to>
                                        <p:strVal val="solid"/>
                                      </p:to>
                                    </p:set>
                                    <p:set>
                                      <p:cBhvr>
                                        <p:cTn id="52" dur="500" fill="hold"/>
                                        <p:tgtEl>
                                          <p:spTgt spid="6"/>
                                        </p:tgtEl>
                                        <p:attrNameLst>
                                          <p:attrName>fill.on</p:attrName>
                                        </p:attrNameLst>
                                      </p:cBhvr>
                                      <p:to>
                                        <p:strVal val="true"/>
                                      </p:to>
                                    </p:set>
                                  </p:childTnLst>
                                </p:cTn>
                              </p:par>
                              <p:par>
                                <p:cTn id="53" presetID="2" presetClass="entr" presetSubtype="4"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ppt_x"/>
                                          </p:val>
                                        </p:tav>
                                        <p:tav tm="100000">
                                          <p:val>
                                            <p:strVal val="#ppt_x"/>
                                          </p:val>
                                        </p:tav>
                                      </p:tavLst>
                                    </p:anim>
                                    <p:anim calcmode="lin" valueType="num">
                                      <p:cBhvr additive="base">
                                        <p:cTn id="5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xit" presetSubtype="2" fill="hold" grpId="1" nodeType="clickEffect">
                                  <p:stCondLst>
                                    <p:cond delay="0"/>
                                  </p:stCondLst>
                                  <p:childTnLst>
                                    <p:anim calcmode="lin" valueType="num">
                                      <p:cBhvr additive="base">
                                        <p:cTn id="60" dur="500"/>
                                        <p:tgtEl>
                                          <p:spTgt spid="9"/>
                                        </p:tgtEl>
                                        <p:attrNameLst>
                                          <p:attrName>ppt_x</p:attrName>
                                        </p:attrNameLst>
                                      </p:cBhvr>
                                      <p:tavLst>
                                        <p:tav tm="0">
                                          <p:val>
                                            <p:strVal val="ppt_x"/>
                                          </p:val>
                                        </p:tav>
                                        <p:tav tm="100000">
                                          <p:val>
                                            <p:strVal val="1+ppt_w/2"/>
                                          </p:val>
                                        </p:tav>
                                      </p:tavLst>
                                    </p:anim>
                                    <p:anim calcmode="lin" valueType="num">
                                      <p:cBhvr additive="base">
                                        <p:cTn id="61" dur="500"/>
                                        <p:tgtEl>
                                          <p:spTgt spid="9"/>
                                        </p:tgtEl>
                                        <p:attrNameLst>
                                          <p:attrName>ppt_y</p:attrName>
                                        </p:attrNameLst>
                                      </p:cBhvr>
                                      <p:tavLst>
                                        <p:tav tm="0">
                                          <p:val>
                                            <p:strVal val="ppt_y"/>
                                          </p:val>
                                        </p:tav>
                                        <p:tav tm="100000">
                                          <p:val>
                                            <p:strVal val="ppt_y"/>
                                          </p:val>
                                        </p:tav>
                                      </p:tavLst>
                                    </p:anim>
                                    <p:set>
                                      <p:cBhvr>
                                        <p:cTn id="62" dur="1" fill="hold">
                                          <p:stCondLst>
                                            <p:cond delay="499"/>
                                          </p:stCondLst>
                                        </p:cTn>
                                        <p:tgtEl>
                                          <p:spTgt spid="9"/>
                                        </p:tgtEl>
                                        <p:attrNameLst>
                                          <p:attrName>style.visibility</p:attrName>
                                        </p:attrNameLst>
                                      </p:cBhvr>
                                      <p:to>
                                        <p:strVal val="hidden"/>
                                      </p:to>
                                    </p:set>
                                  </p:childTnLst>
                                </p:cTn>
                              </p:par>
                              <p:par>
                                <p:cTn id="63" presetID="1" presetClass="emph" presetSubtype="2" fill="hold" nodeType="withEffect">
                                  <p:stCondLst>
                                    <p:cond delay="0"/>
                                  </p:stCondLst>
                                  <p:childTnLst>
                                    <p:animClr clrSpc="rgb" dir="cw">
                                      <p:cBhvr>
                                        <p:cTn id="64" dur="500" fill="hold"/>
                                        <p:tgtEl>
                                          <p:spTgt spid="6"/>
                                        </p:tgtEl>
                                        <p:attrNameLst>
                                          <p:attrName>fillcolor</p:attrName>
                                        </p:attrNameLst>
                                      </p:cBhvr>
                                      <p:to>
                                        <a:srgbClr val="57CD57"/>
                                      </p:to>
                                    </p:animClr>
                                    <p:set>
                                      <p:cBhvr>
                                        <p:cTn id="65" dur="500" fill="hold"/>
                                        <p:tgtEl>
                                          <p:spTgt spid="6"/>
                                        </p:tgtEl>
                                        <p:attrNameLst>
                                          <p:attrName>fill.type</p:attrName>
                                        </p:attrNameLst>
                                      </p:cBhvr>
                                      <p:to>
                                        <p:strVal val="solid"/>
                                      </p:to>
                                    </p:set>
                                    <p:set>
                                      <p:cBhvr>
                                        <p:cTn id="66" dur="500" fill="hold"/>
                                        <p:tgtEl>
                                          <p:spTgt spid="6"/>
                                        </p:tgtEl>
                                        <p:attrNameLst>
                                          <p:attrName>fill.on</p:attrName>
                                        </p:attrNameLst>
                                      </p:cBhvr>
                                      <p:to>
                                        <p:strVal val="true"/>
                                      </p:to>
                                    </p:set>
                                  </p:childTnLst>
                                </p:cTn>
                              </p:par>
                              <p:par>
                                <p:cTn id="67" presetID="2" presetClass="entr" presetSubtype="4"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500" fill="hold"/>
                                        <p:tgtEl>
                                          <p:spTgt spid="10"/>
                                        </p:tgtEl>
                                        <p:attrNameLst>
                                          <p:attrName>ppt_x</p:attrName>
                                        </p:attrNameLst>
                                      </p:cBhvr>
                                      <p:tavLst>
                                        <p:tav tm="0">
                                          <p:val>
                                            <p:strVal val="#ppt_x"/>
                                          </p:val>
                                        </p:tav>
                                        <p:tav tm="100000">
                                          <p:val>
                                            <p:strVal val="#ppt_x"/>
                                          </p:val>
                                        </p:tav>
                                      </p:tavLst>
                                    </p:anim>
                                    <p:anim calcmode="lin" valueType="num">
                                      <p:cBhvr additive="base">
                                        <p:cTn id="70" dur="500" fill="hold"/>
                                        <p:tgtEl>
                                          <p:spTgt spid="10"/>
                                        </p:tgtEl>
                                        <p:attrNameLst>
                                          <p:attrName>ppt_y</p:attrName>
                                        </p:attrNameLst>
                                      </p:cBhvr>
                                      <p:tavLst>
                                        <p:tav tm="0">
                                          <p:val>
                                            <p:strVal val="1+#ppt_h/2"/>
                                          </p:val>
                                        </p:tav>
                                        <p:tav tm="100000">
                                          <p:val>
                                            <p:strVal val="#ppt_y"/>
                                          </p:val>
                                        </p:tav>
                                      </p:tavLst>
                                    </p:anim>
                                  </p:childTnLst>
                                </p:cTn>
                              </p:par>
                              <p:par>
                                <p:cTn id="71" presetID="1" presetClass="emph" presetSubtype="2" fill="hold" nodeType="withEffect">
                                  <p:stCondLst>
                                    <p:cond delay="0"/>
                                  </p:stCondLst>
                                  <p:childTnLst>
                                    <p:animClr clrSpc="rgb" dir="cw">
                                      <p:cBhvr>
                                        <p:cTn id="72" dur="500" fill="hold"/>
                                        <p:tgtEl>
                                          <p:spTgt spid="7"/>
                                        </p:tgtEl>
                                        <p:attrNameLst>
                                          <p:attrName>fillcolor</p:attrName>
                                        </p:attrNameLst>
                                      </p:cBhvr>
                                      <p:to>
                                        <a:schemeClr val="accent2"/>
                                      </p:to>
                                    </p:animClr>
                                    <p:set>
                                      <p:cBhvr>
                                        <p:cTn id="73" dur="500" fill="hold"/>
                                        <p:tgtEl>
                                          <p:spTgt spid="7"/>
                                        </p:tgtEl>
                                        <p:attrNameLst>
                                          <p:attrName>fill.type</p:attrName>
                                        </p:attrNameLst>
                                      </p:cBhvr>
                                      <p:to>
                                        <p:strVal val="solid"/>
                                      </p:to>
                                    </p:set>
                                    <p:set>
                                      <p:cBhvr>
                                        <p:cTn id="74" dur="500" fill="hold"/>
                                        <p:tgtEl>
                                          <p:spTgt spid="7"/>
                                        </p:tgtEl>
                                        <p:attrNameLst>
                                          <p:attrName>fill.on</p:attrName>
                                        </p:attrNameLst>
                                      </p:cBhvr>
                                      <p:to>
                                        <p:strVal val="true"/>
                                      </p:to>
                                    </p:set>
                                  </p:childTnLst>
                                </p:cTn>
                              </p:par>
                              <p:par>
                                <p:cTn id="75" presetID="2" presetClass="exit" presetSubtype="2" fill="hold" nodeType="withEffect">
                                  <p:stCondLst>
                                    <p:cond delay="0"/>
                                  </p:stCondLst>
                                  <p:childTnLst>
                                    <p:anim calcmode="lin" valueType="num">
                                      <p:cBhvr additive="base">
                                        <p:cTn id="76" dur="500"/>
                                        <p:tgtEl>
                                          <p:spTgt spid="11"/>
                                        </p:tgtEl>
                                        <p:attrNameLst>
                                          <p:attrName>ppt_x</p:attrName>
                                        </p:attrNameLst>
                                      </p:cBhvr>
                                      <p:tavLst>
                                        <p:tav tm="0">
                                          <p:val>
                                            <p:strVal val="ppt_x"/>
                                          </p:val>
                                        </p:tav>
                                        <p:tav tm="100000">
                                          <p:val>
                                            <p:strVal val="1+ppt_w/2"/>
                                          </p:val>
                                        </p:tav>
                                      </p:tavLst>
                                    </p:anim>
                                    <p:anim calcmode="lin" valueType="num">
                                      <p:cBhvr additive="base">
                                        <p:cTn id="77" dur="500"/>
                                        <p:tgtEl>
                                          <p:spTgt spid="11"/>
                                        </p:tgtEl>
                                        <p:attrNameLst>
                                          <p:attrName>ppt_y</p:attrName>
                                        </p:attrNameLst>
                                      </p:cBhvr>
                                      <p:tavLst>
                                        <p:tav tm="0">
                                          <p:val>
                                            <p:strVal val="ppt_y"/>
                                          </p:val>
                                        </p:tav>
                                        <p:tav tm="100000">
                                          <p:val>
                                            <p:strVal val="ppt_y"/>
                                          </p:val>
                                        </p:tav>
                                      </p:tavLst>
                                    </p:anim>
                                    <p:set>
                                      <p:cBhvr>
                                        <p:cTn id="78" dur="1" fill="hold">
                                          <p:stCondLst>
                                            <p:cond delay="499"/>
                                          </p:stCondLst>
                                        </p:cTn>
                                        <p:tgtEl>
                                          <p:spTgt spid="11"/>
                                        </p:tgtEl>
                                        <p:attrNameLst>
                                          <p:attrName>style.visibility</p:attrName>
                                        </p:attrNameLst>
                                      </p:cBhvr>
                                      <p:to>
                                        <p:strVal val="hidden"/>
                                      </p:to>
                                    </p:set>
                                  </p:childTnLst>
                                </p:cTn>
                              </p:par>
                              <p:par>
                                <p:cTn id="79" presetID="2" presetClass="entr" presetSubtype="4" fill="hold" nodeType="with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additive="base">
                                        <p:cTn id="81" dur="500" fill="hold"/>
                                        <p:tgtEl>
                                          <p:spTgt spid="12"/>
                                        </p:tgtEl>
                                        <p:attrNameLst>
                                          <p:attrName>ppt_x</p:attrName>
                                        </p:attrNameLst>
                                      </p:cBhvr>
                                      <p:tavLst>
                                        <p:tav tm="0">
                                          <p:val>
                                            <p:strVal val="#ppt_x"/>
                                          </p:val>
                                        </p:tav>
                                        <p:tav tm="100000">
                                          <p:val>
                                            <p:strVal val="#ppt_x"/>
                                          </p:val>
                                        </p:tav>
                                      </p:tavLst>
                                    </p:anim>
                                    <p:anim calcmode="lin" valueType="num">
                                      <p:cBhvr additive="base">
                                        <p:cTn id="8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xit" presetSubtype="2" fill="hold" grpId="1" nodeType="clickEffect">
                                  <p:stCondLst>
                                    <p:cond delay="0"/>
                                  </p:stCondLst>
                                  <p:childTnLst>
                                    <p:anim calcmode="lin" valueType="num">
                                      <p:cBhvr additive="base">
                                        <p:cTn id="86" dur="500"/>
                                        <p:tgtEl>
                                          <p:spTgt spid="10"/>
                                        </p:tgtEl>
                                        <p:attrNameLst>
                                          <p:attrName>ppt_x</p:attrName>
                                        </p:attrNameLst>
                                      </p:cBhvr>
                                      <p:tavLst>
                                        <p:tav tm="0">
                                          <p:val>
                                            <p:strVal val="ppt_x"/>
                                          </p:val>
                                        </p:tav>
                                        <p:tav tm="100000">
                                          <p:val>
                                            <p:strVal val="1+ppt_w/2"/>
                                          </p:val>
                                        </p:tav>
                                      </p:tavLst>
                                    </p:anim>
                                    <p:anim calcmode="lin" valueType="num">
                                      <p:cBhvr additive="base">
                                        <p:cTn id="87" dur="500"/>
                                        <p:tgtEl>
                                          <p:spTgt spid="10"/>
                                        </p:tgtEl>
                                        <p:attrNameLst>
                                          <p:attrName>ppt_y</p:attrName>
                                        </p:attrNameLst>
                                      </p:cBhvr>
                                      <p:tavLst>
                                        <p:tav tm="0">
                                          <p:val>
                                            <p:strVal val="ppt_y"/>
                                          </p:val>
                                        </p:tav>
                                        <p:tav tm="100000">
                                          <p:val>
                                            <p:strVal val="ppt_y"/>
                                          </p:val>
                                        </p:tav>
                                      </p:tavLst>
                                    </p:anim>
                                    <p:set>
                                      <p:cBhvr>
                                        <p:cTn id="88" dur="1" fill="hold">
                                          <p:stCondLst>
                                            <p:cond delay="499"/>
                                          </p:stCondLst>
                                        </p:cTn>
                                        <p:tgtEl>
                                          <p:spTgt spid="10"/>
                                        </p:tgtEl>
                                        <p:attrNameLst>
                                          <p:attrName>style.visibility</p:attrName>
                                        </p:attrNameLst>
                                      </p:cBhvr>
                                      <p:to>
                                        <p:strVal val="hidden"/>
                                      </p:to>
                                    </p:set>
                                  </p:childTnLst>
                                </p:cTn>
                              </p:par>
                              <p:par>
                                <p:cTn id="89" presetID="1" presetClass="emph" presetSubtype="2" fill="hold" nodeType="withEffect">
                                  <p:stCondLst>
                                    <p:cond delay="0"/>
                                  </p:stCondLst>
                                  <p:childTnLst>
                                    <p:animClr clrSpc="rgb" dir="cw">
                                      <p:cBhvr>
                                        <p:cTn id="90" dur="500" fill="hold"/>
                                        <p:tgtEl>
                                          <p:spTgt spid="7"/>
                                        </p:tgtEl>
                                        <p:attrNameLst>
                                          <p:attrName>fillcolor</p:attrName>
                                        </p:attrNameLst>
                                      </p:cBhvr>
                                      <p:to>
                                        <a:srgbClr val="57CD57"/>
                                      </p:to>
                                    </p:animClr>
                                    <p:set>
                                      <p:cBhvr>
                                        <p:cTn id="91" dur="500" fill="hold"/>
                                        <p:tgtEl>
                                          <p:spTgt spid="7"/>
                                        </p:tgtEl>
                                        <p:attrNameLst>
                                          <p:attrName>fill.type</p:attrName>
                                        </p:attrNameLst>
                                      </p:cBhvr>
                                      <p:to>
                                        <p:strVal val="solid"/>
                                      </p:to>
                                    </p:set>
                                    <p:set>
                                      <p:cBhvr>
                                        <p:cTn id="92" dur="500" fill="hold"/>
                                        <p:tgtEl>
                                          <p:spTgt spid="7"/>
                                        </p:tgtEl>
                                        <p:attrNameLst>
                                          <p:attrName>fill.on</p:attrName>
                                        </p:attrNameLst>
                                      </p:cBhvr>
                                      <p:to>
                                        <p:strVal val="true"/>
                                      </p:to>
                                    </p:set>
                                  </p:childTnLst>
                                </p:cTn>
                              </p:par>
                              <p:par>
                                <p:cTn id="93" presetID="2" presetClass="exit" presetSubtype="2" fill="hold" nodeType="withEffect">
                                  <p:stCondLst>
                                    <p:cond delay="0"/>
                                  </p:stCondLst>
                                  <p:childTnLst>
                                    <p:anim calcmode="lin" valueType="num">
                                      <p:cBhvr additive="base">
                                        <p:cTn id="94" dur="500"/>
                                        <p:tgtEl>
                                          <p:spTgt spid="12"/>
                                        </p:tgtEl>
                                        <p:attrNameLst>
                                          <p:attrName>ppt_x</p:attrName>
                                        </p:attrNameLst>
                                      </p:cBhvr>
                                      <p:tavLst>
                                        <p:tav tm="0">
                                          <p:val>
                                            <p:strVal val="ppt_x"/>
                                          </p:val>
                                        </p:tav>
                                        <p:tav tm="100000">
                                          <p:val>
                                            <p:strVal val="1+ppt_w/2"/>
                                          </p:val>
                                        </p:tav>
                                      </p:tavLst>
                                    </p:anim>
                                    <p:anim calcmode="lin" valueType="num">
                                      <p:cBhvr additive="base">
                                        <p:cTn id="95" dur="500"/>
                                        <p:tgtEl>
                                          <p:spTgt spid="12"/>
                                        </p:tgtEl>
                                        <p:attrNameLst>
                                          <p:attrName>ppt_y</p:attrName>
                                        </p:attrNameLst>
                                      </p:cBhvr>
                                      <p:tavLst>
                                        <p:tav tm="0">
                                          <p:val>
                                            <p:strVal val="ppt_y"/>
                                          </p:val>
                                        </p:tav>
                                        <p:tav tm="100000">
                                          <p:val>
                                            <p:strVal val="ppt_y"/>
                                          </p:val>
                                        </p:tav>
                                      </p:tavLst>
                                    </p:anim>
                                    <p:set>
                                      <p:cBhvr>
                                        <p:cTn id="96"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6" grpId="0" animBg="1"/>
      <p:bldP spid="7" grpId="0" animBg="1"/>
      <p:bldP spid="8" grpId="0" animBg="1"/>
      <p:bldP spid="8" grpId="1" animBg="1"/>
      <p:bldP spid="9" grpId="0" animBg="1"/>
      <p:bldP spid="9" grpId="1" animBg="1"/>
      <p:bldP spid="10" grpId="0" animBg="1"/>
      <p:bldP spid="10" grpId="1" animBg="1"/>
    </p:bld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56</TotalTime>
  <Words>303</Words>
  <Application>Microsoft Office PowerPoint</Application>
  <PresentationFormat>全屏显示(4:3)</PresentationFormat>
  <Paragraphs>14</Paragraphs>
  <Slides>2</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vt:i4>
      </vt:variant>
    </vt:vector>
  </HeadingPairs>
  <TitlesOfParts>
    <vt:vector size="9" baseType="lpstr">
      <vt:lpstr>Kozuka Gothic Pro R</vt:lpstr>
      <vt:lpstr>宋体</vt:lpstr>
      <vt:lpstr>Arial</vt:lpstr>
      <vt:lpstr>Calibri</vt:lpstr>
      <vt:lpstr>Calibri Light</vt:lpstr>
      <vt:lpstr>Segoe UI Emoji</vt:lpstr>
      <vt:lpstr>Office 主题</vt:lpstr>
      <vt:lpstr>后世影响</vt:lpstr>
      <vt:lpstr>后世影响</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Rongren Xu</dc:creator>
  <cp:lastModifiedBy>Rongren Xu</cp:lastModifiedBy>
  <cp:revision>7</cp:revision>
  <dcterms:created xsi:type="dcterms:W3CDTF">2016-05-17T02:48:37Z</dcterms:created>
  <dcterms:modified xsi:type="dcterms:W3CDTF">2016-05-17T03:45:12Z</dcterms:modified>
</cp:coreProperties>
</file>