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60" r:id="rId5"/>
    <p:sldId id="258" r:id="rId6"/>
    <p:sldId id="269" r:id="rId7"/>
    <p:sldId id="268" r:id="rId8"/>
    <p:sldId id="270" r:id="rId9"/>
    <p:sldId id="271" r:id="rId10"/>
    <p:sldId id="261" r:id="rId11"/>
    <p:sldId id="262" r:id="rId12"/>
    <p:sldId id="263" r:id="rId13"/>
    <p:sldId id="264" r:id="rId14"/>
    <p:sldId id="265" r:id="rId15"/>
    <p:sldId id="266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  <p:sldId id="281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6" autoAdjust="0"/>
    <p:restoredTop sz="94660"/>
  </p:normalViewPr>
  <p:slideViewPr>
    <p:cSldViewPr snapToGrid="0">
      <p:cViewPr varScale="1">
        <p:scale>
          <a:sx n="92" d="100"/>
          <a:sy n="92" d="100"/>
        </p:scale>
        <p:origin x="51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69B5C6-37F5-40FF-BACF-FA84883092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CAFA9CE-CCD8-491C-8D92-FEE59C7536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A052F09-D47B-45E6-A396-ADD2FD804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F723-2348-40D0-B949-D4B7D1D080BB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07709BD-9684-45B8-B8EF-4588C19AD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9DD0530-8A56-4193-8EA2-6AD860652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7D2B4-0539-41EA-9EF0-D74F47817D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013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58EA21-D099-417A-8A73-E4AF4265D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93069EC-5323-431D-98FE-33F8A59BF5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BCC1719-AAD8-4459-AA2F-1A1091F1D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F723-2348-40D0-B949-D4B7D1D080BB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9609968-A153-474B-B364-A66E9D93E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80B91FD-6336-473A-9F8D-7C21BB191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7D2B4-0539-41EA-9EF0-D74F47817D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0688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D74AD1-3942-4288-BA2C-373640B75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DC3E544-3E94-45F5-9CA3-D84EA231C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A3FE10D-7166-4328-81F7-66DB284DA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F723-2348-40D0-B949-D4B7D1D080BB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31115C2-4093-415F-8F96-880DDE511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85311B9-7702-4386-AC27-D18904750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7D2B4-0539-41EA-9EF0-D74F47817D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4905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03C20E-D77C-4E08-9BA9-000D4DB17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1082E7-589F-4678-8F2C-4B73CEBAF6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2FD42FC-1D15-4BD3-8402-24B8154D95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B2623EB-1006-4873-912A-92F20413E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F723-2348-40D0-B949-D4B7D1D080BB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51AEA54-2195-4064-8015-E62633280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34D40B9-79D6-4F7B-A874-591458B2E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7D2B4-0539-41EA-9EF0-D74F47817D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0755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99C955-FF08-4A4E-BF7A-0410D2CF9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E0ACB03-C68E-491D-8FC8-167C55D354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1A43F2A-7A9D-4E00-86A9-61E63248DE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145A838-061C-417B-BC27-565F8C9A8A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FDF650D-6A1A-42A4-9ADE-5C814B5C65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F390948-F083-484A-B6A6-EA4A9523D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F723-2348-40D0-B949-D4B7D1D080BB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42816E1-1B99-4DAB-9227-6B3949639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8F8C950-78E1-45FC-9F96-39C17E50E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7D2B4-0539-41EA-9EF0-D74F47817D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7849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CCAAC7-926F-4613-9EB1-BDB777968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42F916F-86F8-46D0-AB7D-98B061FB1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F723-2348-40D0-B949-D4B7D1D080BB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4022DD5-18F9-4181-8450-D02AA9CA7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A3BD52B-B2BB-4662-9FA0-A5C7A70F3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7D2B4-0539-41EA-9EF0-D74F47817D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8061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DE50D75-C377-49B2-AE5F-C04C73766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F723-2348-40D0-B949-D4B7D1D080BB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D343022-976D-4AA2-B24A-7DF455D01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CFB2C5-DAD8-450B-BC77-EC12D7E2E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7D2B4-0539-41EA-9EF0-D74F47817D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6338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285A35-DFA2-4694-B454-006F41A04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7523CE2-C5E9-4A0B-AFE9-E938081596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C19A0AC-E0E7-45B3-9E69-CB960234C7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C831EBA-593C-4B6D-BB49-6C7A88D2C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F723-2348-40D0-B949-D4B7D1D080BB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78E8142-92B7-4A3A-9D25-34460523D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8E5B246-73E5-42FA-B33B-D1A3A09E9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7D2B4-0539-41EA-9EF0-D74F47817D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7171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8BE023-FF88-4C97-90BB-B763F76C1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3150397-44C3-401F-964D-076AF45880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E6BE715-CFB0-4C5D-BC94-F775D7F42D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9C5FEA7-F72F-417D-96D7-174B7E111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F723-2348-40D0-B949-D4B7D1D080BB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A8BD77B-AFD0-4F73-B5AB-6C52D0504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027728A-99FA-4A15-8787-EEEABF61F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7D2B4-0539-41EA-9EF0-D74F47817D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3235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AB74C5-E309-4697-93BB-B3BFD9037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D704D99-6E73-4C57-B63C-E95AE576EB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C8357A7-2C5D-42C0-8868-1FAFAB7E3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F723-2348-40D0-B949-D4B7D1D080BB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FF49B89-8910-4A17-91AF-5F8A48FE1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3DF5880-9A61-4DEA-8448-288DEF7EF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7D2B4-0539-41EA-9EF0-D74F47817D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7934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EB6E80F-C715-422B-8937-1EA00FC068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98182EE-6E6F-4A4E-A248-8584F82C5C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F409D56-EEC4-4504-8CD9-2D004FFEF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F723-2348-40D0-B949-D4B7D1D080BB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BD86761-DB2D-4346-B08C-B605F88F5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079DB67-5B04-4073-A71E-D5EDAB16A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7D2B4-0539-41EA-9EF0-D74F47817D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6396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DA1DCB5-A0A1-48FE-A5E7-F7A09A644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743B113-3A60-48BB-9285-336AC71AA7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359D266-D664-4BC5-A2ED-6D01DF82B9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1F723-2348-40D0-B949-D4B7D1D080BB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031D839-2759-40B7-B65F-F7C49856A8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9C1A5EB-12AC-45B9-AFEC-9B9D485086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7D2B4-0539-41EA-9EF0-D74F47817D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5998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D514962-0AB2-451C-B885-B85EACFF5E29}"/>
              </a:ext>
            </a:extLst>
          </p:cNvPr>
          <p:cNvSpPr txBox="1"/>
          <p:nvPr/>
        </p:nvSpPr>
        <p:spPr>
          <a:xfrm>
            <a:off x="2453425" y="1951672"/>
            <a:ext cx="65617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胆固醇流出试验结果分析汇报</a:t>
            </a:r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r>
              <a:rPr lang="en-US" altLang="zh-CN" dirty="0"/>
              <a:t>21.8.18</a:t>
            </a:r>
          </a:p>
          <a:p>
            <a:pPr algn="ctr"/>
            <a:endParaRPr lang="en-US" altLang="zh-CN" dirty="0"/>
          </a:p>
          <a:p>
            <a:pPr algn="ctr"/>
            <a:r>
              <a:rPr lang="zh-CN" altLang="en-US" dirty="0"/>
              <a:t>汇报人：秦东璐</a:t>
            </a:r>
          </a:p>
        </p:txBody>
      </p:sp>
    </p:spTree>
    <p:extLst>
      <p:ext uri="{BB962C8B-B14F-4D97-AF65-F5344CB8AC3E}">
        <p14:creationId xmlns:p14="http://schemas.microsoft.com/office/powerpoint/2010/main" val="2981979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96F6D86-C61B-4019-9490-9C993B6F1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86" y="0"/>
            <a:ext cx="4884295" cy="661330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891A35F-CD26-443F-B2E8-36623A926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2599" y="493556"/>
            <a:ext cx="5972205" cy="3428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090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C289299-0663-436D-8F91-95763885490A}"/>
              </a:ext>
            </a:extLst>
          </p:cNvPr>
          <p:cNvSpPr txBox="1"/>
          <p:nvPr/>
        </p:nvSpPr>
        <p:spPr>
          <a:xfrm>
            <a:off x="927280" y="1068947"/>
            <a:ext cx="9066726" cy="1296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       本批病人共</a:t>
            </a:r>
            <a:r>
              <a:rPr lang="en-US" altLang="zh-CN" dirty="0"/>
              <a:t>199</a:t>
            </a:r>
            <a:r>
              <a:rPr lang="zh-CN" altLang="en-US" dirty="0"/>
              <a:t>人，其中冠脉造影无狭窄正常病人</a:t>
            </a:r>
            <a:r>
              <a:rPr lang="en-US" altLang="zh-CN" dirty="0"/>
              <a:t>37</a:t>
            </a:r>
            <a:r>
              <a:rPr lang="zh-CN" altLang="en-US" dirty="0"/>
              <a:t>人，冠心病人</a:t>
            </a:r>
            <a:r>
              <a:rPr lang="en-US" altLang="zh-CN" dirty="0"/>
              <a:t>162</a:t>
            </a:r>
            <a:r>
              <a:rPr lang="zh-CN" altLang="en-US" dirty="0"/>
              <a:t>人。</a:t>
            </a:r>
            <a:r>
              <a:rPr lang="en-US" altLang="zh-CN" dirty="0"/>
              <a:t>13</a:t>
            </a:r>
            <a:r>
              <a:rPr lang="zh-CN" altLang="en-US" dirty="0"/>
              <a:t>人无蛋白质组学数据，四人无血标本未做胆固醇流出，其中何安元既无蛋白质组学结果也没有胆固醇流出结果。最后共</a:t>
            </a:r>
            <a:r>
              <a:rPr lang="en-US" altLang="zh-CN" dirty="0"/>
              <a:t>183</a:t>
            </a:r>
            <a:r>
              <a:rPr lang="zh-CN" altLang="en-US" dirty="0"/>
              <a:t>个病人纳入分析，非冠心病病人</a:t>
            </a:r>
            <a:r>
              <a:rPr lang="en-US" altLang="zh-CN" dirty="0"/>
              <a:t>34</a:t>
            </a:r>
            <a:r>
              <a:rPr lang="zh-CN" altLang="en-US" dirty="0"/>
              <a:t>人，冠心病人</a:t>
            </a:r>
            <a:r>
              <a:rPr lang="en-US" altLang="zh-CN" dirty="0"/>
              <a:t>149</a:t>
            </a:r>
            <a:r>
              <a:rPr lang="zh-CN" altLang="en-US" dirty="0"/>
              <a:t>人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51645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9EBDB9D-33AB-47D1-BE1B-0E5940A07E25}"/>
              </a:ext>
            </a:extLst>
          </p:cNvPr>
          <p:cNvSpPr txBox="1"/>
          <p:nvPr/>
        </p:nvSpPr>
        <p:spPr>
          <a:xfrm>
            <a:off x="864496" y="339039"/>
            <a:ext cx="60949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非冠心病及冠心病病人</a:t>
            </a:r>
            <a:r>
              <a:rPr lang="en-US" altLang="zh-CN" dirty="0"/>
              <a:t>HDL-C</a:t>
            </a:r>
            <a:r>
              <a:rPr lang="zh-CN" altLang="en-US" dirty="0"/>
              <a:t>数据进行比较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4808FCC-E21B-4811-BD62-F256C842F1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8294" y="2629521"/>
            <a:ext cx="6780390" cy="159895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FC4CD11-50BB-4BF8-A4DF-11A78A736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496" y="4751127"/>
            <a:ext cx="9240592" cy="146396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068B6C1-B534-4ACB-BB36-941A1BD822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954" y="1055090"/>
            <a:ext cx="4708838" cy="3349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090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5B3DFF1-EF58-460E-9F03-DC4828478FE4}"/>
              </a:ext>
            </a:extLst>
          </p:cNvPr>
          <p:cNvSpPr txBox="1"/>
          <p:nvPr/>
        </p:nvSpPr>
        <p:spPr>
          <a:xfrm>
            <a:off x="862884" y="759854"/>
            <a:ext cx="7521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对非冠心病及冠心病病人胆固醇流出能力数据进行比较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85FA943-D80B-4D20-8DB3-1171CE19B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33" y="1687134"/>
            <a:ext cx="5273898" cy="367691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6F663CE-4958-426E-AA6D-B7B326D6FF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1831" y="2180924"/>
            <a:ext cx="4607014" cy="318312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D6588DB-D6EB-4590-AFAA-FDAF9D59B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552" y="5473479"/>
            <a:ext cx="4607014" cy="101519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9C486E35-CB9C-4602-B092-7DFF2CE227F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5020"/>
          <a:stretch/>
        </p:blipFill>
        <p:spPr>
          <a:xfrm>
            <a:off x="5963923" y="5507812"/>
            <a:ext cx="5005253" cy="952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938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B3F52293-FFD7-47C7-A72E-E9909A979807}"/>
              </a:ext>
            </a:extLst>
          </p:cNvPr>
          <p:cNvSpPr txBox="1"/>
          <p:nvPr/>
        </p:nvSpPr>
        <p:spPr>
          <a:xfrm>
            <a:off x="1519707" y="5183746"/>
            <a:ext cx="4230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纵坐标</a:t>
            </a:r>
            <a:r>
              <a:rPr lang="en-US" altLang="zh-CN" dirty="0" err="1"/>
              <a:t>hsCRP</a:t>
            </a:r>
            <a:r>
              <a:rPr lang="zh-CN" altLang="en-US" dirty="0"/>
              <a:t>经过对数转化后作图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D35A797-BFD6-4AAC-B0F3-EBD94334D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9737" y="1551904"/>
            <a:ext cx="3881565" cy="375419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A2F11D2-4DE9-4D65-A096-2FFDAD5D6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673" y="1197735"/>
            <a:ext cx="5016322" cy="368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836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4981E36-CDA5-410D-B76E-8FD4B06FC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445" y="4224807"/>
            <a:ext cx="10959921" cy="2310687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14F41FB-F140-4C76-B82A-FD27440245FE}"/>
              </a:ext>
            </a:extLst>
          </p:cNvPr>
          <p:cNvSpPr txBox="1"/>
          <p:nvPr/>
        </p:nvSpPr>
        <p:spPr>
          <a:xfrm>
            <a:off x="8358389" y="1210614"/>
            <a:ext cx="23954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方差分析后做多组间的</a:t>
            </a:r>
            <a:r>
              <a:rPr lang="en-US" altLang="zh-CN" dirty="0"/>
              <a:t>t</a:t>
            </a:r>
            <a:r>
              <a:rPr lang="zh-CN" altLang="en-US" dirty="0"/>
              <a:t>检验发现非冠心病组和冠心病病人组间无差异。但</a:t>
            </a:r>
            <a:r>
              <a:rPr lang="en-US" altLang="zh-CN" dirty="0"/>
              <a:t>CRP</a:t>
            </a:r>
            <a:r>
              <a:rPr lang="zh-CN" altLang="en-US" dirty="0"/>
              <a:t>高和低的组间</a:t>
            </a:r>
            <a:r>
              <a:rPr lang="en-US" altLang="zh-CN" dirty="0"/>
              <a:t>CEC</a:t>
            </a:r>
            <a:r>
              <a:rPr lang="zh-CN" altLang="en-US" dirty="0"/>
              <a:t>有统计学差异，</a:t>
            </a:r>
            <a:r>
              <a:rPr lang="en-US" altLang="zh-CN" dirty="0"/>
              <a:t>CRP</a:t>
            </a:r>
            <a:r>
              <a:rPr lang="zh-CN" altLang="en-US" dirty="0"/>
              <a:t>越高，</a:t>
            </a:r>
            <a:r>
              <a:rPr lang="en-US" altLang="zh-CN" dirty="0"/>
              <a:t>CEC</a:t>
            </a:r>
            <a:r>
              <a:rPr lang="zh-CN" altLang="en-US" dirty="0"/>
              <a:t>越低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60DB93EF-E5F1-4236-A431-F1A8A3B6F876}"/>
              </a:ext>
            </a:extLst>
          </p:cNvPr>
          <p:cNvGrpSpPr/>
          <p:nvPr/>
        </p:nvGrpSpPr>
        <p:grpSpPr>
          <a:xfrm>
            <a:off x="3097372" y="568011"/>
            <a:ext cx="4797378" cy="3467777"/>
            <a:chOff x="3303435" y="471420"/>
            <a:chExt cx="4797378" cy="3467777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D44171B7-35F9-4D23-A3BA-3F858FB9A6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03435" y="471420"/>
              <a:ext cx="4797378" cy="3467777"/>
            </a:xfrm>
            <a:prstGeom prst="rect">
              <a:avLst/>
            </a:prstGeom>
          </p:spPr>
        </p:pic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250A9A98-050B-4344-AFB7-17A0333F384B}"/>
                </a:ext>
              </a:extLst>
            </p:cNvPr>
            <p:cNvCxnSpPr/>
            <p:nvPr/>
          </p:nvCxnSpPr>
          <p:spPr>
            <a:xfrm>
              <a:off x="5801932" y="869324"/>
              <a:ext cx="104318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2E5FE339-A894-4308-B59D-5474D870AA85}"/>
                </a:ext>
              </a:extLst>
            </p:cNvPr>
            <p:cNvSpPr txBox="1"/>
            <p:nvPr/>
          </p:nvSpPr>
          <p:spPr>
            <a:xfrm>
              <a:off x="6149662" y="566670"/>
              <a:ext cx="6954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*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6023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D83916E-99F1-4656-87CD-C9C6A1A95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97" y="4444164"/>
            <a:ext cx="11333408" cy="2053279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B021DA23-889E-491C-BFF7-B706E7349CFB}"/>
              </a:ext>
            </a:extLst>
          </p:cNvPr>
          <p:cNvGrpSpPr/>
          <p:nvPr/>
        </p:nvGrpSpPr>
        <p:grpSpPr>
          <a:xfrm>
            <a:off x="1094704" y="891760"/>
            <a:ext cx="8178084" cy="3230093"/>
            <a:chOff x="1094704" y="891760"/>
            <a:chExt cx="8178084" cy="3230093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9EA413E0-7912-4F07-8B29-1A57AF0CF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4704" y="891760"/>
              <a:ext cx="8178084" cy="3230093"/>
            </a:xfrm>
            <a:prstGeom prst="rect">
              <a:avLst/>
            </a:prstGeom>
          </p:spPr>
        </p:pic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59D7977F-CBD7-462C-8F42-CC11CDCDF7FC}"/>
                </a:ext>
              </a:extLst>
            </p:cNvPr>
            <p:cNvGrpSpPr/>
            <p:nvPr/>
          </p:nvGrpSpPr>
          <p:grpSpPr>
            <a:xfrm>
              <a:off x="2582215" y="1576710"/>
              <a:ext cx="2479182" cy="369332"/>
              <a:chOff x="2614411" y="1403797"/>
              <a:chExt cx="2163651" cy="369332"/>
            </a:xfrm>
          </p:grpSpPr>
          <p:cxnSp>
            <p:nvCxnSpPr>
              <p:cNvPr id="4" name="直接连接符 3">
                <a:extLst>
                  <a:ext uri="{FF2B5EF4-FFF2-40B4-BE49-F238E27FC236}">
                    <a16:creationId xmlns:a16="http://schemas.microsoft.com/office/drawing/2014/main" id="{FE85BE8A-FD84-4E6D-9647-69279EC2C8B6}"/>
                  </a:ext>
                </a:extLst>
              </p:cNvPr>
              <p:cNvCxnSpPr/>
              <p:nvPr/>
            </p:nvCxnSpPr>
            <p:spPr>
              <a:xfrm>
                <a:off x="2614411" y="1661375"/>
                <a:ext cx="2163651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40749A54-3CB1-41A6-9170-CDDF95A7488F}"/>
                  </a:ext>
                </a:extLst>
              </p:cNvPr>
              <p:cNvSpPr txBox="1"/>
              <p:nvPr/>
            </p:nvSpPr>
            <p:spPr>
              <a:xfrm>
                <a:off x="3432220" y="1403797"/>
                <a:ext cx="3928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*</a:t>
                </a:r>
                <a:endParaRPr lang="zh-CN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32314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202CF85-F848-4163-8D8A-442E3CDBE5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365" y="4069081"/>
            <a:ext cx="11578107" cy="2607037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87B128D5-2B23-46F3-84FB-FC4828BE0073}"/>
              </a:ext>
            </a:extLst>
          </p:cNvPr>
          <p:cNvGrpSpPr/>
          <p:nvPr/>
        </p:nvGrpSpPr>
        <p:grpSpPr>
          <a:xfrm>
            <a:off x="1722549" y="394485"/>
            <a:ext cx="6909515" cy="3349325"/>
            <a:chOff x="1722549" y="394485"/>
            <a:chExt cx="6909515" cy="3349325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AE6A9F2B-7FD1-46DA-A242-AB1CFF7B05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22549" y="394485"/>
              <a:ext cx="6909515" cy="3349325"/>
            </a:xfrm>
            <a:prstGeom prst="rect">
              <a:avLst/>
            </a:prstGeom>
          </p:spPr>
        </p:pic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5E1258D9-DF69-48D2-ADAF-96231AADDB12}"/>
                </a:ext>
              </a:extLst>
            </p:cNvPr>
            <p:cNvGrpSpPr/>
            <p:nvPr/>
          </p:nvGrpSpPr>
          <p:grpSpPr>
            <a:xfrm>
              <a:off x="3496614" y="609463"/>
              <a:ext cx="1680693" cy="369332"/>
              <a:chOff x="3470856" y="570826"/>
              <a:chExt cx="1996226" cy="369332"/>
            </a:xfrm>
          </p:grpSpPr>
          <p:cxnSp>
            <p:nvCxnSpPr>
              <p:cNvPr id="4" name="直接连接符 3">
                <a:extLst>
                  <a:ext uri="{FF2B5EF4-FFF2-40B4-BE49-F238E27FC236}">
                    <a16:creationId xmlns:a16="http://schemas.microsoft.com/office/drawing/2014/main" id="{56A8A9A6-6066-4A45-9645-C3262C35039D}"/>
                  </a:ext>
                </a:extLst>
              </p:cNvPr>
              <p:cNvCxnSpPr/>
              <p:nvPr/>
            </p:nvCxnSpPr>
            <p:spPr>
              <a:xfrm>
                <a:off x="3470856" y="940158"/>
                <a:ext cx="1996226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66F9C672-622A-4FFD-84F0-D20C1A71F092}"/>
                  </a:ext>
                </a:extLst>
              </p:cNvPr>
              <p:cNvSpPr txBox="1"/>
              <p:nvPr/>
            </p:nvSpPr>
            <p:spPr>
              <a:xfrm>
                <a:off x="4310131" y="570826"/>
                <a:ext cx="6181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*</a:t>
                </a:r>
                <a:endParaRPr lang="zh-CN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6163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47631FF-40C6-4CB6-843B-2ED5A06D61A4}"/>
              </a:ext>
            </a:extLst>
          </p:cNvPr>
          <p:cNvSpPr txBox="1"/>
          <p:nvPr/>
        </p:nvSpPr>
        <p:spPr>
          <a:xfrm>
            <a:off x="482958" y="663262"/>
            <a:ext cx="5291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HDL-C</a:t>
            </a:r>
            <a:r>
              <a:rPr lang="zh-CN" altLang="en-US" b="1" dirty="0"/>
              <a:t>与胆固醇流出能力相关性分析</a:t>
            </a:r>
            <a:endParaRPr lang="en-US" altLang="zh-CN" b="1" dirty="0"/>
          </a:p>
          <a:p>
            <a:r>
              <a:rPr lang="zh-CN" altLang="en-US" dirty="0"/>
              <a:t>   全部病人</a:t>
            </a:r>
            <a:r>
              <a:rPr lang="en-US" altLang="zh-CN" dirty="0"/>
              <a:t>HDL-C</a:t>
            </a:r>
            <a:r>
              <a:rPr lang="zh-CN" altLang="en-US" dirty="0"/>
              <a:t>与</a:t>
            </a:r>
            <a:r>
              <a:rPr lang="en-US" altLang="zh-CN" dirty="0"/>
              <a:t>CEC</a:t>
            </a:r>
            <a:r>
              <a:rPr lang="zh-CN" altLang="en-US" dirty="0"/>
              <a:t>相关性分析</a:t>
            </a:r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6334C3E-9B00-4E01-8703-1CD992F29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8529" y="2935873"/>
            <a:ext cx="4975070" cy="2578701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84D08DB3-0359-4357-936B-B8EA165C75C4}"/>
              </a:ext>
            </a:extLst>
          </p:cNvPr>
          <p:cNvGrpSpPr/>
          <p:nvPr/>
        </p:nvGrpSpPr>
        <p:grpSpPr>
          <a:xfrm>
            <a:off x="803890" y="1968025"/>
            <a:ext cx="5545394" cy="3489237"/>
            <a:chOff x="803890" y="1968025"/>
            <a:chExt cx="5545394" cy="3489237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4DA6A61B-1883-4224-A593-255B7B6741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3890" y="1968025"/>
              <a:ext cx="5545394" cy="3489237"/>
            </a:xfrm>
            <a:prstGeom prst="rect">
              <a:avLst/>
            </a:prstGeom>
          </p:spPr>
        </p:pic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22356F12-DC15-462E-A64E-5DD001D464C1}"/>
                </a:ext>
              </a:extLst>
            </p:cNvPr>
            <p:cNvSpPr txBox="1"/>
            <p:nvPr/>
          </p:nvSpPr>
          <p:spPr>
            <a:xfrm>
              <a:off x="4531217" y="1968025"/>
              <a:ext cx="14274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/>
                <a:t>R=0.33</a:t>
              </a:r>
            </a:p>
            <a:p>
              <a:r>
                <a:rPr lang="en-US" altLang="zh-CN" sz="1400" dirty="0"/>
                <a:t>P&lt;0.001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65675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6CA2045-AB39-45DF-B24F-2567FB72D191}"/>
              </a:ext>
            </a:extLst>
          </p:cNvPr>
          <p:cNvSpPr txBox="1"/>
          <p:nvPr/>
        </p:nvSpPr>
        <p:spPr>
          <a:xfrm>
            <a:off x="817808" y="515155"/>
            <a:ext cx="5885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非冠心病病人</a:t>
            </a:r>
            <a:r>
              <a:rPr lang="en-US" altLang="zh-CN" dirty="0"/>
              <a:t>HDLC</a:t>
            </a:r>
            <a:r>
              <a:rPr lang="zh-CN" altLang="en-US" dirty="0"/>
              <a:t>与</a:t>
            </a:r>
            <a:r>
              <a:rPr lang="en-US" altLang="zh-CN" dirty="0"/>
              <a:t>CEC</a:t>
            </a:r>
            <a:r>
              <a:rPr lang="zh-CN" altLang="en-US" dirty="0"/>
              <a:t>相关性分析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41CBDDC-0EB8-4618-AAC4-D92140ECD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3565" y="3148883"/>
            <a:ext cx="4222161" cy="2143393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B255E8E7-861E-4288-8765-CEEBB33C712D}"/>
              </a:ext>
            </a:extLst>
          </p:cNvPr>
          <p:cNvGrpSpPr/>
          <p:nvPr/>
        </p:nvGrpSpPr>
        <p:grpSpPr>
          <a:xfrm>
            <a:off x="497278" y="1573569"/>
            <a:ext cx="7088378" cy="4227423"/>
            <a:chOff x="497278" y="1573569"/>
            <a:chExt cx="7088378" cy="4227423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F7DA8AE0-E40E-48D0-8EF8-13B887423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7278" y="1573569"/>
              <a:ext cx="6526705" cy="4227423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0476507-C6B7-4E74-B642-5606BAF85B1A}"/>
                </a:ext>
              </a:extLst>
            </p:cNvPr>
            <p:cNvSpPr txBox="1"/>
            <p:nvPr/>
          </p:nvSpPr>
          <p:spPr>
            <a:xfrm>
              <a:off x="5166038" y="1573569"/>
              <a:ext cx="241961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400" dirty="0"/>
                <a:t>R=0.41</a:t>
              </a:r>
            </a:p>
            <a:p>
              <a:r>
                <a:rPr lang="en-US" altLang="zh-CN" sz="1400" dirty="0"/>
                <a:t>P&lt;0.05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80044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B68B873-80D8-430C-9AC4-F4BFD145FA30}"/>
              </a:ext>
            </a:extLst>
          </p:cNvPr>
          <p:cNvSpPr txBox="1"/>
          <p:nvPr/>
        </p:nvSpPr>
        <p:spPr>
          <a:xfrm>
            <a:off x="817808" y="515155"/>
            <a:ext cx="5885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冠心病病人</a:t>
            </a:r>
            <a:r>
              <a:rPr lang="en-US" altLang="zh-CN" dirty="0"/>
              <a:t>HDLC</a:t>
            </a:r>
            <a:r>
              <a:rPr lang="zh-CN" altLang="en-US" dirty="0"/>
              <a:t>与</a:t>
            </a:r>
            <a:r>
              <a:rPr lang="en-US" altLang="zh-CN" dirty="0"/>
              <a:t>CEC</a:t>
            </a:r>
            <a:r>
              <a:rPr lang="zh-CN" altLang="en-US" dirty="0"/>
              <a:t>相关性分析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3BC59D5-24EC-4BE2-AACF-F34D6EA4C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6639" y="3296518"/>
            <a:ext cx="4261125" cy="2136082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ED5111E0-F8A6-4E51-9DE9-74DECFEF2B55}"/>
              </a:ext>
            </a:extLst>
          </p:cNvPr>
          <p:cNvGrpSpPr/>
          <p:nvPr/>
        </p:nvGrpSpPr>
        <p:grpSpPr>
          <a:xfrm>
            <a:off x="1126700" y="1962736"/>
            <a:ext cx="6600623" cy="4010777"/>
            <a:chOff x="1126700" y="1962736"/>
            <a:chExt cx="6600623" cy="4010777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B25B60EB-9C38-4BAB-A25C-E63F8F4EE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6700" y="1962736"/>
              <a:ext cx="5454405" cy="4010777"/>
            </a:xfrm>
            <a:prstGeom prst="rect">
              <a:avLst/>
            </a:prstGeom>
          </p:spPr>
        </p:pic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DB8572BC-1148-41DE-BC81-D15343325285}"/>
                </a:ext>
              </a:extLst>
            </p:cNvPr>
            <p:cNvSpPr txBox="1"/>
            <p:nvPr/>
          </p:nvSpPr>
          <p:spPr>
            <a:xfrm>
              <a:off x="5307705" y="2497349"/>
              <a:ext cx="241961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400" dirty="0"/>
                <a:t>R=0.30</a:t>
              </a:r>
            </a:p>
            <a:p>
              <a:r>
                <a:rPr lang="en-US" altLang="zh-CN" sz="1400" dirty="0"/>
                <a:t>P&lt;0.001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020612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1A4B83C3-5CD0-442A-98C0-0CF16DCF50A3}"/>
              </a:ext>
            </a:extLst>
          </p:cNvPr>
          <p:cNvSpPr txBox="1"/>
          <p:nvPr/>
        </p:nvSpPr>
        <p:spPr>
          <a:xfrm>
            <a:off x="800100" y="533331"/>
            <a:ext cx="60949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 err="1"/>
              <a:t>hscrp</a:t>
            </a:r>
            <a:r>
              <a:rPr lang="zh-CN" altLang="en-US" b="1" dirty="0"/>
              <a:t>与胆固醇流出能力相关性分析</a:t>
            </a:r>
            <a:endParaRPr lang="en-US" altLang="zh-CN" b="1" dirty="0"/>
          </a:p>
          <a:p>
            <a:endParaRPr lang="en-US" altLang="zh-CN" dirty="0"/>
          </a:p>
          <a:p>
            <a:r>
              <a:rPr lang="zh-CN" altLang="en-US" dirty="0"/>
              <a:t>由于</a:t>
            </a:r>
            <a:r>
              <a:rPr lang="en-US" altLang="zh-CN" dirty="0" err="1"/>
              <a:t>hscrp</a:t>
            </a:r>
            <a:r>
              <a:rPr lang="zh-CN" altLang="en-US" dirty="0"/>
              <a:t>不是正态分布，将其进行对数转化后分析相关性</a:t>
            </a: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4C0902A-BAB3-445B-B3B1-56CCD1CC78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101" y="2438055"/>
            <a:ext cx="5587620" cy="335139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0BF4614-93A6-4883-93D9-44B5D10F4C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485" y="2654681"/>
            <a:ext cx="5334335" cy="264987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6FC7C668-7D93-42C8-AAEB-DB32EE58B316}"/>
              </a:ext>
            </a:extLst>
          </p:cNvPr>
          <p:cNvSpPr txBox="1"/>
          <p:nvPr/>
        </p:nvSpPr>
        <p:spPr>
          <a:xfrm>
            <a:off x="1295937" y="1732505"/>
            <a:ext cx="60949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全部病人</a:t>
            </a:r>
            <a:r>
              <a:rPr lang="en-US" altLang="zh-CN" dirty="0" err="1"/>
              <a:t>hscrp</a:t>
            </a:r>
            <a:r>
              <a:rPr lang="zh-CN" altLang="en-US" dirty="0"/>
              <a:t>与</a:t>
            </a:r>
            <a:r>
              <a:rPr lang="en-US" altLang="zh-CN" dirty="0"/>
              <a:t>CEC</a:t>
            </a:r>
            <a:r>
              <a:rPr lang="zh-CN" altLang="en-US" dirty="0"/>
              <a:t>相关性分析</a:t>
            </a:r>
          </a:p>
        </p:txBody>
      </p:sp>
    </p:spTree>
    <p:extLst>
      <p:ext uri="{BB962C8B-B14F-4D97-AF65-F5344CB8AC3E}">
        <p14:creationId xmlns:p14="http://schemas.microsoft.com/office/powerpoint/2010/main" val="466306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55353F9-B1F3-44D9-9073-823E5A8F6392}"/>
              </a:ext>
            </a:extLst>
          </p:cNvPr>
          <p:cNvSpPr txBox="1"/>
          <p:nvPr/>
        </p:nvSpPr>
        <p:spPr>
          <a:xfrm>
            <a:off x="792050" y="482958"/>
            <a:ext cx="5885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非冠心病病人</a:t>
            </a:r>
            <a:r>
              <a:rPr lang="en-US" altLang="zh-CN" dirty="0" err="1"/>
              <a:t>hscrp</a:t>
            </a:r>
            <a:r>
              <a:rPr lang="zh-CN" altLang="en-US" dirty="0"/>
              <a:t>与</a:t>
            </a:r>
            <a:r>
              <a:rPr lang="en-US" altLang="zh-CN" dirty="0"/>
              <a:t>CEC</a:t>
            </a:r>
            <a:r>
              <a:rPr lang="zh-CN" altLang="en-US" dirty="0"/>
              <a:t>相关性分析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012B5AB-3B2F-45F5-BFE6-1BB3597BF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117" y="1776380"/>
            <a:ext cx="4891692" cy="353843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90D9D0A-61BE-48FB-BD45-E9ED140395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2913" y="2083674"/>
            <a:ext cx="5975797" cy="292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012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63FD365-E8D6-4877-8346-02A7D1389641}"/>
              </a:ext>
            </a:extLst>
          </p:cNvPr>
          <p:cNvSpPr txBox="1"/>
          <p:nvPr/>
        </p:nvSpPr>
        <p:spPr>
          <a:xfrm>
            <a:off x="792050" y="482958"/>
            <a:ext cx="5885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冠心病病人</a:t>
            </a:r>
            <a:r>
              <a:rPr lang="en-US" altLang="zh-CN" dirty="0" err="1"/>
              <a:t>hscrp</a:t>
            </a:r>
            <a:r>
              <a:rPr lang="zh-CN" altLang="en-US" dirty="0"/>
              <a:t>与</a:t>
            </a:r>
            <a:r>
              <a:rPr lang="en-US" altLang="zh-CN" dirty="0"/>
              <a:t>CEC</a:t>
            </a:r>
            <a:r>
              <a:rPr lang="zh-CN" altLang="en-US" dirty="0"/>
              <a:t>相关性分析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F272E03-D42E-4419-B1F6-9CBCD172D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050" y="2150772"/>
            <a:ext cx="4408443" cy="319885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AD24B48-E5DD-48B7-B043-FA3F4627BF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5954" y="2741393"/>
            <a:ext cx="5463996" cy="292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0067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EE71A6A-C7E6-48E4-96D0-541CE5071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825109"/>
            <a:ext cx="5472716" cy="258918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4797EB4-A439-4A65-992D-8D2AB9163C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680" y="1938271"/>
            <a:ext cx="5186714" cy="3853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1200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B6137B32-8AF0-4554-8F4E-4356E95A7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2672" y="2273121"/>
            <a:ext cx="4323201" cy="297663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4FAC5147-4935-4EB7-B72D-E390D658D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422" y="1313308"/>
            <a:ext cx="5835401" cy="431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1591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9D639E3-BF40-44D3-B4DD-C35F83DB1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367" y="992980"/>
            <a:ext cx="5081248" cy="399063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772EF07-B6DC-4237-9486-FE20DE011B91}"/>
              </a:ext>
            </a:extLst>
          </p:cNvPr>
          <p:cNvSpPr txBox="1"/>
          <p:nvPr/>
        </p:nvSpPr>
        <p:spPr>
          <a:xfrm>
            <a:off x="1030310" y="5700211"/>
            <a:ext cx="75212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未在</a:t>
            </a:r>
            <a:r>
              <a:rPr lang="en-US" altLang="zh-CN" dirty="0" err="1"/>
              <a:t>hscrp</a:t>
            </a:r>
            <a:r>
              <a:rPr lang="en-US" altLang="zh-CN" dirty="0"/>
              <a:t>&gt;4g/L</a:t>
            </a:r>
            <a:r>
              <a:rPr lang="zh-CN" altLang="en-US" dirty="0"/>
              <a:t>，及在</a:t>
            </a:r>
            <a:r>
              <a:rPr lang="en-US" altLang="zh-CN" dirty="0" err="1"/>
              <a:t>hscrp</a:t>
            </a:r>
            <a:r>
              <a:rPr lang="zh-CN" altLang="en-US" dirty="0"/>
              <a:t>＜</a:t>
            </a:r>
            <a:r>
              <a:rPr lang="en-US" altLang="zh-CN" dirty="0"/>
              <a:t>4g/L</a:t>
            </a:r>
            <a:r>
              <a:rPr lang="zh-CN" altLang="en-US" dirty="0"/>
              <a:t>的冠心病病人中发现相关性，但在</a:t>
            </a:r>
            <a:r>
              <a:rPr lang="en-US" altLang="zh-CN" dirty="0" err="1"/>
              <a:t>hscrp</a:t>
            </a:r>
            <a:r>
              <a:rPr lang="zh-CN" altLang="en-US" dirty="0"/>
              <a:t>≥</a:t>
            </a:r>
            <a:r>
              <a:rPr lang="en-US" altLang="zh-CN" dirty="0"/>
              <a:t>1g/L</a:t>
            </a:r>
            <a:r>
              <a:rPr lang="zh-CN" altLang="en-US" dirty="0"/>
              <a:t>的冠心病人中发现</a:t>
            </a:r>
            <a:r>
              <a:rPr lang="en-US" altLang="zh-CN" dirty="0" err="1"/>
              <a:t>hscrp</a:t>
            </a:r>
            <a:r>
              <a:rPr lang="zh-CN" altLang="en-US" dirty="0"/>
              <a:t>与</a:t>
            </a:r>
            <a:r>
              <a:rPr lang="en-US" altLang="zh-CN" dirty="0"/>
              <a:t>CEC</a:t>
            </a:r>
            <a:r>
              <a:rPr lang="zh-CN" altLang="en-US" dirty="0"/>
              <a:t>的负相关关系，具有统计学意义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CB44C123-D207-4078-8F23-471E83AF83F0}"/>
              </a:ext>
            </a:extLst>
          </p:cNvPr>
          <p:cNvGrpSpPr/>
          <p:nvPr/>
        </p:nvGrpSpPr>
        <p:grpSpPr>
          <a:xfrm>
            <a:off x="1030310" y="992980"/>
            <a:ext cx="5444076" cy="3844612"/>
            <a:chOff x="1156347" y="1218361"/>
            <a:chExt cx="5444076" cy="3844612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6B90D6C4-B643-4C45-B1C0-59A679838E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56347" y="1218361"/>
              <a:ext cx="4765588" cy="3844612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58F7C72C-E3EB-45FB-ABC8-A9E9C9CDD5A0}"/>
                </a:ext>
              </a:extLst>
            </p:cNvPr>
            <p:cNvSpPr txBox="1"/>
            <p:nvPr/>
          </p:nvSpPr>
          <p:spPr>
            <a:xfrm>
              <a:off x="4578440" y="1764910"/>
              <a:ext cx="20219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/>
                <a:t>P&lt;0.05</a:t>
              </a:r>
            </a:p>
            <a:p>
              <a:r>
                <a:rPr lang="en-US" altLang="zh-CN" sz="1200" dirty="0"/>
                <a:t>R</a:t>
              </a:r>
              <a:r>
                <a:rPr lang="en-US" altLang="zh-CN" sz="1200" baseline="30000" dirty="0"/>
                <a:t>2</a:t>
              </a:r>
              <a:r>
                <a:rPr lang="en-US" altLang="zh-CN" sz="1200" dirty="0"/>
                <a:t>=0.04</a:t>
              </a:r>
            </a:p>
            <a:p>
              <a:r>
                <a:rPr lang="en-US" altLang="zh-CN" sz="1200" dirty="0"/>
                <a:t>R=-0.22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829040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B59AE39-55DB-4CE6-8CF1-72D7072A7F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78" y="1649662"/>
            <a:ext cx="5433678" cy="355867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9B4C901-5D13-4413-AD2B-25FEAB0253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61375"/>
            <a:ext cx="4730393" cy="331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0427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99B7902-8AA4-48BC-A51E-C7169DCA2E34}"/>
              </a:ext>
            </a:extLst>
          </p:cNvPr>
          <p:cNvSpPr txBox="1"/>
          <p:nvPr/>
        </p:nvSpPr>
        <p:spPr>
          <a:xfrm>
            <a:off x="804928" y="669701"/>
            <a:ext cx="7901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按冠心病患者</a:t>
            </a:r>
            <a:r>
              <a:rPr lang="en-US" altLang="zh-CN" dirty="0" err="1"/>
              <a:t>hscrp</a:t>
            </a:r>
            <a:r>
              <a:rPr lang="zh-CN" altLang="en-US" dirty="0"/>
              <a:t>中位数</a:t>
            </a:r>
            <a:r>
              <a:rPr lang="en-US" altLang="zh-CN" dirty="0"/>
              <a:t>1.63mg/L</a:t>
            </a:r>
            <a:r>
              <a:rPr lang="zh-CN" altLang="en-US" dirty="0"/>
              <a:t> 对</a:t>
            </a:r>
            <a:r>
              <a:rPr lang="en-US" altLang="zh-CN" dirty="0" err="1"/>
              <a:t>hscrp</a:t>
            </a:r>
            <a:r>
              <a:rPr lang="zh-CN" altLang="en-US" dirty="0"/>
              <a:t>和</a:t>
            </a:r>
            <a:r>
              <a:rPr lang="en-US" altLang="zh-CN" dirty="0"/>
              <a:t>CEC</a:t>
            </a:r>
            <a:r>
              <a:rPr lang="zh-CN" altLang="en-US" dirty="0"/>
              <a:t>进行相关性分析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26D2B26-CC17-42CD-B652-92FBC21A88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460" y="1785909"/>
            <a:ext cx="4773719" cy="362321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020E659-063F-4F62-83B2-2E70D32AAF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6230" y="2128004"/>
            <a:ext cx="5224671" cy="328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5485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AD0F780-630A-4E1A-8489-DAD634F3C9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9188" y="1700011"/>
            <a:ext cx="4609415" cy="3195772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B6613C8E-9B57-4EC7-9964-BBC4F645187A}"/>
              </a:ext>
            </a:extLst>
          </p:cNvPr>
          <p:cNvGrpSpPr/>
          <p:nvPr/>
        </p:nvGrpSpPr>
        <p:grpSpPr>
          <a:xfrm>
            <a:off x="590416" y="1856704"/>
            <a:ext cx="5255888" cy="3543837"/>
            <a:chOff x="480945" y="1657081"/>
            <a:chExt cx="5255888" cy="3543837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13A4E757-1FF7-4082-8B7C-0EBF9A0434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0945" y="1657081"/>
              <a:ext cx="4896721" cy="3543837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9629F859-20C8-4A57-9CF5-469C29803EA3}"/>
                </a:ext>
              </a:extLst>
            </p:cNvPr>
            <p:cNvSpPr txBox="1"/>
            <p:nvPr/>
          </p:nvSpPr>
          <p:spPr>
            <a:xfrm>
              <a:off x="4087601" y="2125014"/>
              <a:ext cx="16492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/>
                <a:t>P&lt;0.01</a:t>
              </a:r>
            </a:p>
            <a:p>
              <a:r>
                <a:rPr lang="en-US" altLang="zh-CN" sz="1400" dirty="0"/>
                <a:t>r=-0.30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477672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7BAD0C8-C230-4347-B075-76B3711F7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7769" y="1728125"/>
            <a:ext cx="4794362" cy="3401749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CE314EB1-4918-4475-81F0-C9D7D4612024}"/>
              </a:ext>
            </a:extLst>
          </p:cNvPr>
          <p:cNvSpPr txBox="1"/>
          <p:nvPr/>
        </p:nvSpPr>
        <p:spPr>
          <a:xfrm>
            <a:off x="972355" y="753414"/>
            <a:ext cx="5325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HDL-C</a:t>
            </a:r>
            <a:r>
              <a:rPr lang="zh-CN" altLang="en-US" b="1" dirty="0"/>
              <a:t>与</a:t>
            </a:r>
            <a:r>
              <a:rPr lang="en-US" altLang="zh-CN" b="1" dirty="0" err="1"/>
              <a:t>hscrp</a:t>
            </a:r>
            <a:r>
              <a:rPr lang="zh-CN" altLang="en-US" b="1" dirty="0"/>
              <a:t>的相关性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2B190B6E-C03E-4109-AD8C-84001BF229F9}"/>
              </a:ext>
            </a:extLst>
          </p:cNvPr>
          <p:cNvGrpSpPr/>
          <p:nvPr/>
        </p:nvGrpSpPr>
        <p:grpSpPr>
          <a:xfrm>
            <a:off x="380666" y="1681179"/>
            <a:ext cx="5757190" cy="3401749"/>
            <a:chOff x="455925" y="2099742"/>
            <a:chExt cx="5757190" cy="3401749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0A41AFB0-B990-4F8C-A8E8-333AF23746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5925" y="2099742"/>
              <a:ext cx="5072201" cy="3401749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16DB3C77-23C8-4C9B-9241-C6BDCC9B4A06}"/>
                </a:ext>
              </a:extLst>
            </p:cNvPr>
            <p:cNvSpPr txBox="1"/>
            <p:nvPr/>
          </p:nvSpPr>
          <p:spPr>
            <a:xfrm>
              <a:off x="4507605" y="2339800"/>
              <a:ext cx="170551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/>
                <a:t>P&lt;0.01</a:t>
              </a:r>
            </a:p>
            <a:p>
              <a:r>
                <a:rPr lang="en-US" altLang="zh-CN" sz="1400" dirty="0"/>
                <a:t>r=-0.32</a:t>
              </a:r>
            </a:p>
            <a:p>
              <a:r>
                <a:rPr lang="en-US" altLang="zh-CN" sz="1400" dirty="0"/>
                <a:t>R</a:t>
              </a:r>
              <a:r>
                <a:rPr lang="en-US" altLang="zh-CN" sz="1400" baseline="30000" dirty="0"/>
                <a:t>2</a:t>
              </a:r>
              <a:r>
                <a:rPr lang="en-US" altLang="zh-CN" sz="1400" dirty="0"/>
                <a:t>=0.11</a:t>
              </a:r>
              <a:endParaRPr lang="zh-CN" altLang="en-US" sz="1400" baseline="30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193246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A465252-4ED6-4B22-AF05-2E2C2D90E7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6665" y="2182969"/>
            <a:ext cx="4624738" cy="334555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48A77E3-07F4-469C-B3E3-F12717E066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427" y="1994917"/>
            <a:ext cx="5228776" cy="372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813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F7831C6-9285-4BAA-A8EE-7DE2F98A3012}"/>
              </a:ext>
            </a:extLst>
          </p:cNvPr>
          <p:cNvSpPr txBox="1"/>
          <p:nvPr/>
        </p:nvSpPr>
        <p:spPr>
          <a:xfrm>
            <a:off x="3136006" y="2485623"/>
            <a:ext cx="45140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谢谢</a:t>
            </a:r>
            <a:r>
              <a:rPr lang="en-US" altLang="zh-CN" sz="3200" dirty="0"/>
              <a:t>!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200523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1543</TotalTime>
  <Words>334</Words>
  <Application>Microsoft Office PowerPoint</Application>
  <PresentationFormat>宽屏</PresentationFormat>
  <Paragraphs>41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8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许 荣仁</cp:lastModifiedBy>
  <cp:revision>7</cp:revision>
  <dcterms:created xsi:type="dcterms:W3CDTF">2021-08-18T09:11:01Z</dcterms:created>
  <dcterms:modified xsi:type="dcterms:W3CDTF">2022-12-06T07:40:33Z</dcterms:modified>
</cp:coreProperties>
</file>