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48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332" r:id="rId11"/>
    <p:sldId id="333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58" r:id="rId47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1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5CBAE72-D1DA-2B35-0468-2A0DF4F6E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C22D091-D719-0A1A-26FD-D1310ECF9B8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26378010-A9A3-3ECF-2F55-84625157102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76B3B80-BE85-F82C-78DE-BA04D5E3FE5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A8D8B9EF-F9E2-49B9-AAE7-41CB4C03EA1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3FE88C3D-E006-12B5-4ABF-509880812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573 h 1000"/>
              <a:gd name="T6" fmla="*/ 0 w 1000"/>
              <a:gd name="T7" fmla="*/ 11998573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0544B9-3E36-5384-AA6B-D294B514F8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A161EB-F895-FF26-28B8-1847A6EF8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A8F4EF-1B0F-94D2-BFD6-2AAA3EB9AF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61BC4A7-CA20-46BC-B7F0-A3876DF8BE9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720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D539A6-70CD-7C4F-2A24-98BB78BACB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F9423A-1388-BBAA-AB90-A06DF2FEE9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1B3B62-995C-5377-2863-F6DEAC725C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47E2F-64A4-4655-A2EE-60675F92574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095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DE3A71-79DB-8F70-BB30-5D400C9662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FABB177-F3EB-1FE5-4221-CDA690C71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E22FC58-454F-31A7-593E-2E736B5F4C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7E914-6CA5-4A77-B121-DB4D10096E3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622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63550A3-C476-F4E4-7510-ACAC7D9F6C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87C3FD8-1048-FBEC-4AD1-792A3E08E7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56FE4C4-9FCB-255B-4E87-0C3654B18C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6E7CA1-817F-4EA6-9893-A9A9096C52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0445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81BB46-BF35-8FF4-0882-17050EF600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64D61E-027F-0A7E-ECC6-4742CCF57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F17ED-CD4C-974F-9A8D-8C42046C1C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4FF3D3-E29F-4A1E-AD99-BC175C8915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5967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1668735-C109-AF77-6281-56BC796F86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6F110EA-6DFF-24AF-0737-D112DA29D3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09FC50-EEF1-F300-C875-D7D4BEF0CE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BBB32-E89A-4C11-A20F-82016F323E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160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9C7524A-51E3-377F-D31E-082C0C9E9E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581574-9D6A-EDEB-A57B-CA975D79E3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E1DF550-93E7-469D-C33E-174078D815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76E2A0-2738-4432-812D-862E232192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740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95B947-7D43-3898-555C-1888279560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AA7EB52-9BE3-6E79-9307-B5BF426ED0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25D5C0C-BA8A-4A2E-523E-0C124E9312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BF837-CF68-4697-B6DE-224B74EF4C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1276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CF85B6-9A52-145D-87B4-0E2CEF411C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10E3D3D-583C-53FF-57B4-0E751F15B6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CABB907-313B-C2F2-0220-E0CB261232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47E074-15DF-4D44-AA35-F3F3AB8E95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8038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810B7CF-4940-13C8-979A-469899278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0132EC0-1BC6-DE2D-F809-8E5742531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E5F56D2-F687-C1E0-6834-161DC352D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5D672A-0188-4EA7-A163-8AC2AE1F12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047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52122A-322C-7093-CBEC-6F6F46C957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8BD2F2E-FCFD-BF5E-7030-E86FC58671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23A6C2E-9993-448D-B384-96E6F32E47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134301-02D4-4791-8B16-DBFD1B10E6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5645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D6B3A2-F421-2AB0-53A3-176E8720BB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6D6C489-52F5-22EE-461F-3DD8F029B5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93EB2A9-B199-53D9-751C-ACD8247B15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C79D4-91FF-48B8-A93F-4BA878D003F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271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A35BE1-5173-F0AA-D4E4-E9B617EC1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CC48217-B327-28F2-87C6-5EE55844C5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33911BB2-D4F2-ABA1-84C2-579F18E44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B99EBBBF-50BA-7C13-374C-3F6301C3CE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1A871C24-3EB3-EF10-4BE5-578B7FF1827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16B5E608-FBBD-0AC6-B7CE-51A1F69D2A2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0E73A2C6-5521-96F9-CBFC-E76AA82390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EFB5121-FD6C-4600-AF66-12639BE545E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anose="020B0604030504040204" pitchFamily="34" charset="0"/>
          <a:ea typeface="宋体" panose="02010600030101010101" pitchFamily="2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3B43C46-EA46-DEA6-A0AB-785F1A77337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470025"/>
          </a:xfrm>
        </p:spPr>
        <p:txBody>
          <a:bodyPr/>
          <a:lstStyle/>
          <a:p>
            <a:pPr eaLnBrk="1" hangingPunct="1"/>
            <a:r>
              <a:rPr lang="zh-CN" altLang="en-US" b="1"/>
              <a:t>自然语言理解讲义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B1F73F9-4FD1-D565-FDDA-2F74651CBC5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CN" b="1"/>
              <a:t>(</a:t>
            </a:r>
            <a:r>
              <a:rPr lang="zh-CN" altLang="en-US" b="1"/>
              <a:t>英语</a:t>
            </a:r>
            <a:r>
              <a:rPr lang="en-US" altLang="zh-CN" b="1"/>
              <a:t>)</a:t>
            </a:r>
            <a:r>
              <a:rPr lang="zh-CN" altLang="en-US" b="1"/>
              <a:t> 自然语言句法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8BE7B6E-FF97-E1B5-E3E4-37751B56BC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主要内容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487F670-7A41-794D-87D6-60E581B83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7173912" cy="3763963"/>
          </a:xfrm>
        </p:spPr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</a:p>
          <a:p>
            <a:pPr eaLnBrk="1" hangingPunct="1"/>
            <a:r>
              <a:rPr lang="zh-CN" altLang="en-US" b="1"/>
              <a:t>被动语态</a:t>
            </a:r>
          </a:p>
          <a:p>
            <a:pPr eaLnBrk="1" hangingPunct="1"/>
            <a:r>
              <a:rPr lang="zh-CN" altLang="en-US" b="1"/>
              <a:t>语言中的移位现象</a:t>
            </a:r>
          </a:p>
          <a:p>
            <a:pPr eaLnBrk="1" hangingPunct="1"/>
            <a:r>
              <a:rPr lang="zh-CN" altLang="en-US" b="1"/>
              <a:t>在上下文无关文法中处理疑问句</a:t>
            </a:r>
          </a:p>
          <a:p>
            <a:pPr eaLnBrk="1" hangingPunct="1"/>
            <a:r>
              <a:rPr lang="zh-CN" altLang="en-US" b="1"/>
              <a:t>带缺位的分析</a:t>
            </a:r>
          </a:p>
          <a:p>
            <a:pPr eaLnBrk="1" hangingPunct="1"/>
            <a:r>
              <a:rPr lang="zh-CN" altLang="en-US" b="1"/>
              <a:t>关系从句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B6688A6-A101-F670-1932-5D462F2C3C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(1)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B2B8EAF-A18D-5050-C040-7CCDE65F6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3836988"/>
          </a:xfrm>
        </p:spPr>
        <p:txBody>
          <a:bodyPr/>
          <a:lstStyle/>
          <a:p>
            <a:pPr marL="571500" indent="-571500" eaLnBrk="1" hangingPunct="1"/>
            <a:r>
              <a:rPr lang="zh-CN" altLang="en-US" sz="2800" b="1">
                <a:latin typeface="Times New Roman" panose="02020603050405020304" pitchFamily="18" charset="0"/>
              </a:rPr>
              <a:t>英文句子常常包括紧跟一个由若干助动词加一个主动词的序列。 例如</a:t>
            </a:r>
          </a:p>
          <a:p>
            <a:pPr marL="571500" indent="-571500" eaLnBrk="1" hangingPunct="1">
              <a:buFont typeface="Wingdings" panose="05000000000000000000" pitchFamily="2" charset="2"/>
              <a:buNone/>
            </a:pPr>
            <a:r>
              <a:rPr lang="zh-CN" altLang="en-US" sz="2800" b="1">
                <a:latin typeface="Times New Roman" panose="02020603050405020304" pitchFamily="18" charset="0"/>
              </a:rPr>
              <a:t>           </a:t>
            </a:r>
            <a:r>
              <a:rPr lang="en-US" altLang="zh-CN" sz="2800" b="1">
                <a:latin typeface="Times New Roman" panose="02020603050405020304" pitchFamily="18" charset="0"/>
              </a:rPr>
              <a:t>I </a:t>
            </a:r>
            <a:r>
              <a:rPr lang="en-US" altLang="zh-CN" sz="2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can</a:t>
            </a:r>
            <a:r>
              <a:rPr lang="en-US" altLang="zh-CN" sz="2800" b="1">
                <a:latin typeface="Times New Roman" panose="02020603050405020304" pitchFamily="18" charset="0"/>
              </a:rPr>
              <a:t> see the house.</a:t>
            </a:r>
          </a:p>
          <a:p>
            <a:pPr marL="571500" indent="-571500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           I </a:t>
            </a:r>
            <a:r>
              <a:rPr lang="en-US" altLang="zh-CN" sz="2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will have</a:t>
            </a:r>
            <a:r>
              <a:rPr lang="en-US" altLang="zh-CN" sz="2800" b="1">
                <a:latin typeface="Times New Roman" panose="02020603050405020304" pitchFamily="18" charset="0"/>
              </a:rPr>
              <a:t> seen the house.</a:t>
            </a:r>
          </a:p>
          <a:p>
            <a:pPr marL="571500" indent="-571500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           I </a:t>
            </a:r>
            <a:r>
              <a:rPr lang="en-US" altLang="zh-CN" sz="2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was</a:t>
            </a:r>
            <a:r>
              <a:rPr lang="en-US" altLang="zh-CN" sz="2800" b="1">
                <a:latin typeface="Times New Roman" panose="02020603050405020304" pitchFamily="18" charset="0"/>
              </a:rPr>
              <a:t> watching the movie.</a:t>
            </a:r>
          </a:p>
          <a:p>
            <a:pPr marL="571500" indent="-571500" eaLnBrk="1" hangingPunct="1">
              <a:buFont typeface="Wingdings" panose="05000000000000000000" pitchFamily="2" charset="2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           I </a:t>
            </a:r>
            <a:r>
              <a:rPr lang="en-US" altLang="zh-CN" sz="28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should have been</a:t>
            </a:r>
            <a:r>
              <a:rPr lang="en-US" altLang="zh-CN" sz="2800" b="1">
                <a:latin typeface="Times New Roman" panose="02020603050405020304" pitchFamily="18" charset="0"/>
              </a:rPr>
              <a:t> watching the movie.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40FDCA3-51BE-1ED7-C048-13F1F6FB44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(2)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5949086D-5EDC-84B8-87F6-5E44D8EE3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50" y="1978025"/>
            <a:ext cx="7954963" cy="405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</a:rPr>
              <a:t>分析一下助动词如何约束它们后面的动词：</a:t>
            </a:r>
          </a:p>
          <a:p>
            <a:pPr lvl="1" eaLnBrk="1" hangingPunct="1"/>
            <a:r>
              <a:rPr lang="zh-CN" altLang="en-US" sz="2400" b="1">
                <a:latin typeface="Times New Roman" panose="02020603050405020304" pitchFamily="18" charset="0"/>
              </a:rPr>
              <a:t>“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have</a:t>
            </a:r>
            <a:r>
              <a:rPr lang="en-US" altLang="zh-CN" sz="2400" b="1">
                <a:latin typeface="Times New Roman" panose="02020603050405020304" pitchFamily="18" charset="0"/>
              </a:rPr>
              <a:t>”</a:t>
            </a:r>
            <a:r>
              <a:rPr lang="zh-CN" altLang="en-US" sz="2400" b="1">
                <a:latin typeface="Times New Roman" panose="02020603050405020304" pitchFamily="18" charset="0"/>
              </a:rPr>
              <a:t>后面必须跟过去分词形式； </a:t>
            </a:r>
          </a:p>
          <a:p>
            <a:pPr lvl="1" eaLnBrk="1" hangingPunct="1"/>
            <a:r>
              <a:rPr lang="zh-CN" altLang="en-US" sz="2400" b="1">
                <a:latin typeface="Arial" panose="020B0604020202020204" pitchFamily="34" charset="0"/>
              </a:rPr>
              <a:t>“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be</a:t>
            </a:r>
            <a:r>
              <a:rPr lang="en-US" altLang="zh-CN" sz="2400" b="1">
                <a:latin typeface="Arial" panose="020B0604020202020204" pitchFamily="34" charset="0"/>
              </a:rPr>
              <a:t>”</a:t>
            </a:r>
            <a:r>
              <a:rPr lang="zh-CN" altLang="en-US" sz="2400" b="1"/>
              <a:t>后面要么跟现在分词形式，要么是在被动句中跟过去分词形式；</a:t>
            </a:r>
          </a:p>
          <a:p>
            <a:pPr lvl="1" eaLnBrk="1" hangingPunct="1"/>
            <a:r>
              <a:rPr lang="zh-CN" altLang="en-US" sz="2400" b="1">
                <a:latin typeface="Arial" panose="020B0604020202020204" pitchFamily="34" charset="0"/>
              </a:rPr>
              <a:t>“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do</a:t>
            </a:r>
            <a:r>
              <a:rPr lang="en-US" altLang="zh-CN" sz="2400" b="1">
                <a:latin typeface="Arial" panose="020B0604020202020204" pitchFamily="34" charset="0"/>
              </a:rPr>
              <a:t>”</a:t>
            </a:r>
            <a:r>
              <a:rPr lang="zh-CN" altLang="en-US" sz="2400" b="1"/>
              <a:t>通常单独出现，后面也可以接动词原型；</a:t>
            </a:r>
          </a:p>
          <a:p>
            <a:pPr lvl="1" eaLnBrk="1" hangingPunct="1"/>
            <a:r>
              <a:rPr lang="zh-CN" altLang="en-US" sz="2400" b="1">
                <a:latin typeface="Arial" panose="020B0604020202020204" pitchFamily="34" charset="0"/>
              </a:rPr>
              <a:t>“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can</a:t>
            </a:r>
            <a:r>
              <a:rPr lang="en-US" altLang="zh-CN" sz="2400" b="1">
                <a:latin typeface="Arial" panose="020B0604020202020204" pitchFamily="34" charset="0"/>
              </a:rPr>
              <a:t>”</a:t>
            </a:r>
            <a:r>
              <a:rPr lang="zh-CN" altLang="en-US" sz="2400" b="1"/>
              <a:t>和</a:t>
            </a:r>
            <a:r>
              <a:rPr lang="zh-CN" altLang="en-US" sz="2400" b="1">
                <a:latin typeface="Arial" panose="020B0604020202020204" pitchFamily="34" charset="0"/>
              </a:rPr>
              <a:t>“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must</a:t>
            </a:r>
            <a:r>
              <a:rPr lang="en-US" altLang="zh-CN" sz="2400" b="1">
                <a:latin typeface="Arial" panose="020B0604020202020204" pitchFamily="34" charset="0"/>
              </a:rPr>
              <a:t>”</a:t>
            </a:r>
            <a:r>
              <a:rPr lang="zh-CN" altLang="en-US" sz="2400" b="1"/>
              <a:t>之类的助动词只能接动词的原型。</a:t>
            </a:r>
          </a:p>
          <a:p>
            <a:pPr eaLnBrk="1" hangingPunct="1"/>
            <a:r>
              <a:rPr lang="zh-CN" altLang="en-US" sz="2800" b="1"/>
              <a:t>另外，在简单陈述句中，第一个动词</a:t>
            </a:r>
            <a:r>
              <a:rPr lang="en-US" altLang="zh-CN" sz="2800" b="1"/>
              <a:t>(</a:t>
            </a:r>
            <a:r>
              <a:rPr lang="zh-CN" altLang="en-US" sz="2800" b="1"/>
              <a:t>包括助动词</a:t>
            </a:r>
            <a:r>
              <a:rPr lang="en-US" altLang="zh-CN" sz="2800" b="1"/>
              <a:t>)</a:t>
            </a:r>
            <a:r>
              <a:rPr lang="zh-CN" altLang="en-US" sz="2800" b="1"/>
              <a:t>必须与句子的主语一致，而且必须以限定形式出现。</a:t>
            </a:r>
            <a:r>
              <a:rPr lang="en-US" altLang="zh-CN" sz="2800" b="1"/>
              <a:t>(*I going, *We be gone, *They am</a:t>
            </a:r>
            <a:r>
              <a:rPr lang="zh-CN" altLang="en-US" sz="2800" b="1"/>
              <a:t>都是不可接受的</a:t>
            </a:r>
            <a:r>
              <a:rPr lang="en-US" altLang="zh-CN" sz="2800" b="1"/>
              <a:t>)</a:t>
            </a:r>
            <a:r>
              <a:rPr lang="zh-CN" altLang="en-US" sz="2800" b="1"/>
              <a:t>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A67A9AF-8E81-055F-FD1A-E48771D40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(3)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9AB1FFC-FD67-C913-D6B5-D529FD623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下面将讨论如何结合新规则和特征约束来描述有助动词的句子结构。主要思想是引入助动词的次范畴特征，利用这些特征来约束助动词后面的动词短语。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首先要明确区分助动词与主动词：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b="1">
                <a:latin typeface="Times New Roman" panose="02020603050405020304" pitchFamily="18" charset="0"/>
              </a:rPr>
              <a:t>助动词在句中可放在副词</a:t>
            </a:r>
            <a:r>
              <a:rPr lang="en-US" altLang="zh-CN" sz="2000" b="1">
                <a:latin typeface="Times New Roman" panose="02020603050405020304" pitchFamily="18" charset="0"/>
              </a:rPr>
              <a:t>not</a:t>
            </a:r>
            <a:r>
              <a:rPr lang="zh-CN" altLang="en-US" sz="2000" b="1">
                <a:latin typeface="Times New Roman" panose="02020603050405020304" pitchFamily="18" charset="0"/>
              </a:rPr>
              <a:t>之前，而主动词则不行：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</a:rPr>
              <a:t>       </a:t>
            </a:r>
            <a:r>
              <a:rPr lang="en-US" altLang="zh-CN" sz="2000" b="1">
                <a:latin typeface="Times New Roman" panose="02020603050405020304" pitchFamily="18" charset="0"/>
              </a:rPr>
              <a:t>I </a:t>
            </a:r>
            <a:r>
              <a:rPr lang="en-US" altLang="zh-CN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am</a:t>
            </a:r>
            <a:r>
              <a:rPr lang="en-US" altLang="zh-CN" sz="2000" b="1">
                <a:latin typeface="Times New Roman" panose="02020603050405020304" pitchFamily="18" charset="0"/>
              </a:rPr>
              <a:t> not going!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b="1">
                <a:latin typeface="Times New Roman" panose="02020603050405020304" pitchFamily="18" charset="0"/>
              </a:rPr>
              <a:t>       He </a:t>
            </a:r>
            <a:r>
              <a:rPr lang="en-US" altLang="zh-CN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could</a:t>
            </a:r>
            <a:r>
              <a:rPr lang="en-US" altLang="zh-CN" sz="2000" b="1">
                <a:latin typeface="Times New Roman" panose="02020603050405020304" pitchFamily="18" charset="0"/>
              </a:rPr>
              <a:t> not have seen the car.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b="1"/>
              <a:t>在问答句中只有助动词能放在主语</a:t>
            </a:r>
            <a:r>
              <a:rPr lang="en-US" altLang="zh-CN" sz="2000" b="1"/>
              <a:t>(</a:t>
            </a:r>
            <a:r>
              <a:rPr lang="zh-CN" altLang="en-US" sz="2000" b="1"/>
              <a:t>名词短语</a:t>
            </a:r>
            <a:r>
              <a:rPr lang="en-US" altLang="zh-CN" sz="2000" b="1"/>
              <a:t>)</a:t>
            </a:r>
            <a:r>
              <a:rPr lang="zh-CN" altLang="en-US" sz="2000" b="1"/>
              <a:t>之前：</a:t>
            </a:r>
            <a:endParaRPr lang="zh-CN" altLang="en-US" sz="2000" b="1" i="1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000" b="1" i="1">
                <a:latin typeface="Times New Roman" panose="02020603050405020304" pitchFamily="18" charset="0"/>
              </a:rPr>
              <a:t>       </a:t>
            </a:r>
            <a:r>
              <a:rPr lang="en-US" altLang="zh-CN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Did</a:t>
            </a:r>
            <a:r>
              <a:rPr lang="en-US" altLang="zh-CN" sz="2000" b="1">
                <a:latin typeface="Times New Roman" panose="02020603050405020304" pitchFamily="18" charset="0"/>
              </a:rPr>
              <a:t> you see the car?</a:t>
            </a:r>
            <a:endParaRPr lang="en-US" altLang="zh-CN" sz="2000" b="1" i="1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b="1" i="1">
                <a:latin typeface="Times New Roman" panose="02020603050405020304" pitchFamily="18" charset="0"/>
              </a:rPr>
              <a:t>       </a:t>
            </a:r>
            <a:r>
              <a:rPr lang="en-US" altLang="zh-CN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Can</a:t>
            </a:r>
            <a:r>
              <a:rPr lang="en-US" altLang="zh-CN" sz="2000" b="1">
                <a:latin typeface="Times New Roman" panose="02020603050405020304" pitchFamily="18" charset="0"/>
              </a:rPr>
              <a:t> I try it?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b="1">
                <a:latin typeface="Times New Roman" panose="02020603050405020304" pitchFamily="18" charset="0"/>
              </a:rPr>
              <a:t>       *Eat John the pizza?</a:t>
            </a:r>
          </a:p>
          <a:p>
            <a:pPr lvl="1" eaLnBrk="1" hangingPunct="1">
              <a:lnSpc>
                <a:spcPct val="80000"/>
              </a:lnSpc>
            </a:pPr>
            <a:r>
              <a:rPr lang="zh-CN" altLang="en-US" sz="2000" b="1"/>
              <a:t>相反，主动词可作为句中唯一的动词，而且这样的句子在变为问答句时需要添加助动词</a:t>
            </a:r>
            <a:r>
              <a:rPr lang="en-US" altLang="zh-CN" sz="2000" b="1"/>
              <a:t>do</a:t>
            </a:r>
            <a:r>
              <a:rPr lang="zh-CN" altLang="en-US" sz="2000" b="1"/>
              <a:t>。</a:t>
            </a:r>
            <a:r>
              <a:rPr lang="zh-CN" altLang="en-US" sz="220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69B55F0-857C-AFA9-47CB-1039A0931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(4)</a:t>
            </a:r>
          </a:p>
        </p:txBody>
      </p:sp>
      <p:sp>
        <p:nvSpPr>
          <p:cNvPr id="9219" name="Rectangle 29">
            <a:extLst>
              <a:ext uri="{FF2B5EF4-FFF2-40B4-BE49-F238E27FC236}">
                <a16:creationId xmlns:a16="http://schemas.microsoft.com/office/drawing/2014/main" id="{CB659CCD-25DB-3612-4899-7AAADE26EA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24038"/>
            <a:ext cx="7966075" cy="4052887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b="1">
                <a:latin typeface="Times New Roman" panose="02020603050405020304" pitchFamily="18" charset="0"/>
              </a:rPr>
              <a:t>助动词可分为两类：一类称为主要助动词，词根是</a:t>
            </a:r>
            <a:r>
              <a:rPr lang="en-US" altLang="zh-CN" b="1">
                <a:latin typeface="Times New Roman" panose="02020603050405020304" pitchFamily="18" charset="0"/>
              </a:rPr>
              <a:t>be</a:t>
            </a:r>
            <a:r>
              <a:rPr lang="zh-CN" altLang="en-US" b="1">
                <a:latin typeface="Times New Roman" panose="02020603050405020304" pitchFamily="18" charset="0"/>
              </a:rPr>
              <a:t>和</a:t>
            </a:r>
            <a:r>
              <a:rPr lang="en-US" altLang="zh-CN" b="1">
                <a:latin typeface="Times New Roman" panose="02020603050405020304" pitchFamily="18" charset="0"/>
              </a:rPr>
              <a:t>have</a:t>
            </a:r>
            <a:r>
              <a:rPr lang="zh-CN" altLang="en-US" b="1">
                <a:latin typeface="Times New Roman" panose="02020603050405020304" pitchFamily="18" charset="0"/>
              </a:rPr>
              <a:t>；另一类是情态</a:t>
            </a:r>
            <a:r>
              <a:rPr lang="en-US" altLang="zh-CN" b="1">
                <a:latin typeface="Times New Roman" panose="02020603050405020304" pitchFamily="18" charset="0"/>
              </a:rPr>
              <a:t>(modal)</a:t>
            </a:r>
            <a:r>
              <a:rPr lang="zh-CN" altLang="en-US" b="1">
                <a:latin typeface="Times New Roman" panose="02020603050405020304" pitchFamily="18" charset="0"/>
              </a:rPr>
              <a:t>动词，通常只以限定形式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zh-CN" altLang="en-US" b="1">
                <a:latin typeface="Times New Roman" panose="02020603050405020304" pitchFamily="18" charset="0"/>
              </a:rPr>
              <a:t>一般现在时与过去时</a:t>
            </a:r>
            <a:r>
              <a:rPr lang="en-US" altLang="zh-CN" b="1">
                <a:latin typeface="Times New Roman" panose="02020603050405020304" pitchFamily="18" charset="0"/>
              </a:rPr>
              <a:t>)</a:t>
            </a:r>
            <a:r>
              <a:rPr lang="zh-CN" altLang="en-US" b="1">
                <a:latin typeface="Times New Roman" panose="02020603050405020304" pitchFamily="18" charset="0"/>
              </a:rPr>
              <a:t>出现。情态动词包括</a:t>
            </a:r>
            <a:r>
              <a:rPr lang="en-US" altLang="zh-CN" b="1">
                <a:latin typeface="Times New Roman" panose="02020603050405020304" pitchFamily="18" charset="0"/>
              </a:rPr>
              <a:t>do(did), can(could), may(might), shall(should), will(would), must, need</a:t>
            </a:r>
            <a:r>
              <a:rPr lang="zh-CN" altLang="en-US" b="1">
                <a:latin typeface="Times New Roman" panose="02020603050405020304" pitchFamily="18" charset="0"/>
              </a:rPr>
              <a:t>及</a:t>
            </a:r>
            <a:r>
              <a:rPr lang="en-US" altLang="zh-CN" b="1">
                <a:latin typeface="Times New Roman" panose="02020603050405020304" pitchFamily="18" charset="0"/>
              </a:rPr>
              <a:t>dare</a:t>
            </a:r>
            <a:r>
              <a:rPr lang="zh-CN" altLang="en-US" b="1">
                <a:latin typeface="Times New Roman" panose="02020603050405020304" pitchFamily="18" charset="0"/>
              </a:rPr>
              <a:t>；另外还有可充当此功能的短语，如</a:t>
            </a:r>
            <a:r>
              <a:rPr lang="en-US" altLang="zh-CN" b="1">
                <a:latin typeface="Times New Roman" panose="02020603050405020304" pitchFamily="18" charset="0"/>
              </a:rPr>
              <a:t>ought to, used to, </a:t>
            </a:r>
            <a:r>
              <a:rPr lang="zh-CN" altLang="en-US" b="1">
                <a:latin typeface="Times New Roman" panose="02020603050405020304" pitchFamily="18" charset="0"/>
              </a:rPr>
              <a:t>及</a:t>
            </a:r>
            <a:r>
              <a:rPr lang="en-US" altLang="zh-CN" b="1">
                <a:latin typeface="Times New Roman" panose="02020603050405020304" pitchFamily="18" charset="0"/>
              </a:rPr>
              <a:t>be going to</a:t>
            </a:r>
            <a:r>
              <a:rPr lang="zh-CN" altLang="en-US" b="1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b="1">
                <a:latin typeface="Times New Roman" panose="02020603050405020304" pitchFamily="18" charset="0"/>
              </a:rPr>
              <a:t>be</a:t>
            </a:r>
            <a:r>
              <a:rPr lang="zh-CN" altLang="en-US" b="1">
                <a:latin typeface="Times New Roman" panose="02020603050405020304" pitchFamily="18" charset="0"/>
              </a:rPr>
              <a:t>和</a:t>
            </a:r>
            <a:r>
              <a:rPr lang="en-US" altLang="zh-CN" b="1">
                <a:latin typeface="Times New Roman" panose="02020603050405020304" pitchFamily="18" charset="0"/>
              </a:rPr>
              <a:t>have</a:t>
            </a:r>
            <a:r>
              <a:rPr lang="zh-CN" altLang="en-US" b="1">
                <a:latin typeface="Times New Roman" panose="02020603050405020304" pitchFamily="18" charset="0"/>
              </a:rPr>
              <a:t>既可作助动词，又可作主动词。因此在词典中它们有不同的条目。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597552E-18D7-34FC-A230-93F848E59A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(5)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CFCA6FE-BBBF-6BFE-CF0E-D62A5DADF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97063"/>
            <a:ext cx="7966075" cy="35480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500" b="1">
                <a:latin typeface="Times New Roman" panose="02020603050405020304" pitchFamily="18" charset="0"/>
              </a:rPr>
              <a:t>处理助动词的基本思想是将它们看作可带动词短语为补语的动词。这个动词短语本身又可以包含另外的助动词，也可以是一个以主动词开头的动词短语。于是可添加如下规则对上一章文法进行扩充：</a:t>
            </a:r>
          </a:p>
          <a:p>
            <a:pPr eaLnBrk="1" hangingPunct="1">
              <a:lnSpc>
                <a:spcPct val="90000"/>
              </a:lnSpc>
            </a:pPr>
            <a:endParaRPr lang="zh-CN" altLang="en-US" sz="2500" b="1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500" b="1">
                <a:latin typeface="Times New Roman" panose="02020603050405020304" pitchFamily="18" charset="0"/>
              </a:rPr>
              <a:t>           </a:t>
            </a:r>
            <a:r>
              <a:rPr lang="en-US" altLang="zh-CN" sz="2500" b="1">
                <a:latin typeface="Times New Roman" panose="02020603050405020304" pitchFamily="18" charset="0"/>
              </a:rPr>
              <a:t>VP</a:t>
            </a:r>
            <a:r>
              <a:rPr lang="en-US" altLang="zh-CN" sz="2500" b="1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500" b="1">
                <a:latin typeface="Times New Roman" panose="02020603050405020304" pitchFamily="18" charset="0"/>
              </a:rPr>
              <a:t>(AUX </a:t>
            </a:r>
            <a:r>
              <a:rPr lang="en-US" altLang="zh-CN" sz="25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en-US" altLang="zh-CN" sz="2500" b="1">
                <a:latin typeface="Times New Roman" panose="02020603050405020304" pitchFamily="18" charset="0"/>
              </a:rPr>
              <a:t> ?s) (VP </a:t>
            </a:r>
            <a:r>
              <a:rPr lang="en-US" altLang="zh-CN" sz="25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 sz="2500" b="1">
                <a:latin typeface="Times New Roman" panose="02020603050405020304" pitchFamily="18" charset="0"/>
              </a:rPr>
              <a:t> ?s)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sz="2500" b="1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500" b="1">
                <a:latin typeface="Times New Roman" panose="02020603050405020304" pitchFamily="18" charset="0"/>
              </a:rPr>
              <a:t>      </a:t>
            </a:r>
            <a:r>
              <a:rPr lang="en-US" altLang="zh-CN" sz="25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zh-CN" altLang="en-US" sz="2500" b="1">
                <a:latin typeface="Times New Roman" panose="02020603050405020304" pitchFamily="18" charset="0"/>
              </a:rPr>
              <a:t>特征显示助动词后面的</a:t>
            </a:r>
            <a:r>
              <a:rPr lang="en-US" altLang="zh-CN" sz="2500" b="1">
                <a:latin typeface="Times New Roman" panose="02020603050405020304" pitchFamily="18" charset="0"/>
              </a:rPr>
              <a:t>VP</a:t>
            </a:r>
            <a:r>
              <a:rPr lang="zh-CN" altLang="en-US" sz="2500" b="1">
                <a:latin typeface="Times New Roman" panose="02020603050405020304" pitchFamily="18" charset="0"/>
              </a:rPr>
              <a:t>的</a:t>
            </a:r>
            <a:r>
              <a:rPr lang="en-US" altLang="zh-CN" sz="25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zh-CN" altLang="en-US" sz="2500" b="1">
                <a:latin typeface="Times New Roman" panose="02020603050405020304" pitchFamily="18" charset="0"/>
              </a:rPr>
              <a:t>。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8C33A77-0A54-F8D7-B2FF-66EFEF81D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(6)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11B5AB9-2072-57B9-3AE3-2D296420F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95475"/>
            <a:ext cx="8001000" cy="596900"/>
          </a:xfrm>
        </p:spPr>
        <p:txBody>
          <a:bodyPr/>
          <a:lstStyle/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</a:rPr>
              <a:t>助动词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zh-CN" altLang="en-US" sz="2400" b="1">
                <a:latin typeface="Times New Roman" panose="02020603050405020304" pitchFamily="18" charset="0"/>
              </a:rPr>
              <a:t>特征的取值范围 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E2524F30-09A9-F655-9FC9-317DA65DB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708275"/>
            <a:ext cx="7488238" cy="2089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Aft>
                <a:spcPts val="775"/>
              </a:spcAft>
            </a:pPr>
            <a:r>
              <a:rPr lang="zh-CN" altLang="en-US" sz="2000" b="1">
                <a:latin typeface="Times New Roman" panose="02020603050405020304" pitchFamily="18" charset="0"/>
              </a:rPr>
              <a:t>助动词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en-US" altLang="zh-CN" sz="2000" b="1">
                <a:latin typeface="Times New Roman" panose="02020603050405020304" pitchFamily="18" charset="0"/>
              </a:rPr>
              <a:t>     Construction     </a:t>
            </a:r>
            <a:r>
              <a:rPr lang="zh-CN" altLang="en-US" sz="2000" b="1">
                <a:latin typeface="Times New Roman" panose="02020603050405020304" pitchFamily="18" charset="0"/>
              </a:rPr>
              <a:t>例句</a:t>
            </a:r>
          </a:p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情态动词     </a:t>
            </a:r>
            <a:r>
              <a:rPr lang="en-US" altLang="zh-CN" sz="2000">
                <a:latin typeface="Times New Roman" panose="02020603050405020304" pitchFamily="18" charset="0"/>
              </a:rPr>
              <a:t>base                      </a:t>
            </a:r>
            <a:r>
              <a:rPr lang="zh-CN" altLang="en-US" sz="2000">
                <a:latin typeface="Times New Roman" panose="02020603050405020304" pitchFamily="18" charset="0"/>
              </a:rPr>
              <a:t>情态语气           </a:t>
            </a:r>
            <a:r>
              <a:rPr lang="en-US" altLang="zh-CN" sz="2000">
                <a:latin typeface="Times New Roman" panose="02020603050405020304" pitchFamily="18" charset="0"/>
              </a:rPr>
              <a:t>can</a:t>
            </a:r>
            <a:r>
              <a:rPr lang="en-US" altLang="zh-CN" sz="2000" i="1">
                <a:latin typeface="Times New Roman" panose="02020603050405020304" pitchFamily="18" charset="0"/>
              </a:rPr>
              <a:t> see the house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have             pastprt                   </a:t>
            </a:r>
            <a:r>
              <a:rPr lang="zh-CN" altLang="en-US" sz="2000">
                <a:latin typeface="Times New Roman" panose="02020603050405020304" pitchFamily="18" charset="0"/>
              </a:rPr>
              <a:t>完成时               </a:t>
            </a:r>
            <a:r>
              <a:rPr lang="en-US" altLang="zh-CN" sz="2000">
                <a:latin typeface="Times New Roman" panose="02020603050405020304" pitchFamily="18" charset="0"/>
              </a:rPr>
              <a:t>have</a:t>
            </a:r>
            <a:r>
              <a:rPr lang="en-US" altLang="zh-CN" sz="2000" i="1">
                <a:latin typeface="Times New Roman" panose="02020603050405020304" pitchFamily="18" charset="0"/>
              </a:rPr>
              <a:t> seen the house</a:t>
            </a:r>
            <a:endParaRPr lang="en-US" altLang="zh-CN" sz="200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be                 ing                        </a:t>
            </a:r>
            <a:r>
              <a:rPr lang="zh-CN" altLang="en-US" sz="2000">
                <a:latin typeface="Times New Roman" panose="02020603050405020304" pitchFamily="18" charset="0"/>
              </a:rPr>
              <a:t>进行态                </a:t>
            </a:r>
            <a:r>
              <a:rPr lang="en-US" altLang="zh-CN" sz="2000">
                <a:latin typeface="Times New Roman" panose="02020603050405020304" pitchFamily="18" charset="0"/>
              </a:rPr>
              <a:t>is </a:t>
            </a:r>
            <a:r>
              <a:rPr lang="en-US" altLang="zh-CN" sz="2000" i="1">
                <a:latin typeface="Times New Roman" panose="02020603050405020304" pitchFamily="18" charset="0"/>
              </a:rPr>
              <a:t>lifting the box</a:t>
            </a:r>
            <a:endParaRPr lang="en-US" altLang="zh-CN" sz="2000">
              <a:latin typeface="Times New Roman" panose="02020603050405020304" pitchFamily="18" charset="0"/>
            </a:endParaRP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be                 pastprt                  </a:t>
            </a:r>
            <a:r>
              <a:rPr lang="zh-CN" altLang="en-US" sz="2000">
                <a:latin typeface="Times New Roman" panose="02020603050405020304" pitchFamily="18" charset="0"/>
              </a:rPr>
              <a:t>被动态                </a:t>
            </a:r>
            <a:r>
              <a:rPr lang="en-US" altLang="zh-CN" sz="2000">
                <a:latin typeface="Times New Roman" panose="02020603050405020304" pitchFamily="18" charset="0"/>
              </a:rPr>
              <a:t>was </a:t>
            </a:r>
            <a:r>
              <a:rPr lang="en-US" altLang="zh-CN" sz="2000" i="1">
                <a:latin typeface="Times New Roman" panose="02020603050405020304" pitchFamily="18" charset="0"/>
              </a:rPr>
              <a:t>seen by him</a:t>
            </a:r>
            <a:endParaRPr lang="en-US" altLang="zh-CN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E8D265F-E02E-2FA6-A598-9C5D99857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(7)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8529C56-0FAD-492C-ABAE-1378542DF9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 b="1"/>
              <a:t>对于助动词的排列，还有其他限制。特别地，助动词只能以如下顺序出现：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000" b="1">
                <a:latin typeface="Times New Roman" panose="02020603050405020304" pitchFamily="18" charset="0"/>
              </a:rPr>
              <a:t>Modal + have + be (</a:t>
            </a:r>
            <a:r>
              <a:rPr lang="zh-CN" altLang="en-US" sz="2000" b="1">
                <a:latin typeface="Times New Roman" panose="02020603050405020304" pitchFamily="18" charset="0"/>
              </a:rPr>
              <a:t>进行态</a:t>
            </a:r>
            <a:r>
              <a:rPr lang="en-US" altLang="zh-CN" sz="2000" b="1">
                <a:latin typeface="Times New Roman" panose="02020603050405020304" pitchFamily="18" charset="0"/>
              </a:rPr>
              <a:t>) + be (</a:t>
            </a:r>
            <a:r>
              <a:rPr lang="zh-CN" altLang="en-US" sz="2000" b="1">
                <a:latin typeface="Times New Roman" panose="02020603050405020304" pitchFamily="18" charset="0"/>
              </a:rPr>
              <a:t>被动态</a:t>
            </a:r>
            <a:r>
              <a:rPr lang="en-US" altLang="zh-CN" sz="2000" b="1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 b="1">
                <a:latin typeface="Times New Roman" panose="02020603050405020304" pitchFamily="18" charset="0"/>
              </a:rPr>
              <a:t>        The song might     have    been                being played as they left.</a:t>
            </a:r>
            <a:r>
              <a:rPr lang="en-US" altLang="zh-CN" sz="2000"/>
              <a:t> </a:t>
            </a:r>
          </a:p>
          <a:p>
            <a:pPr eaLnBrk="1" hangingPunct="1"/>
            <a:r>
              <a:rPr lang="zh-CN" altLang="en-US" sz="2400" b="1"/>
              <a:t>要刻画上述顺序约束，似乎需要</a:t>
            </a:r>
            <a:r>
              <a:rPr lang="en-US" altLang="zh-CN" sz="2400" b="1"/>
              <a:t>8</a:t>
            </a:r>
            <a:r>
              <a:rPr lang="zh-CN" altLang="en-US" sz="2400" b="1"/>
              <a:t>条规则。但其中一些并不符合特征约束，例如，</a:t>
            </a:r>
            <a:r>
              <a:rPr lang="zh-CN" altLang="en-US" sz="2400" b="1">
                <a:latin typeface="Times New Roman" panose="02020603050405020304" pitchFamily="18" charset="0"/>
              </a:rPr>
              <a:t>由于情态动词没有分词形式，所以在助动词序列中它们不可能出现在</a:t>
            </a:r>
            <a:r>
              <a:rPr lang="en-US" altLang="zh-CN" sz="2400" b="1">
                <a:latin typeface="Times New Roman" panose="02020603050405020304" pitchFamily="18" charset="0"/>
              </a:rPr>
              <a:t>have</a:t>
            </a:r>
            <a:r>
              <a:rPr lang="zh-CN" altLang="en-US" sz="2400" b="1">
                <a:latin typeface="Times New Roman" panose="02020603050405020304" pitchFamily="18" charset="0"/>
              </a:rPr>
              <a:t>或</a:t>
            </a:r>
            <a:r>
              <a:rPr lang="en-US" altLang="zh-CN" sz="2400" b="1">
                <a:latin typeface="Times New Roman" panose="02020603050405020304" pitchFamily="18" charset="0"/>
              </a:rPr>
              <a:t>be</a:t>
            </a:r>
            <a:r>
              <a:rPr lang="zh-CN" altLang="en-US" sz="2400" b="1">
                <a:latin typeface="Times New Roman" panose="02020603050405020304" pitchFamily="18" charset="0"/>
              </a:rPr>
              <a:t>之后。例如句子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b="1">
                <a:latin typeface="Times New Roman" panose="02020603050405020304" pitchFamily="18" charset="0"/>
              </a:rPr>
              <a:t>              *</a:t>
            </a:r>
            <a:r>
              <a:rPr lang="en-US" altLang="zh-CN" sz="2400" b="1">
                <a:latin typeface="Times New Roman" panose="02020603050405020304" pitchFamily="18" charset="0"/>
              </a:rPr>
              <a:t>He has might see the movie already.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 b="1">
                <a:latin typeface="Times New Roman" panose="02020603050405020304" pitchFamily="18" charset="0"/>
              </a:rPr>
              <a:t>      </a:t>
            </a:r>
            <a:r>
              <a:rPr lang="zh-CN" altLang="en-US" sz="2400" b="1">
                <a:latin typeface="Times New Roman" panose="02020603050405020304" pitchFamily="18" charset="0"/>
              </a:rPr>
              <a:t>与</a:t>
            </a:r>
            <a:r>
              <a:rPr lang="en-US" altLang="zh-CN" sz="2400" b="1">
                <a:latin typeface="Times New Roman" panose="02020603050405020304" pitchFamily="18" charset="0"/>
              </a:rPr>
              <a:t>have</a:t>
            </a:r>
            <a:r>
              <a:rPr lang="zh-CN" altLang="en-US" sz="2400" b="1">
                <a:latin typeface="Times New Roman" panose="02020603050405020304" pitchFamily="18" charset="0"/>
              </a:rPr>
              <a:t>的动词次范畴约束相冲突。</a:t>
            </a:r>
            <a:r>
              <a:rPr lang="zh-CN" altLang="en-US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96B6A08-993C-892A-DF8C-A7921406A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(8)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4B28A73-2E2D-D6A9-E6F7-CB03F1974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46291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当然，单独用规则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</a:rPr>
              <a:t>       </a:t>
            </a:r>
            <a:r>
              <a:rPr lang="en-US" altLang="zh-CN" sz="2000" b="1">
                <a:latin typeface="Times New Roman" panose="02020603050405020304" pitchFamily="18" charset="0"/>
              </a:rPr>
              <a:t>VP</a:t>
            </a:r>
            <a:r>
              <a:rPr lang="en-US" altLang="zh-CN" sz="2000" b="1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 b="1">
                <a:latin typeface="Times New Roman" panose="02020603050405020304" pitchFamily="18" charset="0"/>
              </a:rPr>
              <a:t>(AUX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en-US" altLang="zh-CN" sz="2000" b="1">
                <a:latin typeface="Times New Roman" panose="02020603050405020304" pitchFamily="18" charset="0"/>
              </a:rPr>
              <a:t> ?s) (VP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 sz="2000" b="1">
                <a:latin typeface="Times New Roman" panose="02020603050405020304" pitchFamily="18" charset="0"/>
              </a:rPr>
              <a:t> ?s)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000" b="1">
                <a:latin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</a:rPr>
              <a:t>容易产生过生成的问题。它能接受如下形式的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</a:rPr>
              <a:t>非法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句子：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</a:rPr>
              <a:t>        *</a:t>
            </a:r>
            <a:r>
              <a:rPr lang="en-US" altLang="zh-CN" sz="2000" b="1">
                <a:latin typeface="Times New Roman" panose="02020603050405020304" pitchFamily="18" charset="0"/>
              </a:rPr>
              <a:t>I must be having been singing.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这一问题可通过添加新特征及关于助动词</a:t>
            </a:r>
            <a:r>
              <a:rPr lang="en-US" altLang="zh-CN" sz="2400" b="1">
                <a:latin typeface="Times New Roman" panose="02020603050405020304" pitchFamily="18" charset="0"/>
              </a:rPr>
              <a:t>be</a:t>
            </a:r>
            <a:r>
              <a:rPr lang="zh-CN" altLang="en-US" sz="2400" b="1">
                <a:latin typeface="Times New Roman" panose="02020603050405020304" pitchFamily="18" charset="0"/>
              </a:rPr>
              <a:t>的进一步约束加以解决。因为助动词</a:t>
            </a:r>
            <a:r>
              <a:rPr lang="en-US" altLang="zh-CN" sz="2400" b="1">
                <a:latin typeface="Times New Roman" panose="02020603050405020304" pitchFamily="18" charset="0"/>
              </a:rPr>
              <a:t>be</a:t>
            </a:r>
            <a:r>
              <a:rPr lang="zh-CN" altLang="en-US" sz="2400" b="1">
                <a:latin typeface="Times New Roman" panose="02020603050405020304" pitchFamily="18" charset="0"/>
              </a:rPr>
              <a:t>后面不能再跟其他助动词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</a:rPr>
              <a:t>被动语态除外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。这里要引入一个布尔主特征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zh-CN" altLang="en-US" sz="2400" b="1">
                <a:latin typeface="Times New Roman" panose="02020603050405020304" pitchFamily="18" charset="0"/>
              </a:rPr>
              <a:t>，其值为＋表示主动词、为－表示助动词。于是关于助动词</a:t>
            </a:r>
            <a:r>
              <a:rPr lang="en-US" altLang="zh-CN" sz="2400" b="1">
                <a:latin typeface="Times New Roman" panose="02020603050405020304" pitchFamily="18" charset="0"/>
              </a:rPr>
              <a:t>be</a:t>
            </a:r>
            <a:r>
              <a:rPr lang="zh-CN" altLang="en-US" sz="2400" b="1">
                <a:latin typeface="Times New Roman" panose="02020603050405020304" pitchFamily="18" charset="0"/>
              </a:rPr>
              <a:t>的规则可表示为：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</a:rPr>
              <a:t>        </a:t>
            </a:r>
            <a:r>
              <a:rPr lang="en-US" altLang="zh-CN" sz="2000" b="1">
                <a:latin typeface="Times New Roman" panose="02020603050405020304" pitchFamily="18" charset="0"/>
              </a:rPr>
              <a:t>VP</a:t>
            </a:r>
            <a:r>
              <a:rPr lang="en-US" altLang="zh-CN" sz="2000" b="1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 b="1">
                <a:latin typeface="Times New Roman" panose="02020603050405020304" pitchFamily="18" charset="0"/>
              </a:rPr>
              <a:t>AUX[be] VP[ing, +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 sz="2000" b="1">
                <a:latin typeface="Times New Roman" panose="02020603050405020304" pitchFamily="18" charset="0"/>
              </a:rPr>
              <a:t>]</a:t>
            </a:r>
            <a:r>
              <a:rPr lang="en-US" altLang="zh-CN" sz="2600">
                <a:latin typeface="Times New Roman" panose="02020603050405020304" pitchFamily="18" charset="0"/>
              </a:rPr>
              <a:t> </a:t>
            </a:r>
            <a:endParaRPr lang="en-US" altLang="zh-CN" sz="20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400" b="1">
                <a:latin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</a:rPr>
              <a:t>接着，对“</a:t>
            </a:r>
            <a:r>
              <a:rPr lang="en-US" altLang="zh-CN" sz="2400" b="1">
                <a:latin typeface="Times New Roman" panose="02020603050405020304" pitchFamily="18" charset="0"/>
              </a:rPr>
              <a:t>be”</a:t>
            </a:r>
            <a:r>
              <a:rPr lang="zh-CN" altLang="en-US" sz="2400" b="1">
                <a:latin typeface="Times New Roman" panose="02020603050405020304" pitchFamily="18" charset="0"/>
              </a:rPr>
              <a:t>的词条做相应的变更，从而保证原始的助动词规则不再适用，这可通过将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zh-CN" altLang="en-US" sz="2400" b="1">
                <a:latin typeface="Times New Roman" panose="02020603050405020304" pitchFamily="18" charset="0"/>
              </a:rPr>
              <a:t>特征设置为“</a:t>
            </a:r>
            <a:r>
              <a:rPr lang="en-US" altLang="zh-CN" sz="2400" b="1">
                <a:latin typeface="Times New Roman" panose="02020603050405020304" pitchFamily="18" charset="0"/>
              </a:rPr>
              <a:t>-”</a:t>
            </a:r>
            <a:r>
              <a:rPr lang="zh-CN" altLang="en-US" sz="2400" b="1">
                <a:latin typeface="Times New Roman" panose="02020603050405020304" pitchFamily="18" charset="0"/>
              </a:rPr>
              <a:t>来实现。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857C54B-4145-BF59-7352-3CD8A4616B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助动词与动词短语</a:t>
            </a:r>
            <a:r>
              <a:rPr lang="en-US" altLang="zh-CN" b="1"/>
              <a:t>(9)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37949B9-8E7E-42AC-9334-F9EBE94222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95475"/>
            <a:ext cx="8001000" cy="3189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400" b="1">
                <a:latin typeface="Times New Roman" panose="02020603050405020304" pitchFamily="18" charset="0"/>
              </a:rPr>
              <a:t>现在来考虑关于被动语态的规则。一种比较简单的方法是添加一条规则以允许被动形式的补语，这样要引入一个新的布尔特征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PASS</a:t>
            </a:r>
            <a:r>
              <a:rPr lang="zh-CN" altLang="en-US" sz="2400" b="1">
                <a:latin typeface="Times New Roman" panose="02020603050405020304" pitchFamily="18" charset="0"/>
              </a:rPr>
              <a:t>，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PASS</a:t>
            </a:r>
            <a:r>
              <a:rPr lang="zh-CN" altLang="en-US" sz="2400" b="1">
                <a:latin typeface="Times New Roman" panose="02020603050405020304" pitchFamily="18" charset="0"/>
              </a:rPr>
              <a:t>的特征值为＋时表示</a:t>
            </a:r>
            <a:r>
              <a:rPr lang="en-US" altLang="zh-CN" sz="2400" b="1">
                <a:latin typeface="Times New Roman" panose="02020603050405020304" pitchFamily="18" charset="0"/>
              </a:rPr>
              <a:t>VP</a:t>
            </a:r>
            <a:r>
              <a:rPr lang="zh-CN" altLang="en-US" sz="2400" b="1">
                <a:latin typeface="Times New Roman" panose="02020603050405020304" pitchFamily="18" charset="0"/>
              </a:rPr>
              <a:t>是被动语态：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b="1">
                <a:latin typeface="Times New Roman" panose="02020603050405020304" pitchFamily="18" charset="0"/>
              </a:rPr>
              <a:t>                 </a:t>
            </a:r>
            <a:r>
              <a:rPr lang="en-US" altLang="zh-CN" sz="2400" b="1">
                <a:latin typeface="Times New Roman" panose="02020603050405020304" pitchFamily="18" charset="0"/>
              </a:rPr>
              <a:t>VP</a:t>
            </a:r>
            <a:r>
              <a:rPr lang="en-US" altLang="zh-CN" sz="2400" b="1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 b="1">
                <a:latin typeface="Times New Roman" panose="02020603050405020304" pitchFamily="18" charset="0"/>
              </a:rPr>
              <a:t>AUX[be] VP[ing, +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PASS</a:t>
            </a:r>
            <a:r>
              <a:rPr lang="en-US" altLang="zh-CN" sz="2400" b="1">
                <a:latin typeface="Times New Roman" panose="02020603050405020304" pitchFamily="18" charset="0"/>
              </a:rPr>
              <a:t>]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b="1">
                <a:latin typeface="Times New Roman" panose="02020603050405020304" pitchFamily="18" charset="0"/>
              </a:rPr>
              <a:t>      </a:t>
            </a:r>
            <a:r>
              <a:rPr lang="zh-CN" altLang="en-US" sz="2400" b="1">
                <a:latin typeface="Times New Roman" panose="02020603050405020304" pitchFamily="18" charset="0"/>
              </a:rPr>
              <a:t>而被动态规则是：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b="1">
                <a:latin typeface="Times New Roman" panose="02020603050405020304" pitchFamily="18" charset="0"/>
              </a:rPr>
              <a:t>                 </a:t>
            </a:r>
            <a:r>
              <a:rPr lang="en-US" altLang="zh-CN" sz="2400" b="1">
                <a:latin typeface="Times New Roman" panose="02020603050405020304" pitchFamily="18" charset="0"/>
              </a:rPr>
              <a:t>VP[+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PASS</a:t>
            </a:r>
            <a:r>
              <a:rPr lang="en-US" altLang="zh-CN" sz="2400" b="1">
                <a:latin typeface="Times New Roman" panose="02020603050405020304" pitchFamily="18" charset="0"/>
              </a:rPr>
              <a:t>]</a:t>
            </a:r>
            <a:r>
              <a:rPr lang="en-US" altLang="zh-CN" sz="2400" b="1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 b="1">
                <a:latin typeface="Times New Roman" panose="02020603050405020304" pitchFamily="18" charset="0"/>
              </a:rPr>
              <a:t>AUX[be] VP[pastprt, +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 sz="2400" b="1">
                <a:latin typeface="Times New Roman" panose="02020603050405020304" pitchFamily="18" charset="0"/>
              </a:rPr>
              <a:t>]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483F587-234E-9932-0F7A-E1E34C03C8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被动语态</a:t>
            </a:r>
            <a:r>
              <a:rPr lang="en-US" altLang="zh-CN" b="1"/>
              <a:t>(1)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CA1C02A-8831-C903-B5D4-068E7660E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4268788"/>
          </a:xfrm>
        </p:spPr>
        <p:txBody>
          <a:bodyPr/>
          <a:lstStyle/>
          <a:p>
            <a:pPr marL="495300" indent="-495300" eaLnBrk="1" hangingPunct="1"/>
            <a:r>
              <a:rPr lang="zh-CN" altLang="en-US" sz="2400" b="1">
                <a:latin typeface="Times New Roman" panose="02020603050405020304" pitchFamily="18" charset="0"/>
              </a:rPr>
              <a:t>有些动词后面须跟名词短语作宾语，但当句子变为被动语态时，该名词短语通常会放到主语的位置，或者放在以介词</a:t>
            </a:r>
            <a:r>
              <a:rPr lang="en-US" altLang="zh-CN" sz="2400" b="1">
                <a:latin typeface="Times New Roman" panose="02020603050405020304" pitchFamily="18" charset="0"/>
              </a:rPr>
              <a:t>by</a:t>
            </a:r>
            <a:r>
              <a:rPr lang="zh-CN" altLang="en-US" sz="2400" b="1">
                <a:latin typeface="Times New Roman" panose="02020603050405020304" pitchFamily="18" charset="0"/>
              </a:rPr>
              <a:t>开头的介词短语中。</a:t>
            </a:r>
            <a:r>
              <a:rPr lang="zh-CN" altLang="en-US" sz="2400">
                <a:latin typeface="Times New Roman" panose="02020603050405020304" pitchFamily="18" charset="0"/>
              </a:rPr>
              <a:t> </a:t>
            </a:r>
          </a:p>
          <a:p>
            <a:pPr marL="495300" indent="-495300" eaLnBrk="1" hangingPunct="1"/>
            <a:r>
              <a:rPr lang="zh-CN" altLang="en-US" sz="2400" b="1">
                <a:latin typeface="Times New Roman" panose="02020603050405020304" pitchFamily="18" charset="0"/>
              </a:rPr>
              <a:t>被动语态的复杂性就在于</a:t>
            </a:r>
            <a:r>
              <a:rPr lang="en-US" altLang="zh-CN" sz="2400" b="1">
                <a:latin typeface="Times New Roman" panose="02020603050405020304" pitchFamily="18" charset="0"/>
              </a:rPr>
              <a:t>VP</a:t>
            </a:r>
            <a:r>
              <a:rPr lang="zh-CN" altLang="en-US" sz="2400" b="1">
                <a:latin typeface="Times New Roman" panose="02020603050405020304" pitchFamily="18" charset="0"/>
              </a:rPr>
              <a:t>中可能缺少了作为宾语的</a:t>
            </a:r>
            <a:r>
              <a:rPr lang="en-US" altLang="zh-CN" sz="2400" b="1">
                <a:latin typeface="Times New Roman" panose="02020603050405020304" pitchFamily="18" charset="0"/>
              </a:rPr>
              <a:t>NP</a:t>
            </a:r>
            <a:r>
              <a:rPr lang="zh-CN" altLang="en-US" sz="2400" b="1">
                <a:latin typeface="Times New Roman" panose="02020603050405020304" pitchFamily="18" charset="0"/>
              </a:rPr>
              <a:t>。为此引入一个新的布尔中心特征，</a:t>
            </a:r>
            <a:r>
              <a:rPr lang="en-US" altLang="zh-CN" sz="2400" b="1">
                <a:latin typeface="Times New Roman" panose="02020603050405020304" pitchFamily="18" charset="0"/>
              </a:rPr>
              <a:t>PASSGAP</a:t>
            </a:r>
            <a:r>
              <a:rPr lang="zh-CN" altLang="en-US" sz="2400" b="1">
                <a:latin typeface="Times New Roman" panose="02020603050405020304" pitchFamily="18" charset="0"/>
              </a:rPr>
              <a:t>，其值为＋表示</a:t>
            </a:r>
            <a:r>
              <a:rPr lang="en-US" altLang="zh-CN" sz="2400" b="1">
                <a:latin typeface="Times New Roman" panose="02020603050405020304" pitchFamily="18" charset="0"/>
              </a:rPr>
              <a:t>VP(</a:t>
            </a:r>
            <a:r>
              <a:rPr lang="zh-CN" altLang="en-US" sz="2400" b="1">
                <a:latin typeface="Times New Roman" panose="02020603050405020304" pitchFamily="18" charset="0"/>
              </a:rPr>
              <a:t>为被动语态且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缺少宾语</a:t>
            </a:r>
            <a:r>
              <a:rPr lang="en-US" altLang="zh-CN" sz="2400" b="1">
                <a:latin typeface="Times New Roman" panose="02020603050405020304" pitchFamily="18" charset="0"/>
              </a:rPr>
              <a:t>NP</a:t>
            </a:r>
            <a:r>
              <a:rPr lang="zh-CN" altLang="en-US" sz="2400" b="1">
                <a:latin typeface="Times New Roman" panose="02020603050405020304" pitchFamily="18" charset="0"/>
              </a:rPr>
              <a:t>。与往常一样，若规则左边未指明，则表示该特征的默认值是“－”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</a:rPr>
              <a:t>非被动语态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  <a:r>
              <a:rPr lang="zh-CN" altLang="en-US" sz="2400">
                <a:latin typeface="Times New Roman" panose="02020603050405020304" pitchFamily="18" charset="0"/>
              </a:rPr>
              <a:t> 例如，简单</a:t>
            </a:r>
            <a:r>
              <a:rPr lang="en-US" altLang="zh-CN" sz="2400">
                <a:latin typeface="Times New Roman" panose="02020603050405020304" pitchFamily="18" charset="0"/>
              </a:rPr>
              <a:t>_np</a:t>
            </a:r>
            <a:r>
              <a:rPr lang="zh-CN" altLang="en-US" sz="2400">
                <a:latin typeface="Times New Roman" panose="02020603050405020304" pitchFamily="18" charset="0"/>
              </a:rPr>
              <a:t>次范畴的规则可分解为以下两条规则：</a:t>
            </a:r>
          </a:p>
          <a:p>
            <a:pPr marL="495300" indent="-495300"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 </a:t>
            </a:r>
            <a:r>
              <a:rPr lang="en-US" altLang="zh-CN" sz="2000">
                <a:latin typeface="Times New Roman" panose="02020603050405020304" pitchFamily="18" charset="0"/>
              </a:rPr>
              <a:t>VP[</a:t>
            </a:r>
            <a:r>
              <a:rPr lang="zh-CN" altLang="en-US" sz="2000">
                <a:latin typeface="Times New Roman" panose="02020603050405020304" pitchFamily="18" charset="0"/>
              </a:rPr>
              <a:t>－</a:t>
            </a:r>
            <a:r>
              <a:rPr lang="en-US" altLang="zh-CN" sz="2000">
                <a:latin typeface="Times New Roman" panose="02020603050405020304" pitchFamily="18" charset="0"/>
              </a:rPr>
              <a:t>passgap, +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 sz="2000">
                <a:latin typeface="Times New Roman" panose="02020603050405020304" pitchFamily="18" charset="0"/>
              </a:rPr>
              <a:t>]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V[_np] NP</a:t>
            </a:r>
          </a:p>
          <a:p>
            <a:pPr marL="495300" indent="-495300"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VP[+passgap, +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 sz="2000">
                <a:latin typeface="Times New Roman" panose="02020603050405020304" pitchFamily="18" charset="0"/>
              </a:rPr>
              <a:t>]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V[_np]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973DCAA-16B1-6C93-1DFF-107B7CF414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被动语态</a:t>
            </a:r>
            <a:r>
              <a:rPr lang="en-US" altLang="zh-CN" b="1"/>
              <a:t>(2)</a:t>
            </a:r>
          </a:p>
        </p:txBody>
      </p:sp>
      <p:sp>
        <p:nvSpPr>
          <p:cNvPr id="16387" name="Text Box 5">
            <a:extLst>
              <a:ext uri="{FF2B5EF4-FFF2-40B4-BE49-F238E27FC236}">
                <a16:creationId xmlns:a16="http://schemas.microsoft.com/office/drawing/2014/main" id="{4347020B-8C70-EF3F-85E9-FEEA7E6DE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773238"/>
            <a:ext cx="7921625" cy="44005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9514" name="Group 58">
            <a:extLst>
              <a:ext uri="{FF2B5EF4-FFF2-40B4-BE49-F238E27FC236}">
                <a16:creationId xmlns:a16="http://schemas.microsoft.com/office/drawing/2014/main" id="{231DF847-3726-50BE-D5FD-3244B7D031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66738" y="1752600"/>
          <a:ext cx="8001000" cy="4433888"/>
        </p:xfrm>
        <a:graphic>
          <a:graphicData uri="http://schemas.openxmlformats.org/drawingml/2006/table">
            <a:tbl>
              <a:tblPr/>
              <a:tblGrid>
                <a:gridCol w="98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6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057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can: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MODAL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VFORM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pres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AGR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{1s 2s 3s 1p 2p 3p}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COMPFORM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base)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could: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MODAL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VFORM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{pres past}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AGR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{1s 2s 3s 1p 2p 3p}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COMPFORM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base)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57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do: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MODAL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VFORM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pres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AGR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{1s 2s 1p 2p 3p}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COMPFORM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base)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did: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MODAL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+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VFORM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past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AGR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{1s 2s 3s 1p 2p 3p}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COMPFORM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base)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24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be: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AUX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VFORM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base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ROOT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be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COMPFORM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ing)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have: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1pPr>
                      <a:lvl2pPr marL="471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2pPr>
                      <a:lvl3pPr marL="909638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3pPr>
                      <a:lvl4pPr marL="1306513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4pPr>
                      <a:lvl5pPr marL="169545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5pPr>
                      <a:lvl6pPr marL="21526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6pPr>
                      <a:lvl7pPr marL="26098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7pPr>
                      <a:lvl8pPr marL="30670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8pPr>
                      <a:lvl9pPr marL="3524250" fontAlgn="base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CAT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AUX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VFORM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base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ROOT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COMPFORM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pastprt)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3C0CD72-4F5B-1759-CD15-03F657D5D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被动语态</a:t>
            </a:r>
            <a:r>
              <a:rPr lang="en-US" altLang="zh-CN" b="1"/>
              <a:t>(3)</a:t>
            </a:r>
          </a:p>
        </p:txBody>
      </p:sp>
      <p:sp>
        <p:nvSpPr>
          <p:cNvPr id="17411" name="Text Box 5">
            <a:extLst>
              <a:ext uri="{FF2B5EF4-FFF2-40B4-BE49-F238E27FC236}">
                <a16:creationId xmlns:a16="http://schemas.microsoft.com/office/drawing/2014/main" id="{ECEA0A5C-BADD-5E84-2C21-31099CCB4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844675"/>
            <a:ext cx="5903912" cy="410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Times New Roman" panose="02020603050405020304" pitchFamily="18" charset="0"/>
              <a:buChar char="1"/>
            </a:pPr>
            <a:r>
              <a:rPr lang="en-US" altLang="zh-CN">
                <a:latin typeface="Times New Roman" panose="02020603050405020304" pitchFamily="18" charset="0"/>
              </a:rPr>
              <a:t>. S[</a:t>
            </a:r>
            <a:r>
              <a:rPr lang="zh-CN" altLang="en-US">
                <a:latin typeface="Times New Roman" panose="02020603050405020304" pitchFamily="18" charset="0"/>
              </a:rPr>
              <a:t>－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(NP 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>
                <a:latin typeface="Times New Roman" panose="02020603050405020304" pitchFamily="18" charset="0"/>
              </a:rPr>
              <a:t> ?a) (VP[fin] 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>
                <a:latin typeface="Times New Roman" panose="02020603050405020304" pitchFamily="18" charset="0"/>
              </a:rPr>
              <a:t> ?a)</a:t>
            </a:r>
          </a:p>
          <a:p>
            <a:pPr eaLnBrk="1" hangingPunct="1">
              <a:buFont typeface="Times New Roman" panose="02020603050405020304" pitchFamily="18" charset="0"/>
              <a:buChar char="2"/>
            </a:pPr>
            <a:r>
              <a:rPr lang="en-US" altLang="zh-CN">
                <a:latin typeface="Times New Roman" panose="02020603050405020304" pitchFamily="18" charset="0"/>
              </a:rPr>
              <a:t>. VP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(AUX 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en-US" altLang="zh-CN">
                <a:latin typeface="Times New Roman" panose="02020603050405020304" pitchFamily="18" charset="0"/>
              </a:rPr>
              <a:t> ?s) (VP 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>
                <a:latin typeface="Times New Roman" panose="02020603050405020304" pitchFamily="18" charset="0"/>
              </a:rPr>
              <a:t> ?s)</a:t>
            </a:r>
          </a:p>
          <a:p>
            <a:pPr eaLnBrk="1" hangingPunct="1">
              <a:buFont typeface="Times New Roman" panose="02020603050405020304" pitchFamily="18" charset="0"/>
              <a:buChar char="3"/>
            </a:pPr>
            <a:r>
              <a:rPr lang="en-US" altLang="zh-CN">
                <a:latin typeface="Times New Roman" panose="02020603050405020304" pitchFamily="18" charset="0"/>
              </a:rPr>
              <a:t>. VP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 AUX[be] VP[ing, 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</a:p>
          <a:p>
            <a:pPr eaLnBrk="1" hangingPunct="1">
              <a:buFont typeface="Times New Roman" panose="02020603050405020304" pitchFamily="18" charset="0"/>
              <a:buChar char="4"/>
            </a:pPr>
            <a:r>
              <a:rPr lang="en-US" altLang="zh-CN">
                <a:latin typeface="Times New Roman" panose="02020603050405020304" pitchFamily="18" charset="0"/>
              </a:rPr>
              <a:t>. VP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 AUX[be] VP[ing, 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PASS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</a:p>
          <a:p>
            <a:pPr eaLnBrk="1" hangingPunct="1">
              <a:buFont typeface="Times New Roman" panose="02020603050405020304" pitchFamily="18" charset="0"/>
              <a:buChar char="5"/>
            </a:pPr>
            <a:r>
              <a:rPr lang="en-US" altLang="zh-CN">
                <a:latin typeface="Times New Roman" panose="02020603050405020304" pitchFamily="18" charset="0"/>
              </a:rPr>
              <a:t>. VP[+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PASS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AUX[be] VP[pastprt, 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>
                <a:latin typeface="Times New Roman" panose="02020603050405020304" pitchFamily="18" charset="0"/>
              </a:rPr>
              <a:t>, +passgap]</a:t>
            </a:r>
          </a:p>
          <a:p>
            <a:pPr eaLnBrk="1" hangingPunct="1">
              <a:buFont typeface="Times New Roman" panose="02020603050405020304" pitchFamily="18" charset="0"/>
              <a:buChar char="6"/>
            </a:pPr>
            <a:r>
              <a:rPr lang="en-US" altLang="zh-CN">
                <a:latin typeface="Times New Roman" panose="02020603050405020304" pitchFamily="18" charset="0"/>
              </a:rPr>
              <a:t>. VP[</a:t>
            </a:r>
            <a:r>
              <a:rPr lang="zh-CN" altLang="en-US">
                <a:latin typeface="Times New Roman" panose="02020603050405020304" pitchFamily="18" charset="0"/>
              </a:rPr>
              <a:t>－</a:t>
            </a:r>
            <a:r>
              <a:rPr lang="en-US" altLang="zh-CN">
                <a:latin typeface="Times New Roman" panose="02020603050405020304" pitchFamily="18" charset="0"/>
              </a:rPr>
              <a:t>passgap, 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V[_none]</a:t>
            </a:r>
          </a:p>
          <a:p>
            <a:pPr eaLnBrk="1" hangingPunct="1">
              <a:buFont typeface="Times New Roman" panose="02020603050405020304" pitchFamily="18" charset="0"/>
              <a:buChar char="7"/>
            </a:pPr>
            <a:r>
              <a:rPr lang="en-US" altLang="zh-CN">
                <a:latin typeface="Times New Roman" panose="02020603050405020304" pitchFamily="18" charset="0"/>
              </a:rPr>
              <a:t>. VP[</a:t>
            </a:r>
            <a:r>
              <a:rPr lang="zh-CN" altLang="en-US">
                <a:latin typeface="Times New Roman" panose="02020603050405020304" pitchFamily="18" charset="0"/>
              </a:rPr>
              <a:t>－</a:t>
            </a:r>
            <a:r>
              <a:rPr lang="en-US" altLang="zh-CN">
                <a:latin typeface="Times New Roman" panose="02020603050405020304" pitchFamily="18" charset="0"/>
              </a:rPr>
              <a:t>passgap, 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V[_np] NP</a:t>
            </a:r>
          </a:p>
          <a:p>
            <a:pPr eaLnBrk="1" hangingPunct="1">
              <a:buFont typeface="Times New Roman" panose="02020603050405020304" pitchFamily="18" charset="0"/>
              <a:buChar char="8"/>
            </a:pPr>
            <a:r>
              <a:rPr lang="en-US" altLang="zh-CN">
                <a:latin typeface="Times New Roman" panose="02020603050405020304" pitchFamily="18" charset="0"/>
              </a:rPr>
              <a:t>. VP[+passgap, +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MAIN</a:t>
            </a:r>
            <a:r>
              <a:rPr lang="en-US" altLang="zh-CN">
                <a:latin typeface="Times New Roman" panose="02020603050405020304" pitchFamily="18" charset="0"/>
              </a:rPr>
              <a:t>]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V[_np]</a:t>
            </a:r>
          </a:p>
          <a:p>
            <a:pPr eaLnBrk="1" hangingPunct="1">
              <a:buFont typeface="Times New Roman" panose="02020603050405020304" pitchFamily="18" charset="0"/>
              <a:buChar char="9"/>
            </a:pPr>
            <a:r>
              <a:rPr lang="en-US" altLang="zh-CN">
                <a:latin typeface="Times New Roman" panose="02020603050405020304" pitchFamily="18" charset="0"/>
              </a:rPr>
              <a:t>. NP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(ART 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>
                <a:latin typeface="Times New Roman" panose="02020603050405020304" pitchFamily="18" charset="0"/>
              </a:rPr>
              <a:t> ?a) (N 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>
                <a:latin typeface="Times New Roman" panose="02020603050405020304" pitchFamily="18" charset="0"/>
              </a:rPr>
              <a:t> ?a)</a:t>
            </a:r>
          </a:p>
          <a:p>
            <a:pPr algn="just" eaLnBrk="1" hangingPunct="1">
              <a:buFont typeface="Times New Roman" panose="02020603050405020304" pitchFamily="18" charset="0"/>
              <a:buChar char="1"/>
            </a:pPr>
            <a:r>
              <a:rPr lang="en-US" altLang="zh-CN">
                <a:latin typeface="Times New Roman" panose="02020603050405020304" pitchFamily="18" charset="0"/>
              </a:rPr>
              <a:t>0. NP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NAME</a:t>
            </a:r>
          </a:p>
          <a:p>
            <a:pPr eaLnBrk="1" hangingPunct="1">
              <a:buFont typeface="Times New Roman" panose="02020603050405020304" pitchFamily="18" charset="0"/>
              <a:buChar char="1"/>
            </a:pPr>
            <a:r>
              <a:rPr lang="en-US" altLang="zh-CN">
                <a:latin typeface="Times New Roman" panose="02020603050405020304" pitchFamily="18" charset="0"/>
              </a:rPr>
              <a:t>1. NP</a:t>
            </a:r>
            <a:r>
              <a:rPr lang="en-US" altLang="zh-CN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>
                <a:latin typeface="Times New Roman" panose="02020603050405020304" pitchFamily="18" charset="0"/>
              </a:rPr>
              <a:t>PRO</a:t>
            </a:r>
          </a:p>
          <a:p>
            <a:pPr lvl="1" algn="just" eaLnBrk="1" hangingPunct="1"/>
            <a:endParaRPr lang="en-US" altLang="zh-CN">
              <a:latin typeface="Times New Roman" panose="02020603050405020304" pitchFamily="18" charset="0"/>
            </a:endParaRPr>
          </a:p>
          <a:p>
            <a:pPr lvl="1" algn="just" eaLnBrk="1" hangingPunct="1"/>
            <a:r>
              <a:rPr lang="en-US" altLang="zh-CN">
                <a:latin typeface="Times New Roman" panose="02020603050405020304" pitchFamily="18" charset="0"/>
              </a:rPr>
              <a:t>S</a:t>
            </a:r>
            <a:r>
              <a:rPr lang="zh-CN" altLang="en-US">
                <a:latin typeface="Times New Roman" panose="02020603050405020304" pitchFamily="18" charset="0"/>
              </a:rPr>
              <a:t>和</a:t>
            </a:r>
            <a:r>
              <a:rPr lang="en-US" altLang="zh-CN">
                <a:latin typeface="Times New Roman" panose="02020603050405020304" pitchFamily="18" charset="0"/>
              </a:rPr>
              <a:t>VP</a:t>
            </a:r>
            <a:r>
              <a:rPr lang="zh-CN" altLang="en-US">
                <a:latin typeface="Times New Roman" panose="02020603050405020304" pitchFamily="18" charset="0"/>
              </a:rPr>
              <a:t>的中心特征：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zh-CN" altLang="en-US">
                <a:latin typeface="Times New Roman" panose="02020603050405020304" pitchFamily="18" charset="0"/>
              </a:rPr>
              <a:t>，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</a:p>
          <a:p>
            <a:pPr lvl="1" algn="just" eaLnBrk="1" hangingPunct="1"/>
            <a:r>
              <a:rPr lang="en-US" altLang="zh-CN">
                <a:latin typeface="Times New Roman" panose="02020603050405020304" pitchFamily="18" charset="0"/>
              </a:rPr>
              <a:t>NP</a:t>
            </a:r>
            <a:r>
              <a:rPr lang="zh-CN" altLang="en-US">
                <a:latin typeface="Times New Roman" panose="02020603050405020304" pitchFamily="18" charset="0"/>
              </a:rPr>
              <a:t>的中心特征：</a:t>
            </a:r>
            <a:r>
              <a:rPr lang="en-US" altLang="zh-CN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endParaRPr lang="en-US" altLang="zh-CN">
              <a:solidFill>
                <a:schemeClr val="folHlink"/>
              </a:solidFill>
            </a:endParaRPr>
          </a:p>
        </p:txBody>
      </p:sp>
      <p:sp>
        <p:nvSpPr>
          <p:cNvPr id="17412" name="Text Box 6">
            <a:extLst>
              <a:ext uri="{FF2B5EF4-FFF2-40B4-BE49-F238E27FC236}">
                <a16:creationId xmlns:a16="http://schemas.microsoft.com/office/drawing/2014/main" id="{3268BBB5-F90A-97E1-C3E6-ED12DFE33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2133600"/>
            <a:ext cx="15128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000" b="1"/>
              <a:t>处理助动词及被动语态的文法片段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096D0A2-44FC-5773-A4BC-9C5F103427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(1)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76DDD76-17E5-A403-1265-DC65C815D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97063"/>
            <a:ext cx="8001000" cy="2971800"/>
          </a:xfrm>
        </p:spPr>
        <p:txBody>
          <a:bodyPr/>
          <a:lstStyle/>
          <a:p>
            <a:pPr eaLnBrk="1" hangingPunct="1"/>
            <a:r>
              <a:rPr lang="zh-CN" altLang="en-US" sz="2800" b="1"/>
              <a:t>自然语言很多句子结构是其他句子结构的简单变化。有时，两个句子的不同仅仅在于某些词或词组的位置不同。下面研究英语中疑问句所具有的规律，并探索一些相关的技术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9A2ABF9-CD07-B17B-C45E-DAF2C5A99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(2)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8F4371E-5438-D387-4BD9-40E4199AD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</a:rPr>
              <a:t>和陈述句相比，在疑问句中主语和第一个助动词的位置进行了互换。有时陈述句中可能没有助动词，这种情况下对应的疑问句中就要引入一个根为</a:t>
            </a:r>
            <a:r>
              <a:rPr lang="en-US" altLang="zh-CN" sz="2800" b="1">
                <a:latin typeface="Times New Roman" panose="02020603050405020304" pitchFamily="18" charset="0"/>
              </a:rPr>
              <a:t>do</a:t>
            </a:r>
            <a:r>
              <a:rPr lang="zh-CN" altLang="en-US" sz="2800" b="1">
                <a:latin typeface="Times New Roman" panose="02020603050405020304" pitchFamily="18" charset="0"/>
              </a:rPr>
              <a:t>的助动词：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000" b="1">
                <a:latin typeface="Times New Roman" panose="02020603050405020304" pitchFamily="18" charset="0"/>
              </a:rPr>
              <a:t>      </a:t>
            </a:r>
            <a:r>
              <a:rPr lang="en-US" altLang="zh-CN" sz="2000" b="1">
                <a:latin typeface="Times New Roman" panose="02020603050405020304" pitchFamily="18" charset="0"/>
              </a:rPr>
              <a:t>John went to the store.</a:t>
            </a:r>
            <a:r>
              <a:rPr lang="en-US" altLang="zh-CN" sz="2000" b="1">
                <a:solidFill>
                  <a:srgbClr val="CC0066"/>
                </a:solidFill>
                <a:latin typeface="Times New Roman" panose="02020603050405020304" pitchFamily="18" charset="0"/>
              </a:rPr>
              <a:t>        Henry goes to school every day.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 b="1">
                <a:solidFill>
                  <a:srgbClr val="CC0066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000" b="1">
                <a:latin typeface="Times New Roman" panose="02020603050405020304" pitchFamily="18" charset="0"/>
              </a:rPr>
              <a:t>Did John go to the store?</a:t>
            </a:r>
            <a:r>
              <a:rPr lang="en-US" altLang="zh-CN" sz="2000" b="1">
                <a:solidFill>
                  <a:srgbClr val="CC0066"/>
                </a:solidFill>
                <a:latin typeface="Times New Roman" panose="02020603050405020304" pitchFamily="18" charset="0"/>
              </a:rPr>
              <a:t>    Does Henry go to school every day?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59D3EB4-F2A6-C288-9A6E-A9CA31BCF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(3)</a:t>
            </a:r>
          </a:p>
        </p:txBody>
      </p:sp>
      <p:sp>
        <p:nvSpPr>
          <p:cNvPr id="20483" name="Text Box 4">
            <a:extLst>
              <a:ext uri="{FF2B5EF4-FFF2-40B4-BE49-F238E27FC236}">
                <a16:creationId xmlns:a16="http://schemas.microsoft.com/office/drawing/2014/main" id="{F65F16B8-E547-4B1D-3D78-E15412422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16113"/>
            <a:ext cx="7200900" cy="41767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Times New Roman" panose="02020603050405020304" pitchFamily="18" charset="0"/>
              </a:rPr>
              <a:t>在语言学中，上述情形称为主助倒置</a:t>
            </a:r>
            <a:r>
              <a:rPr lang="en-US" altLang="zh-CN" sz="2000" b="1">
                <a:latin typeface="Times New Roman" panose="02020603050405020304" pitchFamily="18" charset="0"/>
              </a:rPr>
              <a:t>(subject-aux inversion)</a:t>
            </a:r>
            <a:r>
              <a:rPr lang="zh-CN" altLang="en-US" sz="2000" b="1">
                <a:latin typeface="Times New Roman" panose="02020603050405020304" pitchFamily="18" charset="0"/>
              </a:rPr>
              <a:t>。这些是局部</a:t>
            </a:r>
            <a:r>
              <a:rPr lang="en-US" altLang="zh-CN" sz="2000" b="1">
                <a:latin typeface="Times New Roman" panose="02020603050405020304" pitchFamily="18" charset="0"/>
              </a:rPr>
              <a:t>(</a:t>
            </a:r>
            <a:r>
              <a:rPr lang="zh-CN" altLang="en-US" sz="2000" b="1">
                <a:latin typeface="Times New Roman" panose="02020603050405020304" pitchFamily="18" charset="0"/>
              </a:rPr>
              <a:t>或有界</a:t>
            </a:r>
            <a:r>
              <a:rPr lang="en-US" altLang="zh-CN" sz="2000" b="1">
                <a:latin typeface="Times New Roman" panose="02020603050405020304" pitchFamily="18" charset="0"/>
              </a:rPr>
              <a:t>)</a:t>
            </a:r>
            <a:r>
              <a:rPr lang="zh-CN" altLang="en-US" sz="2000" b="1">
                <a:latin typeface="Times New Roman" panose="02020603050405020304" pitchFamily="18" charset="0"/>
              </a:rPr>
              <a:t>移位的例子。与此相对应的是在特殊疑问句中出现的无界移位。在</a:t>
            </a:r>
            <a:r>
              <a:rPr lang="zh-CN" altLang="en-US" b="1">
                <a:latin typeface="Times New Roman" panose="02020603050405020304" pitchFamily="18" charset="0"/>
              </a:rPr>
              <a:t>无界</a:t>
            </a:r>
            <a:r>
              <a:rPr lang="zh-CN" altLang="en-US" sz="2000" b="1">
                <a:latin typeface="Times New Roman" panose="02020603050405020304" pitchFamily="18" charset="0"/>
              </a:rPr>
              <a:t>移位中，成分可以从它们原来的位置移到任意远处。</a:t>
            </a:r>
            <a:r>
              <a:rPr lang="zh-CN" altLang="en-US" sz="2000">
                <a:latin typeface="Times New Roman" panose="02020603050405020304" pitchFamily="18" charset="0"/>
              </a:rPr>
              <a:t> </a:t>
            </a: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        例如，对下面的英文句子</a:t>
            </a: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        </a:t>
            </a:r>
            <a:r>
              <a:rPr lang="en-US" altLang="zh-CN">
                <a:latin typeface="Times New Roman" panose="02020603050405020304" pitchFamily="18" charset="0"/>
              </a:rPr>
              <a:t>The fat man will angrily put the book in the corner.</a:t>
            </a:r>
          </a:p>
          <a:p>
            <a:pPr eaLnBrk="1" hangingPunct="1"/>
            <a:r>
              <a:rPr lang="en-US" altLang="zh-CN">
                <a:latin typeface="Times New Roman" panose="02020603050405020304" pitchFamily="18" charset="0"/>
              </a:rPr>
              <a:t>        </a:t>
            </a:r>
            <a:r>
              <a:rPr lang="zh-CN" altLang="en-US">
                <a:latin typeface="Times New Roman" panose="02020603050405020304" pitchFamily="18" charset="0"/>
              </a:rPr>
              <a:t>你可以提问</a:t>
            </a:r>
          </a:p>
          <a:p>
            <a:pPr eaLnBrk="1" hangingPunct="1"/>
            <a:r>
              <a:rPr lang="zh-CN" altLang="en-US">
                <a:latin typeface="Times New Roman" panose="02020603050405020304" pitchFamily="18" charset="0"/>
              </a:rPr>
              <a:t>        </a:t>
            </a:r>
            <a:r>
              <a:rPr lang="en-US" altLang="zh-CN">
                <a:latin typeface="Times New Roman" panose="02020603050405020304" pitchFamily="18" charset="0"/>
              </a:rPr>
              <a:t>Which man will angrily put the book in the corner?</a:t>
            </a:r>
          </a:p>
          <a:p>
            <a:pPr eaLnBrk="1" hangingPunct="1"/>
            <a:r>
              <a:rPr lang="en-US" altLang="zh-CN">
                <a:latin typeface="Times New Roman" panose="02020603050405020304" pitchFamily="18" charset="0"/>
              </a:rPr>
              <a:t>        Who will angrily put the book in the corner?</a:t>
            </a:r>
          </a:p>
          <a:p>
            <a:pPr eaLnBrk="1" hangingPunct="1"/>
            <a:r>
              <a:rPr lang="en-US" altLang="zh-CN">
                <a:latin typeface="Times New Roman" panose="02020603050405020304" pitchFamily="18" charset="0"/>
              </a:rPr>
              <a:t>        How will the fat man put the book in the corner?</a:t>
            </a:r>
          </a:p>
          <a:p>
            <a:pPr eaLnBrk="1" hangingPunct="1"/>
            <a:r>
              <a:rPr lang="en-US" altLang="zh-CN">
                <a:latin typeface="Times New Roman" panose="02020603050405020304" pitchFamily="18" charset="0"/>
              </a:rPr>
              <a:t>        What will the fat man angrily put in the corner?</a:t>
            </a:r>
          </a:p>
          <a:p>
            <a:pPr eaLnBrk="1" hangingPunct="1"/>
            <a:r>
              <a:rPr lang="en-US" altLang="zh-CN">
                <a:latin typeface="Times New Roman" panose="02020603050405020304" pitchFamily="18" charset="0"/>
              </a:rPr>
              <a:t>        Where will the fat man angrily put the book?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59730B9-FC93-ED10-17C2-D8E42C7FA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(4)</a:t>
            </a:r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71503D3D-F730-5C1C-5326-2CCB18185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989138"/>
            <a:ext cx="7848600" cy="37449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</a:rPr>
              <a:t>         </a:t>
            </a:r>
            <a:r>
              <a:rPr lang="zh-CN" altLang="en-US" sz="2400" b="1">
                <a:latin typeface="Times New Roman" panose="02020603050405020304" pitchFamily="18" charset="0"/>
              </a:rPr>
              <a:t>每个疑问句的原始陈述句形式均相同，而它们与原始陈述句的不同之处仅仅是</a:t>
            </a:r>
            <a:r>
              <a:rPr lang="zh-CN" altLang="en-US" sz="2400" b="1">
                <a:solidFill>
                  <a:srgbClr val="CC0066"/>
                </a:solidFill>
                <a:latin typeface="Times New Roman" panose="02020603050405020304" pitchFamily="18" charset="0"/>
              </a:rPr>
              <a:t>删去了要提问的部分，并替换为句首的疑问短语</a:t>
            </a:r>
            <a:r>
              <a:rPr lang="zh-CN" altLang="en-US" sz="2400" b="1">
                <a:latin typeface="Times New Roman" panose="02020603050405020304" pitchFamily="18" charset="0"/>
              </a:rPr>
              <a:t>。</a:t>
            </a:r>
          </a:p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</a:rPr>
              <a:t>      另外，如果要提问的部分不是做主语</a:t>
            </a:r>
            <a:r>
              <a:rPr lang="en-US" altLang="zh-CN" sz="2400" b="1">
                <a:latin typeface="Times New Roman" panose="02020603050405020304" pitchFamily="18" charset="0"/>
              </a:rPr>
              <a:t>NP</a:t>
            </a:r>
            <a:r>
              <a:rPr lang="zh-CN" altLang="en-US" sz="2400" b="1">
                <a:latin typeface="Times New Roman" panose="02020603050405020304" pitchFamily="18" charset="0"/>
              </a:rPr>
              <a:t>，那么特殊疑问句中的主语和助动词要倒置，这与一般疑问句相同。即使在没有助动词的句子中，两种疑问句也保持这种相似性：</a:t>
            </a:r>
          </a:p>
          <a:p>
            <a:pPr eaLnBrk="1" hangingPunct="1"/>
            <a:r>
              <a:rPr lang="zh-CN" altLang="en-US" sz="2400">
                <a:latin typeface="Times New Roman" panose="02020603050405020304" pitchFamily="18" charset="0"/>
              </a:rPr>
              <a:t>        </a:t>
            </a:r>
            <a:r>
              <a:rPr lang="en-US" altLang="zh-CN" sz="2400" b="1">
                <a:latin typeface="Times New Roman" panose="02020603050405020304" pitchFamily="18" charset="0"/>
              </a:rPr>
              <a:t>I found a bookcase.</a:t>
            </a:r>
          </a:p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</a:rPr>
              <a:t>        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Did</a:t>
            </a:r>
            <a:r>
              <a:rPr lang="en-US" altLang="zh-CN" sz="2400" b="1">
                <a:latin typeface="Times New Roman" panose="02020603050405020304" pitchFamily="18" charset="0"/>
              </a:rPr>
              <a:t> I find a bookcase?</a:t>
            </a:r>
          </a:p>
          <a:p>
            <a:pPr eaLnBrk="1" hangingPunct="1"/>
            <a:r>
              <a:rPr lang="en-US" altLang="zh-CN" sz="2400" b="1">
                <a:latin typeface="Times New Roman" panose="02020603050405020304" pitchFamily="18" charset="0"/>
              </a:rPr>
              <a:t>        What 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did</a:t>
            </a:r>
            <a:r>
              <a:rPr lang="en-US" altLang="zh-CN" sz="2400" b="1">
                <a:latin typeface="Times New Roman" panose="02020603050405020304" pitchFamily="18" charset="0"/>
              </a:rPr>
              <a:t> I find?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5F09696-C5AF-6A55-4B62-9F65AACC5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(5)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0440CD-4544-C9E2-4886-17D7797E1A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4124325"/>
          </a:xfrm>
        </p:spPr>
        <p:txBody>
          <a:bodyPr/>
          <a:lstStyle/>
          <a:p>
            <a:pPr eaLnBrk="1" hangingPunct="1"/>
            <a:r>
              <a:rPr lang="zh-CN" altLang="en-US" sz="2400">
                <a:latin typeface="Times New Roman" panose="02020603050405020304" pitchFamily="18" charset="0"/>
              </a:rPr>
              <a:t>对于特殊疑问句来说，困难的是如何处理句子后面省略的成分。考虑下句子中的倾斜部分：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  </a:t>
            </a:r>
            <a:r>
              <a:rPr lang="en-US" altLang="zh-CN" sz="2400">
                <a:latin typeface="Times New Roman" panose="02020603050405020304" pitchFamily="18" charset="0"/>
              </a:rPr>
              <a:t>What will the fat man 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angrily put in the corner</a:t>
            </a:r>
            <a:r>
              <a:rPr lang="en-US" altLang="zh-CN" sz="2400">
                <a:latin typeface="Times New Roman" panose="02020603050405020304" pitchFamily="18" charset="0"/>
              </a:rPr>
              <a:t>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zh-CN" altLang="en-US" sz="2400">
                <a:latin typeface="Times New Roman" panose="02020603050405020304" pitchFamily="18" charset="0"/>
              </a:rPr>
              <a:t>尽管句子合法，但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angrily put in the corner</a:t>
            </a:r>
            <a:r>
              <a:rPr lang="zh-CN" altLang="en-US" sz="2400">
                <a:latin typeface="Times New Roman" panose="02020603050405020304" pitchFamily="18" charset="0"/>
              </a:rPr>
              <a:t>不是一个合法的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，因为我们不能说</a:t>
            </a:r>
            <a:r>
              <a:rPr lang="en-US" altLang="zh-CN" sz="2400">
                <a:latin typeface="Times New Roman" panose="02020603050405020304" pitchFamily="18" charset="0"/>
              </a:rPr>
              <a:t>I</a:t>
            </a:r>
            <a:r>
              <a:rPr lang="en-US" altLang="zh-CN" sz="2400" i="1">
                <a:latin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angrily put in the corner</a:t>
            </a:r>
            <a:r>
              <a:rPr lang="zh-CN" altLang="en-US" sz="2400">
                <a:latin typeface="Times New Roman" panose="02020603050405020304" pitchFamily="18" charset="0"/>
              </a:rPr>
              <a:t>。只有在特殊疑问句才能用这样的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，而且只有在疑问代词被插入省略的地方能构成合法的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时才行。例如，</a:t>
            </a:r>
            <a:r>
              <a:rPr lang="en-US" altLang="zh-CN" sz="2400">
                <a:latin typeface="Times New Roman" panose="02020603050405020304" pitchFamily="18" charset="0"/>
              </a:rPr>
              <a:t>What will the fat man 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angrily put in the corner</a:t>
            </a:r>
            <a:r>
              <a:rPr lang="en-US" altLang="zh-CN" sz="2400">
                <a:latin typeface="Times New Roman" panose="02020603050405020304" pitchFamily="18" charset="0"/>
              </a:rPr>
              <a:t>?</a:t>
            </a:r>
            <a:r>
              <a:rPr lang="zh-CN" altLang="en-US" sz="2400">
                <a:latin typeface="Times New Roman" panose="02020603050405020304" pitchFamily="18" charset="0"/>
              </a:rPr>
              <a:t>是可接受的，但*</a:t>
            </a:r>
            <a:r>
              <a:rPr lang="en-US" altLang="zh-CN" sz="2400">
                <a:latin typeface="Times New Roman" panose="02020603050405020304" pitchFamily="18" charset="0"/>
              </a:rPr>
              <a:t>Where will the fat man </a:t>
            </a:r>
            <a:r>
              <a:rPr lang="en-US" altLang="zh-CN" sz="2400" b="1" i="1">
                <a:solidFill>
                  <a:srgbClr val="CC0066"/>
                </a:solidFill>
                <a:latin typeface="Times New Roman" panose="02020603050405020304" pitchFamily="18" charset="0"/>
              </a:rPr>
              <a:t>angrily put in the corner</a:t>
            </a:r>
            <a:r>
              <a:rPr lang="en-US" altLang="zh-CN" sz="2400">
                <a:latin typeface="Times New Roman" panose="02020603050405020304" pitchFamily="18" charset="0"/>
              </a:rPr>
              <a:t>?</a:t>
            </a:r>
            <a:r>
              <a:rPr lang="zh-CN" altLang="en-US" sz="2400">
                <a:latin typeface="Times New Roman" panose="02020603050405020304" pitchFamily="18" charset="0"/>
              </a:rPr>
              <a:t>则不行。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19C71FF-C923-3E4B-C56B-FF0C30444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(6)</a:t>
            </a:r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id="{790310EE-D3BC-5425-B9D5-E660D12AA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20038" cy="40338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latin typeface="Times New Roman" panose="02020603050405020304" pitchFamily="18" charset="0"/>
              </a:rPr>
              <a:t>        </a:t>
            </a:r>
            <a:r>
              <a:rPr lang="zh-CN" altLang="en-US" sz="2400">
                <a:latin typeface="Times New Roman" panose="02020603050405020304" pitchFamily="18" charset="0"/>
              </a:rPr>
              <a:t>如果为特殊疑问句中的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构造专门的文法，那么需要对各种形式的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及各种形式的缺失成分构造不同的规则。这样会使文法的规模大大膨胀。 </a:t>
            </a:r>
          </a:p>
          <a:p>
            <a:pPr eaLnBrk="1" hangingPunct="1"/>
            <a:endParaRPr lang="zh-CN" altLang="en-US" sz="2400">
              <a:latin typeface="Times New Roman" panose="02020603050405020304" pitchFamily="18" charset="0"/>
            </a:endParaRPr>
          </a:p>
          <a:p>
            <a:pPr eaLnBrk="1" hangingPunct="1"/>
            <a:r>
              <a:rPr lang="zh-CN" altLang="en-US" sz="2400">
                <a:latin typeface="Times New Roman" panose="02020603050405020304" pitchFamily="18" charset="0"/>
              </a:rPr>
              <a:t>        最好的办法是能对特殊疑问句进行统一的处理。下面要介绍的方法都是类似的，都依赖以下概念：句子中缺失子成分的位置称为</a:t>
            </a:r>
            <a:r>
              <a:rPr lang="zh-CN" altLang="en-US" sz="2400" b="1">
                <a:solidFill>
                  <a:srgbClr val="CC0066"/>
                </a:solidFill>
                <a:latin typeface="Times New Roman" panose="02020603050405020304" pitchFamily="18" charset="0"/>
              </a:rPr>
              <a:t>缺位</a:t>
            </a:r>
            <a:r>
              <a:rPr lang="en-US" altLang="zh-CN" sz="2400">
                <a:latin typeface="Times New Roman" panose="02020603050405020304" pitchFamily="18" charset="0"/>
              </a:rPr>
              <a:t>(</a:t>
            </a:r>
            <a:r>
              <a:rPr lang="en-US" altLang="zh-CN" sz="2400" b="1">
                <a:latin typeface="Times New Roman" panose="02020603050405020304" pitchFamily="18" charset="0"/>
              </a:rPr>
              <a:t>gap)</a:t>
            </a:r>
            <a:r>
              <a:rPr lang="zh-CN" altLang="en-US" sz="2400">
                <a:latin typeface="Times New Roman" panose="02020603050405020304" pitchFamily="18" charset="0"/>
              </a:rPr>
              <a:t>，而要移入的成分则称为</a:t>
            </a:r>
            <a:r>
              <a:rPr lang="zh-CN" altLang="en-US" sz="2400" b="1">
                <a:solidFill>
                  <a:srgbClr val="CC0066"/>
                </a:solidFill>
                <a:latin typeface="Times New Roman" panose="02020603050405020304" pitchFamily="18" charset="0"/>
              </a:rPr>
              <a:t>填充成分</a:t>
            </a:r>
            <a:r>
              <a:rPr lang="en-US" altLang="zh-CN" sz="2400">
                <a:latin typeface="Times New Roman" panose="02020603050405020304" pitchFamily="18" charset="0"/>
              </a:rPr>
              <a:t>(</a:t>
            </a:r>
            <a:r>
              <a:rPr lang="en-US" altLang="zh-CN" sz="2400" b="1">
                <a:latin typeface="Times New Roman" panose="02020603050405020304" pitchFamily="18" charset="0"/>
              </a:rPr>
              <a:t>filler)</a:t>
            </a:r>
            <a:r>
              <a:rPr lang="zh-CN" altLang="en-US" sz="2400">
                <a:latin typeface="Times New Roman" panose="02020603050405020304" pitchFamily="18" charset="0"/>
              </a:rPr>
              <a:t>。 </a:t>
            </a:r>
          </a:p>
          <a:p>
            <a:pPr eaLnBrk="1" hangingPunct="1"/>
            <a:r>
              <a:rPr lang="zh-CN" altLang="en-US" sz="2400" b="1">
                <a:latin typeface="Times New Roman" panose="02020603050405020304" pitchFamily="18" charset="0"/>
              </a:rPr>
              <a:t>        当句子存在相应的缺位填充成分</a:t>
            </a:r>
            <a:r>
              <a:rPr lang="en-US" altLang="zh-CN" sz="2400" b="1">
                <a:latin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</a:rPr>
              <a:t>例如特殊疑问句中的疑问词短语</a:t>
            </a:r>
            <a:r>
              <a:rPr lang="en-US" altLang="zh-CN" sz="2400" b="1">
                <a:latin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</a:rPr>
              <a:t>时，下面的技术都涉及到如何填充缺位的问题。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68DA400-DBAE-8063-1616-0DB64AF4F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(7)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357B57-8760-9E29-4FD3-6240047188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400">
                <a:latin typeface="Times New Roman" panose="02020603050405020304" pitchFamily="18" charset="0"/>
              </a:rPr>
              <a:t>基于上述考虑，对句子“</a:t>
            </a:r>
            <a:r>
              <a:rPr lang="en-US" altLang="zh-CN" sz="2400">
                <a:latin typeface="Times New Roman" panose="02020603050405020304" pitchFamily="18" charset="0"/>
              </a:rPr>
              <a:t>What will the fat man angrily put in the corner?”</a:t>
            </a:r>
            <a:r>
              <a:rPr lang="zh-CN" altLang="en-US" sz="2400">
                <a:latin typeface="Times New Roman" panose="02020603050405020304" pitchFamily="18" charset="0"/>
              </a:rPr>
              <a:t>中的动词短语进行分析时，可以将这个短语看成是“</a:t>
            </a:r>
            <a:r>
              <a:rPr lang="en-US" altLang="zh-CN" sz="2400">
                <a:latin typeface="Times New Roman" panose="02020603050405020304" pitchFamily="18" charset="0"/>
              </a:rPr>
              <a:t>angrily put what in the corner?”</a:t>
            </a:r>
            <a:r>
              <a:rPr lang="zh-CN" altLang="en-US" sz="2400">
                <a:latin typeface="Times New Roman" panose="02020603050405020304" pitchFamily="18" charset="0"/>
              </a:rPr>
              <a:t>。而分析句子“</a:t>
            </a:r>
            <a:r>
              <a:rPr lang="en-US" altLang="zh-CN" sz="2400">
                <a:latin typeface="Times New Roman" panose="02020603050405020304" pitchFamily="18" charset="0"/>
              </a:rPr>
              <a:t>What will the fat man angrily put the book in?”</a:t>
            </a:r>
            <a:r>
              <a:rPr lang="zh-CN" altLang="en-US" sz="2400">
                <a:latin typeface="Times New Roman" panose="02020603050405020304" pitchFamily="18" charset="0"/>
              </a:rPr>
              <a:t>中的动词短语，可以看成是分析“</a:t>
            </a:r>
            <a:r>
              <a:rPr lang="en-US" altLang="zh-CN" sz="2400">
                <a:latin typeface="Times New Roman" panose="02020603050405020304" pitchFamily="18" charset="0"/>
              </a:rPr>
              <a:t>angrily put the book in what?”</a:t>
            </a:r>
            <a:r>
              <a:rPr lang="zh-CN" altLang="en-US" sz="2400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400">
                <a:latin typeface="Times New Roman" panose="02020603050405020304" pitchFamily="18" charset="0"/>
              </a:rPr>
              <a:t>进一步证明这种分析的正确性：</a:t>
            </a:r>
            <a:r>
              <a:rPr lang="zh-CN" altLang="en-US" sz="2400" b="1">
                <a:latin typeface="Times New Roman" panose="02020603050405020304" pitchFamily="18" charset="0"/>
              </a:rPr>
              <a:t>可以假定疑问词填充缺位，并对疑问句进行形式正确性的所有测试，比如主谓一致性、代词的格</a:t>
            </a:r>
            <a:r>
              <a:rPr lang="en-US" altLang="zh-CN" sz="2400" b="1">
                <a:latin typeface="Times New Roman" panose="02020603050405020304" pitchFamily="18" charset="0"/>
              </a:rPr>
              <a:t>(who, whom)</a:t>
            </a:r>
            <a:r>
              <a:rPr lang="zh-CN" altLang="en-US" sz="2400" b="1">
                <a:latin typeface="Times New Roman" panose="02020603050405020304" pitchFamily="18" charset="0"/>
              </a:rPr>
              <a:t>和动词的及物性</a:t>
            </a:r>
            <a:r>
              <a:rPr lang="zh-CN" altLang="en-US" sz="2400">
                <a:latin typeface="Times New Roman" panose="02020603050405020304" pitchFamily="18" charset="0"/>
              </a:rPr>
              <a:t>。例如，试比较：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</a:t>
            </a:r>
            <a:r>
              <a:rPr lang="zh-CN" altLang="en-US"/>
              <a:t>√</a:t>
            </a:r>
            <a:r>
              <a:rPr lang="en-US" altLang="zh-CN" sz="2400" i="1">
                <a:latin typeface="Times New Roman" panose="02020603050405020304" pitchFamily="18" charset="0"/>
              </a:rPr>
              <a:t>What did you put in the cupboard</a:t>
            </a:r>
            <a:r>
              <a:rPr lang="en-US" altLang="zh-CN" sz="2400">
                <a:latin typeface="Times New Roman" panose="02020603050405020304" pitchFamily="18" charset="0"/>
              </a:rPr>
              <a:t>?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  * </a:t>
            </a:r>
            <a:r>
              <a:rPr lang="en-US" altLang="zh-CN" sz="2400" i="1">
                <a:latin typeface="Times New Roman" panose="02020603050405020304" pitchFamily="18" charset="0"/>
              </a:rPr>
              <a:t>What did you put the bottle in the cupboard</a:t>
            </a:r>
            <a:r>
              <a:rPr lang="en-US" altLang="zh-CN" sz="2400">
                <a:latin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668B16E-8BC1-6EC5-F3A3-CC8ED1DDE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语言中的移位现象</a:t>
            </a:r>
            <a:r>
              <a:rPr lang="en-US" altLang="zh-CN" b="1"/>
              <a:t>(8)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0438D0F-0267-D857-663B-E859FE48F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>
                <a:latin typeface="Times New Roman" panose="02020603050405020304" pitchFamily="18" charset="0"/>
              </a:rPr>
              <a:t>关于移位，需要注意：不是任何位置上的语法成分都可以移到前面，并形成疑问句，例如：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</a:rPr>
              <a:t>The man who was holding the two balloons will put the box in the corner.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</a:t>
            </a:r>
            <a:r>
              <a:rPr lang="zh-CN" altLang="en-US" sz="2400">
                <a:latin typeface="Times New Roman" panose="02020603050405020304" pitchFamily="18" charset="0"/>
              </a:rPr>
              <a:t>对这个句子，你不能提这样的问题</a:t>
            </a:r>
            <a:r>
              <a:rPr lang="en-US" altLang="zh-CN" sz="2400">
                <a:latin typeface="Times New Roman" panose="02020603050405020304" pitchFamily="18" charset="0"/>
              </a:rPr>
              <a:t>(“—”</a:t>
            </a:r>
            <a:r>
              <a:rPr lang="zh-CN" altLang="en-US" sz="2400">
                <a:latin typeface="Times New Roman" panose="02020603050405020304" pitchFamily="18" charset="0"/>
              </a:rPr>
              <a:t>表示缺位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  <a:r>
              <a:rPr lang="zh-CN" altLang="en-US" sz="2400">
                <a:latin typeface="Times New Roman" panose="02020603050405020304" pitchFamily="18" charset="0"/>
              </a:rPr>
              <a:t>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</a:rPr>
              <a:t>What will the man who was holding — will put the box in the corner.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即，不能对从句里面的成分提问。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9F6D358-13D0-3468-746E-3D19963C8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EC85519-8C37-577F-2189-69B52BEAC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一般疑问句的处理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一般疑问句的处理比较容易，在原来的文法中增加以下规则即可处理大多数的情况：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</a:rPr>
              <a:t>S[+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2400">
                <a:latin typeface="Times New Roman" panose="02020603050405020304" pitchFamily="18" charset="0"/>
              </a:rPr>
              <a:t>]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>
                <a:latin typeface="Times New Roman" panose="02020603050405020304" pitchFamily="18" charset="0"/>
              </a:rPr>
              <a:t>(AUX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400">
                <a:latin typeface="Times New Roman" panose="02020603050405020304" pitchFamily="18" charset="0"/>
              </a:rPr>
              <a:t> ?a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SUBCAT</a:t>
            </a:r>
            <a:r>
              <a:rPr lang="en-US" altLang="zh-CN" sz="2400">
                <a:latin typeface="Times New Roman" panose="02020603050405020304" pitchFamily="18" charset="0"/>
              </a:rPr>
              <a:t> ?v) (NP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400">
                <a:latin typeface="Times New Roman" panose="02020603050405020304" pitchFamily="18" charset="0"/>
              </a:rPr>
              <a:t> ?a)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                  (VP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 sz="2400">
                <a:latin typeface="Times New Roman" panose="02020603050405020304" pitchFamily="18" charset="0"/>
              </a:rPr>
              <a:t> ?v)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这条规则保证</a:t>
            </a:r>
            <a:r>
              <a:rPr lang="en-US" altLang="zh-CN" sz="2400">
                <a:latin typeface="Times New Roman" panose="02020603050405020304" pitchFamily="18" charset="0"/>
              </a:rPr>
              <a:t>AUX</a:t>
            </a:r>
            <a:r>
              <a:rPr lang="zh-CN" altLang="en-US" sz="2400">
                <a:latin typeface="Times New Roman" panose="02020603050405020304" pitchFamily="18" charset="0"/>
              </a:rPr>
              <a:t>和主语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是一致的，且</a:t>
            </a:r>
            <a:r>
              <a:rPr lang="en-US" altLang="zh-CN" sz="2400">
                <a:latin typeface="Times New Roman" panose="02020603050405020304" pitchFamily="18" charset="0"/>
              </a:rPr>
              <a:t>AUX</a:t>
            </a:r>
            <a:r>
              <a:rPr lang="zh-CN" altLang="en-US" sz="2400">
                <a:latin typeface="Times New Roman" panose="02020603050405020304" pitchFamily="18" charset="0"/>
              </a:rPr>
              <a:t>后的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具有合适的</a:t>
            </a:r>
            <a:r>
              <a:rPr lang="en-US" altLang="zh-CN" sz="2400">
                <a:latin typeface="Times New Roman" panose="02020603050405020304" pitchFamily="18" charset="0"/>
              </a:rPr>
              <a:t>VFORM</a:t>
            </a:r>
            <a:r>
              <a:rPr lang="zh-CN" altLang="en-US" sz="2400">
                <a:latin typeface="Times New Roman" panose="02020603050405020304" pitchFamily="18" charset="0"/>
              </a:rPr>
              <a:t>。</a:t>
            </a:r>
            <a:endParaRPr lang="zh-CN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/>
              <a:t>    </a:t>
            </a:r>
            <a:r>
              <a:rPr lang="zh-CN" altLang="en-US" sz="2400"/>
              <a:t>一般疑问句的处理只需要这条规则，而且所有原来用来分析陈述句的规则均可直接处理一般疑问句。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5C50B32-91AD-2EEA-3343-7BDD4D50D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(2)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C016262-0927-B25C-D9E1-4385F2A3D2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4484688"/>
          </a:xfrm>
        </p:spPr>
        <p:txBody>
          <a:bodyPr/>
          <a:lstStyle/>
          <a:p>
            <a:pPr eaLnBrk="1" hangingPunct="1"/>
            <a:r>
              <a:rPr lang="zh-CN" altLang="en-US" sz="2600" b="1"/>
              <a:t>特殊疑问句的处理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    </a:t>
            </a:r>
            <a:r>
              <a:rPr lang="zh-CN" altLang="en-US" sz="2400">
                <a:latin typeface="Times New Roman" panose="02020603050405020304" pitchFamily="18" charset="0"/>
              </a:rPr>
              <a:t>如前所述，需要引入一个特殊的特征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来处理特殊疑问句。这一特征从母成分传向其子成分，直到在句中找到缺位的合适位置为止。在该位置将构造一个合适的成分但不需要任何输入。这可以通过增加一条右边为空</a:t>
            </a:r>
            <a:r>
              <a:rPr lang="en-US" altLang="zh-CN" sz="2400">
                <a:latin typeface="Times New Roman" panose="02020603050405020304" pitchFamily="18" charset="0"/>
              </a:rPr>
              <a:t>(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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  <a:r>
              <a:rPr lang="zh-CN" altLang="en-US" sz="2400">
                <a:latin typeface="Times New Roman" panose="02020603050405020304" pitchFamily="18" charset="0"/>
              </a:rPr>
              <a:t>的规则实现的，例如规则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</a:t>
            </a:r>
            <a:r>
              <a:rPr lang="en-US" altLang="zh-CN" sz="2400">
                <a:latin typeface="Times New Roman" panose="02020603050405020304" pitchFamily="18" charset="0"/>
              </a:rPr>
              <a:t>(NP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((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NP) 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?a))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400">
                <a:latin typeface="Times New Roman" panose="02020603050405020304" pitchFamily="18" charset="0"/>
              </a:rPr>
              <a:t> ?a)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</a:t>
            </a:r>
            <a:endParaRPr lang="en-US" altLang="zh-CN" sz="2400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即，在寻找名词短语时，如果发现当前成分的的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，则根据这条规则可直接生成一个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而不需要任何输入。注意母成分的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特征值是另外一个特征结构。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EB5BE77-2EC6-6A62-EA6D-9EFD1C4D4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(3)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BE92ABD-D780-6909-DFDA-B950FE4AA8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特殊疑问句的处理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现在可以写一个能正确传递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特征的文法。这里有两种通用的方法，取决于中心成分是否为词性。若中心成分不是词性，则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特征只能传递到中心成分，而不能传递到其他子成分。例如一个包含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特征的典型</a:t>
            </a:r>
            <a:r>
              <a:rPr lang="en-US" altLang="zh-CN" sz="2400">
                <a:latin typeface="Times New Roman" panose="02020603050405020304" pitchFamily="18" charset="0"/>
              </a:rPr>
              <a:t>S</a:t>
            </a:r>
            <a:r>
              <a:rPr lang="zh-CN" altLang="en-US" sz="2400">
                <a:latin typeface="Times New Roman" panose="02020603050405020304" pitchFamily="18" charset="0"/>
              </a:rPr>
              <a:t>规则可以是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</a:t>
            </a:r>
            <a:r>
              <a:rPr lang="en-US" altLang="zh-CN" sz="2400">
                <a:latin typeface="Times New Roman" panose="02020603050405020304" pitchFamily="18" charset="0"/>
              </a:rPr>
              <a:t>(S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</a:rPr>
              <a:t>?g)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>
                <a:latin typeface="Times New Roman" panose="02020603050405020304" pitchFamily="18" charset="0"/>
              </a:rPr>
              <a:t>(NP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</a:rPr>
              <a:t>－</a:t>
            </a:r>
            <a:r>
              <a:rPr lang="en-US" altLang="zh-CN" sz="2400">
                <a:latin typeface="Times New Roman" panose="02020603050405020304" pitchFamily="18" charset="0"/>
              </a:rPr>
              <a:t>) (VP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</a:rPr>
              <a:t>?g)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即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只可能在主子成分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zh-CN" altLang="en-US" sz="2400">
                <a:latin typeface="Times New Roman" panose="02020603050405020304" pitchFamily="18" charset="0"/>
              </a:rPr>
              <a:t>中，而不会在主语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中。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14F37F2-87FA-D279-46A9-0961CF0B8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(4)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6531D56-1283-9436-A153-E9B07697D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特殊疑问句的处理</a:t>
            </a:r>
            <a:endParaRPr lang="zh-CN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对于中心成分是词性的规则，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特征可能被传递到任意非词性的子成分中。例如对于补足语是</a:t>
            </a:r>
            <a:r>
              <a:rPr lang="en-US" altLang="zh-CN" sz="2400">
                <a:latin typeface="Times New Roman" panose="02020603050405020304" pitchFamily="18" charset="0"/>
              </a:rPr>
              <a:t>_np_pp</a:t>
            </a:r>
            <a:r>
              <a:rPr lang="zh-CN" altLang="en-US" sz="2400">
                <a:latin typeface="Times New Roman" panose="02020603050405020304" pitchFamily="18" charset="0"/>
              </a:rPr>
              <a:t>的动词：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</a:t>
            </a:r>
            <a:r>
              <a:rPr lang="en-US" altLang="zh-CN" sz="2400">
                <a:latin typeface="Times New Roman" panose="02020603050405020304" pitchFamily="18" charset="0"/>
              </a:rPr>
              <a:t>VP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>
                <a:latin typeface="Times New Roman" panose="02020603050405020304" pitchFamily="18" charset="0"/>
              </a:rPr>
              <a:t>V[_np_pp] NP PP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有可能产生两条和缺位有关的规则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</a:t>
            </a:r>
            <a:r>
              <a:rPr lang="en-US" altLang="zh-CN" sz="2400">
                <a:latin typeface="Times New Roman" panose="02020603050405020304" pitchFamily="18" charset="0"/>
              </a:rPr>
              <a:t>(VP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</a:rPr>
              <a:t>?g)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>
                <a:latin typeface="Times New Roman" panose="02020603050405020304" pitchFamily="18" charset="0"/>
              </a:rPr>
              <a:t>V[_np_pp] (NP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</a:rPr>
              <a:t>?g) (PP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</a:rPr>
              <a:t>－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 (VP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</a:rPr>
              <a:t>?g)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>
                <a:latin typeface="Times New Roman" panose="02020603050405020304" pitchFamily="18" charset="0"/>
              </a:rPr>
              <a:t>V[_np_pp] (NP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latin typeface="Times New Roman" panose="02020603050405020304" pitchFamily="18" charset="0"/>
              </a:rPr>
              <a:t>－</a:t>
            </a:r>
            <a:r>
              <a:rPr lang="en-US" altLang="zh-CN" sz="2400">
                <a:latin typeface="Times New Roman" panose="02020603050405020304" pitchFamily="18" charset="0"/>
              </a:rPr>
              <a:t>) (PP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>
                <a:latin typeface="Times New Roman" panose="02020603050405020304" pitchFamily="18" charset="0"/>
              </a:rPr>
              <a:t>?g)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换句话说，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可能出现在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中也可能出现在</a:t>
            </a:r>
            <a:r>
              <a:rPr lang="en-US" altLang="zh-CN" sz="2400">
                <a:latin typeface="Times New Roman" panose="02020603050405020304" pitchFamily="18" charset="0"/>
              </a:rPr>
              <a:t>PP</a:t>
            </a:r>
            <a:r>
              <a:rPr lang="zh-CN" altLang="en-US" sz="2400">
                <a:latin typeface="Times New Roman" panose="02020603050405020304" pitchFamily="18" charset="0"/>
              </a:rPr>
              <a:t>中，但不能同时出现。 即，</a:t>
            </a:r>
            <a:r>
              <a:rPr lang="zh-CN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缺位只能用在一个地方。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8A75327-6FEA-7FA4-64DC-EB47C28CE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(5)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C9C157E-BA67-062C-2ADC-FA4F2C271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1171575"/>
          </a:xfrm>
        </p:spPr>
        <p:txBody>
          <a:bodyPr/>
          <a:lstStyle/>
          <a:p>
            <a:pPr eaLnBrk="1" hangingPunct="1"/>
            <a:r>
              <a:rPr lang="zh-CN" altLang="en-US" b="1"/>
              <a:t>特殊疑问句的处理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/>
              <a:t>    </a:t>
            </a:r>
            <a:r>
              <a:rPr lang="zh-CN" altLang="en-US" sz="2400"/>
              <a:t>往文法中添加缺位特征的算法</a:t>
            </a:r>
            <a:endParaRPr lang="zh-CN" altLang="en-US"/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416BBCF4-3215-588C-0620-12835519E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038475"/>
            <a:ext cx="7345363" cy="2982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ts val="775"/>
              </a:spcBef>
              <a:spcAft>
                <a:spcPts val="775"/>
              </a:spcAft>
            </a:pPr>
            <a:r>
              <a:rPr lang="zh-CN" altLang="en-US" sz="2000">
                <a:latin typeface="Times New Roman" panose="02020603050405020304" pitchFamily="18" charset="0"/>
              </a:rPr>
              <a:t>对每条规则</a:t>
            </a:r>
            <a:r>
              <a:rPr lang="en-US" altLang="zh-CN" sz="2000">
                <a:latin typeface="Times New Roman" panose="02020603050405020304" pitchFamily="18" charset="0"/>
              </a:rPr>
              <a:t>Y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X</a:t>
            </a:r>
            <a:r>
              <a:rPr lang="en-US" altLang="zh-CN" sz="2000" baseline="-25000">
                <a:latin typeface="Times New Roman" panose="02020603050405020304" pitchFamily="18" charset="0"/>
              </a:rPr>
              <a:t>1</a:t>
            </a:r>
            <a:r>
              <a:rPr lang="en-US" altLang="zh-CN" sz="2000">
                <a:latin typeface="Times New Roman" panose="02020603050405020304" pitchFamily="18" charset="0"/>
              </a:rPr>
              <a:t>…H</a:t>
            </a:r>
            <a:r>
              <a:rPr lang="en-US" altLang="zh-CN" sz="2000" baseline="-25000">
                <a:latin typeface="Times New Roman" panose="02020603050405020304" pitchFamily="18" charset="0"/>
              </a:rPr>
              <a:t>i</a:t>
            </a:r>
            <a:r>
              <a:rPr lang="en-US" altLang="zh-CN" sz="2000">
                <a:latin typeface="Times New Roman" panose="02020603050405020304" pitchFamily="18" charset="0"/>
              </a:rPr>
              <a:t>…X</a:t>
            </a:r>
            <a:r>
              <a:rPr lang="en-US" altLang="zh-CN" sz="2000" baseline="-25000">
                <a:latin typeface="Times New Roman" panose="02020603050405020304" pitchFamily="18" charset="0"/>
              </a:rPr>
              <a:t>n</a:t>
            </a:r>
            <a:r>
              <a:rPr lang="zh-CN" altLang="en-US" sz="2000">
                <a:latin typeface="Times New Roman" panose="02020603050405020304" pitchFamily="18" charset="0"/>
              </a:rPr>
              <a:t>，其中</a:t>
            </a:r>
            <a:r>
              <a:rPr lang="en-US" altLang="zh-CN" sz="2000">
                <a:latin typeface="Times New Roman" panose="02020603050405020304" pitchFamily="18" charset="0"/>
              </a:rPr>
              <a:t>H</a:t>
            </a:r>
            <a:r>
              <a:rPr lang="en-US" altLang="zh-CN" sz="2000" baseline="-25000">
                <a:latin typeface="Times New Roman" panose="02020603050405020304" pitchFamily="18" charset="0"/>
              </a:rPr>
              <a:t>i</a:t>
            </a:r>
            <a:r>
              <a:rPr lang="zh-CN" altLang="en-US" sz="2000">
                <a:latin typeface="Times New Roman" panose="02020603050405020304" pitchFamily="18" charset="0"/>
              </a:rPr>
              <a:t>是中心成分</a:t>
            </a:r>
          </a:p>
          <a:p>
            <a:pPr algn="just" eaLnBrk="1" hangingPunct="1">
              <a:buFont typeface="Times New Roman" panose="02020603050405020304" pitchFamily="18" charset="0"/>
              <a:buChar char="1"/>
            </a:pPr>
            <a:r>
              <a:rPr lang="en-US" altLang="zh-CN" sz="2000">
                <a:latin typeface="Times New Roman" panose="02020603050405020304" pitchFamily="18" charset="0"/>
              </a:rPr>
              <a:t>. </a:t>
            </a:r>
            <a:r>
              <a:rPr lang="zh-CN" altLang="en-US" sz="2000">
                <a:latin typeface="Times New Roman" panose="02020603050405020304" pitchFamily="18" charset="0"/>
              </a:rPr>
              <a:t>若规则已在某些成分中指明了</a:t>
            </a:r>
            <a:r>
              <a:rPr lang="en-US" altLang="zh-CN" sz="20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000">
                <a:latin typeface="Times New Roman" panose="02020603050405020304" pitchFamily="18" charset="0"/>
              </a:rPr>
              <a:t>特征，则结束。</a:t>
            </a:r>
          </a:p>
          <a:p>
            <a:pPr eaLnBrk="1" hangingPunct="1">
              <a:buFont typeface="Times New Roman" panose="02020603050405020304" pitchFamily="18" charset="0"/>
              <a:buChar char="2"/>
            </a:pPr>
            <a:r>
              <a:rPr lang="en-US" altLang="zh-CN" sz="2000">
                <a:latin typeface="Times New Roman" panose="02020603050405020304" pitchFamily="18" charset="0"/>
              </a:rPr>
              <a:t>. </a:t>
            </a:r>
            <a:r>
              <a:rPr lang="zh-CN" altLang="en-US" sz="2000">
                <a:latin typeface="Times New Roman" panose="02020603050405020304" pitchFamily="18" charset="0"/>
              </a:rPr>
              <a:t>若</a:t>
            </a:r>
            <a:r>
              <a:rPr lang="en-US" altLang="zh-CN" sz="2000">
                <a:latin typeface="Times New Roman" panose="02020603050405020304" pitchFamily="18" charset="0"/>
              </a:rPr>
              <a:t>H</a:t>
            </a:r>
            <a:r>
              <a:rPr lang="en-US" altLang="zh-CN" sz="2000" baseline="-25000">
                <a:latin typeface="Times New Roman" panose="02020603050405020304" pitchFamily="18" charset="0"/>
              </a:rPr>
              <a:t>i</a:t>
            </a:r>
            <a:r>
              <a:rPr lang="zh-CN" altLang="en-US" sz="2000">
                <a:latin typeface="Times New Roman" panose="02020603050405020304" pitchFamily="18" charset="0"/>
              </a:rPr>
              <a:t>不是词性，则给</a:t>
            </a:r>
            <a:r>
              <a:rPr lang="en-US" altLang="zh-CN" sz="2000">
                <a:latin typeface="Times New Roman" panose="02020603050405020304" pitchFamily="18" charset="0"/>
              </a:rPr>
              <a:t>H</a:t>
            </a:r>
            <a:r>
              <a:rPr lang="en-US" altLang="zh-CN" sz="2000" baseline="-25000">
                <a:latin typeface="Times New Roman" panose="02020603050405020304" pitchFamily="18" charset="0"/>
              </a:rPr>
              <a:t>i</a:t>
            </a:r>
            <a:r>
              <a:rPr lang="zh-CN" altLang="en-US" sz="2000">
                <a:latin typeface="Times New Roman" panose="02020603050405020304" pitchFamily="18" charset="0"/>
              </a:rPr>
              <a:t>和</a:t>
            </a:r>
            <a:r>
              <a:rPr lang="en-US" altLang="zh-CN" sz="2000">
                <a:latin typeface="Times New Roman" panose="02020603050405020304" pitchFamily="18" charset="0"/>
              </a:rPr>
              <a:t>Y</a:t>
            </a:r>
            <a:r>
              <a:rPr lang="zh-CN" altLang="en-US" sz="2000">
                <a:latin typeface="Times New Roman" panose="02020603050405020304" pitchFamily="18" charset="0"/>
              </a:rPr>
              <a:t>添加</a:t>
            </a:r>
            <a:r>
              <a:rPr lang="en-US" altLang="zh-CN" sz="20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000">
                <a:latin typeface="Times New Roman" panose="02020603050405020304" pitchFamily="18" charset="0"/>
              </a:rPr>
              <a:t>特征，将其他子成分的 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zh-CN" altLang="en-US" sz="2000">
                <a:latin typeface="Times New Roman" panose="02020603050405020304" pitchFamily="18" charset="0"/>
              </a:rPr>
              <a:t>    </a:t>
            </a:r>
            <a:r>
              <a:rPr lang="en-US" altLang="zh-CN" sz="20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000">
                <a:latin typeface="Times New Roman" panose="02020603050405020304" pitchFamily="18" charset="0"/>
              </a:rPr>
              <a:t>特征值设为－</a:t>
            </a:r>
            <a:r>
              <a:rPr lang="en-US" altLang="zh-CN" sz="20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000">
                <a:latin typeface="Times New Roman" panose="02020603050405020304" pitchFamily="18" charset="0"/>
              </a:rPr>
              <a:t>，从而产生规则</a:t>
            </a:r>
          </a:p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    </a:t>
            </a:r>
            <a:r>
              <a:rPr lang="en-US" altLang="zh-CN" sz="2000">
                <a:latin typeface="Times New Roman" panose="02020603050405020304" pitchFamily="18" charset="0"/>
              </a:rPr>
              <a:t>(Y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?g)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(X</a:t>
            </a:r>
            <a:r>
              <a:rPr lang="en-US" altLang="zh-CN" sz="2000" baseline="-25000">
                <a:latin typeface="Times New Roman" panose="02020603050405020304" pitchFamily="18" charset="0"/>
              </a:rPr>
              <a:t>1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</a:rPr>
              <a:t>－</a:t>
            </a:r>
            <a:r>
              <a:rPr lang="en-US" altLang="zh-CN" sz="2000">
                <a:latin typeface="Times New Roman" panose="02020603050405020304" pitchFamily="18" charset="0"/>
              </a:rPr>
              <a:t>)…(H</a:t>
            </a:r>
            <a:r>
              <a:rPr lang="en-US" altLang="zh-CN" sz="2000" baseline="-25000">
                <a:latin typeface="Times New Roman" panose="02020603050405020304" pitchFamily="18" charset="0"/>
              </a:rPr>
              <a:t>i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?g)…(X</a:t>
            </a:r>
            <a:r>
              <a:rPr lang="en-US" altLang="zh-CN" sz="2000" baseline="-25000">
                <a:latin typeface="Times New Roman" panose="02020603050405020304" pitchFamily="18" charset="0"/>
              </a:rPr>
              <a:t>n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</a:rPr>
              <a:t>－</a:t>
            </a:r>
            <a:r>
              <a:rPr lang="en-US" altLang="zh-CN" sz="2000">
                <a:latin typeface="Times New Roman" panose="02020603050405020304" pitchFamily="18" charset="0"/>
              </a:rPr>
              <a:t>)</a:t>
            </a:r>
          </a:p>
          <a:p>
            <a:pPr algn="just" eaLnBrk="1" hangingPunct="1">
              <a:buFont typeface="Times New Roman" panose="02020603050405020304" pitchFamily="18" charset="0"/>
              <a:buChar char="3"/>
            </a:pPr>
            <a:r>
              <a:rPr lang="en-US" altLang="zh-CN" sz="2000">
                <a:latin typeface="Times New Roman" panose="02020603050405020304" pitchFamily="18" charset="0"/>
              </a:rPr>
              <a:t>. </a:t>
            </a:r>
            <a:r>
              <a:rPr lang="zh-CN" altLang="en-US" sz="2000">
                <a:latin typeface="Times New Roman" panose="02020603050405020304" pitchFamily="18" charset="0"/>
              </a:rPr>
              <a:t>若</a:t>
            </a:r>
            <a:r>
              <a:rPr lang="en-US" altLang="zh-CN" sz="2000">
                <a:latin typeface="Times New Roman" panose="02020603050405020304" pitchFamily="18" charset="0"/>
              </a:rPr>
              <a:t>H</a:t>
            </a:r>
            <a:r>
              <a:rPr lang="en-US" altLang="zh-CN" sz="2000" baseline="-25000">
                <a:latin typeface="Times New Roman" panose="02020603050405020304" pitchFamily="18" charset="0"/>
              </a:rPr>
              <a:t>i</a:t>
            </a:r>
            <a:r>
              <a:rPr lang="zh-CN" altLang="en-US" sz="2000">
                <a:latin typeface="Times New Roman" panose="02020603050405020304" pitchFamily="18" charset="0"/>
              </a:rPr>
              <a:t>是词性，则对每个非词性子成分</a:t>
            </a:r>
            <a:r>
              <a:rPr lang="en-US" altLang="zh-CN" sz="2000">
                <a:latin typeface="Times New Roman" panose="02020603050405020304" pitchFamily="18" charset="0"/>
              </a:rPr>
              <a:t>X</a:t>
            </a:r>
            <a:r>
              <a:rPr lang="en-US" altLang="zh-CN" sz="2000" baseline="-25000">
                <a:latin typeface="Times New Roman" panose="02020603050405020304" pitchFamily="18" charset="0"/>
              </a:rPr>
              <a:t>j</a:t>
            </a:r>
            <a:r>
              <a:rPr lang="zh-CN" altLang="en-US" sz="2000">
                <a:latin typeface="Times New Roman" panose="02020603050405020304" pitchFamily="18" charset="0"/>
              </a:rPr>
              <a:t>，添加一条如下形式的</a:t>
            </a:r>
          </a:p>
          <a:p>
            <a:pPr algn="just" eaLnBrk="1" hangingPunct="1">
              <a:buFont typeface="Times New Roman" panose="02020603050405020304" pitchFamily="18" charset="0"/>
              <a:buNone/>
            </a:pPr>
            <a:r>
              <a:rPr lang="zh-CN" altLang="en-US" sz="2000">
                <a:latin typeface="Times New Roman" panose="02020603050405020304" pitchFamily="18" charset="0"/>
              </a:rPr>
              <a:t>    规则</a:t>
            </a:r>
          </a:p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    </a:t>
            </a:r>
            <a:r>
              <a:rPr lang="en-US" altLang="zh-CN" sz="2000">
                <a:latin typeface="Times New Roman" panose="02020603050405020304" pitchFamily="18" charset="0"/>
              </a:rPr>
              <a:t>(Y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?g)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(X</a:t>
            </a:r>
            <a:r>
              <a:rPr lang="en-US" altLang="zh-CN" sz="2000" baseline="-25000">
                <a:latin typeface="Times New Roman" panose="02020603050405020304" pitchFamily="18" charset="0"/>
              </a:rPr>
              <a:t>1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</a:rPr>
              <a:t>－</a:t>
            </a:r>
            <a:r>
              <a:rPr lang="en-US" altLang="zh-CN" sz="2000">
                <a:latin typeface="Times New Roman" panose="02020603050405020304" pitchFamily="18" charset="0"/>
              </a:rPr>
              <a:t>)…(X</a:t>
            </a:r>
            <a:r>
              <a:rPr lang="en-US" altLang="zh-CN" sz="2000" baseline="-25000">
                <a:latin typeface="Times New Roman" panose="02020603050405020304" pitchFamily="18" charset="0"/>
              </a:rPr>
              <a:t>j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?g)…(X</a:t>
            </a:r>
            <a:r>
              <a:rPr lang="en-US" altLang="zh-CN" sz="2000" baseline="-25000">
                <a:latin typeface="Times New Roman" panose="02020603050405020304" pitchFamily="18" charset="0"/>
              </a:rPr>
              <a:t>n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zh-CN" altLang="en-US" sz="2000">
                <a:latin typeface="Times New Roman" panose="02020603050405020304" pitchFamily="18" charset="0"/>
              </a:rPr>
              <a:t>－</a:t>
            </a:r>
            <a:r>
              <a:rPr lang="en-US" altLang="zh-CN" sz="2000">
                <a:latin typeface="Times New Roman" panose="02020603050405020304" pitchFamily="18" charset="0"/>
              </a:rPr>
              <a:t>)</a:t>
            </a:r>
          </a:p>
          <a:p>
            <a:pPr eaLnBrk="1" hangingPunct="1"/>
            <a:endParaRPr lang="en-US" altLang="zh-CN"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85C67FB-AC68-6037-7461-1D81FD8D5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(6)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E6D33AC-8863-EDF0-8E29-C6D96E409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特殊疑问句的处理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通过上面的算法可以创建一个能够处理缺位的新文法。接下来则需要分析缺位填充成分的出处。在特殊疑问句中，填充成分一般是位于句首的名词短语或介词短语处。在此，我们引入一个新特征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。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特征表示的是一类引导问句的短语，通过这个特征我们就能识别出填充成分。 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特征主要以</a:t>
            </a:r>
            <a:r>
              <a:rPr lang="en-US" altLang="zh-CN" sz="2400">
                <a:latin typeface="Times New Roman" panose="02020603050405020304" pitchFamily="18" charset="0"/>
              </a:rPr>
              <a:t>who, what, when, where, why, </a:t>
            </a:r>
            <a:r>
              <a:rPr lang="zh-CN" altLang="en-US" sz="2400">
                <a:latin typeface="Times New Roman" panose="02020603050405020304" pitchFamily="18" charset="0"/>
              </a:rPr>
              <a:t>及</a:t>
            </a:r>
            <a:r>
              <a:rPr lang="en-US" altLang="zh-CN" sz="2400">
                <a:latin typeface="Times New Roman" panose="02020603050405020304" pitchFamily="18" charset="0"/>
              </a:rPr>
              <a:t>how(</a:t>
            </a:r>
            <a:r>
              <a:rPr lang="zh-CN" altLang="en-US" sz="2400">
                <a:latin typeface="Times New Roman" panose="02020603050405020304" pitchFamily="18" charset="0"/>
              </a:rPr>
              <a:t>也包括</a:t>
            </a:r>
            <a:r>
              <a:rPr lang="en-US" altLang="zh-CN" sz="2400">
                <a:latin typeface="Times New Roman" panose="02020603050405020304" pitchFamily="18" charset="0"/>
              </a:rPr>
              <a:t>how many</a:t>
            </a:r>
            <a:r>
              <a:rPr lang="zh-CN" altLang="en-US" sz="2400">
                <a:latin typeface="Times New Roman" panose="02020603050405020304" pitchFamily="18" charset="0"/>
              </a:rPr>
              <a:t>与</a:t>
            </a:r>
            <a:r>
              <a:rPr lang="en-US" altLang="zh-CN" sz="2400">
                <a:latin typeface="Times New Roman" panose="02020603050405020304" pitchFamily="18" charset="0"/>
              </a:rPr>
              <a:t>how carefully)</a:t>
            </a:r>
            <a:r>
              <a:rPr lang="zh-CN" altLang="en-US" sz="2400">
                <a:latin typeface="Times New Roman" panose="02020603050405020304" pitchFamily="18" charset="0"/>
              </a:rPr>
              <a:t>之类的词位标志。</a:t>
            </a:r>
            <a:r>
              <a:rPr lang="zh-CN" altLang="en-US"/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3A297C7-C01F-2850-2CDC-AFA22C199E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(7)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C869B87-899B-1844-C307-D29FA944B8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特殊疑问句的处理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上述疑问词分别属于几个不同的语法类。具体地说， </a:t>
            </a:r>
            <a:r>
              <a:rPr lang="en-US" altLang="zh-CN" sz="2400">
                <a:latin typeface="Times New Roman" panose="02020603050405020304" pitchFamily="18" charset="0"/>
              </a:rPr>
              <a:t>who, whom</a:t>
            </a:r>
            <a:r>
              <a:rPr lang="zh-CN" altLang="en-US" sz="2400"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latin typeface="Times New Roman" panose="02020603050405020304" pitchFamily="18" charset="0"/>
              </a:rPr>
              <a:t>what</a:t>
            </a:r>
            <a:r>
              <a:rPr lang="zh-CN" altLang="en-US" sz="2400">
                <a:latin typeface="Times New Roman" panose="02020603050405020304" pitchFamily="18" charset="0"/>
              </a:rPr>
              <a:t>可用来代替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而能以代词的形式出现：</a:t>
            </a:r>
            <a:endParaRPr lang="zh-CN" altLang="en-US" sz="2400" i="1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i="1">
                <a:latin typeface="Times New Roman" panose="02020603050405020304" pitchFamily="18" charset="0"/>
              </a:rPr>
              <a:t>               </a:t>
            </a:r>
            <a:r>
              <a:rPr lang="en-US" altLang="zh-CN" sz="2400" i="1">
                <a:latin typeface="Times New Roman" panose="02020603050405020304" pitchFamily="18" charset="0"/>
              </a:rPr>
              <a:t>Who</a:t>
            </a:r>
            <a:r>
              <a:rPr lang="en-US" altLang="zh-CN" sz="2400">
                <a:latin typeface="Times New Roman" panose="02020603050405020304" pitchFamily="18" charset="0"/>
              </a:rPr>
              <a:t> ate the pizza?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zh-CN" altLang="en-US" sz="2400">
                <a:latin typeface="Times New Roman" panose="02020603050405020304" pitchFamily="18" charset="0"/>
              </a:rPr>
              <a:t>而</a:t>
            </a:r>
            <a:r>
              <a:rPr lang="en-US" altLang="zh-CN" sz="2400">
                <a:latin typeface="Times New Roman" panose="02020603050405020304" pitchFamily="18" charset="0"/>
              </a:rPr>
              <a:t>what</a:t>
            </a:r>
            <a:r>
              <a:rPr lang="zh-CN" altLang="en-US" sz="2400"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latin typeface="Times New Roman" panose="02020603050405020304" pitchFamily="18" charset="0"/>
              </a:rPr>
              <a:t>which</a:t>
            </a:r>
            <a:r>
              <a:rPr lang="zh-CN" altLang="en-US" sz="2400">
                <a:latin typeface="Times New Roman" panose="02020603050405020304" pitchFamily="18" charset="0"/>
              </a:rPr>
              <a:t>则可充当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中的限定词：</a:t>
            </a:r>
            <a:endParaRPr lang="zh-CN" altLang="en-US" sz="2400" i="1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 i="1">
                <a:latin typeface="Times New Roman" panose="02020603050405020304" pitchFamily="18" charset="0"/>
              </a:rPr>
              <a:t>               </a:t>
            </a:r>
            <a:r>
              <a:rPr lang="en-US" altLang="zh-CN" sz="2400" i="1">
                <a:latin typeface="Times New Roman" panose="02020603050405020304" pitchFamily="18" charset="0"/>
              </a:rPr>
              <a:t>What</a:t>
            </a:r>
            <a:r>
              <a:rPr lang="en-US" altLang="zh-CN" sz="2400">
                <a:latin typeface="Times New Roman" panose="02020603050405020304" pitchFamily="18" charset="0"/>
              </a:rPr>
              <a:t> book did he sale?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zh-CN" altLang="en-US" sz="2400">
                <a:latin typeface="Times New Roman" panose="02020603050405020304" pitchFamily="18" charset="0"/>
              </a:rPr>
              <a:t>此外，</a:t>
            </a:r>
            <a:r>
              <a:rPr lang="en-US" altLang="zh-CN" sz="2400">
                <a:latin typeface="Times New Roman" panose="02020603050405020304" pitchFamily="18" charset="0"/>
              </a:rPr>
              <a:t>where</a:t>
            </a:r>
            <a:r>
              <a:rPr lang="zh-CN" altLang="en-US" sz="2400"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latin typeface="Times New Roman" panose="02020603050405020304" pitchFamily="18" charset="0"/>
              </a:rPr>
              <a:t>when</a:t>
            </a:r>
            <a:r>
              <a:rPr lang="zh-CN" altLang="en-US" sz="2400">
                <a:latin typeface="Times New Roman" panose="02020603050405020304" pitchFamily="18" charset="0"/>
              </a:rPr>
              <a:t>可充当介词短语、</a:t>
            </a:r>
            <a:r>
              <a:rPr lang="en-US" altLang="zh-CN" sz="2400">
                <a:latin typeface="Times New Roman" panose="02020603050405020304" pitchFamily="18" charset="0"/>
              </a:rPr>
              <a:t>how</a:t>
            </a:r>
            <a:r>
              <a:rPr lang="zh-CN" altLang="en-US" sz="2400">
                <a:latin typeface="Times New Roman" panose="02020603050405020304" pitchFamily="18" charset="0"/>
              </a:rPr>
              <a:t>可用于形容词和副词短语、</a:t>
            </a:r>
            <a:r>
              <a:rPr lang="en-US" altLang="zh-CN" sz="2400">
                <a:latin typeface="Times New Roman" panose="02020603050405020304" pitchFamily="18" charset="0"/>
              </a:rPr>
              <a:t>whose</a:t>
            </a:r>
            <a:r>
              <a:rPr lang="zh-CN" altLang="en-US" sz="2400">
                <a:latin typeface="Times New Roman" panose="02020603050405020304" pitchFamily="18" charset="0"/>
              </a:rPr>
              <a:t>则可作为所有格代词。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E1A0D90-BA90-F619-8CB7-9A434805D1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(8)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1B6DAC8-CCCD-F633-99A9-81E886B32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600" b="1"/>
              <a:t>特殊疑问句的处理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以上疑问词可用于不同的角色。上面的例子显示它们可以用于引入特殊疑问句，这将通过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</a:t>
            </a:r>
            <a:r>
              <a:rPr lang="en-US" altLang="zh-CN" sz="2400">
                <a:latin typeface="Times New Roman" panose="02020603050405020304" pitchFamily="18" charset="0"/>
              </a:rPr>
              <a:t>Q</a:t>
            </a:r>
            <a:r>
              <a:rPr lang="zh-CN" altLang="en-US" sz="2400">
                <a:latin typeface="Times New Roman" panose="02020603050405020304" pitchFamily="18" charset="0"/>
              </a:rPr>
              <a:t>来体现。它们中的某些词还可用于引导从句，这时的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</a:rPr>
              <a:t>R</a:t>
            </a:r>
            <a:r>
              <a:rPr lang="zh-CN" altLang="en-US" sz="2400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对于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特征值，还应满足如下限制：如果一个短语包含一个具有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特征的子短语，则更大的短语也具有相同的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特征值。例如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 </a:t>
            </a:r>
            <a:r>
              <a:rPr lang="en-US" altLang="zh-CN" sz="2400">
                <a:latin typeface="Times New Roman" panose="02020603050405020304" pitchFamily="18" charset="0"/>
              </a:rPr>
              <a:t>In what store did you buy the picture?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是一个合法的疑问句，因为介词短语</a:t>
            </a:r>
            <a:r>
              <a:rPr lang="en-US" altLang="zh-CN" sz="2400" i="1">
                <a:latin typeface="Times New Roman" panose="02020603050405020304" pitchFamily="18" charset="0"/>
              </a:rPr>
              <a:t>in what store</a:t>
            </a:r>
            <a:r>
              <a:rPr lang="zh-CN" altLang="en-US" sz="2400">
                <a:latin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</a:rPr>
              <a:t>Q(</a:t>
            </a:r>
            <a:r>
              <a:rPr lang="zh-CN" altLang="en-US" sz="2400">
                <a:latin typeface="Times New Roman" panose="02020603050405020304" pitchFamily="18" charset="0"/>
              </a:rPr>
              <a:t>原因是</a:t>
            </a:r>
            <a:r>
              <a:rPr lang="en-US" altLang="zh-CN" sz="2400" i="1">
                <a:latin typeface="Times New Roman" panose="02020603050405020304" pitchFamily="18" charset="0"/>
              </a:rPr>
              <a:t>what</a:t>
            </a:r>
            <a:r>
              <a:rPr lang="zh-CN" altLang="en-US" sz="2400">
                <a:latin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</a:rPr>
              <a:t>Q</a:t>
            </a:r>
            <a:r>
              <a:rPr lang="zh-CN" altLang="en-US" sz="2400">
                <a:latin typeface="Times New Roman" panose="02020603050405020304" pitchFamily="18" charset="0"/>
              </a:rPr>
              <a:t>，于是名词短语</a:t>
            </a:r>
            <a:r>
              <a:rPr lang="en-US" altLang="zh-CN" sz="2400" i="1">
                <a:latin typeface="Times New Roman" panose="02020603050405020304" pitchFamily="18" charset="0"/>
              </a:rPr>
              <a:t>what store</a:t>
            </a:r>
            <a:r>
              <a:rPr lang="zh-CN" altLang="en-US" sz="2400">
                <a:latin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</a:rPr>
              <a:t>Q)</a:t>
            </a:r>
            <a:r>
              <a:rPr lang="en-US" altLang="zh-CN" sz="2600"/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5A1A344-9A67-7AB4-64A8-2F5EB2CC2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(9)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81FC880-67EE-94CB-534A-66FE14C617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668338"/>
          </a:xfrm>
        </p:spPr>
        <p:txBody>
          <a:bodyPr/>
          <a:lstStyle/>
          <a:p>
            <a:pPr eaLnBrk="1" hangingPunct="1"/>
            <a:r>
              <a:rPr lang="zh-CN" altLang="en-US" b="1"/>
              <a:t>特殊疑问句的处理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60059E6D-1F89-F6CA-C6DD-38F4AE1D5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406650"/>
            <a:ext cx="7343775" cy="4117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ts val="775"/>
              </a:spcBef>
            </a:pPr>
            <a:r>
              <a:rPr lang="en-US" altLang="zh-CN" sz="2000">
                <a:latin typeface="Times New Roman" panose="02020603050405020304" pitchFamily="18" charset="0"/>
              </a:rPr>
              <a:t>what:	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PRO               when:         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PP-WRD</a:t>
            </a:r>
          </a:p>
          <a:p>
            <a:pPr algn="just" eaLnBrk="1" hangingPunct="1"/>
            <a:r>
              <a:rPr lang="en-US" altLang="zh-CN" sz="2000" b="1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Q          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{Q R}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{3s 3p})	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2000">
                <a:latin typeface="Times New Roman" panose="02020603050405020304" pitchFamily="18" charset="0"/>
              </a:rPr>
              <a:t> TIME)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what:	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QDET            who:	           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PRO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Q           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{Q R}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{3s 3p})	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{3s 3p})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which:	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QDET           where:           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PP-WRD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Q           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{Q R}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{3s 3p})	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{LOC MOT})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which:	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PRO              whose:          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PRO</a:t>
            </a:r>
          </a:p>
          <a:p>
            <a:pPr algn="just" eaLnBrk="1" hangingPunct="1"/>
            <a:r>
              <a:rPr lang="en-US" altLang="zh-CN" sz="2000" b="1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R           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{Q R}</a:t>
            </a:r>
          </a:p>
          <a:p>
            <a:pPr algn="just" eaLnBrk="1" hangingPunct="1"/>
            <a:r>
              <a:rPr lang="en-US" altLang="zh-CN" sz="2000">
                <a:latin typeface="Times New Roman" panose="02020603050405020304" pitchFamily="18" charset="0"/>
              </a:rPr>
              <a:t>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{3s 3p})	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POSS</a:t>
            </a:r>
            <a:r>
              <a:rPr lang="en-US" altLang="zh-CN" sz="2000">
                <a:latin typeface="Times New Roman" panose="02020603050405020304" pitchFamily="18" charset="0"/>
              </a:rPr>
              <a:t> +</a:t>
            </a:r>
          </a:p>
          <a:p>
            <a:pPr algn="just" eaLnBrk="1" hangingPunct="1"/>
            <a:r>
              <a:rPr lang="en-US" altLang="zh-CN" sz="2000" b="1">
                <a:latin typeface="Times New Roman" panose="02020603050405020304" pitchFamily="18" charset="0"/>
              </a:rPr>
              <a:t>                                      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{3s 3p})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67F468F-3A51-8FE2-ECBA-86212C2A5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29575" cy="1216025"/>
          </a:xfrm>
        </p:spPr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(10)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BF3C05E-2178-CCA6-68F9-68390DFB0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24038"/>
            <a:ext cx="8001000" cy="525462"/>
          </a:xfrm>
        </p:spPr>
        <p:txBody>
          <a:bodyPr/>
          <a:lstStyle/>
          <a:p>
            <a:pPr eaLnBrk="1" hangingPunct="1"/>
            <a:r>
              <a:rPr lang="zh-CN" altLang="en-US" sz="2400"/>
              <a:t>处理疑问词的简单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latin typeface="Times New Roman" panose="02020603050405020304" pitchFamily="18" charset="0"/>
              </a:rPr>
              <a:t>PP</a:t>
            </a:r>
            <a:r>
              <a:rPr lang="zh-CN" altLang="en-US" sz="2400"/>
              <a:t>文法 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27306784-B0D6-E118-E073-B676DEACE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349500"/>
            <a:ext cx="7704137" cy="3743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lvl="1" algn="just" eaLnBrk="1" hangingPunct="1">
              <a:buFont typeface="Times New Roman" panose="02020603050405020304" pitchFamily="18" charset="0"/>
              <a:buChar char="1"/>
            </a:pPr>
            <a:r>
              <a:rPr lang="en-US" altLang="zh-CN" sz="2000">
                <a:latin typeface="Times New Roman" panose="02020603050405020304" pitchFamily="18" charset="0"/>
              </a:rPr>
              <a:t>. (NP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POSS</a:t>
            </a:r>
            <a:r>
              <a:rPr lang="en-US" altLang="zh-CN" sz="2000">
                <a:latin typeface="Times New Roman" panose="02020603050405020304" pitchFamily="18" charset="0"/>
              </a:rPr>
              <a:t> ?p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(PRO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POSS</a:t>
            </a:r>
            <a:r>
              <a:rPr lang="en-US" altLang="zh-CN" sz="2000">
                <a:latin typeface="Times New Roman" panose="02020603050405020304" pitchFamily="18" charset="0"/>
              </a:rPr>
              <a:t> ?p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</a:p>
          <a:p>
            <a:pPr lvl="1" eaLnBrk="1" hangingPunct="1">
              <a:buFont typeface="Times New Roman" panose="02020603050405020304" pitchFamily="18" charset="0"/>
              <a:buChar char="2"/>
            </a:pPr>
            <a:r>
              <a:rPr lang="en-US" altLang="zh-CN" sz="2000">
                <a:latin typeface="Times New Roman" panose="02020603050405020304" pitchFamily="18" charset="0"/>
              </a:rPr>
              <a:t>. (NP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(DET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?a) (CNP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?a)</a:t>
            </a:r>
          </a:p>
          <a:p>
            <a:pPr lvl="1" eaLnBrk="1" hangingPunct="1">
              <a:buFont typeface="Times New Roman" panose="02020603050405020304" pitchFamily="18" charset="0"/>
              <a:buChar char="3"/>
            </a:pPr>
            <a:r>
              <a:rPr lang="en-US" altLang="zh-CN" sz="2000">
                <a:latin typeface="Times New Roman" panose="02020603050405020304" pitchFamily="18" charset="0"/>
              </a:rPr>
              <a:t>. CNP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N</a:t>
            </a:r>
          </a:p>
          <a:p>
            <a:pPr lvl="1" eaLnBrk="1" hangingPunct="1">
              <a:buFont typeface="Times New Roman" panose="02020603050405020304" pitchFamily="18" charset="0"/>
              <a:buChar char="4"/>
            </a:pPr>
            <a:r>
              <a:rPr lang="en-US" altLang="zh-CN" sz="2000">
                <a:latin typeface="Times New Roman" panose="02020603050405020304" pitchFamily="18" charset="0"/>
              </a:rPr>
              <a:t>. CNP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ADJ N</a:t>
            </a:r>
          </a:p>
          <a:p>
            <a:pPr lvl="1" eaLnBrk="1" hangingPunct="1">
              <a:buFont typeface="Times New Roman" panose="02020603050405020304" pitchFamily="18" charset="0"/>
              <a:buChar char="5"/>
            </a:pPr>
            <a:r>
              <a:rPr lang="en-US" altLang="zh-CN" sz="2000">
                <a:latin typeface="Times New Roman" panose="02020603050405020304" pitchFamily="18" charset="0"/>
              </a:rPr>
              <a:t>. DET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ART</a:t>
            </a:r>
          </a:p>
          <a:p>
            <a:pPr lvl="1" eaLnBrk="1" hangingPunct="1">
              <a:buFont typeface="Times New Roman" panose="02020603050405020304" pitchFamily="18" charset="0"/>
              <a:buChar char="6"/>
            </a:pPr>
            <a:r>
              <a:rPr lang="en-US" altLang="zh-CN" sz="2000">
                <a:latin typeface="Times New Roman" panose="02020603050405020304" pitchFamily="18" charset="0"/>
              </a:rPr>
              <a:t>. (DET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(NP[+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POSS</a:t>
            </a:r>
            <a:r>
              <a:rPr lang="en-US" altLang="zh-CN" sz="2000">
                <a:latin typeface="Times New Roman" panose="02020603050405020304" pitchFamily="18" charset="0"/>
              </a:rPr>
              <a:t>]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</a:p>
          <a:p>
            <a:pPr lvl="1" eaLnBrk="1" hangingPunct="1">
              <a:buFont typeface="Times New Roman" panose="02020603050405020304" pitchFamily="18" charset="0"/>
              <a:buChar char="7"/>
            </a:pPr>
            <a:r>
              <a:rPr lang="en-US" altLang="zh-CN" sz="2000">
                <a:latin typeface="Times New Roman" panose="02020603050405020304" pitchFamily="18" charset="0"/>
              </a:rPr>
              <a:t>. (DET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 (QDET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</a:p>
          <a:p>
            <a:pPr lvl="1" eaLnBrk="1" hangingPunct="1">
              <a:buFont typeface="Times New Roman" panose="02020603050405020304" pitchFamily="18" charset="0"/>
              <a:buChar char="8"/>
            </a:pPr>
            <a:r>
              <a:rPr lang="en-US" altLang="zh-CN" sz="2000">
                <a:latin typeface="Times New Roman" panose="02020603050405020304" pitchFamily="18" charset="0"/>
              </a:rPr>
              <a:t>. (PP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P (NP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</a:p>
          <a:p>
            <a:pPr lvl="1" eaLnBrk="1" hangingPunct="1">
              <a:buFont typeface="Times New Roman" panose="02020603050405020304" pitchFamily="18" charset="0"/>
              <a:buChar char="9"/>
            </a:pPr>
            <a:r>
              <a:rPr lang="en-US" altLang="zh-CN" sz="2000">
                <a:latin typeface="Times New Roman" panose="02020603050405020304" pitchFamily="18" charset="0"/>
              </a:rPr>
              <a:t>. (PP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(PP-WRD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000">
                <a:latin typeface="Times New Roman" panose="02020603050405020304" pitchFamily="18" charset="0"/>
              </a:rPr>
              <a:t> ?w)</a:t>
            </a:r>
          </a:p>
          <a:p>
            <a:pPr lvl="2" algn="just" eaLnBrk="1" hangingPunct="1"/>
            <a:endParaRPr lang="en-US" altLang="zh-CN" sz="2000">
              <a:latin typeface="Times New Roman" panose="02020603050405020304" pitchFamily="18" charset="0"/>
            </a:endParaRPr>
          </a:p>
          <a:p>
            <a:pPr lvl="2" algn="just" eaLnBrk="1" hangingPunct="1"/>
            <a:r>
              <a:rPr lang="en-US" altLang="zh-CN" sz="2000">
                <a:latin typeface="Times New Roman" panose="02020603050405020304" pitchFamily="18" charset="0"/>
              </a:rPr>
              <a:t>NP, DET</a:t>
            </a:r>
            <a:r>
              <a:rPr lang="zh-CN" altLang="en-US" sz="2000">
                <a:latin typeface="Times New Roman" panose="02020603050405020304" pitchFamily="18" charset="0"/>
              </a:rPr>
              <a:t>和</a:t>
            </a:r>
            <a:r>
              <a:rPr lang="en-US" altLang="zh-CN" sz="2000">
                <a:latin typeface="Times New Roman" panose="02020603050405020304" pitchFamily="18" charset="0"/>
              </a:rPr>
              <a:t>CNP</a:t>
            </a:r>
            <a:r>
              <a:rPr lang="zh-CN" altLang="en-US" sz="2000">
                <a:latin typeface="Times New Roman" panose="02020603050405020304" pitchFamily="18" charset="0"/>
              </a:rPr>
              <a:t>的中心特征：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</a:p>
          <a:p>
            <a:pPr lvl="2" algn="just" eaLnBrk="1" hangingPunct="1"/>
            <a:r>
              <a:rPr lang="en-US" altLang="zh-CN" sz="2000">
                <a:latin typeface="Times New Roman" panose="02020603050405020304" pitchFamily="18" charset="0"/>
              </a:rPr>
              <a:t>PP</a:t>
            </a:r>
            <a:r>
              <a:rPr lang="zh-CN" altLang="en-US" sz="2000">
                <a:latin typeface="Times New Roman" panose="02020603050405020304" pitchFamily="18" charset="0"/>
              </a:rPr>
              <a:t>的中心特征：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endParaRPr lang="en-US" altLang="zh-CN" sz="2000">
              <a:solidFill>
                <a:schemeClr val="folHlink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B5031E4-F076-F2E5-349D-6C3B6CB23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(11)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63AFD1E-B446-2346-E34B-CD5FC0D075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752600"/>
            <a:ext cx="8280400" cy="4267200"/>
          </a:xfrm>
        </p:spPr>
        <p:txBody>
          <a:bodyPr/>
          <a:lstStyle/>
          <a:p>
            <a:pPr eaLnBrk="1" hangingPunct="1"/>
            <a:r>
              <a:rPr lang="zh-CN" altLang="en-US" sz="3400" b="1"/>
              <a:t>特殊疑问句的处理</a:t>
            </a:r>
            <a:endParaRPr lang="zh-CN" altLang="en-US" sz="34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现在，很多特殊疑问句可通过添加两条新规则来处理。下面是基于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latin typeface="Times New Roman" panose="02020603050405020304" pitchFamily="18" charset="0"/>
              </a:rPr>
              <a:t>PP</a:t>
            </a:r>
            <a:r>
              <a:rPr lang="zh-CN" altLang="en-US" sz="2400">
                <a:latin typeface="Times New Roman" panose="02020603050405020304" pitchFamily="18" charset="0"/>
              </a:rPr>
              <a:t>的疑问句处理规则：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000">
                <a:latin typeface="Times New Roman" panose="02020603050405020304" pitchFamily="18" charset="0"/>
              </a:rPr>
              <a:t>         </a:t>
            </a:r>
            <a:r>
              <a:rPr lang="en-US" altLang="zh-CN" sz="2200">
                <a:latin typeface="Times New Roman" panose="02020603050405020304" pitchFamily="18" charset="0"/>
              </a:rPr>
              <a:t>S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200">
                <a:latin typeface="Times New Roman" panose="02020603050405020304" pitchFamily="18" charset="0"/>
              </a:rPr>
              <a:t>(NP[Q,</a:t>
            </a:r>
            <a:r>
              <a:rPr lang="zh-CN" altLang="en-US" sz="2200">
                <a:latin typeface="Times New Roman" panose="02020603050405020304" pitchFamily="18" charset="0"/>
              </a:rPr>
              <a:t>－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]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200">
                <a:latin typeface="Times New Roman" panose="02020603050405020304" pitchFamily="18" charset="0"/>
              </a:rPr>
              <a:t> ?a) (S[+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2200">
                <a:latin typeface="Times New Roman" panose="02020603050405020304" pitchFamily="18" charset="0"/>
              </a:rPr>
              <a:t>]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?a)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  S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200">
                <a:latin typeface="Times New Roman" panose="02020603050405020304" pitchFamily="18" charset="0"/>
              </a:rPr>
              <a:t>(PP[Q,</a:t>
            </a:r>
            <a:r>
              <a:rPr lang="zh-CN" altLang="en-US" sz="2200">
                <a:latin typeface="Times New Roman" panose="02020603050405020304" pitchFamily="18" charset="0"/>
              </a:rPr>
              <a:t>－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]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2200">
                <a:latin typeface="Times New Roman" panose="02020603050405020304" pitchFamily="18" charset="0"/>
              </a:rPr>
              <a:t> ?a) (S[+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2200">
                <a:latin typeface="Times New Roman" panose="02020603050405020304" pitchFamily="18" charset="0"/>
              </a:rPr>
              <a:t>]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(PP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1800">
                <a:latin typeface="Times New Roman" panose="02020603050405020304" pitchFamily="18" charset="0"/>
              </a:rPr>
              <a:t> ?a)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zh-CN" altLang="en-US" sz="2400">
                <a:latin typeface="Times New Roman" panose="02020603050405020304" pitchFamily="18" charset="0"/>
              </a:rPr>
              <a:t>这两条规则都将</a:t>
            </a:r>
            <a:r>
              <a:rPr lang="en-US" altLang="zh-CN" sz="2400"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特征的值设置为首个</a:t>
            </a:r>
            <a:r>
              <a:rPr lang="en-US" altLang="zh-CN" sz="2400"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成分的副本，所以它们可用于填充后面的</a:t>
            </a:r>
            <a:r>
              <a:rPr lang="en-US" altLang="zh-CN" sz="2400">
                <a:latin typeface="Times New Roman" panose="02020603050405020304" pitchFamily="18" charset="0"/>
              </a:rPr>
              <a:t>S</a:t>
            </a:r>
            <a:r>
              <a:rPr lang="zh-CN" altLang="en-US" sz="2400">
                <a:latin typeface="Times New Roman" panose="02020603050405020304" pitchFamily="18" charset="0"/>
              </a:rPr>
              <a:t>成分的缺位。因为后面的</a:t>
            </a:r>
            <a:r>
              <a:rPr lang="en-US" altLang="zh-CN" sz="2400">
                <a:latin typeface="Times New Roman" panose="02020603050405020304" pitchFamily="18" charset="0"/>
              </a:rPr>
              <a:t>S</a:t>
            </a:r>
            <a:r>
              <a:rPr lang="zh-CN" altLang="en-US" sz="2400">
                <a:latin typeface="Times New Roman" panose="02020603050405020304" pitchFamily="18" charset="0"/>
              </a:rPr>
              <a:t>成分必须具有</a:t>
            </a:r>
            <a:r>
              <a:rPr lang="en-US" altLang="zh-CN" sz="2200">
                <a:latin typeface="Times New Roman" panose="02020603050405020304" pitchFamily="18" charset="0"/>
              </a:rPr>
              <a:t>+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zh-CN" altLang="en-US" sz="2400">
                <a:latin typeface="Times New Roman" panose="02020603050405020304" pitchFamily="18" charset="0"/>
              </a:rPr>
              <a:t>特征，所以它还必须涵盖主助倒置规则。</a:t>
            </a:r>
            <a:r>
              <a:rPr lang="zh-CN" altLang="en-US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ABF349D-EC0F-B2C2-4367-F83A6824B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(12)</a:t>
            </a:r>
          </a:p>
        </p:txBody>
      </p:sp>
      <p:sp>
        <p:nvSpPr>
          <p:cNvPr id="37891" name="Text Box 4">
            <a:extLst>
              <a:ext uri="{FF2B5EF4-FFF2-40B4-BE49-F238E27FC236}">
                <a16:creationId xmlns:a16="http://schemas.microsoft.com/office/drawing/2014/main" id="{A3E5DEAB-C822-3B11-EE30-737675E09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71650"/>
            <a:ext cx="6840538" cy="46815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Times New Roman" panose="02020603050405020304" pitchFamily="18" charset="0"/>
              <a:buChar char="1"/>
            </a:pPr>
            <a:r>
              <a:rPr lang="en-US" altLang="zh-CN" sz="1600">
                <a:latin typeface="Times New Roman" panose="02020603050405020304" pitchFamily="18" charset="0"/>
              </a:rPr>
              <a:t>0. (S[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1600">
                <a:latin typeface="Times New Roman" panose="02020603050405020304" pitchFamily="18" charset="0"/>
              </a:rPr>
              <a:t>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1600">
                <a:latin typeface="Times New Roman" panose="02020603050405020304" pitchFamily="18" charset="0"/>
              </a:rPr>
              <a:t> ?w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(NP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1600">
                <a:latin typeface="Times New Roman" panose="02020603050405020304" pitchFamily="18" charset="0"/>
              </a:rPr>
              <a:t> ?w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600">
                <a:latin typeface="Times New Roman" panose="02020603050405020304" pitchFamily="18" charset="0"/>
              </a:rPr>
              <a:t> ?a)</a:t>
            </a:r>
          </a:p>
          <a:p>
            <a:pPr lvl="1" algn="just" eaLnBrk="1" hangingPunct="1"/>
            <a:r>
              <a:rPr lang="en-US" altLang="zh-CN" sz="1600">
                <a:latin typeface="Times New Roman" panose="02020603050405020304" pitchFamily="18" charset="0"/>
              </a:rPr>
              <a:t>                                               (VP[fin]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600">
                <a:latin typeface="Times New Roman" panose="02020603050405020304" pitchFamily="18" charset="0"/>
              </a:rPr>
              <a:t> ?a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algn="just" eaLnBrk="1" hangingPunct="1">
              <a:buFont typeface="Times New Roman" panose="02020603050405020304" pitchFamily="18" charset="0"/>
              <a:buChar char="1"/>
            </a:pPr>
            <a:r>
              <a:rPr lang="en-US" altLang="zh-CN" sz="1600">
                <a:latin typeface="Times New Roman" panose="02020603050405020304" pitchFamily="18" charset="0"/>
              </a:rPr>
              <a:t>1. (S[+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1600">
                <a:latin typeface="Times New Roman" panose="02020603050405020304" pitchFamily="18" charset="0"/>
              </a:rPr>
              <a:t>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1600">
                <a:latin typeface="Times New Roman" panose="02020603050405020304" pitchFamily="18" charset="0"/>
              </a:rPr>
              <a:t> ?w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(AUX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en-US" altLang="zh-CN" sz="1600">
                <a:latin typeface="Times New Roman" panose="02020603050405020304" pitchFamily="18" charset="0"/>
              </a:rPr>
              <a:t> ?s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600">
                <a:latin typeface="Times New Roman" panose="02020603050405020304" pitchFamily="18" charset="0"/>
              </a:rPr>
              <a:t> ?a)</a:t>
            </a:r>
          </a:p>
          <a:p>
            <a:pPr lvl="1" algn="just" eaLnBrk="1" hangingPunct="1"/>
            <a:r>
              <a:rPr lang="en-US" altLang="zh-CN" sz="1600">
                <a:latin typeface="Times New Roman" panose="02020603050405020304" pitchFamily="18" charset="0"/>
              </a:rPr>
              <a:t>                                             (NP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1600">
                <a:latin typeface="Times New Roman" panose="02020603050405020304" pitchFamily="18" charset="0"/>
              </a:rPr>
              <a:t> ?w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600">
                <a:latin typeface="Times New Roman" panose="02020603050405020304" pitchFamily="18" charset="0"/>
              </a:rPr>
              <a:t> ?a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>
                <a:latin typeface="Times New Roman" panose="02020603050405020304" pitchFamily="18" charset="0"/>
              </a:rPr>
              <a:t>)</a:t>
            </a:r>
          </a:p>
          <a:p>
            <a:pPr lvl="1" algn="just" eaLnBrk="1" hangingPunct="1"/>
            <a:r>
              <a:rPr lang="en-US" altLang="zh-CN" sz="1600">
                <a:latin typeface="Times New Roman" panose="02020603050405020304" pitchFamily="18" charset="0"/>
              </a:rPr>
              <a:t>                                             (VP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 sz="1600">
                <a:latin typeface="Times New Roman" panose="02020603050405020304" pitchFamily="18" charset="0"/>
              </a:rPr>
              <a:t> ?s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algn="just" eaLnBrk="1" hangingPunct="1">
              <a:buFont typeface="Times New Roman" panose="02020603050405020304" pitchFamily="18" charset="0"/>
              <a:buChar char="1"/>
            </a:pPr>
            <a:r>
              <a:rPr lang="en-US" altLang="zh-CN" sz="1600">
                <a:latin typeface="Times New Roman" panose="02020603050405020304" pitchFamily="18" charset="0"/>
              </a:rPr>
              <a:t>2. S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(NP[Q,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600">
                <a:latin typeface="Times New Roman" panose="02020603050405020304" pitchFamily="18" charset="0"/>
              </a:rPr>
              <a:t> ?a) (S[+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1600">
                <a:latin typeface="Times New Roman" panose="02020603050405020304" pitchFamily="18" charset="0"/>
              </a:rPr>
              <a:t>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en-US" altLang="zh-CN" sz="1400">
                <a:latin typeface="Times New Roman" panose="02020603050405020304" pitchFamily="18" charset="0"/>
              </a:rPr>
              <a:t>(NP </a:t>
            </a:r>
            <a:r>
              <a:rPr lang="en-US" altLang="zh-CN" sz="1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400">
                <a:latin typeface="Times New Roman" panose="02020603050405020304" pitchFamily="18" charset="0"/>
              </a:rPr>
              <a:t> ?a)</a:t>
            </a:r>
            <a:r>
              <a:rPr lang="en-US" altLang="zh-CN" sz="16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13. S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(PP[Q,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1600">
                <a:latin typeface="Times New Roman" panose="02020603050405020304" pitchFamily="18" charset="0"/>
              </a:rPr>
              <a:t> ?a) (S[+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1600">
                <a:latin typeface="Times New Roman" panose="02020603050405020304" pitchFamily="18" charset="0"/>
              </a:rPr>
              <a:t>]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en-US" altLang="zh-CN" sz="1400">
                <a:latin typeface="Times New Roman" panose="02020603050405020304" pitchFamily="18" charset="0"/>
              </a:rPr>
              <a:t>(PP </a:t>
            </a:r>
            <a:r>
              <a:rPr lang="en-US" altLang="zh-CN" sz="14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1400">
                <a:latin typeface="Times New Roman" panose="02020603050405020304" pitchFamily="18" charset="0"/>
              </a:rPr>
              <a:t> ?a)</a:t>
            </a:r>
            <a:r>
              <a:rPr lang="en-US" altLang="zh-CN" sz="16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14.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(AUX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COMPFORM</a:t>
            </a:r>
            <a:r>
              <a:rPr lang="en-US" altLang="zh-CN" sz="1600">
                <a:latin typeface="Times New Roman" panose="02020603050405020304" pitchFamily="18" charset="0"/>
              </a:rPr>
              <a:t> ?s) (VP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 sz="1600">
                <a:latin typeface="Times New Roman" panose="02020603050405020304" pitchFamily="18" charset="0"/>
              </a:rPr>
              <a:t> ?s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algn="just"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15. VP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V[_none]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16.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 V[_np] (NP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17.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 V[_vp:inf] (VP[inf]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18.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 V[_np_vp:inf] (NP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 (VP[inf]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18’.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 V[_np_vp:inf] (NP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>
                <a:latin typeface="Times New Roman" panose="02020603050405020304" pitchFamily="18" charset="0"/>
              </a:rPr>
              <a:t>) (VP[inf]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algn="just"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19. (VP[inf]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 i="1">
                <a:latin typeface="Times New Roman" panose="02020603050405020304" pitchFamily="18" charset="0"/>
              </a:rPr>
              <a:t>TO</a:t>
            </a:r>
            <a:r>
              <a:rPr lang="en-US" altLang="zh-CN" sz="1600">
                <a:latin typeface="Times New Roman" panose="02020603050405020304" pitchFamily="18" charset="0"/>
              </a:rPr>
              <a:t> (VP[base]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20.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 V[_np_pp:loc] (NP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 (PP[loc]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Times New Roman" panose="02020603050405020304" pitchFamily="18" charset="0"/>
              <a:buNone/>
            </a:pPr>
            <a:r>
              <a:rPr lang="en-US" altLang="zh-CN" sz="1600">
                <a:latin typeface="Times New Roman" panose="02020603050405020304" pitchFamily="18" charset="0"/>
              </a:rPr>
              <a:t>20’. (VP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  <a:r>
              <a:rPr lang="en-US" altLang="zh-CN" sz="16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1600">
                <a:latin typeface="Times New Roman" panose="02020603050405020304" pitchFamily="18" charset="0"/>
              </a:rPr>
              <a:t> V[_np_pp:loc] (NP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</a:t>
            </a:r>
            <a:r>
              <a:rPr lang="zh-CN" altLang="en-US" sz="1600">
                <a:latin typeface="Times New Roman" panose="02020603050405020304" pitchFamily="18" charset="0"/>
              </a:rPr>
              <a:t>－</a:t>
            </a:r>
            <a:r>
              <a:rPr lang="en-US" altLang="zh-CN" sz="1600">
                <a:latin typeface="Times New Roman" panose="02020603050405020304" pitchFamily="18" charset="0"/>
              </a:rPr>
              <a:t>) (PP[loc]</a:t>
            </a:r>
            <a:r>
              <a:rPr lang="en-US" altLang="zh-CN" sz="1600" b="1">
                <a:latin typeface="Times New Roman" panose="02020603050405020304" pitchFamily="18" charset="0"/>
              </a:rPr>
              <a:t> 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1600">
                <a:latin typeface="Times New Roman" panose="02020603050405020304" pitchFamily="18" charset="0"/>
              </a:rPr>
              <a:t> ?g)</a:t>
            </a:r>
          </a:p>
          <a:p>
            <a:pPr lvl="1" algn="just" eaLnBrk="1" hangingPunct="1"/>
            <a:endParaRPr lang="en-US" altLang="zh-CN" sz="1600">
              <a:latin typeface="Times New Roman" panose="02020603050405020304" pitchFamily="18" charset="0"/>
            </a:endParaRPr>
          </a:p>
          <a:p>
            <a:pPr lvl="1" algn="just" eaLnBrk="1" hangingPunct="1"/>
            <a:r>
              <a:rPr lang="en-US" altLang="zh-CN" sz="1600">
                <a:latin typeface="Times New Roman" panose="02020603050405020304" pitchFamily="18" charset="0"/>
              </a:rPr>
              <a:t>S</a:t>
            </a:r>
            <a:r>
              <a:rPr lang="zh-CN" altLang="en-US" sz="1600">
                <a:latin typeface="Times New Roman" panose="02020603050405020304" pitchFamily="18" charset="0"/>
              </a:rPr>
              <a:t>和</a:t>
            </a:r>
            <a:r>
              <a:rPr lang="en-US" altLang="zh-CN" sz="1600">
                <a:latin typeface="Times New Roman" panose="02020603050405020304" pitchFamily="18" charset="0"/>
              </a:rPr>
              <a:t>VP</a:t>
            </a:r>
            <a:r>
              <a:rPr lang="zh-CN" altLang="en-US" sz="1600">
                <a:latin typeface="Times New Roman" panose="02020603050405020304" pitchFamily="18" charset="0"/>
              </a:rPr>
              <a:t>的中心特征：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zh-CN" altLang="en-US" sz="1600">
                <a:latin typeface="Times New Roman" panose="02020603050405020304" pitchFamily="18" charset="0"/>
              </a:rPr>
              <a:t>，</a:t>
            </a:r>
            <a:r>
              <a:rPr lang="en-US" altLang="zh-CN" sz="16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endParaRPr lang="en-US" altLang="zh-CN" sz="1600">
              <a:solidFill>
                <a:schemeClr val="folHlink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52CD76A-8CDF-9013-1F11-ECF6F3724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(13)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26E8377-0BF0-0A20-A759-13686E178B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带缺位的句法分析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带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特征的文法会大大增加分析器的</a:t>
            </a:r>
            <a:r>
              <a:rPr lang="en-US" altLang="zh-CN" sz="2400">
                <a:latin typeface="Times New Roman" panose="02020603050405020304" pitchFamily="18" charset="0"/>
              </a:rPr>
              <a:t>(</a:t>
            </a:r>
            <a:r>
              <a:rPr lang="zh-CN" altLang="en-US" sz="2400">
                <a:latin typeface="Times New Roman" panose="02020603050405020304" pitchFamily="18" charset="0"/>
              </a:rPr>
              <a:t>算法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  <a:r>
              <a:rPr lang="zh-CN" altLang="en-US" sz="2400">
                <a:latin typeface="Times New Roman" panose="02020603050405020304" pitchFamily="18" charset="0"/>
              </a:rPr>
              <a:t>复杂性。特别是像下面的右边为空的规则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</a:t>
            </a:r>
            <a:r>
              <a:rPr lang="en-US" altLang="zh-CN" sz="2400">
                <a:latin typeface="Times New Roman" panose="02020603050405020304" pitchFamily="18" charset="0"/>
              </a:rPr>
              <a:t>(NP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((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CAT</a:t>
            </a:r>
            <a:r>
              <a:rPr lang="en-US" altLang="zh-CN" sz="2000">
                <a:latin typeface="Times New Roman" panose="02020603050405020304" pitchFamily="18" charset="0"/>
              </a:rPr>
              <a:t> NP) (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?a))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400">
                <a:latin typeface="Times New Roman" panose="02020603050405020304" pitchFamily="18" charset="0"/>
              </a:rPr>
              <a:t> ?a)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</a:t>
            </a:r>
            <a:endParaRPr lang="en-US" altLang="zh-CN" sz="2400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会引发很多问题，因为它们允许在任何位置产生空的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，而不需要输入。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下面通过对有向边扩展算法进行适当修改而使之能自动处理缺位。这项技术对任何句法分析策略都有效。</a:t>
            </a:r>
            <a:r>
              <a:rPr lang="zh-CN" altLang="en-US"/>
              <a:t>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A42EEA3-E3AA-A27D-0DC6-BF67386BC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(14)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B49D49B-7A15-3A54-7DA1-EF86B114F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181975" cy="44132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CN" altLang="en-US" sz="2400" b="1"/>
              <a:t>带缺位的句法分析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    具体来说，当一个成分具有与它自己相匹配的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200">
                <a:latin typeface="Times New Roman" panose="02020603050405020304" pitchFamily="18" charset="0"/>
              </a:rPr>
              <a:t>特征时，则该成分必须由空成分来生成。也就是说，下一个成分是缺位的有向边可立刻进行扩展。例如，若分析器要处理下面的有向边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       </a:t>
            </a:r>
            <a:r>
              <a:rPr lang="en-US" altLang="zh-CN" sz="2200">
                <a:latin typeface="Times New Roman" panose="02020603050405020304" pitchFamily="18" charset="0"/>
              </a:rPr>
              <a:t>(VP</a:t>
            </a:r>
            <a:r>
              <a:rPr lang="en-US" altLang="zh-CN" sz="2200" b="1">
                <a:latin typeface="Times New Roman" panose="02020603050405020304" pitchFamily="18" charset="0"/>
              </a:rPr>
              <a:t>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</a:t>
            </a:r>
            <a:r>
              <a:rPr lang="en-US" altLang="zh-CN" sz="1800" b="1">
                <a:latin typeface="Times New Roman" panose="02020603050405020304" pitchFamily="18" charset="0"/>
              </a:rPr>
              <a:t>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3s)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200">
                <a:latin typeface="Times New Roman" panose="02020603050405020304" pitchFamily="18" charset="0"/>
              </a:rPr>
              <a:t>V[_np_pp:loc] 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</a:t>
            </a:r>
            <a:r>
              <a:rPr lang="en-US" altLang="zh-CN" sz="2200">
                <a:latin typeface="Times New Roman" panose="02020603050405020304" pitchFamily="18" charset="0"/>
              </a:rPr>
              <a:t> (NP</a:t>
            </a:r>
            <a:r>
              <a:rPr lang="en-US" altLang="zh-CN" sz="2200" b="1">
                <a:latin typeface="Times New Roman" panose="02020603050405020304" pitchFamily="18" charset="0"/>
              </a:rPr>
              <a:t>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</a:t>
            </a:r>
            <a:r>
              <a:rPr lang="en-US" altLang="zh-CN" sz="1800" b="1">
                <a:latin typeface="Times New Roman" panose="02020603050405020304" pitchFamily="18" charset="0"/>
              </a:rPr>
              <a:t>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3s)</a:t>
            </a:r>
            <a:r>
              <a:rPr lang="en-US" altLang="zh-CN" sz="2200">
                <a:latin typeface="Times New Roman" panose="02020603050405020304" pitchFamily="18" charset="0"/>
              </a:rPr>
              <a:t>)   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                                         PP[LOC]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</a:t>
            </a:r>
            <a:r>
              <a:rPr lang="zh-CN" altLang="en-US" sz="2200">
                <a:latin typeface="Times New Roman" panose="02020603050405020304" pitchFamily="18" charset="0"/>
              </a:rPr>
              <a:t>下一个需要的成分是</a:t>
            </a:r>
            <a:r>
              <a:rPr lang="en-US" altLang="zh-CN" sz="2200">
                <a:latin typeface="Times New Roman" panose="02020603050405020304" pitchFamily="18" charset="0"/>
              </a:rPr>
              <a:t>NP</a:t>
            </a:r>
            <a:r>
              <a:rPr lang="zh-CN" altLang="en-US" sz="2200">
                <a:latin typeface="Times New Roman" panose="02020603050405020304" pitchFamily="18" charset="0"/>
              </a:rPr>
              <a:t>，但它也有一个</a:t>
            </a:r>
            <a:r>
              <a:rPr lang="en-US" altLang="zh-CN" sz="2200">
                <a:latin typeface="Times New Roman" panose="02020603050405020304" pitchFamily="18" charset="0"/>
              </a:rPr>
              <a:t>GAP</a:t>
            </a:r>
            <a:r>
              <a:rPr lang="zh-CN" altLang="en-US" sz="2200">
                <a:latin typeface="Times New Roman" panose="02020603050405020304" pitchFamily="18" charset="0"/>
              </a:rPr>
              <a:t>特征，该特征的值也是</a:t>
            </a:r>
            <a:r>
              <a:rPr lang="en-US" altLang="zh-CN" sz="2200">
                <a:latin typeface="Times New Roman" panose="02020603050405020304" pitchFamily="18" charset="0"/>
              </a:rPr>
              <a:t>NP</a:t>
            </a:r>
            <a:r>
              <a:rPr lang="zh-CN" altLang="en-US" sz="2200">
                <a:latin typeface="Times New Roman" panose="02020603050405020304" pitchFamily="18" charset="0"/>
              </a:rPr>
              <a:t>。因此这个成分必须是空的，于是分析器插入成分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              </a:t>
            </a:r>
            <a:r>
              <a:rPr lang="en-US" altLang="zh-CN" sz="2200">
                <a:latin typeface="Times New Roman" panose="02020603050405020304" pitchFamily="18" charset="0"/>
              </a:rPr>
              <a:t>(NP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200">
                <a:latin typeface="Times New Roman" panose="02020603050405020304" pitchFamily="18" charset="0"/>
              </a:rPr>
              <a:t> 3s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EMPTY</a:t>
            </a:r>
            <a:r>
              <a:rPr lang="en-US" altLang="zh-CN" sz="2200" b="1">
                <a:latin typeface="Times New Roman" panose="02020603050405020304" pitchFamily="18" charset="0"/>
              </a:rPr>
              <a:t> </a:t>
            </a:r>
            <a:r>
              <a:rPr lang="en-US" altLang="zh-CN" sz="2200">
                <a:latin typeface="Times New Roman" panose="02020603050405020304" pitchFamily="18" charset="0"/>
              </a:rPr>
              <a:t>+)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 </a:t>
            </a:r>
            <a:r>
              <a:rPr lang="zh-CN" altLang="en-US" sz="2200">
                <a:latin typeface="Times New Roman" panose="02020603050405020304" pitchFamily="18" charset="0"/>
              </a:rPr>
              <a:t>到线图，这可用来扩展上述有向边而得到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       </a:t>
            </a:r>
            <a:r>
              <a:rPr lang="en-US" altLang="zh-CN" sz="2200">
                <a:latin typeface="Times New Roman" panose="02020603050405020304" pitchFamily="18" charset="0"/>
              </a:rPr>
              <a:t>(VP</a:t>
            </a:r>
            <a:r>
              <a:rPr lang="en-US" altLang="zh-CN" sz="2200" b="1">
                <a:latin typeface="Times New Roman" panose="02020603050405020304" pitchFamily="18" charset="0"/>
              </a:rPr>
              <a:t>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</a:t>
            </a:r>
            <a:r>
              <a:rPr lang="en-US" altLang="zh-CN" sz="1800" b="1">
                <a:latin typeface="Times New Roman" panose="02020603050405020304" pitchFamily="18" charset="0"/>
              </a:rPr>
              <a:t>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3s)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200">
                <a:latin typeface="Times New Roman" panose="02020603050405020304" pitchFamily="18" charset="0"/>
              </a:rPr>
              <a:t>V[_np_pp:loc] (NP</a:t>
            </a:r>
            <a:r>
              <a:rPr lang="en-US" altLang="zh-CN" sz="2200" b="1">
                <a:latin typeface="Times New Roman" panose="02020603050405020304" pitchFamily="18" charset="0"/>
              </a:rPr>
              <a:t>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</a:t>
            </a:r>
            <a:r>
              <a:rPr lang="en-US" altLang="zh-CN" sz="1800" b="1">
                <a:latin typeface="Times New Roman" panose="02020603050405020304" pitchFamily="18" charset="0"/>
              </a:rPr>
              <a:t>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3s)</a:t>
            </a:r>
            <a:r>
              <a:rPr lang="en-US" altLang="zh-CN" sz="2200">
                <a:latin typeface="Times New Roman" panose="02020603050405020304" pitchFamily="18" charset="0"/>
              </a:rPr>
              <a:t>) 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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                                         PP[LOC]</a:t>
            </a:r>
            <a:r>
              <a:rPr lang="en-US" altLang="zh-CN" sz="2100"/>
              <a:t>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183A43F-C397-07F6-8045-1801F5321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(15)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E5C6B6A-6CB4-2376-F3BC-9E3EAED5CD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24038"/>
            <a:ext cx="8001000" cy="668337"/>
          </a:xfrm>
        </p:spPr>
        <p:txBody>
          <a:bodyPr/>
          <a:lstStyle/>
          <a:p>
            <a:pPr eaLnBrk="1" hangingPunct="1"/>
            <a:r>
              <a:rPr lang="zh-CN" altLang="en-US" sz="2400"/>
              <a:t>根据需要添加空成分的算法 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7CC17EE7-84CB-5D41-D89D-FA25BB67A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547938"/>
            <a:ext cx="8137525" cy="34020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无论什么时候，如果分析器给出了一条如下形式的活动边：</a:t>
            </a:r>
          </a:p>
          <a:p>
            <a:pPr algn="just" eaLnBrk="1" hangingPunct="1">
              <a:spcBef>
                <a:spcPts val="775"/>
              </a:spcBef>
              <a:spcAft>
                <a:spcPts val="775"/>
              </a:spcAft>
            </a:pPr>
            <a:r>
              <a:rPr lang="zh-CN" altLang="en-US" sz="2000">
                <a:latin typeface="Times New Roman" panose="02020603050405020304" pitchFamily="18" charset="0"/>
              </a:rPr>
              <a:t>         </a:t>
            </a:r>
            <a:r>
              <a:rPr lang="en-US" altLang="zh-CN" sz="2000">
                <a:latin typeface="Times New Roman" panose="02020603050405020304" pitchFamily="18" charset="0"/>
              </a:rPr>
              <a:t>X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000">
                <a:latin typeface="Times New Roman" panose="02020603050405020304" pitchFamily="18" charset="0"/>
              </a:rPr>
              <a:t>…</a:t>
            </a:r>
            <a:r>
              <a:rPr lang="en-US" altLang="zh-CN" sz="2000">
                <a:latin typeface="Times New Roman" panose="02020603050405020304" pitchFamily="18" charset="0"/>
                <a:sym typeface="Symbol" panose="05050102010706020507" pitchFamily="18" charset="2"/>
              </a:rPr>
              <a:t></a:t>
            </a:r>
            <a:r>
              <a:rPr lang="en-US" altLang="zh-CN" sz="2000">
                <a:latin typeface="Times New Roman" panose="02020603050405020304" pitchFamily="18" charset="0"/>
              </a:rPr>
              <a:t> (C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F1</a:t>
            </a:r>
            <a:r>
              <a:rPr lang="en-US" altLang="zh-CN" sz="2000">
                <a:latin typeface="Times New Roman" panose="02020603050405020304" pitchFamily="18" charset="0"/>
              </a:rPr>
              <a:t> V1 …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Fn</a:t>
            </a:r>
            <a:r>
              <a:rPr lang="en-US" altLang="zh-CN" sz="2000">
                <a:latin typeface="Times New Roman" panose="02020603050405020304" pitchFamily="18" charset="0"/>
              </a:rPr>
              <a:t> Vn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(C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G1</a:t>
            </a:r>
            <a:r>
              <a:rPr lang="en-US" altLang="zh-CN" sz="2000">
                <a:latin typeface="Times New Roman" panose="02020603050405020304" pitchFamily="18" charset="0"/>
              </a:rPr>
              <a:t> ?vg1 …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Gm</a:t>
            </a:r>
            <a:r>
              <a:rPr lang="en-US" altLang="zh-CN" sz="2000">
                <a:latin typeface="Times New Roman" panose="02020603050405020304" pitchFamily="18" charset="0"/>
              </a:rPr>
              <a:t> ?vgm))…</a:t>
            </a:r>
          </a:p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而</a:t>
            </a:r>
            <a:r>
              <a:rPr lang="en-US" altLang="zh-CN" sz="20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000">
                <a:latin typeface="Times New Roman" panose="02020603050405020304" pitchFamily="18" charset="0"/>
              </a:rPr>
              <a:t>特征的成分模式</a:t>
            </a:r>
          </a:p>
          <a:p>
            <a:pPr algn="just" eaLnBrk="1" hangingPunct="1">
              <a:spcBef>
                <a:spcPts val="775"/>
              </a:spcBef>
              <a:spcAft>
                <a:spcPts val="775"/>
              </a:spcAft>
            </a:pPr>
            <a:r>
              <a:rPr lang="zh-CN" altLang="en-US" sz="2000">
                <a:latin typeface="Times New Roman" panose="02020603050405020304" pitchFamily="18" charset="0"/>
              </a:rPr>
              <a:t>         </a:t>
            </a:r>
            <a:r>
              <a:rPr lang="en-US" altLang="zh-CN" sz="2000">
                <a:latin typeface="Times New Roman" panose="02020603050405020304" pitchFamily="18" charset="0"/>
              </a:rPr>
              <a:t>(C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G1</a:t>
            </a:r>
            <a:r>
              <a:rPr lang="en-US" altLang="zh-CN" sz="2000">
                <a:latin typeface="Times New Roman" panose="02020603050405020304" pitchFamily="18" charset="0"/>
              </a:rPr>
              <a:t> ?vg1 …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Gm</a:t>
            </a:r>
            <a:r>
              <a:rPr lang="en-US" altLang="zh-CN" sz="2000">
                <a:latin typeface="Times New Roman" panose="02020603050405020304" pitchFamily="18" charset="0"/>
              </a:rPr>
              <a:t> ?vgm)</a:t>
            </a:r>
          </a:p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与成分</a:t>
            </a:r>
          </a:p>
          <a:p>
            <a:pPr algn="just" eaLnBrk="1" hangingPunct="1">
              <a:spcBef>
                <a:spcPts val="775"/>
              </a:spcBef>
              <a:spcAft>
                <a:spcPts val="775"/>
              </a:spcAft>
            </a:pPr>
            <a:r>
              <a:rPr lang="zh-CN" altLang="en-US" sz="2000">
                <a:latin typeface="Times New Roman" panose="02020603050405020304" pitchFamily="18" charset="0"/>
              </a:rPr>
              <a:t>         </a:t>
            </a:r>
            <a:r>
              <a:rPr lang="en-US" altLang="zh-CN" sz="2000">
                <a:latin typeface="Times New Roman" panose="02020603050405020304" pitchFamily="18" charset="0"/>
              </a:rPr>
              <a:t>(C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F1</a:t>
            </a:r>
            <a:r>
              <a:rPr lang="en-US" altLang="zh-CN" sz="2000">
                <a:latin typeface="Times New Roman" panose="02020603050405020304" pitchFamily="18" charset="0"/>
              </a:rPr>
              <a:t> V1 …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Fn</a:t>
            </a:r>
            <a:r>
              <a:rPr lang="en-US" altLang="zh-CN" sz="2000">
                <a:latin typeface="Times New Roman" panose="02020603050405020304" pitchFamily="18" charset="0"/>
              </a:rPr>
              <a:t> Vn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(C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G1</a:t>
            </a:r>
            <a:r>
              <a:rPr lang="en-US" altLang="zh-CN" sz="2000">
                <a:latin typeface="Times New Roman" panose="02020603050405020304" pitchFamily="18" charset="0"/>
              </a:rPr>
              <a:t> ?vg1 …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Gm</a:t>
            </a:r>
            <a:r>
              <a:rPr lang="en-US" altLang="zh-CN" sz="2000">
                <a:latin typeface="Times New Roman" panose="02020603050405020304" pitchFamily="18" charset="0"/>
              </a:rPr>
              <a:t> ?vgm))</a:t>
            </a:r>
          </a:p>
          <a:p>
            <a:pPr algn="just" eaLnBrk="1" hangingPunct="1"/>
            <a:r>
              <a:rPr lang="zh-CN" altLang="en-US" sz="2000">
                <a:latin typeface="Times New Roman" panose="02020603050405020304" pitchFamily="18" charset="0"/>
              </a:rPr>
              <a:t>本身相匹配，则向线图加入新成分</a:t>
            </a:r>
            <a:r>
              <a:rPr lang="en-US" altLang="zh-CN" sz="2000">
                <a:latin typeface="Times New Roman" panose="02020603050405020304" pitchFamily="18" charset="0"/>
              </a:rPr>
              <a:t>(C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G1</a:t>
            </a:r>
            <a:r>
              <a:rPr lang="en-US" altLang="zh-CN" sz="2000">
                <a:latin typeface="Times New Roman" panose="02020603050405020304" pitchFamily="18" charset="0"/>
              </a:rPr>
              <a:t> ?vg1 …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Gm</a:t>
            </a:r>
            <a:r>
              <a:rPr lang="en-US" altLang="zh-CN" sz="2000">
                <a:latin typeface="Times New Roman" panose="02020603050405020304" pitchFamily="18" charset="0"/>
              </a:rPr>
              <a:t> ?vgm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EMPTY</a:t>
            </a:r>
            <a:r>
              <a:rPr lang="en-US" altLang="zh-CN" sz="2000" b="1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+)</a:t>
            </a:r>
            <a:r>
              <a:rPr lang="zh-CN" altLang="en-US" sz="2000">
                <a:latin typeface="Times New Roman" panose="02020603050405020304" pitchFamily="18" charset="0"/>
              </a:rPr>
              <a:t>；当然，新成分包含必要的变量。最后运用此成分扩展上面的活动边。</a:t>
            </a:r>
            <a:endParaRPr lang="zh-CN" altLang="en-US" sz="2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0E663A8-FA5F-196F-BB54-9937D2F2E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(16)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DF4B0C3-1CB5-9639-50D2-CCCB5916F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108950" cy="4267200"/>
          </a:xfrm>
        </p:spPr>
        <p:txBody>
          <a:bodyPr/>
          <a:lstStyle/>
          <a:p>
            <a:pPr eaLnBrk="1" hangingPunct="1"/>
            <a:r>
              <a:rPr lang="zh-CN" altLang="en-US" sz="2400">
                <a:latin typeface="Times New Roman" panose="02020603050405020304" pitchFamily="18" charset="0"/>
              </a:rPr>
              <a:t>例，用自底向上策略分析“</a:t>
            </a:r>
            <a:r>
              <a:rPr lang="en-US" altLang="zh-CN" sz="2400">
                <a:latin typeface="Times New Roman" panose="02020603050405020304" pitchFamily="18" charset="0"/>
              </a:rPr>
              <a:t>Which dogs did he see?”</a:t>
            </a:r>
            <a:r>
              <a:rPr lang="zh-CN" altLang="en-US" sz="2400">
                <a:latin typeface="Times New Roman" panose="02020603050405020304" pitchFamily="18" charset="0"/>
              </a:rPr>
              <a:t>。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只考虑那些对最后分析有贡献的规则。根据前面的规则</a:t>
            </a:r>
            <a:r>
              <a:rPr lang="en-US" altLang="zh-CN" sz="2400">
                <a:latin typeface="Times New Roman" panose="02020603050405020304" pitchFamily="18" charset="0"/>
              </a:rPr>
              <a:t>7</a:t>
            </a:r>
            <a:r>
              <a:rPr lang="zh-CN" altLang="en-US" sz="2400">
                <a:latin typeface="Times New Roman" panose="02020603050405020304" pitchFamily="18" charset="0"/>
              </a:rPr>
              <a:t>，成分</a:t>
            </a:r>
            <a:r>
              <a:rPr lang="en-US" altLang="zh-CN" sz="2400">
                <a:latin typeface="Times New Roman" panose="02020603050405020304" pitchFamily="18" charset="0"/>
              </a:rPr>
              <a:t>QDET1(which)</a:t>
            </a:r>
            <a:r>
              <a:rPr lang="zh-CN" altLang="en-US" sz="2400">
                <a:latin typeface="Times New Roman" panose="02020603050405020304" pitchFamily="18" charset="0"/>
              </a:rPr>
              <a:t>生成成分</a:t>
            </a:r>
            <a:r>
              <a:rPr lang="en-US" altLang="zh-CN" sz="2400">
                <a:latin typeface="Times New Roman" panose="02020603050405020304" pitchFamily="18" charset="0"/>
              </a:rPr>
              <a:t>DET1</a:t>
            </a:r>
            <a:r>
              <a:rPr lang="zh-CN" altLang="en-US" sz="2400">
                <a:latin typeface="Times New Roman" panose="02020603050405020304" pitchFamily="18" charset="0"/>
              </a:rPr>
              <a:t>；采用规则</a:t>
            </a:r>
            <a:r>
              <a:rPr lang="en-US" altLang="zh-CN" sz="2400"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latin typeface="Times New Roman" panose="02020603050405020304" pitchFamily="18" charset="0"/>
              </a:rPr>
              <a:t>，成分</a:t>
            </a:r>
            <a:r>
              <a:rPr lang="en-US" altLang="zh-CN" sz="2400">
                <a:latin typeface="Times New Roman" panose="02020603050405020304" pitchFamily="18" charset="0"/>
              </a:rPr>
              <a:t>N1(dog)</a:t>
            </a:r>
            <a:r>
              <a:rPr lang="zh-CN" altLang="en-US" sz="2400">
                <a:latin typeface="Times New Roman" panose="02020603050405020304" pitchFamily="18" charset="0"/>
              </a:rPr>
              <a:t>生成成分</a:t>
            </a:r>
            <a:r>
              <a:rPr lang="en-US" altLang="zh-CN" sz="2400">
                <a:latin typeface="Times New Roman" panose="02020603050405020304" pitchFamily="18" charset="0"/>
              </a:rPr>
              <a:t>CNP1</a:t>
            </a:r>
            <a:r>
              <a:rPr lang="zh-CN" altLang="en-US" sz="2400">
                <a:latin typeface="Times New Roman" panose="02020603050405020304" pitchFamily="18" charset="0"/>
              </a:rPr>
              <a:t>；随后通过规则</a:t>
            </a:r>
            <a:r>
              <a:rPr lang="en-US" altLang="zh-CN" sz="2400"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latin typeface="Times New Roman" panose="02020603050405020304" pitchFamily="18" charset="0"/>
              </a:rPr>
              <a:t>CNP1</a:t>
            </a:r>
            <a:r>
              <a:rPr lang="zh-CN" altLang="en-US" sz="2400">
                <a:latin typeface="Times New Roman" panose="02020603050405020304" pitchFamily="18" charset="0"/>
              </a:rPr>
              <a:t>与</a:t>
            </a:r>
            <a:r>
              <a:rPr lang="en-US" altLang="zh-CN" sz="2400">
                <a:latin typeface="Times New Roman" panose="02020603050405020304" pitchFamily="18" charset="0"/>
              </a:rPr>
              <a:t>DET1</a:t>
            </a:r>
            <a:r>
              <a:rPr lang="zh-CN" altLang="en-US" sz="2400">
                <a:latin typeface="Times New Roman" panose="02020603050405020304" pitchFamily="18" charset="0"/>
              </a:rPr>
              <a:t>结合生成如下的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成分：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</a:t>
            </a:r>
            <a:r>
              <a:rPr lang="en-US" altLang="zh-CN" sz="2400">
                <a:latin typeface="Times New Roman" panose="02020603050405020304" pitchFamily="18" charset="0"/>
              </a:rPr>
              <a:t>NP1: (NP 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400">
                <a:latin typeface="Times New Roman" panose="02020603050405020304" pitchFamily="18" charset="0"/>
              </a:rPr>
              <a:t> 3p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400">
                <a:latin typeface="Times New Roman" panose="02020603050405020304" pitchFamily="18" charset="0"/>
              </a:rPr>
              <a:t> Q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400">
                <a:latin typeface="Times New Roman" panose="02020603050405020304" pitchFamily="18" charset="0"/>
              </a:rPr>
              <a:t> QDET1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>
                <a:latin typeface="Times New Roman" panose="02020603050405020304" pitchFamily="18" charset="0"/>
              </a:rPr>
              <a:t> CNP1)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423B1B1-43E2-46A2-9D3B-827B3EED3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(17)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B57C9D56-618F-BA63-4924-66B9906B4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由规则</a:t>
            </a:r>
            <a:r>
              <a:rPr lang="en-US" altLang="zh-CN" sz="2400">
                <a:latin typeface="Times New Roman" panose="02020603050405020304" pitchFamily="18" charset="0"/>
              </a:rPr>
              <a:t>12</a:t>
            </a:r>
            <a:r>
              <a:rPr lang="zh-CN" altLang="en-US" sz="2400">
                <a:latin typeface="Times New Roman" panose="02020603050405020304" pitchFamily="18" charset="0"/>
              </a:rPr>
              <a:t>，这个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会引入一条有向边。下一个词“</a:t>
            </a:r>
            <a:r>
              <a:rPr lang="en-US" altLang="zh-CN" sz="2400">
                <a:latin typeface="Times New Roman" panose="02020603050405020304" pitchFamily="18" charset="0"/>
              </a:rPr>
              <a:t>did”</a:t>
            </a:r>
            <a:r>
              <a:rPr lang="zh-CN" altLang="en-US" sz="2400">
                <a:latin typeface="Times New Roman" panose="02020603050405020304" pitchFamily="18" charset="0"/>
              </a:rPr>
              <a:t>是</a:t>
            </a:r>
            <a:r>
              <a:rPr lang="en-US" altLang="zh-CN" sz="2400">
                <a:latin typeface="Times New Roman" panose="02020603050405020304" pitchFamily="18" charset="0"/>
              </a:rPr>
              <a:t>AUX</a:t>
            </a:r>
            <a:r>
              <a:rPr lang="zh-CN" altLang="en-US" sz="2400">
                <a:latin typeface="Times New Roman" panose="02020603050405020304" pitchFamily="18" charset="0"/>
              </a:rPr>
              <a:t>成分，它引入一条基于规则</a:t>
            </a:r>
            <a:r>
              <a:rPr lang="en-US" altLang="zh-CN" sz="2400">
                <a:latin typeface="Times New Roman" panose="02020603050405020304" pitchFamily="18" charset="0"/>
              </a:rPr>
              <a:t>11</a:t>
            </a:r>
            <a:r>
              <a:rPr lang="zh-CN" altLang="en-US" sz="2400">
                <a:latin typeface="Times New Roman" panose="02020603050405020304" pitchFamily="18" charset="0"/>
              </a:rPr>
              <a:t>的有向边。接下来，词语“</a:t>
            </a:r>
            <a:r>
              <a:rPr lang="en-US" altLang="zh-CN" sz="2400">
                <a:latin typeface="Times New Roman" panose="02020603050405020304" pitchFamily="18" charset="0"/>
              </a:rPr>
              <a:t>he”</a:t>
            </a:r>
            <a:r>
              <a:rPr lang="zh-CN" altLang="en-US" sz="2400">
                <a:latin typeface="Times New Roman" panose="02020603050405020304" pitchFamily="18" charset="0"/>
              </a:rPr>
              <a:t>是一个代词</a:t>
            </a:r>
            <a:r>
              <a:rPr lang="en-US" altLang="zh-CN" sz="2400">
                <a:latin typeface="Times New Roman" panose="02020603050405020304" pitchFamily="18" charset="0"/>
              </a:rPr>
              <a:t>(PRO)</a:t>
            </a:r>
            <a:r>
              <a:rPr lang="zh-CN" altLang="en-US" sz="2400">
                <a:latin typeface="Times New Roman" panose="02020603050405020304" pitchFamily="18" charset="0"/>
              </a:rPr>
              <a:t>，采用规则</a:t>
            </a:r>
            <a:r>
              <a:rPr lang="en-US" altLang="zh-CN" sz="2400"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</a:rPr>
              <a:t>，它可以创建名词短语</a:t>
            </a:r>
            <a:r>
              <a:rPr lang="en-US" altLang="zh-CN" sz="2400">
                <a:latin typeface="Times New Roman" panose="02020603050405020304" pitchFamily="18" charset="0"/>
              </a:rPr>
              <a:t>NP2</a:t>
            </a:r>
            <a:r>
              <a:rPr lang="zh-CN" altLang="en-US" sz="2400">
                <a:latin typeface="Times New Roman" panose="02020603050405020304" pitchFamily="18" charset="0"/>
              </a:rPr>
              <a:t>。而且还可以根据规则</a:t>
            </a:r>
            <a:r>
              <a:rPr lang="en-US" altLang="zh-CN" sz="2400"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</a:rPr>
              <a:t>来扩展这条有向边。相应的线图见下页。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731E8E7-5071-135F-08DA-4FD1A0265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333375"/>
            <a:ext cx="8001000" cy="684213"/>
          </a:xfrm>
        </p:spPr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(18)</a:t>
            </a:r>
          </a:p>
        </p:txBody>
      </p:sp>
      <p:grpSp>
        <p:nvGrpSpPr>
          <p:cNvPr id="44035" name="Group 21">
            <a:extLst>
              <a:ext uri="{FF2B5EF4-FFF2-40B4-BE49-F238E27FC236}">
                <a16:creationId xmlns:a16="http://schemas.microsoft.com/office/drawing/2014/main" id="{074BCBD6-69F5-44A2-3C80-D5F856693E8B}"/>
              </a:ext>
            </a:extLst>
          </p:cNvPr>
          <p:cNvGrpSpPr>
            <a:grpSpLocks/>
          </p:cNvGrpSpPr>
          <p:nvPr/>
        </p:nvGrpSpPr>
        <p:grpSpPr bwMode="auto">
          <a:xfrm>
            <a:off x="539750" y="1341438"/>
            <a:ext cx="7848600" cy="5256212"/>
            <a:chOff x="340" y="845"/>
            <a:chExt cx="4944" cy="3311"/>
          </a:xfrm>
        </p:grpSpPr>
        <p:sp>
          <p:nvSpPr>
            <p:cNvPr id="44036" name="Rectangle 5">
              <a:extLst>
                <a:ext uri="{FF2B5EF4-FFF2-40B4-BE49-F238E27FC236}">
                  <a16:creationId xmlns:a16="http://schemas.microsoft.com/office/drawing/2014/main" id="{81DA8FEB-9058-8473-35B5-5DB2502F1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845"/>
              <a:ext cx="4944" cy="331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>
                  <a:latin typeface="Times New Roman" panose="02020603050405020304" pitchFamily="18" charset="0"/>
                </a:rPr>
                <a:t>    </a:t>
              </a:r>
              <a:r>
                <a:rPr lang="en-US" altLang="zh-CN" sz="1600">
                  <a:latin typeface="Times New Roman" panose="02020603050405020304" pitchFamily="18" charset="0"/>
                </a:rPr>
                <a:t>1  Which                     2  dogs             3  did                             4   he</a:t>
              </a:r>
              <a:endParaRPr lang="en-US" altLang="zh-CN" sz="1600"/>
            </a:p>
          </p:txBody>
        </p:sp>
        <p:sp>
          <p:nvSpPr>
            <p:cNvPr id="44037" name="Rectangle 6">
              <a:extLst>
                <a:ext uri="{FF2B5EF4-FFF2-40B4-BE49-F238E27FC236}">
                  <a16:creationId xmlns:a16="http://schemas.microsoft.com/office/drawing/2014/main" id="{0BD2D4DF-7E44-834A-7F5E-FE6FA4081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1706"/>
              <a:ext cx="1088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DET1 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WH</a:t>
              </a:r>
              <a:r>
                <a:rPr lang="en-US" altLang="zh-CN" sz="1600">
                  <a:latin typeface="Times New Roman" panose="02020603050405020304" pitchFamily="18" charset="0"/>
                </a:rPr>
                <a:t> Q</a:t>
              </a:r>
            </a:p>
            <a:p>
              <a:pPr algn="just" eaLnBrk="1" hangingPunct="1"/>
              <a:r>
                <a:rPr lang="en-US" altLang="zh-CN"/>
                <a:t>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3p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 QDET1</a:t>
              </a:r>
            </a:p>
          </p:txBody>
        </p:sp>
        <p:sp>
          <p:nvSpPr>
            <p:cNvPr id="44038" name="Rectangle 7">
              <a:extLst>
                <a:ext uri="{FF2B5EF4-FFF2-40B4-BE49-F238E27FC236}">
                  <a16:creationId xmlns:a16="http://schemas.microsoft.com/office/drawing/2014/main" id="{D67AA1DD-D6D6-6E99-71A6-BD632425F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2405"/>
              <a:ext cx="4309" cy="7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QDET1                     N1                    AUX1                            PRO1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WH  </a:t>
              </a:r>
              <a:r>
                <a:rPr lang="en-US" altLang="zh-CN" sz="1600">
                  <a:latin typeface="Times New Roman" panose="02020603050405020304" pitchFamily="18" charset="0"/>
                </a:rPr>
                <a:t> Q   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 3p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 3s      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 3s</a:t>
              </a:r>
              <a:r>
                <a:rPr lang="en-US" altLang="zh-CN"/>
                <a:t> </a:t>
              </a:r>
              <a:endParaRPr lang="en-US" altLang="zh-CN" sz="1600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3p                               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VFORM</a:t>
              </a:r>
              <a:r>
                <a:rPr lang="en-US" altLang="zh-CN" sz="1600">
                  <a:latin typeface="Times New Roman" panose="02020603050405020304" pitchFamily="18" charset="0"/>
                </a:rPr>
                <a:t>  past </a:t>
              </a:r>
            </a:p>
            <a:p>
              <a:pPr algn="just" eaLnBrk="1" hangingPunct="1"/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                                                                  SUBCAT  </a:t>
              </a:r>
              <a:r>
                <a:rPr lang="en-US" altLang="zh-CN" sz="1600">
                  <a:latin typeface="Times New Roman" panose="02020603050405020304" pitchFamily="18" charset="0"/>
                </a:rPr>
                <a:t>base</a:t>
              </a:r>
              <a:r>
                <a:rPr lang="en-US" altLang="zh-CN" sz="1600" b="1">
                  <a:latin typeface="Times New Roman" panose="02020603050405020304" pitchFamily="18" charset="0"/>
                </a:rPr>
                <a:t>           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                                </a:t>
              </a:r>
            </a:p>
          </p:txBody>
        </p:sp>
        <p:sp>
          <p:nvSpPr>
            <p:cNvPr id="44039" name="Rectangle 8">
              <a:extLst>
                <a:ext uri="{FF2B5EF4-FFF2-40B4-BE49-F238E27FC236}">
                  <a16:creationId xmlns:a16="http://schemas.microsoft.com/office/drawing/2014/main" id="{C321A0C4-3828-F98D-D983-11CF19C3B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1706"/>
              <a:ext cx="771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CNP1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3p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 N1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sz="1600">
                <a:latin typeface="Times New Roman" panose="02020603050405020304" pitchFamily="18" charset="0"/>
              </a:endParaRPr>
            </a:p>
          </p:txBody>
        </p:sp>
        <p:sp>
          <p:nvSpPr>
            <p:cNvPr id="44040" name="Rectangle 9">
              <a:extLst>
                <a:ext uri="{FF2B5EF4-FFF2-40B4-BE49-F238E27FC236}">
                  <a16:creationId xmlns:a16="http://schemas.microsoft.com/office/drawing/2014/main" id="{14B1367F-39D3-3E77-D45D-B7330E121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935"/>
              <a:ext cx="1859" cy="7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NP1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WH </a:t>
              </a:r>
              <a:r>
                <a:rPr lang="en-US" altLang="zh-CN" sz="1600">
                  <a:latin typeface="Times New Roman" panose="02020603050405020304" pitchFamily="18" charset="0"/>
                </a:rPr>
                <a:t> Q</a:t>
              </a:r>
            </a:p>
            <a:p>
              <a:pPr eaLnBrk="1" hangingPunct="1"/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       AGR</a:t>
              </a:r>
              <a:r>
                <a:rPr lang="en-US" altLang="zh-CN" sz="1600">
                  <a:latin typeface="Times New Roman" panose="02020603050405020304" pitchFamily="18" charset="0"/>
                </a:rPr>
                <a:t> 3p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 DET1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2 </a:t>
              </a:r>
              <a:r>
                <a:rPr lang="en-US" altLang="zh-CN" sz="1600">
                  <a:latin typeface="Times New Roman" panose="02020603050405020304" pitchFamily="18" charset="0"/>
                </a:rPr>
                <a:t>   CNP1</a:t>
              </a:r>
            </a:p>
          </p:txBody>
        </p:sp>
        <p:sp>
          <p:nvSpPr>
            <p:cNvPr id="44041" name="Line 11">
              <a:extLst>
                <a:ext uri="{FF2B5EF4-FFF2-40B4-BE49-F238E27FC236}">
                  <a16:creationId xmlns:a16="http://schemas.microsoft.com/office/drawing/2014/main" id="{698B2FF0-CF2E-F9FE-401B-074816AAC2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6" y="2387"/>
              <a:ext cx="0" cy="7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2" name="Line 12">
              <a:extLst>
                <a:ext uri="{FF2B5EF4-FFF2-40B4-BE49-F238E27FC236}">
                  <a16:creationId xmlns:a16="http://schemas.microsoft.com/office/drawing/2014/main" id="{D88CC4F4-25E1-0A71-613A-789FFD55E5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2260"/>
              <a:ext cx="0" cy="8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3" name="Line 13">
              <a:extLst>
                <a:ext uri="{FF2B5EF4-FFF2-40B4-BE49-F238E27FC236}">
                  <a16:creationId xmlns:a16="http://schemas.microsoft.com/office/drawing/2014/main" id="{8B356EB2-79B9-C201-A6F6-DDCAF21A6E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2224"/>
              <a:ext cx="0" cy="8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4" name="Rectangle 14">
              <a:extLst>
                <a:ext uri="{FF2B5EF4-FFF2-40B4-BE49-F238E27FC236}">
                  <a16:creationId xmlns:a16="http://schemas.microsoft.com/office/drawing/2014/main" id="{89582DBC-2EA8-ED0A-AC66-F0B9207C3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706"/>
              <a:ext cx="1178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NP2</a:t>
              </a:r>
            </a:p>
            <a:p>
              <a:pPr algn="just" eaLnBrk="1" hangingPunct="1"/>
              <a:r>
                <a:rPr lang="en-US" altLang="zh-CN"/>
                <a:t>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3s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1</a:t>
              </a:r>
              <a:r>
                <a:rPr lang="en-US" altLang="zh-CN" sz="1600">
                  <a:latin typeface="Times New Roman" panose="02020603050405020304" pitchFamily="18" charset="0"/>
                </a:rPr>
                <a:t>   PRO1</a:t>
              </a:r>
            </a:p>
          </p:txBody>
        </p:sp>
        <p:sp>
          <p:nvSpPr>
            <p:cNvPr id="44045" name="Rectangle 15">
              <a:extLst>
                <a:ext uri="{FF2B5EF4-FFF2-40B4-BE49-F238E27FC236}">
                  <a16:creationId xmlns:a16="http://schemas.microsoft.com/office/drawing/2014/main" id="{7C660AC7-47A2-56E6-9D4D-B7AFD9AAB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706"/>
              <a:ext cx="1270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44046" name="Line 17">
              <a:extLst>
                <a:ext uri="{FF2B5EF4-FFF2-40B4-BE49-F238E27FC236}">
                  <a16:creationId xmlns:a16="http://schemas.microsoft.com/office/drawing/2014/main" id="{AC3740B3-4892-6474-1B49-DC28D5C040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5" y="363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7" name="Rectangle 18">
              <a:extLst>
                <a:ext uri="{FF2B5EF4-FFF2-40B4-BE49-F238E27FC236}">
                  <a16:creationId xmlns:a16="http://schemas.microsoft.com/office/drawing/2014/main" id="{B6207A2E-AF6E-AAB7-759F-3300E5738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" y="3385"/>
              <a:ext cx="1951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S</a:t>
              </a:r>
              <a:r>
                <a:rPr lang="en-US" altLang="zh-CN" sz="1600">
                  <a:latin typeface="Times New Roman" panose="02020603050405020304" pitchFamily="18" charset="0"/>
                  <a:sym typeface="Symbol" panose="05050102010706020507" pitchFamily="18" charset="2"/>
                </a:rPr>
                <a:t></a:t>
              </a:r>
              <a:r>
                <a:rPr lang="en-US" altLang="zh-CN" sz="1600">
                  <a:latin typeface="Times New Roman" panose="02020603050405020304" pitchFamily="18" charset="0"/>
                </a:rPr>
                <a:t>NP[Q] </a:t>
              </a:r>
              <a:r>
                <a:rPr lang="en-US" altLang="zh-CN">
                  <a:sym typeface="Symbol" panose="05050102010706020507" pitchFamily="18" charset="2"/>
                </a:rPr>
                <a:t></a:t>
              </a:r>
              <a:r>
                <a:rPr lang="en-US" altLang="zh-CN" sz="1600">
                  <a:latin typeface="Times New Roman" panose="02020603050405020304" pitchFamily="18" charset="0"/>
                </a:rPr>
                <a:t> (S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GAP</a:t>
              </a:r>
              <a:r>
                <a:rPr lang="en-US" altLang="zh-CN" sz="1600">
                  <a:latin typeface="Times New Roman" panose="02020603050405020304" pitchFamily="18" charset="0"/>
                </a:rPr>
                <a:t> </a:t>
              </a:r>
              <a:r>
                <a:rPr lang="en-US" altLang="zh-CN" sz="1400">
                  <a:latin typeface="Times New Roman" panose="02020603050405020304" pitchFamily="18" charset="0"/>
                </a:rPr>
                <a:t>(NP </a:t>
              </a:r>
              <a:r>
                <a:rPr lang="en-US" altLang="zh-CN" sz="14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400">
                  <a:latin typeface="Times New Roman" panose="02020603050405020304" pitchFamily="18" charset="0"/>
                </a:rPr>
                <a:t> 3p))</a:t>
              </a:r>
            </a:p>
          </p:txBody>
        </p:sp>
        <p:sp>
          <p:nvSpPr>
            <p:cNvPr id="44048" name="Line 19">
              <a:extLst>
                <a:ext uri="{FF2B5EF4-FFF2-40B4-BE49-F238E27FC236}">
                  <a16:creationId xmlns:a16="http://schemas.microsoft.com/office/drawing/2014/main" id="{2B62A297-33AE-834A-518B-FFD441ADEE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2" y="3974"/>
              <a:ext cx="22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49" name="Rectangle 20">
              <a:extLst>
                <a:ext uri="{FF2B5EF4-FFF2-40B4-BE49-F238E27FC236}">
                  <a16:creationId xmlns:a16="http://schemas.microsoft.com/office/drawing/2014/main" id="{08FB7316-8193-EBEB-09B5-5DD715544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7" y="3702"/>
              <a:ext cx="2450" cy="2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(S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GAP</a:t>
              </a:r>
              <a:r>
                <a:rPr lang="en-US" altLang="zh-CN" sz="1600">
                  <a:latin typeface="Times New Roman" panose="02020603050405020304" pitchFamily="18" charset="0"/>
                </a:rPr>
                <a:t> ?g)</a:t>
              </a:r>
              <a:r>
                <a:rPr lang="en-US" altLang="zh-CN" sz="1600">
                  <a:latin typeface="Times New Roman" panose="02020603050405020304" pitchFamily="18" charset="0"/>
                  <a:sym typeface="Symbol" panose="05050102010706020507" pitchFamily="18" charset="2"/>
                </a:rPr>
                <a:t>AUX </a:t>
              </a:r>
              <a:r>
                <a:rPr lang="en-US" altLang="zh-CN" sz="1600">
                  <a:latin typeface="Times New Roman" panose="02020603050405020304" pitchFamily="18" charset="0"/>
                </a:rPr>
                <a:t>NP </a:t>
              </a:r>
              <a:r>
                <a:rPr lang="en-US" altLang="zh-CN">
                  <a:sym typeface="Symbol" panose="05050102010706020507" pitchFamily="18" charset="2"/>
                </a:rPr>
                <a:t></a:t>
              </a:r>
              <a:r>
                <a:rPr lang="en-US" altLang="zh-CN" sz="1600">
                  <a:latin typeface="Times New Roman" panose="02020603050405020304" pitchFamily="18" charset="0"/>
                </a:rPr>
                <a:t> (S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GAP </a:t>
              </a:r>
              <a:r>
                <a:rPr lang="en-US" altLang="zh-CN" sz="1600" b="1">
                  <a:latin typeface="Times New Roman" panose="02020603050405020304" pitchFamily="18" charset="0"/>
                </a:rPr>
                <a:t>?g)</a:t>
              </a:r>
              <a:endParaRPr lang="en-US" altLang="zh-CN" sz="14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B7C836F0-B06D-6833-D14A-5775B86038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(19)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FD51CEE-4A88-25AD-036A-7F805A0B8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4938" y="1895475"/>
            <a:ext cx="8397875" cy="31892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</a:t>
            </a:r>
            <a:r>
              <a:rPr lang="zh-CN" altLang="en-US" sz="2400">
                <a:latin typeface="Times New Roman" panose="02020603050405020304" pitchFamily="18" charset="0"/>
              </a:rPr>
              <a:t>词语“</a:t>
            </a:r>
            <a:r>
              <a:rPr lang="en-US" altLang="zh-CN" sz="2400">
                <a:latin typeface="Times New Roman" panose="02020603050405020304" pitchFamily="18" charset="0"/>
              </a:rPr>
              <a:t>see”</a:t>
            </a:r>
            <a:r>
              <a:rPr lang="zh-CN" altLang="en-US" sz="2400">
                <a:latin typeface="Times New Roman" panose="02020603050405020304" pitchFamily="18" charset="0"/>
              </a:rPr>
              <a:t>可以引入动词</a:t>
            </a:r>
            <a:r>
              <a:rPr lang="en-US" altLang="zh-CN" sz="2400">
                <a:latin typeface="Times New Roman" panose="02020603050405020304" pitchFamily="18" charset="0"/>
              </a:rPr>
              <a:t>V1</a:t>
            </a:r>
            <a:r>
              <a:rPr lang="zh-CN" altLang="en-US" sz="2400"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latin typeface="Times New Roman" panose="02020603050405020304" pitchFamily="18" charset="0"/>
              </a:rPr>
              <a:t>V1</a:t>
            </a:r>
            <a:r>
              <a:rPr lang="zh-CN" altLang="en-US" sz="2400">
                <a:latin typeface="Times New Roman" panose="02020603050405020304" pitchFamily="18" charset="0"/>
              </a:rPr>
              <a:t>扩展规则</a:t>
            </a:r>
            <a:r>
              <a:rPr lang="en-US" altLang="zh-CN" sz="2400">
                <a:latin typeface="Times New Roman" panose="02020603050405020304" pitchFamily="18" charset="0"/>
              </a:rPr>
              <a:t>16</a:t>
            </a:r>
            <a:r>
              <a:rPr lang="zh-CN" altLang="en-US" sz="2400">
                <a:latin typeface="Times New Roman" panose="02020603050405020304" pitchFamily="18" charset="0"/>
              </a:rPr>
              <a:t>。这样就能添加一条边，该边标记为：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 </a:t>
            </a:r>
            <a:r>
              <a:rPr lang="en-US" altLang="zh-CN" sz="2400">
                <a:latin typeface="Times New Roman" panose="02020603050405020304" pitchFamily="18" charset="0"/>
              </a:rPr>
              <a:t>(VP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>
                <a:latin typeface="Times New Roman" panose="02020603050405020304" pitchFamily="18" charset="0"/>
              </a:rPr>
              <a:t> ?g)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400">
                <a:latin typeface="Times New Roman" panose="02020603050405020304" pitchFamily="18" charset="0"/>
              </a:rPr>
              <a:t> V[_np] </a:t>
            </a:r>
            <a:r>
              <a:rPr lang="en-US" altLang="zh-CN" sz="2400">
                <a:sym typeface="Symbol" panose="05050102010706020507" pitchFamily="18" charset="2"/>
              </a:rPr>
              <a:t></a:t>
            </a:r>
            <a:r>
              <a:rPr lang="en-US" altLang="zh-CN" sz="2400">
                <a:latin typeface="Times New Roman" panose="02020603050405020304" pitchFamily="18" charset="0"/>
              </a:rPr>
              <a:t> (NP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>
                <a:latin typeface="Times New Roman" panose="02020603050405020304" pitchFamily="18" charset="0"/>
              </a:rPr>
              <a:t> ?g)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zh-CN" altLang="en-US" sz="2400">
                <a:latin typeface="Times New Roman" panose="02020603050405020304" pitchFamily="18" charset="0"/>
              </a:rPr>
              <a:t>值可以匹配所需的</a:t>
            </a:r>
            <a:r>
              <a:rPr lang="en-US" altLang="zh-CN" sz="2400">
                <a:latin typeface="Times New Roman" panose="02020603050405020304" pitchFamily="18" charset="0"/>
              </a:rPr>
              <a:t>NP(</a:t>
            </a:r>
            <a:r>
              <a:rPr lang="zh-CN" altLang="en-US" sz="2400">
                <a:latin typeface="Times New Roman" panose="02020603050405020304" pitchFamily="18" charset="0"/>
              </a:rPr>
              <a:t>因为它是不受约束的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  <a:r>
              <a:rPr lang="zh-CN" altLang="en-US" sz="2400">
                <a:latin typeface="Times New Roman" panose="02020603050405020304" pitchFamily="18" charset="0"/>
              </a:rPr>
              <a:t>，所以，这时可以在线图中添加一个空的</a:t>
            </a:r>
            <a:r>
              <a:rPr lang="en-US" altLang="zh-CN" sz="2400">
                <a:latin typeface="Times New Roman" panose="02020603050405020304" pitchFamily="18" charset="0"/>
              </a:rPr>
              <a:t>NP</a:t>
            </a:r>
            <a:r>
              <a:rPr lang="zh-CN" altLang="en-US" sz="2400">
                <a:latin typeface="Times New Roman" panose="02020603050405020304" pitchFamily="18" charset="0"/>
              </a:rPr>
              <a:t>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 </a:t>
            </a:r>
            <a:r>
              <a:rPr lang="en-US" altLang="zh-CN" sz="2400">
                <a:latin typeface="Times New Roman" panose="02020603050405020304" pitchFamily="18" charset="0"/>
              </a:rPr>
              <a:t>EMPTY-NP1: (NP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400">
                <a:latin typeface="Times New Roman" panose="02020603050405020304" pitchFamily="18" charset="0"/>
              </a:rPr>
              <a:t> ?a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400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(NP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?a)</a:t>
            </a:r>
            <a:r>
              <a:rPr lang="en-US" altLang="zh-CN" sz="2400">
                <a:latin typeface="Times New Roman" panose="02020603050405020304" pitchFamily="18" charset="0"/>
              </a:rPr>
              <a:t>)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EMPTY</a:t>
            </a:r>
            <a:r>
              <a:rPr lang="en-US" altLang="zh-CN" sz="2400">
                <a:latin typeface="Times New Roman" panose="02020603050405020304" pitchFamily="18" charset="0"/>
              </a:rPr>
              <a:t>+)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9641DA6-646D-0C04-9B45-24B86AD63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(20)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A140C8B-C30F-704E-CF3A-E875369CA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6738" y="1824038"/>
            <a:ext cx="8001000" cy="41973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</a:t>
            </a:r>
            <a:r>
              <a:rPr lang="zh-CN" altLang="en-US" sz="2000">
                <a:latin typeface="Times New Roman" panose="02020603050405020304" pitchFamily="18" charset="0"/>
              </a:rPr>
              <a:t>这个空的</a:t>
            </a:r>
            <a:r>
              <a:rPr lang="en-US" altLang="zh-CN" sz="2000">
                <a:latin typeface="Times New Roman" panose="02020603050405020304" pitchFamily="18" charset="0"/>
              </a:rPr>
              <a:t>NP</a:t>
            </a:r>
            <a:r>
              <a:rPr lang="zh-CN" altLang="en-US" sz="2000">
                <a:latin typeface="Times New Roman" panose="02020603050405020304" pitchFamily="18" charset="0"/>
              </a:rPr>
              <a:t>可以扩展</a:t>
            </a:r>
            <a:r>
              <a:rPr lang="en-US" altLang="zh-CN" sz="2000">
                <a:latin typeface="Times New Roman" panose="02020603050405020304" pitchFamily="18" charset="0"/>
              </a:rPr>
              <a:t>VP</a:t>
            </a:r>
            <a:r>
              <a:rPr lang="zh-CN" altLang="en-US" sz="2000">
                <a:latin typeface="Times New Roman" panose="02020603050405020304" pitchFamily="18" charset="0"/>
              </a:rPr>
              <a:t>有向边，产生如下成分：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000">
                <a:latin typeface="Times New Roman" panose="02020603050405020304" pitchFamily="18" charset="0"/>
              </a:rPr>
              <a:t>             </a:t>
            </a:r>
            <a:r>
              <a:rPr lang="en-US" altLang="zh-CN" sz="2000">
                <a:latin typeface="Times New Roman" panose="02020603050405020304" pitchFamily="18" charset="0"/>
              </a:rPr>
              <a:t>VP1: (VP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</a:t>
            </a:r>
            <a:r>
              <a:rPr lang="en-US" altLang="zh-CN" sz="2000">
                <a:latin typeface="Times New Roman" panose="02020603050405020304" pitchFamily="18" charset="0"/>
              </a:rPr>
              <a:t> inf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?a)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000">
                <a:latin typeface="Times New Roman" panose="02020603050405020304" pitchFamily="18" charset="0"/>
              </a:rPr>
              <a:t>  V1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>
                <a:latin typeface="Times New Roman" panose="02020603050405020304" pitchFamily="18" charset="0"/>
              </a:rPr>
              <a:t>  EMPTY-NP1)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</a:t>
            </a:r>
            <a:r>
              <a:rPr lang="zh-CN" altLang="en-US" sz="2000">
                <a:latin typeface="Times New Roman" panose="02020603050405020304" pitchFamily="18" charset="0"/>
              </a:rPr>
              <a:t>现在，</a:t>
            </a:r>
            <a:r>
              <a:rPr lang="en-US" altLang="zh-CN" sz="2000">
                <a:latin typeface="Times New Roman" panose="02020603050405020304" pitchFamily="18" charset="0"/>
              </a:rPr>
              <a:t>VP1</a:t>
            </a:r>
            <a:r>
              <a:rPr lang="zh-CN" altLang="en-US" sz="2000">
                <a:latin typeface="Times New Roman" panose="02020603050405020304" pitchFamily="18" charset="0"/>
              </a:rPr>
              <a:t>可扩展基于规则</a:t>
            </a:r>
            <a:r>
              <a:rPr lang="en-US" altLang="zh-CN" sz="2000">
                <a:latin typeface="Times New Roman" panose="02020603050405020304" pitchFamily="18" charset="0"/>
              </a:rPr>
              <a:t>11</a:t>
            </a:r>
            <a:r>
              <a:rPr lang="zh-CN" altLang="en-US" sz="2000">
                <a:latin typeface="Times New Roman" panose="02020603050405020304" pitchFamily="18" charset="0"/>
              </a:rPr>
              <a:t>生成的有向边，从而生成</a:t>
            </a:r>
            <a:r>
              <a:rPr lang="en-US" altLang="zh-CN" sz="2000">
                <a:latin typeface="Times New Roman" panose="02020603050405020304" pitchFamily="18" charset="0"/>
              </a:rPr>
              <a:t>S</a:t>
            </a:r>
            <a:r>
              <a:rPr lang="zh-CN" altLang="en-US" sz="2000">
                <a:latin typeface="Times New Roman" panose="02020603050405020304" pitchFamily="18" charset="0"/>
              </a:rPr>
              <a:t>结构：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000">
                <a:latin typeface="Times New Roman" panose="02020603050405020304" pitchFamily="18" charset="0"/>
              </a:rPr>
              <a:t>              </a:t>
            </a:r>
            <a:r>
              <a:rPr lang="en-US" altLang="zh-CN" sz="2000">
                <a:latin typeface="Times New Roman" panose="02020603050405020304" pitchFamily="18" charset="0"/>
              </a:rPr>
              <a:t>S: (S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0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?a)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2000">
                <a:latin typeface="Times New Roman" panose="02020603050405020304" pitchFamily="18" charset="0"/>
              </a:rPr>
              <a:t>+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000">
                <a:latin typeface="Times New Roman" panose="02020603050405020304" pitchFamily="18" charset="0"/>
              </a:rPr>
              <a:t>  AUX1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000">
                <a:latin typeface="Times New Roman" panose="02020603050405020304" pitchFamily="18" charset="0"/>
              </a:rPr>
              <a:t>  NP2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000">
                <a:latin typeface="Times New Roman" panose="02020603050405020304" pitchFamily="18" charset="0"/>
              </a:rPr>
              <a:t>                       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2000">
                <a:latin typeface="Times New Roman" panose="02020603050405020304" pitchFamily="18" charset="0"/>
              </a:rPr>
              <a:t>  VP1)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AFE23B7-CF36-F7E9-8C5C-805FF33EE4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333375"/>
            <a:ext cx="8001000" cy="711200"/>
          </a:xfrm>
        </p:spPr>
        <p:txBody>
          <a:bodyPr/>
          <a:lstStyle/>
          <a:p>
            <a:pPr eaLnBrk="1" hangingPunct="1"/>
            <a:r>
              <a:rPr lang="zh-CN" altLang="en-US" b="1"/>
              <a:t>在上下文无关文法中处理疑问句</a:t>
            </a:r>
            <a:r>
              <a:rPr lang="en-US" altLang="zh-CN" b="1"/>
              <a:t>(21)</a:t>
            </a:r>
          </a:p>
        </p:txBody>
      </p:sp>
      <p:grpSp>
        <p:nvGrpSpPr>
          <p:cNvPr id="47107" name="Group 25">
            <a:extLst>
              <a:ext uri="{FF2B5EF4-FFF2-40B4-BE49-F238E27FC236}">
                <a16:creationId xmlns:a16="http://schemas.microsoft.com/office/drawing/2014/main" id="{0514B28D-1036-CAEA-16D9-B7882CD52F99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412875"/>
            <a:ext cx="8353425" cy="5111750"/>
            <a:chOff x="385" y="890"/>
            <a:chExt cx="5262" cy="3220"/>
          </a:xfrm>
        </p:grpSpPr>
        <p:sp>
          <p:nvSpPr>
            <p:cNvPr id="47108" name="Rectangle 5">
              <a:extLst>
                <a:ext uri="{FF2B5EF4-FFF2-40B4-BE49-F238E27FC236}">
                  <a16:creationId xmlns:a16="http://schemas.microsoft.com/office/drawing/2014/main" id="{101407AE-3B98-B317-1BDF-CE2DFCFF5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890"/>
              <a:ext cx="5262" cy="32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endParaRPr lang="en-US" altLang="zh-CN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>
                  <a:latin typeface="Times New Roman" panose="02020603050405020304" pitchFamily="18" charset="0"/>
                </a:rPr>
                <a:t>    </a:t>
              </a:r>
              <a:r>
                <a:rPr lang="en-US" altLang="zh-CN" sz="1600">
                  <a:latin typeface="Times New Roman" panose="02020603050405020304" pitchFamily="18" charset="0"/>
                </a:rPr>
                <a:t>1  Which                     2  dogs             3  did                       4   he                 5 see</a:t>
              </a:r>
              <a:endParaRPr lang="en-US" altLang="zh-CN" sz="1600"/>
            </a:p>
          </p:txBody>
        </p:sp>
        <p:sp>
          <p:nvSpPr>
            <p:cNvPr id="47109" name="Rectangle 6">
              <a:extLst>
                <a:ext uri="{FF2B5EF4-FFF2-40B4-BE49-F238E27FC236}">
                  <a16:creationId xmlns:a16="http://schemas.microsoft.com/office/drawing/2014/main" id="{ECBAD0C3-7AF2-64E0-B5B0-B18AACA4A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2477"/>
              <a:ext cx="1088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DET1 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WH</a:t>
              </a:r>
              <a:r>
                <a:rPr lang="en-US" altLang="zh-CN" sz="1600">
                  <a:latin typeface="Times New Roman" panose="02020603050405020304" pitchFamily="18" charset="0"/>
                </a:rPr>
                <a:t> Q</a:t>
              </a:r>
            </a:p>
            <a:p>
              <a:pPr algn="just" eaLnBrk="1" hangingPunct="1"/>
              <a:r>
                <a:rPr lang="en-US" altLang="zh-CN"/>
                <a:t>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3p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 QDET1</a:t>
              </a:r>
            </a:p>
          </p:txBody>
        </p:sp>
        <p:sp>
          <p:nvSpPr>
            <p:cNvPr id="47110" name="Rectangle 7">
              <a:extLst>
                <a:ext uri="{FF2B5EF4-FFF2-40B4-BE49-F238E27FC236}">
                  <a16:creationId xmlns:a16="http://schemas.microsoft.com/office/drawing/2014/main" id="{78C78D9F-2A65-113A-8F32-D90B68013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3176"/>
              <a:ext cx="4899" cy="7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QDET1                     N1                    AUX1                       PRO1              V1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WH  </a:t>
              </a:r>
              <a:r>
                <a:rPr lang="en-US" altLang="zh-CN" sz="1600">
                  <a:latin typeface="Times New Roman" panose="02020603050405020304" pitchFamily="18" charset="0"/>
                </a:rPr>
                <a:t> Q   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 3p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 3s   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 3s</a:t>
              </a:r>
              <a:r>
                <a:rPr lang="en-US" altLang="zh-CN"/>
                <a:t> </a:t>
              </a:r>
              <a:endParaRPr lang="en-US" altLang="zh-CN" sz="1600">
                <a:latin typeface="Times New Roman" panose="02020603050405020304" pitchFamily="18" charset="0"/>
              </a:endParaRP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3p                                  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VFORM</a:t>
              </a:r>
              <a:r>
                <a:rPr lang="en-US" altLang="zh-CN" sz="1600">
                  <a:latin typeface="Times New Roman" panose="02020603050405020304" pitchFamily="18" charset="0"/>
                </a:rPr>
                <a:t>  past </a:t>
              </a:r>
            </a:p>
            <a:p>
              <a:pPr algn="just" eaLnBrk="1" hangingPunct="1"/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                                                               SUBCAT  </a:t>
              </a:r>
              <a:r>
                <a:rPr lang="en-US" altLang="zh-CN" sz="1600">
                  <a:latin typeface="Times New Roman" panose="02020603050405020304" pitchFamily="18" charset="0"/>
                </a:rPr>
                <a:t>base</a:t>
              </a:r>
              <a:r>
                <a:rPr lang="en-US" altLang="zh-CN" sz="1600" b="1">
                  <a:latin typeface="Times New Roman" panose="02020603050405020304" pitchFamily="18" charset="0"/>
                </a:rPr>
                <a:t>           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                                </a:t>
              </a:r>
            </a:p>
          </p:txBody>
        </p:sp>
        <p:sp>
          <p:nvSpPr>
            <p:cNvPr id="47111" name="Rectangle 8">
              <a:extLst>
                <a:ext uri="{FF2B5EF4-FFF2-40B4-BE49-F238E27FC236}">
                  <a16:creationId xmlns:a16="http://schemas.microsoft.com/office/drawing/2014/main" id="{DA9C1A3F-B17B-EEC7-D036-E0C70A809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2477"/>
              <a:ext cx="771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CNP1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3p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 N1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CN" sz="1600">
                <a:latin typeface="Times New Roman" panose="02020603050405020304" pitchFamily="18" charset="0"/>
              </a:endParaRPr>
            </a:p>
          </p:txBody>
        </p:sp>
        <p:sp>
          <p:nvSpPr>
            <p:cNvPr id="47112" name="Rectangle 9">
              <a:extLst>
                <a:ext uri="{FF2B5EF4-FFF2-40B4-BE49-F238E27FC236}">
                  <a16:creationId xmlns:a16="http://schemas.microsoft.com/office/drawing/2014/main" id="{A2DF8B6D-D91E-C15B-2368-4619D80DB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706"/>
              <a:ext cx="1859" cy="7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NP1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WH </a:t>
              </a:r>
              <a:r>
                <a:rPr lang="en-US" altLang="zh-CN" sz="1600">
                  <a:latin typeface="Times New Roman" panose="02020603050405020304" pitchFamily="18" charset="0"/>
                </a:rPr>
                <a:t> Q</a:t>
              </a:r>
            </a:p>
            <a:p>
              <a:pPr eaLnBrk="1" hangingPunct="1"/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       AGR</a:t>
              </a:r>
              <a:r>
                <a:rPr lang="en-US" altLang="zh-CN" sz="1600">
                  <a:latin typeface="Times New Roman" panose="02020603050405020304" pitchFamily="18" charset="0"/>
                </a:rPr>
                <a:t> 3p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 DET1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2 </a:t>
              </a:r>
              <a:r>
                <a:rPr lang="en-US" altLang="zh-CN" sz="1600">
                  <a:latin typeface="Times New Roman" panose="02020603050405020304" pitchFamily="18" charset="0"/>
                </a:rPr>
                <a:t>   CNP1</a:t>
              </a:r>
            </a:p>
          </p:txBody>
        </p:sp>
        <p:sp>
          <p:nvSpPr>
            <p:cNvPr id="47113" name="Line 10">
              <a:extLst>
                <a:ext uri="{FF2B5EF4-FFF2-40B4-BE49-F238E27FC236}">
                  <a16:creationId xmlns:a16="http://schemas.microsoft.com/office/drawing/2014/main" id="{E00B2110-ED57-BAD2-C4F3-D55BFE1B2E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1" y="3158"/>
              <a:ext cx="0" cy="7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4" name="Line 11">
              <a:extLst>
                <a:ext uri="{FF2B5EF4-FFF2-40B4-BE49-F238E27FC236}">
                  <a16:creationId xmlns:a16="http://schemas.microsoft.com/office/drawing/2014/main" id="{5D0189AE-7D02-3AC7-1292-32F54BC24D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0" y="3031"/>
              <a:ext cx="0" cy="8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5" name="Line 12">
              <a:extLst>
                <a:ext uri="{FF2B5EF4-FFF2-40B4-BE49-F238E27FC236}">
                  <a16:creationId xmlns:a16="http://schemas.microsoft.com/office/drawing/2014/main" id="{08F8273E-17E7-CBAC-82A9-BC00C54C8E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0" y="2995"/>
              <a:ext cx="0" cy="8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16" name="Rectangle 13">
              <a:extLst>
                <a:ext uri="{FF2B5EF4-FFF2-40B4-BE49-F238E27FC236}">
                  <a16:creationId xmlns:a16="http://schemas.microsoft.com/office/drawing/2014/main" id="{01FC549E-387B-C0FA-4F26-2AFFD748A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2477"/>
              <a:ext cx="772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NP2</a:t>
              </a:r>
            </a:p>
            <a:p>
              <a:pPr algn="just" eaLnBrk="1" hangingPunct="1"/>
              <a:r>
                <a:rPr lang="en-US" altLang="zh-CN"/>
                <a:t>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600">
                  <a:latin typeface="Times New Roman" panose="02020603050405020304" pitchFamily="18" charset="0"/>
                </a:rPr>
                <a:t> 3s</a:t>
              </a:r>
            </a:p>
            <a:p>
              <a:pPr algn="just"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</a:t>
              </a:r>
              <a:r>
                <a:rPr lang="en-US" altLang="zh-CN" sz="1600">
                  <a:latin typeface="Times New Roman" panose="02020603050405020304" pitchFamily="18" charset="0"/>
                </a:rPr>
                <a:t>   PRO1</a:t>
              </a:r>
            </a:p>
          </p:txBody>
        </p:sp>
        <p:sp>
          <p:nvSpPr>
            <p:cNvPr id="47117" name="Rectangle 14">
              <a:extLst>
                <a:ext uri="{FF2B5EF4-FFF2-40B4-BE49-F238E27FC236}">
                  <a16:creationId xmlns:a16="http://schemas.microsoft.com/office/drawing/2014/main" id="{BD0B3FC7-BB44-6F16-7EBF-7C501FC44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2477"/>
              <a:ext cx="1089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47118" name="Rectangle 20">
              <a:extLst>
                <a:ext uri="{FF2B5EF4-FFF2-40B4-BE49-F238E27FC236}">
                  <a16:creationId xmlns:a16="http://schemas.microsoft.com/office/drawing/2014/main" id="{D44AE386-37F8-3E8B-984C-42F09DE26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" y="1706"/>
              <a:ext cx="3039" cy="7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S1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INV </a:t>
              </a:r>
              <a:r>
                <a:rPr lang="en-US" altLang="zh-CN" sz="1600">
                  <a:latin typeface="Times New Roman" panose="02020603050405020304" pitchFamily="18" charset="0"/>
                </a:rPr>
                <a:t>+</a:t>
              </a:r>
            </a:p>
            <a:p>
              <a:pPr eaLnBrk="1" hangingPunct="1"/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       GAP </a:t>
              </a:r>
              <a:r>
                <a:rPr lang="en-US" altLang="zh-CN" sz="1600">
                  <a:latin typeface="Times New Roman" panose="02020603050405020304" pitchFamily="18" charset="0"/>
                </a:rPr>
                <a:t> (NP AGR 3p)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VFORM</a:t>
              </a:r>
              <a:r>
                <a:rPr lang="en-US" altLang="zh-CN" sz="1600">
                  <a:latin typeface="Times New Roman" panose="02020603050405020304" pitchFamily="18" charset="0"/>
                </a:rPr>
                <a:t>    past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1 </a:t>
              </a:r>
              <a:r>
                <a:rPr lang="en-US" altLang="zh-CN" sz="1600">
                  <a:latin typeface="Times New Roman" panose="02020603050405020304" pitchFamily="18" charset="0"/>
                </a:rPr>
                <a:t> AUX1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600">
                  <a:latin typeface="Times New Roman" panose="02020603050405020304" pitchFamily="18" charset="0"/>
                </a:rPr>
                <a:t> NP2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altLang="zh-CN" sz="1600">
                  <a:latin typeface="Times New Roman" panose="02020603050405020304" pitchFamily="18" charset="0"/>
                </a:rPr>
                <a:t> VP1)</a:t>
              </a:r>
            </a:p>
          </p:txBody>
        </p:sp>
        <p:sp>
          <p:nvSpPr>
            <p:cNvPr id="47119" name="Rectangle 21">
              <a:extLst>
                <a:ext uri="{FF2B5EF4-FFF2-40B4-BE49-F238E27FC236}">
                  <a16:creationId xmlns:a16="http://schemas.microsoft.com/office/drawing/2014/main" id="{FD98DE4D-450F-E575-4CDC-3FE94A4A6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071"/>
              <a:ext cx="4899" cy="6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S2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VFORM </a:t>
              </a:r>
              <a:r>
                <a:rPr lang="en-US" altLang="zh-CN" sz="1600">
                  <a:latin typeface="Times New Roman" panose="02020603050405020304" pitchFamily="18" charset="0"/>
                </a:rPr>
                <a:t> past</a:t>
              </a:r>
            </a:p>
            <a:p>
              <a:pPr eaLnBrk="1" hangingPunct="1"/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        1</a:t>
              </a:r>
              <a:r>
                <a:rPr lang="en-US" altLang="zh-CN" sz="1600">
                  <a:latin typeface="Times New Roman" panose="02020603050405020304" pitchFamily="18" charset="0"/>
                </a:rPr>
                <a:t>    NP1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 2 </a:t>
              </a:r>
              <a:r>
                <a:rPr lang="en-US" altLang="zh-CN" sz="1600">
                  <a:latin typeface="Times New Roman" panose="02020603050405020304" pitchFamily="18" charset="0"/>
                </a:rPr>
                <a:t>   S1</a:t>
              </a:r>
            </a:p>
          </p:txBody>
        </p:sp>
        <p:sp>
          <p:nvSpPr>
            <p:cNvPr id="47120" name="Rectangle 23">
              <a:extLst>
                <a:ext uri="{FF2B5EF4-FFF2-40B4-BE49-F238E27FC236}">
                  <a16:creationId xmlns:a16="http://schemas.microsoft.com/office/drawing/2014/main" id="{211BAD28-DE85-0E40-9CE1-682D28924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2477"/>
              <a:ext cx="1179" cy="6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10800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VP1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VFORM</a:t>
              </a:r>
              <a:r>
                <a:rPr lang="en-US" altLang="zh-CN" sz="1600">
                  <a:latin typeface="Times New Roman" panose="02020603050405020304" pitchFamily="18" charset="0"/>
                </a:rPr>
                <a:t> inf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GAP</a:t>
              </a:r>
              <a:r>
                <a:rPr lang="en-US" altLang="zh-CN" sz="1600">
                  <a:latin typeface="Times New Roman" panose="02020603050405020304" pitchFamily="18" charset="0"/>
                </a:rPr>
                <a:t> </a:t>
              </a:r>
              <a:r>
                <a:rPr lang="en-US" altLang="zh-CN" sz="1400">
                  <a:latin typeface="Times New Roman" panose="02020603050405020304" pitchFamily="18" charset="0"/>
                </a:rPr>
                <a:t>(NP </a:t>
              </a:r>
              <a:r>
                <a:rPr lang="en-US" altLang="zh-CN" sz="14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AGR</a:t>
              </a:r>
              <a:r>
                <a:rPr lang="en-US" altLang="zh-CN" sz="1400">
                  <a:latin typeface="Times New Roman" panose="02020603050405020304" pitchFamily="18" charset="0"/>
                </a:rPr>
                <a:t> 3p)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1 </a:t>
              </a:r>
              <a:r>
                <a:rPr lang="en-US" altLang="zh-CN" sz="1600">
                  <a:latin typeface="Times New Roman" panose="02020603050405020304" pitchFamily="18" charset="0"/>
                </a:rPr>
                <a:t> V1</a:t>
              </a:r>
            </a:p>
            <a:p>
              <a:pPr eaLnBrk="1" hangingPunct="1"/>
              <a:r>
                <a:rPr lang="en-US" altLang="zh-CN" sz="1600">
                  <a:latin typeface="Times New Roman" panose="02020603050405020304" pitchFamily="18" charset="0"/>
                </a:rPr>
                <a:t>     </a:t>
              </a:r>
              <a:r>
                <a:rPr lang="en-US" altLang="zh-CN" sz="1600" b="1">
                  <a:solidFill>
                    <a:schemeClr val="folHlink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altLang="zh-CN" sz="1600">
                  <a:latin typeface="Times New Roman" panose="02020603050405020304" pitchFamily="18" charset="0"/>
                </a:rPr>
                <a:t>  EMPTY-NP1</a:t>
              </a:r>
            </a:p>
          </p:txBody>
        </p:sp>
        <p:sp>
          <p:nvSpPr>
            <p:cNvPr id="47121" name="Line 24">
              <a:extLst>
                <a:ext uri="{FF2B5EF4-FFF2-40B4-BE49-F238E27FC236}">
                  <a16:creationId xmlns:a16="http://schemas.microsoft.com/office/drawing/2014/main" id="{C8D28AEE-A466-C5E5-17E7-2D22CC22EE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" y="2985"/>
              <a:ext cx="0" cy="8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B51C371-6368-4E57-86D9-D8A9BA727F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关系从句</a:t>
            </a:r>
            <a:r>
              <a:rPr lang="en-US" altLang="zh-CN" b="1"/>
              <a:t>(1)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3E7705D-CBE2-5DC5-0537-2786328F7B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898650"/>
            <a:ext cx="8326438" cy="39068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</a:t>
            </a:r>
            <a:r>
              <a:rPr lang="zh-CN" altLang="en-US" sz="2400">
                <a:latin typeface="Times New Roman" panose="02020603050405020304" pitchFamily="18" charset="0"/>
              </a:rPr>
              <a:t>可以采用一条规则来引入关系从句：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</a:t>
            </a:r>
            <a:r>
              <a:rPr lang="en-US" altLang="zh-CN" sz="2400">
                <a:latin typeface="Times New Roman" panose="02020603050405020304" pitchFamily="18" charset="0"/>
              </a:rPr>
              <a:t>CNP 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zh-CN" sz="2400" i="1">
                <a:latin typeface="Times New Roman" panose="02020603050405020304" pitchFamily="18" charset="0"/>
                <a:sym typeface="Symbol" panose="05050102010706020507" pitchFamily="18" charset="2"/>
              </a:rPr>
              <a:t>CNP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 REL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     </a:t>
            </a: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新的语法类别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REL</a:t>
            </a: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表示从句。关系从句与特殊疑问句的结构相似：以疑问词作为连接词，后面紧接着一个带缺位的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结构。不过关系从句只能用某些特定的疑问词，且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结构不能倒置。</a:t>
            </a:r>
            <a:r>
              <a:rPr lang="en-US" altLang="zh-CN" sz="2400">
                <a:solidFill>
                  <a:schemeClr val="folHlink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的是可以引导关系从句的疑问词。处理关系从句有下面这些规则：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         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REL</a:t>
            </a:r>
            <a:r>
              <a:rPr lang="en-US" altLang="zh-CN" sz="2200">
                <a:latin typeface="Times New Roman" panose="02020603050405020304" pitchFamily="18" charset="0"/>
              </a:rPr>
              <a:t>(NP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200">
                <a:latin typeface="Times New Roman" panose="02020603050405020304" pitchFamily="18" charset="0"/>
              </a:rPr>
              <a:t> R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200">
                <a:latin typeface="Times New Roman" panose="02020603050405020304" pitchFamily="18" charset="0"/>
              </a:rPr>
              <a:t> ?a) (S[-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2200">
                <a:latin typeface="Times New Roman" panose="02020603050405020304" pitchFamily="18" charset="0"/>
              </a:rPr>
              <a:t>,fin]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(NP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1800">
                <a:latin typeface="Times New Roman" panose="02020603050405020304" pitchFamily="18" charset="0"/>
              </a:rPr>
              <a:t> ?a)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   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REL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2200">
                <a:latin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altLang="zh-CN" sz="2200">
                <a:latin typeface="Times New Roman" panose="02020603050405020304" pitchFamily="18" charset="0"/>
              </a:rPr>
              <a:t>(PP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WH</a:t>
            </a:r>
            <a:r>
              <a:rPr lang="en-US" altLang="zh-CN" sz="2200">
                <a:latin typeface="Times New Roman" panose="02020603050405020304" pitchFamily="18" charset="0"/>
              </a:rPr>
              <a:t> R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2200">
                <a:latin typeface="Times New Roman" panose="02020603050405020304" pitchFamily="18" charset="0"/>
              </a:rPr>
              <a:t> ?a) (S [-</a:t>
            </a:r>
            <a:r>
              <a:rPr lang="en-US" altLang="zh-CN" sz="2200">
                <a:solidFill>
                  <a:schemeClr val="folHlink"/>
                </a:solidFill>
                <a:latin typeface="Times New Roman" panose="02020603050405020304" pitchFamily="18" charset="0"/>
              </a:rPr>
              <a:t>INV</a:t>
            </a:r>
            <a:r>
              <a:rPr lang="en-US" altLang="zh-CN" sz="2200">
                <a:latin typeface="Times New Roman" panose="02020603050405020304" pitchFamily="18" charset="0"/>
              </a:rPr>
              <a:t>,fin] </a:t>
            </a:r>
            <a:r>
              <a:rPr lang="en-US" altLang="zh-CN" sz="22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200">
                <a:latin typeface="Times New Roman" panose="02020603050405020304" pitchFamily="18" charset="0"/>
              </a:rPr>
              <a:t> </a:t>
            </a:r>
            <a:r>
              <a:rPr lang="en-US" altLang="zh-CN" sz="1800">
                <a:latin typeface="Times New Roman" panose="02020603050405020304" pitchFamily="18" charset="0"/>
              </a:rPr>
              <a:t>(PP </a:t>
            </a:r>
            <a:r>
              <a:rPr lang="en-US" altLang="zh-CN" sz="1800" b="1">
                <a:solidFill>
                  <a:schemeClr val="folHlink"/>
                </a:solidFill>
                <a:latin typeface="Times New Roman" panose="02020603050405020304" pitchFamily="18" charset="0"/>
              </a:rPr>
              <a:t>PFORM</a:t>
            </a:r>
            <a:r>
              <a:rPr lang="en-US" altLang="zh-CN" sz="1800">
                <a:latin typeface="Times New Roman" panose="02020603050405020304" pitchFamily="18" charset="0"/>
              </a:rPr>
              <a:t> ?a)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950F704-B288-09A1-354D-F9EB9C079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关系从句</a:t>
            </a:r>
            <a:r>
              <a:rPr lang="en-US" altLang="zh-CN" b="1"/>
              <a:t>(2)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7E8A35B9-B753-CF38-9AB9-9B0337181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/>
              <a:t>因为缺位不能传递到句子主语中，所以需要有新的规则来接受疑问词充当主语的情况。相应的规则如下：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           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REL</a:t>
            </a:r>
            <a:r>
              <a:rPr lang="en-US" altLang="zh-CN" sz="2400">
                <a:latin typeface="Times New Roman" panose="02020603050405020304" pitchFamily="18" charset="0"/>
              </a:rPr>
              <a:t>NP[R] VP[fin]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zh-CN" altLang="en-US" sz="2400">
                <a:latin typeface="Times New Roman" panose="02020603050405020304" pitchFamily="18" charset="0"/>
              </a:rPr>
              <a:t>另外，</a:t>
            </a:r>
            <a:r>
              <a:rPr lang="en-US" altLang="zh-CN" sz="2400">
                <a:latin typeface="Times New Roman" panose="02020603050405020304" pitchFamily="18" charset="0"/>
              </a:rPr>
              <a:t>that</a:t>
            </a:r>
            <a:r>
              <a:rPr lang="zh-CN" altLang="en-US" sz="2400">
                <a:latin typeface="Times New Roman" panose="02020603050405020304" pitchFamily="18" charset="0"/>
              </a:rPr>
              <a:t>也可引导关系从句。可以把</a:t>
            </a:r>
            <a:r>
              <a:rPr lang="en-US" altLang="zh-CN" sz="2400">
                <a:latin typeface="Times New Roman" panose="02020603050405020304" pitchFamily="18" charset="0"/>
              </a:rPr>
              <a:t>that</a:t>
            </a:r>
            <a:r>
              <a:rPr lang="zh-CN" altLang="en-US" sz="2400">
                <a:latin typeface="Times New Roman" panose="02020603050405020304" pitchFamily="18" charset="0"/>
              </a:rPr>
              <a:t>作为</a:t>
            </a:r>
            <a:r>
              <a:rPr lang="en-US" altLang="zh-CN" sz="2400">
                <a:latin typeface="Times New Roman" panose="02020603050405020304" pitchFamily="18" charset="0"/>
              </a:rPr>
              <a:t>WH</a:t>
            </a:r>
            <a:r>
              <a:rPr lang="zh-CN" altLang="en-US" sz="2400">
                <a:latin typeface="Times New Roman" panose="02020603050405020304" pitchFamily="18" charset="0"/>
              </a:rPr>
              <a:t>特征值为</a:t>
            </a:r>
            <a:r>
              <a:rPr lang="en-US" altLang="zh-CN" sz="2400">
                <a:latin typeface="Times New Roman" panose="02020603050405020304" pitchFamily="18" charset="0"/>
              </a:rPr>
              <a:t>R</a:t>
            </a:r>
            <a:r>
              <a:rPr lang="zh-CN" altLang="en-US" sz="2400">
                <a:latin typeface="Times New Roman" panose="02020603050405020304" pitchFamily="18" charset="0"/>
              </a:rPr>
              <a:t>的关系代词，则上述规则也能处理</a:t>
            </a:r>
            <a:r>
              <a:rPr lang="en-US" altLang="zh-CN" sz="2400">
                <a:latin typeface="Times New Roman" panose="02020603050405020304" pitchFamily="18" charset="0"/>
              </a:rPr>
              <a:t>that</a:t>
            </a:r>
            <a:r>
              <a:rPr lang="zh-CN" altLang="en-US" sz="2400">
                <a:latin typeface="Times New Roman" panose="02020603050405020304" pitchFamily="18" charset="0"/>
              </a:rPr>
              <a:t>引导关系从句的情况，而不必为</a:t>
            </a:r>
            <a:r>
              <a:rPr lang="en-US" altLang="zh-CN" sz="2400">
                <a:latin typeface="Times New Roman" panose="02020603050405020304" pitchFamily="18" charset="0"/>
              </a:rPr>
              <a:t>that</a:t>
            </a:r>
            <a:r>
              <a:rPr lang="zh-CN" altLang="en-US" sz="2400">
                <a:latin typeface="Times New Roman" panose="02020603050405020304" pitchFamily="18" charset="0"/>
              </a:rPr>
              <a:t>额外增加规则。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zh-CN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8BE6540-0D44-F146-370A-76487C689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关系从句</a:t>
            </a:r>
            <a:r>
              <a:rPr lang="en-US" altLang="zh-CN" b="1"/>
              <a:t>(3)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D3E1F8E3-DB85-16EF-D8EB-7AF3151F4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sz="2400">
                <a:latin typeface="Times New Roman" panose="02020603050405020304" pitchFamily="18" charset="0"/>
              </a:rPr>
              <a:t>还有一类关系从句不以疑问短语开头，如：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</a:t>
            </a:r>
            <a:r>
              <a:rPr lang="en-US" altLang="zh-CN" sz="2400">
                <a:latin typeface="Times New Roman" panose="02020603050405020304" pitchFamily="18" charset="0"/>
              </a:rPr>
              <a:t>The paper </a:t>
            </a:r>
            <a:r>
              <a:rPr lang="en-US" altLang="zh-CN" sz="2400" i="1">
                <a:latin typeface="Times New Roman" panose="02020603050405020304" pitchFamily="18" charset="0"/>
              </a:rPr>
              <a:t>John read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The damage </a:t>
            </a:r>
            <a:r>
              <a:rPr lang="en-US" altLang="zh-CN" sz="2400" i="1">
                <a:latin typeface="Times New Roman" panose="02020603050405020304" pitchFamily="18" charset="0"/>
              </a:rPr>
              <a:t>caused by the storm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The issue </a:t>
            </a:r>
            <a:r>
              <a:rPr lang="en-US" altLang="zh-CN" sz="2400" i="1">
                <a:latin typeface="Times New Roman" panose="02020603050405020304" pitchFamily="18" charset="0"/>
              </a:rPr>
              <a:t>creating the argument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       </a:t>
            </a:r>
            <a:r>
              <a:rPr lang="zh-CN" altLang="en-US" sz="2400">
                <a:latin typeface="Times New Roman" panose="02020603050405020304" pitchFamily="18" charset="0"/>
              </a:rPr>
              <a:t>这可由下面这样的规则进行处理：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        </a:t>
            </a: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REL</a:t>
            </a:r>
            <a:r>
              <a:rPr lang="en-US" altLang="zh-CN" sz="2400">
                <a:latin typeface="Times New Roman" panose="02020603050405020304" pitchFamily="18" charset="0"/>
              </a:rPr>
              <a:t> (S[fin]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GAP</a:t>
            </a:r>
            <a:r>
              <a:rPr lang="en-US" altLang="zh-CN" sz="2600">
                <a:latin typeface="Times New Roman" panose="02020603050405020304" pitchFamily="18" charset="0"/>
              </a:rPr>
              <a:t> </a:t>
            </a:r>
            <a:r>
              <a:rPr lang="en-US" altLang="zh-CN" sz="2000">
                <a:latin typeface="Times New Roman" panose="02020603050405020304" pitchFamily="18" charset="0"/>
              </a:rPr>
              <a:t>(NP </a:t>
            </a:r>
            <a:r>
              <a:rPr lang="en-US" altLang="zh-CN" sz="2000" b="1">
                <a:solidFill>
                  <a:schemeClr val="folHlink"/>
                </a:solidFill>
                <a:latin typeface="Times New Roman" panose="02020603050405020304" pitchFamily="18" charset="0"/>
              </a:rPr>
              <a:t>AGR</a:t>
            </a:r>
            <a:r>
              <a:rPr lang="en-US" altLang="zh-CN" sz="2000">
                <a:latin typeface="Times New Roman" panose="02020603050405020304" pitchFamily="18" charset="0"/>
              </a:rPr>
              <a:t> ?a)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  <a:sym typeface="Symbol" panose="05050102010706020507" pitchFamily="18" charset="2"/>
              </a:rPr>
              <a:t>        REL</a:t>
            </a:r>
            <a:r>
              <a:rPr lang="en-US" altLang="zh-CN" sz="2400">
                <a:latin typeface="Times New Roman" panose="02020603050405020304" pitchFamily="18" charset="0"/>
              </a:rPr>
              <a:t> (VP </a:t>
            </a:r>
            <a:r>
              <a:rPr lang="en-US" altLang="zh-CN" sz="2400" b="1">
                <a:solidFill>
                  <a:schemeClr val="folHlink"/>
                </a:solidFill>
                <a:latin typeface="Times New Roman" panose="02020603050405020304" pitchFamily="18" charset="0"/>
              </a:rPr>
              <a:t>VFORM </a:t>
            </a:r>
            <a:r>
              <a:rPr lang="en-US" altLang="zh-CN" sz="2400" b="1">
                <a:latin typeface="Times New Roman" panose="02020603050405020304" pitchFamily="18" charset="0"/>
              </a:rPr>
              <a:t>{ing pastprt}</a:t>
            </a:r>
            <a:r>
              <a:rPr lang="en-US" altLang="zh-CN" sz="2400"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宋体"/>
        <a:cs typeface=""/>
      </a:majorFont>
      <a:minorFont>
        <a:latin typeface="Verdan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7893</TotalTime>
  <Words>5581</Words>
  <Application>Microsoft Office PowerPoint</Application>
  <PresentationFormat>全屏显示(4:3)</PresentationFormat>
  <Paragraphs>431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4" baseType="lpstr">
      <vt:lpstr>Verdana</vt:lpstr>
      <vt:lpstr>宋体</vt:lpstr>
      <vt:lpstr>Arial</vt:lpstr>
      <vt:lpstr>Wingdings</vt:lpstr>
      <vt:lpstr>等线</vt:lpstr>
      <vt:lpstr>Times New Roman</vt:lpstr>
      <vt:lpstr>Symbol</vt:lpstr>
      <vt:lpstr>Profile</vt:lpstr>
      <vt:lpstr>自然语言理解讲义</vt:lpstr>
      <vt:lpstr>主要内容</vt:lpstr>
      <vt:lpstr>助动词与动词短语(1)</vt:lpstr>
      <vt:lpstr>助动词与动词短语(2)</vt:lpstr>
      <vt:lpstr>助动词与动词短语(3)</vt:lpstr>
      <vt:lpstr>助动词与动词短语(4)</vt:lpstr>
      <vt:lpstr>助动词与动词短语(5)</vt:lpstr>
      <vt:lpstr>助动词与动词短语(6)</vt:lpstr>
      <vt:lpstr>助动词与动词短语(7)</vt:lpstr>
      <vt:lpstr>助动词与动词短语(8)</vt:lpstr>
      <vt:lpstr>助动词与动词短语(9)</vt:lpstr>
      <vt:lpstr>被动语态(1)</vt:lpstr>
      <vt:lpstr>被动语态(2)</vt:lpstr>
      <vt:lpstr>被动语态(3)</vt:lpstr>
      <vt:lpstr>语言中的移位现象(1)</vt:lpstr>
      <vt:lpstr>语言中的移位现象(2)</vt:lpstr>
      <vt:lpstr>语言中的移位现象(3)</vt:lpstr>
      <vt:lpstr>语言中的移位现象(4)</vt:lpstr>
      <vt:lpstr>语言中的移位现象(5)</vt:lpstr>
      <vt:lpstr>语言中的移位现象(6)</vt:lpstr>
      <vt:lpstr>语言中的移位现象(7)</vt:lpstr>
      <vt:lpstr>语言中的移位现象(8)</vt:lpstr>
      <vt:lpstr>在上下文无关文法中处理疑问句(1)</vt:lpstr>
      <vt:lpstr>在上下文无关文法中处理疑问句(2)</vt:lpstr>
      <vt:lpstr>在上下文无关文法中处理疑问句(3)</vt:lpstr>
      <vt:lpstr>在上下文无关文法中处理疑问句(4)</vt:lpstr>
      <vt:lpstr>在上下文无关文法中处理疑问句(5)</vt:lpstr>
      <vt:lpstr>在上下文无关文法中处理疑问句(6)</vt:lpstr>
      <vt:lpstr>在上下文无关文法中处理疑问句(7)</vt:lpstr>
      <vt:lpstr>在上下文无关文法中处理疑问句(8)</vt:lpstr>
      <vt:lpstr>在上下文无关文法中处理疑问句(9)</vt:lpstr>
      <vt:lpstr>在上下文无关文法中处理疑问句(10)</vt:lpstr>
      <vt:lpstr>在上下文无关文法中处理疑问句(11)</vt:lpstr>
      <vt:lpstr>在上下文无关文法中处理疑问句(12)</vt:lpstr>
      <vt:lpstr>在上下文无关文法中处理疑问句(13)</vt:lpstr>
      <vt:lpstr>在上下文无关文法中处理疑问句(14)</vt:lpstr>
      <vt:lpstr>在上下文无关文法中处理疑问句(15)</vt:lpstr>
      <vt:lpstr>在上下文无关文法中处理疑问句(16)</vt:lpstr>
      <vt:lpstr>在上下文无关文法中处理疑问句(17)</vt:lpstr>
      <vt:lpstr>在上下文无关文法中处理疑问句(18)</vt:lpstr>
      <vt:lpstr>在上下文无关文法中处理疑问句(19)</vt:lpstr>
      <vt:lpstr>在上下文无关文法中处理疑问句(20)</vt:lpstr>
      <vt:lpstr>在上下文无关文法中处理疑问句(21)</vt:lpstr>
      <vt:lpstr>关系从句(1)</vt:lpstr>
      <vt:lpstr>关系从句(2)</vt:lpstr>
      <vt:lpstr>关系从句(3)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自然语言理解讲义</dc:title>
  <dc:creator>liu</dc:creator>
  <cp:lastModifiedBy>许 荣仁</cp:lastModifiedBy>
  <cp:revision>68</cp:revision>
  <dcterms:created xsi:type="dcterms:W3CDTF">2009-02-24T08:21:20Z</dcterms:created>
  <dcterms:modified xsi:type="dcterms:W3CDTF">2022-06-03T03:10:00Z</dcterms:modified>
</cp:coreProperties>
</file>