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8"/>
  </p:notesMasterIdLst>
  <p:handoutMasterIdLst>
    <p:handoutMasterId r:id="rId49"/>
  </p:handoutMasterIdLst>
  <p:sldIdLst>
    <p:sldId id="256" r:id="rId2"/>
    <p:sldId id="261" r:id="rId3"/>
    <p:sldId id="262" r:id="rId4"/>
    <p:sldId id="263" r:id="rId5"/>
    <p:sldId id="264" r:id="rId6"/>
    <p:sldId id="265" r:id="rId7"/>
    <p:sldId id="340" r:id="rId8"/>
    <p:sldId id="342" r:id="rId9"/>
    <p:sldId id="266" r:id="rId10"/>
    <p:sldId id="288" r:id="rId11"/>
    <p:sldId id="343" r:id="rId12"/>
    <p:sldId id="344" r:id="rId13"/>
    <p:sldId id="345" r:id="rId14"/>
    <p:sldId id="346" r:id="rId15"/>
    <p:sldId id="341" r:id="rId16"/>
    <p:sldId id="268" r:id="rId17"/>
    <p:sldId id="350" r:id="rId18"/>
    <p:sldId id="269" r:id="rId19"/>
    <p:sldId id="270" r:id="rId20"/>
    <p:sldId id="271" r:id="rId21"/>
    <p:sldId id="267" r:id="rId22"/>
    <p:sldId id="349" r:id="rId23"/>
    <p:sldId id="347" r:id="rId24"/>
    <p:sldId id="348" r:id="rId25"/>
    <p:sldId id="272" r:id="rId26"/>
    <p:sldId id="273" r:id="rId27"/>
    <p:sldId id="277" r:id="rId28"/>
    <p:sldId id="278" r:id="rId29"/>
    <p:sldId id="279" r:id="rId30"/>
    <p:sldId id="280" r:id="rId31"/>
    <p:sldId id="281" r:id="rId32"/>
    <p:sldId id="282" r:id="rId33"/>
    <p:sldId id="283" r:id="rId34"/>
    <p:sldId id="284" r:id="rId35"/>
    <p:sldId id="285" r:id="rId36"/>
    <p:sldId id="286" r:id="rId37"/>
    <p:sldId id="287" r:id="rId38"/>
    <p:sldId id="289" r:id="rId39"/>
    <p:sldId id="290" r:id="rId40"/>
    <p:sldId id="291" r:id="rId41"/>
    <p:sldId id="292" r:id="rId42"/>
    <p:sldId id="293" r:id="rId43"/>
    <p:sldId id="294" r:id="rId44"/>
    <p:sldId id="295" r:id="rId45"/>
    <p:sldId id="296" r:id="rId46"/>
    <p:sldId id="351" r:id="rId47"/>
  </p:sldIdLst>
  <p:sldSz cx="9144000" cy="6858000" type="screen4x3"/>
  <p:notesSz cx="6858000" cy="9144000"/>
  <p:defaultTextStyle>
    <a:defPPr>
      <a:defRPr lang="zh-CN"/>
    </a:defPPr>
    <a:lvl1pPr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Verdana" panose="020B060403050404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96"/>
      </p:cViewPr>
      <p:guideLst>
        <p:guide orient="horz" pos="2160"/>
        <p:guide pos="2880"/>
      </p:guideLst>
    </p:cSldViewPr>
  </p:slideViewPr>
  <p:notesTextViewPr>
    <p:cViewPr>
      <p:scale>
        <a:sx n="100" d="100"/>
        <a:sy n="100" d="100"/>
      </p:scale>
      <p:origin x="0" y="0"/>
    </p:cViewPr>
  </p:notesTextViewPr>
  <p:notesViewPr>
    <p:cSldViewPr>
      <p:cViewPr varScale="1">
        <p:scale>
          <a:sx n="59" d="100"/>
          <a:sy n="59" d="100"/>
        </p:scale>
        <p:origin x="-117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A9E5FA6-22BD-AFF4-D606-2E3D0103392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ltLang="zh-CN"/>
          </a:p>
        </p:txBody>
      </p:sp>
      <p:sp>
        <p:nvSpPr>
          <p:cNvPr id="6147" name="Rectangle 3">
            <a:extLst>
              <a:ext uri="{FF2B5EF4-FFF2-40B4-BE49-F238E27FC236}">
                <a16:creationId xmlns:a16="http://schemas.microsoft.com/office/drawing/2014/main" id="{F72C085F-B942-E7C5-BA04-BF98020A6A65}"/>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ltLang="zh-CN"/>
          </a:p>
        </p:txBody>
      </p:sp>
      <p:sp>
        <p:nvSpPr>
          <p:cNvPr id="6148" name="Rectangle 4">
            <a:extLst>
              <a:ext uri="{FF2B5EF4-FFF2-40B4-BE49-F238E27FC236}">
                <a16:creationId xmlns:a16="http://schemas.microsoft.com/office/drawing/2014/main" id="{4D3580F6-6E3D-49E0-90E3-50DF8A759B3D}"/>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ltLang="zh-CN"/>
          </a:p>
        </p:txBody>
      </p:sp>
      <p:sp>
        <p:nvSpPr>
          <p:cNvPr id="6149" name="Rectangle 5">
            <a:extLst>
              <a:ext uri="{FF2B5EF4-FFF2-40B4-BE49-F238E27FC236}">
                <a16:creationId xmlns:a16="http://schemas.microsoft.com/office/drawing/2014/main" id="{1AC43DF0-6969-AC36-3D4D-47C197D226E9}"/>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B7EC0E6B-B6CD-4D44-9338-326B276FFD18}" type="slidenum">
              <a:rPr lang="en-US" altLang="zh-CN"/>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92578CC0-4858-CDCC-AA52-84E7A5FB2B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日期占位符 2">
            <a:extLst>
              <a:ext uri="{FF2B5EF4-FFF2-40B4-BE49-F238E27FC236}">
                <a16:creationId xmlns:a16="http://schemas.microsoft.com/office/drawing/2014/main" id="{DD47EA49-B242-1C26-C300-9DA999133302}"/>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E3AB202-F316-4DFD-BE0D-9DCF39B02D65}" type="datetimeFigureOut">
              <a:rPr lang="en-US"/>
              <a:pPr>
                <a:defRPr/>
              </a:pPr>
              <a:t>6/3/2022</a:t>
            </a:fld>
            <a:endParaRPr lang="en-US"/>
          </a:p>
        </p:txBody>
      </p:sp>
      <p:sp>
        <p:nvSpPr>
          <p:cNvPr id="4" name="幻灯片图像占位符 3">
            <a:extLst>
              <a:ext uri="{FF2B5EF4-FFF2-40B4-BE49-F238E27FC236}">
                <a16:creationId xmlns:a16="http://schemas.microsoft.com/office/drawing/2014/main" id="{0A29AF56-A595-E0C0-F9B4-E2B4A8CF886C}"/>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备注占位符 4">
            <a:extLst>
              <a:ext uri="{FF2B5EF4-FFF2-40B4-BE49-F238E27FC236}">
                <a16:creationId xmlns:a16="http://schemas.microsoft.com/office/drawing/2014/main" id="{268F1A22-4B86-7E65-C399-1121786FACC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二级</a:t>
            </a:r>
          </a:p>
          <a:p>
            <a:pPr lvl="2"/>
            <a:r>
              <a:rPr lang="zh-CN" altLang="en-US" noProof="0"/>
              <a:t>三级</a:t>
            </a:r>
          </a:p>
          <a:p>
            <a:pPr lvl="3"/>
            <a:r>
              <a:rPr lang="zh-CN" altLang="en-US" noProof="0"/>
              <a:t>四级</a:t>
            </a:r>
          </a:p>
          <a:p>
            <a:pPr lvl="4"/>
            <a:r>
              <a:rPr lang="zh-CN" altLang="en-US" noProof="0"/>
              <a:t>五级</a:t>
            </a:r>
            <a:endParaRPr lang="en-US" noProof="0"/>
          </a:p>
        </p:txBody>
      </p:sp>
      <p:sp>
        <p:nvSpPr>
          <p:cNvPr id="6" name="页脚占位符 5">
            <a:extLst>
              <a:ext uri="{FF2B5EF4-FFF2-40B4-BE49-F238E27FC236}">
                <a16:creationId xmlns:a16="http://schemas.microsoft.com/office/drawing/2014/main" id="{7758C5B7-7287-4507-955D-55121FF8258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灯片编号占位符 6">
            <a:extLst>
              <a:ext uri="{FF2B5EF4-FFF2-40B4-BE49-F238E27FC236}">
                <a16:creationId xmlns:a16="http://schemas.microsoft.com/office/drawing/2014/main" id="{C837B720-C22F-6DB3-3856-6C72EB445D0B}"/>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4B57C86-2987-4A89-8D0B-F5AFBBDCD938}"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AutoShape 7">
            <a:extLst>
              <a:ext uri="{FF2B5EF4-FFF2-40B4-BE49-F238E27FC236}">
                <a16:creationId xmlns:a16="http://schemas.microsoft.com/office/drawing/2014/main" id="{4025ABF9-8B0C-F45E-B01B-AED7D1CFC4E8}"/>
              </a:ext>
            </a:extLst>
          </p:cNvPr>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42" name="Rectangle 2"/>
          <p:cNvSpPr>
            <a:spLocks noGrp="1" noChangeArrowheads="1"/>
          </p:cNvSpPr>
          <p:nvPr>
            <p:ph type="ctrTitle"/>
          </p:nvPr>
        </p:nvSpPr>
        <p:spPr>
          <a:xfrm>
            <a:off x="685800" y="990600"/>
            <a:ext cx="7772400" cy="1371600"/>
          </a:xfrm>
        </p:spPr>
        <p:txBody>
          <a:bodyPr/>
          <a:lstStyle>
            <a:lvl1pPr>
              <a:defRPr sz="4000"/>
            </a:lvl1pPr>
          </a:lstStyle>
          <a:p>
            <a:r>
              <a:rPr lang="zh-CN" altLang="en-US"/>
              <a:t>单击此处编辑母版标题样式</a:t>
            </a:r>
          </a:p>
        </p:txBody>
      </p:sp>
      <p:sp>
        <p:nvSpPr>
          <p:cNvPr id="10243"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zh-CN" altLang="en-US"/>
              <a:t>单击此处编辑母版副标题样式</a:t>
            </a:r>
          </a:p>
        </p:txBody>
      </p:sp>
      <p:sp>
        <p:nvSpPr>
          <p:cNvPr id="5" name="Rectangle 4">
            <a:extLst>
              <a:ext uri="{FF2B5EF4-FFF2-40B4-BE49-F238E27FC236}">
                <a16:creationId xmlns:a16="http://schemas.microsoft.com/office/drawing/2014/main" id="{6AFD427F-8992-C0B6-C76C-EF4686049271}"/>
              </a:ext>
            </a:extLst>
          </p:cNvPr>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zh-CN"/>
          </a:p>
        </p:txBody>
      </p:sp>
      <p:sp>
        <p:nvSpPr>
          <p:cNvPr id="6" name="Rectangle 5">
            <a:extLst>
              <a:ext uri="{FF2B5EF4-FFF2-40B4-BE49-F238E27FC236}">
                <a16:creationId xmlns:a16="http://schemas.microsoft.com/office/drawing/2014/main" id="{5F51A423-27A7-F612-B228-ADAEC4DEBCC9}"/>
              </a:ext>
            </a:extLst>
          </p:cNvPr>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zh-CN"/>
          </a:p>
        </p:txBody>
      </p:sp>
      <p:sp>
        <p:nvSpPr>
          <p:cNvPr id="7" name="Rectangle 6">
            <a:extLst>
              <a:ext uri="{FF2B5EF4-FFF2-40B4-BE49-F238E27FC236}">
                <a16:creationId xmlns:a16="http://schemas.microsoft.com/office/drawing/2014/main" id="{F6A1D675-3F39-B8C6-24CD-7F9A49693D32}"/>
              </a:ext>
            </a:extLst>
          </p:cNvPr>
          <p:cNvSpPr>
            <a:spLocks noGrp="1" noChangeArrowheads="1"/>
          </p:cNvSpPr>
          <p:nvPr>
            <p:ph type="sldNum" sz="quarter" idx="12"/>
          </p:nvPr>
        </p:nvSpPr>
        <p:spPr>
          <a:xfrm>
            <a:off x="6553200" y="6248400"/>
            <a:ext cx="1905000" cy="457200"/>
          </a:xfrm>
        </p:spPr>
        <p:txBody>
          <a:bodyPr/>
          <a:lstStyle>
            <a:lvl1pPr>
              <a:defRPr/>
            </a:lvl1pPr>
          </a:lstStyle>
          <a:p>
            <a:fld id="{B9099530-5D01-4FBD-ABED-A53604DE679B}" type="slidenum">
              <a:rPr lang="en-US" altLang="zh-CN"/>
              <a:pPr/>
              <a:t>‹#›</a:t>
            </a:fld>
            <a:endParaRPr lang="en-US" altLang="zh-CN"/>
          </a:p>
        </p:txBody>
      </p:sp>
    </p:spTree>
    <p:extLst>
      <p:ext uri="{BB962C8B-B14F-4D97-AF65-F5344CB8AC3E}">
        <p14:creationId xmlns:p14="http://schemas.microsoft.com/office/powerpoint/2010/main" val="3468389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84F04DB4-E65C-CA38-36C3-7E4648A8CC2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05888C44-9FD6-7567-E764-A6A7C0942E1D}"/>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65589741-EAB4-3363-2D11-C100DAF5DF75}"/>
              </a:ext>
            </a:extLst>
          </p:cNvPr>
          <p:cNvSpPr>
            <a:spLocks noGrp="1" noChangeArrowheads="1"/>
          </p:cNvSpPr>
          <p:nvPr>
            <p:ph type="sldNum" sz="quarter" idx="12"/>
          </p:nvPr>
        </p:nvSpPr>
        <p:spPr>
          <a:ln/>
        </p:spPr>
        <p:txBody>
          <a:bodyPr/>
          <a:lstStyle>
            <a:lvl1pPr>
              <a:defRPr/>
            </a:lvl1pPr>
          </a:lstStyle>
          <a:p>
            <a:fld id="{ECE77DDB-A3CB-41DA-9522-EB2F25A06B9A}" type="slidenum">
              <a:rPr lang="en-US" altLang="zh-CN"/>
              <a:pPr/>
              <a:t>‹#›</a:t>
            </a:fld>
            <a:endParaRPr lang="en-US" altLang="zh-CN"/>
          </a:p>
        </p:txBody>
      </p:sp>
    </p:spTree>
    <p:extLst>
      <p:ext uri="{BB962C8B-B14F-4D97-AF65-F5344CB8AC3E}">
        <p14:creationId xmlns:p14="http://schemas.microsoft.com/office/powerpoint/2010/main" val="1714884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6">
            <a:extLst>
              <a:ext uri="{FF2B5EF4-FFF2-40B4-BE49-F238E27FC236}">
                <a16:creationId xmlns:a16="http://schemas.microsoft.com/office/drawing/2014/main" id="{35D12FB9-2B50-3ADE-3ECD-4827CCFAB679}"/>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D4006BF0-866A-7BC7-2628-3664E211987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B028FEBD-6988-CFE1-55D4-CC5816CF473F}"/>
              </a:ext>
            </a:extLst>
          </p:cNvPr>
          <p:cNvSpPr>
            <a:spLocks noGrp="1" noChangeArrowheads="1"/>
          </p:cNvSpPr>
          <p:nvPr>
            <p:ph type="sldNum" sz="quarter" idx="12"/>
          </p:nvPr>
        </p:nvSpPr>
        <p:spPr>
          <a:ln/>
        </p:spPr>
        <p:txBody>
          <a:bodyPr/>
          <a:lstStyle>
            <a:lvl1pPr>
              <a:defRPr/>
            </a:lvl1pPr>
          </a:lstStyle>
          <a:p>
            <a:fld id="{85169233-AAEE-4EA6-8227-38B31A38E855}" type="slidenum">
              <a:rPr lang="en-US" altLang="zh-CN"/>
              <a:pPr/>
              <a:t>‹#›</a:t>
            </a:fld>
            <a:endParaRPr lang="en-US" altLang="zh-CN"/>
          </a:p>
        </p:txBody>
      </p:sp>
    </p:spTree>
    <p:extLst>
      <p:ext uri="{BB962C8B-B14F-4D97-AF65-F5344CB8AC3E}">
        <p14:creationId xmlns:p14="http://schemas.microsoft.com/office/powerpoint/2010/main" val="2704873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6">
            <a:extLst>
              <a:ext uri="{FF2B5EF4-FFF2-40B4-BE49-F238E27FC236}">
                <a16:creationId xmlns:a16="http://schemas.microsoft.com/office/drawing/2014/main" id="{D3F3C398-B2B3-ADFF-4202-2FCCFD9630B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701AAAFA-F664-71C9-D54E-F49282E4E1E6}"/>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34565936-9059-7C49-03D1-A29C9B8D85FC}"/>
              </a:ext>
            </a:extLst>
          </p:cNvPr>
          <p:cNvSpPr>
            <a:spLocks noGrp="1" noChangeArrowheads="1"/>
          </p:cNvSpPr>
          <p:nvPr>
            <p:ph type="sldNum" sz="quarter" idx="12"/>
          </p:nvPr>
        </p:nvSpPr>
        <p:spPr>
          <a:ln/>
        </p:spPr>
        <p:txBody>
          <a:bodyPr/>
          <a:lstStyle>
            <a:lvl1pPr>
              <a:defRPr/>
            </a:lvl1pPr>
          </a:lstStyle>
          <a:p>
            <a:fld id="{4437BF98-214B-4DCC-B538-5488D027DF8F}" type="slidenum">
              <a:rPr lang="en-US" altLang="zh-CN"/>
              <a:pPr/>
              <a:t>‹#›</a:t>
            </a:fld>
            <a:endParaRPr lang="en-US" altLang="zh-CN"/>
          </a:p>
        </p:txBody>
      </p:sp>
    </p:spTree>
    <p:extLst>
      <p:ext uri="{BB962C8B-B14F-4D97-AF65-F5344CB8AC3E}">
        <p14:creationId xmlns:p14="http://schemas.microsoft.com/office/powerpoint/2010/main" val="2644494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6">
            <a:extLst>
              <a:ext uri="{FF2B5EF4-FFF2-40B4-BE49-F238E27FC236}">
                <a16:creationId xmlns:a16="http://schemas.microsoft.com/office/drawing/2014/main" id="{05690EB1-ABE0-E719-429B-1A65BA166F2C}"/>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7">
            <a:extLst>
              <a:ext uri="{FF2B5EF4-FFF2-40B4-BE49-F238E27FC236}">
                <a16:creationId xmlns:a16="http://schemas.microsoft.com/office/drawing/2014/main" id="{7EF75265-4A7D-06B4-0BA4-5DAD6AF564A5}"/>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8">
            <a:extLst>
              <a:ext uri="{FF2B5EF4-FFF2-40B4-BE49-F238E27FC236}">
                <a16:creationId xmlns:a16="http://schemas.microsoft.com/office/drawing/2014/main" id="{14C078ED-FADB-3454-4BB4-5B393B82F55F}"/>
              </a:ext>
            </a:extLst>
          </p:cNvPr>
          <p:cNvSpPr>
            <a:spLocks noGrp="1" noChangeArrowheads="1"/>
          </p:cNvSpPr>
          <p:nvPr>
            <p:ph type="sldNum" sz="quarter" idx="12"/>
          </p:nvPr>
        </p:nvSpPr>
        <p:spPr>
          <a:ln/>
        </p:spPr>
        <p:txBody>
          <a:bodyPr/>
          <a:lstStyle>
            <a:lvl1pPr>
              <a:defRPr/>
            </a:lvl1pPr>
          </a:lstStyle>
          <a:p>
            <a:fld id="{6B232EE3-2957-4C6D-8DF9-2792E3043CA5}" type="slidenum">
              <a:rPr lang="en-US" altLang="zh-CN"/>
              <a:pPr/>
              <a:t>‹#›</a:t>
            </a:fld>
            <a:endParaRPr lang="en-US" altLang="zh-CN"/>
          </a:p>
        </p:txBody>
      </p:sp>
    </p:spTree>
    <p:extLst>
      <p:ext uri="{BB962C8B-B14F-4D97-AF65-F5344CB8AC3E}">
        <p14:creationId xmlns:p14="http://schemas.microsoft.com/office/powerpoint/2010/main" val="4086201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6">
            <a:extLst>
              <a:ext uri="{FF2B5EF4-FFF2-40B4-BE49-F238E27FC236}">
                <a16:creationId xmlns:a16="http://schemas.microsoft.com/office/drawing/2014/main" id="{0305FD5A-73B0-D4A6-B492-476FA5DA7B4A}"/>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7">
            <a:extLst>
              <a:ext uri="{FF2B5EF4-FFF2-40B4-BE49-F238E27FC236}">
                <a16:creationId xmlns:a16="http://schemas.microsoft.com/office/drawing/2014/main" id="{252655B5-838E-97EF-D79A-CF85287BFF52}"/>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8">
            <a:extLst>
              <a:ext uri="{FF2B5EF4-FFF2-40B4-BE49-F238E27FC236}">
                <a16:creationId xmlns:a16="http://schemas.microsoft.com/office/drawing/2014/main" id="{B871831A-050F-5748-1D09-BA549FA2D5DD}"/>
              </a:ext>
            </a:extLst>
          </p:cNvPr>
          <p:cNvSpPr>
            <a:spLocks noGrp="1" noChangeArrowheads="1"/>
          </p:cNvSpPr>
          <p:nvPr>
            <p:ph type="sldNum" sz="quarter" idx="12"/>
          </p:nvPr>
        </p:nvSpPr>
        <p:spPr>
          <a:ln/>
        </p:spPr>
        <p:txBody>
          <a:bodyPr/>
          <a:lstStyle>
            <a:lvl1pPr>
              <a:defRPr/>
            </a:lvl1pPr>
          </a:lstStyle>
          <a:p>
            <a:fld id="{87322381-7FA0-4716-B833-C39B635F75D5}" type="slidenum">
              <a:rPr lang="en-US" altLang="zh-CN"/>
              <a:pPr/>
              <a:t>‹#›</a:t>
            </a:fld>
            <a:endParaRPr lang="en-US" altLang="zh-CN"/>
          </a:p>
        </p:txBody>
      </p:sp>
    </p:spTree>
    <p:extLst>
      <p:ext uri="{BB962C8B-B14F-4D97-AF65-F5344CB8AC3E}">
        <p14:creationId xmlns:p14="http://schemas.microsoft.com/office/powerpoint/2010/main" val="4036772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056878B-677C-CBE0-B1FE-E4DF1C950E08}"/>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7">
            <a:extLst>
              <a:ext uri="{FF2B5EF4-FFF2-40B4-BE49-F238E27FC236}">
                <a16:creationId xmlns:a16="http://schemas.microsoft.com/office/drawing/2014/main" id="{EA373F7E-9EFE-8988-B019-BBE5AABCC118}"/>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8">
            <a:extLst>
              <a:ext uri="{FF2B5EF4-FFF2-40B4-BE49-F238E27FC236}">
                <a16:creationId xmlns:a16="http://schemas.microsoft.com/office/drawing/2014/main" id="{A4F2CF4A-1396-75F7-00F0-7C34426D970A}"/>
              </a:ext>
            </a:extLst>
          </p:cNvPr>
          <p:cNvSpPr>
            <a:spLocks noGrp="1" noChangeArrowheads="1"/>
          </p:cNvSpPr>
          <p:nvPr>
            <p:ph type="sldNum" sz="quarter" idx="12"/>
          </p:nvPr>
        </p:nvSpPr>
        <p:spPr>
          <a:ln/>
        </p:spPr>
        <p:txBody>
          <a:bodyPr/>
          <a:lstStyle>
            <a:lvl1pPr>
              <a:defRPr/>
            </a:lvl1pPr>
          </a:lstStyle>
          <a:p>
            <a:fld id="{A844EB5C-E5B4-4661-9045-565C97055376}" type="slidenum">
              <a:rPr lang="en-US" altLang="zh-CN"/>
              <a:pPr/>
              <a:t>‹#›</a:t>
            </a:fld>
            <a:endParaRPr lang="en-US" altLang="zh-CN"/>
          </a:p>
        </p:txBody>
      </p:sp>
    </p:spTree>
    <p:extLst>
      <p:ext uri="{BB962C8B-B14F-4D97-AF65-F5344CB8AC3E}">
        <p14:creationId xmlns:p14="http://schemas.microsoft.com/office/powerpoint/2010/main" val="382852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11252B06-DCBC-CED7-5F82-C45D5A88F1AE}"/>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2833BD3F-6CE1-0CD6-3FCF-F1E04CFAEFE9}"/>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37E4E539-54C5-C7D0-F2C1-441EC37D3E49}"/>
              </a:ext>
            </a:extLst>
          </p:cNvPr>
          <p:cNvSpPr>
            <a:spLocks noGrp="1" noChangeArrowheads="1"/>
          </p:cNvSpPr>
          <p:nvPr>
            <p:ph type="sldNum" sz="quarter" idx="12"/>
          </p:nvPr>
        </p:nvSpPr>
        <p:spPr>
          <a:ln/>
        </p:spPr>
        <p:txBody>
          <a:bodyPr/>
          <a:lstStyle>
            <a:lvl1pPr>
              <a:defRPr/>
            </a:lvl1pPr>
          </a:lstStyle>
          <a:p>
            <a:fld id="{7D6D5723-3F32-4E73-B37D-925BF3AB3870}" type="slidenum">
              <a:rPr lang="en-US" altLang="zh-CN"/>
              <a:pPr/>
              <a:t>‹#›</a:t>
            </a:fld>
            <a:endParaRPr lang="en-US" altLang="zh-CN"/>
          </a:p>
        </p:txBody>
      </p:sp>
    </p:spTree>
    <p:extLst>
      <p:ext uri="{BB962C8B-B14F-4D97-AF65-F5344CB8AC3E}">
        <p14:creationId xmlns:p14="http://schemas.microsoft.com/office/powerpoint/2010/main" val="1981249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6">
            <a:extLst>
              <a:ext uri="{FF2B5EF4-FFF2-40B4-BE49-F238E27FC236}">
                <a16:creationId xmlns:a16="http://schemas.microsoft.com/office/drawing/2014/main" id="{5DAD0388-776E-3823-C222-68492B2EF12B}"/>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7">
            <a:extLst>
              <a:ext uri="{FF2B5EF4-FFF2-40B4-BE49-F238E27FC236}">
                <a16:creationId xmlns:a16="http://schemas.microsoft.com/office/drawing/2014/main" id="{57C560D1-40A5-76C2-D97E-D376942ECBF3}"/>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8">
            <a:extLst>
              <a:ext uri="{FF2B5EF4-FFF2-40B4-BE49-F238E27FC236}">
                <a16:creationId xmlns:a16="http://schemas.microsoft.com/office/drawing/2014/main" id="{994858D4-8823-07AD-4188-4B59EB3C7B58}"/>
              </a:ext>
            </a:extLst>
          </p:cNvPr>
          <p:cNvSpPr>
            <a:spLocks noGrp="1" noChangeArrowheads="1"/>
          </p:cNvSpPr>
          <p:nvPr>
            <p:ph type="sldNum" sz="quarter" idx="12"/>
          </p:nvPr>
        </p:nvSpPr>
        <p:spPr>
          <a:ln/>
        </p:spPr>
        <p:txBody>
          <a:bodyPr/>
          <a:lstStyle>
            <a:lvl1pPr>
              <a:defRPr/>
            </a:lvl1pPr>
          </a:lstStyle>
          <a:p>
            <a:fld id="{330EFC97-B764-44C6-AA04-E1848B5D69BA}" type="slidenum">
              <a:rPr lang="en-US" altLang="zh-CN"/>
              <a:pPr/>
              <a:t>‹#›</a:t>
            </a:fld>
            <a:endParaRPr lang="en-US" altLang="zh-CN"/>
          </a:p>
        </p:txBody>
      </p:sp>
    </p:spTree>
    <p:extLst>
      <p:ext uri="{BB962C8B-B14F-4D97-AF65-F5344CB8AC3E}">
        <p14:creationId xmlns:p14="http://schemas.microsoft.com/office/powerpoint/2010/main" val="4098185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B7AE6B5D-D5FD-9F56-A308-C6D2C4529EA3}"/>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B07F5960-9914-67AF-24B5-6306C7289DDB}"/>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8818A44F-E52D-C879-DC54-1E0F5B548FB4}"/>
              </a:ext>
            </a:extLst>
          </p:cNvPr>
          <p:cNvSpPr>
            <a:spLocks noGrp="1" noChangeArrowheads="1"/>
          </p:cNvSpPr>
          <p:nvPr>
            <p:ph type="sldNum" sz="quarter" idx="12"/>
          </p:nvPr>
        </p:nvSpPr>
        <p:spPr>
          <a:ln/>
        </p:spPr>
        <p:txBody>
          <a:bodyPr/>
          <a:lstStyle>
            <a:lvl1pPr>
              <a:defRPr/>
            </a:lvl1pPr>
          </a:lstStyle>
          <a:p>
            <a:fld id="{42034FEF-D070-4C07-BC99-DB07B9C4C44B}" type="slidenum">
              <a:rPr lang="en-US" altLang="zh-CN"/>
              <a:pPr/>
              <a:t>‹#›</a:t>
            </a:fld>
            <a:endParaRPr lang="en-US" altLang="zh-CN"/>
          </a:p>
        </p:txBody>
      </p:sp>
    </p:spTree>
    <p:extLst>
      <p:ext uri="{BB962C8B-B14F-4D97-AF65-F5344CB8AC3E}">
        <p14:creationId xmlns:p14="http://schemas.microsoft.com/office/powerpoint/2010/main" val="2572165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73838" y="304800"/>
            <a:ext cx="2001837" cy="57150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66738" y="304800"/>
            <a:ext cx="5854700" cy="57150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6">
            <a:extLst>
              <a:ext uri="{FF2B5EF4-FFF2-40B4-BE49-F238E27FC236}">
                <a16:creationId xmlns:a16="http://schemas.microsoft.com/office/drawing/2014/main" id="{174D3DA9-8FA8-702F-2AF9-ED546ACD4EC1}"/>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2BC5411A-D3D3-E83E-E324-52694285C2B3}"/>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6A4EB403-C101-9B84-1AE8-D9AAC2DABDB2}"/>
              </a:ext>
            </a:extLst>
          </p:cNvPr>
          <p:cNvSpPr>
            <a:spLocks noGrp="1" noChangeArrowheads="1"/>
          </p:cNvSpPr>
          <p:nvPr>
            <p:ph type="sldNum" sz="quarter" idx="12"/>
          </p:nvPr>
        </p:nvSpPr>
        <p:spPr>
          <a:ln/>
        </p:spPr>
        <p:txBody>
          <a:bodyPr/>
          <a:lstStyle>
            <a:lvl1pPr>
              <a:defRPr/>
            </a:lvl1pPr>
          </a:lstStyle>
          <a:p>
            <a:fld id="{AAD545A3-95D6-4BB9-8CFD-1EB89559EB68}" type="slidenum">
              <a:rPr lang="en-US" altLang="zh-CN"/>
              <a:pPr/>
              <a:t>‹#›</a:t>
            </a:fld>
            <a:endParaRPr lang="en-US" altLang="zh-CN"/>
          </a:p>
        </p:txBody>
      </p:sp>
    </p:spTree>
    <p:extLst>
      <p:ext uri="{BB962C8B-B14F-4D97-AF65-F5344CB8AC3E}">
        <p14:creationId xmlns:p14="http://schemas.microsoft.com/office/powerpoint/2010/main" val="1788093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574675" y="304800"/>
            <a:ext cx="8001000" cy="1216025"/>
          </a:xfrm>
        </p:spPr>
        <p:txBody>
          <a:bodyPr/>
          <a:lstStyle/>
          <a:p>
            <a:r>
              <a:rPr lang="zh-CN" altLang="en-US"/>
              <a:t>单击此处编辑母版标题样式</a:t>
            </a:r>
          </a:p>
        </p:txBody>
      </p:sp>
      <p:sp>
        <p:nvSpPr>
          <p:cNvPr id="3" name="表格占位符 2"/>
          <p:cNvSpPr>
            <a:spLocks noGrp="1"/>
          </p:cNvSpPr>
          <p:nvPr>
            <p:ph type="tbl" idx="1"/>
          </p:nvPr>
        </p:nvSpPr>
        <p:spPr>
          <a:xfrm>
            <a:off x="566738" y="1752600"/>
            <a:ext cx="8001000" cy="4267200"/>
          </a:xfrm>
        </p:spPr>
        <p:txBody>
          <a:bodyPr/>
          <a:lstStyle/>
          <a:p>
            <a:pPr lvl="0"/>
            <a:endParaRPr lang="zh-CN" altLang="en-US" noProof="0"/>
          </a:p>
        </p:txBody>
      </p:sp>
      <p:sp>
        <p:nvSpPr>
          <p:cNvPr id="4" name="Rectangle 6">
            <a:extLst>
              <a:ext uri="{FF2B5EF4-FFF2-40B4-BE49-F238E27FC236}">
                <a16:creationId xmlns:a16="http://schemas.microsoft.com/office/drawing/2014/main" id="{EBF0AEC7-BB43-74D1-1683-E4E517AE9340}"/>
              </a:ext>
            </a:extLst>
          </p:cNvPr>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7">
            <a:extLst>
              <a:ext uri="{FF2B5EF4-FFF2-40B4-BE49-F238E27FC236}">
                <a16:creationId xmlns:a16="http://schemas.microsoft.com/office/drawing/2014/main" id="{669160F4-68FF-9C4C-1B2C-5BFD8908D111}"/>
              </a:ext>
            </a:extLst>
          </p:cNvPr>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8">
            <a:extLst>
              <a:ext uri="{FF2B5EF4-FFF2-40B4-BE49-F238E27FC236}">
                <a16:creationId xmlns:a16="http://schemas.microsoft.com/office/drawing/2014/main" id="{85585A59-FD22-CB02-B26B-649E62971AD0}"/>
              </a:ext>
            </a:extLst>
          </p:cNvPr>
          <p:cNvSpPr>
            <a:spLocks noGrp="1" noChangeArrowheads="1"/>
          </p:cNvSpPr>
          <p:nvPr>
            <p:ph type="sldNum" sz="quarter" idx="12"/>
          </p:nvPr>
        </p:nvSpPr>
        <p:spPr>
          <a:ln/>
        </p:spPr>
        <p:txBody>
          <a:bodyPr/>
          <a:lstStyle>
            <a:lvl1pPr>
              <a:defRPr/>
            </a:lvl1pPr>
          </a:lstStyle>
          <a:p>
            <a:fld id="{AB0C1FDF-0BA9-40A0-9493-D1195B09C598}" type="slidenum">
              <a:rPr lang="en-US" altLang="zh-CN"/>
              <a:pPr/>
              <a:t>‹#›</a:t>
            </a:fld>
            <a:endParaRPr lang="en-US" altLang="zh-CN"/>
          </a:p>
        </p:txBody>
      </p:sp>
    </p:spTree>
    <p:extLst>
      <p:ext uri="{BB962C8B-B14F-4D97-AF65-F5344CB8AC3E}">
        <p14:creationId xmlns:p14="http://schemas.microsoft.com/office/powerpoint/2010/main" val="711235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tile tx="0" ty="0" sx="100000" sy="100000" flip="none" algn="tl"/>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E506225-CA66-4BE4-563E-5E2CE97302A1}"/>
              </a:ext>
            </a:extLst>
          </p:cNvPr>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a:t>单击此处编辑母版标题样式</a:t>
            </a:r>
          </a:p>
        </p:txBody>
      </p:sp>
      <p:sp>
        <p:nvSpPr>
          <p:cNvPr id="1027" name="Rectangle 3">
            <a:extLst>
              <a:ext uri="{FF2B5EF4-FFF2-40B4-BE49-F238E27FC236}">
                <a16:creationId xmlns:a16="http://schemas.microsoft.com/office/drawing/2014/main" id="{26B25CD0-4825-C73C-7084-7C06E7650999}"/>
              </a:ext>
            </a:extLst>
          </p:cNvPr>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1028" name="AutoShape 4">
            <a:extLst>
              <a:ext uri="{FF2B5EF4-FFF2-40B4-BE49-F238E27FC236}">
                <a16:creationId xmlns:a16="http://schemas.microsoft.com/office/drawing/2014/main" id="{9C464166-EF89-F493-8FB7-0A633B0377B4}"/>
              </a:ext>
            </a:extLst>
          </p:cNvPr>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zh-CN" altLang="en-US"/>
          </a:p>
        </p:txBody>
      </p:sp>
      <p:sp>
        <p:nvSpPr>
          <p:cNvPr id="1029" name="Line 5">
            <a:extLst>
              <a:ext uri="{FF2B5EF4-FFF2-40B4-BE49-F238E27FC236}">
                <a16:creationId xmlns:a16="http://schemas.microsoft.com/office/drawing/2014/main" id="{D08EB8AC-496C-3006-3361-C9F56AF8E259}"/>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222" name="Rectangle 6">
            <a:extLst>
              <a:ext uri="{FF2B5EF4-FFF2-40B4-BE49-F238E27FC236}">
                <a16:creationId xmlns:a16="http://schemas.microsoft.com/office/drawing/2014/main" id="{6A99AE72-B9E7-7E0A-D60C-73225ED59205}"/>
              </a:ext>
            </a:extLst>
          </p:cNvPr>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ltLang="zh-CN"/>
          </a:p>
        </p:txBody>
      </p:sp>
      <p:sp>
        <p:nvSpPr>
          <p:cNvPr id="9223" name="Rectangle 7">
            <a:extLst>
              <a:ext uri="{FF2B5EF4-FFF2-40B4-BE49-F238E27FC236}">
                <a16:creationId xmlns:a16="http://schemas.microsoft.com/office/drawing/2014/main" id="{13ECA936-9BF8-D9C6-743E-9BE2BCEE15D2}"/>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200"/>
            </a:lvl1pPr>
          </a:lstStyle>
          <a:p>
            <a:pPr>
              <a:defRPr/>
            </a:pPr>
            <a:endParaRPr lang="en-US" altLang="zh-CN"/>
          </a:p>
        </p:txBody>
      </p:sp>
      <p:sp>
        <p:nvSpPr>
          <p:cNvPr id="9224" name="Rectangle 8">
            <a:extLst>
              <a:ext uri="{FF2B5EF4-FFF2-40B4-BE49-F238E27FC236}">
                <a16:creationId xmlns:a16="http://schemas.microsoft.com/office/drawing/2014/main" id="{CCB0A5BB-3EEF-25A1-C3F6-0622B9E68B30}"/>
              </a:ext>
            </a:extLst>
          </p:cNvPr>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fld id="{FF47A3E8-B497-4A54-BD14-977C9883B08F}"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804"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txStyles>
    <p:titleStyle>
      <a:lvl1pPr algn="l" rtl="0" eaLnBrk="0" fontAlgn="base" hangingPunct="0">
        <a:spcBef>
          <a:spcPct val="0"/>
        </a:spcBef>
        <a:spcAft>
          <a:spcPct val="0"/>
        </a:spcAft>
        <a:defRPr sz="3800">
          <a:solidFill>
            <a:schemeClr val="tx2"/>
          </a:solidFill>
          <a:latin typeface="+mj-lt"/>
          <a:ea typeface="+mj-ea"/>
          <a:cs typeface="+mj-cs"/>
        </a:defRPr>
      </a:lvl1pPr>
      <a:lvl2pPr algn="l" rtl="0" eaLnBrk="0" fontAlgn="base" hangingPunct="0">
        <a:spcBef>
          <a:spcPct val="0"/>
        </a:spcBef>
        <a:spcAft>
          <a:spcPct val="0"/>
        </a:spcAft>
        <a:defRPr sz="3800">
          <a:solidFill>
            <a:schemeClr val="tx2"/>
          </a:solidFill>
          <a:latin typeface="Verdana" pitchFamily="34" charset="0"/>
          <a:ea typeface="宋体" pitchFamily="2" charset="-122"/>
        </a:defRPr>
      </a:lvl2pPr>
      <a:lvl3pPr algn="l" rtl="0" eaLnBrk="0" fontAlgn="base" hangingPunct="0">
        <a:spcBef>
          <a:spcPct val="0"/>
        </a:spcBef>
        <a:spcAft>
          <a:spcPct val="0"/>
        </a:spcAft>
        <a:defRPr sz="3800">
          <a:solidFill>
            <a:schemeClr val="tx2"/>
          </a:solidFill>
          <a:latin typeface="Verdana" pitchFamily="34" charset="0"/>
          <a:ea typeface="宋体" pitchFamily="2" charset="-122"/>
        </a:defRPr>
      </a:lvl3pPr>
      <a:lvl4pPr algn="l" rtl="0" eaLnBrk="0" fontAlgn="base" hangingPunct="0">
        <a:spcBef>
          <a:spcPct val="0"/>
        </a:spcBef>
        <a:spcAft>
          <a:spcPct val="0"/>
        </a:spcAft>
        <a:defRPr sz="3800">
          <a:solidFill>
            <a:schemeClr val="tx2"/>
          </a:solidFill>
          <a:latin typeface="Verdana" pitchFamily="34" charset="0"/>
          <a:ea typeface="宋体" pitchFamily="2" charset="-122"/>
        </a:defRPr>
      </a:lvl4pPr>
      <a:lvl5pPr algn="l" rtl="0" eaLnBrk="0" fontAlgn="base" hangingPunct="0">
        <a:spcBef>
          <a:spcPct val="0"/>
        </a:spcBef>
        <a:spcAft>
          <a:spcPct val="0"/>
        </a:spcAft>
        <a:defRPr sz="3800">
          <a:solidFill>
            <a:schemeClr val="tx2"/>
          </a:solidFill>
          <a:latin typeface="Verdana" pitchFamily="34" charset="0"/>
          <a:ea typeface="宋体" pitchFamily="2" charset="-122"/>
        </a:defRPr>
      </a:lvl5pPr>
      <a:lvl6pPr marL="457200" algn="l" rtl="0" fontAlgn="base">
        <a:spcBef>
          <a:spcPct val="0"/>
        </a:spcBef>
        <a:spcAft>
          <a:spcPct val="0"/>
        </a:spcAft>
        <a:defRPr sz="3800">
          <a:solidFill>
            <a:schemeClr val="tx2"/>
          </a:solidFill>
          <a:latin typeface="Verdana" pitchFamily="34" charset="0"/>
          <a:ea typeface="宋体" pitchFamily="2" charset="-122"/>
        </a:defRPr>
      </a:lvl6pPr>
      <a:lvl7pPr marL="914400" algn="l" rtl="0" fontAlgn="base">
        <a:spcBef>
          <a:spcPct val="0"/>
        </a:spcBef>
        <a:spcAft>
          <a:spcPct val="0"/>
        </a:spcAft>
        <a:defRPr sz="3800">
          <a:solidFill>
            <a:schemeClr val="tx2"/>
          </a:solidFill>
          <a:latin typeface="Verdana" pitchFamily="34" charset="0"/>
          <a:ea typeface="宋体" pitchFamily="2" charset="-122"/>
        </a:defRPr>
      </a:lvl7pPr>
      <a:lvl8pPr marL="1371600" algn="l" rtl="0" fontAlgn="base">
        <a:spcBef>
          <a:spcPct val="0"/>
        </a:spcBef>
        <a:spcAft>
          <a:spcPct val="0"/>
        </a:spcAft>
        <a:defRPr sz="3800">
          <a:solidFill>
            <a:schemeClr val="tx2"/>
          </a:solidFill>
          <a:latin typeface="Verdana" pitchFamily="34" charset="0"/>
          <a:ea typeface="宋体" pitchFamily="2" charset="-122"/>
        </a:defRPr>
      </a:lvl8pPr>
      <a:lvl9pPr marL="1828800" algn="l" rtl="0" fontAlgn="base">
        <a:spcBef>
          <a:spcPct val="0"/>
        </a:spcBef>
        <a:spcAft>
          <a:spcPct val="0"/>
        </a:spcAft>
        <a:defRPr sz="3800">
          <a:solidFill>
            <a:schemeClr val="tx2"/>
          </a:solidFill>
          <a:latin typeface="Verdana" pitchFamily="34" charset="0"/>
          <a:ea typeface="宋体" pitchFamily="2" charset="-122"/>
        </a:defRPr>
      </a:lvl9pPr>
    </p:titleStyle>
    <p:body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oleObject" Target="../embeddings/oleObject4.bin"/><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C286EA9-4E30-3AF3-85F3-B2D8389A85F8}"/>
              </a:ext>
            </a:extLst>
          </p:cNvPr>
          <p:cNvSpPr>
            <a:spLocks noGrp="1" noChangeArrowheads="1"/>
          </p:cNvSpPr>
          <p:nvPr>
            <p:ph type="ctrTitle"/>
          </p:nvPr>
        </p:nvSpPr>
        <p:spPr>
          <a:xfrm>
            <a:off x="684213" y="620713"/>
            <a:ext cx="7772400" cy="1470025"/>
          </a:xfrm>
        </p:spPr>
        <p:txBody>
          <a:bodyPr/>
          <a:lstStyle/>
          <a:p>
            <a:pPr eaLnBrk="1" hangingPunct="1"/>
            <a:r>
              <a:rPr lang="zh-CN" altLang="en-US" b="1"/>
              <a:t>自然语言理解</a:t>
            </a:r>
            <a:r>
              <a:rPr lang="en-US" altLang="zh-CN" b="1"/>
              <a:t>(</a:t>
            </a:r>
            <a:r>
              <a:rPr lang="zh-CN" altLang="en-US" b="1"/>
              <a:t>处理</a:t>
            </a:r>
            <a:r>
              <a:rPr lang="en-US" altLang="zh-CN" b="1"/>
              <a:t>)</a:t>
            </a:r>
            <a:r>
              <a:rPr lang="zh-CN" altLang="en-US" b="1"/>
              <a:t>讲义</a:t>
            </a:r>
          </a:p>
        </p:txBody>
      </p:sp>
      <p:sp>
        <p:nvSpPr>
          <p:cNvPr id="5123" name="Rectangle 3">
            <a:extLst>
              <a:ext uri="{FF2B5EF4-FFF2-40B4-BE49-F238E27FC236}">
                <a16:creationId xmlns:a16="http://schemas.microsoft.com/office/drawing/2014/main" id="{1584CF2E-1089-DFDF-7547-37A3E01C9F95}"/>
              </a:ext>
            </a:extLst>
          </p:cNvPr>
          <p:cNvSpPr>
            <a:spLocks noGrp="1" noChangeArrowheads="1"/>
          </p:cNvSpPr>
          <p:nvPr>
            <p:ph type="subTitle" idx="1"/>
          </p:nvPr>
        </p:nvSpPr>
        <p:spPr/>
        <p:txBody>
          <a:bodyPr/>
          <a:lstStyle/>
          <a:p>
            <a:pPr eaLnBrk="1" hangingPunct="1"/>
            <a:r>
              <a:rPr lang="zh-CN" altLang="en-US" b="1"/>
              <a:t>第一章  绪论</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3CF7C67D-26CD-29C9-DCC7-BE0745624AFE}"/>
              </a:ext>
            </a:extLst>
          </p:cNvPr>
          <p:cNvSpPr>
            <a:spLocks noGrp="1" noChangeArrowheads="1"/>
          </p:cNvSpPr>
          <p:nvPr>
            <p:ph type="title"/>
          </p:nvPr>
        </p:nvSpPr>
        <p:spPr/>
        <p:txBody>
          <a:bodyPr/>
          <a:lstStyle/>
          <a:p>
            <a:pPr eaLnBrk="1" hangingPunct="1"/>
            <a:r>
              <a:rPr lang="zh-CN" altLang="en-US" b="1"/>
              <a:t>基本概念</a:t>
            </a:r>
            <a:r>
              <a:rPr lang="en-US" altLang="zh-CN" b="1"/>
              <a:t>(1)</a:t>
            </a:r>
          </a:p>
        </p:txBody>
      </p:sp>
      <p:sp>
        <p:nvSpPr>
          <p:cNvPr id="6147" name="Rectangle 3">
            <a:extLst>
              <a:ext uri="{FF2B5EF4-FFF2-40B4-BE49-F238E27FC236}">
                <a16:creationId xmlns:a16="http://schemas.microsoft.com/office/drawing/2014/main" id="{69D39DD8-451C-3627-0B38-A2A21B8CC5CE}"/>
              </a:ext>
            </a:extLst>
          </p:cNvPr>
          <p:cNvSpPr>
            <a:spLocks noGrp="1" noChangeArrowheads="1"/>
          </p:cNvSpPr>
          <p:nvPr>
            <p:ph type="body" idx="1"/>
          </p:nvPr>
        </p:nvSpPr>
        <p:spPr>
          <a:xfrm>
            <a:off x="566738" y="1752600"/>
            <a:ext cx="8001000" cy="4197350"/>
          </a:xfrm>
        </p:spPr>
        <p:txBody>
          <a:bodyPr/>
          <a:lstStyle/>
          <a:p>
            <a:pPr eaLnBrk="1" hangingPunct="1"/>
            <a:r>
              <a:rPr lang="zh-CN" altLang="en-US" sz="2400" b="1"/>
              <a:t>自然语言理解</a:t>
            </a:r>
            <a:r>
              <a:rPr lang="en-US" altLang="zh-CN" sz="1800" b="1"/>
              <a:t>(Natural Language Understanding, NLU)</a:t>
            </a:r>
            <a:r>
              <a:rPr lang="en-US" altLang="zh-CN"/>
              <a:t> </a:t>
            </a:r>
            <a:endParaRPr lang="en-US" altLang="zh-CN" b="1"/>
          </a:p>
          <a:p>
            <a:pPr lvl="1" algn="just" eaLnBrk="1" fontAlgn="ctr" hangingPunct="1">
              <a:buFont typeface="Wingdings" panose="05000000000000000000" pitchFamily="2" charset="2"/>
              <a:buNone/>
            </a:pPr>
            <a:r>
              <a:rPr lang="en-US" altLang="zh-CN"/>
              <a:t>    </a:t>
            </a:r>
            <a:r>
              <a:rPr lang="zh-CN" altLang="en-US"/>
              <a:t>通过建立形式化的数学模型来分析、处理自然语言，并</a:t>
            </a:r>
            <a:r>
              <a:rPr lang="zh-CN" altLang="en-US" u="sng"/>
              <a:t>在计算机上用程序来实现分析和处理</a:t>
            </a:r>
            <a:r>
              <a:rPr lang="en-US" altLang="zh-CN" u="sng"/>
              <a:t>(</a:t>
            </a:r>
            <a:r>
              <a:rPr lang="zh-CN" altLang="en-US" u="sng"/>
              <a:t>自然语言</a:t>
            </a:r>
            <a:r>
              <a:rPr lang="en-US" altLang="zh-CN" u="sng"/>
              <a:t>)</a:t>
            </a:r>
            <a:r>
              <a:rPr lang="zh-CN" altLang="en-US"/>
              <a:t>的过程，从而达到以机器</a:t>
            </a:r>
            <a:r>
              <a:rPr lang="en-US" altLang="zh-CN"/>
              <a:t>(</a:t>
            </a:r>
            <a:r>
              <a:rPr lang="zh-CN" altLang="en-US"/>
              <a:t>计算机</a:t>
            </a:r>
            <a:r>
              <a:rPr lang="en-US" altLang="zh-CN"/>
              <a:t>)</a:t>
            </a:r>
            <a:r>
              <a:rPr lang="zh-CN" altLang="en-US"/>
              <a:t>来模拟人的部分乃至全部语言能力的目的。</a:t>
            </a:r>
          </a:p>
          <a:p>
            <a:pPr lvl="1" algn="just" eaLnBrk="1" fontAlgn="ctr" hangingPunct="1">
              <a:buFont typeface="Wingdings" panose="05000000000000000000" pitchFamily="2" charset="2"/>
              <a:buNone/>
            </a:pPr>
            <a:endParaRPr lang="zh-CN" altLang="en-US"/>
          </a:p>
          <a:p>
            <a:pPr lvl="1" algn="just" eaLnBrk="1" fontAlgn="ctr" hangingPunct="1">
              <a:buFont typeface="Wingdings" panose="05000000000000000000" pitchFamily="2" charset="2"/>
              <a:buNone/>
            </a:pPr>
            <a:r>
              <a:rPr lang="zh-CN" altLang="en-US"/>
              <a:t>    与</a:t>
            </a:r>
            <a:r>
              <a:rPr lang="en-US" altLang="zh-CN"/>
              <a:t>NLU</a:t>
            </a:r>
            <a:r>
              <a:rPr lang="zh-CN" altLang="en-US"/>
              <a:t>密切相关的一门学科是计算语言学</a:t>
            </a:r>
            <a:r>
              <a:rPr lang="en-US" altLang="zh-CN"/>
              <a:t>(Computational Linguistics)</a:t>
            </a:r>
            <a:r>
              <a:rPr lang="zh-CN" altLang="en-US"/>
              <a:t>，不过计算语言学更侧重于研究自然语言的计算模型</a:t>
            </a:r>
            <a:r>
              <a:rPr lang="en-US" altLang="zh-CN"/>
              <a:t>(</a:t>
            </a:r>
            <a:r>
              <a:rPr lang="zh-CN" altLang="en-US"/>
              <a:t>数学模型</a:t>
            </a:r>
            <a:r>
              <a:rPr lang="en-US" altLang="zh-CN"/>
              <a:t>)</a:t>
            </a:r>
            <a:r>
              <a:rPr lang="zh-CN" altLang="en-US"/>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0195D7BD-089A-0D3A-F8BC-D926C5071723}"/>
              </a:ext>
            </a:extLst>
          </p:cNvPr>
          <p:cNvSpPr>
            <a:spLocks noGrp="1" noChangeArrowheads="1"/>
          </p:cNvSpPr>
          <p:nvPr>
            <p:ph type="title"/>
          </p:nvPr>
        </p:nvSpPr>
        <p:spPr/>
        <p:txBody>
          <a:bodyPr/>
          <a:lstStyle/>
          <a:p>
            <a:pPr eaLnBrk="1" hangingPunct="1"/>
            <a:r>
              <a:rPr lang="zh-CN" altLang="en-US" b="1"/>
              <a:t>基本概念</a:t>
            </a:r>
            <a:r>
              <a:rPr lang="en-US" altLang="zh-CN" b="1"/>
              <a:t>(2)</a:t>
            </a:r>
          </a:p>
        </p:txBody>
      </p:sp>
      <p:sp>
        <p:nvSpPr>
          <p:cNvPr id="7171" name="Rectangle 3">
            <a:extLst>
              <a:ext uri="{FF2B5EF4-FFF2-40B4-BE49-F238E27FC236}">
                <a16:creationId xmlns:a16="http://schemas.microsoft.com/office/drawing/2014/main" id="{DCAA139A-7909-D76A-DB73-3D5146FFFEA1}"/>
              </a:ext>
            </a:extLst>
          </p:cNvPr>
          <p:cNvSpPr>
            <a:spLocks noGrp="1" noChangeArrowheads="1"/>
          </p:cNvSpPr>
          <p:nvPr>
            <p:ph type="body" idx="1"/>
          </p:nvPr>
        </p:nvSpPr>
        <p:spPr>
          <a:xfrm>
            <a:off x="566738" y="1752600"/>
            <a:ext cx="8001000" cy="4052888"/>
          </a:xfrm>
        </p:spPr>
        <p:txBody>
          <a:bodyPr/>
          <a:lstStyle/>
          <a:p>
            <a:pPr eaLnBrk="1" hangingPunct="1"/>
            <a:r>
              <a:rPr lang="zh-CN" altLang="en-US" b="1"/>
              <a:t>计算语言学</a:t>
            </a:r>
            <a:r>
              <a:rPr lang="zh-CN" altLang="en-US"/>
              <a:t> </a:t>
            </a:r>
          </a:p>
          <a:p>
            <a:pPr lvl="1" eaLnBrk="1" hangingPunct="1"/>
            <a:r>
              <a:rPr lang="zh-CN" altLang="en-US" sz="2000"/>
              <a:t>利用电子数字计算机进行的语言分析。虽然许多其他类型的语言分析也可以运用计算机，计算分析最常用于处理基本的语言数据－例如建立语音、词、词元素的搭配以及统计它们的频率。</a:t>
            </a:r>
          </a:p>
          <a:p>
            <a:pPr lvl="2" eaLnBrk="1" hangingPunct="1">
              <a:buFont typeface="Wingdings" panose="05000000000000000000" pitchFamily="2" charset="2"/>
              <a:buNone/>
            </a:pPr>
            <a:r>
              <a:rPr lang="zh-CN" altLang="en-US"/>
              <a:t>                                     </a:t>
            </a:r>
            <a:r>
              <a:rPr lang="zh-CN" altLang="en-US" sz="2000"/>
              <a:t>－</a:t>
            </a:r>
            <a:r>
              <a:rPr lang="en-US" altLang="zh-CN" sz="2000"/>
              <a:t>《</a:t>
            </a:r>
            <a:r>
              <a:rPr lang="zh-CN" altLang="en-US" sz="2000"/>
              <a:t>大不列颠百科全书</a:t>
            </a:r>
            <a:r>
              <a:rPr lang="en-US" altLang="zh-CN" sz="2000"/>
              <a:t>》</a:t>
            </a:r>
            <a:r>
              <a:rPr lang="en-US" altLang="zh-CN"/>
              <a:t> </a:t>
            </a:r>
          </a:p>
          <a:p>
            <a:pPr lvl="1" eaLnBrk="1" hangingPunct="1"/>
            <a:r>
              <a:rPr lang="zh-CN" altLang="en-US" sz="2000"/>
              <a:t>用计算技术和概念来阐述语言学和语音学问题。已开发的领域包括自然语言处理，言语合成，言语识别，自动翻译，编制语词索引，语法的检测，以及许多需要统计分析和领域（如文本考释）。</a:t>
            </a:r>
          </a:p>
          <a:p>
            <a:pPr lvl="1" eaLnBrk="1" hangingPunct="1">
              <a:buFont typeface="Wingdings" panose="05000000000000000000" pitchFamily="2" charset="2"/>
              <a:buNone/>
            </a:pPr>
            <a:r>
              <a:rPr lang="zh-CN" altLang="en-US" sz="2000"/>
              <a:t>                 －</a:t>
            </a:r>
            <a:r>
              <a:rPr lang="en-US" altLang="zh-CN" sz="2000"/>
              <a:t>《</a:t>
            </a:r>
            <a:r>
              <a:rPr lang="zh-CN" altLang="en-US" sz="2000"/>
              <a:t>现代语言学词典</a:t>
            </a:r>
            <a:r>
              <a:rPr lang="en-US" altLang="zh-CN" sz="2000"/>
              <a:t>》[</a:t>
            </a:r>
            <a:r>
              <a:rPr lang="zh-CN" altLang="en-US" sz="2000"/>
              <a:t>戴维</a:t>
            </a:r>
            <a:r>
              <a:rPr lang="en-US" altLang="zh-CN" sz="2000"/>
              <a:t>.</a:t>
            </a:r>
            <a:r>
              <a:rPr lang="zh-CN" altLang="en-US" sz="2000"/>
              <a:t>克里斯特尔，</a:t>
            </a:r>
            <a:r>
              <a:rPr lang="en-US" altLang="zh-CN" sz="2000"/>
              <a:t>1997]</a:t>
            </a:r>
            <a:r>
              <a:rPr lang="en-US" altLang="zh-CN"/>
              <a: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E0C595E9-C83B-4FEA-312B-2DD59352B86B}"/>
              </a:ext>
            </a:extLst>
          </p:cNvPr>
          <p:cNvSpPr>
            <a:spLocks noGrp="1" noChangeArrowheads="1"/>
          </p:cNvSpPr>
          <p:nvPr>
            <p:ph type="title"/>
          </p:nvPr>
        </p:nvSpPr>
        <p:spPr/>
        <p:txBody>
          <a:bodyPr/>
          <a:lstStyle/>
          <a:p>
            <a:pPr eaLnBrk="1" hangingPunct="1"/>
            <a:r>
              <a:rPr lang="zh-CN" altLang="en-US" b="1"/>
              <a:t>基本概念</a:t>
            </a:r>
            <a:r>
              <a:rPr lang="en-US" altLang="zh-CN" b="1"/>
              <a:t>(3)</a:t>
            </a:r>
          </a:p>
        </p:txBody>
      </p:sp>
      <p:sp>
        <p:nvSpPr>
          <p:cNvPr id="8195" name="Rectangle 3">
            <a:extLst>
              <a:ext uri="{FF2B5EF4-FFF2-40B4-BE49-F238E27FC236}">
                <a16:creationId xmlns:a16="http://schemas.microsoft.com/office/drawing/2014/main" id="{9BD17EBE-84DC-C2A1-1EFD-2A5D807B722B}"/>
              </a:ext>
            </a:extLst>
          </p:cNvPr>
          <p:cNvSpPr>
            <a:spLocks noGrp="1" noChangeArrowheads="1"/>
          </p:cNvSpPr>
          <p:nvPr>
            <p:ph type="body" idx="1"/>
          </p:nvPr>
        </p:nvSpPr>
        <p:spPr>
          <a:xfrm>
            <a:off x="566738" y="1895475"/>
            <a:ext cx="8001000" cy="3981450"/>
          </a:xfrm>
        </p:spPr>
        <p:txBody>
          <a:bodyPr/>
          <a:lstStyle/>
          <a:p>
            <a:pPr eaLnBrk="1" hangingPunct="1"/>
            <a:r>
              <a:rPr lang="zh-CN" altLang="en-US" sz="2400" b="1"/>
              <a:t>自然语言处理</a:t>
            </a:r>
            <a:r>
              <a:rPr lang="en-US" altLang="zh-CN" sz="2000" b="1"/>
              <a:t>(Natural Language Processing, NLP)</a:t>
            </a:r>
            <a:r>
              <a:rPr lang="en-US" altLang="zh-CN" sz="2600"/>
              <a:t> </a:t>
            </a:r>
            <a:endParaRPr lang="en-US" altLang="zh-CN" sz="2600" b="1"/>
          </a:p>
          <a:p>
            <a:pPr lvl="1" eaLnBrk="1" hangingPunct="1"/>
            <a:r>
              <a:rPr lang="zh-CN" altLang="en-US" sz="2000" b="1"/>
              <a:t>冯志伟</a:t>
            </a:r>
            <a:r>
              <a:rPr lang="zh-CN" altLang="en-US" sz="2000"/>
              <a:t>在</a:t>
            </a:r>
            <a:r>
              <a:rPr lang="en-US" altLang="zh-CN" sz="2000"/>
              <a:t>《</a:t>
            </a:r>
            <a:r>
              <a:rPr lang="zh-CN" altLang="en-US" sz="2000"/>
              <a:t>自然语言的计算机处理</a:t>
            </a:r>
            <a:r>
              <a:rPr lang="en-US" altLang="zh-CN" sz="2000"/>
              <a:t>》</a:t>
            </a:r>
            <a:r>
              <a:rPr lang="zh-CN" altLang="en-US" sz="2000"/>
              <a:t>中给出如下定义：自然语言处理就是利用计算机为工具对人类特有的书面形式和口头形式的自然语言的信息进行各种类型处理和加工的技术。</a:t>
            </a:r>
            <a:r>
              <a:rPr lang="zh-CN" altLang="en-US" sz="2200"/>
              <a:t> </a:t>
            </a:r>
          </a:p>
          <a:p>
            <a:pPr lvl="1" eaLnBrk="1" hangingPunct="1"/>
            <a:r>
              <a:rPr lang="en-US" altLang="zh-CN" sz="2000" b="1"/>
              <a:t>NLP</a:t>
            </a:r>
            <a:r>
              <a:rPr lang="zh-CN" altLang="en-US" sz="2000"/>
              <a:t>为研究在人与人交际中以及在人与计算机交际中的语言问题的一门学科。自然语言处理要研制表示语言能力和语言应用</a:t>
            </a:r>
            <a:r>
              <a:rPr lang="en-US" altLang="zh-CN" sz="2000" b="1"/>
              <a:t>(linguistic performance)</a:t>
            </a:r>
            <a:r>
              <a:rPr lang="zh-CN" altLang="en-US" sz="2000"/>
              <a:t>的模型，建立计算框架来实现这样的语言模型，提出相应的方法来不断地完善这样的语言模型，根据这样的语言模型设计各种实用系统，并探讨这些实用系统的评测技术。</a:t>
            </a:r>
          </a:p>
          <a:p>
            <a:pPr lvl="1" eaLnBrk="1" hangingPunct="1">
              <a:buFont typeface="Wingdings" panose="05000000000000000000" pitchFamily="2" charset="2"/>
              <a:buNone/>
            </a:pPr>
            <a:r>
              <a:rPr lang="zh-CN" altLang="en-US" sz="2000"/>
              <a:t>          </a:t>
            </a:r>
            <a:r>
              <a:rPr lang="zh-CN" altLang="en-US" sz="1600"/>
              <a:t>－</a:t>
            </a:r>
            <a:r>
              <a:rPr lang="zh-CN" altLang="en-US" sz="1600" b="1"/>
              <a:t>马纳瑞斯</a:t>
            </a:r>
            <a:r>
              <a:rPr lang="en-US" altLang="zh-CN" sz="1600" b="1"/>
              <a:t>(Bill Manaris)</a:t>
            </a:r>
            <a:r>
              <a:rPr lang="zh-CN" altLang="en-US" sz="1600"/>
              <a:t>在</a:t>
            </a:r>
            <a:r>
              <a:rPr lang="en-US" altLang="zh-CN" sz="1600"/>
              <a:t>《</a:t>
            </a:r>
            <a:r>
              <a:rPr lang="zh-CN" altLang="en-US" sz="1600"/>
              <a:t>从人－机交互的角度看自然语言处理</a:t>
            </a:r>
            <a:r>
              <a:rPr lang="en-US" altLang="zh-CN" sz="1600"/>
              <a:t>》</a:t>
            </a:r>
            <a:endParaRPr lang="en-US" altLang="zh-CN"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2BF2E002-EE78-BE39-2AE1-66B5C1EACAB6}"/>
              </a:ext>
            </a:extLst>
          </p:cNvPr>
          <p:cNvSpPr>
            <a:spLocks noGrp="1" noChangeArrowheads="1"/>
          </p:cNvSpPr>
          <p:nvPr>
            <p:ph type="title"/>
          </p:nvPr>
        </p:nvSpPr>
        <p:spPr/>
        <p:txBody>
          <a:bodyPr/>
          <a:lstStyle/>
          <a:p>
            <a:pPr eaLnBrk="1" hangingPunct="1"/>
            <a:r>
              <a:rPr lang="zh-CN" altLang="en-US" b="1"/>
              <a:t>基本概念</a:t>
            </a:r>
            <a:r>
              <a:rPr lang="en-US" altLang="zh-CN" b="1"/>
              <a:t>(4)</a:t>
            </a:r>
            <a:endParaRPr lang="en-US" altLang="zh-CN"/>
          </a:p>
        </p:txBody>
      </p:sp>
      <p:sp>
        <p:nvSpPr>
          <p:cNvPr id="9219" name="Rectangle 3">
            <a:extLst>
              <a:ext uri="{FF2B5EF4-FFF2-40B4-BE49-F238E27FC236}">
                <a16:creationId xmlns:a16="http://schemas.microsoft.com/office/drawing/2014/main" id="{3CB39035-AC04-FAB1-A10D-48C1BB5AF8FC}"/>
              </a:ext>
            </a:extLst>
          </p:cNvPr>
          <p:cNvSpPr>
            <a:spLocks noGrp="1" noChangeArrowheads="1"/>
          </p:cNvSpPr>
          <p:nvPr>
            <p:ph type="body" idx="1"/>
          </p:nvPr>
        </p:nvSpPr>
        <p:spPr/>
        <p:txBody>
          <a:bodyPr/>
          <a:lstStyle/>
          <a:p>
            <a:pPr eaLnBrk="1" hangingPunct="1">
              <a:lnSpc>
                <a:spcPct val="80000"/>
              </a:lnSpc>
            </a:pPr>
            <a:r>
              <a:rPr lang="zh-CN" altLang="en-US" sz="2600" b="1"/>
              <a:t>语言</a:t>
            </a:r>
          </a:p>
          <a:p>
            <a:pPr lvl="1" eaLnBrk="1" hangingPunct="1">
              <a:lnSpc>
                <a:spcPct val="80000"/>
              </a:lnSpc>
            </a:pPr>
            <a:r>
              <a:rPr lang="zh-CN" altLang="en-US" sz="2200" b="1"/>
              <a:t>语言是一个符号系统</a:t>
            </a:r>
            <a:r>
              <a:rPr lang="zh-CN" altLang="en-US" sz="2200"/>
              <a:t> </a:t>
            </a:r>
          </a:p>
          <a:p>
            <a:pPr lvl="2" eaLnBrk="1" hangingPunct="1">
              <a:lnSpc>
                <a:spcPct val="80000"/>
              </a:lnSpc>
            </a:pPr>
            <a:r>
              <a:rPr lang="zh-CN" altLang="en-US" sz="2100"/>
              <a:t>语言通常用一些记号，如汉字，来表示。 </a:t>
            </a:r>
          </a:p>
          <a:p>
            <a:pPr lvl="2" eaLnBrk="1" hangingPunct="1">
              <a:lnSpc>
                <a:spcPct val="80000"/>
              </a:lnSpc>
            </a:pPr>
            <a:r>
              <a:rPr lang="zh-CN" altLang="en-US" sz="2100"/>
              <a:t>说语言是一个系统，因为语言能表达意义</a:t>
            </a:r>
            <a:r>
              <a:rPr lang="en-US" altLang="zh-CN" sz="2100"/>
              <a:t>(</a:t>
            </a:r>
            <a:r>
              <a:rPr lang="zh-CN" altLang="en-US" sz="2100"/>
              <a:t>知识</a:t>
            </a:r>
            <a:r>
              <a:rPr lang="en-US" altLang="zh-CN" sz="2100"/>
              <a:t>)</a:t>
            </a:r>
            <a:r>
              <a:rPr lang="zh-CN" altLang="en-US" sz="2100"/>
              <a:t>，并且具有一定的规则</a:t>
            </a:r>
            <a:r>
              <a:rPr lang="en-US" altLang="zh-CN" sz="2100"/>
              <a:t>(</a:t>
            </a:r>
            <a:r>
              <a:rPr lang="zh-CN" altLang="en-US" sz="2100"/>
              <a:t>语法</a:t>
            </a:r>
            <a:r>
              <a:rPr lang="en-US" altLang="zh-CN" sz="2100"/>
              <a:t>)</a:t>
            </a:r>
            <a:r>
              <a:rPr lang="zh-CN" altLang="en-US" sz="2100"/>
              <a:t>。 </a:t>
            </a:r>
          </a:p>
          <a:p>
            <a:pPr eaLnBrk="1" hangingPunct="1">
              <a:lnSpc>
                <a:spcPct val="80000"/>
              </a:lnSpc>
            </a:pPr>
            <a:r>
              <a:rPr lang="zh-CN" altLang="en-US" sz="2600" b="1"/>
              <a:t>自然语言</a:t>
            </a:r>
          </a:p>
          <a:p>
            <a:pPr lvl="1" eaLnBrk="1" hangingPunct="1">
              <a:lnSpc>
                <a:spcPct val="80000"/>
              </a:lnSpc>
            </a:pPr>
            <a:r>
              <a:rPr lang="zh-CN" altLang="en-US" sz="2200" b="1"/>
              <a:t>定义</a:t>
            </a:r>
            <a:r>
              <a:rPr lang="zh-CN" altLang="en-US" sz="2200"/>
              <a:t> </a:t>
            </a:r>
          </a:p>
          <a:p>
            <a:pPr lvl="2" eaLnBrk="1" hangingPunct="1">
              <a:lnSpc>
                <a:spcPct val="80000"/>
              </a:lnSpc>
            </a:pPr>
            <a:r>
              <a:rPr lang="en-US" altLang="zh-CN" sz="2100" u="sng"/>
              <a:t>E. Sapir</a:t>
            </a:r>
            <a:r>
              <a:rPr lang="en-US" altLang="zh-CN" sz="2100"/>
              <a:t> (MIT, 1884~1939)</a:t>
            </a:r>
            <a:r>
              <a:rPr lang="zh-CN" altLang="en-US" sz="2100"/>
              <a:t>：</a:t>
            </a:r>
            <a:r>
              <a:rPr lang="zh-CN" altLang="en-US" sz="2100">
                <a:latin typeface="Arial" panose="020B0604020202020204" pitchFamily="34" charset="0"/>
              </a:rPr>
              <a:t>“</a:t>
            </a:r>
            <a:r>
              <a:rPr lang="zh-CN" altLang="en-US" sz="2100"/>
              <a:t>语言是人类交际</a:t>
            </a:r>
            <a:r>
              <a:rPr lang="en-US" altLang="zh-CN" sz="2100"/>
              <a:t>(Contact, Communication)</a:t>
            </a:r>
            <a:r>
              <a:rPr lang="zh-CN" altLang="en-US" sz="2100"/>
              <a:t>系统</a:t>
            </a:r>
            <a:r>
              <a:rPr lang="zh-CN" altLang="en-US" sz="2100">
                <a:latin typeface="Arial" panose="020B0604020202020204" pitchFamily="34" charset="0"/>
              </a:rPr>
              <a:t>”</a:t>
            </a:r>
            <a:r>
              <a:rPr lang="zh-CN" altLang="en-US" sz="2100"/>
              <a:t>，</a:t>
            </a:r>
            <a:r>
              <a:rPr lang="zh-CN" altLang="en-US" sz="2100">
                <a:latin typeface="Arial" panose="020B0604020202020204" pitchFamily="34" charset="0"/>
              </a:rPr>
              <a:t>“</a:t>
            </a:r>
            <a:r>
              <a:rPr lang="zh-CN" altLang="en-US" sz="2100"/>
              <a:t>是人类独有的、用任意创造出来的符号系统交流思想、表达感情和愿望的非本能方法</a:t>
            </a:r>
            <a:r>
              <a:rPr lang="zh-CN" altLang="en-US" sz="2100">
                <a:latin typeface="Arial" panose="020B0604020202020204" pitchFamily="34" charset="0"/>
              </a:rPr>
              <a:t>”</a:t>
            </a:r>
            <a:r>
              <a:rPr lang="zh-CN" altLang="en-US" sz="2100"/>
              <a:t>。</a:t>
            </a:r>
          </a:p>
          <a:p>
            <a:pPr lvl="2" eaLnBrk="1" hangingPunct="1">
              <a:lnSpc>
                <a:spcPct val="80000"/>
              </a:lnSpc>
            </a:pPr>
            <a:r>
              <a:rPr lang="en-US" altLang="zh-CN" sz="2100" u="sng"/>
              <a:t>Chomsky</a:t>
            </a:r>
            <a:r>
              <a:rPr lang="en-US" altLang="zh-CN" sz="2100"/>
              <a:t> (MIT)</a:t>
            </a:r>
            <a:r>
              <a:rPr lang="zh-CN" altLang="en-US" sz="2100"/>
              <a:t>：</a:t>
            </a:r>
            <a:r>
              <a:rPr lang="zh-CN" altLang="en-US" sz="2100">
                <a:latin typeface="Arial" panose="020B0604020202020204" pitchFamily="34" charset="0"/>
              </a:rPr>
              <a:t>“</a:t>
            </a:r>
            <a:r>
              <a:rPr lang="zh-CN" altLang="en-US" sz="2100"/>
              <a:t>语言是说本族语的人理解和构成合乎语法句子的先天能力</a:t>
            </a:r>
            <a:r>
              <a:rPr lang="zh-CN" altLang="en-US" sz="2100">
                <a:latin typeface="Arial" panose="020B0604020202020204" pitchFamily="34" charset="0"/>
              </a:rPr>
              <a:t>”</a:t>
            </a:r>
            <a:r>
              <a:rPr lang="zh-CN" altLang="en-US" sz="210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42ED3C0A-2B1A-DF25-174B-221368599288}"/>
              </a:ext>
            </a:extLst>
          </p:cNvPr>
          <p:cNvSpPr>
            <a:spLocks noGrp="1" noChangeArrowheads="1"/>
          </p:cNvSpPr>
          <p:nvPr>
            <p:ph type="title"/>
          </p:nvPr>
        </p:nvSpPr>
        <p:spPr/>
        <p:txBody>
          <a:bodyPr/>
          <a:lstStyle/>
          <a:p>
            <a:pPr eaLnBrk="1" hangingPunct="1"/>
            <a:r>
              <a:rPr lang="zh-CN" altLang="en-US" b="1"/>
              <a:t>基本概念</a:t>
            </a:r>
            <a:r>
              <a:rPr lang="en-US" altLang="zh-CN" b="1"/>
              <a:t>(5)</a:t>
            </a:r>
            <a:endParaRPr lang="en-US" altLang="zh-CN"/>
          </a:p>
        </p:txBody>
      </p:sp>
      <p:sp>
        <p:nvSpPr>
          <p:cNvPr id="10243" name="Rectangle 3">
            <a:extLst>
              <a:ext uri="{FF2B5EF4-FFF2-40B4-BE49-F238E27FC236}">
                <a16:creationId xmlns:a16="http://schemas.microsoft.com/office/drawing/2014/main" id="{88DCA0C9-2136-4832-6EA4-2460CB3A5FBC}"/>
              </a:ext>
            </a:extLst>
          </p:cNvPr>
          <p:cNvSpPr>
            <a:spLocks noGrp="1" noChangeArrowheads="1"/>
          </p:cNvSpPr>
          <p:nvPr>
            <p:ph type="body" idx="1"/>
          </p:nvPr>
        </p:nvSpPr>
        <p:spPr/>
        <p:txBody>
          <a:bodyPr/>
          <a:lstStyle/>
          <a:p>
            <a:pPr lvl="1" eaLnBrk="1" hangingPunct="1"/>
            <a:r>
              <a:rPr lang="zh-CN" altLang="en-US" b="1"/>
              <a:t>语言的第一系统和第二系统</a:t>
            </a:r>
            <a:r>
              <a:rPr lang="zh-CN" altLang="en-US"/>
              <a:t> </a:t>
            </a:r>
          </a:p>
          <a:p>
            <a:pPr lvl="2" eaLnBrk="1" hangingPunct="1"/>
            <a:r>
              <a:rPr lang="zh-CN" altLang="en-US"/>
              <a:t>第一系统：语音系统</a:t>
            </a:r>
            <a:r>
              <a:rPr lang="en-US" altLang="zh-CN">
                <a:latin typeface="Arial" panose="020B0604020202020204" pitchFamily="34" charset="0"/>
              </a:rPr>
              <a:t>—</a:t>
            </a:r>
            <a:r>
              <a:rPr lang="en-US" altLang="zh-CN"/>
              <a:t>Sound System</a:t>
            </a:r>
            <a:r>
              <a:rPr lang="zh-CN" altLang="en-US"/>
              <a:t>。 </a:t>
            </a:r>
          </a:p>
          <a:p>
            <a:pPr lvl="2" eaLnBrk="1" hangingPunct="1"/>
            <a:r>
              <a:rPr lang="zh-CN" altLang="en-US"/>
              <a:t>第二系统：文字系统</a:t>
            </a:r>
            <a:r>
              <a:rPr lang="en-US" altLang="zh-CN"/>
              <a:t>(</a:t>
            </a:r>
            <a:r>
              <a:rPr lang="zh-CN" altLang="en-US"/>
              <a:t>书写系统</a:t>
            </a:r>
            <a:r>
              <a:rPr lang="en-US" altLang="zh-CN"/>
              <a:t>)</a:t>
            </a:r>
            <a:r>
              <a:rPr lang="en-US" altLang="zh-CN">
                <a:latin typeface="Arial" panose="020B0604020202020204" pitchFamily="34" charset="0"/>
              </a:rPr>
              <a:t>—</a:t>
            </a:r>
            <a:r>
              <a:rPr lang="en-US" altLang="zh-CN"/>
              <a:t>Writing System</a:t>
            </a:r>
            <a:r>
              <a:rPr lang="zh-CN" altLang="en-US"/>
              <a:t>。 </a:t>
            </a:r>
          </a:p>
          <a:p>
            <a:pPr lvl="1" eaLnBrk="1" hangingPunct="1"/>
            <a:r>
              <a:rPr lang="zh-CN" altLang="en-US" b="1"/>
              <a:t>口头语和书面语</a:t>
            </a:r>
          </a:p>
          <a:p>
            <a:pPr lvl="1" eaLnBrk="1" hangingPunct="1"/>
            <a:r>
              <a:rPr lang="zh-CN" altLang="en-US" b="1"/>
              <a:t>语言和言语</a:t>
            </a:r>
            <a:endParaRPr lang="zh-CN" altLang="en-US"/>
          </a:p>
          <a:p>
            <a:pPr lvl="1" eaLnBrk="1" hangingPunct="1"/>
            <a:r>
              <a:rPr lang="zh-CN" altLang="en-US" b="1"/>
              <a:t>语言单位：语言特征</a:t>
            </a:r>
            <a:endParaRPr lang="zh-CN" altLang="en-US"/>
          </a:p>
          <a:p>
            <a:pPr lvl="2" eaLnBrk="1" hangingPunct="1"/>
            <a:r>
              <a:rPr lang="zh-CN" altLang="en-US"/>
              <a:t>字符、词</a:t>
            </a:r>
            <a:r>
              <a:rPr lang="en-US" altLang="zh-CN"/>
              <a:t>(Word)</a:t>
            </a:r>
            <a:r>
              <a:rPr lang="zh-CN" altLang="en-US"/>
              <a:t>、短语</a:t>
            </a:r>
            <a:r>
              <a:rPr lang="en-US" altLang="zh-CN"/>
              <a:t>(Phrase)</a:t>
            </a:r>
            <a:r>
              <a:rPr lang="zh-CN" altLang="en-US"/>
              <a:t>、句子</a:t>
            </a:r>
            <a:r>
              <a:rPr lang="en-US" altLang="zh-CN"/>
              <a:t>(Sentence) </a:t>
            </a:r>
            <a:r>
              <a:rPr lang="zh-CN" altLang="en-US"/>
              <a:t>、语段或篇章</a:t>
            </a:r>
            <a:r>
              <a:rPr lang="en-US" altLang="zh-CN"/>
              <a:t>(Utterence)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D42BBE79-95DC-7BF2-9AD6-B75415973743}"/>
              </a:ext>
            </a:extLst>
          </p:cNvPr>
          <p:cNvSpPr txBox="1">
            <a:spLocks noChangeArrowheads="1"/>
          </p:cNvSpPr>
          <p:nvPr/>
        </p:nvSpPr>
        <p:spPr bwMode="auto">
          <a:xfrm>
            <a:off x="323850" y="1701800"/>
            <a:ext cx="8785225" cy="4679950"/>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a:defRPr/>
            </a:pPr>
            <a:r>
              <a:rPr lang="zh-CN" altLang="en-US" kern="0" dirty="0"/>
              <a:t>自然语言的作用</a:t>
            </a:r>
          </a:p>
          <a:p>
            <a:pPr lvl="1">
              <a:defRPr/>
            </a:pPr>
            <a:r>
              <a:rPr lang="zh-CN" altLang="en-US" sz="2400" kern="0" dirty="0"/>
              <a:t>自然语言指人类使用的语言，如汉语、英语等。</a:t>
            </a:r>
          </a:p>
          <a:p>
            <a:pPr lvl="1">
              <a:defRPr/>
            </a:pPr>
            <a:r>
              <a:rPr lang="zh-CN" altLang="en-US" sz="2400" kern="0" dirty="0"/>
              <a:t>语言是思维的载体，是人际交流的工具。</a:t>
            </a:r>
          </a:p>
          <a:p>
            <a:pPr lvl="1">
              <a:defRPr/>
            </a:pPr>
            <a:r>
              <a:rPr lang="zh-CN" altLang="en-US" sz="2400" kern="0" dirty="0"/>
              <a:t>人类历史上以语言文字形式记载和流传的知识占知识总量的</a:t>
            </a:r>
            <a:r>
              <a:rPr lang="en-US" altLang="zh-CN" sz="2400" kern="0" dirty="0"/>
              <a:t>80</a:t>
            </a:r>
            <a:r>
              <a:rPr lang="zh-CN" altLang="en-US" sz="2400" kern="0" dirty="0"/>
              <a:t>％以上。</a:t>
            </a:r>
          </a:p>
          <a:p>
            <a:pPr>
              <a:defRPr/>
            </a:pPr>
            <a:r>
              <a:rPr lang="zh-CN" altLang="en-US" kern="0" dirty="0"/>
              <a:t>本学科的基本问题</a:t>
            </a:r>
          </a:p>
          <a:p>
            <a:pPr lvl="1">
              <a:defRPr/>
            </a:pPr>
            <a:r>
              <a:rPr lang="zh-CN" altLang="en-US" sz="2400" kern="0" dirty="0"/>
              <a:t>如何让计算机具有语言信息处理能力？</a:t>
            </a:r>
            <a:r>
              <a:rPr lang="en-US" altLang="zh-CN" sz="2400" kern="0" dirty="0"/>
              <a:t>(</a:t>
            </a:r>
            <a:r>
              <a:rPr lang="zh-CN" altLang="en-US" sz="2400" dirty="0"/>
              <a:t>如何让计算机实现自动的或人机互助的语言处理功能？</a:t>
            </a:r>
            <a:r>
              <a:rPr lang="en-US" altLang="zh-CN" sz="2400" kern="0" dirty="0"/>
              <a:t>)</a:t>
            </a:r>
            <a:endParaRPr lang="zh-CN" altLang="en-US" sz="2400" kern="0" dirty="0"/>
          </a:p>
          <a:p>
            <a:pPr lvl="1">
              <a:defRPr/>
            </a:pPr>
            <a:r>
              <a:rPr lang="zh-CN" altLang="en-US" sz="2400" kern="0" dirty="0"/>
              <a:t>如何利用计算机处理海量的语言信息？</a:t>
            </a:r>
            <a:r>
              <a:rPr lang="en-US" altLang="zh-CN" sz="2000" kern="0" dirty="0"/>
              <a:t>(</a:t>
            </a:r>
            <a:r>
              <a:rPr lang="zh-CN" altLang="en-US" sz="2400" dirty="0"/>
              <a:t>如何让计算机实现海量语言信息的自动处理、知识挖掘和有效利用？</a:t>
            </a:r>
            <a:r>
              <a:rPr lang="en-US" altLang="zh-CN" sz="1600" kern="0" dirty="0"/>
              <a:t>)</a:t>
            </a:r>
            <a:endParaRPr lang="zh-CN" altLang="en-US" sz="1600" kern="0" dirty="0"/>
          </a:p>
        </p:txBody>
      </p:sp>
      <p:sp>
        <p:nvSpPr>
          <p:cNvPr id="11267" name="Rectangle 2">
            <a:extLst>
              <a:ext uri="{FF2B5EF4-FFF2-40B4-BE49-F238E27FC236}">
                <a16:creationId xmlns:a16="http://schemas.microsoft.com/office/drawing/2014/main" id="{6B06B526-7B8C-8750-3F82-A430E30159D1}"/>
              </a:ext>
            </a:extLst>
          </p:cNvPr>
          <p:cNvSpPr>
            <a:spLocks noGrp="1" noChangeArrowheads="1"/>
          </p:cNvSpPr>
          <p:nvPr>
            <p:ph type="title"/>
          </p:nvPr>
        </p:nvSpPr>
        <p:spPr/>
        <p:txBody>
          <a:bodyPr/>
          <a:lstStyle/>
          <a:p>
            <a:pPr eaLnBrk="1" hangingPunct="1"/>
            <a:r>
              <a:rPr lang="zh-CN" altLang="en-US" b="1"/>
              <a:t>基本概念</a:t>
            </a:r>
            <a:r>
              <a:rPr lang="en-US" altLang="zh-CN" b="1"/>
              <a:t>(6)</a:t>
            </a:r>
            <a:endParaRPr lang="en-US" altLang="zh-CN"/>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a:extLst>
              <a:ext uri="{FF2B5EF4-FFF2-40B4-BE49-F238E27FC236}">
                <a16:creationId xmlns:a16="http://schemas.microsoft.com/office/drawing/2014/main" id="{60DAA3F4-22CE-9492-A3DB-C24F4FD248FA}"/>
              </a:ext>
            </a:extLst>
          </p:cNvPr>
          <p:cNvSpPr>
            <a:spLocks noGrp="1" noChangeArrowheads="1"/>
          </p:cNvSpPr>
          <p:nvPr>
            <p:ph type="title"/>
          </p:nvPr>
        </p:nvSpPr>
        <p:spPr/>
        <p:txBody>
          <a:bodyPr/>
          <a:lstStyle/>
          <a:p>
            <a:r>
              <a:rPr lang="en-US" altLang="zh-CN" b="1"/>
              <a:t>NLP</a:t>
            </a:r>
            <a:r>
              <a:rPr lang="zh-CN" altLang="en-US" b="1"/>
              <a:t>的学科特点</a:t>
            </a:r>
            <a:endParaRPr lang="en-US" altLang="en-US" b="1"/>
          </a:p>
        </p:txBody>
      </p:sp>
      <p:sp>
        <p:nvSpPr>
          <p:cNvPr id="4" name="Rectangle 3">
            <a:extLst>
              <a:ext uri="{FF2B5EF4-FFF2-40B4-BE49-F238E27FC236}">
                <a16:creationId xmlns:a16="http://schemas.microsoft.com/office/drawing/2014/main" id="{F1FB4D16-F56D-A4D8-7BA7-1699F05DA0AE}"/>
              </a:ext>
            </a:extLst>
          </p:cNvPr>
          <p:cNvSpPr txBox="1">
            <a:spLocks noChangeArrowheads="1"/>
          </p:cNvSpPr>
          <p:nvPr/>
        </p:nvSpPr>
        <p:spPr bwMode="auto">
          <a:xfrm>
            <a:off x="466725" y="1701800"/>
            <a:ext cx="8353425" cy="4822825"/>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a:defRPr/>
            </a:pPr>
            <a:r>
              <a:rPr lang="zh-CN" altLang="en-US" sz="2800" kern="0" dirty="0"/>
              <a:t>交叉性学科</a:t>
            </a:r>
          </a:p>
          <a:p>
            <a:pPr lvl="1">
              <a:defRPr/>
            </a:pPr>
            <a:r>
              <a:rPr lang="zh-CN" altLang="en-US" sz="2400" kern="0" dirty="0"/>
              <a:t>语言学：语言学基础知识。</a:t>
            </a:r>
          </a:p>
          <a:p>
            <a:pPr lvl="2">
              <a:defRPr/>
            </a:pPr>
            <a:r>
              <a:rPr lang="zh-CN" altLang="en-US" sz="2000" kern="0" dirty="0"/>
              <a:t>语言学理论：形式语言文法</a:t>
            </a:r>
          </a:p>
          <a:p>
            <a:pPr lvl="2">
              <a:defRPr/>
            </a:pPr>
            <a:r>
              <a:rPr lang="zh-CN" altLang="en-US" sz="2000" kern="0" dirty="0"/>
              <a:t>语言学资源：词典、语料库、知识库</a:t>
            </a:r>
          </a:p>
          <a:p>
            <a:pPr lvl="1">
              <a:defRPr/>
            </a:pPr>
            <a:r>
              <a:rPr lang="zh-CN" altLang="en-US" sz="2400" kern="0" dirty="0"/>
              <a:t>数学</a:t>
            </a:r>
          </a:p>
          <a:p>
            <a:pPr lvl="2">
              <a:defRPr/>
            </a:pPr>
            <a:r>
              <a:rPr lang="zh-CN" altLang="en-US" sz="2000" kern="0" dirty="0"/>
              <a:t>语料库语言学的数学基础：概率论、统计学、信息论。</a:t>
            </a:r>
          </a:p>
          <a:p>
            <a:pPr lvl="2">
              <a:defRPr/>
            </a:pPr>
            <a:r>
              <a:rPr lang="zh-CN" altLang="en-US" sz="2000" kern="0" dirty="0"/>
              <a:t>模型：自动机、</a:t>
            </a:r>
            <a:r>
              <a:rPr lang="en-US" altLang="zh-CN" sz="2000" kern="0" dirty="0"/>
              <a:t>Markov</a:t>
            </a:r>
            <a:r>
              <a:rPr lang="zh-CN" altLang="en-US" sz="2000" kern="0" dirty="0"/>
              <a:t>模型、</a:t>
            </a:r>
            <a:r>
              <a:rPr lang="en-US" altLang="zh-CN" sz="2000" kern="0" dirty="0"/>
              <a:t>HMM</a:t>
            </a:r>
            <a:r>
              <a:rPr lang="zh-CN" altLang="en-US" sz="2000" kern="0" dirty="0"/>
              <a:t>等。</a:t>
            </a:r>
          </a:p>
          <a:p>
            <a:pPr lvl="1">
              <a:defRPr/>
            </a:pPr>
            <a:r>
              <a:rPr lang="zh-CN" altLang="en-US" sz="2400" kern="0" dirty="0"/>
              <a:t>计算机科学</a:t>
            </a:r>
          </a:p>
          <a:p>
            <a:pPr lvl="2">
              <a:defRPr/>
            </a:pPr>
            <a:r>
              <a:rPr lang="zh-CN" altLang="en-US" sz="2000" kern="0" dirty="0"/>
              <a:t>机器学习：机器的学习算法</a:t>
            </a:r>
          </a:p>
          <a:p>
            <a:pPr lvl="2">
              <a:defRPr/>
            </a:pPr>
            <a:r>
              <a:rPr lang="zh-CN" altLang="en-US" sz="2000" kern="0" dirty="0"/>
              <a:t>人工智能（问题求解，知识表示，状态空间的图搜索算法）</a:t>
            </a:r>
          </a:p>
          <a:p>
            <a:pPr lvl="1">
              <a:defRPr/>
            </a:pPr>
            <a:r>
              <a:rPr lang="zh-CN" altLang="en-US" sz="2400" kern="0" dirty="0"/>
              <a:t>心理语言学：研究人类理解自然语言的机制。</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A4984E59-689B-B2F5-68AE-0AD6C68BEE64}"/>
              </a:ext>
            </a:extLst>
          </p:cNvPr>
          <p:cNvSpPr>
            <a:spLocks noGrp="1" noChangeArrowheads="1"/>
          </p:cNvSpPr>
          <p:nvPr>
            <p:ph type="title"/>
          </p:nvPr>
        </p:nvSpPr>
        <p:spPr/>
        <p:txBody>
          <a:bodyPr/>
          <a:lstStyle/>
          <a:p>
            <a:pPr eaLnBrk="1" hangingPunct="1"/>
            <a:r>
              <a:rPr lang="zh-CN" altLang="en-US" sz="3400" b="1"/>
              <a:t>语言学基本知识：语言研究的基本范筹</a:t>
            </a:r>
            <a:r>
              <a:rPr lang="zh-CN" altLang="en-US" sz="3400"/>
              <a:t> </a:t>
            </a:r>
          </a:p>
        </p:txBody>
      </p:sp>
      <p:graphicFrame>
        <p:nvGraphicFramePr>
          <p:cNvPr id="13344" name="Group 32">
            <a:extLst>
              <a:ext uri="{FF2B5EF4-FFF2-40B4-BE49-F238E27FC236}">
                <a16:creationId xmlns:a16="http://schemas.microsoft.com/office/drawing/2014/main" id="{5A503FD6-C490-AE3E-5C05-30E625B244B8}"/>
              </a:ext>
            </a:extLst>
          </p:cNvPr>
          <p:cNvGraphicFramePr>
            <a:graphicFrameLocks noGrp="1"/>
          </p:cNvGraphicFramePr>
          <p:nvPr>
            <p:ph idx="1"/>
          </p:nvPr>
        </p:nvGraphicFramePr>
        <p:xfrm>
          <a:off x="571500" y="1628775"/>
          <a:ext cx="8326438" cy="4692650"/>
        </p:xfrm>
        <a:graphic>
          <a:graphicData uri="http://schemas.openxmlformats.org/drawingml/2006/table">
            <a:tbl>
              <a:tblPr/>
              <a:tblGrid>
                <a:gridCol w="980926">
                  <a:extLst>
                    <a:ext uri="{9D8B030D-6E8A-4147-A177-3AD203B41FA5}">
                      <a16:colId xmlns:a16="http://schemas.microsoft.com/office/drawing/2014/main" val="20000"/>
                    </a:ext>
                  </a:extLst>
                </a:gridCol>
                <a:gridCol w="3816499">
                  <a:extLst>
                    <a:ext uri="{9D8B030D-6E8A-4147-A177-3AD203B41FA5}">
                      <a16:colId xmlns:a16="http://schemas.microsoft.com/office/drawing/2014/main" val="20001"/>
                    </a:ext>
                  </a:extLst>
                </a:gridCol>
                <a:gridCol w="3529012">
                  <a:extLst>
                    <a:ext uri="{9D8B030D-6E8A-4147-A177-3AD203B41FA5}">
                      <a16:colId xmlns:a16="http://schemas.microsoft.com/office/drawing/2014/main" val="20002"/>
                    </a:ext>
                  </a:extLst>
                </a:gridCol>
              </a:tblGrid>
              <a:tr h="396313">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学派</a:t>
                      </a:r>
                      <a:endParaRPr kumimoji="0" lang="zh-CN" altLang="en-US"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典型问题</a:t>
                      </a:r>
                      <a:endParaRPr kumimoji="0" lang="zh-CN" altLang="en-US"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研究方法</a:t>
                      </a:r>
                      <a:endParaRPr kumimoji="0" lang="zh-CN" altLang="en-US"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06026">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语言学</a:t>
                      </a:r>
                      <a:endParaRPr kumimoji="0" lang="zh-CN" altLang="en-US"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词如何构成短语和句子？什么限定一个句子的可能意义？</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关于句法和语义的直觉；结构</a:t>
                      </a:r>
                    </a:p>
                    <a:p>
                      <a:pPr marL="469900" marR="0" lvl="0" indent="-469900" algn="just"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的数学模型</a:t>
                      </a:r>
                      <a:r>
                        <a:rPr kumimoji="0" lang="en-US" altLang="zh-CN"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例如，形式语言</a:t>
                      </a:r>
                    </a:p>
                    <a:p>
                      <a:pPr marL="469900" marR="0" lvl="0" indent="-469900" algn="just"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理论，语义的模型理论</a:t>
                      </a:r>
                      <a:r>
                        <a:rPr kumimoji="0" lang="en-US" altLang="zh-CN"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6350">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心理语言学</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人如何确定句子结构？词义如何确定？理解何时发生？</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设计心理学实验，并对实验结</a:t>
                      </a:r>
                    </a:p>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果进行统计分析。</a:t>
                      </a:r>
                      <a:endParaRPr kumimoji="0" lang="zh-CN" altLang="en-US"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420107">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哲学</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词与句子如何获得意义？词如何识别现实世界的对象？</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运用关于反例的直觉知识进行</a:t>
                      </a:r>
                    </a:p>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自然语言论证</a:t>
                      </a:r>
                      <a:r>
                        <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 </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163853">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计算语言学</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如何识别句子结构？怎样对知识和推理进行建模？语言如何被用以完成特定任务？</a:t>
                      </a:r>
                      <a:endParaRPr kumimoji="0" lang="zh-CN" altLang="en-US"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469900" indent="-469900" eaLnBrk="0" hangingPunct="0">
                        <a:spcBef>
                          <a:spcPct val="20000"/>
                        </a:spcBef>
                        <a:buClr>
                          <a:schemeClr val="accent2"/>
                        </a:buClr>
                        <a:buFont typeface="Wingdings" panose="05000000000000000000" pitchFamily="2" charset="2"/>
                        <a:defRPr sz="2600">
                          <a:solidFill>
                            <a:schemeClr val="tx1"/>
                          </a:solidFill>
                          <a:latin typeface="Verdana" panose="020B0604030504040204" pitchFamily="34" charset="0"/>
                          <a:ea typeface="宋体" panose="02010600030101010101" pitchFamily="2" charset="-122"/>
                        </a:defRPr>
                      </a:lvl1pPr>
                      <a:lvl2pPr marL="742950" indent="-285750" eaLnBrk="0" hangingPunct="0">
                        <a:spcBef>
                          <a:spcPct val="20000"/>
                        </a:spcBef>
                        <a:buClr>
                          <a:schemeClr val="accent2"/>
                        </a:buClr>
                        <a:buFont typeface="Wingdings" panose="05000000000000000000" pitchFamily="2" charset="2"/>
                        <a:defRPr sz="2200">
                          <a:solidFill>
                            <a:schemeClr val="tx1"/>
                          </a:solidFill>
                          <a:latin typeface="Verdana" panose="020B0604030504040204" pitchFamily="34" charset="0"/>
                          <a:ea typeface="宋体" panose="02010600030101010101" pitchFamily="2" charset="-122"/>
                        </a:defRPr>
                      </a:lvl2pPr>
                      <a:lvl3pPr marL="1143000" indent="-228600" eaLnBrk="0" hangingPunct="0">
                        <a:spcBef>
                          <a:spcPct val="20000"/>
                        </a:spcBef>
                        <a:buClr>
                          <a:schemeClr val="accent2"/>
                        </a:buClr>
                        <a:buFont typeface="Wingdings" panose="05000000000000000000" pitchFamily="2" charset="2"/>
                        <a:defRPr sz="2100">
                          <a:solidFill>
                            <a:schemeClr val="tx1"/>
                          </a:solidFill>
                          <a:latin typeface="Verdana" panose="020B0604030504040204" pitchFamily="34" charset="0"/>
                          <a:ea typeface="宋体" panose="02010600030101010101" pitchFamily="2" charset="-122"/>
                        </a:defRPr>
                      </a:lvl3pPr>
                      <a:lvl4pPr marL="1600200" indent="-228600" eaLnBrk="0" hangingPunct="0">
                        <a:spcBef>
                          <a:spcPct val="20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4pPr>
                      <a:lvl5pPr marL="2057400" indent="-228600" eaLnBrk="0" hangingPunct="0">
                        <a:spcBef>
                          <a:spcPct val="25000"/>
                        </a:spcBef>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defRPr>
                          <a:solidFill>
                            <a:schemeClr val="tx1"/>
                          </a:solidFill>
                          <a:latin typeface="Verdana" panose="020B0604030504040204" pitchFamily="34" charset="0"/>
                          <a:ea typeface="宋体" panose="02010600030101010101" pitchFamily="2" charset="-122"/>
                        </a:defRPr>
                      </a:lvl9pPr>
                    </a:lstStyle>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数据结构和算法；表示与推理</a:t>
                      </a:r>
                    </a:p>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的形式理论；</a:t>
                      </a:r>
                      <a:r>
                        <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AI</a:t>
                      </a: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技术</a:t>
                      </a:r>
                      <a:r>
                        <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搜索和</a:t>
                      </a:r>
                    </a:p>
                    <a:p>
                      <a:pPr marL="469900" marR="0" lvl="0" indent="-469900" algn="l"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知识表示方法</a:t>
                      </a:r>
                      <a:r>
                        <a:rPr kumimoji="0" lang="en-US" altLang="zh-CN" sz="20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kumimoji="0" lang="en-US" altLang="zh-CN" sz="2000" b="0" i="0" u="none" strike="noStrike" cap="none" normalizeH="0" baseline="0" dirty="0">
                        <a:ln>
                          <a:noFill/>
                        </a:ln>
                        <a:solidFill>
                          <a:schemeClr val="tx1"/>
                        </a:solidFill>
                        <a:effectLst/>
                        <a:latin typeface="Arial" panose="020B0604020202020204" pitchFamily="34" charset="0"/>
                        <a:ea typeface="宋体" panose="02010600030101010101" pitchFamily="2" charset="-122"/>
                      </a:endParaRPr>
                    </a:p>
                  </a:txBody>
                  <a:tcPr marT="45728" marB="45728"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graphicFrame>
        <p:nvGraphicFramePr>
          <p:cNvPr id="2" name="表格 1">
            <a:extLst>
              <a:ext uri="{FF2B5EF4-FFF2-40B4-BE49-F238E27FC236}">
                <a16:creationId xmlns:a16="http://schemas.microsoft.com/office/drawing/2014/main" id="{39956785-8AC0-B6DE-6513-A1D2F8E84240}"/>
              </a:ext>
            </a:extLst>
          </p:cNvPr>
          <p:cNvGraphicFramePr>
            <a:graphicFrameLocks noGrp="1"/>
          </p:cNvGraphicFramePr>
          <p:nvPr/>
        </p:nvGraphicFramePr>
        <p:xfrm>
          <a:off x="571500" y="4562475"/>
          <a:ext cx="8321675" cy="595313"/>
        </p:xfrm>
        <a:graphic>
          <a:graphicData uri="http://schemas.openxmlformats.org/drawingml/2006/table">
            <a:tbl>
              <a:tblPr/>
              <a:tblGrid>
                <a:gridCol w="8321675">
                  <a:extLst>
                    <a:ext uri="{9D8B030D-6E8A-4147-A177-3AD203B41FA5}">
                      <a16:colId xmlns:a16="http://schemas.microsoft.com/office/drawing/2014/main" val="20000"/>
                    </a:ext>
                  </a:extLst>
                </a:gridCol>
              </a:tblGrid>
              <a:tr h="595313">
                <a:tc>
                  <a:txBody>
                    <a:bodyPr/>
                    <a:lstStyle/>
                    <a:p>
                      <a:r>
                        <a:rPr lang="zh-CN" altLang="en-US" sz="2000" dirty="0"/>
                        <a:t>数学     语言的形式化建模与可计算性</a:t>
                      </a:r>
                      <a:r>
                        <a:rPr lang="en-US" altLang="zh-CN" sz="2000" dirty="0"/>
                        <a:t>      </a:t>
                      </a:r>
                      <a:r>
                        <a:rPr lang="zh-CN" altLang="en-US" sz="2000" dirty="0"/>
                        <a:t>形式语言、</a:t>
                      </a:r>
                      <a:r>
                        <a:rPr lang="zh-CN" altLang="en-US" sz="2000" kern="0" dirty="0"/>
                        <a:t>概率统计、信息论</a:t>
                      </a:r>
                      <a:endParaRPr lang="en-US" sz="2000" dirty="0"/>
                    </a:p>
                  </a:txBody>
                  <a:tcPr marL="91437" marR="91437" marT="45717" marB="45717">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0000"/>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387DEDDC-B06A-4AA9-A9C6-CB2D4D6F4763}"/>
              </a:ext>
            </a:extLst>
          </p:cNvPr>
          <p:cNvSpPr>
            <a:spLocks noGrp="1" noChangeArrowheads="1"/>
          </p:cNvSpPr>
          <p:nvPr>
            <p:ph type="title"/>
          </p:nvPr>
        </p:nvSpPr>
        <p:spPr>
          <a:xfrm>
            <a:off x="179388" y="547688"/>
            <a:ext cx="8785225" cy="936625"/>
          </a:xfrm>
          <a:noFill/>
        </p:spPr>
        <p:txBody>
          <a:bodyPr anchor="ctr"/>
          <a:lstStyle/>
          <a:p>
            <a:pPr eaLnBrk="1" hangingPunct="1"/>
            <a:r>
              <a:rPr lang="zh-CN" altLang="en-US" b="1"/>
              <a:t>为什么要研究自然语言处理？</a:t>
            </a:r>
          </a:p>
        </p:txBody>
      </p:sp>
      <p:sp>
        <p:nvSpPr>
          <p:cNvPr id="14339" name="Rectangle 8">
            <a:extLst>
              <a:ext uri="{FF2B5EF4-FFF2-40B4-BE49-F238E27FC236}">
                <a16:creationId xmlns:a16="http://schemas.microsoft.com/office/drawing/2014/main" id="{37F9182D-AF09-26CE-91E4-AC44EA4B06A9}"/>
              </a:ext>
            </a:extLst>
          </p:cNvPr>
          <p:cNvSpPr>
            <a:spLocks noGrp="1" noChangeArrowheads="1"/>
          </p:cNvSpPr>
          <p:nvPr>
            <p:ph type="body" idx="1"/>
          </p:nvPr>
        </p:nvSpPr>
        <p:spPr>
          <a:xfrm>
            <a:off x="179388" y="1628775"/>
            <a:ext cx="8785225" cy="4968875"/>
          </a:xfrm>
          <a:noFill/>
        </p:spPr>
        <p:txBody>
          <a:bodyPr/>
          <a:lstStyle/>
          <a:p>
            <a:pPr eaLnBrk="1" hangingPunct="1"/>
            <a:r>
              <a:rPr lang="zh-CN" altLang="en-US"/>
              <a:t>信息时代的需要！语言是信息的载体。</a:t>
            </a:r>
          </a:p>
          <a:p>
            <a:pPr eaLnBrk="1" hangingPunct="1"/>
            <a:r>
              <a:rPr lang="zh-CN" altLang="en-US"/>
              <a:t>提高计算机的智能：能理解和处理大量语言信息。</a:t>
            </a:r>
          </a:p>
          <a:p>
            <a:pPr eaLnBrk="1" hangingPunct="1"/>
            <a:endParaRPr lang="en-US" altLang="zh-CN" sz="2600"/>
          </a:p>
        </p:txBody>
      </p:sp>
      <p:pic>
        <p:nvPicPr>
          <p:cNvPr id="14340" name="Picture 9">
            <a:extLst>
              <a:ext uri="{FF2B5EF4-FFF2-40B4-BE49-F238E27FC236}">
                <a16:creationId xmlns:a16="http://schemas.microsoft.com/office/drawing/2014/main" id="{36437063-8665-91A6-407A-A0AF8E6D99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2781300"/>
            <a:ext cx="676910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BBB9B44C-BC3D-5F7E-754F-07F4B5E1FC11}"/>
              </a:ext>
            </a:extLst>
          </p:cNvPr>
          <p:cNvSpPr>
            <a:spLocks noGrp="1" noChangeArrowheads="1"/>
          </p:cNvSpPr>
          <p:nvPr>
            <p:ph type="title"/>
          </p:nvPr>
        </p:nvSpPr>
        <p:spPr>
          <a:xfrm>
            <a:off x="323850" y="547688"/>
            <a:ext cx="8064500" cy="936625"/>
          </a:xfrm>
          <a:noFill/>
        </p:spPr>
        <p:txBody>
          <a:bodyPr anchor="ctr"/>
          <a:lstStyle/>
          <a:p>
            <a:pPr eaLnBrk="1" hangingPunct="1"/>
            <a:r>
              <a:rPr lang="zh-CN" altLang="en-US" b="1"/>
              <a:t>一个</a:t>
            </a:r>
            <a:r>
              <a:rPr lang="en-US" altLang="zh-CN" b="1"/>
              <a:t>NLP</a:t>
            </a:r>
            <a:r>
              <a:rPr lang="zh-CN" altLang="en-US" b="1"/>
              <a:t>的例子：英汉翻译</a:t>
            </a:r>
          </a:p>
        </p:txBody>
      </p:sp>
      <p:sp>
        <p:nvSpPr>
          <p:cNvPr id="5" name="Rectangle 3">
            <a:extLst>
              <a:ext uri="{FF2B5EF4-FFF2-40B4-BE49-F238E27FC236}">
                <a16:creationId xmlns:a16="http://schemas.microsoft.com/office/drawing/2014/main" id="{0CAC5C55-43CF-889A-9B5B-DA3BC9DC3A20}"/>
              </a:ext>
            </a:extLst>
          </p:cNvPr>
          <p:cNvSpPr txBox="1">
            <a:spLocks noChangeArrowheads="1"/>
          </p:cNvSpPr>
          <p:nvPr/>
        </p:nvSpPr>
        <p:spPr bwMode="auto">
          <a:xfrm>
            <a:off x="466725" y="1701800"/>
            <a:ext cx="8353425" cy="4822825"/>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a:lnSpc>
                <a:spcPct val="90000"/>
              </a:lnSpc>
              <a:defRPr/>
            </a:pPr>
            <a:r>
              <a:rPr lang="zh-CN" altLang="en-US" sz="2400" kern="0" dirty="0"/>
              <a:t>输入英文句子：</a:t>
            </a:r>
          </a:p>
          <a:p>
            <a:pPr lvl="1">
              <a:lnSpc>
                <a:spcPct val="90000"/>
              </a:lnSpc>
              <a:defRPr/>
            </a:pPr>
            <a:r>
              <a:rPr lang="en-US" altLang="zh-CN" sz="2000" kern="0" dirty="0"/>
              <a:t>Miss Smith put two books on this table.</a:t>
            </a:r>
          </a:p>
          <a:p>
            <a:pPr>
              <a:lnSpc>
                <a:spcPct val="90000"/>
              </a:lnSpc>
              <a:defRPr/>
            </a:pPr>
            <a:r>
              <a:rPr lang="zh-CN" altLang="en-US" sz="2400" kern="0" dirty="0"/>
              <a:t>形态分析</a:t>
            </a:r>
            <a:r>
              <a:rPr lang="en-US" altLang="zh-CN" sz="2400" kern="0" dirty="0"/>
              <a:t>(Morphological Analysis)</a:t>
            </a:r>
          </a:p>
          <a:p>
            <a:pPr lvl="1">
              <a:lnSpc>
                <a:spcPct val="110000"/>
              </a:lnSpc>
              <a:defRPr/>
            </a:pPr>
            <a:r>
              <a:rPr lang="zh-CN" altLang="en-US" sz="2000" kern="0" dirty="0"/>
              <a:t>词形还原（</a:t>
            </a:r>
            <a:r>
              <a:rPr lang="en-US" altLang="zh-CN" sz="2000" kern="0" dirty="0"/>
              <a:t>Lemmatization</a:t>
            </a:r>
            <a:r>
              <a:rPr lang="zh-CN" altLang="en-US" sz="2000" kern="0" dirty="0"/>
              <a:t>）：将词还原为词典中的原型。</a:t>
            </a:r>
          </a:p>
          <a:p>
            <a:pPr lvl="1">
              <a:lnSpc>
                <a:spcPct val="110000"/>
              </a:lnSpc>
              <a:defRPr/>
            </a:pPr>
            <a:r>
              <a:rPr lang="zh-CN" altLang="en-US" sz="2000" kern="0" dirty="0"/>
              <a:t>词汇符号化（</a:t>
            </a:r>
            <a:r>
              <a:rPr lang="en-US" altLang="zh-CN" sz="2000" kern="0" dirty="0"/>
              <a:t>Tokenization</a:t>
            </a:r>
            <a:r>
              <a:rPr lang="zh-CN" altLang="en-US" sz="2000" kern="0" dirty="0"/>
              <a:t>）：相当于中文分词。</a:t>
            </a:r>
          </a:p>
          <a:p>
            <a:pPr lvl="1">
              <a:lnSpc>
                <a:spcPct val="110000"/>
              </a:lnSpc>
              <a:defRPr/>
            </a:pPr>
            <a:r>
              <a:rPr lang="zh-CN" altLang="en-US" sz="2000" kern="0" dirty="0"/>
              <a:t>分析结果：</a:t>
            </a:r>
          </a:p>
          <a:p>
            <a:pPr lvl="2">
              <a:lnSpc>
                <a:spcPct val="90000"/>
              </a:lnSpc>
              <a:buClr>
                <a:schemeClr val="tx1"/>
              </a:buClr>
              <a:buFont typeface="Wingdings" panose="05000000000000000000" pitchFamily="2" charset="2"/>
              <a:buNone/>
              <a:defRPr/>
            </a:pPr>
            <a:r>
              <a:rPr lang="en-US" altLang="zh-CN" sz="1800" kern="0" dirty="0"/>
              <a:t>Miss</a:t>
            </a:r>
          </a:p>
          <a:p>
            <a:pPr lvl="2">
              <a:lnSpc>
                <a:spcPct val="90000"/>
              </a:lnSpc>
              <a:buClr>
                <a:schemeClr val="tx1"/>
              </a:buClr>
              <a:buFont typeface="Wingdings" panose="05000000000000000000" pitchFamily="2" charset="2"/>
              <a:buNone/>
              <a:defRPr/>
            </a:pPr>
            <a:r>
              <a:rPr lang="en-US" altLang="zh-CN" sz="1800" kern="0" dirty="0"/>
              <a:t>Smith</a:t>
            </a:r>
          </a:p>
          <a:p>
            <a:pPr lvl="2">
              <a:lnSpc>
                <a:spcPct val="90000"/>
              </a:lnSpc>
              <a:buClr>
                <a:schemeClr val="tx1"/>
              </a:buClr>
              <a:buFont typeface="Wingdings" panose="05000000000000000000" pitchFamily="2" charset="2"/>
              <a:buNone/>
              <a:defRPr/>
            </a:pPr>
            <a:r>
              <a:rPr lang="en-US" altLang="zh-CN" sz="1800" u="sng" kern="0" dirty="0"/>
              <a:t>put (+ed)</a:t>
            </a:r>
          </a:p>
          <a:p>
            <a:pPr lvl="2">
              <a:lnSpc>
                <a:spcPct val="90000"/>
              </a:lnSpc>
              <a:buClr>
                <a:schemeClr val="tx1"/>
              </a:buClr>
              <a:buFont typeface="Wingdings" panose="05000000000000000000" pitchFamily="2" charset="2"/>
              <a:buNone/>
              <a:defRPr/>
            </a:pPr>
            <a:r>
              <a:rPr lang="en-US" altLang="zh-CN" sz="1800" kern="0" dirty="0"/>
              <a:t>two</a:t>
            </a:r>
          </a:p>
          <a:p>
            <a:pPr lvl="2">
              <a:lnSpc>
                <a:spcPct val="90000"/>
              </a:lnSpc>
              <a:buClr>
                <a:schemeClr val="tx1"/>
              </a:buClr>
              <a:buFont typeface="Wingdings" panose="05000000000000000000" pitchFamily="2" charset="2"/>
              <a:buNone/>
              <a:defRPr/>
            </a:pPr>
            <a:r>
              <a:rPr lang="en-US" altLang="zh-CN" sz="1800" u="sng" kern="0" dirty="0" err="1"/>
              <a:t>book+s</a:t>
            </a:r>
            <a:endParaRPr lang="en-US" altLang="zh-CN" sz="1800" u="sng" kern="0" dirty="0"/>
          </a:p>
          <a:p>
            <a:pPr lvl="2">
              <a:lnSpc>
                <a:spcPct val="90000"/>
              </a:lnSpc>
              <a:buClr>
                <a:schemeClr val="tx1"/>
              </a:buClr>
              <a:buFont typeface="Wingdings" panose="05000000000000000000" pitchFamily="2" charset="2"/>
              <a:buNone/>
              <a:defRPr/>
            </a:pPr>
            <a:r>
              <a:rPr lang="en-US" altLang="zh-CN" sz="1800" kern="0" dirty="0"/>
              <a:t>on</a:t>
            </a:r>
          </a:p>
          <a:p>
            <a:pPr lvl="2">
              <a:lnSpc>
                <a:spcPct val="90000"/>
              </a:lnSpc>
              <a:buClr>
                <a:schemeClr val="tx1"/>
              </a:buClr>
              <a:buFont typeface="Wingdings" panose="05000000000000000000" pitchFamily="2" charset="2"/>
              <a:buNone/>
              <a:defRPr/>
            </a:pPr>
            <a:r>
              <a:rPr lang="en-US" altLang="zh-CN" sz="1800" kern="0" dirty="0"/>
              <a:t>this</a:t>
            </a:r>
          </a:p>
          <a:p>
            <a:pPr lvl="2">
              <a:lnSpc>
                <a:spcPct val="90000"/>
              </a:lnSpc>
              <a:buClr>
                <a:schemeClr val="tx1"/>
              </a:buClr>
              <a:buFont typeface="Wingdings" panose="05000000000000000000" pitchFamily="2" charset="2"/>
              <a:buNone/>
              <a:defRPr/>
            </a:pPr>
            <a:r>
              <a:rPr lang="en-US" altLang="zh-CN" sz="1800" u="sng" kern="0" dirty="0"/>
              <a:t>table</a:t>
            </a:r>
            <a:r>
              <a:rPr lang="en-US" altLang="zh-CN" sz="1800" kern="0" dirty="0"/>
              <a:t>.</a:t>
            </a:r>
          </a:p>
          <a:p>
            <a:pPr>
              <a:lnSpc>
                <a:spcPct val="90000"/>
              </a:lnSpc>
              <a:defRPr/>
            </a:pPr>
            <a:endParaRPr lang="en-US" altLang="zh-CN" sz="2400" b="1" kern="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BBB1275A-56F9-ED86-45C8-DD8FCE8E31CD}"/>
              </a:ext>
            </a:extLst>
          </p:cNvPr>
          <p:cNvSpPr>
            <a:spLocks noGrp="1" noChangeArrowheads="1"/>
          </p:cNvSpPr>
          <p:nvPr>
            <p:ph type="title"/>
          </p:nvPr>
        </p:nvSpPr>
        <p:spPr>
          <a:xfrm>
            <a:off x="323850" y="547688"/>
            <a:ext cx="7848600" cy="936625"/>
          </a:xfrm>
          <a:noFill/>
        </p:spPr>
        <p:txBody>
          <a:bodyPr anchor="ctr"/>
          <a:lstStyle/>
          <a:p>
            <a:pPr eaLnBrk="1" hangingPunct="1"/>
            <a:r>
              <a:rPr lang="zh-CN" altLang="en-US" b="1"/>
              <a:t>一个</a:t>
            </a:r>
            <a:r>
              <a:rPr lang="en-US" altLang="zh-CN" b="1"/>
              <a:t>NLP</a:t>
            </a:r>
            <a:r>
              <a:rPr lang="zh-CN" altLang="en-US" b="1"/>
              <a:t>的例子：英汉翻译</a:t>
            </a:r>
          </a:p>
        </p:txBody>
      </p:sp>
      <p:sp>
        <p:nvSpPr>
          <p:cNvPr id="5" name="Rectangle 3">
            <a:extLst>
              <a:ext uri="{FF2B5EF4-FFF2-40B4-BE49-F238E27FC236}">
                <a16:creationId xmlns:a16="http://schemas.microsoft.com/office/drawing/2014/main" id="{38986657-FFA2-5ADD-6181-371C3C7B5EC6}"/>
              </a:ext>
            </a:extLst>
          </p:cNvPr>
          <p:cNvSpPr txBox="1">
            <a:spLocks noChangeArrowheads="1"/>
          </p:cNvSpPr>
          <p:nvPr/>
        </p:nvSpPr>
        <p:spPr bwMode="auto">
          <a:xfrm>
            <a:off x="323850" y="1843088"/>
            <a:ext cx="8351838" cy="4465637"/>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a:defRPr/>
            </a:pPr>
            <a:r>
              <a:rPr lang="zh-CN" altLang="en-US" sz="2400" kern="0" dirty="0"/>
              <a:t>句法分析（</a:t>
            </a:r>
            <a:r>
              <a:rPr lang="en-US" altLang="zh-CN" sz="2400" kern="0" dirty="0"/>
              <a:t>Syntactic Analysis</a:t>
            </a:r>
            <a:r>
              <a:rPr lang="zh-CN" altLang="en-US" sz="2400" kern="0" dirty="0"/>
              <a:t>）：分析句子的结构。</a:t>
            </a:r>
          </a:p>
          <a:p>
            <a:pPr>
              <a:defRPr/>
            </a:pPr>
            <a:endParaRPr lang="zh-CN" altLang="en-US" sz="2800" kern="0" dirty="0"/>
          </a:p>
        </p:txBody>
      </p:sp>
      <p:graphicFrame>
        <p:nvGraphicFramePr>
          <p:cNvPr id="16388" name="Object 4">
            <a:extLst>
              <a:ext uri="{FF2B5EF4-FFF2-40B4-BE49-F238E27FC236}">
                <a16:creationId xmlns:a16="http://schemas.microsoft.com/office/drawing/2014/main" id="{7C485925-0E07-DAB9-FE38-AC5A60EF0987}"/>
              </a:ext>
            </a:extLst>
          </p:cNvPr>
          <p:cNvGraphicFramePr>
            <a:graphicFrameLocks noChangeAspect="1"/>
          </p:cNvGraphicFramePr>
          <p:nvPr/>
        </p:nvGraphicFramePr>
        <p:xfrm>
          <a:off x="1403350" y="2511425"/>
          <a:ext cx="5832475" cy="3725863"/>
        </p:xfrm>
        <a:graphic>
          <a:graphicData uri="http://schemas.openxmlformats.org/presentationml/2006/ole">
            <mc:AlternateContent xmlns:mc="http://schemas.openxmlformats.org/markup-compatibility/2006">
              <mc:Choice xmlns:v="urn:schemas-microsoft-com:vml" Requires="v">
                <p:oleObj name="Visio" r:id="rId2" imgW="7607046" imgH="4984496" progId="Visio.Drawing.11">
                  <p:embed/>
                </p:oleObj>
              </mc:Choice>
              <mc:Fallback>
                <p:oleObj name="Visio" r:id="rId2" imgW="7607046" imgH="4984496" progId="Visio.Drawing.11">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350" y="2511425"/>
                        <a:ext cx="5832475" cy="372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2C6FC001-73BA-2682-4FF1-5E918D43F511}"/>
              </a:ext>
            </a:extLst>
          </p:cNvPr>
          <p:cNvSpPr>
            <a:spLocks noGrp="1" noChangeArrowheads="1"/>
          </p:cNvSpPr>
          <p:nvPr>
            <p:ph type="title"/>
          </p:nvPr>
        </p:nvSpPr>
        <p:spPr>
          <a:xfrm>
            <a:off x="179388" y="547688"/>
            <a:ext cx="8496300" cy="936625"/>
          </a:xfrm>
          <a:noFill/>
        </p:spPr>
        <p:txBody>
          <a:bodyPr anchor="ctr"/>
          <a:lstStyle/>
          <a:p>
            <a:pPr eaLnBrk="1" hangingPunct="1"/>
            <a:r>
              <a:rPr lang="zh-CN" altLang="en-US" b="1"/>
              <a:t>一个</a:t>
            </a:r>
            <a:r>
              <a:rPr lang="en-US" altLang="zh-CN" b="1"/>
              <a:t>NLP</a:t>
            </a:r>
            <a:r>
              <a:rPr lang="zh-CN" altLang="en-US" b="1"/>
              <a:t>的例子：英汉翻译</a:t>
            </a:r>
          </a:p>
        </p:txBody>
      </p:sp>
      <p:sp>
        <p:nvSpPr>
          <p:cNvPr id="5" name="Rectangle 3">
            <a:extLst>
              <a:ext uri="{FF2B5EF4-FFF2-40B4-BE49-F238E27FC236}">
                <a16:creationId xmlns:a16="http://schemas.microsoft.com/office/drawing/2014/main" id="{4B0FC865-B8CE-EAAE-F49A-04AFC2FA2F18}"/>
              </a:ext>
            </a:extLst>
          </p:cNvPr>
          <p:cNvSpPr txBox="1">
            <a:spLocks noChangeArrowheads="1"/>
          </p:cNvSpPr>
          <p:nvPr/>
        </p:nvSpPr>
        <p:spPr bwMode="auto">
          <a:xfrm>
            <a:off x="179388" y="1701800"/>
            <a:ext cx="8785225" cy="4895850"/>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a:lnSpc>
                <a:spcPct val="90000"/>
              </a:lnSpc>
              <a:defRPr/>
            </a:pPr>
            <a:r>
              <a:rPr lang="zh-CN" altLang="en-US" sz="2800" kern="0" dirty="0"/>
              <a:t>词汇转换</a:t>
            </a:r>
          </a:p>
          <a:p>
            <a:pPr lvl="2">
              <a:lnSpc>
                <a:spcPct val="90000"/>
              </a:lnSpc>
              <a:buClr>
                <a:schemeClr val="tx1"/>
              </a:buClr>
              <a:buFont typeface="Wingdings" panose="05000000000000000000" pitchFamily="2" charset="2"/>
              <a:buNone/>
              <a:defRPr/>
            </a:pPr>
            <a:r>
              <a:rPr lang="en-US" altLang="zh-CN" sz="2000" kern="0" dirty="0"/>
              <a:t>Miss		 </a:t>
            </a:r>
            <a:r>
              <a:rPr lang="en-US" altLang="zh-CN" sz="2000" kern="0" dirty="0">
                <a:sym typeface="Symbol" panose="05050102010706020507" pitchFamily="18" charset="2"/>
              </a:rPr>
              <a:t></a:t>
            </a:r>
            <a:r>
              <a:rPr lang="en-US" altLang="zh-CN" sz="2000" kern="0" dirty="0"/>
              <a:t> 	</a:t>
            </a:r>
            <a:r>
              <a:rPr lang="zh-CN" altLang="en-US" sz="2000" kern="0" dirty="0"/>
              <a:t>小姐</a:t>
            </a:r>
          </a:p>
          <a:p>
            <a:pPr lvl="2">
              <a:lnSpc>
                <a:spcPct val="90000"/>
              </a:lnSpc>
              <a:buClr>
                <a:schemeClr val="tx1"/>
              </a:buClr>
              <a:buFont typeface="Wingdings" panose="05000000000000000000" pitchFamily="2" charset="2"/>
              <a:buNone/>
              <a:defRPr/>
            </a:pPr>
            <a:r>
              <a:rPr lang="en-US" altLang="zh-CN" sz="2000" kern="0" dirty="0"/>
              <a:t>Smith		 </a:t>
            </a:r>
            <a:r>
              <a:rPr lang="en-US" altLang="zh-CN" sz="2000" kern="0" dirty="0">
                <a:sym typeface="Symbol" panose="05050102010706020507" pitchFamily="18" charset="2"/>
              </a:rPr>
              <a:t></a:t>
            </a:r>
            <a:r>
              <a:rPr lang="en-US" altLang="zh-CN" sz="2000" kern="0" dirty="0"/>
              <a:t> 	</a:t>
            </a:r>
            <a:r>
              <a:rPr lang="zh-CN" altLang="en-US" sz="2000" kern="0" dirty="0"/>
              <a:t>史密斯</a:t>
            </a:r>
          </a:p>
          <a:p>
            <a:pPr lvl="2">
              <a:lnSpc>
                <a:spcPct val="90000"/>
              </a:lnSpc>
              <a:buClr>
                <a:schemeClr val="tx1"/>
              </a:buClr>
              <a:buFont typeface="Wingdings" panose="05000000000000000000" pitchFamily="2" charset="2"/>
              <a:buNone/>
              <a:defRPr/>
            </a:pPr>
            <a:r>
              <a:rPr lang="en-US" altLang="zh-CN" sz="2000" u="sng" kern="0" dirty="0"/>
              <a:t>put (+ed)</a:t>
            </a:r>
            <a:r>
              <a:rPr lang="en-US" altLang="zh-CN" sz="2000" kern="0" dirty="0"/>
              <a:t>	 </a:t>
            </a:r>
            <a:r>
              <a:rPr lang="en-US" altLang="zh-CN" sz="2000" kern="0" dirty="0">
                <a:sym typeface="Symbol" panose="05050102010706020507" pitchFamily="18" charset="2"/>
              </a:rPr>
              <a:t></a:t>
            </a:r>
            <a:r>
              <a:rPr lang="en-US" altLang="zh-CN" sz="2000" kern="0" dirty="0"/>
              <a:t> 	</a:t>
            </a:r>
            <a:r>
              <a:rPr lang="zh-CN" altLang="en-US" sz="2000" kern="0" dirty="0"/>
              <a:t>放</a:t>
            </a:r>
            <a:endParaRPr lang="zh-CN" altLang="en-US" sz="2000" u="sng" kern="0" dirty="0"/>
          </a:p>
          <a:p>
            <a:pPr lvl="2">
              <a:lnSpc>
                <a:spcPct val="90000"/>
              </a:lnSpc>
              <a:buClr>
                <a:schemeClr val="tx1"/>
              </a:buClr>
              <a:buFont typeface="Wingdings" panose="05000000000000000000" pitchFamily="2" charset="2"/>
              <a:buNone/>
              <a:defRPr/>
            </a:pPr>
            <a:r>
              <a:rPr lang="en-US" altLang="zh-CN" sz="2000" kern="0" dirty="0"/>
              <a:t>two		 </a:t>
            </a:r>
            <a:r>
              <a:rPr lang="en-US" altLang="zh-CN" sz="2000" kern="0" dirty="0">
                <a:sym typeface="Symbol" panose="05050102010706020507" pitchFamily="18" charset="2"/>
              </a:rPr>
              <a:t></a:t>
            </a:r>
            <a:r>
              <a:rPr lang="en-US" altLang="zh-CN" sz="2000" kern="0" dirty="0"/>
              <a:t> 	</a:t>
            </a:r>
            <a:r>
              <a:rPr lang="zh-CN" altLang="en-US" sz="2000" kern="0" dirty="0"/>
              <a:t>两</a:t>
            </a:r>
          </a:p>
          <a:p>
            <a:pPr lvl="2">
              <a:lnSpc>
                <a:spcPct val="90000"/>
              </a:lnSpc>
              <a:buClr>
                <a:schemeClr val="tx1"/>
              </a:buClr>
              <a:buFont typeface="Wingdings" panose="05000000000000000000" pitchFamily="2" charset="2"/>
              <a:buNone/>
              <a:defRPr/>
            </a:pPr>
            <a:r>
              <a:rPr lang="en-US" altLang="zh-CN" sz="2000" u="sng" kern="0" dirty="0" err="1"/>
              <a:t>book+s</a:t>
            </a:r>
            <a:r>
              <a:rPr lang="en-US" altLang="zh-CN" sz="2000" kern="0" dirty="0"/>
              <a:t>	 </a:t>
            </a:r>
            <a:r>
              <a:rPr lang="en-US" altLang="zh-CN" sz="2000" kern="0" dirty="0">
                <a:sym typeface="Symbol" panose="05050102010706020507" pitchFamily="18" charset="2"/>
              </a:rPr>
              <a:t></a:t>
            </a:r>
            <a:r>
              <a:rPr lang="en-US" altLang="zh-CN" sz="2000" kern="0" dirty="0"/>
              <a:t> 	</a:t>
            </a:r>
            <a:r>
              <a:rPr lang="zh-CN" altLang="en-US" sz="2000" kern="0" dirty="0"/>
              <a:t>书</a:t>
            </a:r>
            <a:endParaRPr lang="zh-CN" altLang="en-US" sz="2000" u="sng" kern="0" dirty="0"/>
          </a:p>
          <a:p>
            <a:pPr lvl="2">
              <a:lnSpc>
                <a:spcPct val="90000"/>
              </a:lnSpc>
              <a:buClr>
                <a:schemeClr val="tx1"/>
              </a:buClr>
              <a:buFont typeface="Wingdings" panose="05000000000000000000" pitchFamily="2" charset="2"/>
              <a:buNone/>
              <a:defRPr/>
            </a:pPr>
            <a:r>
              <a:rPr lang="en-US" altLang="zh-CN" sz="2000" kern="0" dirty="0"/>
              <a:t>on		           </a:t>
            </a:r>
            <a:r>
              <a:rPr lang="en-US" altLang="zh-CN" sz="2000" kern="0" dirty="0">
                <a:sym typeface="Symbol" panose="05050102010706020507" pitchFamily="18" charset="2"/>
              </a:rPr>
              <a:t></a:t>
            </a:r>
            <a:r>
              <a:rPr lang="en-US" altLang="zh-CN" sz="2000" kern="0" dirty="0"/>
              <a:t> 	</a:t>
            </a:r>
            <a:r>
              <a:rPr lang="zh-CN" altLang="en-US" sz="2000" kern="0" dirty="0"/>
              <a:t>在</a:t>
            </a:r>
            <a:r>
              <a:rPr lang="en-US" altLang="zh-CN" sz="2000" kern="0" dirty="0"/>
              <a:t>…</a:t>
            </a:r>
            <a:r>
              <a:rPr lang="zh-CN" altLang="en-US" sz="2000" kern="0" dirty="0"/>
              <a:t>上面</a:t>
            </a:r>
          </a:p>
          <a:p>
            <a:pPr lvl="2">
              <a:lnSpc>
                <a:spcPct val="90000"/>
              </a:lnSpc>
              <a:buClr>
                <a:schemeClr val="tx1"/>
              </a:buClr>
              <a:buFont typeface="Wingdings" panose="05000000000000000000" pitchFamily="2" charset="2"/>
              <a:buNone/>
              <a:defRPr/>
            </a:pPr>
            <a:r>
              <a:rPr lang="en-US" altLang="zh-CN" sz="2000" kern="0" dirty="0"/>
              <a:t>this		 </a:t>
            </a:r>
            <a:r>
              <a:rPr lang="en-US" altLang="zh-CN" sz="2000" kern="0" dirty="0">
                <a:sym typeface="Symbol" panose="05050102010706020507" pitchFamily="18" charset="2"/>
              </a:rPr>
              <a:t></a:t>
            </a:r>
            <a:r>
              <a:rPr lang="en-US" altLang="zh-CN" sz="2000" kern="0" dirty="0"/>
              <a:t> 	</a:t>
            </a:r>
            <a:r>
              <a:rPr lang="zh-CN" altLang="en-US" sz="2000" kern="0" dirty="0"/>
              <a:t>这</a:t>
            </a:r>
          </a:p>
          <a:p>
            <a:pPr lvl="2">
              <a:lnSpc>
                <a:spcPct val="90000"/>
              </a:lnSpc>
              <a:buClr>
                <a:schemeClr val="tx1"/>
              </a:buClr>
              <a:buFont typeface="Wingdings" panose="05000000000000000000" pitchFamily="2" charset="2"/>
              <a:buNone/>
              <a:defRPr/>
            </a:pPr>
            <a:r>
              <a:rPr lang="en-US" altLang="zh-CN" sz="2000" u="sng" kern="0" dirty="0"/>
              <a:t>dining table</a:t>
            </a:r>
            <a:r>
              <a:rPr lang="en-US" altLang="zh-CN" sz="2000" kern="0" dirty="0"/>
              <a:t>.	 </a:t>
            </a:r>
            <a:r>
              <a:rPr lang="en-US" altLang="zh-CN" sz="2000" kern="0" dirty="0">
                <a:sym typeface="Symbol" panose="05050102010706020507" pitchFamily="18" charset="2"/>
              </a:rPr>
              <a:t></a:t>
            </a:r>
            <a:r>
              <a:rPr lang="en-US" altLang="zh-CN" sz="2000" kern="0" dirty="0"/>
              <a:t> 	</a:t>
            </a:r>
            <a:r>
              <a:rPr lang="zh-CN" altLang="en-US" sz="2000" kern="0" dirty="0"/>
              <a:t>餐桌</a:t>
            </a:r>
          </a:p>
          <a:p>
            <a:pPr lvl="2">
              <a:lnSpc>
                <a:spcPct val="90000"/>
              </a:lnSpc>
              <a:buClr>
                <a:schemeClr val="tx1"/>
              </a:buClr>
              <a:buFont typeface="Wingdings" panose="05000000000000000000" pitchFamily="2" charset="2"/>
              <a:buNone/>
              <a:defRPr/>
            </a:pPr>
            <a:endParaRPr lang="zh-CN" altLang="en-US" sz="2000" kern="0" dirty="0"/>
          </a:p>
          <a:p>
            <a:pPr>
              <a:lnSpc>
                <a:spcPct val="90000"/>
              </a:lnSpc>
              <a:defRPr/>
            </a:pPr>
            <a:r>
              <a:rPr lang="zh-CN" altLang="en-US" sz="2800" kern="0" dirty="0"/>
              <a:t>短语转换</a:t>
            </a:r>
          </a:p>
          <a:p>
            <a:pPr lvl="2">
              <a:lnSpc>
                <a:spcPct val="90000"/>
              </a:lnSpc>
              <a:buClr>
                <a:schemeClr val="tx1"/>
              </a:buClr>
              <a:buFont typeface="Wingdings" panose="05000000000000000000" pitchFamily="2" charset="2"/>
              <a:buNone/>
              <a:defRPr/>
            </a:pPr>
            <a:r>
              <a:rPr lang="zh-CN" altLang="en-US" sz="2000" u="sng" kern="0" dirty="0"/>
              <a:t>小姐史密斯</a:t>
            </a:r>
            <a:r>
              <a:rPr lang="zh-CN" altLang="en-US" sz="2000" kern="0" dirty="0"/>
              <a:t>放两书在</a:t>
            </a:r>
            <a:r>
              <a:rPr lang="zh-CN" altLang="en-US" sz="2000" u="sng" kern="0" dirty="0"/>
              <a:t>上面这餐桌</a:t>
            </a:r>
          </a:p>
          <a:p>
            <a:pPr lvl="2">
              <a:lnSpc>
                <a:spcPct val="90000"/>
              </a:lnSpc>
              <a:buClr>
                <a:schemeClr val="tx1"/>
              </a:buClr>
              <a:buFont typeface="Wingdings" panose="05000000000000000000" pitchFamily="2" charset="2"/>
              <a:buNone/>
              <a:defRPr/>
            </a:pPr>
            <a:r>
              <a:rPr lang="zh-CN" altLang="en-US" sz="2000" u="sng" kern="0" dirty="0"/>
              <a:t>史密斯小姐</a:t>
            </a:r>
            <a:r>
              <a:rPr lang="zh-CN" altLang="en-US" sz="2000" kern="0" dirty="0"/>
              <a:t>放两书在</a:t>
            </a:r>
            <a:r>
              <a:rPr lang="zh-CN" altLang="en-US" sz="2000" u="sng" kern="0" dirty="0"/>
              <a:t>这餐桌上面</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F4D11B6F-5067-FB17-8FC3-6CCE060F5B44}"/>
              </a:ext>
            </a:extLst>
          </p:cNvPr>
          <p:cNvSpPr>
            <a:spLocks noGrp="1" noChangeArrowheads="1"/>
          </p:cNvSpPr>
          <p:nvPr>
            <p:ph type="title"/>
          </p:nvPr>
        </p:nvSpPr>
        <p:spPr>
          <a:xfrm>
            <a:off x="395288" y="547688"/>
            <a:ext cx="8208962" cy="936625"/>
          </a:xfrm>
          <a:noFill/>
        </p:spPr>
        <p:txBody>
          <a:bodyPr anchor="ctr"/>
          <a:lstStyle/>
          <a:p>
            <a:pPr eaLnBrk="1" hangingPunct="1"/>
            <a:r>
              <a:rPr lang="zh-CN" altLang="en-US" b="1"/>
              <a:t>一个</a:t>
            </a:r>
            <a:r>
              <a:rPr lang="en-US" altLang="zh-CN" b="1"/>
              <a:t>NLP</a:t>
            </a:r>
            <a:r>
              <a:rPr lang="zh-CN" altLang="en-US" b="1"/>
              <a:t>的例子：英汉翻译</a:t>
            </a:r>
          </a:p>
        </p:txBody>
      </p:sp>
      <p:sp>
        <p:nvSpPr>
          <p:cNvPr id="5" name="Rectangle 3">
            <a:extLst>
              <a:ext uri="{FF2B5EF4-FFF2-40B4-BE49-F238E27FC236}">
                <a16:creationId xmlns:a16="http://schemas.microsoft.com/office/drawing/2014/main" id="{350B94E0-ED61-5E6A-5339-625019DD4A1E}"/>
              </a:ext>
            </a:extLst>
          </p:cNvPr>
          <p:cNvSpPr txBox="1">
            <a:spLocks noChangeArrowheads="1"/>
          </p:cNvSpPr>
          <p:nvPr/>
        </p:nvSpPr>
        <p:spPr bwMode="auto">
          <a:xfrm>
            <a:off x="323850" y="1773238"/>
            <a:ext cx="8496300" cy="4176712"/>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a:defRPr/>
            </a:pPr>
            <a:r>
              <a:rPr lang="zh-CN" altLang="en-US" sz="2800" kern="0"/>
              <a:t>生成</a:t>
            </a:r>
          </a:p>
          <a:p>
            <a:pPr lvl="1">
              <a:defRPr/>
            </a:pPr>
            <a:r>
              <a:rPr lang="zh-CN" altLang="en-US" sz="2400" kern="0"/>
              <a:t>史密斯小姐放两书在这桌子上面。</a:t>
            </a:r>
          </a:p>
          <a:p>
            <a:pPr lvl="1">
              <a:defRPr/>
            </a:pPr>
            <a:r>
              <a:rPr lang="zh-CN" altLang="en-US" sz="2400" kern="0"/>
              <a:t>史密斯小姐（把）两（本）书放在这（张）桌子上面。	</a:t>
            </a:r>
          </a:p>
          <a:p>
            <a:pPr lvl="1">
              <a:defRPr/>
            </a:pPr>
            <a:endParaRPr lang="zh-CN" altLang="en-US" sz="2400" kern="0"/>
          </a:p>
          <a:p>
            <a:pPr lvl="1">
              <a:defRPr/>
            </a:pPr>
            <a:endParaRPr lang="zh-CN" altLang="en-US" sz="2400" kern="0"/>
          </a:p>
          <a:p>
            <a:pPr>
              <a:defRPr/>
            </a:pPr>
            <a:r>
              <a:rPr lang="zh-CN" altLang="en-US" sz="2800" kern="0"/>
              <a:t>最终翻译结果</a:t>
            </a:r>
          </a:p>
          <a:p>
            <a:pPr lvl="1">
              <a:defRPr/>
            </a:pPr>
            <a:r>
              <a:rPr lang="zh-CN" altLang="en-US" sz="2400" kern="0"/>
              <a:t>英文： </a:t>
            </a:r>
            <a:r>
              <a:rPr lang="en-US" altLang="zh-CN" sz="2400" kern="0"/>
              <a:t>Miss Smith put two books on the table.</a:t>
            </a:r>
          </a:p>
          <a:p>
            <a:pPr lvl="1">
              <a:defRPr/>
            </a:pPr>
            <a:r>
              <a:rPr lang="zh-CN" altLang="en-US" sz="2400" kern="0"/>
              <a:t>中文：史密斯小姐把两本书放在这张桌子上面。</a:t>
            </a:r>
            <a:endParaRPr lang="zh-CN" altLang="en-US" sz="2400" kern="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43546836-FF0F-ED65-63BA-3500FAF20D3C}"/>
              </a:ext>
            </a:extLst>
          </p:cNvPr>
          <p:cNvSpPr>
            <a:spLocks noGrp="1" noChangeArrowheads="1"/>
          </p:cNvSpPr>
          <p:nvPr>
            <p:ph type="title"/>
          </p:nvPr>
        </p:nvSpPr>
        <p:spPr>
          <a:xfrm>
            <a:off x="179388" y="547688"/>
            <a:ext cx="8785225" cy="936625"/>
          </a:xfrm>
          <a:noFill/>
        </p:spPr>
        <p:txBody>
          <a:bodyPr anchor="ctr"/>
          <a:lstStyle/>
          <a:p>
            <a:pPr eaLnBrk="1" hangingPunct="1"/>
            <a:r>
              <a:rPr lang="zh-CN" altLang="en-US" b="1"/>
              <a:t>机器能理解</a:t>
            </a:r>
            <a:r>
              <a:rPr lang="en-US" altLang="zh-CN" b="1"/>
              <a:t>(</a:t>
            </a:r>
            <a:r>
              <a:rPr lang="zh-CN" altLang="en-US" b="1"/>
              <a:t>处理</a:t>
            </a:r>
            <a:r>
              <a:rPr lang="en-US" altLang="zh-CN" b="1"/>
              <a:t>)</a:t>
            </a:r>
            <a:r>
              <a:rPr lang="zh-CN" altLang="en-US" b="1"/>
              <a:t>自然语言吗？</a:t>
            </a:r>
          </a:p>
        </p:txBody>
      </p:sp>
      <p:sp>
        <p:nvSpPr>
          <p:cNvPr id="5" name="Rectangle 3">
            <a:extLst>
              <a:ext uri="{FF2B5EF4-FFF2-40B4-BE49-F238E27FC236}">
                <a16:creationId xmlns:a16="http://schemas.microsoft.com/office/drawing/2014/main" id="{F544FCB9-89CF-3DF5-06B0-6FDB9F5941AB}"/>
              </a:ext>
            </a:extLst>
          </p:cNvPr>
          <p:cNvSpPr txBox="1">
            <a:spLocks noChangeArrowheads="1"/>
          </p:cNvSpPr>
          <p:nvPr/>
        </p:nvSpPr>
        <p:spPr bwMode="auto">
          <a:xfrm>
            <a:off x="179388" y="1795463"/>
            <a:ext cx="8785225" cy="5113337"/>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a:defRPr/>
            </a:pPr>
            <a:r>
              <a:rPr lang="zh-CN" altLang="en-US" sz="2800" kern="0" dirty="0"/>
              <a:t>很难，但是没有证据表明不行。</a:t>
            </a:r>
          </a:p>
          <a:p>
            <a:pPr>
              <a:defRPr/>
            </a:pPr>
            <a:r>
              <a:rPr lang="zh-CN" altLang="en-US" sz="2800" kern="0" dirty="0"/>
              <a:t>什么是理解？</a:t>
            </a:r>
          </a:p>
          <a:p>
            <a:pPr lvl="1">
              <a:defRPr/>
            </a:pPr>
            <a:r>
              <a:rPr lang="zh-CN" altLang="en-US" sz="2400" kern="0" dirty="0"/>
              <a:t>结构</a:t>
            </a:r>
            <a:r>
              <a:rPr lang="en-US" altLang="zh-CN" sz="2400" kern="0" dirty="0"/>
              <a:t>(</a:t>
            </a:r>
            <a:r>
              <a:rPr lang="zh-CN" altLang="en-US" sz="2400" kern="0" dirty="0"/>
              <a:t>理性</a:t>
            </a:r>
            <a:r>
              <a:rPr lang="en-US" altLang="zh-CN" sz="2400" kern="0" dirty="0"/>
              <a:t>)</a:t>
            </a:r>
            <a:r>
              <a:rPr lang="zh-CN" altLang="en-US" sz="2400" kern="0" dirty="0"/>
              <a:t>主义：机器的理解机制与人相同。</a:t>
            </a:r>
          </a:p>
          <a:p>
            <a:pPr lvl="2">
              <a:defRPr/>
            </a:pPr>
            <a:r>
              <a:rPr lang="zh-CN" altLang="en-US" sz="2000" kern="0" dirty="0"/>
              <a:t>问题：谁也说不清自己理解语言的步骤。</a:t>
            </a:r>
          </a:p>
          <a:p>
            <a:pPr lvl="1">
              <a:defRPr/>
            </a:pPr>
            <a:r>
              <a:rPr lang="zh-CN" altLang="en-US" sz="2400" kern="0" dirty="0"/>
              <a:t>功能</a:t>
            </a:r>
            <a:r>
              <a:rPr lang="en-US" altLang="zh-CN" sz="2400" kern="0" dirty="0"/>
              <a:t>(</a:t>
            </a:r>
            <a:r>
              <a:rPr lang="zh-CN" altLang="en-US" sz="2400" kern="0" dirty="0"/>
              <a:t>经验</a:t>
            </a:r>
            <a:r>
              <a:rPr lang="en-US" altLang="zh-CN" sz="2400" kern="0" dirty="0"/>
              <a:t>)</a:t>
            </a:r>
            <a:r>
              <a:rPr lang="zh-CN" altLang="en-US" sz="2400" kern="0" dirty="0"/>
              <a:t>主义：机器的表现与人相同。</a:t>
            </a:r>
          </a:p>
          <a:p>
            <a:pPr lvl="2">
              <a:defRPr/>
            </a:pPr>
            <a:r>
              <a:rPr lang="zh-CN" altLang="en-US" sz="2000" kern="0" dirty="0"/>
              <a:t>图灵测试：如果通过自然语言问答，一个人无法识别和他对话的是人还是机器，那么就应该承认机器具有智能。</a:t>
            </a:r>
          </a:p>
          <a:p>
            <a:pPr lvl="1">
              <a:defRPr/>
            </a:pPr>
            <a:endParaRPr lang="zh-CN" altLang="en-US" kern="0" dirty="0"/>
          </a:p>
        </p:txBody>
      </p:sp>
      <p:pic>
        <p:nvPicPr>
          <p:cNvPr id="19460" name="Picture 4">
            <a:extLst>
              <a:ext uri="{FF2B5EF4-FFF2-40B4-BE49-F238E27FC236}">
                <a16:creationId xmlns:a16="http://schemas.microsoft.com/office/drawing/2014/main" id="{5DC2F5FA-4186-24FD-3E66-1374639933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4797425"/>
            <a:ext cx="3311525"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C2F10C8-B39A-36B6-EF6B-8A25C4784378}"/>
              </a:ext>
            </a:extLst>
          </p:cNvPr>
          <p:cNvSpPr>
            <a:spLocks noGrp="1" noChangeArrowheads="1"/>
          </p:cNvSpPr>
          <p:nvPr>
            <p:ph type="title"/>
          </p:nvPr>
        </p:nvSpPr>
        <p:spPr/>
        <p:txBody>
          <a:bodyPr/>
          <a:lstStyle/>
          <a:p>
            <a:pPr eaLnBrk="1" hangingPunct="1"/>
            <a:r>
              <a:rPr lang="zh-CN" altLang="en-US" b="1"/>
              <a:t>语言分析</a:t>
            </a:r>
            <a:r>
              <a:rPr lang="en-US" altLang="zh-CN" b="1"/>
              <a:t>(</a:t>
            </a:r>
            <a:r>
              <a:rPr lang="zh-CN" altLang="en-US" b="1"/>
              <a:t>处理</a:t>
            </a:r>
            <a:r>
              <a:rPr lang="en-US" altLang="zh-CN" b="1"/>
              <a:t>)</a:t>
            </a:r>
            <a:r>
              <a:rPr lang="zh-CN" altLang="en-US" b="1"/>
              <a:t>的主要困难</a:t>
            </a:r>
            <a:r>
              <a:rPr lang="en-US" altLang="zh-CN" b="1"/>
              <a:t>(1)</a:t>
            </a:r>
          </a:p>
        </p:txBody>
      </p:sp>
      <p:sp>
        <p:nvSpPr>
          <p:cNvPr id="20483" name="Rectangle 3">
            <a:extLst>
              <a:ext uri="{FF2B5EF4-FFF2-40B4-BE49-F238E27FC236}">
                <a16:creationId xmlns:a16="http://schemas.microsoft.com/office/drawing/2014/main" id="{E8F220B0-02A9-711E-02A7-B3981E302F3A}"/>
              </a:ext>
            </a:extLst>
          </p:cNvPr>
          <p:cNvSpPr>
            <a:spLocks noGrp="1" noChangeArrowheads="1"/>
          </p:cNvSpPr>
          <p:nvPr>
            <p:ph type="body" idx="1"/>
          </p:nvPr>
        </p:nvSpPr>
        <p:spPr>
          <a:xfrm>
            <a:off x="566738" y="1752600"/>
            <a:ext cx="8001000" cy="4629150"/>
          </a:xfrm>
        </p:spPr>
        <p:txBody>
          <a:bodyPr/>
          <a:lstStyle/>
          <a:p>
            <a:pPr eaLnBrk="1" hangingPunct="1">
              <a:lnSpc>
                <a:spcPct val="80000"/>
              </a:lnSpc>
            </a:pPr>
            <a:r>
              <a:rPr lang="zh-CN" altLang="en-US" sz="2600" b="1"/>
              <a:t>困难之一</a:t>
            </a:r>
            <a:r>
              <a:rPr lang="zh-CN" altLang="en-US" sz="2600"/>
              <a:t>：</a:t>
            </a:r>
            <a:r>
              <a:rPr lang="zh-CN" altLang="en-US" sz="2600" b="1"/>
              <a:t>大量歧义</a:t>
            </a:r>
            <a:r>
              <a:rPr lang="en-US" altLang="zh-CN" sz="2600" b="1"/>
              <a:t>(ambiguity)</a:t>
            </a:r>
            <a:r>
              <a:rPr lang="zh-CN" altLang="en-US" sz="2600"/>
              <a:t>现象</a:t>
            </a:r>
          </a:p>
          <a:p>
            <a:pPr lvl="1" eaLnBrk="1" hangingPunct="1">
              <a:lnSpc>
                <a:spcPct val="80000"/>
              </a:lnSpc>
            </a:pPr>
            <a:endParaRPr lang="en-US" altLang="zh-CN" sz="2400" b="1"/>
          </a:p>
          <a:p>
            <a:pPr lvl="1" eaLnBrk="1" hangingPunct="1">
              <a:lnSpc>
                <a:spcPct val="80000"/>
              </a:lnSpc>
            </a:pPr>
            <a:r>
              <a:rPr lang="zh-CN" altLang="en-US" sz="2400" b="1"/>
              <a:t>词法歧义</a:t>
            </a:r>
            <a:endParaRPr lang="zh-CN" altLang="en-US" sz="2400"/>
          </a:p>
          <a:p>
            <a:pPr lvl="2" eaLnBrk="1" hangingPunct="1">
              <a:lnSpc>
                <a:spcPct val="80000"/>
              </a:lnSpc>
              <a:buFont typeface="Wingdings" panose="05000000000000000000" pitchFamily="2" charset="2"/>
              <a:buNone/>
            </a:pPr>
            <a:endParaRPr lang="en-US" altLang="zh-CN" sz="1800" b="1">
              <a:latin typeface="Times New Roman" panose="02020603050405020304" pitchFamily="18" charset="0"/>
            </a:endParaRPr>
          </a:p>
          <a:p>
            <a:pPr lvl="2" eaLnBrk="1" hangingPunct="1">
              <a:lnSpc>
                <a:spcPct val="80000"/>
              </a:lnSpc>
              <a:buFont typeface="Wingdings" panose="05000000000000000000" pitchFamily="2" charset="2"/>
              <a:buNone/>
            </a:pPr>
            <a:r>
              <a:rPr lang="en-US" altLang="zh-CN" sz="1800" b="1">
                <a:latin typeface="Times New Roman" panose="02020603050405020304" pitchFamily="18" charset="0"/>
              </a:rPr>
              <a:t>(1) I’ll see Prof. Zhang home.</a:t>
            </a:r>
          </a:p>
          <a:p>
            <a:pPr lvl="2" eaLnBrk="1" hangingPunct="1">
              <a:lnSpc>
                <a:spcPct val="80000"/>
              </a:lnSpc>
              <a:buFont typeface="Wingdings" panose="05000000000000000000" pitchFamily="2" charset="2"/>
              <a:buNone/>
            </a:pPr>
            <a:endParaRPr lang="en-US" altLang="zh-CN" sz="1800" b="1">
              <a:latin typeface="Times New Roman" panose="02020603050405020304" pitchFamily="18" charset="0"/>
            </a:endParaRPr>
          </a:p>
          <a:p>
            <a:pPr lvl="2" eaLnBrk="1" hangingPunct="1">
              <a:lnSpc>
                <a:spcPct val="80000"/>
              </a:lnSpc>
              <a:buFont typeface="Wingdings" panose="05000000000000000000" pitchFamily="2" charset="2"/>
              <a:buNone/>
            </a:pPr>
            <a:r>
              <a:rPr lang="en-US" altLang="zh-CN" sz="1800" b="1">
                <a:latin typeface="Times New Roman" panose="02020603050405020304" pitchFamily="18" charset="0"/>
              </a:rPr>
              <a:t>(2)</a:t>
            </a:r>
            <a:r>
              <a:rPr lang="en-US" altLang="zh-CN" sz="1800">
                <a:latin typeface="Times New Roman" panose="02020603050405020304" pitchFamily="18" charset="0"/>
              </a:rPr>
              <a:t> </a:t>
            </a:r>
            <a:r>
              <a:rPr lang="zh-CN" altLang="en-US" sz="1800">
                <a:latin typeface="Times New Roman" panose="02020603050405020304" pitchFamily="18" charset="0"/>
              </a:rPr>
              <a:t>自动化研究所取得的成就。</a:t>
            </a:r>
            <a:endParaRPr lang="en-US" altLang="zh-CN" sz="1800">
              <a:latin typeface="Times New Roman" panose="02020603050405020304" pitchFamily="18" charset="0"/>
            </a:endParaRPr>
          </a:p>
          <a:p>
            <a:pPr lvl="2" eaLnBrk="1" hangingPunct="1">
              <a:lnSpc>
                <a:spcPct val="80000"/>
              </a:lnSpc>
              <a:buFont typeface="Wingdings" panose="05000000000000000000" pitchFamily="2" charset="2"/>
              <a:buNone/>
            </a:pPr>
            <a:r>
              <a:rPr lang="zh-CN" altLang="en-US" sz="1800">
                <a:latin typeface="Times New Roman" panose="02020603050405020304" pitchFamily="18" charset="0"/>
              </a:rPr>
              <a:t>     自动化</a:t>
            </a:r>
            <a:r>
              <a:rPr lang="en-US" altLang="zh-CN" sz="1800">
                <a:latin typeface="Times New Roman" panose="02020603050405020304" pitchFamily="18" charset="0"/>
              </a:rPr>
              <a:t>/ </a:t>
            </a:r>
            <a:r>
              <a:rPr lang="zh-CN" altLang="en-US" sz="1800">
                <a:latin typeface="Times New Roman" panose="02020603050405020304" pitchFamily="18" charset="0"/>
              </a:rPr>
              <a:t>研究所</a:t>
            </a:r>
            <a:r>
              <a:rPr lang="en-US" altLang="zh-CN" sz="1800">
                <a:latin typeface="Times New Roman" panose="02020603050405020304" pitchFamily="18" charset="0"/>
              </a:rPr>
              <a:t>/ </a:t>
            </a:r>
            <a:r>
              <a:rPr lang="zh-CN" altLang="en-US" sz="1800">
                <a:latin typeface="Times New Roman" panose="02020603050405020304" pitchFamily="18" charset="0"/>
              </a:rPr>
              <a:t>取得</a:t>
            </a:r>
            <a:r>
              <a:rPr lang="en-US" altLang="zh-CN" sz="1800">
                <a:latin typeface="Times New Roman" panose="02020603050405020304" pitchFamily="18" charset="0"/>
              </a:rPr>
              <a:t>/ </a:t>
            </a:r>
            <a:r>
              <a:rPr lang="zh-CN" altLang="en-US" sz="1800">
                <a:latin typeface="Times New Roman" panose="02020603050405020304" pitchFamily="18" charset="0"/>
              </a:rPr>
              <a:t>的</a:t>
            </a:r>
            <a:r>
              <a:rPr lang="en-US" altLang="zh-CN" sz="1800">
                <a:latin typeface="Times New Roman" panose="02020603050405020304" pitchFamily="18" charset="0"/>
              </a:rPr>
              <a:t>/ </a:t>
            </a:r>
            <a:r>
              <a:rPr lang="zh-CN" altLang="en-US" sz="1800">
                <a:latin typeface="Times New Roman" panose="02020603050405020304" pitchFamily="18" charset="0"/>
              </a:rPr>
              <a:t>成就</a:t>
            </a:r>
            <a:r>
              <a:rPr lang="en-US" altLang="zh-CN" sz="1800">
                <a:latin typeface="Times New Roman" panose="02020603050405020304" pitchFamily="18" charset="0"/>
              </a:rPr>
              <a:t>/</a:t>
            </a:r>
            <a:r>
              <a:rPr lang="zh-CN" altLang="en-US" sz="1800">
                <a:latin typeface="Times New Roman" panose="02020603050405020304" pitchFamily="18" charset="0"/>
              </a:rPr>
              <a:t>。</a:t>
            </a:r>
            <a:endParaRPr lang="en-US" altLang="zh-CN" sz="1800">
              <a:latin typeface="Times New Roman" panose="02020603050405020304" pitchFamily="18" charset="0"/>
            </a:endParaRPr>
          </a:p>
          <a:p>
            <a:pPr lvl="2" eaLnBrk="1" hangingPunct="1">
              <a:lnSpc>
                <a:spcPct val="80000"/>
              </a:lnSpc>
              <a:buFont typeface="Wingdings" panose="05000000000000000000" pitchFamily="2" charset="2"/>
              <a:buNone/>
            </a:pPr>
            <a:r>
              <a:rPr lang="zh-CN" altLang="en-US" sz="1800">
                <a:latin typeface="Times New Roman" panose="02020603050405020304" pitchFamily="18" charset="0"/>
              </a:rPr>
              <a:t>     自动化</a:t>
            </a:r>
            <a:r>
              <a:rPr lang="en-US" altLang="zh-CN" sz="1800">
                <a:latin typeface="Times New Roman" panose="02020603050405020304" pitchFamily="18" charset="0"/>
              </a:rPr>
              <a:t>/ </a:t>
            </a:r>
            <a:r>
              <a:rPr lang="zh-CN" altLang="en-US" sz="1800">
                <a:latin typeface="Times New Roman" panose="02020603050405020304" pitchFamily="18" charset="0"/>
              </a:rPr>
              <a:t>研究</a:t>
            </a:r>
            <a:r>
              <a:rPr lang="en-US" altLang="zh-CN" sz="1800">
                <a:latin typeface="Times New Roman" panose="02020603050405020304" pitchFamily="18" charset="0"/>
              </a:rPr>
              <a:t>/ </a:t>
            </a:r>
            <a:r>
              <a:rPr lang="zh-CN" altLang="en-US" sz="1800">
                <a:latin typeface="Times New Roman" panose="02020603050405020304" pitchFamily="18" charset="0"/>
              </a:rPr>
              <a:t>所</a:t>
            </a:r>
            <a:r>
              <a:rPr lang="en-US" altLang="zh-CN" sz="1800">
                <a:latin typeface="Times New Roman" panose="02020603050405020304" pitchFamily="18" charset="0"/>
              </a:rPr>
              <a:t>/ </a:t>
            </a:r>
            <a:r>
              <a:rPr lang="zh-CN" altLang="en-US" sz="1800">
                <a:latin typeface="Times New Roman" panose="02020603050405020304" pitchFamily="18" charset="0"/>
              </a:rPr>
              <a:t>取得</a:t>
            </a:r>
            <a:r>
              <a:rPr lang="en-US" altLang="zh-CN" sz="1800">
                <a:latin typeface="Times New Roman" panose="02020603050405020304" pitchFamily="18" charset="0"/>
              </a:rPr>
              <a:t>/ </a:t>
            </a:r>
            <a:r>
              <a:rPr lang="zh-CN" altLang="en-US" sz="1800">
                <a:latin typeface="Times New Roman" panose="02020603050405020304" pitchFamily="18" charset="0"/>
              </a:rPr>
              <a:t>的</a:t>
            </a:r>
            <a:r>
              <a:rPr lang="en-US" altLang="zh-CN" sz="1800">
                <a:latin typeface="Times New Roman" panose="02020603050405020304" pitchFamily="18" charset="0"/>
              </a:rPr>
              <a:t>/ </a:t>
            </a:r>
            <a:r>
              <a:rPr lang="zh-CN" altLang="en-US" sz="1800">
                <a:latin typeface="Times New Roman" panose="02020603050405020304" pitchFamily="18" charset="0"/>
              </a:rPr>
              <a:t>成就</a:t>
            </a:r>
            <a:r>
              <a:rPr lang="en-US" altLang="zh-CN" sz="1800">
                <a:latin typeface="Times New Roman" panose="02020603050405020304" pitchFamily="18" charset="0"/>
              </a:rPr>
              <a:t>/</a:t>
            </a:r>
            <a:r>
              <a:rPr lang="zh-CN" altLang="en-US" sz="1800">
                <a:latin typeface="Times New Roman" panose="02020603050405020304" pitchFamily="18" charset="0"/>
              </a:rPr>
              <a:t>。</a:t>
            </a:r>
          </a:p>
          <a:p>
            <a:pPr lvl="2" eaLnBrk="1" hangingPunct="1">
              <a:lnSpc>
                <a:spcPct val="80000"/>
              </a:lnSpc>
              <a:buFont typeface="Wingdings" panose="05000000000000000000" pitchFamily="2" charset="2"/>
              <a:buNone/>
            </a:pPr>
            <a:endParaRPr lang="zh-CN" altLang="en-US" sz="1800">
              <a:latin typeface="Times New Roman" panose="02020603050405020304" pitchFamily="18" charset="0"/>
            </a:endParaRPr>
          </a:p>
          <a:p>
            <a:pPr lvl="2" eaLnBrk="1" hangingPunct="1">
              <a:lnSpc>
                <a:spcPct val="80000"/>
              </a:lnSpc>
              <a:buFont typeface="Wingdings" panose="05000000000000000000" pitchFamily="2" charset="2"/>
              <a:buNone/>
            </a:pPr>
            <a:r>
              <a:rPr lang="en-US" altLang="zh-CN" sz="1800" b="1">
                <a:latin typeface="Times New Roman" panose="02020603050405020304" pitchFamily="18" charset="0"/>
              </a:rPr>
              <a:t>(3)</a:t>
            </a:r>
            <a:r>
              <a:rPr lang="en-US" altLang="zh-CN" sz="1800">
                <a:latin typeface="Times New Roman" panose="02020603050405020304" pitchFamily="18" charset="0"/>
              </a:rPr>
              <a:t> </a:t>
            </a:r>
            <a:r>
              <a:rPr lang="zh-CN" altLang="en-US" sz="1800">
                <a:latin typeface="Times New Roman" panose="02020603050405020304" pitchFamily="18" charset="0"/>
              </a:rPr>
              <a:t>门把手弄坏了。</a:t>
            </a:r>
            <a:r>
              <a:rPr lang="zh-CN" altLang="en-US" sz="1800"/>
              <a:t> </a:t>
            </a:r>
            <a:endParaRPr lang="en-US" altLang="zh-CN" sz="1800"/>
          </a:p>
          <a:p>
            <a:pPr lvl="2" eaLnBrk="1" hangingPunct="1">
              <a:lnSpc>
                <a:spcPct val="80000"/>
              </a:lnSpc>
              <a:buFont typeface="Wingdings" panose="05000000000000000000" pitchFamily="2" charset="2"/>
              <a:buNone/>
            </a:pPr>
            <a:r>
              <a:rPr lang="zh-CN" altLang="en-US" sz="1800">
                <a:latin typeface="Times New Roman" panose="02020603050405020304" pitchFamily="18" charset="0"/>
              </a:rPr>
              <a:t>      门</a:t>
            </a:r>
            <a:r>
              <a:rPr lang="en-US" altLang="zh-CN" sz="1800">
                <a:latin typeface="Times New Roman" panose="02020603050405020304" pitchFamily="18" charset="0"/>
              </a:rPr>
              <a:t>/ </a:t>
            </a:r>
            <a:r>
              <a:rPr lang="zh-CN" altLang="en-US" sz="1800">
                <a:latin typeface="Times New Roman" panose="02020603050405020304" pitchFamily="18" charset="0"/>
              </a:rPr>
              <a:t>把</a:t>
            </a:r>
            <a:r>
              <a:rPr lang="en-US" altLang="zh-CN" sz="1800">
                <a:latin typeface="Times New Roman" panose="02020603050405020304" pitchFamily="18" charset="0"/>
              </a:rPr>
              <a:t>/ </a:t>
            </a:r>
            <a:r>
              <a:rPr lang="zh-CN" altLang="en-US" sz="1800">
                <a:latin typeface="Times New Roman" panose="02020603050405020304" pitchFamily="18" charset="0"/>
              </a:rPr>
              <a:t>手</a:t>
            </a:r>
            <a:r>
              <a:rPr lang="en-US" altLang="zh-CN" sz="1800">
                <a:latin typeface="Times New Roman" panose="02020603050405020304" pitchFamily="18" charset="0"/>
              </a:rPr>
              <a:t>/ </a:t>
            </a:r>
            <a:r>
              <a:rPr lang="zh-CN" altLang="en-US" sz="1800">
                <a:latin typeface="Times New Roman" panose="02020603050405020304" pitchFamily="18" charset="0"/>
              </a:rPr>
              <a:t>弄</a:t>
            </a:r>
            <a:r>
              <a:rPr lang="en-US" altLang="zh-CN" sz="1800">
                <a:latin typeface="Times New Roman" panose="02020603050405020304" pitchFamily="18" charset="0"/>
              </a:rPr>
              <a:t>/ </a:t>
            </a:r>
            <a:r>
              <a:rPr lang="zh-CN" altLang="en-US" sz="1800">
                <a:latin typeface="Times New Roman" panose="02020603050405020304" pitchFamily="18" charset="0"/>
              </a:rPr>
              <a:t>坏</a:t>
            </a:r>
            <a:r>
              <a:rPr lang="en-US" altLang="zh-CN" sz="1800">
                <a:latin typeface="Times New Roman" panose="02020603050405020304" pitchFamily="18" charset="0"/>
              </a:rPr>
              <a:t>/ </a:t>
            </a:r>
            <a:r>
              <a:rPr lang="zh-CN" altLang="en-US" sz="1800">
                <a:latin typeface="Times New Roman" panose="02020603050405020304" pitchFamily="18" charset="0"/>
              </a:rPr>
              <a:t>了。</a:t>
            </a:r>
            <a:endParaRPr lang="en-US" altLang="zh-CN" sz="1800">
              <a:latin typeface="Times New Roman" panose="02020603050405020304" pitchFamily="18" charset="0"/>
            </a:endParaRPr>
          </a:p>
          <a:p>
            <a:pPr lvl="2" eaLnBrk="1" hangingPunct="1">
              <a:lnSpc>
                <a:spcPct val="80000"/>
              </a:lnSpc>
              <a:buFont typeface="Wingdings" panose="05000000000000000000" pitchFamily="2" charset="2"/>
              <a:buNone/>
            </a:pPr>
            <a:r>
              <a:rPr lang="zh-CN" altLang="en-US" sz="1800">
                <a:latin typeface="Times New Roman" panose="02020603050405020304" pitchFamily="18" charset="0"/>
              </a:rPr>
              <a:t>      门把手</a:t>
            </a:r>
            <a:r>
              <a:rPr lang="en-US" altLang="zh-CN" sz="1800">
                <a:latin typeface="Times New Roman" panose="02020603050405020304" pitchFamily="18" charset="0"/>
              </a:rPr>
              <a:t>/ </a:t>
            </a:r>
            <a:r>
              <a:rPr lang="zh-CN" altLang="en-US" sz="1800">
                <a:latin typeface="Times New Roman" panose="02020603050405020304" pitchFamily="18" charset="0"/>
              </a:rPr>
              <a:t>弄</a:t>
            </a:r>
            <a:r>
              <a:rPr lang="en-US" altLang="zh-CN" sz="1800">
                <a:latin typeface="Times New Roman" panose="02020603050405020304" pitchFamily="18" charset="0"/>
              </a:rPr>
              <a:t>/ </a:t>
            </a:r>
            <a:r>
              <a:rPr lang="zh-CN" altLang="en-US" sz="1800">
                <a:latin typeface="Times New Roman" panose="02020603050405020304" pitchFamily="18" charset="0"/>
              </a:rPr>
              <a:t>坏</a:t>
            </a:r>
            <a:r>
              <a:rPr lang="en-US" altLang="zh-CN" sz="1800">
                <a:latin typeface="Times New Roman" panose="02020603050405020304" pitchFamily="18" charset="0"/>
              </a:rPr>
              <a:t>/ </a:t>
            </a:r>
            <a:r>
              <a:rPr lang="zh-CN" altLang="en-US" sz="1800">
                <a:latin typeface="Times New Roman" panose="02020603050405020304" pitchFamily="18" charset="0"/>
              </a:rPr>
              <a:t>了。</a:t>
            </a:r>
            <a:endParaRPr lang="zh-CN" altLang="en-US" sz="1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B16EB16B-7817-00E9-BD1D-AF2FE5CEED3F}"/>
              </a:ext>
            </a:extLst>
          </p:cNvPr>
          <p:cNvSpPr>
            <a:spLocks noGrp="1" noChangeArrowheads="1"/>
          </p:cNvSpPr>
          <p:nvPr>
            <p:ph type="title"/>
          </p:nvPr>
        </p:nvSpPr>
        <p:spPr/>
        <p:txBody>
          <a:bodyPr/>
          <a:lstStyle/>
          <a:p>
            <a:pPr eaLnBrk="1" hangingPunct="1"/>
            <a:r>
              <a:rPr lang="zh-CN" altLang="en-US" b="1"/>
              <a:t>语言分析</a:t>
            </a:r>
            <a:r>
              <a:rPr lang="en-US" altLang="zh-CN" b="1"/>
              <a:t>(</a:t>
            </a:r>
            <a:r>
              <a:rPr lang="zh-CN" altLang="en-US" b="1"/>
              <a:t>处理</a:t>
            </a:r>
            <a:r>
              <a:rPr lang="en-US" altLang="zh-CN" b="1"/>
              <a:t>)</a:t>
            </a:r>
            <a:r>
              <a:rPr lang="zh-CN" altLang="en-US" b="1"/>
              <a:t>的主要困难</a:t>
            </a:r>
            <a:r>
              <a:rPr lang="en-US" altLang="zh-CN" b="1"/>
              <a:t>(2)</a:t>
            </a:r>
          </a:p>
        </p:txBody>
      </p:sp>
      <p:sp>
        <p:nvSpPr>
          <p:cNvPr id="5" name="Rectangle 3">
            <a:extLst>
              <a:ext uri="{FF2B5EF4-FFF2-40B4-BE49-F238E27FC236}">
                <a16:creationId xmlns:a16="http://schemas.microsoft.com/office/drawing/2014/main" id="{5926279E-6692-4422-CBE6-5DBC7CE19292}"/>
              </a:ext>
            </a:extLst>
          </p:cNvPr>
          <p:cNvSpPr txBox="1">
            <a:spLocks noChangeArrowheads="1"/>
          </p:cNvSpPr>
          <p:nvPr/>
        </p:nvSpPr>
        <p:spPr bwMode="auto">
          <a:xfrm>
            <a:off x="566738" y="1897063"/>
            <a:ext cx="8001000" cy="4195762"/>
          </a:xfrm>
          <a:prstGeom prst="rect">
            <a:avLst/>
          </a:prstGeom>
          <a:noFill/>
          <a:ln>
            <a:noFill/>
          </a:ln>
        </p:spPr>
        <p:txBody>
          <a:bodyPr/>
          <a:lstStyle>
            <a:lvl1pPr marL="469900" indent="-469900" algn="l" rtl="0"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sz="2000">
                <a:solidFill>
                  <a:schemeClr val="tx1"/>
                </a:solidFill>
                <a:latin typeface="+mn-lt"/>
                <a:ea typeface="+mn-ea"/>
              </a:defRPr>
            </a:lvl9pPr>
          </a:lstStyle>
          <a:p>
            <a:pPr lvl="1" eaLnBrk="1" hangingPunct="1">
              <a:lnSpc>
                <a:spcPct val="80000"/>
              </a:lnSpc>
              <a:defRPr/>
            </a:pPr>
            <a:r>
              <a:rPr lang="zh-CN" altLang="en-US" sz="2400" b="1" kern="0" dirty="0"/>
              <a:t>结构歧义</a:t>
            </a:r>
            <a:endParaRPr lang="zh-CN" altLang="en-US" sz="2400" kern="0" dirty="0"/>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(1) </a:t>
            </a:r>
            <a:r>
              <a:rPr lang="en-US" altLang="zh-CN" sz="1800" b="1" kern="0" dirty="0">
                <a:solidFill>
                  <a:srgbClr val="FF0000"/>
                </a:solidFill>
                <a:latin typeface="Times New Roman" panose="02020603050405020304" pitchFamily="18" charset="0"/>
              </a:rPr>
              <a:t>Who</a:t>
            </a:r>
            <a:r>
              <a:rPr lang="en-US" altLang="zh-CN" sz="1800" b="1" kern="0" dirty="0">
                <a:latin typeface="Times New Roman" panose="02020603050405020304" pitchFamily="18" charset="0"/>
              </a:rPr>
              <a:t> has seen John?   (</a:t>
            </a:r>
            <a:r>
              <a:rPr lang="zh-CN" altLang="en-US" sz="1800" kern="0" dirty="0">
                <a:latin typeface="Times New Roman" panose="02020603050405020304" pitchFamily="18" charset="0"/>
              </a:rPr>
              <a:t>主语</a:t>
            </a:r>
            <a:r>
              <a:rPr lang="en-US" altLang="zh-CN" sz="1800" b="1" kern="0" dirty="0">
                <a:latin typeface="Times New Roman" panose="02020603050405020304" pitchFamily="18" charset="0"/>
              </a:rPr>
              <a:t>)</a:t>
            </a:r>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(2) </a:t>
            </a:r>
            <a:r>
              <a:rPr lang="en-US" altLang="zh-CN" sz="1800" b="1" kern="0" dirty="0">
                <a:solidFill>
                  <a:srgbClr val="FF0000"/>
                </a:solidFill>
                <a:latin typeface="Times New Roman" panose="02020603050405020304" pitchFamily="18" charset="0"/>
              </a:rPr>
              <a:t>Who</a:t>
            </a:r>
            <a:r>
              <a:rPr lang="en-US" altLang="zh-CN" sz="1800" b="1" kern="0" dirty="0">
                <a:latin typeface="Times New Roman" panose="02020603050405020304" pitchFamily="18" charset="0"/>
              </a:rPr>
              <a:t> has John seen?</a:t>
            </a:r>
            <a:r>
              <a:rPr lang="en-US" altLang="zh-CN" sz="1800" b="1" kern="0" dirty="0"/>
              <a:t>   (</a:t>
            </a:r>
            <a:r>
              <a:rPr lang="zh-CN" altLang="en-US" sz="1800" kern="0" dirty="0"/>
              <a:t>宾语</a:t>
            </a:r>
            <a:r>
              <a:rPr lang="en-US" altLang="zh-CN" sz="1800" b="1" kern="0" dirty="0"/>
              <a:t>)</a:t>
            </a:r>
            <a:r>
              <a:rPr lang="en-US" altLang="zh-CN" sz="1800" kern="0" dirty="0"/>
              <a:t> </a:t>
            </a:r>
          </a:p>
          <a:p>
            <a:pPr lvl="2" eaLnBrk="1" hangingPunct="1">
              <a:lnSpc>
                <a:spcPct val="80000"/>
              </a:lnSpc>
              <a:buFont typeface="Wingdings" panose="05000000000000000000" pitchFamily="2" charset="2"/>
              <a:buNone/>
              <a:defRPr/>
            </a:pPr>
            <a:endParaRPr lang="en-US" altLang="zh-CN" sz="1800" kern="0" dirty="0"/>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(3) </a:t>
            </a:r>
            <a:r>
              <a:rPr lang="zh-CN" altLang="en-US" sz="1800" kern="0" dirty="0">
                <a:latin typeface="Times New Roman" panose="02020603050405020304" pitchFamily="18" charset="0"/>
              </a:rPr>
              <a:t>喜欢乡下的孩子。</a:t>
            </a:r>
            <a:r>
              <a:rPr lang="en-US" altLang="zh-CN" sz="1800" b="1" kern="0" dirty="0">
                <a:latin typeface="Times New Roman" panose="02020603050405020304" pitchFamily="18" charset="0"/>
              </a:rPr>
              <a:t>(4) </a:t>
            </a:r>
            <a:r>
              <a:rPr lang="zh-CN" altLang="en-US" sz="1800" kern="0" dirty="0">
                <a:latin typeface="Times New Roman" panose="02020603050405020304" pitchFamily="18" charset="0"/>
              </a:rPr>
              <a:t>关于鲁迅的文章。</a:t>
            </a:r>
          </a:p>
          <a:p>
            <a:pPr lvl="2" eaLnBrk="1" hangingPunct="1">
              <a:lnSpc>
                <a:spcPct val="80000"/>
              </a:lnSpc>
              <a:buFont typeface="Wingdings" panose="05000000000000000000" pitchFamily="2" charset="2"/>
              <a:buNone/>
              <a:defRPr/>
            </a:pPr>
            <a:r>
              <a:rPr lang="zh-CN" altLang="en-US" sz="1800" kern="0" dirty="0">
                <a:latin typeface="Times New Roman" panose="02020603050405020304" pitchFamily="18" charset="0"/>
              </a:rPr>
              <a:t>        </a:t>
            </a:r>
            <a:endParaRPr lang="zh-CN" altLang="en-US" sz="1800" b="1" kern="0" dirty="0">
              <a:latin typeface="Times New Roman" panose="02020603050405020304" pitchFamily="18" charset="0"/>
            </a:endParaRPr>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(5) </a:t>
            </a:r>
            <a:r>
              <a:rPr lang="zh-CN" altLang="en-US" sz="1800" kern="0" dirty="0">
                <a:latin typeface="Times New Roman" panose="02020603050405020304" pitchFamily="18" charset="0"/>
              </a:rPr>
              <a:t>今天中午吃</a:t>
            </a:r>
            <a:r>
              <a:rPr lang="zh-CN" altLang="en-US" sz="1800" kern="0" dirty="0">
                <a:solidFill>
                  <a:srgbClr val="FF0000"/>
                </a:solidFill>
                <a:latin typeface="Times New Roman" panose="02020603050405020304" pitchFamily="18" charset="0"/>
              </a:rPr>
              <a:t>馒头</a:t>
            </a:r>
            <a:r>
              <a:rPr lang="zh-CN" altLang="en-US" sz="1800" kern="0" dirty="0">
                <a:latin typeface="Times New Roman" panose="02020603050405020304" pitchFamily="18" charset="0"/>
              </a:rPr>
              <a:t>。</a:t>
            </a:r>
            <a:r>
              <a:rPr lang="en-US" altLang="zh-CN" sz="1800" b="1" kern="0" dirty="0">
                <a:latin typeface="Times New Roman" panose="02020603050405020304" pitchFamily="18" charset="0"/>
              </a:rPr>
              <a:t>(6) </a:t>
            </a:r>
            <a:r>
              <a:rPr lang="zh-CN" altLang="en-US" sz="1800" kern="0" dirty="0">
                <a:latin typeface="Times New Roman" panose="02020603050405020304" pitchFamily="18" charset="0"/>
              </a:rPr>
              <a:t>今天中午吃</a:t>
            </a:r>
            <a:r>
              <a:rPr lang="zh-CN" altLang="en-US" sz="1800" kern="0" dirty="0">
                <a:solidFill>
                  <a:srgbClr val="FF0000"/>
                </a:solidFill>
                <a:latin typeface="Times New Roman" panose="02020603050405020304" pitchFamily="18" charset="0"/>
              </a:rPr>
              <a:t>食堂</a:t>
            </a:r>
            <a:r>
              <a:rPr lang="zh-CN" altLang="en-US" sz="1800" kern="0" dirty="0">
                <a:latin typeface="Times New Roman" panose="02020603050405020304" pitchFamily="18" charset="0"/>
              </a:rPr>
              <a:t>。</a:t>
            </a:r>
            <a:endParaRPr lang="zh-CN" altLang="en-US" sz="1800" b="1" kern="0" dirty="0">
              <a:latin typeface="Times New Roman" panose="02020603050405020304" pitchFamily="18" charset="0"/>
            </a:endParaRPr>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(7) </a:t>
            </a:r>
            <a:r>
              <a:rPr lang="zh-CN" altLang="en-US" sz="1800" kern="0" dirty="0">
                <a:latin typeface="Times New Roman" panose="02020603050405020304" pitchFamily="18" charset="0"/>
              </a:rPr>
              <a:t>今天中午吃</a:t>
            </a:r>
            <a:r>
              <a:rPr lang="zh-CN" altLang="en-US" sz="1800" kern="0" dirty="0">
                <a:solidFill>
                  <a:srgbClr val="FF0000"/>
                </a:solidFill>
                <a:latin typeface="Times New Roman" panose="02020603050405020304" pitchFamily="18" charset="0"/>
              </a:rPr>
              <a:t>大碗</a:t>
            </a:r>
            <a:r>
              <a:rPr lang="zh-CN" altLang="en-US" sz="1800" kern="0" dirty="0">
                <a:latin typeface="Times New Roman" panose="02020603050405020304" pitchFamily="18" charset="0"/>
              </a:rPr>
              <a:t>。</a:t>
            </a:r>
            <a:r>
              <a:rPr lang="en-US" altLang="zh-CN" sz="1800" b="1" kern="0" dirty="0">
                <a:latin typeface="Times New Roman" panose="02020603050405020304" pitchFamily="18" charset="0"/>
              </a:rPr>
              <a:t>(8) </a:t>
            </a:r>
            <a:r>
              <a:rPr lang="zh-CN" altLang="en-US" sz="1800" kern="0" dirty="0">
                <a:latin typeface="Times New Roman" panose="02020603050405020304" pitchFamily="18" charset="0"/>
              </a:rPr>
              <a:t>今天中午吃了</a:t>
            </a:r>
            <a:r>
              <a:rPr lang="zh-CN" altLang="en-US" sz="1800" kern="0" dirty="0">
                <a:solidFill>
                  <a:srgbClr val="FF0000"/>
                </a:solidFill>
                <a:latin typeface="Times New Roman" panose="02020603050405020304" pitchFamily="18" charset="0"/>
              </a:rPr>
              <a:t>闭门羹</a:t>
            </a:r>
            <a:r>
              <a:rPr lang="zh-CN" altLang="en-US" sz="1800" kern="0" dirty="0">
                <a:latin typeface="Times New Roman" panose="02020603050405020304" pitchFamily="18" charset="0"/>
              </a:rPr>
              <a:t>。</a:t>
            </a:r>
          </a:p>
          <a:p>
            <a:pPr lvl="2" eaLnBrk="1" hangingPunct="1">
              <a:lnSpc>
                <a:spcPct val="80000"/>
              </a:lnSpc>
              <a:buFont typeface="Wingdings" panose="05000000000000000000" pitchFamily="2" charset="2"/>
              <a:buNone/>
              <a:defRPr/>
            </a:pPr>
            <a:endParaRPr lang="zh-CN" altLang="en-US" sz="1800" b="1" kern="0" dirty="0">
              <a:latin typeface="Times New Roman" panose="02020603050405020304" pitchFamily="18" charset="0"/>
            </a:endParaRPr>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(9) I saw a man with a telescope. </a:t>
            </a:r>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     I saw [a man with a telescope].</a:t>
            </a:r>
          </a:p>
          <a:p>
            <a:pPr lvl="2" eaLnBrk="1" hangingPunct="1">
              <a:lnSpc>
                <a:spcPct val="80000"/>
              </a:lnSpc>
              <a:buFont typeface="Wingdings" panose="05000000000000000000" pitchFamily="2" charset="2"/>
              <a:buNone/>
              <a:defRPr/>
            </a:pPr>
            <a:r>
              <a:rPr lang="en-US" altLang="zh-CN" sz="1800" b="1" kern="0" dirty="0">
                <a:latin typeface="Times New Roman" panose="02020603050405020304" pitchFamily="18" charset="0"/>
              </a:rPr>
              <a:t>     I [saw a man] with a telescope.</a:t>
            </a:r>
            <a:endParaRPr lang="en-US" altLang="zh-CN" sz="1800" kern="0" dirty="0">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A351090-7341-D4E6-5EA7-7AEA2412A8F5}"/>
              </a:ext>
            </a:extLst>
          </p:cNvPr>
          <p:cNvSpPr>
            <a:spLocks noGrp="1" noChangeArrowheads="1"/>
          </p:cNvSpPr>
          <p:nvPr>
            <p:ph type="title"/>
          </p:nvPr>
        </p:nvSpPr>
        <p:spPr/>
        <p:txBody>
          <a:bodyPr/>
          <a:lstStyle/>
          <a:p>
            <a:pPr eaLnBrk="1" hangingPunct="1"/>
            <a:r>
              <a:rPr lang="zh-CN" altLang="en-US" b="1"/>
              <a:t>语言分析</a:t>
            </a:r>
            <a:r>
              <a:rPr lang="en-US" altLang="zh-CN" b="1"/>
              <a:t>(</a:t>
            </a:r>
            <a:r>
              <a:rPr lang="zh-CN" altLang="en-US" b="1"/>
              <a:t>处理</a:t>
            </a:r>
            <a:r>
              <a:rPr lang="en-US" altLang="zh-CN" b="1"/>
              <a:t>)</a:t>
            </a:r>
            <a:r>
              <a:rPr lang="zh-CN" altLang="en-US" b="1"/>
              <a:t>的主要困难</a:t>
            </a:r>
            <a:r>
              <a:rPr lang="en-US" altLang="zh-CN" b="1"/>
              <a:t>(3)</a:t>
            </a:r>
          </a:p>
        </p:txBody>
      </p:sp>
      <p:sp>
        <p:nvSpPr>
          <p:cNvPr id="22531" name="Rectangle 3">
            <a:extLst>
              <a:ext uri="{FF2B5EF4-FFF2-40B4-BE49-F238E27FC236}">
                <a16:creationId xmlns:a16="http://schemas.microsoft.com/office/drawing/2014/main" id="{DB524444-DFDA-A7CD-61D4-9819C1CD2603}"/>
              </a:ext>
            </a:extLst>
          </p:cNvPr>
          <p:cNvSpPr>
            <a:spLocks noGrp="1" noChangeArrowheads="1"/>
          </p:cNvSpPr>
          <p:nvPr>
            <p:ph type="body" idx="1"/>
          </p:nvPr>
        </p:nvSpPr>
        <p:spPr/>
        <p:txBody>
          <a:bodyPr/>
          <a:lstStyle/>
          <a:p>
            <a:pPr lvl="1" eaLnBrk="1" hangingPunct="1"/>
            <a:r>
              <a:rPr lang="zh-CN" altLang="en-US" b="1"/>
              <a:t>语义歧义</a:t>
            </a:r>
          </a:p>
          <a:p>
            <a:pPr lvl="2" eaLnBrk="1" hangingPunct="1"/>
            <a:r>
              <a:rPr lang="zh-CN" altLang="en-US" sz="2100"/>
              <a:t>他说：</a:t>
            </a:r>
            <a:r>
              <a:rPr lang="zh-CN" altLang="en-US" sz="2100" b="1">
                <a:latin typeface="Arial" panose="020B0604020202020204" pitchFamily="34" charset="0"/>
              </a:rPr>
              <a:t>“</a:t>
            </a:r>
            <a:r>
              <a:rPr lang="zh-CN" altLang="en-US" sz="2100"/>
              <a:t>她这个人真有意思</a:t>
            </a:r>
            <a:r>
              <a:rPr lang="en-US" altLang="zh-CN" sz="2100" b="1"/>
              <a:t>(funny)</a:t>
            </a:r>
            <a:r>
              <a:rPr lang="en-US" altLang="zh-CN" sz="2100" b="1">
                <a:latin typeface="Arial" panose="020B0604020202020204" pitchFamily="34" charset="0"/>
              </a:rPr>
              <a:t>”</a:t>
            </a:r>
            <a:r>
              <a:rPr lang="zh-CN" altLang="en-US" sz="2100"/>
              <a:t>。她说：</a:t>
            </a:r>
            <a:r>
              <a:rPr lang="zh-CN" altLang="en-US" sz="2100" b="1">
                <a:latin typeface="Arial" panose="020B0604020202020204" pitchFamily="34" charset="0"/>
              </a:rPr>
              <a:t>“</a:t>
            </a:r>
            <a:r>
              <a:rPr lang="zh-CN" altLang="en-US" sz="2100"/>
              <a:t>他这个人怪有意思的</a:t>
            </a:r>
            <a:r>
              <a:rPr lang="en-US" altLang="zh-CN" sz="2100"/>
              <a:t>(funny)</a:t>
            </a:r>
            <a:r>
              <a:rPr lang="en-US" altLang="zh-CN" sz="2100" b="1">
                <a:latin typeface="Arial" panose="020B0604020202020204" pitchFamily="34" charset="0"/>
              </a:rPr>
              <a:t>”</a:t>
            </a:r>
            <a:r>
              <a:rPr lang="zh-CN" altLang="en-US" sz="2100"/>
              <a:t>。于是人们以为他们有了意思</a:t>
            </a:r>
            <a:r>
              <a:rPr lang="en-US" altLang="zh-CN" sz="2100" b="1"/>
              <a:t>(wish)</a:t>
            </a:r>
            <a:r>
              <a:rPr lang="zh-CN" altLang="en-US" sz="2100"/>
              <a:t>，并让他向她意思意思</a:t>
            </a:r>
            <a:r>
              <a:rPr lang="en-US" altLang="zh-CN" sz="2100" b="1"/>
              <a:t>(express)</a:t>
            </a:r>
            <a:r>
              <a:rPr lang="zh-CN" altLang="en-US" sz="2100"/>
              <a:t>。他火了：</a:t>
            </a:r>
            <a:r>
              <a:rPr lang="zh-CN" altLang="en-US" sz="2100" b="1">
                <a:latin typeface="Arial" panose="020B0604020202020204" pitchFamily="34" charset="0"/>
              </a:rPr>
              <a:t>“</a:t>
            </a:r>
            <a:r>
              <a:rPr lang="zh-CN" altLang="en-US" sz="2100"/>
              <a:t>我根本没有那个意思</a:t>
            </a:r>
            <a:r>
              <a:rPr lang="en-US" altLang="zh-CN" sz="2100" b="1"/>
              <a:t>(thought)</a:t>
            </a:r>
            <a:r>
              <a:rPr lang="en-US" altLang="zh-CN" sz="2100" b="1">
                <a:latin typeface="Arial" panose="020B0604020202020204" pitchFamily="34" charset="0"/>
              </a:rPr>
              <a:t>”</a:t>
            </a:r>
            <a:r>
              <a:rPr lang="zh-CN" altLang="en-US" sz="2100"/>
              <a:t>！她也生气了：</a:t>
            </a:r>
            <a:r>
              <a:rPr lang="zh-CN" altLang="en-US" sz="2100" b="1">
                <a:latin typeface="Arial" panose="020B0604020202020204" pitchFamily="34" charset="0"/>
              </a:rPr>
              <a:t>“</a:t>
            </a:r>
            <a:r>
              <a:rPr lang="zh-CN" altLang="en-US" sz="2100"/>
              <a:t>你们这么说是什么意思</a:t>
            </a:r>
            <a:r>
              <a:rPr lang="en-US" altLang="zh-CN" sz="2100" b="1"/>
              <a:t>(intention)</a:t>
            </a:r>
            <a:r>
              <a:rPr lang="en-US" altLang="zh-CN" sz="2100" b="1">
                <a:latin typeface="Arial" panose="020B0604020202020204" pitchFamily="34" charset="0"/>
              </a:rPr>
              <a:t>”</a:t>
            </a:r>
            <a:r>
              <a:rPr lang="zh-CN" altLang="en-US" sz="2100"/>
              <a:t>？事后有人说：</a:t>
            </a:r>
            <a:r>
              <a:rPr lang="zh-CN" altLang="en-US" sz="2100" b="1">
                <a:latin typeface="Arial" panose="020B0604020202020204" pitchFamily="34" charset="0"/>
              </a:rPr>
              <a:t>“</a:t>
            </a:r>
            <a:r>
              <a:rPr lang="zh-CN" altLang="en-US" sz="2100"/>
              <a:t>真有意思</a:t>
            </a:r>
            <a:r>
              <a:rPr lang="en-US" altLang="zh-CN" sz="2100"/>
              <a:t>(funny)</a:t>
            </a:r>
            <a:r>
              <a:rPr lang="en-US" altLang="zh-CN" sz="2100" b="1">
                <a:latin typeface="Arial" panose="020B0604020202020204" pitchFamily="34" charset="0"/>
              </a:rPr>
              <a:t>”</a:t>
            </a:r>
            <a:r>
              <a:rPr lang="zh-CN" altLang="en-US" sz="2100"/>
              <a:t>。也有人说：</a:t>
            </a:r>
            <a:r>
              <a:rPr lang="zh-CN" altLang="en-US" sz="2100" b="1">
                <a:latin typeface="Arial" panose="020B0604020202020204" pitchFamily="34" charset="0"/>
              </a:rPr>
              <a:t>“</a:t>
            </a:r>
            <a:r>
              <a:rPr lang="zh-CN" altLang="en-US" sz="2100"/>
              <a:t>真没意思</a:t>
            </a:r>
            <a:r>
              <a:rPr lang="en-US" altLang="zh-CN" sz="2100" b="1"/>
              <a:t>(nonsense)</a:t>
            </a:r>
            <a:r>
              <a:rPr lang="en-US" altLang="zh-CN" sz="2100" b="1">
                <a:latin typeface="Arial" panose="020B0604020202020204" pitchFamily="34" charset="0"/>
              </a:rPr>
              <a:t>”</a:t>
            </a:r>
            <a:r>
              <a:rPr lang="zh-CN" altLang="en-US" sz="2100"/>
              <a:t>。</a:t>
            </a:r>
          </a:p>
          <a:p>
            <a:pPr lvl="1" eaLnBrk="1" hangingPunct="1">
              <a:buFont typeface="Wingdings" panose="05000000000000000000" pitchFamily="2" charset="2"/>
              <a:buNone/>
            </a:pPr>
            <a:r>
              <a:rPr lang="zh-CN" altLang="en-US" sz="2400"/>
              <a:t>                         </a:t>
            </a:r>
            <a:r>
              <a:rPr lang="zh-CN" altLang="en-US" sz="2100"/>
              <a:t>－</a:t>
            </a:r>
            <a:r>
              <a:rPr lang="en-US" altLang="zh-CN" sz="2100"/>
              <a:t>《</a:t>
            </a:r>
            <a:r>
              <a:rPr lang="zh-CN" altLang="en-US" sz="2100"/>
              <a:t>生活报</a:t>
            </a:r>
            <a:r>
              <a:rPr lang="en-US" altLang="zh-CN" sz="2100"/>
              <a:t>》</a:t>
            </a:r>
            <a:r>
              <a:rPr lang="en-US" altLang="zh-CN" sz="2100" b="1"/>
              <a:t>1994. 11. 13. </a:t>
            </a:r>
            <a:r>
              <a:rPr lang="zh-CN" altLang="en-US" sz="2100"/>
              <a:t>第六版</a:t>
            </a:r>
            <a:r>
              <a:rPr lang="zh-CN" altLang="en-US" sz="2400"/>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79A89FC-B39F-3050-13DD-4630F45AB206}"/>
              </a:ext>
            </a:extLst>
          </p:cNvPr>
          <p:cNvSpPr>
            <a:spLocks noGrp="1" noChangeArrowheads="1"/>
          </p:cNvSpPr>
          <p:nvPr>
            <p:ph type="title"/>
          </p:nvPr>
        </p:nvSpPr>
        <p:spPr/>
        <p:txBody>
          <a:bodyPr/>
          <a:lstStyle/>
          <a:p>
            <a:pPr eaLnBrk="1" hangingPunct="1"/>
            <a:r>
              <a:rPr lang="zh-CN" altLang="en-US" b="1"/>
              <a:t>语言分析</a:t>
            </a:r>
            <a:r>
              <a:rPr lang="en-US" altLang="zh-CN" b="1"/>
              <a:t>(</a:t>
            </a:r>
            <a:r>
              <a:rPr lang="zh-CN" altLang="en-US" b="1"/>
              <a:t>处理</a:t>
            </a:r>
            <a:r>
              <a:rPr lang="en-US" altLang="zh-CN" b="1"/>
              <a:t>)</a:t>
            </a:r>
            <a:r>
              <a:rPr lang="zh-CN" altLang="en-US" b="1"/>
              <a:t>的主要困难</a:t>
            </a:r>
            <a:r>
              <a:rPr lang="en-US" altLang="zh-CN" b="1"/>
              <a:t>(4)</a:t>
            </a:r>
          </a:p>
        </p:txBody>
      </p:sp>
      <p:sp>
        <p:nvSpPr>
          <p:cNvPr id="23555" name="Rectangle 3">
            <a:extLst>
              <a:ext uri="{FF2B5EF4-FFF2-40B4-BE49-F238E27FC236}">
                <a16:creationId xmlns:a16="http://schemas.microsoft.com/office/drawing/2014/main" id="{5AD846F7-0388-8740-9F50-D0707A5285CE}"/>
              </a:ext>
            </a:extLst>
          </p:cNvPr>
          <p:cNvSpPr>
            <a:spLocks noGrp="1" noChangeArrowheads="1"/>
          </p:cNvSpPr>
          <p:nvPr>
            <p:ph type="body" idx="1"/>
          </p:nvPr>
        </p:nvSpPr>
        <p:spPr/>
        <p:txBody>
          <a:bodyPr/>
          <a:lstStyle/>
          <a:p>
            <a:pPr eaLnBrk="1" hangingPunct="1">
              <a:defRPr/>
            </a:pPr>
            <a:r>
              <a:rPr lang="zh-CN" altLang="en-US" b="1" dirty="0"/>
              <a:t>语音歧义</a:t>
            </a:r>
          </a:p>
          <a:p>
            <a:pPr marL="471487" lvl="1" indent="0" eaLnBrk="1" hangingPunct="1">
              <a:buFont typeface="Wingdings" panose="05000000000000000000" pitchFamily="2" charset="2"/>
              <a:buNone/>
              <a:defRPr/>
            </a:pPr>
            <a:r>
              <a:rPr lang="zh-CN" altLang="en-US" dirty="0"/>
              <a:t>同音字（词）现象－ </a:t>
            </a:r>
            <a:r>
              <a:rPr lang="zh-CN" altLang="en-US" b="1" dirty="0"/>
              <a:t>施氏食狮史</a:t>
            </a:r>
            <a:r>
              <a:rPr lang="zh-CN" altLang="en-US" dirty="0"/>
              <a:t> </a:t>
            </a:r>
            <a:r>
              <a:rPr lang="en-US" altLang="zh-CN" dirty="0"/>
              <a:t>(</a:t>
            </a:r>
            <a:r>
              <a:rPr lang="zh-CN" altLang="en-US" b="1" dirty="0">
                <a:solidFill>
                  <a:srgbClr val="0070C0"/>
                </a:solidFill>
              </a:rPr>
              <a:t>赵元任</a:t>
            </a:r>
            <a:r>
              <a:rPr lang="en-US" altLang="zh-CN" dirty="0"/>
              <a:t>)</a:t>
            </a:r>
          </a:p>
          <a:p>
            <a:pPr lvl="1" eaLnBrk="1" hangingPunct="1">
              <a:defRPr/>
            </a:pPr>
            <a:r>
              <a:rPr lang="zh-CN" altLang="en-US" dirty="0"/>
              <a:t>石室诗士施氏，嗜狮，誓食十狮。氏时时适市视狮，十时，适十狮适市，是时，适施氏适市，施氏视是十狮，拭矢试，使是十狮逝世，适石室，石室湿，氏使侍拭石室，石室拭，始食是十狮尸，始识是十狮尸，实十石狮尸，试释是事。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B22E1D5-7CAB-1165-420D-6D3327840EB7}"/>
              </a:ext>
            </a:extLst>
          </p:cNvPr>
          <p:cNvSpPr>
            <a:spLocks noGrp="1" noChangeArrowheads="1"/>
          </p:cNvSpPr>
          <p:nvPr>
            <p:ph type="title"/>
          </p:nvPr>
        </p:nvSpPr>
        <p:spPr/>
        <p:txBody>
          <a:bodyPr/>
          <a:lstStyle/>
          <a:p>
            <a:pPr eaLnBrk="1" hangingPunct="1"/>
            <a:r>
              <a:rPr lang="zh-CN" altLang="en-US" b="1"/>
              <a:t>语言分析</a:t>
            </a:r>
            <a:r>
              <a:rPr lang="en-US" altLang="zh-CN" b="1"/>
              <a:t>(</a:t>
            </a:r>
            <a:r>
              <a:rPr lang="zh-CN" altLang="en-US" b="1"/>
              <a:t>处理</a:t>
            </a:r>
            <a:r>
              <a:rPr lang="en-US" altLang="zh-CN" b="1"/>
              <a:t>)</a:t>
            </a:r>
            <a:r>
              <a:rPr lang="zh-CN" altLang="en-US" b="1"/>
              <a:t>的主要困难</a:t>
            </a:r>
            <a:r>
              <a:rPr lang="en-US" altLang="zh-CN" b="1"/>
              <a:t>(5)</a:t>
            </a:r>
          </a:p>
        </p:txBody>
      </p:sp>
      <p:sp>
        <p:nvSpPr>
          <p:cNvPr id="24579" name="Rectangle 3">
            <a:extLst>
              <a:ext uri="{FF2B5EF4-FFF2-40B4-BE49-F238E27FC236}">
                <a16:creationId xmlns:a16="http://schemas.microsoft.com/office/drawing/2014/main" id="{0F33CEED-3316-C058-81C9-6E99F0781C78}"/>
              </a:ext>
            </a:extLst>
          </p:cNvPr>
          <p:cNvSpPr>
            <a:spLocks noGrp="1" noChangeArrowheads="1"/>
          </p:cNvSpPr>
          <p:nvPr>
            <p:ph type="body" idx="1"/>
          </p:nvPr>
        </p:nvSpPr>
        <p:spPr/>
        <p:txBody>
          <a:bodyPr/>
          <a:lstStyle/>
          <a:p>
            <a:pPr eaLnBrk="1" hangingPunct="1">
              <a:defRPr/>
            </a:pPr>
            <a:r>
              <a:rPr lang="zh-CN" altLang="en-US" b="1" dirty="0"/>
              <a:t>困难之二：大量未知语言现象</a:t>
            </a:r>
          </a:p>
          <a:p>
            <a:pPr lvl="1" eaLnBrk="1" hangingPunct="1">
              <a:defRPr/>
            </a:pPr>
            <a:r>
              <a:rPr lang="zh-CN" altLang="en-US" b="1" dirty="0"/>
              <a:t>新的词汇、人名、地名、术语等</a:t>
            </a:r>
          </a:p>
          <a:p>
            <a:pPr lvl="2" eaLnBrk="1" hangingPunct="1">
              <a:buFont typeface="Wingdings" panose="05000000000000000000" pitchFamily="2" charset="2"/>
              <a:buNone/>
              <a:defRPr/>
            </a:pPr>
            <a:r>
              <a:rPr lang="zh-CN" altLang="en-US" dirty="0"/>
              <a:t>如</a:t>
            </a:r>
            <a:r>
              <a:rPr lang="en-US" altLang="zh-CN" b="1" dirty="0"/>
              <a:t>: </a:t>
            </a:r>
            <a:r>
              <a:rPr lang="zh-CN" altLang="en-US" dirty="0"/>
              <a:t>非典、夏天、高山、温馨、不来梅、裸退</a:t>
            </a:r>
          </a:p>
          <a:p>
            <a:pPr lvl="2" eaLnBrk="1" hangingPunct="1">
              <a:buFont typeface="Wingdings" panose="05000000000000000000" pitchFamily="2" charset="2"/>
              <a:buNone/>
              <a:defRPr/>
            </a:pPr>
            <a:r>
              <a:rPr lang="zh-CN" altLang="en-US" dirty="0"/>
              <a:t>                                       </a:t>
            </a:r>
            <a:r>
              <a:rPr lang="zh-CN" altLang="en-US" b="1" dirty="0"/>
              <a:t>布莱尔</a:t>
            </a:r>
          </a:p>
          <a:p>
            <a:pPr lvl="1" eaLnBrk="1" hangingPunct="1">
              <a:defRPr/>
            </a:pPr>
            <a:r>
              <a:rPr lang="zh-CN" altLang="en-US" b="1" dirty="0"/>
              <a:t>新的含义</a:t>
            </a:r>
          </a:p>
          <a:p>
            <a:pPr lvl="2" eaLnBrk="1" hangingPunct="1">
              <a:buFont typeface="Wingdings" panose="05000000000000000000" pitchFamily="2" charset="2"/>
              <a:buNone/>
              <a:defRPr/>
            </a:pPr>
            <a:r>
              <a:rPr lang="zh-CN" altLang="en-US" dirty="0"/>
              <a:t>如：窗口、奔腾、农民、同志等</a:t>
            </a:r>
          </a:p>
          <a:p>
            <a:pPr lvl="1" eaLnBrk="1" hangingPunct="1">
              <a:defRPr/>
            </a:pPr>
            <a:r>
              <a:rPr lang="zh-CN" altLang="en-US" b="1" dirty="0"/>
              <a:t>新的用法和语句结构等</a:t>
            </a:r>
          </a:p>
          <a:p>
            <a:pPr lvl="2" indent="0" algn="just" eaLnBrk="1" hangingPunct="1">
              <a:buFont typeface="Wingdings" panose="05000000000000000000" pitchFamily="2" charset="2"/>
              <a:buNone/>
              <a:defRPr/>
            </a:pPr>
            <a:r>
              <a:rPr lang="zh-CN" altLang="en-US" dirty="0"/>
              <a:t>尤其在口语中或部分网络语言中，不断出现一些</a:t>
            </a:r>
            <a:r>
              <a:rPr lang="zh-CN" altLang="en-US" b="1" dirty="0">
                <a:latin typeface="Arial" panose="020B0604020202020204" pitchFamily="34" charset="0"/>
              </a:rPr>
              <a:t>“</a:t>
            </a:r>
            <a:r>
              <a:rPr lang="zh-CN" altLang="en-US" dirty="0"/>
              <a:t>非规范的</a:t>
            </a:r>
            <a:r>
              <a:rPr lang="zh-CN" altLang="en-US" b="1" dirty="0">
                <a:latin typeface="Arial" panose="020B0604020202020204" pitchFamily="34" charset="0"/>
              </a:rPr>
              <a:t>”</a:t>
            </a:r>
            <a:r>
              <a:rPr lang="zh-CN" altLang="en-US" dirty="0"/>
              <a:t>新的语句结构。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6064CDFA-1882-606E-EEA8-4CA4AE2F1DAB}"/>
              </a:ext>
            </a:extLst>
          </p:cNvPr>
          <p:cNvSpPr>
            <a:spLocks noGrp="1" noChangeArrowheads="1"/>
          </p:cNvSpPr>
          <p:nvPr>
            <p:ph type="title"/>
          </p:nvPr>
        </p:nvSpPr>
        <p:spPr/>
        <p:txBody>
          <a:bodyPr/>
          <a:lstStyle/>
          <a:p>
            <a:pPr eaLnBrk="1" hangingPunct="1"/>
            <a:r>
              <a:rPr lang="zh-CN" altLang="en-US" b="1"/>
              <a:t>自然语言处理的应用</a:t>
            </a:r>
          </a:p>
        </p:txBody>
      </p:sp>
      <p:sp>
        <p:nvSpPr>
          <p:cNvPr id="25603" name="Rectangle 3">
            <a:extLst>
              <a:ext uri="{FF2B5EF4-FFF2-40B4-BE49-F238E27FC236}">
                <a16:creationId xmlns:a16="http://schemas.microsoft.com/office/drawing/2014/main" id="{F86302B6-CA7F-D141-E0B3-87E1F031449A}"/>
              </a:ext>
            </a:extLst>
          </p:cNvPr>
          <p:cNvSpPr>
            <a:spLocks noGrp="1" noChangeArrowheads="1"/>
          </p:cNvSpPr>
          <p:nvPr>
            <p:ph type="body" idx="1"/>
          </p:nvPr>
        </p:nvSpPr>
        <p:spPr/>
        <p:txBody>
          <a:bodyPr/>
          <a:lstStyle/>
          <a:p>
            <a:pPr eaLnBrk="1" hangingPunct="1">
              <a:lnSpc>
                <a:spcPct val="90000"/>
              </a:lnSpc>
            </a:pPr>
            <a:r>
              <a:rPr lang="zh-CN" altLang="en-US" sz="2100" b="1"/>
              <a:t>基于文本的应用</a:t>
            </a:r>
          </a:p>
          <a:p>
            <a:pPr lvl="1" eaLnBrk="1" hangingPunct="1">
              <a:lnSpc>
                <a:spcPct val="90000"/>
              </a:lnSpc>
            </a:pPr>
            <a:r>
              <a:rPr lang="zh-CN" altLang="en-US" sz="2000"/>
              <a:t>在一文本数据库中查找关于某些主题的合适文档</a:t>
            </a:r>
            <a:r>
              <a:rPr lang="en-US" altLang="zh-CN" sz="2000"/>
              <a:t>(</a:t>
            </a:r>
            <a:r>
              <a:rPr lang="zh-CN" altLang="en-US" sz="2000"/>
              <a:t>例如在图书馆找相关书籍</a:t>
            </a:r>
            <a:r>
              <a:rPr lang="en-US" altLang="zh-CN" sz="2000"/>
              <a:t>) </a:t>
            </a:r>
          </a:p>
          <a:p>
            <a:pPr lvl="1" eaLnBrk="1" hangingPunct="1">
              <a:lnSpc>
                <a:spcPct val="90000"/>
              </a:lnSpc>
            </a:pPr>
            <a:r>
              <a:rPr lang="zh-CN" altLang="en-US" sz="2000"/>
              <a:t>从关于某些主题的消息或文章中抽取信息</a:t>
            </a:r>
          </a:p>
          <a:p>
            <a:pPr lvl="1" eaLnBrk="1" hangingPunct="1">
              <a:lnSpc>
                <a:spcPct val="90000"/>
              </a:lnSpc>
            </a:pPr>
            <a:r>
              <a:rPr lang="zh-CN" altLang="en-US" sz="2000"/>
              <a:t>将文本从一种语言翻译成另一种语言</a:t>
            </a:r>
          </a:p>
          <a:p>
            <a:pPr lvl="1" eaLnBrk="1" hangingPunct="1">
              <a:lnSpc>
                <a:spcPct val="90000"/>
              </a:lnSpc>
            </a:pPr>
            <a:r>
              <a:rPr lang="zh-CN" altLang="en-US" sz="2000"/>
              <a:t>根据某种目标进行自动文摘</a:t>
            </a:r>
          </a:p>
          <a:p>
            <a:pPr eaLnBrk="1" hangingPunct="1">
              <a:lnSpc>
                <a:spcPct val="90000"/>
              </a:lnSpc>
            </a:pPr>
            <a:r>
              <a:rPr lang="zh-CN" altLang="en-US" sz="2100" b="1"/>
              <a:t>基于对话的应用</a:t>
            </a:r>
          </a:p>
          <a:p>
            <a:pPr lvl="1" eaLnBrk="1" hangingPunct="1">
              <a:lnSpc>
                <a:spcPct val="90000"/>
              </a:lnSpc>
            </a:pPr>
            <a:r>
              <a:rPr lang="zh-CN" altLang="en-US" sz="2000"/>
              <a:t>运用自然语言的问答系统</a:t>
            </a:r>
            <a:r>
              <a:rPr lang="en-US" altLang="zh-CN" sz="2000"/>
              <a:t>(question-answering system)</a:t>
            </a:r>
          </a:p>
          <a:p>
            <a:pPr lvl="1" eaLnBrk="1" hangingPunct="1">
              <a:lnSpc>
                <a:spcPct val="90000"/>
              </a:lnSpc>
            </a:pPr>
            <a:r>
              <a:rPr lang="zh-CN" altLang="en-US" sz="2000"/>
              <a:t>通过电话的自动客户服务</a:t>
            </a:r>
          </a:p>
          <a:p>
            <a:pPr lvl="1" eaLnBrk="1" hangingPunct="1">
              <a:lnSpc>
                <a:spcPct val="90000"/>
              </a:lnSpc>
            </a:pPr>
            <a:r>
              <a:rPr lang="zh-CN" altLang="en-US" sz="2000"/>
              <a:t>教学系统，其中机器与学生进行交流</a:t>
            </a:r>
          </a:p>
          <a:p>
            <a:pPr lvl="1" eaLnBrk="1" hangingPunct="1">
              <a:lnSpc>
                <a:spcPct val="90000"/>
              </a:lnSpc>
            </a:pPr>
            <a:r>
              <a:rPr lang="zh-CN" altLang="en-US" sz="2000"/>
              <a:t>机器的口语控制</a:t>
            </a:r>
          </a:p>
          <a:p>
            <a:pPr lvl="1" eaLnBrk="1" hangingPunct="1">
              <a:lnSpc>
                <a:spcPct val="90000"/>
              </a:lnSpc>
            </a:pPr>
            <a:r>
              <a:rPr lang="zh-CN" altLang="en-US" sz="2000"/>
              <a:t>通用的协作式问题求解系统</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D95703FD-D37F-7F95-BD96-6F622CBDA9D2}"/>
              </a:ext>
            </a:extLst>
          </p:cNvPr>
          <p:cNvSpPr>
            <a:spLocks noGrp="1" noChangeArrowheads="1"/>
          </p:cNvSpPr>
          <p:nvPr>
            <p:ph type="title"/>
          </p:nvPr>
        </p:nvSpPr>
        <p:spPr>
          <a:xfrm>
            <a:off x="539750" y="331788"/>
            <a:ext cx="7200900" cy="936625"/>
          </a:xfrm>
        </p:spPr>
        <p:txBody>
          <a:bodyPr/>
          <a:lstStyle/>
          <a:p>
            <a:r>
              <a:rPr lang="zh-CN" altLang="en-US" b="1"/>
              <a:t>自然语言处理研究的不同层次</a:t>
            </a:r>
          </a:p>
        </p:txBody>
      </p:sp>
      <p:sp>
        <p:nvSpPr>
          <p:cNvPr id="26627" name="Rectangle 3">
            <a:extLst>
              <a:ext uri="{FF2B5EF4-FFF2-40B4-BE49-F238E27FC236}">
                <a16:creationId xmlns:a16="http://schemas.microsoft.com/office/drawing/2014/main" id="{59296E42-342F-8A6E-2ED2-3F55BCFF25F0}"/>
              </a:ext>
            </a:extLst>
          </p:cNvPr>
          <p:cNvSpPr>
            <a:spLocks noChangeArrowheads="1"/>
          </p:cNvSpPr>
          <p:nvPr/>
        </p:nvSpPr>
        <p:spPr bwMode="auto">
          <a:xfrm>
            <a:off x="1219200" y="1676400"/>
            <a:ext cx="5562600" cy="1219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a:r>
              <a:rPr kumimoji="1" lang="en-US" altLang="zh-CN" sz="2400">
                <a:latin typeface="Times New Roman" panose="02020603050405020304" pitchFamily="18" charset="0"/>
              </a:rPr>
              <a:t>[</a:t>
            </a:r>
            <a:r>
              <a:rPr kumimoji="1" lang="zh-CN" altLang="en-US" sz="2400">
                <a:latin typeface="Times New Roman" panose="02020603050405020304" pitchFamily="18" charset="0"/>
              </a:rPr>
              <a:t>应用系统</a:t>
            </a:r>
            <a:r>
              <a:rPr kumimoji="1" lang="en-US" altLang="zh-CN" sz="2400">
                <a:latin typeface="Times New Roman" panose="02020603050405020304" pitchFamily="18" charset="0"/>
              </a:rPr>
              <a:t>]</a:t>
            </a:r>
          </a:p>
          <a:p>
            <a:pPr algn="ctr"/>
            <a:r>
              <a:rPr kumimoji="1" lang="zh-CN" altLang="en-US" sz="2400">
                <a:latin typeface="Times New Roman" panose="02020603050405020304" pitchFamily="18" charset="0"/>
              </a:rPr>
              <a:t>数字图书馆、电子商务、</a:t>
            </a:r>
          </a:p>
          <a:p>
            <a:pPr algn="ctr"/>
            <a:r>
              <a:rPr kumimoji="1" lang="zh-CN" altLang="en-US" sz="2400">
                <a:latin typeface="Times New Roman" panose="02020603050405020304" pitchFamily="18" charset="0"/>
              </a:rPr>
              <a:t>电子政务、远程教育、语言学习</a:t>
            </a:r>
          </a:p>
        </p:txBody>
      </p:sp>
      <p:sp>
        <p:nvSpPr>
          <p:cNvPr id="26628" name="Rectangle 4">
            <a:extLst>
              <a:ext uri="{FF2B5EF4-FFF2-40B4-BE49-F238E27FC236}">
                <a16:creationId xmlns:a16="http://schemas.microsoft.com/office/drawing/2014/main" id="{6B49F626-ED3D-0568-4162-E36D299013FE}"/>
              </a:ext>
            </a:extLst>
          </p:cNvPr>
          <p:cNvSpPr>
            <a:spLocks noChangeArrowheads="1"/>
          </p:cNvSpPr>
          <p:nvPr/>
        </p:nvSpPr>
        <p:spPr bwMode="auto">
          <a:xfrm>
            <a:off x="1219200" y="4114800"/>
            <a:ext cx="5562600" cy="12192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a:r>
              <a:rPr kumimoji="1" lang="en-US" altLang="zh-CN" sz="2400">
                <a:latin typeface="Times New Roman" panose="02020603050405020304" pitchFamily="18" charset="0"/>
              </a:rPr>
              <a:t>[</a:t>
            </a:r>
            <a:r>
              <a:rPr kumimoji="1" lang="zh-CN" altLang="en-US" sz="2400">
                <a:latin typeface="Times New Roman" panose="02020603050405020304" pitchFamily="18" charset="0"/>
              </a:rPr>
              <a:t>基础研究</a:t>
            </a:r>
            <a:r>
              <a:rPr kumimoji="1" lang="en-US" altLang="zh-CN" sz="2400">
                <a:latin typeface="Times New Roman" panose="02020603050405020304" pitchFamily="18" charset="0"/>
              </a:rPr>
              <a:t>]</a:t>
            </a:r>
          </a:p>
          <a:p>
            <a:pPr algn="ctr"/>
            <a:r>
              <a:rPr kumimoji="1" lang="zh-CN" altLang="en-US" sz="2400">
                <a:latin typeface="Times New Roman" panose="02020603050405020304" pitchFamily="18" charset="0"/>
              </a:rPr>
              <a:t>分词、词性标注、短语切分、</a:t>
            </a:r>
          </a:p>
          <a:p>
            <a:pPr algn="ctr"/>
            <a:r>
              <a:rPr kumimoji="1" lang="zh-CN" altLang="en-US" sz="2400">
                <a:latin typeface="Times New Roman" panose="02020603050405020304" pitchFamily="18" charset="0"/>
              </a:rPr>
              <a:t>句法分析、语义分析、篇章理解等</a:t>
            </a:r>
          </a:p>
        </p:txBody>
      </p:sp>
      <p:sp>
        <p:nvSpPr>
          <p:cNvPr id="26629" name="Rectangle 5">
            <a:extLst>
              <a:ext uri="{FF2B5EF4-FFF2-40B4-BE49-F238E27FC236}">
                <a16:creationId xmlns:a16="http://schemas.microsoft.com/office/drawing/2014/main" id="{52B34773-5885-B255-755A-70BBA4808D53}"/>
              </a:ext>
            </a:extLst>
          </p:cNvPr>
          <p:cNvSpPr>
            <a:spLocks noChangeArrowheads="1"/>
          </p:cNvSpPr>
          <p:nvPr/>
        </p:nvSpPr>
        <p:spPr bwMode="auto">
          <a:xfrm>
            <a:off x="1219200" y="2895600"/>
            <a:ext cx="5562600" cy="1219200"/>
          </a:xfrm>
          <a:prstGeom prst="rect">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a:r>
              <a:rPr kumimoji="1" lang="en-US" altLang="zh-CN" sz="2400">
                <a:latin typeface="Times New Roman" panose="02020603050405020304" pitchFamily="18" charset="0"/>
              </a:rPr>
              <a:t>[</a:t>
            </a:r>
            <a:r>
              <a:rPr kumimoji="1" lang="zh-CN" altLang="en-US" sz="2400">
                <a:latin typeface="Times New Roman" panose="02020603050405020304" pitchFamily="18" charset="0"/>
              </a:rPr>
              <a:t>应用技术研究</a:t>
            </a:r>
            <a:r>
              <a:rPr kumimoji="1" lang="en-US" altLang="zh-CN" sz="2400">
                <a:latin typeface="Times New Roman" panose="02020603050405020304" pitchFamily="18" charset="0"/>
              </a:rPr>
              <a:t>]</a:t>
            </a:r>
          </a:p>
          <a:p>
            <a:pPr algn="ctr"/>
            <a:r>
              <a:rPr kumimoji="1" lang="zh-CN" altLang="en-US" sz="2400">
                <a:latin typeface="Times New Roman" panose="02020603050405020304" pitchFamily="18" charset="0"/>
              </a:rPr>
              <a:t>自动问答、机器翻译、信息检索、</a:t>
            </a:r>
          </a:p>
          <a:p>
            <a:pPr algn="ctr"/>
            <a:r>
              <a:rPr kumimoji="1" lang="zh-CN" altLang="en-US" sz="2400">
                <a:latin typeface="Times New Roman" panose="02020603050405020304" pitchFamily="18" charset="0"/>
              </a:rPr>
              <a:t>文本挖掘、自动校对、信息抽取</a:t>
            </a:r>
          </a:p>
        </p:txBody>
      </p:sp>
      <p:sp>
        <p:nvSpPr>
          <p:cNvPr id="26630" name="Rectangle 6">
            <a:extLst>
              <a:ext uri="{FF2B5EF4-FFF2-40B4-BE49-F238E27FC236}">
                <a16:creationId xmlns:a16="http://schemas.microsoft.com/office/drawing/2014/main" id="{417DD8E5-6752-980F-6AAE-C16366990F81}"/>
              </a:ext>
            </a:extLst>
          </p:cNvPr>
          <p:cNvSpPr>
            <a:spLocks noChangeArrowheads="1"/>
          </p:cNvSpPr>
          <p:nvPr/>
        </p:nvSpPr>
        <p:spPr bwMode="auto">
          <a:xfrm>
            <a:off x="1219200" y="5334000"/>
            <a:ext cx="5562600" cy="1219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a:r>
              <a:rPr kumimoji="1" lang="en-US" altLang="zh-CN" sz="2400">
                <a:latin typeface="Times New Roman" panose="02020603050405020304" pitchFamily="18" charset="0"/>
              </a:rPr>
              <a:t>[</a:t>
            </a:r>
            <a:r>
              <a:rPr kumimoji="1" lang="zh-CN" altLang="en-US" sz="2400">
                <a:latin typeface="Times New Roman" panose="02020603050405020304" pitchFamily="18" charset="0"/>
              </a:rPr>
              <a:t>资源建设</a:t>
            </a:r>
            <a:r>
              <a:rPr kumimoji="1" lang="en-US" altLang="zh-CN" sz="2400">
                <a:latin typeface="Times New Roman" panose="02020603050405020304" pitchFamily="18" charset="0"/>
              </a:rPr>
              <a:t>]</a:t>
            </a:r>
          </a:p>
          <a:p>
            <a:pPr algn="ctr"/>
            <a:r>
              <a:rPr kumimoji="1" lang="zh-CN" altLang="en-US" sz="2400">
                <a:latin typeface="Times New Roman" panose="02020603050405020304" pitchFamily="18" charset="0"/>
              </a:rPr>
              <a:t>语料库资源建设</a:t>
            </a:r>
          </a:p>
          <a:p>
            <a:pPr algn="ctr"/>
            <a:r>
              <a:rPr kumimoji="1" lang="zh-CN" altLang="en-US" sz="2400">
                <a:latin typeface="Times New Roman" panose="02020603050405020304" pitchFamily="18" charset="0"/>
              </a:rPr>
              <a:t>语言学知识库建设</a:t>
            </a:r>
          </a:p>
        </p:txBody>
      </p:sp>
      <p:sp>
        <p:nvSpPr>
          <p:cNvPr id="26631" name="AutoShape 7">
            <a:extLst>
              <a:ext uri="{FF2B5EF4-FFF2-40B4-BE49-F238E27FC236}">
                <a16:creationId xmlns:a16="http://schemas.microsoft.com/office/drawing/2014/main" id="{8291B757-E40E-7AA7-7F3D-E5FD8C932DC4}"/>
              </a:ext>
            </a:extLst>
          </p:cNvPr>
          <p:cNvSpPr>
            <a:spLocks noChangeArrowheads="1"/>
          </p:cNvSpPr>
          <p:nvPr/>
        </p:nvSpPr>
        <p:spPr bwMode="auto">
          <a:xfrm>
            <a:off x="6248400" y="5486400"/>
            <a:ext cx="2209800" cy="838200"/>
          </a:xfrm>
          <a:prstGeom prst="leftArrowCallout">
            <a:avLst>
              <a:gd name="adj1" fmla="val 25000"/>
              <a:gd name="adj2" fmla="val 25000"/>
              <a:gd name="adj3" fmla="val 43939"/>
              <a:gd name="adj4" fmla="val 6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a:r>
              <a:rPr kumimoji="1" lang="zh-CN" altLang="en-US" sz="2400">
                <a:latin typeface="Times New Roman" panose="02020603050405020304" pitchFamily="18" charset="0"/>
              </a:rPr>
              <a:t>语言学家</a:t>
            </a:r>
          </a:p>
        </p:txBody>
      </p:sp>
      <p:sp>
        <p:nvSpPr>
          <p:cNvPr id="26632" name="AutoShape 8">
            <a:extLst>
              <a:ext uri="{FF2B5EF4-FFF2-40B4-BE49-F238E27FC236}">
                <a16:creationId xmlns:a16="http://schemas.microsoft.com/office/drawing/2014/main" id="{BEB0053C-D21F-E3E4-2D35-753791B1E6E7}"/>
              </a:ext>
            </a:extLst>
          </p:cNvPr>
          <p:cNvSpPr>
            <a:spLocks noChangeArrowheads="1"/>
          </p:cNvSpPr>
          <p:nvPr/>
        </p:nvSpPr>
        <p:spPr bwMode="auto">
          <a:xfrm>
            <a:off x="6096000" y="3683000"/>
            <a:ext cx="2514600" cy="838200"/>
          </a:xfrm>
          <a:prstGeom prst="leftArrowCallout">
            <a:avLst>
              <a:gd name="adj1" fmla="val 25000"/>
              <a:gd name="adj2" fmla="val 25000"/>
              <a:gd name="adj3" fmla="val 50000"/>
              <a:gd name="adj4" fmla="val 66667"/>
            </a:avLst>
          </a:prstGeom>
          <a:solidFill>
            <a:srgbClr val="C0C0C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a:r>
              <a:rPr kumimoji="1" lang="en-US" altLang="zh-CN" sz="2400">
                <a:latin typeface="Times New Roman" panose="02020603050405020304" pitchFamily="18" charset="0"/>
              </a:rPr>
              <a:t>NLP</a:t>
            </a:r>
            <a:r>
              <a:rPr kumimoji="1" lang="zh-CN" altLang="en-US" sz="2400">
                <a:latin typeface="Times New Roman" panose="02020603050405020304" pitchFamily="18" charset="0"/>
              </a:rPr>
              <a:t>研究者</a:t>
            </a:r>
          </a:p>
        </p:txBody>
      </p:sp>
      <p:sp>
        <p:nvSpPr>
          <p:cNvPr id="26633" name="AutoShape 9">
            <a:extLst>
              <a:ext uri="{FF2B5EF4-FFF2-40B4-BE49-F238E27FC236}">
                <a16:creationId xmlns:a16="http://schemas.microsoft.com/office/drawing/2014/main" id="{DC8191D3-A301-2839-6194-E442DD65C1E8}"/>
              </a:ext>
            </a:extLst>
          </p:cNvPr>
          <p:cNvSpPr>
            <a:spLocks noChangeArrowheads="1"/>
          </p:cNvSpPr>
          <p:nvPr/>
        </p:nvSpPr>
        <p:spPr bwMode="auto">
          <a:xfrm>
            <a:off x="6248400" y="1905000"/>
            <a:ext cx="2209800" cy="838200"/>
          </a:xfrm>
          <a:prstGeom prst="leftArrowCallout">
            <a:avLst>
              <a:gd name="adj1" fmla="val 25000"/>
              <a:gd name="adj2" fmla="val 25000"/>
              <a:gd name="adj3" fmla="val 43939"/>
              <a:gd name="adj4" fmla="val 6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Verdana" panose="020B0604030504040204" pitchFamily="34" charset="0"/>
                <a:ea typeface="宋体" panose="02010600030101010101" pitchFamily="2" charset="-122"/>
              </a:defRPr>
            </a:lvl1pPr>
            <a:lvl2pPr marL="742950" indent="-285750">
              <a:defRPr>
                <a:solidFill>
                  <a:schemeClr val="tx1"/>
                </a:solidFill>
                <a:latin typeface="Verdana" panose="020B0604030504040204" pitchFamily="34" charset="0"/>
                <a:ea typeface="宋体" panose="02010600030101010101" pitchFamily="2" charset="-122"/>
              </a:defRPr>
            </a:lvl2pPr>
            <a:lvl3pPr marL="1143000" indent="-228600">
              <a:defRPr>
                <a:solidFill>
                  <a:schemeClr val="tx1"/>
                </a:solidFill>
                <a:latin typeface="Verdana" panose="020B0604030504040204" pitchFamily="34" charset="0"/>
                <a:ea typeface="宋体" panose="02010600030101010101" pitchFamily="2" charset="-122"/>
              </a:defRPr>
            </a:lvl3pPr>
            <a:lvl4pPr marL="1600200" indent="-228600">
              <a:defRPr>
                <a:solidFill>
                  <a:schemeClr val="tx1"/>
                </a:solidFill>
                <a:latin typeface="Verdana" panose="020B0604030504040204" pitchFamily="34" charset="0"/>
                <a:ea typeface="宋体" panose="02010600030101010101" pitchFamily="2" charset="-122"/>
              </a:defRPr>
            </a:lvl4pPr>
            <a:lvl5pPr marL="2057400" indent="-22860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a:r>
              <a:rPr kumimoji="1" lang="zh-CN" altLang="en-US" sz="2400">
                <a:latin typeface="Times New Roman" panose="02020603050405020304" pitchFamily="18" charset="0"/>
              </a:rPr>
              <a:t>软件企业</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a:extLst>
              <a:ext uri="{FF2B5EF4-FFF2-40B4-BE49-F238E27FC236}">
                <a16:creationId xmlns:a16="http://schemas.microsoft.com/office/drawing/2014/main" id="{D7D81AB3-BACA-43FF-7869-4E3E85A208FC}"/>
              </a:ext>
            </a:extLst>
          </p:cNvPr>
          <p:cNvSpPr>
            <a:spLocks noGrp="1" noChangeArrowheads="1"/>
          </p:cNvSpPr>
          <p:nvPr>
            <p:ph type="title"/>
          </p:nvPr>
        </p:nvSpPr>
        <p:spPr>
          <a:xfrm>
            <a:off x="574675" y="304800"/>
            <a:ext cx="8001000" cy="747713"/>
          </a:xfrm>
        </p:spPr>
        <p:txBody>
          <a:bodyPr/>
          <a:lstStyle/>
          <a:p>
            <a:r>
              <a:rPr lang="en-US" altLang="zh-CN" sz="3600" b="1"/>
              <a:t>NLP</a:t>
            </a:r>
            <a:r>
              <a:rPr lang="zh-CN" altLang="en-US" sz="3600" b="1"/>
              <a:t>的研究内容（基础研究）</a:t>
            </a:r>
            <a:endParaRPr lang="en-US" altLang="en-US" b="1"/>
          </a:p>
        </p:txBody>
      </p:sp>
      <p:pic>
        <p:nvPicPr>
          <p:cNvPr id="27651" name="Picture 4">
            <a:extLst>
              <a:ext uri="{FF2B5EF4-FFF2-40B4-BE49-F238E27FC236}">
                <a16:creationId xmlns:a16="http://schemas.microsoft.com/office/drawing/2014/main" id="{08C0A068-BA4A-DBFD-13D0-45E3E9ED16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96975"/>
            <a:ext cx="8785225" cy="554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5FA38633-B70D-E0DE-62F1-A4F46CB712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196975"/>
            <a:ext cx="8785225" cy="554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标题 1">
            <a:extLst>
              <a:ext uri="{FF2B5EF4-FFF2-40B4-BE49-F238E27FC236}">
                <a16:creationId xmlns:a16="http://schemas.microsoft.com/office/drawing/2014/main" id="{1BF3B3AD-1544-B088-BEB4-FBD9B2473E20}"/>
              </a:ext>
            </a:extLst>
          </p:cNvPr>
          <p:cNvSpPr>
            <a:spLocks noGrp="1" noChangeArrowheads="1"/>
          </p:cNvSpPr>
          <p:nvPr>
            <p:ph type="title"/>
          </p:nvPr>
        </p:nvSpPr>
        <p:spPr>
          <a:xfrm>
            <a:off x="574675" y="304800"/>
            <a:ext cx="8001000" cy="747713"/>
          </a:xfrm>
        </p:spPr>
        <p:txBody>
          <a:bodyPr/>
          <a:lstStyle/>
          <a:p>
            <a:r>
              <a:rPr lang="en-US" altLang="zh-CN" sz="3600" b="1"/>
              <a:t>NLP</a:t>
            </a:r>
            <a:r>
              <a:rPr lang="zh-CN" altLang="en-US" sz="3600" b="1"/>
              <a:t>的研究内容（应用研究）</a:t>
            </a:r>
            <a:endParaRPr lang="en-US" altLang="en-US" b="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0ECAE3C5-5D58-B071-BC6A-1860D6B2FDE7}"/>
              </a:ext>
            </a:extLst>
          </p:cNvPr>
          <p:cNvSpPr>
            <a:spLocks noGrp="1" noChangeArrowheads="1"/>
          </p:cNvSpPr>
          <p:nvPr>
            <p:ph type="title"/>
          </p:nvPr>
        </p:nvSpPr>
        <p:spPr/>
        <p:txBody>
          <a:bodyPr/>
          <a:lstStyle/>
          <a:p>
            <a:pPr eaLnBrk="1" hangingPunct="1"/>
            <a:r>
              <a:rPr lang="zh-CN" altLang="en-US" b="1"/>
              <a:t>语言分析的知识层次</a:t>
            </a:r>
            <a:r>
              <a:rPr lang="en-US" altLang="zh-CN" b="1"/>
              <a:t>(1)</a:t>
            </a:r>
          </a:p>
        </p:txBody>
      </p:sp>
      <p:sp>
        <p:nvSpPr>
          <p:cNvPr id="29699" name="Rectangle 3">
            <a:extLst>
              <a:ext uri="{FF2B5EF4-FFF2-40B4-BE49-F238E27FC236}">
                <a16:creationId xmlns:a16="http://schemas.microsoft.com/office/drawing/2014/main" id="{56EF466B-72D2-5907-51D7-3081BBB05423}"/>
              </a:ext>
            </a:extLst>
          </p:cNvPr>
          <p:cNvSpPr>
            <a:spLocks noGrp="1" noChangeArrowheads="1"/>
          </p:cNvSpPr>
          <p:nvPr>
            <p:ph type="body" idx="1"/>
          </p:nvPr>
        </p:nvSpPr>
        <p:spPr>
          <a:xfrm>
            <a:off x="566738" y="1752600"/>
            <a:ext cx="8001000" cy="4413250"/>
          </a:xfrm>
        </p:spPr>
        <p:txBody>
          <a:bodyPr/>
          <a:lstStyle/>
          <a:p>
            <a:pPr eaLnBrk="1" hangingPunct="1">
              <a:lnSpc>
                <a:spcPct val="90000"/>
              </a:lnSpc>
            </a:pPr>
            <a:r>
              <a:rPr lang="zh-CN" altLang="en-US" sz="2100" b="1"/>
              <a:t>自然语言理解所需的相关知识</a:t>
            </a:r>
          </a:p>
          <a:p>
            <a:pPr lvl="1" eaLnBrk="1" hangingPunct="1">
              <a:lnSpc>
                <a:spcPct val="90000"/>
              </a:lnSpc>
            </a:pPr>
            <a:r>
              <a:rPr lang="zh-CN" altLang="en-US" sz="2000" b="1"/>
              <a:t>语音知识</a:t>
            </a:r>
            <a:r>
              <a:rPr lang="zh-CN" altLang="en-US" sz="2000"/>
              <a:t>：词如何与语音相关以及如何实现语音。</a:t>
            </a:r>
            <a:endParaRPr lang="zh-CN" altLang="en-US" sz="2000" b="1"/>
          </a:p>
          <a:p>
            <a:pPr lvl="1" eaLnBrk="1" hangingPunct="1">
              <a:lnSpc>
                <a:spcPct val="90000"/>
              </a:lnSpc>
            </a:pPr>
            <a:r>
              <a:rPr lang="zh-CN" altLang="en-US" sz="2000" b="1"/>
              <a:t>词法知识</a:t>
            </a:r>
            <a:r>
              <a:rPr lang="zh-CN" altLang="en-US" sz="2000"/>
              <a:t>：词的构成方法，词的不同形式对句法和语义的影响。</a:t>
            </a:r>
            <a:endParaRPr lang="zh-CN" altLang="en-US" sz="2000" b="1"/>
          </a:p>
          <a:p>
            <a:pPr lvl="1" eaLnBrk="1" hangingPunct="1">
              <a:lnSpc>
                <a:spcPct val="90000"/>
              </a:lnSpc>
            </a:pPr>
            <a:r>
              <a:rPr lang="zh-CN" altLang="en-US" sz="2000" b="1"/>
              <a:t>句法知识</a:t>
            </a:r>
            <a:r>
              <a:rPr lang="zh-CN" altLang="en-US" sz="2000"/>
              <a:t>：词如何排列成句。</a:t>
            </a:r>
            <a:endParaRPr lang="zh-CN" altLang="en-US" sz="2000" b="1"/>
          </a:p>
          <a:p>
            <a:pPr lvl="1" eaLnBrk="1" hangingPunct="1">
              <a:lnSpc>
                <a:spcPct val="90000"/>
              </a:lnSpc>
            </a:pPr>
            <a:r>
              <a:rPr lang="zh-CN" altLang="en-US" sz="2000" b="1"/>
              <a:t>语义知识</a:t>
            </a:r>
            <a:r>
              <a:rPr lang="zh-CN" altLang="en-US" sz="2000"/>
              <a:t>：词的意义是什么，词义如何组合成句子的意义。这里所讲的语义是上下文无关的。</a:t>
            </a:r>
            <a:endParaRPr lang="zh-CN" altLang="en-US" sz="2000" b="1"/>
          </a:p>
          <a:p>
            <a:pPr lvl="1" eaLnBrk="1" hangingPunct="1">
              <a:lnSpc>
                <a:spcPct val="90000"/>
              </a:lnSpc>
            </a:pPr>
            <a:r>
              <a:rPr lang="zh-CN" altLang="en-US" sz="2000" b="1"/>
              <a:t>语用知识</a:t>
            </a:r>
            <a:r>
              <a:rPr lang="zh-CN" altLang="en-US" sz="2000"/>
              <a:t>：句子如何运用于不同的场合，以及在不同场合的运用对句子解释的影响。</a:t>
            </a:r>
            <a:endParaRPr lang="zh-CN" altLang="en-US" sz="2000" b="1"/>
          </a:p>
          <a:p>
            <a:pPr lvl="1" eaLnBrk="1" hangingPunct="1">
              <a:lnSpc>
                <a:spcPct val="90000"/>
              </a:lnSpc>
            </a:pPr>
            <a:r>
              <a:rPr lang="zh-CN" altLang="en-US" sz="2000" b="1"/>
              <a:t>篇章知识</a:t>
            </a:r>
            <a:r>
              <a:rPr lang="zh-CN" altLang="en-US" sz="2000"/>
              <a:t>：刚分析的句子如何影响下一句的解释</a:t>
            </a:r>
            <a:r>
              <a:rPr lang="en-US" altLang="zh-CN" sz="2000"/>
              <a:t>(</a:t>
            </a:r>
            <a:r>
              <a:rPr lang="zh-CN" altLang="en-US" sz="2000"/>
              <a:t>分析</a:t>
            </a:r>
            <a:r>
              <a:rPr lang="en-US" altLang="zh-CN" sz="2000"/>
              <a:t>)</a:t>
            </a:r>
            <a:r>
              <a:rPr lang="zh-CN" altLang="en-US" sz="2000"/>
              <a:t>。这对名词、代词的处理非常重要。</a:t>
            </a:r>
            <a:endParaRPr lang="zh-CN" altLang="en-US" sz="2000" b="1"/>
          </a:p>
          <a:p>
            <a:pPr lvl="1" eaLnBrk="1" hangingPunct="1">
              <a:lnSpc>
                <a:spcPct val="90000"/>
              </a:lnSpc>
            </a:pPr>
            <a:r>
              <a:rPr lang="zh-CN" altLang="en-US" sz="2000" b="1"/>
              <a:t>世界</a:t>
            </a:r>
            <a:r>
              <a:rPr lang="en-US" altLang="zh-CN" sz="2000" b="1"/>
              <a:t>(</a:t>
            </a:r>
            <a:r>
              <a:rPr lang="zh-CN" altLang="en-US" sz="2000" b="1"/>
              <a:t>环境</a:t>
            </a:r>
            <a:r>
              <a:rPr lang="en-US" altLang="zh-CN" sz="2000" b="1"/>
              <a:t>)</a:t>
            </a:r>
            <a:r>
              <a:rPr lang="zh-CN" altLang="en-US" sz="2000" b="1"/>
              <a:t>知识</a:t>
            </a:r>
            <a:r>
              <a:rPr lang="zh-CN" altLang="en-US" sz="2000"/>
              <a:t>：语言使用者为理解篇章</a:t>
            </a:r>
            <a:r>
              <a:rPr lang="en-US" altLang="zh-CN" sz="2000"/>
              <a:t>(</a:t>
            </a:r>
            <a:r>
              <a:rPr lang="zh-CN" altLang="en-US" sz="2000"/>
              <a:t>或维持对话</a:t>
            </a:r>
            <a:r>
              <a:rPr lang="en-US" altLang="zh-CN" sz="2000"/>
              <a:t>)</a:t>
            </a:r>
            <a:r>
              <a:rPr lang="zh-CN" altLang="en-US" sz="2000"/>
              <a:t>所必须具有的关于世界</a:t>
            </a:r>
            <a:r>
              <a:rPr lang="en-US" altLang="zh-CN" sz="2000"/>
              <a:t>(</a:t>
            </a:r>
            <a:r>
              <a:rPr lang="zh-CN" altLang="en-US" sz="2000"/>
              <a:t>或环境</a:t>
            </a:r>
            <a:r>
              <a:rPr lang="en-US" altLang="zh-CN" sz="2000"/>
              <a:t>)</a:t>
            </a:r>
            <a:r>
              <a:rPr lang="zh-CN" altLang="en-US" sz="2000"/>
              <a:t>与世界结构的一般知识。通常，一个语言使用者必须知道其他使用者的信念和目标。</a:t>
            </a:r>
            <a:r>
              <a:rPr lang="zh-CN" altLang="en-US" sz="1700"/>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33F0A4-4752-CF18-92B4-C6E0EC2D3C2E}"/>
              </a:ext>
            </a:extLst>
          </p:cNvPr>
          <p:cNvSpPr>
            <a:spLocks noGrp="1" noChangeArrowheads="1"/>
          </p:cNvSpPr>
          <p:nvPr>
            <p:ph type="title"/>
          </p:nvPr>
        </p:nvSpPr>
        <p:spPr/>
        <p:txBody>
          <a:bodyPr/>
          <a:lstStyle/>
          <a:p>
            <a:pPr eaLnBrk="1" hangingPunct="1"/>
            <a:r>
              <a:rPr lang="zh-CN" altLang="en-US" b="1"/>
              <a:t>语言分析的知识层次</a:t>
            </a:r>
            <a:r>
              <a:rPr lang="en-US" altLang="zh-CN" b="1"/>
              <a:t>(2)</a:t>
            </a:r>
          </a:p>
        </p:txBody>
      </p:sp>
      <p:sp>
        <p:nvSpPr>
          <p:cNvPr id="30723" name="Rectangle 3">
            <a:extLst>
              <a:ext uri="{FF2B5EF4-FFF2-40B4-BE49-F238E27FC236}">
                <a16:creationId xmlns:a16="http://schemas.microsoft.com/office/drawing/2014/main" id="{13D55786-63A8-349E-52AB-E59C65724AF7}"/>
              </a:ext>
            </a:extLst>
          </p:cNvPr>
          <p:cNvSpPr>
            <a:spLocks noGrp="1" noChangeArrowheads="1"/>
          </p:cNvSpPr>
          <p:nvPr>
            <p:ph type="body" idx="1"/>
          </p:nvPr>
        </p:nvSpPr>
        <p:spPr/>
        <p:txBody>
          <a:bodyPr/>
          <a:lstStyle/>
          <a:p>
            <a:pPr marL="571500" indent="-571500" eaLnBrk="1" hangingPunct="1"/>
            <a:r>
              <a:rPr lang="zh-CN" altLang="en-US" b="1"/>
              <a:t>句法的强制性作用：</a:t>
            </a:r>
            <a:r>
              <a:rPr lang="zh-CN" altLang="en-US" sz="2400"/>
              <a:t>句子是语言符号</a:t>
            </a:r>
            <a:r>
              <a:rPr lang="en-US" altLang="zh-CN" sz="2400"/>
              <a:t>(</a:t>
            </a:r>
            <a:r>
              <a:rPr lang="zh-CN" altLang="en-US" sz="2400"/>
              <a:t>词</a:t>
            </a:r>
            <a:r>
              <a:rPr lang="en-US" altLang="zh-CN" sz="2400"/>
              <a:t>)</a:t>
            </a:r>
            <a:r>
              <a:rPr lang="zh-CN" altLang="en-US" sz="2400"/>
              <a:t>的线性序列，为了交际，人们在造句</a:t>
            </a:r>
            <a:r>
              <a:rPr lang="en-US" altLang="zh-CN" sz="2400"/>
              <a:t>/</a:t>
            </a:r>
            <a:r>
              <a:rPr lang="zh-CN" altLang="en-US" sz="2400"/>
              <a:t>听句时</a:t>
            </a:r>
            <a:r>
              <a:rPr lang="zh-CN" altLang="en-US" sz="2400" u="sng"/>
              <a:t>必须遵守共同的规则</a:t>
            </a:r>
            <a:r>
              <a:rPr lang="zh-CN" altLang="en-US" sz="2400"/>
              <a:t>，这些规则即句法。因此具有强制性，表现在：</a:t>
            </a:r>
          </a:p>
          <a:p>
            <a:pPr marL="966788" lvl="1" indent="-495300" eaLnBrk="1" hangingPunct="1"/>
            <a:r>
              <a:rPr lang="zh-CN" altLang="en-US" b="1"/>
              <a:t>只有按句法造出的句子才是合法的</a:t>
            </a:r>
          </a:p>
          <a:p>
            <a:pPr marL="1347788" lvl="2" indent="-438150" eaLnBrk="1" hangingPunct="1"/>
            <a:r>
              <a:rPr lang="zh-CN" altLang="en-US"/>
              <a:t>我看完了这本书。</a:t>
            </a:r>
          </a:p>
          <a:p>
            <a:pPr marL="1347788" lvl="2" indent="-438150" eaLnBrk="1" hangingPunct="1"/>
            <a:r>
              <a:rPr lang="zh-CN" altLang="en-US"/>
              <a:t>这本书我看完了。</a:t>
            </a:r>
          </a:p>
          <a:p>
            <a:pPr marL="1347788" lvl="2" indent="-438150" eaLnBrk="1" hangingPunct="1"/>
            <a:r>
              <a:rPr lang="zh-CN" altLang="en-US"/>
              <a:t>我把这本书看完了。</a:t>
            </a:r>
          </a:p>
          <a:p>
            <a:pPr marL="1347788" lvl="2" indent="-438150" eaLnBrk="1" hangingPunct="1"/>
            <a:r>
              <a:rPr lang="zh-CN" altLang="en-US"/>
              <a:t>*这本我看完了书。</a:t>
            </a:r>
          </a:p>
          <a:p>
            <a:pPr marL="1347788" lvl="2" indent="-438150" eaLnBrk="1" hangingPunct="1"/>
            <a:r>
              <a:rPr lang="zh-CN" altLang="en-US"/>
              <a:t>*这本看完了我书。</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D4DAEBD-5B37-8EB2-0A5D-2FBF1AEA18AD}"/>
              </a:ext>
            </a:extLst>
          </p:cNvPr>
          <p:cNvSpPr>
            <a:spLocks noGrp="1" noChangeArrowheads="1"/>
          </p:cNvSpPr>
          <p:nvPr>
            <p:ph type="title"/>
          </p:nvPr>
        </p:nvSpPr>
        <p:spPr/>
        <p:txBody>
          <a:bodyPr/>
          <a:lstStyle/>
          <a:p>
            <a:pPr eaLnBrk="1" hangingPunct="1"/>
            <a:r>
              <a:rPr lang="zh-CN" altLang="en-US" b="1"/>
              <a:t>语言分析的知识层次</a:t>
            </a:r>
            <a:r>
              <a:rPr lang="en-US" altLang="zh-CN" b="1"/>
              <a:t>(3)</a:t>
            </a:r>
          </a:p>
        </p:txBody>
      </p:sp>
      <p:sp>
        <p:nvSpPr>
          <p:cNvPr id="31747" name="Rectangle 3">
            <a:extLst>
              <a:ext uri="{FF2B5EF4-FFF2-40B4-BE49-F238E27FC236}">
                <a16:creationId xmlns:a16="http://schemas.microsoft.com/office/drawing/2014/main" id="{66C0F2EE-C83E-8FFE-2FC0-3670D98A4BBE}"/>
              </a:ext>
            </a:extLst>
          </p:cNvPr>
          <p:cNvSpPr>
            <a:spLocks noGrp="1" noChangeArrowheads="1"/>
          </p:cNvSpPr>
          <p:nvPr>
            <p:ph type="body" idx="1"/>
          </p:nvPr>
        </p:nvSpPr>
        <p:spPr/>
        <p:txBody>
          <a:bodyPr/>
          <a:lstStyle/>
          <a:p>
            <a:pPr marL="966788" lvl="1" indent="-495300" eaLnBrk="1" hangingPunct="1"/>
            <a:r>
              <a:rPr lang="zh-CN" altLang="en-US" b="1"/>
              <a:t>强制接受</a:t>
            </a:r>
            <a:r>
              <a:rPr lang="en-US" altLang="zh-CN" b="1"/>
              <a:t>(</a:t>
            </a:r>
            <a:r>
              <a:rPr lang="zh-CN" altLang="en-US" b="1"/>
              <a:t>语义上</a:t>
            </a:r>
            <a:r>
              <a:rPr lang="en-US" altLang="zh-CN" b="1"/>
              <a:t>)</a:t>
            </a:r>
            <a:r>
              <a:rPr lang="zh-CN" altLang="en-US" b="1"/>
              <a:t>不合理的编码</a:t>
            </a:r>
            <a:r>
              <a:rPr lang="en-US" altLang="zh-CN" b="1"/>
              <a:t>(</a:t>
            </a:r>
            <a:r>
              <a:rPr lang="zh-CN" altLang="en-US" b="1"/>
              <a:t>句子</a:t>
            </a:r>
            <a:r>
              <a:rPr lang="en-US" altLang="zh-CN" b="1"/>
              <a:t>)</a:t>
            </a:r>
            <a:r>
              <a:rPr lang="en-US" altLang="zh-CN"/>
              <a:t> </a:t>
            </a:r>
            <a:r>
              <a:rPr lang="zh-CN" altLang="en-US"/>
              <a:t>：自然语言是一个民族经过长时间约定俗成形成的，从而造成许多例外约束，在句法上表现为不规则的，但强制人们接受。 </a:t>
            </a:r>
          </a:p>
          <a:p>
            <a:pPr marL="1347788" lvl="2" indent="-438150" eaLnBrk="1" hangingPunct="1"/>
            <a:r>
              <a:rPr lang="zh-CN" altLang="en-US"/>
              <a:t>我差点儿没掉下去＝我差点儿掉下去。</a:t>
            </a:r>
          </a:p>
          <a:p>
            <a:pPr marL="1347788" lvl="2" indent="-438150" eaLnBrk="1" hangingPunct="1"/>
            <a:r>
              <a:rPr lang="zh-CN" altLang="en-US"/>
              <a:t>难免不犯错误＝难免犯错误。</a:t>
            </a:r>
          </a:p>
          <a:p>
            <a:pPr marL="1347788" lvl="2" indent="-438150" eaLnBrk="1" hangingPunct="1"/>
            <a:r>
              <a:rPr lang="zh-CN" altLang="en-US"/>
              <a:t>我没来合肥之前＝我来合肥之前。</a:t>
            </a:r>
            <a:r>
              <a:rPr lang="zh-CN" altLang="en-US" sz="1900"/>
              <a: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EC3C3E18-1200-7F95-E1A0-8F468E02555A}"/>
              </a:ext>
            </a:extLst>
          </p:cNvPr>
          <p:cNvSpPr>
            <a:spLocks noGrp="1" noChangeArrowheads="1"/>
          </p:cNvSpPr>
          <p:nvPr>
            <p:ph type="title"/>
          </p:nvPr>
        </p:nvSpPr>
        <p:spPr/>
        <p:txBody>
          <a:bodyPr/>
          <a:lstStyle/>
          <a:p>
            <a:pPr eaLnBrk="1" hangingPunct="1"/>
            <a:r>
              <a:rPr lang="zh-CN" altLang="en-US" b="1"/>
              <a:t>语言分析的知识层次</a:t>
            </a:r>
            <a:r>
              <a:rPr lang="en-US" altLang="zh-CN" b="1"/>
              <a:t>(4)</a:t>
            </a:r>
          </a:p>
        </p:txBody>
      </p:sp>
      <p:sp>
        <p:nvSpPr>
          <p:cNvPr id="32771" name="Rectangle 3">
            <a:extLst>
              <a:ext uri="{FF2B5EF4-FFF2-40B4-BE49-F238E27FC236}">
                <a16:creationId xmlns:a16="http://schemas.microsoft.com/office/drawing/2014/main" id="{0998B962-735B-8D84-5EB1-2834EA6B97CB}"/>
              </a:ext>
            </a:extLst>
          </p:cNvPr>
          <p:cNvSpPr>
            <a:spLocks noGrp="1" noChangeArrowheads="1"/>
          </p:cNvSpPr>
          <p:nvPr>
            <p:ph type="body" idx="1"/>
          </p:nvPr>
        </p:nvSpPr>
        <p:spPr>
          <a:xfrm>
            <a:off x="566738" y="1752600"/>
            <a:ext cx="8108950" cy="4267200"/>
          </a:xfrm>
        </p:spPr>
        <p:txBody>
          <a:bodyPr/>
          <a:lstStyle/>
          <a:p>
            <a:pPr marL="571500" indent="-571500" eaLnBrk="1" hangingPunct="1"/>
            <a:r>
              <a:rPr lang="zh-CN" altLang="en-US" sz="2600" b="1"/>
              <a:t>语义的决定性作用</a:t>
            </a:r>
            <a:r>
              <a:rPr lang="zh-CN" altLang="en-US" sz="2600"/>
              <a:t>：</a:t>
            </a:r>
            <a:r>
              <a:rPr lang="zh-CN" altLang="en-US" sz="2000"/>
              <a:t>句子的句法排列形式是有限的，而需表达的意义是无限的，两者呈现一对多的关系。因此</a:t>
            </a:r>
            <a:r>
              <a:rPr lang="en-US" altLang="zh-CN" sz="2000"/>
              <a:t>NL</a:t>
            </a:r>
            <a:r>
              <a:rPr lang="zh-CN" altLang="en-US" sz="2000"/>
              <a:t>中广泛存在着歧义现象，即一种句法形式对应多种内容。</a:t>
            </a:r>
            <a:r>
              <a:rPr lang="zh-CN" altLang="en-US" sz="2600"/>
              <a:t> </a:t>
            </a:r>
          </a:p>
          <a:p>
            <a:pPr marL="966788" lvl="1" indent="-495300" eaLnBrk="1" hangingPunct="1"/>
            <a:r>
              <a:rPr lang="en-US" altLang="zh-CN" sz="2200"/>
              <a:t>I saw a woman in a car with a red hat. (a red hat</a:t>
            </a:r>
            <a:r>
              <a:rPr lang="zh-CN" altLang="en-US" sz="2200"/>
              <a:t>修饰</a:t>
            </a:r>
            <a:r>
              <a:rPr lang="en-US" altLang="zh-CN" sz="2200"/>
              <a:t>woman)</a:t>
            </a:r>
          </a:p>
          <a:p>
            <a:pPr marL="966788" lvl="1" indent="-495300" eaLnBrk="1" hangingPunct="1"/>
            <a:r>
              <a:rPr lang="en-US" altLang="zh-CN" sz="2200"/>
              <a:t>I saw a woman in a car with a red top. (a red top</a:t>
            </a:r>
            <a:r>
              <a:rPr lang="zh-CN" altLang="en-US" sz="2200"/>
              <a:t>修饰</a:t>
            </a:r>
            <a:r>
              <a:rPr lang="en-US" altLang="zh-CN" sz="2200"/>
              <a:t>car)</a:t>
            </a:r>
          </a:p>
          <a:p>
            <a:pPr marL="966788" lvl="1" indent="-495300" eaLnBrk="1" hangingPunct="1"/>
            <a:r>
              <a:rPr lang="en-US" altLang="zh-CN" sz="2200"/>
              <a:t>I saw a woman in a car with a red telescope. (a red telescope</a:t>
            </a:r>
            <a:r>
              <a:rPr lang="zh-CN" altLang="en-US" sz="2200"/>
              <a:t>修饰</a:t>
            </a:r>
            <a:r>
              <a:rPr lang="en-US" altLang="zh-CN" sz="2200"/>
              <a:t>saw</a:t>
            </a:r>
            <a:r>
              <a:rPr lang="zh-CN" altLang="en-US" sz="2200"/>
              <a:t>或</a:t>
            </a:r>
            <a:r>
              <a:rPr lang="en-US" altLang="zh-CN" sz="2200"/>
              <a:t>woman)</a:t>
            </a:r>
          </a:p>
          <a:p>
            <a:pPr marL="966788" lvl="1" indent="-495300" eaLnBrk="1" hangingPunct="1"/>
            <a:r>
              <a:rPr lang="zh-CN" altLang="en-US" sz="2100"/>
              <a:t>发现敌人的哨兵、修理自行车的师傅、修理自行车的轮胎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8D5BB137-A827-20CC-66D0-413283578222}"/>
              </a:ext>
            </a:extLst>
          </p:cNvPr>
          <p:cNvSpPr>
            <a:spLocks noGrp="1" noChangeArrowheads="1"/>
          </p:cNvSpPr>
          <p:nvPr>
            <p:ph type="title"/>
          </p:nvPr>
        </p:nvSpPr>
        <p:spPr/>
        <p:txBody>
          <a:bodyPr/>
          <a:lstStyle/>
          <a:p>
            <a:pPr eaLnBrk="1" hangingPunct="1"/>
            <a:r>
              <a:rPr lang="zh-CN" altLang="en-US" b="1"/>
              <a:t>语言分析的知识层次</a:t>
            </a:r>
            <a:r>
              <a:rPr lang="en-US" altLang="zh-CN" b="1"/>
              <a:t>(5)</a:t>
            </a:r>
          </a:p>
        </p:txBody>
      </p:sp>
      <p:sp>
        <p:nvSpPr>
          <p:cNvPr id="33795" name="Rectangle 3">
            <a:extLst>
              <a:ext uri="{FF2B5EF4-FFF2-40B4-BE49-F238E27FC236}">
                <a16:creationId xmlns:a16="http://schemas.microsoft.com/office/drawing/2014/main" id="{DC914E52-7559-6D22-6592-7A7E88F1DE6F}"/>
              </a:ext>
            </a:extLst>
          </p:cNvPr>
          <p:cNvSpPr>
            <a:spLocks noGrp="1" noChangeArrowheads="1"/>
          </p:cNvSpPr>
          <p:nvPr>
            <p:ph type="body" idx="1"/>
          </p:nvPr>
        </p:nvSpPr>
        <p:spPr/>
        <p:txBody>
          <a:bodyPr/>
          <a:lstStyle/>
          <a:p>
            <a:pPr marL="571500" indent="-571500" eaLnBrk="1" hangingPunct="1"/>
            <a:r>
              <a:rPr lang="zh-CN" altLang="en-US" b="1"/>
              <a:t>语用的选择作用</a:t>
            </a:r>
            <a:r>
              <a:rPr lang="zh-CN" altLang="en-US"/>
              <a:t>：</a:t>
            </a:r>
            <a:r>
              <a:rPr lang="zh-CN" altLang="en-US" sz="2400"/>
              <a:t>同一意义，可以用多种句法形式来表达。言语者根据要达到的语言交际效果选择所需的句法形式，这种选择就是语用。</a:t>
            </a:r>
            <a:endParaRPr lang="zh-CN" altLang="en-US"/>
          </a:p>
          <a:p>
            <a:pPr marL="966788" lvl="1" indent="-495300" eaLnBrk="1" hangingPunct="1"/>
            <a:r>
              <a:rPr lang="zh-CN" altLang="en-US" sz="2400" b="1"/>
              <a:t>句子的语用成分选择</a:t>
            </a:r>
          </a:p>
          <a:p>
            <a:pPr marL="1347788" lvl="2" indent="-438150" eaLnBrk="1" hangingPunct="1"/>
            <a:r>
              <a:rPr lang="zh-CN" altLang="en-US" b="1"/>
              <a:t>马文才害死了梁山伯</a:t>
            </a:r>
          </a:p>
          <a:p>
            <a:pPr marL="1347788" lvl="2" indent="-438150" eaLnBrk="1" hangingPunct="1"/>
            <a:r>
              <a:rPr lang="zh-CN" altLang="en-US" b="1"/>
              <a:t>梁山伯被马文才害死了</a:t>
            </a:r>
            <a:endParaRPr lang="zh-CN" altLang="en-US" b="1" u="sng"/>
          </a:p>
          <a:p>
            <a:pPr marL="1347788" lvl="2" indent="-438150" eaLnBrk="1" hangingPunct="1"/>
            <a:r>
              <a:rPr lang="zh-CN" altLang="en-US" b="1" u="sng"/>
              <a:t>     </a:t>
            </a:r>
            <a:r>
              <a:rPr lang="en-US" altLang="zh-CN" b="1" u="sng"/>
              <a:t>A   *B      </a:t>
            </a:r>
            <a:r>
              <a:rPr lang="zh-CN" altLang="en-US" b="1"/>
              <a:t>，欺骗了祝英台。</a:t>
            </a:r>
          </a:p>
          <a:p>
            <a:pPr marL="966788" lvl="1" indent="-495300" eaLnBrk="1" hangingPunct="1"/>
            <a:r>
              <a:rPr lang="zh-CN" altLang="en-US" sz="2400" b="1"/>
              <a:t>句子的省略、指代和照应</a:t>
            </a:r>
          </a:p>
          <a:p>
            <a:pPr marL="1347788" lvl="2" indent="-438150" eaLnBrk="1" hangingPunct="1"/>
            <a:r>
              <a:rPr lang="zh-CN" altLang="en-US"/>
              <a:t>张三</a:t>
            </a:r>
            <a:r>
              <a:rPr lang="en-US" altLang="zh-CN" baseline="-25000"/>
              <a:t>i</a:t>
            </a:r>
            <a:r>
              <a:rPr lang="zh-CN" altLang="en-US"/>
              <a:t>把他</a:t>
            </a:r>
            <a:r>
              <a:rPr lang="en-US" altLang="zh-CN" baseline="-25000"/>
              <a:t>j</a:t>
            </a:r>
            <a:r>
              <a:rPr lang="zh-CN" altLang="en-US"/>
              <a:t>出卖了。</a:t>
            </a:r>
          </a:p>
          <a:p>
            <a:pPr marL="1347788" lvl="2" indent="-438150" eaLnBrk="1" hangingPunct="1"/>
            <a:r>
              <a:rPr lang="zh-CN" altLang="en-US"/>
              <a:t>张三</a:t>
            </a:r>
            <a:r>
              <a:rPr lang="en-US" altLang="zh-CN" baseline="-25000"/>
              <a:t>i</a:t>
            </a:r>
            <a:r>
              <a:rPr lang="zh-CN" altLang="en-US"/>
              <a:t>把他</a:t>
            </a:r>
            <a:r>
              <a:rPr lang="en-US" altLang="zh-CN" baseline="-25000"/>
              <a:t>i,j</a:t>
            </a:r>
            <a:r>
              <a:rPr lang="zh-CN" altLang="en-US"/>
              <a:t>的朋友出卖了。</a:t>
            </a:r>
            <a:r>
              <a:rPr lang="zh-CN" altLang="en-US" sz="200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C217072-A39A-25F3-3BD8-E4F26F5F598D}"/>
              </a:ext>
            </a:extLst>
          </p:cNvPr>
          <p:cNvSpPr>
            <a:spLocks noGrp="1" noChangeArrowheads="1"/>
          </p:cNvSpPr>
          <p:nvPr>
            <p:ph type="title"/>
          </p:nvPr>
        </p:nvSpPr>
        <p:spPr/>
        <p:txBody>
          <a:bodyPr/>
          <a:lstStyle/>
          <a:p>
            <a:pPr eaLnBrk="1" hangingPunct="1"/>
            <a:r>
              <a:rPr lang="zh-CN" altLang="en-US" b="1"/>
              <a:t>基本研究方法</a:t>
            </a:r>
            <a:r>
              <a:rPr lang="en-US" altLang="zh-CN" b="1"/>
              <a:t>(1)</a:t>
            </a:r>
          </a:p>
        </p:txBody>
      </p:sp>
      <p:sp>
        <p:nvSpPr>
          <p:cNvPr id="34819" name="Rectangle 3">
            <a:extLst>
              <a:ext uri="{FF2B5EF4-FFF2-40B4-BE49-F238E27FC236}">
                <a16:creationId xmlns:a16="http://schemas.microsoft.com/office/drawing/2014/main" id="{C3E6EC72-D4D2-EFEA-04B6-1BA19B65AE56}"/>
              </a:ext>
            </a:extLst>
          </p:cNvPr>
          <p:cNvSpPr>
            <a:spLocks noGrp="1" noChangeArrowheads="1"/>
          </p:cNvSpPr>
          <p:nvPr>
            <p:ph type="body" idx="1"/>
          </p:nvPr>
        </p:nvSpPr>
        <p:spPr>
          <a:xfrm>
            <a:off x="566738" y="1752600"/>
            <a:ext cx="8001000" cy="4484688"/>
          </a:xfrm>
        </p:spPr>
        <p:txBody>
          <a:bodyPr/>
          <a:lstStyle/>
          <a:p>
            <a:pPr eaLnBrk="1" hangingPunct="1">
              <a:lnSpc>
                <a:spcPct val="90000"/>
              </a:lnSpc>
            </a:pPr>
            <a:r>
              <a:rPr lang="zh-CN" altLang="en-US" sz="2000"/>
              <a:t>目前自然语言处理（理解）的研究从大的角度可分为两类方法：理性主义与经验主义方法，下面对这两种方法作一些介绍和对比分析。</a:t>
            </a:r>
            <a:endParaRPr lang="zh-CN" altLang="en-US" sz="2600"/>
          </a:p>
          <a:p>
            <a:pPr eaLnBrk="1" hangingPunct="1">
              <a:lnSpc>
                <a:spcPct val="90000"/>
              </a:lnSpc>
            </a:pPr>
            <a:r>
              <a:rPr lang="zh-CN" altLang="en-US" sz="2000" b="1"/>
              <a:t>理性主义与经验主义方法的哲学分野之一：对语言知识来源的不同认识</a:t>
            </a:r>
            <a:endParaRPr lang="zh-CN" altLang="en-US" sz="2600" b="1"/>
          </a:p>
          <a:p>
            <a:pPr lvl="1" eaLnBrk="1" hangingPunct="1">
              <a:lnSpc>
                <a:spcPct val="90000"/>
              </a:lnSpc>
            </a:pPr>
            <a:r>
              <a:rPr lang="zh-CN" altLang="en-US" sz="2200" b="1"/>
              <a:t>理性主义认为</a:t>
            </a:r>
            <a:r>
              <a:rPr lang="zh-CN" altLang="en-US" sz="2200"/>
              <a:t>：人的很大一部分语言知识是与生俱来的。诺姆</a:t>
            </a:r>
            <a:r>
              <a:rPr lang="zh-CN" altLang="en-US" sz="2200">
                <a:sym typeface="Symbol" panose="05050102010706020507" pitchFamily="18" charset="2"/>
              </a:rPr>
              <a:t></a:t>
            </a:r>
            <a:r>
              <a:rPr lang="zh-CN" altLang="en-US" sz="2200"/>
              <a:t>乔姆斯基的内在语言官能理论被广泛接受。这种方法发展的</a:t>
            </a:r>
            <a:r>
              <a:rPr lang="en-US" altLang="zh-CN" sz="2200"/>
              <a:t>1960</a:t>
            </a:r>
            <a:r>
              <a:rPr lang="zh-CN" altLang="en-US" sz="2200"/>
              <a:t>年代至</a:t>
            </a:r>
            <a:r>
              <a:rPr lang="en-US" altLang="zh-CN" sz="2200"/>
              <a:t>1980</a:t>
            </a:r>
            <a:r>
              <a:rPr lang="zh-CN" altLang="en-US" sz="2200"/>
              <a:t>年代中期受到广泛关注和快速发展。</a:t>
            </a:r>
          </a:p>
          <a:p>
            <a:pPr lvl="1" eaLnBrk="1" hangingPunct="1">
              <a:lnSpc>
                <a:spcPct val="90000"/>
              </a:lnSpc>
            </a:pPr>
            <a:r>
              <a:rPr lang="zh-CN" altLang="en-US" sz="2200" b="1"/>
              <a:t>经验主义认为</a:t>
            </a:r>
            <a:r>
              <a:rPr lang="zh-CN" altLang="en-US" sz="2200"/>
              <a:t>：人的语言知识是通过感观输入，经过一些简单的联想与通用化</a:t>
            </a:r>
            <a:r>
              <a:rPr lang="en-US" altLang="zh-CN" sz="2200" b="1"/>
              <a:t>(</a:t>
            </a:r>
            <a:r>
              <a:rPr lang="zh-CN" altLang="en-US" sz="2200"/>
              <a:t>泛化</a:t>
            </a:r>
            <a:r>
              <a:rPr lang="en-US" altLang="zh-CN" sz="2200" b="1"/>
              <a:t>)</a:t>
            </a:r>
            <a:r>
              <a:rPr lang="zh-CN" altLang="en-US" sz="2200"/>
              <a:t>的操作而得到的。从大量的语言数据中获得语言的知识结构。这种方法从</a:t>
            </a:r>
            <a:r>
              <a:rPr lang="en-US" altLang="zh-CN" sz="2200"/>
              <a:t>1920</a:t>
            </a:r>
            <a:r>
              <a:rPr lang="zh-CN" altLang="en-US" sz="2200"/>
              <a:t>年代至</a:t>
            </a:r>
            <a:r>
              <a:rPr lang="en-US" altLang="zh-CN" sz="2200"/>
              <a:t>1950</a:t>
            </a:r>
            <a:r>
              <a:rPr lang="zh-CN" altLang="en-US" sz="2200"/>
              <a:t>年代得到初步研究和发展，从</a:t>
            </a:r>
            <a:r>
              <a:rPr lang="en-US" altLang="zh-CN" sz="2200"/>
              <a:t>1980</a:t>
            </a:r>
            <a:r>
              <a:rPr lang="zh-CN" altLang="en-US" sz="2200"/>
              <a:t>年代中期开始得到广泛关注和快速发展。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A6CF7FEE-8906-1379-1DF8-D5E62550C91F}"/>
              </a:ext>
            </a:extLst>
          </p:cNvPr>
          <p:cNvSpPr>
            <a:spLocks noGrp="1" noChangeArrowheads="1"/>
          </p:cNvSpPr>
          <p:nvPr>
            <p:ph type="title"/>
          </p:nvPr>
        </p:nvSpPr>
        <p:spPr/>
        <p:txBody>
          <a:bodyPr/>
          <a:lstStyle/>
          <a:p>
            <a:pPr eaLnBrk="1" hangingPunct="1"/>
            <a:r>
              <a:rPr lang="zh-CN" altLang="en-US" b="1"/>
              <a:t>基本研究方法</a:t>
            </a:r>
            <a:r>
              <a:rPr lang="en-US" altLang="zh-CN" b="1"/>
              <a:t>(2)</a:t>
            </a:r>
          </a:p>
        </p:txBody>
      </p:sp>
      <p:sp>
        <p:nvSpPr>
          <p:cNvPr id="35843" name="Rectangle 3">
            <a:extLst>
              <a:ext uri="{FF2B5EF4-FFF2-40B4-BE49-F238E27FC236}">
                <a16:creationId xmlns:a16="http://schemas.microsoft.com/office/drawing/2014/main" id="{A35DF2A2-1238-F682-E85E-6C161F846EC8}"/>
              </a:ext>
            </a:extLst>
          </p:cNvPr>
          <p:cNvSpPr>
            <a:spLocks noGrp="1" noChangeArrowheads="1"/>
          </p:cNvSpPr>
          <p:nvPr>
            <p:ph type="body" idx="1"/>
          </p:nvPr>
        </p:nvSpPr>
        <p:spPr>
          <a:xfrm>
            <a:off x="566738" y="1895475"/>
            <a:ext cx="8001000" cy="3621088"/>
          </a:xfrm>
        </p:spPr>
        <p:txBody>
          <a:bodyPr/>
          <a:lstStyle/>
          <a:p>
            <a:pPr eaLnBrk="1" hangingPunct="1"/>
            <a:r>
              <a:rPr lang="zh-CN" altLang="en-US" sz="2800" b="1"/>
              <a:t>理性主义与经验主义方法的哲学分野之二：研究对象的差异</a:t>
            </a:r>
          </a:p>
          <a:p>
            <a:pPr lvl="1" eaLnBrk="1" hangingPunct="1"/>
            <a:r>
              <a:rPr lang="zh-CN" altLang="en-US"/>
              <a:t>理性主义方法：研究人的语言知识结构</a:t>
            </a:r>
            <a:r>
              <a:rPr lang="en-US" altLang="zh-CN" b="1"/>
              <a:t>(</a:t>
            </a:r>
            <a:r>
              <a:rPr lang="zh-CN" altLang="en-US"/>
              <a:t>语言能力，</a:t>
            </a:r>
            <a:r>
              <a:rPr lang="en-US" altLang="zh-CN"/>
              <a:t>language competence</a:t>
            </a:r>
            <a:r>
              <a:rPr lang="en-US" altLang="zh-CN" b="1"/>
              <a:t>)</a:t>
            </a:r>
            <a:r>
              <a:rPr lang="zh-CN" altLang="en-US"/>
              <a:t>，实际的语言数据</a:t>
            </a:r>
            <a:r>
              <a:rPr lang="en-US" altLang="zh-CN" b="1"/>
              <a:t>(</a:t>
            </a:r>
            <a:r>
              <a:rPr lang="zh-CN" altLang="en-US"/>
              <a:t>语言行为，</a:t>
            </a:r>
            <a:r>
              <a:rPr lang="en-US" altLang="zh-CN"/>
              <a:t>language performance</a:t>
            </a:r>
            <a:r>
              <a:rPr lang="en-US" altLang="zh-CN" b="1"/>
              <a:t>)</a:t>
            </a:r>
            <a:r>
              <a:rPr lang="zh-CN" altLang="en-US"/>
              <a:t>只提供了这种内在知识的间接证据。</a:t>
            </a:r>
          </a:p>
          <a:p>
            <a:pPr lvl="1" eaLnBrk="1" hangingPunct="1"/>
            <a:r>
              <a:rPr lang="zh-CN" altLang="en-US"/>
              <a:t>经验主义方法：直接研究这些实际的语言数据。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C5D3196-FB2E-30FE-7EA6-545E7ECB341A}"/>
              </a:ext>
            </a:extLst>
          </p:cNvPr>
          <p:cNvSpPr>
            <a:spLocks noGrp="1" noChangeArrowheads="1"/>
          </p:cNvSpPr>
          <p:nvPr>
            <p:ph type="title"/>
          </p:nvPr>
        </p:nvSpPr>
        <p:spPr/>
        <p:txBody>
          <a:bodyPr/>
          <a:lstStyle/>
          <a:p>
            <a:pPr eaLnBrk="1" hangingPunct="1"/>
            <a:r>
              <a:rPr lang="zh-CN" altLang="en-US" b="1"/>
              <a:t>基本研究方法</a:t>
            </a:r>
            <a:r>
              <a:rPr lang="en-US" altLang="zh-CN" b="1"/>
              <a:t>(3)</a:t>
            </a:r>
          </a:p>
        </p:txBody>
      </p:sp>
      <p:sp>
        <p:nvSpPr>
          <p:cNvPr id="36867" name="Rectangle 3">
            <a:extLst>
              <a:ext uri="{FF2B5EF4-FFF2-40B4-BE49-F238E27FC236}">
                <a16:creationId xmlns:a16="http://schemas.microsoft.com/office/drawing/2014/main" id="{BEEC1257-F94E-115C-9B64-F0A99C08FBB7}"/>
              </a:ext>
            </a:extLst>
          </p:cNvPr>
          <p:cNvSpPr>
            <a:spLocks noGrp="1" noChangeArrowheads="1"/>
          </p:cNvSpPr>
          <p:nvPr>
            <p:ph type="body" idx="1"/>
          </p:nvPr>
        </p:nvSpPr>
        <p:spPr>
          <a:xfrm>
            <a:off x="566738" y="1898650"/>
            <a:ext cx="8001000" cy="4267200"/>
          </a:xfrm>
        </p:spPr>
        <p:txBody>
          <a:bodyPr/>
          <a:lstStyle/>
          <a:p>
            <a:pPr eaLnBrk="1" hangingPunct="1"/>
            <a:r>
              <a:rPr lang="zh-CN" altLang="en-US" b="1"/>
              <a:t>理性主义与经验主义方法的哲学分野之三：运用不同的理论</a:t>
            </a:r>
          </a:p>
          <a:p>
            <a:pPr lvl="1" eaLnBrk="1" hangingPunct="1"/>
            <a:r>
              <a:rPr lang="zh-CN" altLang="en-US"/>
              <a:t>理性主义：通常基于</a:t>
            </a:r>
            <a:r>
              <a:rPr lang="en-US" altLang="zh-CN" b="1"/>
              <a:t>Chomsky </a:t>
            </a:r>
            <a:r>
              <a:rPr lang="zh-CN" altLang="en-US"/>
              <a:t>的语言原则</a:t>
            </a:r>
            <a:r>
              <a:rPr lang="en-US" altLang="zh-CN"/>
              <a:t>(principles)</a:t>
            </a:r>
            <a:r>
              <a:rPr lang="zh-CN" altLang="en-US"/>
              <a:t>，通过语言所必须遵守的一系列原则来描述语言。</a:t>
            </a:r>
          </a:p>
          <a:p>
            <a:pPr lvl="1" eaLnBrk="1" hangingPunct="1"/>
            <a:r>
              <a:rPr lang="zh-CN" altLang="en-US"/>
              <a:t>经验主义：通常是基于</a:t>
            </a:r>
            <a:r>
              <a:rPr lang="en-US" altLang="zh-CN" b="1"/>
              <a:t>Shannon </a:t>
            </a:r>
            <a:r>
              <a:rPr lang="zh-CN" altLang="en-US"/>
              <a:t>的信息论、概率统计、机器学习等。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2E853F1B-24BA-87E7-B436-4542E546A100}"/>
              </a:ext>
            </a:extLst>
          </p:cNvPr>
          <p:cNvSpPr>
            <a:spLocks noGrp="1" noChangeArrowheads="1"/>
          </p:cNvSpPr>
          <p:nvPr>
            <p:ph type="title"/>
          </p:nvPr>
        </p:nvSpPr>
        <p:spPr/>
        <p:txBody>
          <a:bodyPr/>
          <a:lstStyle/>
          <a:p>
            <a:pPr eaLnBrk="1" hangingPunct="1"/>
            <a:r>
              <a:rPr lang="zh-CN" altLang="en-US" b="1"/>
              <a:t>基本研究方法</a:t>
            </a:r>
            <a:r>
              <a:rPr lang="en-US" altLang="zh-CN" b="1"/>
              <a:t>(4)</a:t>
            </a:r>
          </a:p>
        </p:txBody>
      </p:sp>
      <p:sp>
        <p:nvSpPr>
          <p:cNvPr id="37891" name="Rectangle 3">
            <a:extLst>
              <a:ext uri="{FF2B5EF4-FFF2-40B4-BE49-F238E27FC236}">
                <a16:creationId xmlns:a16="http://schemas.microsoft.com/office/drawing/2014/main" id="{E10AFDD2-9C01-3D03-C4D4-1D36EF00BD4C}"/>
              </a:ext>
            </a:extLst>
          </p:cNvPr>
          <p:cNvSpPr>
            <a:spLocks noGrp="1" noChangeArrowheads="1"/>
          </p:cNvSpPr>
          <p:nvPr>
            <p:ph type="body" idx="1"/>
          </p:nvPr>
        </p:nvSpPr>
        <p:spPr>
          <a:xfrm>
            <a:off x="566738" y="1898650"/>
            <a:ext cx="8001000" cy="4267200"/>
          </a:xfrm>
        </p:spPr>
        <p:txBody>
          <a:bodyPr/>
          <a:lstStyle/>
          <a:p>
            <a:pPr eaLnBrk="1" hangingPunct="1"/>
            <a:r>
              <a:rPr lang="zh-CN" altLang="en-US" b="1"/>
              <a:t>理性主义与经验主义方法的哲学分野之四：采用不同的处理方法</a:t>
            </a:r>
          </a:p>
          <a:p>
            <a:pPr lvl="1" eaLnBrk="1" hangingPunct="1"/>
            <a:r>
              <a:rPr lang="zh-CN" altLang="en-US"/>
              <a:t>理性主义：通常通过一些特殊的语句或语言现象的研究来得到对人的语言能力的认识，而这些语句和语言现象在实际的应用中并不常见。</a:t>
            </a:r>
          </a:p>
          <a:p>
            <a:pPr lvl="1" eaLnBrk="1" hangingPunct="1"/>
            <a:r>
              <a:rPr lang="zh-CN" altLang="en-US"/>
              <a:t>经验主义：偏重于对大规模语言数据中人们所实际使用的普通语句的统计</a:t>
            </a:r>
            <a:r>
              <a:rPr lang="en-US" altLang="zh-CN"/>
              <a:t>(</a:t>
            </a:r>
            <a:r>
              <a:rPr lang="zh-CN" altLang="en-US"/>
              <a:t>学习</a:t>
            </a:r>
            <a:r>
              <a:rPr lang="en-US" altLang="zh-CN"/>
              <a:t>)</a:t>
            </a:r>
            <a:r>
              <a:rPr lang="zh-CN" altLang="en-US"/>
              <a:t>。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55CF16B3-FD70-60B8-980B-15BEB41F35C0}"/>
              </a:ext>
            </a:extLst>
          </p:cNvPr>
          <p:cNvSpPr>
            <a:spLocks noGrp="1" noChangeArrowheads="1"/>
          </p:cNvSpPr>
          <p:nvPr>
            <p:ph type="title"/>
          </p:nvPr>
        </p:nvSpPr>
        <p:spPr/>
        <p:txBody>
          <a:bodyPr/>
          <a:lstStyle/>
          <a:p>
            <a:pPr eaLnBrk="1" hangingPunct="1"/>
            <a:r>
              <a:rPr lang="zh-CN" altLang="en-US" b="1"/>
              <a:t>基本研究方法</a:t>
            </a:r>
            <a:r>
              <a:rPr lang="en-US" altLang="zh-CN" b="1"/>
              <a:t>(5)</a:t>
            </a:r>
          </a:p>
        </p:txBody>
      </p:sp>
      <p:sp>
        <p:nvSpPr>
          <p:cNvPr id="38915" name="Rectangle 3">
            <a:extLst>
              <a:ext uri="{FF2B5EF4-FFF2-40B4-BE49-F238E27FC236}">
                <a16:creationId xmlns:a16="http://schemas.microsoft.com/office/drawing/2014/main" id="{8BDD6263-A016-DF95-0FBA-49776D3C11B4}"/>
              </a:ext>
            </a:extLst>
          </p:cNvPr>
          <p:cNvSpPr>
            <a:spLocks noGrp="1" noChangeArrowheads="1"/>
          </p:cNvSpPr>
          <p:nvPr>
            <p:ph type="body" idx="1"/>
          </p:nvPr>
        </p:nvSpPr>
        <p:spPr/>
        <p:txBody>
          <a:bodyPr/>
          <a:lstStyle/>
          <a:p>
            <a:pPr eaLnBrk="1" hangingPunct="1"/>
            <a:r>
              <a:rPr lang="zh-CN" altLang="en-US" sz="2600" b="1"/>
              <a:t>理性主义</a:t>
            </a:r>
            <a:r>
              <a:rPr lang="zh-CN" altLang="en-US" sz="2600"/>
              <a:t>的问题求解方法是基于规则的分析方法，核心是通过以下步骤建立符号处理系统：</a:t>
            </a:r>
          </a:p>
          <a:p>
            <a:pPr lvl="1" eaLnBrk="1" hangingPunct="1">
              <a:buFont typeface="Wingdings" panose="05000000000000000000" pitchFamily="2" charset="2"/>
              <a:buNone/>
            </a:pPr>
            <a:r>
              <a:rPr lang="zh-CN" altLang="en-US" sz="2200"/>
              <a:t>    </a:t>
            </a:r>
            <a:r>
              <a:rPr lang="zh-CN" altLang="en-US" sz="2000" b="1"/>
              <a:t>规则库开发</a:t>
            </a:r>
            <a:r>
              <a:rPr lang="zh-CN" altLang="en-US" sz="2000"/>
              <a:t>：</a:t>
            </a:r>
            <a:r>
              <a:rPr lang="en-US" altLang="zh-CN" sz="2000" b="1"/>
              <a:t>N + N </a:t>
            </a:r>
            <a:r>
              <a:rPr lang="en-US" altLang="zh-CN" sz="2000">
                <a:sym typeface="Symbol" panose="05050102010706020507" pitchFamily="18" charset="2"/>
              </a:rPr>
              <a:t></a:t>
            </a:r>
            <a:r>
              <a:rPr lang="en-US" altLang="zh-CN" sz="2000"/>
              <a:t> </a:t>
            </a:r>
            <a:r>
              <a:rPr lang="en-US" altLang="zh-CN" sz="2000" b="1"/>
              <a:t>NP</a:t>
            </a:r>
            <a:endParaRPr lang="en-US" altLang="zh-CN" sz="2000"/>
          </a:p>
          <a:p>
            <a:pPr lvl="1" eaLnBrk="1" hangingPunct="1">
              <a:buFont typeface="Wingdings" panose="05000000000000000000" pitchFamily="2" charset="2"/>
              <a:buNone/>
            </a:pPr>
            <a:r>
              <a:rPr lang="en-US" altLang="zh-CN" sz="2000"/>
              <a:t>     </a:t>
            </a:r>
            <a:r>
              <a:rPr lang="zh-CN" altLang="en-US" sz="2000" b="1"/>
              <a:t>词典标注</a:t>
            </a:r>
            <a:r>
              <a:rPr lang="en-US" altLang="zh-CN" sz="2000" b="1"/>
              <a:t>: #</a:t>
            </a:r>
            <a:r>
              <a:rPr lang="zh-CN" altLang="en-US" sz="2000"/>
              <a:t>工作，</a:t>
            </a:r>
            <a:r>
              <a:rPr lang="en-US" altLang="zh-CN" sz="2000" b="1"/>
              <a:t>N(uc)</a:t>
            </a:r>
            <a:r>
              <a:rPr lang="zh-CN" altLang="en-US" sz="2000"/>
              <a:t>；</a:t>
            </a:r>
            <a:r>
              <a:rPr lang="en-US" altLang="zh-CN" sz="2000" b="1"/>
              <a:t>V</a:t>
            </a:r>
            <a:r>
              <a:rPr lang="zh-CN" altLang="en-US" sz="2000"/>
              <a:t>；</a:t>
            </a:r>
          </a:p>
          <a:p>
            <a:pPr lvl="1" eaLnBrk="1" hangingPunct="1">
              <a:buFont typeface="Wingdings" panose="05000000000000000000" pitchFamily="2" charset="2"/>
              <a:buNone/>
            </a:pPr>
            <a:r>
              <a:rPr lang="zh-CN" altLang="en-US" sz="2000"/>
              <a:t>     </a:t>
            </a:r>
            <a:r>
              <a:rPr lang="zh-CN" altLang="en-US" sz="2000" b="1"/>
              <a:t>推导算法设计</a:t>
            </a:r>
            <a:r>
              <a:rPr lang="zh-CN" altLang="en-US" sz="2000"/>
              <a:t>：归约？推导？歧义消解方法？</a:t>
            </a:r>
            <a:r>
              <a:rPr lang="en-US" altLang="zh-CN" sz="2000" b="1">
                <a:latin typeface="Arial" panose="020B0604020202020204" pitchFamily="34" charset="0"/>
              </a:rPr>
              <a:t>……</a:t>
            </a:r>
            <a:endParaRPr lang="en-US" altLang="zh-CN" sz="2000" b="1"/>
          </a:p>
          <a:p>
            <a:pPr lvl="1" eaLnBrk="1" hangingPunct="1">
              <a:buFont typeface="Wingdings" panose="05000000000000000000" pitchFamily="2" charset="2"/>
              <a:buNone/>
            </a:pPr>
            <a:r>
              <a:rPr lang="en-US" altLang="zh-CN" sz="2000" b="1"/>
              <a:t>        </a:t>
            </a:r>
            <a:r>
              <a:rPr lang="zh-CN" altLang="en-US" sz="2000" b="1"/>
              <a:t>知识库＋推理系统</a:t>
            </a:r>
            <a:r>
              <a:rPr lang="zh-CN" altLang="en-US" sz="2000" b="1">
                <a:sym typeface="Symbol" panose="05050102010706020507" pitchFamily="18" charset="2"/>
              </a:rPr>
              <a:t></a:t>
            </a:r>
            <a:r>
              <a:rPr lang="en-US" altLang="zh-CN" sz="2000" b="1"/>
              <a:t>NLP</a:t>
            </a:r>
            <a:r>
              <a:rPr lang="zh-CN" altLang="en-US" sz="2000" b="1"/>
              <a:t>系统</a:t>
            </a:r>
          </a:p>
          <a:p>
            <a:pPr eaLnBrk="1" hangingPunct="1"/>
            <a:r>
              <a:rPr lang="zh-CN" altLang="en-US" sz="2600" b="1"/>
              <a:t>理性主义</a:t>
            </a:r>
            <a:r>
              <a:rPr lang="zh-CN" altLang="en-US" sz="2600"/>
              <a:t>的理论基础：</a:t>
            </a:r>
            <a:r>
              <a:rPr lang="en-US" altLang="zh-CN" sz="2600" b="1"/>
              <a:t>Chomsky </a:t>
            </a:r>
            <a:r>
              <a:rPr lang="zh-CN" altLang="en-US" sz="2600"/>
              <a:t>的文法理论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BCDA1A94-5EBA-452A-7B56-A4C282927CB0}"/>
              </a:ext>
            </a:extLst>
          </p:cNvPr>
          <p:cNvSpPr>
            <a:spLocks noGrp="1" noChangeArrowheads="1"/>
          </p:cNvSpPr>
          <p:nvPr>
            <p:ph type="title"/>
          </p:nvPr>
        </p:nvSpPr>
        <p:spPr/>
        <p:txBody>
          <a:bodyPr/>
          <a:lstStyle/>
          <a:p>
            <a:pPr eaLnBrk="1" hangingPunct="1"/>
            <a:r>
              <a:rPr lang="zh-CN" altLang="en-US" b="1"/>
              <a:t>基本研究方法</a:t>
            </a:r>
            <a:r>
              <a:rPr lang="en-US" altLang="zh-CN" b="1"/>
              <a:t>(6)</a:t>
            </a:r>
          </a:p>
        </p:txBody>
      </p:sp>
      <p:sp>
        <p:nvSpPr>
          <p:cNvPr id="39939" name="Rectangle 3">
            <a:extLst>
              <a:ext uri="{FF2B5EF4-FFF2-40B4-BE49-F238E27FC236}">
                <a16:creationId xmlns:a16="http://schemas.microsoft.com/office/drawing/2014/main" id="{3AF14C37-4C25-26FA-6C1A-CD6B5E2F22C6}"/>
              </a:ext>
            </a:extLst>
          </p:cNvPr>
          <p:cNvSpPr>
            <a:spLocks noGrp="1" noChangeArrowheads="1"/>
          </p:cNvSpPr>
          <p:nvPr>
            <p:ph type="body" idx="1"/>
          </p:nvPr>
        </p:nvSpPr>
        <p:spPr>
          <a:xfrm>
            <a:off x="566738" y="1897063"/>
            <a:ext cx="8001000" cy="3908425"/>
          </a:xfrm>
        </p:spPr>
        <p:txBody>
          <a:bodyPr/>
          <a:lstStyle/>
          <a:p>
            <a:pPr eaLnBrk="1" hangingPunct="1"/>
            <a:r>
              <a:rPr lang="zh-CN" altLang="en-US"/>
              <a:t>经验主义的问题求解方法是基于大规模真实语料</a:t>
            </a:r>
            <a:r>
              <a:rPr lang="en-US" altLang="zh-CN"/>
              <a:t>(</a:t>
            </a:r>
            <a:r>
              <a:rPr lang="zh-CN" altLang="en-US"/>
              <a:t>语言数据</a:t>
            </a:r>
            <a:r>
              <a:rPr lang="en-US" altLang="zh-CN"/>
              <a:t>)</a:t>
            </a:r>
            <a:r>
              <a:rPr lang="zh-CN" altLang="en-US"/>
              <a:t>的计算方法，主要包括以下步骤：</a:t>
            </a:r>
          </a:p>
          <a:p>
            <a:pPr eaLnBrk="1" hangingPunct="1">
              <a:buFont typeface="Wingdings" panose="05000000000000000000" pitchFamily="2" charset="2"/>
              <a:buNone/>
            </a:pPr>
            <a:r>
              <a:rPr lang="zh-CN" altLang="en-US" sz="2000"/>
              <a:t>    大规模真实数据的收集、标注：真实性、代表性、标注信息</a:t>
            </a:r>
            <a:r>
              <a:rPr lang="en-US" altLang="zh-CN" sz="2000" b="1">
                <a:latin typeface="Arial" panose="020B0604020202020204" pitchFamily="34" charset="0"/>
              </a:rPr>
              <a:t>……</a:t>
            </a:r>
            <a:endParaRPr lang="en-US" altLang="zh-CN" sz="2000"/>
          </a:p>
          <a:p>
            <a:pPr eaLnBrk="1" hangingPunct="1">
              <a:buFont typeface="Wingdings" panose="05000000000000000000" pitchFamily="2" charset="2"/>
              <a:buNone/>
            </a:pPr>
            <a:r>
              <a:rPr lang="en-US" altLang="zh-CN" sz="2000"/>
              <a:t>    </a:t>
            </a:r>
            <a:r>
              <a:rPr lang="zh-CN" altLang="en-US" sz="2000"/>
              <a:t>学习模型建立：模型的复杂性、有效性、参数训练方法</a:t>
            </a:r>
            <a:r>
              <a:rPr lang="en-US" altLang="zh-CN" sz="2000" b="1">
                <a:latin typeface="Arial" panose="020B0604020202020204" pitchFamily="34" charset="0"/>
              </a:rPr>
              <a:t>……</a:t>
            </a:r>
            <a:endParaRPr lang="en-US" altLang="zh-CN" sz="2000"/>
          </a:p>
          <a:p>
            <a:pPr eaLnBrk="1" hangingPunct="1">
              <a:buFont typeface="Wingdings" panose="05000000000000000000" pitchFamily="2" charset="2"/>
              <a:buNone/>
            </a:pPr>
            <a:r>
              <a:rPr lang="en-US" altLang="zh-CN" sz="2000"/>
              <a:t>       </a:t>
            </a:r>
            <a:r>
              <a:rPr lang="zh-CN" altLang="en-US" sz="2000"/>
              <a:t>语料库＋ 学习模型</a:t>
            </a:r>
            <a:r>
              <a:rPr lang="zh-CN" altLang="en-US" sz="2000">
                <a:sym typeface="Symbol" panose="05050102010706020507" pitchFamily="18" charset="2"/>
              </a:rPr>
              <a:t></a:t>
            </a:r>
            <a:r>
              <a:rPr lang="zh-CN" altLang="en-US" sz="2000"/>
              <a:t> </a:t>
            </a:r>
            <a:r>
              <a:rPr lang="en-US" altLang="zh-CN" sz="2000" b="1"/>
              <a:t>NLP </a:t>
            </a:r>
            <a:r>
              <a:rPr lang="zh-CN" altLang="en-US" sz="2000"/>
              <a:t>系统</a:t>
            </a:r>
          </a:p>
          <a:p>
            <a:pPr eaLnBrk="1" hangingPunct="1"/>
            <a:r>
              <a:rPr lang="zh-CN" altLang="en-US"/>
              <a:t>经验主义的理论基础：统计学、信息论、机器学习</a:t>
            </a:r>
            <a:r>
              <a:rPr lang="en-US" altLang="zh-CN"/>
              <a:t>(</a:t>
            </a:r>
            <a:r>
              <a:rPr lang="zh-CN" altLang="en-US"/>
              <a:t>深度学习</a:t>
            </a:r>
            <a:r>
              <a:rPr lang="en-US" altLang="zh-CN"/>
              <a:t>)</a:t>
            </a:r>
            <a:r>
              <a:rPr lang="zh-CN" altLang="en-US"/>
              <a: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4991FE1-E912-D5D0-8835-4242DFEC6E90}"/>
              </a:ext>
            </a:extLst>
          </p:cNvPr>
          <p:cNvSpPr>
            <a:spLocks noGrp="1" noChangeArrowheads="1"/>
          </p:cNvSpPr>
          <p:nvPr>
            <p:ph type="title"/>
          </p:nvPr>
        </p:nvSpPr>
        <p:spPr/>
        <p:txBody>
          <a:bodyPr/>
          <a:lstStyle/>
          <a:p>
            <a:pPr eaLnBrk="1" hangingPunct="1"/>
            <a:r>
              <a:rPr lang="zh-CN" altLang="en-US" b="1"/>
              <a:t>基本研究方法</a:t>
            </a:r>
            <a:r>
              <a:rPr lang="en-US" altLang="zh-CN" b="1"/>
              <a:t>(7)</a:t>
            </a:r>
          </a:p>
        </p:txBody>
      </p:sp>
      <p:grpSp>
        <p:nvGrpSpPr>
          <p:cNvPr id="40963" name="Group 4">
            <a:extLst>
              <a:ext uri="{FF2B5EF4-FFF2-40B4-BE49-F238E27FC236}">
                <a16:creationId xmlns:a16="http://schemas.microsoft.com/office/drawing/2014/main" id="{9B6F58E8-EBD0-1E49-9B6A-06B2BF079F08}"/>
              </a:ext>
            </a:extLst>
          </p:cNvPr>
          <p:cNvGrpSpPr>
            <a:grpSpLocks/>
          </p:cNvGrpSpPr>
          <p:nvPr/>
        </p:nvGrpSpPr>
        <p:grpSpPr bwMode="auto">
          <a:xfrm>
            <a:off x="755650" y="1989138"/>
            <a:ext cx="7561263" cy="4103687"/>
            <a:chOff x="2421" y="9394"/>
            <a:chExt cx="6840" cy="3660"/>
          </a:xfrm>
        </p:grpSpPr>
        <p:sp>
          <p:nvSpPr>
            <p:cNvPr id="40964" name="Text Box 5">
              <a:extLst>
                <a:ext uri="{FF2B5EF4-FFF2-40B4-BE49-F238E27FC236}">
                  <a16:creationId xmlns:a16="http://schemas.microsoft.com/office/drawing/2014/main" id="{78CCFF0A-E8EF-DD27-CB4B-9E7CEFFF683F}"/>
                </a:ext>
              </a:extLst>
            </p:cNvPr>
            <p:cNvSpPr txBox="1">
              <a:spLocks noChangeArrowheads="1"/>
            </p:cNvSpPr>
            <p:nvPr/>
          </p:nvSpPr>
          <p:spPr bwMode="auto">
            <a:xfrm>
              <a:off x="7641" y="12609"/>
              <a:ext cx="1260" cy="4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gn="just" eaLnBrk="1" hangingPunct="1">
                <a:spcBef>
                  <a:spcPct val="0"/>
                </a:spcBef>
                <a:buClrTx/>
                <a:buFontTx/>
                <a:buNone/>
              </a:pPr>
              <a:r>
                <a:rPr lang="en-US" altLang="zh-CN" sz="2000" b="1">
                  <a:latin typeface="Times New Roman" panose="02020603050405020304" pitchFamily="18" charset="0"/>
                </a:rPr>
                <a:t>……</a:t>
              </a:r>
              <a:endParaRPr lang="en-US" altLang="zh-CN" sz="2000"/>
            </a:p>
          </p:txBody>
        </p:sp>
        <p:sp>
          <p:nvSpPr>
            <p:cNvPr id="40965" name="Text Box 6">
              <a:extLst>
                <a:ext uri="{FF2B5EF4-FFF2-40B4-BE49-F238E27FC236}">
                  <a16:creationId xmlns:a16="http://schemas.microsoft.com/office/drawing/2014/main" id="{AEE3E1C5-8104-4A2D-D37B-D315C00DC676}"/>
                </a:ext>
              </a:extLst>
            </p:cNvPr>
            <p:cNvSpPr txBox="1">
              <a:spLocks noChangeArrowheads="1"/>
            </p:cNvSpPr>
            <p:nvPr/>
          </p:nvSpPr>
          <p:spPr bwMode="auto">
            <a:xfrm>
              <a:off x="3246" y="12607"/>
              <a:ext cx="1260" cy="4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gn="just" eaLnBrk="1" hangingPunct="1">
                <a:spcBef>
                  <a:spcPct val="0"/>
                </a:spcBef>
                <a:buClrTx/>
                <a:buFontTx/>
                <a:buNone/>
              </a:pPr>
              <a:r>
                <a:rPr lang="en-US" altLang="zh-CN" sz="2000" b="1">
                  <a:latin typeface="Times New Roman" panose="02020603050405020304" pitchFamily="18" charset="0"/>
                </a:rPr>
                <a:t>……</a:t>
              </a:r>
              <a:endParaRPr lang="en-US" altLang="zh-CN" sz="2000"/>
            </a:p>
          </p:txBody>
        </p:sp>
        <p:sp>
          <p:nvSpPr>
            <p:cNvPr id="40966" name="Text Box 7">
              <a:extLst>
                <a:ext uri="{FF2B5EF4-FFF2-40B4-BE49-F238E27FC236}">
                  <a16:creationId xmlns:a16="http://schemas.microsoft.com/office/drawing/2014/main" id="{7CFC7C8E-21E5-FC90-07A4-1010A9E9FBAB}"/>
                </a:ext>
              </a:extLst>
            </p:cNvPr>
            <p:cNvSpPr txBox="1">
              <a:spLocks noChangeArrowheads="1"/>
            </p:cNvSpPr>
            <p:nvPr/>
          </p:nvSpPr>
          <p:spPr bwMode="auto">
            <a:xfrm>
              <a:off x="2421" y="9394"/>
              <a:ext cx="2415" cy="4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r>
                <a:rPr lang="zh-CN" altLang="en-US" sz="2000">
                  <a:latin typeface="黑体" panose="02010609060101010101" pitchFamily="49" charset="-122"/>
                  <a:ea typeface="黑体" panose="02010609060101010101" pitchFamily="49" charset="-122"/>
                </a:rPr>
                <a:t>基于规则的方法</a:t>
              </a:r>
              <a:endParaRPr lang="zh-CN" altLang="en-US" sz="2000"/>
            </a:p>
          </p:txBody>
        </p:sp>
        <p:sp>
          <p:nvSpPr>
            <p:cNvPr id="40967" name="Text Box 8">
              <a:extLst>
                <a:ext uri="{FF2B5EF4-FFF2-40B4-BE49-F238E27FC236}">
                  <a16:creationId xmlns:a16="http://schemas.microsoft.com/office/drawing/2014/main" id="{8CCDD617-0BFB-7259-7A1B-4D31AEFCCA59}"/>
                </a:ext>
              </a:extLst>
            </p:cNvPr>
            <p:cNvSpPr txBox="1">
              <a:spLocks noChangeArrowheads="1"/>
            </p:cNvSpPr>
            <p:nvPr/>
          </p:nvSpPr>
          <p:spPr bwMode="auto">
            <a:xfrm>
              <a:off x="2736" y="10372"/>
              <a:ext cx="1680" cy="1793"/>
            </a:xfrm>
            <a:prstGeom prst="rect">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r>
                <a:rPr lang="en-US" altLang="zh-CN" sz="2000">
                  <a:latin typeface="Times New Roman" panose="02020603050405020304" pitchFamily="18" charset="0"/>
                </a:rPr>
                <a:t> </a:t>
              </a:r>
              <a:r>
                <a:rPr lang="zh-CN" altLang="en-US" sz="2000">
                  <a:latin typeface="黑体" panose="02010609060101010101" pitchFamily="49" charset="-122"/>
                  <a:ea typeface="黑体" panose="02010609060101010101" pitchFamily="49" charset="-122"/>
                </a:rPr>
                <a:t>形式语言</a:t>
              </a:r>
            </a:p>
            <a:p>
              <a:pPr eaLnBrk="1" hangingPunct="1">
                <a:spcBef>
                  <a:spcPct val="0"/>
                </a:spcBef>
                <a:buClrTx/>
                <a:buFontTx/>
                <a:buNone/>
              </a:pPr>
              <a:r>
                <a:rPr lang="zh-CN" altLang="en-US" sz="2000">
                  <a:latin typeface="Times New Roman" panose="02020603050405020304" pitchFamily="18" charset="0"/>
                </a:rPr>
                <a:t> </a:t>
              </a:r>
              <a:r>
                <a:rPr lang="zh-CN" altLang="en-US" sz="2000">
                  <a:latin typeface="黑体" panose="02010609060101010101" pitchFamily="49" charset="-122"/>
                  <a:ea typeface="黑体" panose="02010609060101010101" pitchFamily="49" charset="-122"/>
                </a:rPr>
                <a:t>语法理论</a:t>
              </a:r>
            </a:p>
            <a:p>
              <a:pPr eaLnBrk="1" hangingPunct="1">
                <a:spcBef>
                  <a:spcPct val="0"/>
                </a:spcBef>
                <a:buClrTx/>
                <a:buFontTx/>
                <a:buNone/>
              </a:pPr>
              <a:r>
                <a:rPr lang="zh-CN" altLang="en-US" sz="2000">
                  <a:latin typeface="Times New Roman" panose="02020603050405020304" pitchFamily="18" charset="0"/>
                </a:rPr>
                <a:t> </a:t>
              </a:r>
              <a:r>
                <a:rPr lang="zh-CN" altLang="en-US" sz="2000">
                  <a:latin typeface="黑体" panose="02010609060101010101" pitchFamily="49" charset="-122"/>
                  <a:ea typeface="黑体" panose="02010609060101010101" pitchFamily="49" charset="-122"/>
                </a:rPr>
                <a:t>词法理论</a:t>
              </a:r>
            </a:p>
            <a:p>
              <a:pPr eaLnBrk="1" hangingPunct="1">
                <a:spcBef>
                  <a:spcPct val="0"/>
                </a:spcBef>
                <a:buClrTx/>
                <a:buFontTx/>
                <a:buNone/>
              </a:pPr>
              <a:r>
                <a:rPr lang="zh-CN" altLang="en-US" sz="2000">
                  <a:latin typeface="Times New Roman" panose="02020603050405020304" pitchFamily="18" charset="0"/>
                </a:rPr>
                <a:t> </a:t>
              </a:r>
              <a:r>
                <a:rPr lang="zh-CN" altLang="en-US" sz="2000">
                  <a:latin typeface="黑体" panose="02010609060101010101" pitchFamily="49" charset="-122"/>
                  <a:ea typeface="黑体" panose="02010609060101010101" pitchFamily="49" charset="-122"/>
                </a:rPr>
                <a:t>推理方法</a:t>
              </a:r>
            </a:p>
            <a:p>
              <a:pPr algn="just" eaLnBrk="1" hangingPunct="1">
                <a:spcBef>
                  <a:spcPct val="0"/>
                </a:spcBef>
                <a:buClrTx/>
                <a:buFontTx/>
                <a:buNone/>
              </a:pPr>
              <a:r>
                <a:rPr lang="zh-CN" altLang="en-US" sz="2000">
                  <a:latin typeface="Times New Roman" panose="02020603050405020304" pitchFamily="18" charset="0"/>
                </a:rPr>
                <a:t> </a:t>
              </a:r>
              <a:r>
                <a:rPr lang="en-US" altLang="zh-CN" sz="2000" b="1">
                  <a:latin typeface="Times New Roman" panose="02020603050405020304" pitchFamily="18" charset="0"/>
                </a:rPr>
                <a:t>……</a:t>
              </a:r>
              <a:endParaRPr lang="en-US" altLang="zh-CN" sz="2000"/>
            </a:p>
          </p:txBody>
        </p:sp>
        <p:sp>
          <p:nvSpPr>
            <p:cNvPr id="40968" name="Text Box 9">
              <a:extLst>
                <a:ext uri="{FF2B5EF4-FFF2-40B4-BE49-F238E27FC236}">
                  <a16:creationId xmlns:a16="http://schemas.microsoft.com/office/drawing/2014/main" id="{9E259613-D93B-3077-3CD1-4AEAD0EF5C6A}"/>
                </a:ext>
              </a:extLst>
            </p:cNvPr>
            <p:cNvSpPr txBox="1">
              <a:spLocks noChangeArrowheads="1"/>
            </p:cNvSpPr>
            <p:nvPr/>
          </p:nvSpPr>
          <p:spPr bwMode="auto">
            <a:xfrm>
              <a:off x="6846" y="9394"/>
              <a:ext cx="2415" cy="65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r>
                <a:rPr lang="zh-CN" altLang="en-US" sz="2000">
                  <a:latin typeface="黑体" panose="02010609060101010101" pitchFamily="49" charset="-122"/>
                  <a:ea typeface="黑体" panose="02010609060101010101" pitchFamily="49" charset="-122"/>
                </a:rPr>
                <a:t>基于学习的方法</a:t>
              </a:r>
              <a:endParaRPr lang="zh-CN" altLang="en-US" sz="2000"/>
            </a:p>
          </p:txBody>
        </p:sp>
        <p:sp>
          <p:nvSpPr>
            <p:cNvPr id="40969" name="Text Box 10">
              <a:extLst>
                <a:ext uri="{FF2B5EF4-FFF2-40B4-BE49-F238E27FC236}">
                  <a16:creationId xmlns:a16="http://schemas.microsoft.com/office/drawing/2014/main" id="{70ED9673-3BC3-051C-4A2B-DF660A91BBF4}"/>
                </a:ext>
              </a:extLst>
            </p:cNvPr>
            <p:cNvSpPr txBox="1">
              <a:spLocks noChangeArrowheads="1"/>
            </p:cNvSpPr>
            <p:nvPr/>
          </p:nvSpPr>
          <p:spPr bwMode="auto">
            <a:xfrm>
              <a:off x="7161" y="10372"/>
              <a:ext cx="1680" cy="1793"/>
            </a:xfrm>
            <a:prstGeom prst="rect">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r>
                <a:rPr lang="en-US" altLang="zh-CN" sz="2000">
                  <a:latin typeface="Times New Roman" panose="02020603050405020304" pitchFamily="18" charset="0"/>
                </a:rPr>
                <a:t> </a:t>
              </a:r>
              <a:r>
                <a:rPr lang="zh-CN" altLang="en-US" sz="2000">
                  <a:latin typeface="黑体" panose="02010609060101010101" pitchFamily="49" charset="-122"/>
                  <a:ea typeface="黑体" panose="02010609060101010101" pitchFamily="49" charset="-122"/>
                </a:rPr>
                <a:t>语言模型</a:t>
              </a:r>
            </a:p>
            <a:p>
              <a:pPr eaLnBrk="1" hangingPunct="1">
                <a:spcBef>
                  <a:spcPct val="0"/>
                </a:spcBef>
                <a:buClrTx/>
                <a:buFontTx/>
                <a:buNone/>
              </a:pPr>
              <a:r>
                <a:rPr lang="zh-CN" altLang="en-US" sz="2000" b="1">
                  <a:latin typeface="Times New Roman" panose="02020603050405020304" pitchFamily="18" charset="0"/>
                </a:rPr>
                <a:t> </a:t>
              </a:r>
              <a:r>
                <a:rPr lang="en-US" altLang="zh-CN" sz="2000" b="1">
                  <a:latin typeface="Times New Roman" panose="02020603050405020304" pitchFamily="18" charset="0"/>
                  <a:ea typeface="黑体" panose="02010609060101010101" pitchFamily="49" charset="-122"/>
                </a:rPr>
                <a:t>HMM</a:t>
              </a:r>
              <a:endParaRPr lang="en-US" altLang="zh-CN" sz="2000">
                <a:latin typeface="黑体" panose="02010609060101010101" pitchFamily="49" charset="-122"/>
                <a:ea typeface="黑体" panose="02010609060101010101" pitchFamily="49" charset="-122"/>
              </a:endParaRPr>
            </a:p>
            <a:p>
              <a:pPr eaLnBrk="1" hangingPunct="1">
                <a:spcBef>
                  <a:spcPct val="0"/>
                </a:spcBef>
                <a:buClrTx/>
                <a:buFontTx/>
                <a:buNone/>
              </a:pPr>
              <a:r>
                <a:rPr lang="en-US" altLang="zh-CN" sz="2000">
                  <a:latin typeface="Times New Roman" panose="02020603050405020304" pitchFamily="18" charset="0"/>
                </a:rPr>
                <a:t> </a:t>
              </a:r>
              <a:r>
                <a:rPr lang="zh-CN" altLang="en-US" sz="2000">
                  <a:latin typeface="黑体" panose="02010609060101010101" pitchFamily="49" charset="-122"/>
                  <a:ea typeface="黑体" panose="02010609060101010101" pitchFamily="49" charset="-122"/>
                </a:rPr>
                <a:t>机器学习</a:t>
              </a:r>
            </a:p>
            <a:p>
              <a:pPr eaLnBrk="1" hangingPunct="1">
                <a:spcBef>
                  <a:spcPct val="0"/>
                </a:spcBef>
                <a:buClrTx/>
                <a:buFontTx/>
                <a:buNone/>
              </a:pPr>
              <a:r>
                <a:rPr lang="zh-CN" altLang="en-US" sz="2000">
                  <a:latin typeface="Times New Roman" panose="02020603050405020304" pitchFamily="18" charset="0"/>
                </a:rPr>
                <a:t> </a:t>
              </a:r>
              <a:r>
                <a:rPr lang="zh-CN" altLang="en-US" sz="2000">
                  <a:latin typeface="黑体" panose="02010609060101010101" pitchFamily="49" charset="-122"/>
                  <a:ea typeface="黑体" panose="02010609060101010101" pitchFamily="49" charset="-122"/>
                </a:rPr>
                <a:t>搜索方法</a:t>
              </a:r>
            </a:p>
            <a:p>
              <a:pPr algn="just" eaLnBrk="1" hangingPunct="1">
                <a:spcBef>
                  <a:spcPct val="0"/>
                </a:spcBef>
                <a:buClrTx/>
                <a:buFontTx/>
                <a:buNone/>
              </a:pPr>
              <a:r>
                <a:rPr lang="zh-CN" altLang="en-US" sz="2000">
                  <a:latin typeface="Times New Roman" panose="02020603050405020304" pitchFamily="18" charset="0"/>
                </a:rPr>
                <a:t> </a:t>
              </a:r>
              <a:r>
                <a:rPr lang="en-US" altLang="zh-CN" sz="2000" b="1">
                  <a:latin typeface="Times New Roman" panose="02020603050405020304" pitchFamily="18" charset="0"/>
                </a:rPr>
                <a:t>……</a:t>
              </a:r>
              <a:endParaRPr lang="en-US" altLang="zh-CN" sz="2000"/>
            </a:p>
          </p:txBody>
        </p:sp>
        <p:sp>
          <p:nvSpPr>
            <p:cNvPr id="40970" name="AutoShape 11">
              <a:extLst>
                <a:ext uri="{FF2B5EF4-FFF2-40B4-BE49-F238E27FC236}">
                  <a16:creationId xmlns:a16="http://schemas.microsoft.com/office/drawing/2014/main" id="{EC525D7D-CD68-FACF-5EB1-62BFB881499C}"/>
                </a:ext>
              </a:extLst>
            </p:cNvPr>
            <p:cNvSpPr>
              <a:spLocks noChangeArrowheads="1"/>
            </p:cNvSpPr>
            <p:nvPr/>
          </p:nvSpPr>
          <p:spPr bwMode="auto">
            <a:xfrm>
              <a:off x="3336" y="9839"/>
              <a:ext cx="420" cy="489"/>
            </a:xfrm>
            <a:prstGeom prst="downArrow">
              <a:avLst>
                <a:gd name="adj1" fmla="val 50000"/>
                <a:gd name="adj2" fmla="val 29107"/>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endParaRPr lang="zh-CN" altLang="en-US" sz="1800"/>
            </a:p>
          </p:txBody>
        </p:sp>
        <p:sp>
          <p:nvSpPr>
            <p:cNvPr id="40971" name="AutoShape 12">
              <a:extLst>
                <a:ext uri="{FF2B5EF4-FFF2-40B4-BE49-F238E27FC236}">
                  <a16:creationId xmlns:a16="http://schemas.microsoft.com/office/drawing/2014/main" id="{86041378-4153-2033-AD61-C61D05E5CED2}"/>
                </a:ext>
              </a:extLst>
            </p:cNvPr>
            <p:cNvSpPr>
              <a:spLocks noChangeArrowheads="1"/>
            </p:cNvSpPr>
            <p:nvPr/>
          </p:nvSpPr>
          <p:spPr bwMode="auto">
            <a:xfrm>
              <a:off x="7761" y="9839"/>
              <a:ext cx="420" cy="489"/>
            </a:xfrm>
            <a:prstGeom prst="downArrow">
              <a:avLst>
                <a:gd name="adj1" fmla="val 50000"/>
                <a:gd name="adj2" fmla="val 29107"/>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endParaRPr lang="zh-CN" altLang="en-US" sz="1800"/>
            </a:p>
          </p:txBody>
        </p:sp>
        <p:sp>
          <p:nvSpPr>
            <p:cNvPr id="40972" name="AutoShape 13">
              <a:extLst>
                <a:ext uri="{FF2B5EF4-FFF2-40B4-BE49-F238E27FC236}">
                  <a16:creationId xmlns:a16="http://schemas.microsoft.com/office/drawing/2014/main" id="{F9C2EBFC-F31B-8A03-1357-FE71FC0FC31A}"/>
                </a:ext>
              </a:extLst>
            </p:cNvPr>
            <p:cNvSpPr>
              <a:spLocks noChangeArrowheads="1"/>
            </p:cNvSpPr>
            <p:nvPr/>
          </p:nvSpPr>
          <p:spPr bwMode="auto">
            <a:xfrm>
              <a:off x="3381" y="12211"/>
              <a:ext cx="420" cy="489"/>
            </a:xfrm>
            <a:prstGeom prst="downArrow">
              <a:avLst>
                <a:gd name="adj1" fmla="val 50000"/>
                <a:gd name="adj2" fmla="val 29107"/>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endParaRPr lang="zh-CN" altLang="en-US" sz="1800"/>
            </a:p>
          </p:txBody>
        </p:sp>
        <p:sp>
          <p:nvSpPr>
            <p:cNvPr id="40973" name="AutoShape 14">
              <a:extLst>
                <a:ext uri="{FF2B5EF4-FFF2-40B4-BE49-F238E27FC236}">
                  <a16:creationId xmlns:a16="http://schemas.microsoft.com/office/drawing/2014/main" id="{C9C791CE-B003-B78C-896F-3CBF188C182B}"/>
                </a:ext>
              </a:extLst>
            </p:cNvPr>
            <p:cNvSpPr>
              <a:spLocks noChangeArrowheads="1"/>
            </p:cNvSpPr>
            <p:nvPr/>
          </p:nvSpPr>
          <p:spPr bwMode="auto">
            <a:xfrm>
              <a:off x="7791" y="12209"/>
              <a:ext cx="420" cy="489"/>
            </a:xfrm>
            <a:prstGeom prst="downArrow">
              <a:avLst>
                <a:gd name="adj1" fmla="val 50000"/>
                <a:gd name="adj2" fmla="val 29107"/>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endParaRPr lang="zh-CN" altLang="en-US" sz="1800"/>
            </a:p>
          </p:txBody>
        </p:sp>
        <p:sp>
          <p:nvSpPr>
            <p:cNvPr id="40974" name="AutoShape 15">
              <a:extLst>
                <a:ext uri="{FF2B5EF4-FFF2-40B4-BE49-F238E27FC236}">
                  <a16:creationId xmlns:a16="http://schemas.microsoft.com/office/drawing/2014/main" id="{219718A4-1606-DA1B-0095-FB32A9289362}"/>
                </a:ext>
              </a:extLst>
            </p:cNvPr>
            <p:cNvSpPr>
              <a:spLocks noChangeArrowheads="1"/>
            </p:cNvSpPr>
            <p:nvPr/>
          </p:nvSpPr>
          <p:spPr bwMode="auto">
            <a:xfrm>
              <a:off x="5061" y="10654"/>
              <a:ext cx="1440" cy="1123"/>
            </a:xfrm>
            <a:prstGeom prst="flowChartMagneticDisk">
              <a:avLst/>
            </a:prstGeom>
            <a:solidFill>
              <a:srgbClr val="FFFFFF"/>
            </a:solidFill>
            <a:ln w="9525">
              <a:solidFill>
                <a:srgbClr val="000000"/>
              </a:solidFill>
              <a:round/>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algn="ctr" eaLnBrk="1" hangingPunct="1">
                <a:spcBef>
                  <a:spcPct val="0"/>
                </a:spcBef>
                <a:buClrTx/>
                <a:buFontTx/>
                <a:buNone/>
              </a:pPr>
              <a:r>
                <a:rPr lang="zh-CN" altLang="en-US" sz="2000" b="1">
                  <a:latin typeface="Times New Roman" panose="02020603050405020304" pitchFamily="18" charset="0"/>
                </a:rPr>
                <a:t>知识库</a:t>
              </a:r>
              <a:endParaRPr lang="zh-CN" altLang="en-US" sz="2000"/>
            </a:p>
          </p:txBody>
        </p:sp>
        <p:sp>
          <p:nvSpPr>
            <p:cNvPr id="40975" name="AutoShape 16">
              <a:extLst>
                <a:ext uri="{FF2B5EF4-FFF2-40B4-BE49-F238E27FC236}">
                  <a16:creationId xmlns:a16="http://schemas.microsoft.com/office/drawing/2014/main" id="{7577C895-EAE2-CAF9-354C-C0C8B5FFEF8A}"/>
                </a:ext>
              </a:extLst>
            </p:cNvPr>
            <p:cNvSpPr>
              <a:spLocks noChangeArrowheads="1"/>
            </p:cNvSpPr>
            <p:nvPr/>
          </p:nvSpPr>
          <p:spPr bwMode="auto">
            <a:xfrm>
              <a:off x="4431" y="11068"/>
              <a:ext cx="630" cy="401"/>
            </a:xfrm>
            <a:prstGeom prst="leftRightArrow">
              <a:avLst>
                <a:gd name="adj1" fmla="val 50000"/>
                <a:gd name="adj2" fmla="val 31421"/>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endParaRPr lang="zh-CN" altLang="en-US" sz="1800"/>
            </a:p>
          </p:txBody>
        </p:sp>
        <p:sp>
          <p:nvSpPr>
            <p:cNvPr id="40976" name="AutoShape 17">
              <a:extLst>
                <a:ext uri="{FF2B5EF4-FFF2-40B4-BE49-F238E27FC236}">
                  <a16:creationId xmlns:a16="http://schemas.microsoft.com/office/drawing/2014/main" id="{5133AC79-B4D0-DD3C-CEE1-FC918F46764D}"/>
                </a:ext>
              </a:extLst>
            </p:cNvPr>
            <p:cNvSpPr>
              <a:spLocks noChangeArrowheads="1"/>
            </p:cNvSpPr>
            <p:nvPr/>
          </p:nvSpPr>
          <p:spPr bwMode="auto">
            <a:xfrm>
              <a:off x="6516" y="10995"/>
              <a:ext cx="630" cy="401"/>
            </a:xfrm>
            <a:prstGeom prst="leftRightArrow">
              <a:avLst>
                <a:gd name="adj1" fmla="val 50000"/>
                <a:gd name="adj2" fmla="val 31421"/>
              </a:avLst>
            </a:prstGeom>
            <a:solidFill>
              <a:srgbClr val="FFFFFF"/>
            </a:solidFill>
            <a:ln w="9525">
              <a:solidFill>
                <a:srgbClr val="000000"/>
              </a:solidFill>
              <a:miter lim="800000"/>
              <a:headEnd/>
              <a:tailEnd/>
            </a:ln>
          </p:spPr>
          <p:txBody>
            <a:bodyPr/>
            <a:lstStyle>
              <a:lvl1pPr>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742950" indent="-285750">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spcBef>
                  <a:spcPct val="0"/>
                </a:spcBef>
                <a:buClrTx/>
                <a:buFontTx/>
                <a:buNone/>
              </a:pPr>
              <a:endParaRPr lang="zh-CN" altLang="en-US" sz="1800"/>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81D59A2-BCEE-2B01-E8E6-3C85363055DB}"/>
              </a:ext>
            </a:extLst>
          </p:cNvPr>
          <p:cNvSpPr>
            <a:spLocks noGrp="1" noChangeArrowheads="1"/>
          </p:cNvSpPr>
          <p:nvPr>
            <p:ph type="title"/>
          </p:nvPr>
        </p:nvSpPr>
        <p:spPr/>
        <p:txBody>
          <a:bodyPr/>
          <a:lstStyle/>
          <a:p>
            <a:pPr eaLnBrk="1" hangingPunct="1"/>
            <a:r>
              <a:rPr lang="zh-CN" altLang="en-US" b="1"/>
              <a:t>基本研究方法</a:t>
            </a:r>
            <a:r>
              <a:rPr lang="en-US" altLang="zh-CN" b="1"/>
              <a:t>(8)</a:t>
            </a:r>
          </a:p>
        </p:txBody>
      </p:sp>
      <p:sp>
        <p:nvSpPr>
          <p:cNvPr id="41987" name="Rectangle 3">
            <a:extLst>
              <a:ext uri="{FF2B5EF4-FFF2-40B4-BE49-F238E27FC236}">
                <a16:creationId xmlns:a16="http://schemas.microsoft.com/office/drawing/2014/main" id="{51C6F28F-40BE-E659-6AE1-AB03B098C762}"/>
              </a:ext>
            </a:extLst>
          </p:cNvPr>
          <p:cNvSpPr>
            <a:spLocks noGrp="1" noChangeArrowheads="1"/>
          </p:cNvSpPr>
          <p:nvPr>
            <p:ph type="body" idx="1"/>
          </p:nvPr>
        </p:nvSpPr>
        <p:spPr/>
        <p:txBody>
          <a:bodyPr/>
          <a:lstStyle/>
          <a:p>
            <a:pPr eaLnBrk="1" hangingPunct="1"/>
            <a:r>
              <a:rPr lang="zh-CN" altLang="en-US" b="1"/>
              <a:t>未来发展趋势</a:t>
            </a:r>
            <a:r>
              <a:rPr lang="zh-CN" altLang="en-US"/>
              <a:t>应该是：理性主义与经验主义的结合，即</a:t>
            </a:r>
            <a:endParaRPr lang="zh-CN" altLang="en-US" b="1"/>
          </a:p>
          <a:p>
            <a:pPr lvl="1" eaLnBrk="1" hangingPunct="1">
              <a:buFont typeface="Wingdings" panose="05000000000000000000" pitchFamily="2" charset="2"/>
              <a:buNone/>
            </a:pPr>
            <a:r>
              <a:rPr lang="zh-CN" altLang="en-US" b="1"/>
              <a:t>符号智能 ＋ 计算智能，建立融合方法</a:t>
            </a:r>
            <a:r>
              <a:rPr lang="zh-CN" altLang="en-US"/>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30FB0A71-4632-2551-978E-DB18CA5A686E}"/>
              </a:ext>
            </a:extLst>
          </p:cNvPr>
          <p:cNvSpPr>
            <a:spLocks noGrp="1" noChangeArrowheads="1"/>
          </p:cNvSpPr>
          <p:nvPr>
            <p:ph type="title"/>
          </p:nvPr>
        </p:nvSpPr>
        <p:spPr/>
        <p:txBody>
          <a:bodyPr/>
          <a:lstStyle/>
          <a:p>
            <a:pPr eaLnBrk="1" hangingPunct="1"/>
            <a:r>
              <a:rPr lang="zh-CN" altLang="en-US" b="1"/>
              <a:t>机器如何处理自然语言？</a:t>
            </a:r>
            <a:r>
              <a:rPr lang="en-US" altLang="zh-CN" b="1"/>
              <a:t>(1)</a:t>
            </a:r>
          </a:p>
        </p:txBody>
      </p:sp>
      <p:sp>
        <p:nvSpPr>
          <p:cNvPr id="43011" name="Rectangle 4">
            <a:extLst>
              <a:ext uri="{FF2B5EF4-FFF2-40B4-BE49-F238E27FC236}">
                <a16:creationId xmlns:a16="http://schemas.microsoft.com/office/drawing/2014/main" id="{085583F8-6F01-D757-F75D-AFEB6B6BE985}"/>
              </a:ext>
            </a:extLst>
          </p:cNvPr>
          <p:cNvSpPr>
            <a:spLocks noChangeArrowheads="1"/>
          </p:cNvSpPr>
          <p:nvPr/>
        </p:nvSpPr>
        <p:spPr bwMode="auto">
          <a:xfrm>
            <a:off x="466725" y="1700213"/>
            <a:ext cx="8208963"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200"/>
              <a:t>机器对自然语言的理解方法，可借鉴编译器的工作原理。</a:t>
            </a:r>
          </a:p>
          <a:p>
            <a:pPr lvl="1" eaLnBrk="1" hangingPunct="1"/>
            <a:r>
              <a:rPr lang="zh-CN" altLang="en-US" sz="2000"/>
              <a:t>机器通过编译器，可以分析、理解人工语言（程序设计语言）</a:t>
            </a:r>
          </a:p>
          <a:p>
            <a:pPr lvl="1" eaLnBrk="1" hangingPunct="1"/>
            <a:r>
              <a:rPr lang="zh-CN" altLang="en-US" sz="2000"/>
              <a:t>编译器：读入源语言程序，将其翻译成目标语言的程序。</a:t>
            </a:r>
            <a:endParaRPr lang="en-US" altLang="zh-CN"/>
          </a:p>
        </p:txBody>
      </p:sp>
      <p:graphicFrame>
        <p:nvGraphicFramePr>
          <p:cNvPr id="43012" name="Object 5">
            <a:extLst>
              <a:ext uri="{FF2B5EF4-FFF2-40B4-BE49-F238E27FC236}">
                <a16:creationId xmlns:a16="http://schemas.microsoft.com/office/drawing/2014/main" id="{1396596E-54C0-760A-7BF0-AA8FA92A9A65}"/>
              </a:ext>
            </a:extLst>
          </p:cNvPr>
          <p:cNvGraphicFramePr>
            <a:graphicFrameLocks noChangeAspect="1"/>
          </p:cNvGraphicFramePr>
          <p:nvPr/>
        </p:nvGraphicFramePr>
        <p:xfrm>
          <a:off x="1547813" y="2997200"/>
          <a:ext cx="5688012" cy="3711575"/>
        </p:xfrm>
        <a:graphic>
          <a:graphicData uri="http://schemas.openxmlformats.org/presentationml/2006/ole">
            <mc:AlternateContent xmlns:mc="http://schemas.openxmlformats.org/markup-compatibility/2006">
              <mc:Choice xmlns:v="urn:schemas-microsoft-com:vml" Requires="v">
                <p:oleObj name="Visio" r:id="rId2" imgW="7321677" imgH="7347712" progId="Visio.Drawing.11">
                  <p:embed/>
                </p:oleObj>
              </mc:Choice>
              <mc:Fallback>
                <p:oleObj name="Visio" r:id="rId2" imgW="7321677" imgH="7347712" progId="Visio.Drawing.11">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2997200"/>
                        <a:ext cx="5688012"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3781B3B7-11FC-485F-045E-09465605C4DF}"/>
              </a:ext>
            </a:extLst>
          </p:cNvPr>
          <p:cNvSpPr>
            <a:spLocks noGrp="1" noChangeArrowheads="1"/>
          </p:cNvSpPr>
          <p:nvPr>
            <p:ph type="title"/>
          </p:nvPr>
        </p:nvSpPr>
        <p:spPr/>
        <p:txBody>
          <a:bodyPr/>
          <a:lstStyle/>
          <a:p>
            <a:pPr eaLnBrk="1" hangingPunct="1"/>
            <a:r>
              <a:rPr lang="zh-CN" altLang="en-US" b="1"/>
              <a:t>机器如何处理自然语言？</a:t>
            </a:r>
            <a:r>
              <a:rPr lang="en-US" altLang="zh-CN" b="1"/>
              <a:t>(2)</a:t>
            </a:r>
          </a:p>
        </p:txBody>
      </p:sp>
      <p:sp>
        <p:nvSpPr>
          <p:cNvPr id="44035" name="Rectangle 4">
            <a:extLst>
              <a:ext uri="{FF2B5EF4-FFF2-40B4-BE49-F238E27FC236}">
                <a16:creationId xmlns:a16="http://schemas.microsoft.com/office/drawing/2014/main" id="{E104105C-EC9F-71AB-76A9-53BBE3478C15}"/>
              </a:ext>
            </a:extLst>
          </p:cNvPr>
          <p:cNvSpPr>
            <a:spLocks noChangeArrowheads="1"/>
          </p:cNvSpPr>
          <p:nvPr/>
        </p:nvSpPr>
        <p:spPr bwMode="auto">
          <a:xfrm>
            <a:off x="179388" y="1700213"/>
            <a:ext cx="4897437"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304925" indent="-395288">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200" b="1"/>
              <a:t>编译器工作过程</a:t>
            </a:r>
          </a:p>
          <a:p>
            <a:pPr lvl="1" eaLnBrk="1" hangingPunct="1"/>
            <a:r>
              <a:rPr lang="zh-CN" altLang="en-US" sz="2000"/>
              <a:t>例子：</a:t>
            </a:r>
          </a:p>
          <a:p>
            <a:pPr lvl="1" eaLnBrk="1" hangingPunct="1"/>
            <a:r>
              <a:rPr lang="zh-CN" altLang="en-US" sz="2000"/>
              <a:t>词法分析</a:t>
            </a:r>
          </a:p>
          <a:p>
            <a:pPr lvl="2" eaLnBrk="1" hangingPunct="1"/>
            <a:r>
              <a:rPr lang="zh-CN" altLang="en-US" sz="1900"/>
              <a:t>将输入的字符流切分为</a:t>
            </a:r>
            <a:r>
              <a:rPr lang="en-US" altLang="zh-CN" sz="1900"/>
              <a:t>token</a:t>
            </a:r>
            <a:r>
              <a:rPr lang="zh-CN" altLang="en-US" sz="1900"/>
              <a:t>序列。</a:t>
            </a:r>
          </a:p>
          <a:p>
            <a:pPr lvl="1" eaLnBrk="1" hangingPunct="1"/>
            <a:r>
              <a:rPr lang="zh-CN" altLang="en-US" sz="2000"/>
              <a:t>语法分析：</a:t>
            </a:r>
          </a:p>
          <a:p>
            <a:pPr lvl="2" eaLnBrk="1" hangingPunct="1"/>
            <a:r>
              <a:rPr lang="zh-CN" altLang="en-US" sz="1900"/>
              <a:t>句子结构分析。</a:t>
            </a:r>
          </a:p>
          <a:p>
            <a:pPr lvl="1" eaLnBrk="1" hangingPunct="1"/>
            <a:r>
              <a:rPr lang="zh-CN" altLang="en-US" sz="2000"/>
              <a:t>语义分析：</a:t>
            </a:r>
          </a:p>
          <a:p>
            <a:pPr lvl="2" eaLnBrk="1" hangingPunct="1"/>
            <a:r>
              <a:rPr lang="zh-CN" altLang="en-US" sz="1900"/>
              <a:t>检测语义错误。</a:t>
            </a:r>
          </a:p>
          <a:p>
            <a:pPr eaLnBrk="1" hangingPunct="1"/>
            <a:endParaRPr lang="en-US" altLang="zh-CN" sz="2600"/>
          </a:p>
        </p:txBody>
      </p:sp>
      <p:graphicFrame>
        <p:nvGraphicFramePr>
          <p:cNvPr id="44036" name="Object 5">
            <a:extLst>
              <a:ext uri="{FF2B5EF4-FFF2-40B4-BE49-F238E27FC236}">
                <a16:creationId xmlns:a16="http://schemas.microsoft.com/office/drawing/2014/main" id="{17A53111-7902-B549-91F2-47AE78AC0645}"/>
              </a:ext>
            </a:extLst>
          </p:cNvPr>
          <p:cNvGraphicFramePr>
            <a:graphicFrameLocks noChangeAspect="1"/>
          </p:cNvGraphicFramePr>
          <p:nvPr/>
        </p:nvGraphicFramePr>
        <p:xfrm>
          <a:off x="3995738" y="1773238"/>
          <a:ext cx="5148262" cy="4681537"/>
        </p:xfrm>
        <a:graphic>
          <a:graphicData uri="http://schemas.openxmlformats.org/presentationml/2006/ole">
            <mc:AlternateContent xmlns:mc="http://schemas.openxmlformats.org/markup-compatibility/2006">
              <mc:Choice xmlns:v="urn:schemas-microsoft-com:vml" Requires="v">
                <p:oleObj name="Visio" r:id="rId2" imgW="7986141" imgH="9615424" progId="Visio.Drawing.11">
                  <p:embed/>
                </p:oleObj>
              </mc:Choice>
              <mc:Fallback>
                <p:oleObj name="Visio" r:id="rId2" imgW="7986141" imgH="9615424" progId="Visio.Drawing.11">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738" y="1773238"/>
                        <a:ext cx="5148262" cy="4681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E17BA2D8-0E1D-0A61-1937-8C120436D8EE}"/>
              </a:ext>
            </a:extLst>
          </p:cNvPr>
          <p:cNvSpPr>
            <a:spLocks noGrp="1" noChangeArrowheads="1"/>
          </p:cNvSpPr>
          <p:nvPr>
            <p:ph type="title"/>
          </p:nvPr>
        </p:nvSpPr>
        <p:spPr/>
        <p:txBody>
          <a:bodyPr/>
          <a:lstStyle/>
          <a:p>
            <a:pPr eaLnBrk="1" hangingPunct="1"/>
            <a:r>
              <a:rPr lang="zh-CN" altLang="en-US" b="1"/>
              <a:t>机器如何处理自然语言？</a:t>
            </a:r>
            <a:r>
              <a:rPr lang="en-US" altLang="zh-CN" b="1"/>
              <a:t>(3)</a:t>
            </a:r>
          </a:p>
        </p:txBody>
      </p:sp>
      <p:sp>
        <p:nvSpPr>
          <p:cNvPr id="45059" name="Rectangle 4">
            <a:extLst>
              <a:ext uri="{FF2B5EF4-FFF2-40B4-BE49-F238E27FC236}">
                <a16:creationId xmlns:a16="http://schemas.microsoft.com/office/drawing/2014/main" id="{9F4F0280-2910-028E-C382-DAC6B29D0129}"/>
              </a:ext>
            </a:extLst>
          </p:cNvPr>
          <p:cNvSpPr>
            <a:spLocks noChangeArrowheads="1"/>
          </p:cNvSpPr>
          <p:nvPr/>
        </p:nvSpPr>
        <p:spPr bwMode="auto">
          <a:xfrm>
            <a:off x="539750" y="1700213"/>
            <a:ext cx="518477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69900" indent="-469900">
              <a:spcBef>
                <a:spcPct val="20000"/>
              </a:spcBef>
              <a:buClr>
                <a:schemeClr val="accent2"/>
              </a:buClr>
              <a:buFont typeface="Wingdings" panose="05000000000000000000" pitchFamily="2" charset="2"/>
              <a:buChar char="o"/>
              <a:defRPr sz="3000">
                <a:solidFill>
                  <a:schemeClr val="tx1"/>
                </a:solidFill>
                <a:latin typeface="Verdana" panose="020B0604030504040204" pitchFamily="34" charset="0"/>
                <a:ea typeface="宋体" panose="02010600030101010101" pitchFamily="2" charset="-122"/>
              </a:defRPr>
            </a:lvl1pPr>
            <a:lvl2pPr marL="908050" indent="-436563">
              <a:spcBef>
                <a:spcPct val="20000"/>
              </a:spcBef>
              <a:buClr>
                <a:schemeClr val="accent2"/>
              </a:buClr>
              <a:buFont typeface="Wingdings" panose="05000000000000000000" pitchFamily="2" charset="2"/>
              <a:buChar char="n"/>
              <a:defRPr sz="2600">
                <a:solidFill>
                  <a:schemeClr val="tx1"/>
                </a:solidFill>
                <a:latin typeface="Verdana" panose="020B0604030504040204" pitchFamily="34" charset="0"/>
                <a:ea typeface="宋体" panose="02010600030101010101" pitchFamily="2" charset="-122"/>
              </a:defRPr>
            </a:lvl2pPr>
            <a:lvl3pPr marL="1143000" indent="-228600">
              <a:spcBef>
                <a:spcPct val="20000"/>
              </a:spcBef>
              <a:buClr>
                <a:schemeClr val="accent2"/>
              </a:buClr>
              <a:buFont typeface="Wingdings" panose="05000000000000000000" pitchFamily="2" charset="2"/>
              <a:buChar char="o"/>
              <a:defRPr sz="2300">
                <a:solidFill>
                  <a:schemeClr val="tx1"/>
                </a:solidFill>
                <a:latin typeface="Verdana" panose="020B0604030504040204" pitchFamily="34" charset="0"/>
                <a:ea typeface="宋体" panose="02010600030101010101" pitchFamily="2" charset="-122"/>
              </a:defRPr>
            </a:lvl3pPr>
            <a:lvl4pPr marL="1600200" indent="-228600">
              <a:spcBef>
                <a:spcPct val="20000"/>
              </a:spcBef>
              <a:buClr>
                <a:schemeClr val="accent2"/>
              </a:buClr>
              <a:buFont typeface="Wingdings" panose="05000000000000000000" pitchFamily="2" charset="2"/>
              <a:buChar char="n"/>
              <a:defRPr sz="2000">
                <a:solidFill>
                  <a:schemeClr val="tx1"/>
                </a:solidFill>
                <a:latin typeface="Verdana" panose="020B0604030504040204" pitchFamily="34" charset="0"/>
                <a:ea typeface="宋体" panose="02010600030101010101" pitchFamily="2" charset="-122"/>
              </a:defRPr>
            </a:lvl4pPr>
            <a:lvl5pPr marL="2057400" indent="-228600">
              <a:spcBef>
                <a:spcPct val="25000"/>
              </a:spcBef>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Verdana" panose="020B0604030504040204" pitchFamily="34" charset="0"/>
                <a:ea typeface="宋体" panose="02010600030101010101" pitchFamily="2" charset="-122"/>
              </a:defRPr>
            </a:lvl9pPr>
          </a:lstStyle>
          <a:p>
            <a:pPr eaLnBrk="1" hangingPunct="1"/>
            <a:r>
              <a:rPr lang="zh-CN" altLang="en-US" sz="2200"/>
              <a:t>编译器</a:t>
            </a:r>
          </a:p>
          <a:p>
            <a:pPr eaLnBrk="1" hangingPunct="1"/>
            <a:r>
              <a:rPr lang="zh-CN" altLang="en-US" sz="2200"/>
              <a:t>例子：</a:t>
            </a:r>
          </a:p>
          <a:p>
            <a:pPr eaLnBrk="1" hangingPunct="1"/>
            <a:r>
              <a:rPr lang="zh-CN" altLang="en-US" sz="2200"/>
              <a:t>中间代码生成</a:t>
            </a:r>
          </a:p>
          <a:p>
            <a:pPr lvl="1" eaLnBrk="1" hangingPunct="1"/>
            <a:r>
              <a:rPr lang="zh-CN" altLang="en-US" sz="2000"/>
              <a:t>生成中间表示。</a:t>
            </a:r>
          </a:p>
          <a:p>
            <a:pPr eaLnBrk="1" hangingPunct="1"/>
            <a:r>
              <a:rPr lang="zh-CN" altLang="en-US" sz="2200"/>
              <a:t>代码优化：</a:t>
            </a:r>
          </a:p>
          <a:p>
            <a:pPr lvl="1" eaLnBrk="1" hangingPunct="1"/>
            <a:r>
              <a:rPr lang="zh-CN" altLang="en-US" sz="2000"/>
              <a:t>改进中间代码，以产生更高效率的机器代码。</a:t>
            </a:r>
          </a:p>
          <a:p>
            <a:pPr eaLnBrk="1" hangingPunct="1"/>
            <a:r>
              <a:rPr lang="zh-CN" altLang="en-US" sz="2200"/>
              <a:t>目标代码生成</a:t>
            </a:r>
          </a:p>
          <a:p>
            <a:pPr lvl="1" eaLnBrk="1" hangingPunct="1"/>
            <a:r>
              <a:rPr lang="zh-CN" altLang="en-US" sz="2000"/>
              <a:t>生成可重新定位的机器代码或汇编代码。</a:t>
            </a:r>
          </a:p>
          <a:p>
            <a:pPr lvl="1" eaLnBrk="1" hangingPunct="1"/>
            <a:endParaRPr lang="zh-CN" altLang="en-US" sz="2000"/>
          </a:p>
          <a:p>
            <a:pPr eaLnBrk="1" hangingPunct="1"/>
            <a:endParaRPr lang="en-US" altLang="zh-CN" sz="2600"/>
          </a:p>
        </p:txBody>
      </p:sp>
      <p:graphicFrame>
        <p:nvGraphicFramePr>
          <p:cNvPr id="45060" name="Object 5">
            <a:extLst>
              <a:ext uri="{FF2B5EF4-FFF2-40B4-BE49-F238E27FC236}">
                <a16:creationId xmlns:a16="http://schemas.microsoft.com/office/drawing/2014/main" id="{4F72013A-CDFC-7BBD-D104-8FC662551BF5}"/>
              </a:ext>
            </a:extLst>
          </p:cNvPr>
          <p:cNvGraphicFramePr>
            <a:graphicFrameLocks noChangeAspect="1"/>
          </p:cNvGraphicFramePr>
          <p:nvPr/>
        </p:nvGraphicFramePr>
        <p:xfrm>
          <a:off x="6156325" y="1412875"/>
          <a:ext cx="3348038" cy="5257800"/>
        </p:xfrm>
        <a:graphic>
          <a:graphicData uri="http://schemas.openxmlformats.org/presentationml/2006/ole">
            <mc:AlternateContent xmlns:mc="http://schemas.openxmlformats.org/markup-compatibility/2006">
              <mc:Choice xmlns:v="urn:schemas-microsoft-com:vml" Requires="v">
                <p:oleObj name="Visio" r:id="rId2" imgW="4345686" imgH="8870899" progId="Visio.Drawing.11">
                  <p:embed/>
                </p:oleObj>
              </mc:Choice>
              <mc:Fallback>
                <p:oleObj name="Visio" r:id="rId2" imgW="4345686" imgH="8870899" progId="Visio.Drawing.11">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325" y="1412875"/>
                        <a:ext cx="3348038"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535C92BE-E375-FE26-7A36-D9B7787AEA5D}"/>
              </a:ext>
            </a:extLst>
          </p:cNvPr>
          <p:cNvSpPr>
            <a:spLocks noGrp="1" noChangeArrowheads="1"/>
          </p:cNvSpPr>
          <p:nvPr>
            <p:ph type="title"/>
          </p:nvPr>
        </p:nvSpPr>
        <p:spPr/>
        <p:txBody>
          <a:bodyPr/>
          <a:lstStyle/>
          <a:p>
            <a:pPr eaLnBrk="1" hangingPunct="1"/>
            <a:r>
              <a:rPr lang="zh-CN" altLang="en-US" b="1"/>
              <a:t>机器如何处理自然语言？</a:t>
            </a:r>
            <a:r>
              <a:rPr lang="en-US" altLang="zh-CN" b="1"/>
              <a:t>(4)</a:t>
            </a:r>
          </a:p>
        </p:txBody>
      </p:sp>
      <p:sp>
        <p:nvSpPr>
          <p:cNvPr id="46083" name="Rectangle 4">
            <a:extLst>
              <a:ext uri="{FF2B5EF4-FFF2-40B4-BE49-F238E27FC236}">
                <a16:creationId xmlns:a16="http://schemas.microsoft.com/office/drawing/2014/main" id="{52B15DB3-95FA-7B09-F3B8-3491A2633DB6}"/>
              </a:ext>
            </a:extLst>
          </p:cNvPr>
          <p:cNvSpPr>
            <a:spLocks noGrp="1" noChangeArrowheads="1"/>
          </p:cNvSpPr>
          <p:nvPr>
            <p:ph type="body" idx="1"/>
          </p:nvPr>
        </p:nvSpPr>
        <p:spPr>
          <a:xfrm>
            <a:off x="611188" y="1700213"/>
            <a:ext cx="6408737" cy="4608512"/>
          </a:xfrm>
          <a:noFill/>
        </p:spPr>
        <p:txBody>
          <a:bodyPr/>
          <a:lstStyle/>
          <a:p>
            <a:pPr eaLnBrk="1" hangingPunct="1"/>
            <a:r>
              <a:rPr lang="zh-CN" altLang="en-US" sz="2400" b="1"/>
              <a:t>机器理解自然语言的步骤</a:t>
            </a:r>
          </a:p>
          <a:p>
            <a:pPr lvl="1" eaLnBrk="1" hangingPunct="1"/>
            <a:r>
              <a:rPr lang="zh-CN" altLang="en-US" sz="2000"/>
              <a:t>文本预处理</a:t>
            </a:r>
          </a:p>
          <a:p>
            <a:pPr lvl="1" eaLnBrk="1" hangingPunct="1"/>
            <a:r>
              <a:rPr lang="zh-CN" altLang="en-US" sz="2000"/>
              <a:t>句子切分</a:t>
            </a:r>
          </a:p>
          <a:p>
            <a:pPr lvl="1" eaLnBrk="1" hangingPunct="1"/>
            <a:r>
              <a:rPr lang="zh-CN" altLang="en-US" sz="2000"/>
              <a:t>形态分析</a:t>
            </a:r>
          </a:p>
          <a:p>
            <a:pPr lvl="1" eaLnBrk="1" hangingPunct="1"/>
            <a:r>
              <a:rPr lang="zh-CN" altLang="en-US" sz="2000"/>
              <a:t>分词</a:t>
            </a:r>
          </a:p>
          <a:p>
            <a:pPr lvl="1" eaLnBrk="1" hangingPunct="1"/>
            <a:r>
              <a:rPr lang="zh-CN" altLang="en-US" sz="2000"/>
              <a:t>词性标注</a:t>
            </a:r>
          </a:p>
          <a:p>
            <a:pPr lvl="1" eaLnBrk="1" hangingPunct="1"/>
            <a:r>
              <a:rPr lang="zh-CN" altLang="en-US" sz="2000"/>
              <a:t>句法分析</a:t>
            </a:r>
          </a:p>
          <a:p>
            <a:pPr lvl="1" eaLnBrk="1" hangingPunct="1"/>
            <a:r>
              <a:rPr lang="zh-CN" altLang="en-US" sz="2000"/>
              <a:t>词义消岐</a:t>
            </a:r>
          </a:p>
          <a:p>
            <a:pPr lvl="1" eaLnBrk="1" hangingPunct="1"/>
            <a:r>
              <a:rPr lang="zh-CN" altLang="en-US" sz="2000"/>
              <a:t>语义分析</a:t>
            </a:r>
          </a:p>
          <a:p>
            <a:pPr lvl="1" eaLnBrk="1" hangingPunct="1"/>
            <a:r>
              <a:rPr lang="zh-CN" altLang="en-US" sz="2000"/>
              <a:t>语用分析</a:t>
            </a:r>
          </a:p>
          <a:p>
            <a:pPr lvl="1" eaLnBrk="1" hangingPunct="1"/>
            <a:r>
              <a:rPr lang="zh-CN" altLang="en-US" sz="2000"/>
              <a:t>篇章分析</a:t>
            </a:r>
          </a:p>
          <a:p>
            <a:pPr lvl="1" eaLnBrk="1" hangingPunct="1"/>
            <a:r>
              <a:rPr lang="zh-CN" altLang="en-US" sz="2000"/>
              <a:t>海量文档处理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36B51568-A324-D2EE-02BB-D50B09DEF75C}"/>
              </a:ext>
            </a:extLst>
          </p:cNvPr>
          <p:cNvSpPr>
            <a:spLocks noGrp="1" noChangeArrowheads="1"/>
          </p:cNvSpPr>
          <p:nvPr>
            <p:ph type="title"/>
          </p:nvPr>
        </p:nvSpPr>
        <p:spPr/>
        <p:txBody>
          <a:bodyPr/>
          <a:lstStyle/>
          <a:p>
            <a:pPr eaLnBrk="1" hangingPunct="1"/>
            <a:r>
              <a:rPr lang="zh-CN" altLang="en-US" b="1"/>
              <a:t>机器如何处理自然语言？</a:t>
            </a:r>
            <a:r>
              <a:rPr lang="en-US" altLang="zh-CN" b="1"/>
              <a:t>(5)</a:t>
            </a:r>
          </a:p>
        </p:txBody>
      </p:sp>
      <p:sp>
        <p:nvSpPr>
          <p:cNvPr id="47107" name="Rectangle 4">
            <a:extLst>
              <a:ext uri="{FF2B5EF4-FFF2-40B4-BE49-F238E27FC236}">
                <a16:creationId xmlns:a16="http://schemas.microsoft.com/office/drawing/2014/main" id="{1CCAAC2D-1246-9C24-979A-DAB5D346B86E}"/>
              </a:ext>
            </a:extLst>
          </p:cNvPr>
          <p:cNvSpPr>
            <a:spLocks noGrp="1" noChangeArrowheads="1"/>
          </p:cNvSpPr>
          <p:nvPr>
            <p:ph type="body" idx="1"/>
          </p:nvPr>
        </p:nvSpPr>
        <p:spPr>
          <a:xfrm>
            <a:off x="539750" y="1773238"/>
            <a:ext cx="8496300" cy="4535487"/>
          </a:xfrm>
          <a:noFill/>
        </p:spPr>
        <p:txBody>
          <a:bodyPr/>
          <a:lstStyle/>
          <a:p>
            <a:pPr eaLnBrk="1" hangingPunct="1">
              <a:lnSpc>
                <a:spcPct val="80000"/>
              </a:lnSpc>
            </a:pPr>
            <a:r>
              <a:rPr lang="zh-CN" altLang="en-US" sz="2000" b="1"/>
              <a:t>文本预处理</a:t>
            </a:r>
            <a:r>
              <a:rPr lang="zh-CN" altLang="en-US" sz="2000"/>
              <a:t>：</a:t>
            </a:r>
          </a:p>
          <a:p>
            <a:pPr lvl="1" eaLnBrk="1" hangingPunct="1">
              <a:lnSpc>
                <a:spcPct val="80000"/>
              </a:lnSpc>
            </a:pPr>
            <a:r>
              <a:rPr lang="zh-CN" altLang="en-US" sz="2200"/>
              <a:t>文本采集</a:t>
            </a:r>
          </a:p>
          <a:p>
            <a:pPr lvl="1" eaLnBrk="1" hangingPunct="1">
              <a:lnSpc>
                <a:spcPct val="80000"/>
              </a:lnSpc>
            </a:pPr>
            <a:r>
              <a:rPr lang="zh-CN" altLang="en-US" sz="2200"/>
              <a:t>文本格式转换：</a:t>
            </a:r>
            <a:r>
              <a:rPr lang="en-US" altLang="zh-CN" sz="2200"/>
              <a:t>PDF</a:t>
            </a:r>
            <a:r>
              <a:rPr lang="zh-CN" altLang="en-US" sz="2200"/>
              <a:t>、</a:t>
            </a:r>
            <a:r>
              <a:rPr lang="en-US" altLang="zh-CN" sz="2200"/>
              <a:t>Office</a:t>
            </a:r>
            <a:r>
              <a:rPr lang="zh-CN" altLang="en-US" sz="2200"/>
              <a:t>、</a:t>
            </a:r>
            <a:r>
              <a:rPr lang="en-US" altLang="zh-CN" sz="2200"/>
              <a:t>HTML</a:t>
            </a:r>
            <a:r>
              <a:rPr lang="en-US" altLang="zh-CN" sz="2200">
                <a:sym typeface="Wingdings" panose="05000000000000000000" pitchFamily="2" charset="2"/>
              </a:rPr>
              <a:t></a:t>
            </a:r>
            <a:r>
              <a:rPr lang="zh-CN" altLang="en-US" sz="2200">
                <a:sym typeface="Wingdings" panose="05000000000000000000" pitchFamily="2" charset="2"/>
              </a:rPr>
              <a:t>纯文本</a:t>
            </a:r>
          </a:p>
          <a:p>
            <a:pPr lvl="1" eaLnBrk="1" hangingPunct="1">
              <a:lnSpc>
                <a:spcPct val="80000"/>
              </a:lnSpc>
            </a:pPr>
            <a:r>
              <a:rPr lang="zh-CN" altLang="en-US" sz="2200"/>
              <a:t>文本编码识别、转换：</a:t>
            </a:r>
            <a:r>
              <a:rPr lang="en-US" altLang="zh-CN" sz="2200"/>
              <a:t>GB</a:t>
            </a:r>
            <a:r>
              <a:rPr lang="zh-CN" altLang="en-US" sz="2200"/>
              <a:t>、</a:t>
            </a:r>
            <a:r>
              <a:rPr lang="en-US" altLang="zh-CN" sz="2200"/>
              <a:t>Big5</a:t>
            </a:r>
            <a:r>
              <a:rPr lang="zh-CN" altLang="en-US" sz="2200"/>
              <a:t>、</a:t>
            </a:r>
            <a:r>
              <a:rPr lang="en-US" altLang="zh-CN" sz="2200"/>
              <a:t>Unicode</a:t>
            </a:r>
            <a:r>
              <a:rPr lang="zh-CN" altLang="en-US" sz="2200"/>
              <a:t>。</a:t>
            </a:r>
          </a:p>
          <a:p>
            <a:pPr eaLnBrk="1" hangingPunct="1">
              <a:lnSpc>
                <a:spcPct val="80000"/>
              </a:lnSpc>
            </a:pPr>
            <a:r>
              <a:rPr lang="zh-CN" altLang="en-US" sz="2000" b="1"/>
              <a:t>句子切分</a:t>
            </a:r>
          </a:p>
          <a:p>
            <a:pPr lvl="1" eaLnBrk="1" hangingPunct="1">
              <a:lnSpc>
                <a:spcPct val="80000"/>
              </a:lnSpc>
            </a:pPr>
            <a:r>
              <a:rPr lang="zh-CN" altLang="en-US" sz="2200"/>
              <a:t>句子边界识别</a:t>
            </a:r>
          </a:p>
          <a:p>
            <a:pPr lvl="2" eaLnBrk="1" hangingPunct="1">
              <a:lnSpc>
                <a:spcPct val="80000"/>
              </a:lnSpc>
            </a:pPr>
            <a:r>
              <a:rPr lang="zh-CN" altLang="en-US" sz="1900"/>
              <a:t>例如：</a:t>
            </a:r>
            <a:r>
              <a:rPr lang="en-US" altLang="zh-CN" sz="1900"/>
              <a:t>Mr. Wang likes swimming, dancing and reading.</a:t>
            </a:r>
          </a:p>
          <a:p>
            <a:pPr eaLnBrk="1" hangingPunct="1">
              <a:lnSpc>
                <a:spcPct val="80000"/>
              </a:lnSpc>
            </a:pPr>
            <a:r>
              <a:rPr lang="zh-CN" altLang="en-US" sz="2000" b="1"/>
              <a:t>形态分析</a:t>
            </a:r>
            <a:r>
              <a:rPr lang="zh-CN" altLang="en-US" sz="2000"/>
              <a:t>：</a:t>
            </a:r>
          </a:p>
          <a:p>
            <a:pPr lvl="1" eaLnBrk="1" hangingPunct="1">
              <a:lnSpc>
                <a:spcPct val="80000"/>
              </a:lnSpc>
            </a:pPr>
            <a:r>
              <a:rPr lang="zh-CN" altLang="en-US" sz="2200"/>
              <a:t>研究构词方法，词的有意义的组合。</a:t>
            </a:r>
          </a:p>
          <a:p>
            <a:pPr lvl="1" eaLnBrk="1" hangingPunct="1">
              <a:lnSpc>
                <a:spcPct val="80000"/>
              </a:lnSpc>
            </a:pPr>
            <a:r>
              <a:rPr lang="zh-CN" altLang="en-US" sz="2200"/>
              <a:t>构词的基本单位：词素（词根、前缀、后缀、词尾）</a:t>
            </a:r>
          </a:p>
          <a:p>
            <a:pPr lvl="2" eaLnBrk="1" hangingPunct="1">
              <a:lnSpc>
                <a:spcPct val="80000"/>
              </a:lnSpc>
            </a:pPr>
            <a:r>
              <a:rPr lang="zh-CN" altLang="en-US" sz="1900"/>
              <a:t>例如：老虎← 老＋ 虎； 图书馆← 图＋ 书＋ 馆</a:t>
            </a:r>
          </a:p>
          <a:p>
            <a:pPr lvl="2" eaLnBrk="1" hangingPunct="1">
              <a:lnSpc>
                <a:spcPct val="80000"/>
              </a:lnSpc>
            </a:pPr>
            <a:r>
              <a:rPr lang="zh-CN" altLang="en-US" sz="1900"/>
              <a:t>例如： </a:t>
            </a:r>
            <a:r>
              <a:rPr lang="en-US" altLang="zh-CN" sz="1900"/>
              <a:t>work + er → worker           do + ing →doing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4F6C29AD-E501-7643-C4E9-9BA0E6AF7ADA}"/>
              </a:ext>
            </a:extLst>
          </p:cNvPr>
          <p:cNvSpPr>
            <a:spLocks noGrp="1" noChangeArrowheads="1"/>
          </p:cNvSpPr>
          <p:nvPr>
            <p:ph type="title"/>
          </p:nvPr>
        </p:nvSpPr>
        <p:spPr/>
        <p:txBody>
          <a:bodyPr/>
          <a:lstStyle/>
          <a:p>
            <a:pPr eaLnBrk="1" hangingPunct="1"/>
            <a:r>
              <a:rPr lang="zh-CN" altLang="en-US" b="1"/>
              <a:t>机器如何处理自然语言？</a:t>
            </a:r>
            <a:r>
              <a:rPr lang="en-US" altLang="zh-CN" b="1"/>
              <a:t>(6)</a:t>
            </a:r>
          </a:p>
        </p:txBody>
      </p:sp>
      <p:sp>
        <p:nvSpPr>
          <p:cNvPr id="48131" name="Rectangle 4">
            <a:extLst>
              <a:ext uri="{FF2B5EF4-FFF2-40B4-BE49-F238E27FC236}">
                <a16:creationId xmlns:a16="http://schemas.microsoft.com/office/drawing/2014/main" id="{32C8F27A-1329-741B-88CE-440B7DDEDE0E}"/>
              </a:ext>
            </a:extLst>
          </p:cNvPr>
          <p:cNvSpPr>
            <a:spLocks noGrp="1" noChangeArrowheads="1"/>
          </p:cNvSpPr>
          <p:nvPr>
            <p:ph type="body" sz="half" idx="1"/>
          </p:nvPr>
        </p:nvSpPr>
        <p:spPr>
          <a:xfrm>
            <a:off x="466725" y="1628775"/>
            <a:ext cx="8785225" cy="5040313"/>
          </a:xfrm>
          <a:noFill/>
        </p:spPr>
        <p:txBody>
          <a:bodyPr/>
          <a:lstStyle/>
          <a:p>
            <a:pPr eaLnBrk="1" hangingPunct="1"/>
            <a:r>
              <a:rPr lang="zh-CN" altLang="en-US" sz="2600" b="1"/>
              <a:t>分词</a:t>
            </a:r>
          </a:p>
          <a:p>
            <a:pPr lvl="1" eaLnBrk="1" hangingPunct="1"/>
            <a:r>
              <a:rPr lang="zh-CN" altLang="en-US" sz="2200"/>
              <a:t>将句子切分为词序列</a:t>
            </a:r>
          </a:p>
          <a:p>
            <a:pPr lvl="2" eaLnBrk="1" hangingPunct="1"/>
            <a:r>
              <a:rPr lang="zh-CN" altLang="en-US" sz="1900"/>
              <a:t>例如：钓鱼岛</a:t>
            </a:r>
            <a:r>
              <a:rPr lang="en-US" altLang="zh-CN" sz="1900"/>
              <a:t>/ </a:t>
            </a:r>
            <a:r>
              <a:rPr lang="zh-CN" altLang="en-US" sz="1900"/>
              <a:t>是</a:t>
            </a:r>
            <a:r>
              <a:rPr lang="en-US" altLang="zh-CN" sz="1900"/>
              <a:t>/ </a:t>
            </a:r>
            <a:r>
              <a:rPr lang="zh-CN" altLang="en-US" sz="1900"/>
              <a:t>中国</a:t>
            </a:r>
            <a:r>
              <a:rPr lang="en-US" altLang="zh-CN" sz="1900"/>
              <a:t>/ </a:t>
            </a:r>
            <a:r>
              <a:rPr lang="zh-CN" altLang="en-US" sz="1900"/>
              <a:t>的</a:t>
            </a:r>
            <a:r>
              <a:rPr lang="en-US" altLang="zh-CN" sz="1900"/>
              <a:t>/ </a:t>
            </a:r>
            <a:r>
              <a:rPr lang="zh-CN" altLang="en-US" sz="1900"/>
              <a:t>领土</a:t>
            </a:r>
            <a:r>
              <a:rPr lang="en-US" altLang="zh-CN" sz="1900"/>
              <a:t>/</a:t>
            </a:r>
            <a:r>
              <a:rPr lang="zh-CN" altLang="en-US" sz="1900"/>
              <a:t>。 </a:t>
            </a:r>
          </a:p>
          <a:p>
            <a:pPr eaLnBrk="1" hangingPunct="1"/>
            <a:r>
              <a:rPr lang="zh-CN" altLang="en-US" sz="2600" b="1"/>
              <a:t>词性标注</a:t>
            </a:r>
          </a:p>
          <a:p>
            <a:pPr lvl="1" eaLnBrk="1" hangingPunct="1"/>
            <a:r>
              <a:rPr lang="zh-CN" altLang="en-US" sz="2200"/>
              <a:t>给句子的词标注正确的词性</a:t>
            </a:r>
          </a:p>
          <a:p>
            <a:pPr lvl="2" eaLnBrk="1" hangingPunct="1"/>
            <a:r>
              <a:rPr lang="zh-CN" altLang="en-US" sz="1900"/>
              <a:t>例如：钓鱼岛</a:t>
            </a:r>
            <a:r>
              <a:rPr lang="en-US" altLang="zh-CN" sz="1900"/>
              <a:t>n/ </a:t>
            </a:r>
            <a:r>
              <a:rPr lang="zh-CN" altLang="en-US" sz="1900"/>
              <a:t>是</a:t>
            </a:r>
            <a:r>
              <a:rPr lang="en-US" altLang="zh-CN" sz="1900"/>
              <a:t>v/ </a:t>
            </a:r>
            <a:r>
              <a:rPr lang="zh-CN" altLang="en-US" sz="1900"/>
              <a:t>中国</a:t>
            </a:r>
            <a:r>
              <a:rPr lang="en-US" altLang="zh-CN" sz="1900"/>
              <a:t>n/ </a:t>
            </a:r>
            <a:r>
              <a:rPr lang="zh-CN" altLang="en-US" sz="1900"/>
              <a:t>的</a:t>
            </a:r>
            <a:r>
              <a:rPr lang="en-US" altLang="zh-CN" sz="1900"/>
              <a:t>de/ </a:t>
            </a:r>
            <a:r>
              <a:rPr lang="zh-CN" altLang="en-US" sz="1900"/>
              <a:t>领土</a:t>
            </a:r>
            <a:r>
              <a:rPr lang="en-US" altLang="zh-CN" sz="1900"/>
              <a:t>n/ </a:t>
            </a:r>
            <a:r>
              <a:rPr lang="zh-CN" altLang="en-US" sz="1900"/>
              <a:t>。　</a:t>
            </a:r>
          </a:p>
          <a:p>
            <a:pPr eaLnBrk="1" hangingPunct="1"/>
            <a:r>
              <a:rPr lang="zh-CN" altLang="en-US" sz="2600" b="1"/>
              <a:t>句法分析</a:t>
            </a:r>
          </a:p>
          <a:p>
            <a:pPr lvl="1" eaLnBrk="1" hangingPunct="1"/>
            <a:r>
              <a:rPr lang="zh-CN" altLang="en-US" sz="2200"/>
              <a:t>分析句子的组成结构，</a:t>
            </a:r>
          </a:p>
          <a:p>
            <a:pPr lvl="1" eaLnBrk="1" hangingPunct="1"/>
            <a:r>
              <a:rPr lang="zh-CN" altLang="en-US" sz="2200"/>
              <a:t>句子结构成分之间的相互关系。</a:t>
            </a:r>
          </a:p>
          <a:p>
            <a:pPr lvl="1" eaLnBrk="1" hangingPunct="1"/>
            <a:r>
              <a:rPr lang="zh-CN" altLang="en-US" sz="2200"/>
              <a:t>判定一个句子的合法性</a:t>
            </a:r>
          </a:p>
        </p:txBody>
      </p:sp>
      <p:graphicFrame>
        <p:nvGraphicFramePr>
          <p:cNvPr id="48132" name="Object 5">
            <a:extLst>
              <a:ext uri="{FF2B5EF4-FFF2-40B4-BE49-F238E27FC236}">
                <a16:creationId xmlns:a16="http://schemas.microsoft.com/office/drawing/2014/main" id="{453FFF41-66AB-92E0-B5FB-B2F9A6CD8D68}"/>
              </a:ext>
            </a:extLst>
          </p:cNvPr>
          <p:cNvGraphicFramePr>
            <a:graphicFrameLocks noChangeAspect="1"/>
          </p:cNvGraphicFramePr>
          <p:nvPr/>
        </p:nvGraphicFramePr>
        <p:xfrm>
          <a:off x="3851275" y="4221163"/>
          <a:ext cx="5040313" cy="2376487"/>
        </p:xfrm>
        <a:graphic>
          <a:graphicData uri="http://schemas.openxmlformats.org/presentationml/2006/ole">
            <mc:AlternateContent xmlns:mc="http://schemas.openxmlformats.org/markup-compatibility/2006">
              <mc:Choice xmlns:v="urn:schemas-microsoft-com:vml" Requires="v">
                <p:oleObj name="Visio" r:id="rId2" imgW="6113526" imgH="4819904" progId="Visio.Drawing.11">
                  <p:embed/>
                </p:oleObj>
              </mc:Choice>
              <mc:Fallback>
                <p:oleObj name="Visio" r:id="rId2" imgW="6113526" imgH="4819904" progId="Visio.Drawing.11">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4221163"/>
                        <a:ext cx="5040313" cy="2376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AD83CACA-F61D-EFB3-EB54-7616FF7700F9}"/>
              </a:ext>
            </a:extLst>
          </p:cNvPr>
          <p:cNvSpPr>
            <a:spLocks noGrp="1" noChangeArrowheads="1"/>
          </p:cNvSpPr>
          <p:nvPr>
            <p:ph type="title"/>
          </p:nvPr>
        </p:nvSpPr>
        <p:spPr/>
        <p:txBody>
          <a:bodyPr/>
          <a:lstStyle/>
          <a:p>
            <a:pPr eaLnBrk="1" hangingPunct="1"/>
            <a:r>
              <a:rPr lang="zh-CN" altLang="en-US" b="1"/>
              <a:t>机器如何处理自然语言？</a:t>
            </a:r>
            <a:r>
              <a:rPr lang="en-US" altLang="zh-CN" b="1"/>
              <a:t>(7)</a:t>
            </a:r>
          </a:p>
        </p:txBody>
      </p:sp>
      <p:sp>
        <p:nvSpPr>
          <p:cNvPr id="49155" name="Rectangle 4">
            <a:extLst>
              <a:ext uri="{FF2B5EF4-FFF2-40B4-BE49-F238E27FC236}">
                <a16:creationId xmlns:a16="http://schemas.microsoft.com/office/drawing/2014/main" id="{603F0810-BAFB-252A-0706-7D91DEC6D829}"/>
              </a:ext>
            </a:extLst>
          </p:cNvPr>
          <p:cNvSpPr>
            <a:spLocks noGrp="1" noChangeArrowheads="1"/>
          </p:cNvSpPr>
          <p:nvPr>
            <p:ph type="body" idx="1"/>
          </p:nvPr>
        </p:nvSpPr>
        <p:spPr>
          <a:xfrm>
            <a:off x="468313" y="1773238"/>
            <a:ext cx="8351837" cy="4608512"/>
          </a:xfrm>
          <a:noFill/>
        </p:spPr>
        <p:txBody>
          <a:bodyPr/>
          <a:lstStyle/>
          <a:p>
            <a:pPr eaLnBrk="1" hangingPunct="1">
              <a:lnSpc>
                <a:spcPct val="80000"/>
              </a:lnSpc>
            </a:pPr>
            <a:r>
              <a:rPr lang="zh-CN" altLang="en-US" sz="2500" b="1"/>
              <a:t>词义消岐</a:t>
            </a:r>
          </a:p>
          <a:p>
            <a:pPr lvl="1" eaLnBrk="1" hangingPunct="1">
              <a:lnSpc>
                <a:spcPct val="80000"/>
              </a:lnSpc>
            </a:pPr>
            <a:r>
              <a:rPr lang="zh-CN" altLang="en-US" sz="2400"/>
              <a:t>研究给句子的词标注正确的词义。</a:t>
            </a:r>
          </a:p>
          <a:p>
            <a:pPr lvl="2" eaLnBrk="1" hangingPunct="1">
              <a:lnSpc>
                <a:spcPct val="80000"/>
              </a:lnSpc>
            </a:pPr>
            <a:r>
              <a:rPr lang="zh-CN" altLang="en-US" sz="2100"/>
              <a:t>例如：这个人真</a:t>
            </a:r>
            <a:r>
              <a:rPr lang="zh-CN" altLang="en-US" sz="2100" b="1"/>
              <a:t>牛</a:t>
            </a:r>
            <a:r>
              <a:rPr lang="zh-CN" altLang="en-US" sz="2100"/>
              <a:t>。</a:t>
            </a:r>
            <a:r>
              <a:rPr lang="en-US" altLang="zh-CN" sz="2100"/>
              <a:t>//</a:t>
            </a:r>
            <a:r>
              <a:rPr lang="zh-CN" altLang="en-US" sz="2100"/>
              <a:t>牛：动物｜了不起。</a:t>
            </a:r>
          </a:p>
          <a:p>
            <a:pPr eaLnBrk="1" hangingPunct="1">
              <a:lnSpc>
                <a:spcPct val="80000"/>
              </a:lnSpc>
            </a:pPr>
            <a:r>
              <a:rPr lang="zh-CN" altLang="en-US" sz="2500" b="1"/>
              <a:t>语义分析</a:t>
            </a:r>
            <a:r>
              <a:rPr lang="zh-CN" altLang="en-US" sz="2500"/>
              <a:t>（这句话说了什么）</a:t>
            </a:r>
          </a:p>
          <a:p>
            <a:pPr lvl="1" eaLnBrk="1" hangingPunct="1">
              <a:lnSpc>
                <a:spcPct val="80000"/>
              </a:lnSpc>
            </a:pPr>
            <a:r>
              <a:rPr lang="zh-CN" altLang="en-US" sz="2400"/>
              <a:t>研究如何从一个语句中词的意义，以及这些词在该语句的句法结构中的作用来推导出该语句的意义。</a:t>
            </a:r>
          </a:p>
          <a:p>
            <a:pPr lvl="1" eaLnBrk="1" hangingPunct="1">
              <a:lnSpc>
                <a:spcPct val="80000"/>
              </a:lnSpc>
            </a:pPr>
            <a:r>
              <a:rPr lang="zh-CN" altLang="en-US" sz="2400"/>
              <a:t>语言和世界的映射关系</a:t>
            </a:r>
          </a:p>
          <a:p>
            <a:pPr lvl="1" eaLnBrk="1" hangingPunct="1">
              <a:lnSpc>
                <a:spcPct val="80000"/>
              </a:lnSpc>
            </a:pPr>
            <a:r>
              <a:rPr lang="zh-CN" altLang="en-US" sz="2400"/>
              <a:t>施事、受事、工具等</a:t>
            </a:r>
          </a:p>
          <a:p>
            <a:pPr eaLnBrk="1" hangingPunct="1">
              <a:lnSpc>
                <a:spcPct val="80000"/>
              </a:lnSpc>
            </a:pPr>
            <a:r>
              <a:rPr lang="zh-CN" altLang="en-US" sz="2500" b="1"/>
              <a:t>语用分析</a:t>
            </a:r>
            <a:r>
              <a:rPr lang="zh-CN" altLang="en-US" sz="2500"/>
              <a:t>（为什么要说这句话 ）</a:t>
            </a:r>
          </a:p>
          <a:p>
            <a:pPr lvl="1" eaLnBrk="1" hangingPunct="1">
              <a:lnSpc>
                <a:spcPct val="80000"/>
              </a:lnSpc>
            </a:pPr>
            <a:r>
              <a:rPr lang="zh-CN" altLang="en-US" sz="2400"/>
              <a:t>研究不同语境中的语句的应用，及语境对语句理解的作用</a:t>
            </a:r>
          </a:p>
          <a:p>
            <a:pPr lvl="1" eaLnBrk="1" hangingPunct="1">
              <a:lnSpc>
                <a:spcPct val="80000"/>
              </a:lnSpc>
            </a:pPr>
            <a:r>
              <a:rPr lang="zh-CN" altLang="en-US" sz="2400"/>
              <a:t>语言交际目的：主题、述体、焦点</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87D81CA-1DBD-8A23-4BA4-EA449C6FECEF}"/>
              </a:ext>
            </a:extLst>
          </p:cNvPr>
          <p:cNvSpPr>
            <a:spLocks noGrp="1" noChangeArrowheads="1"/>
          </p:cNvSpPr>
          <p:nvPr>
            <p:ph type="title"/>
          </p:nvPr>
        </p:nvSpPr>
        <p:spPr/>
        <p:txBody>
          <a:bodyPr/>
          <a:lstStyle/>
          <a:p>
            <a:pPr eaLnBrk="1" hangingPunct="1"/>
            <a:r>
              <a:rPr lang="zh-CN" altLang="en-US" b="1"/>
              <a:t>机器如何处理自然语言？</a:t>
            </a:r>
            <a:r>
              <a:rPr lang="en-US" altLang="zh-CN" b="1"/>
              <a:t>(8)</a:t>
            </a:r>
          </a:p>
        </p:txBody>
      </p:sp>
      <p:sp>
        <p:nvSpPr>
          <p:cNvPr id="50179" name="Rectangle 4">
            <a:extLst>
              <a:ext uri="{FF2B5EF4-FFF2-40B4-BE49-F238E27FC236}">
                <a16:creationId xmlns:a16="http://schemas.microsoft.com/office/drawing/2014/main" id="{E8102716-7E1B-F4B8-8E43-71077F1D735E}"/>
              </a:ext>
            </a:extLst>
          </p:cNvPr>
          <p:cNvSpPr>
            <a:spLocks noGrp="1" noChangeArrowheads="1"/>
          </p:cNvSpPr>
          <p:nvPr>
            <p:ph type="body" idx="1"/>
          </p:nvPr>
        </p:nvSpPr>
        <p:spPr>
          <a:xfrm>
            <a:off x="611188" y="1700213"/>
            <a:ext cx="8353425" cy="4681537"/>
          </a:xfrm>
          <a:noFill/>
        </p:spPr>
        <p:txBody>
          <a:bodyPr/>
          <a:lstStyle/>
          <a:p>
            <a:pPr eaLnBrk="1" hangingPunct="1">
              <a:lnSpc>
                <a:spcPct val="80000"/>
              </a:lnSpc>
            </a:pPr>
            <a:r>
              <a:rPr lang="zh-CN" altLang="en-US" sz="2600" b="1"/>
              <a:t>篇章分析</a:t>
            </a:r>
          </a:p>
          <a:p>
            <a:pPr lvl="1" eaLnBrk="1" hangingPunct="1">
              <a:lnSpc>
                <a:spcPct val="80000"/>
              </a:lnSpc>
            </a:pPr>
            <a:r>
              <a:rPr lang="zh-CN" altLang="en-US" sz="2100"/>
              <a:t>分析篇章的结构、主题、观点、摘要、有用信息。</a:t>
            </a:r>
          </a:p>
          <a:p>
            <a:pPr lvl="2" eaLnBrk="1" hangingPunct="1">
              <a:lnSpc>
                <a:spcPct val="80000"/>
              </a:lnSpc>
            </a:pPr>
            <a:r>
              <a:rPr lang="zh-CN" altLang="en-US" sz="2100"/>
              <a:t>主题分析</a:t>
            </a:r>
          </a:p>
          <a:p>
            <a:pPr lvl="2" eaLnBrk="1" hangingPunct="1">
              <a:lnSpc>
                <a:spcPct val="80000"/>
              </a:lnSpc>
            </a:pPr>
            <a:r>
              <a:rPr lang="zh-CN" altLang="en-US" sz="2100"/>
              <a:t>观点分析</a:t>
            </a:r>
          </a:p>
          <a:p>
            <a:pPr lvl="2" eaLnBrk="1" hangingPunct="1">
              <a:lnSpc>
                <a:spcPct val="80000"/>
              </a:lnSpc>
            </a:pPr>
            <a:r>
              <a:rPr lang="zh-CN" altLang="en-US" sz="2100"/>
              <a:t>自动文摘</a:t>
            </a:r>
          </a:p>
          <a:p>
            <a:pPr lvl="2" eaLnBrk="1" hangingPunct="1">
              <a:lnSpc>
                <a:spcPct val="80000"/>
              </a:lnSpc>
            </a:pPr>
            <a:r>
              <a:rPr lang="zh-CN" altLang="en-US" sz="2100"/>
              <a:t>信息抽取</a:t>
            </a:r>
          </a:p>
          <a:p>
            <a:pPr lvl="2" eaLnBrk="1" hangingPunct="1">
              <a:lnSpc>
                <a:spcPct val="80000"/>
              </a:lnSpc>
            </a:pPr>
            <a:r>
              <a:rPr lang="zh-CN" altLang="en-US" sz="2100"/>
              <a:t>信息过滤</a:t>
            </a:r>
          </a:p>
          <a:p>
            <a:pPr eaLnBrk="1" hangingPunct="1">
              <a:lnSpc>
                <a:spcPct val="80000"/>
              </a:lnSpc>
            </a:pPr>
            <a:r>
              <a:rPr lang="zh-CN" altLang="en-US" sz="2600" b="1"/>
              <a:t>海量文档处理</a:t>
            </a:r>
          </a:p>
          <a:p>
            <a:pPr lvl="1" eaLnBrk="1" hangingPunct="1">
              <a:lnSpc>
                <a:spcPct val="80000"/>
              </a:lnSpc>
            </a:pPr>
            <a:r>
              <a:rPr lang="zh-CN" altLang="en-US" sz="2100"/>
              <a:t>信息检索</a:t>
            </a:r>
          </a:p>
          <a:p>
            <a:pPr lvl="2" eaLnBrk="1" hangingPunct="1">
              <a:lnSpc>
                <a:spcPct val="80000"/>
              </a:lnSpc>
            </a:pPr>
            <a:r>
              <a:rPr lang="zh-CN" altLang="en-US" sz="2100"/>
              <a:t>搜索引擎、数字图书馆</a:t>
            </a:r>
          </a:p>
          <a:p>
            <a:pPr lvl="1" eaLnBrk="1" hangingPunct="1">
              <a:lnSpc>
                <a:spcPct val="80000"/>
              </a:lnSpc>
            </a:pPr>
            <a:r>
              <a:rPr lang="zh-CN" altLang="en-US" sz="2100"/>
              <a:t>文本分类、聚类</a:t>
            </a:r>
          </a:p>
          <a:p>
            <a:pPr lvl="2" eaLnBrk="1" hangingPunct="1">
              <a:lnSpc>
                <a:spcPct val="80000"/>
              </a:lnSpc>
            </a:pPr>
            <a:r>
              <a:rPr lang="zh-CN" altLang="en-US" sz="2100"/>
              <a:t>分类检索、聚类检索</a:t>
            </a:r>
          </a:p>
          <a:p>
            <a:pPr lvl="1" eaLnBrk="1" hangingPunct="1">
              <a:lnSpc>
                <a:spcPct val="80000"/>
              </a:lnSpc>
            </a:pPr>
            <a:r>
              <a:rPr lang="zh-CN" altLang="en-US" sz="2100"/>
              <a:t>话题探测与追踪</a:t>
            </a:r>
          </a:p>
          <a:p>
            <a:pPr lvl="2" eaLnBrk="1" hangingPunct="1">
              <a:lnSpc>
                <a:spcPct val="80000"/>
              </a:lnSpc>
            </a:pPr>
            <a:r>
              <a:rPr lang="zh-CN" altLang="en-US" sz="2100"/>
              <a:t>信息自组织</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6E0A40CC-FD53-CBDC-F5D1-1CDB03354C65}"/>
              </a:ext>
            </a:extLst>
          </p:cNvPr>
          <p:cNvSpPr>
            <a:spLocks noGrp="1" noChangeArrowheads="1"/>
          </p:cNvSpPr>
          <p:nvPr>
            <p:ph type="title"/>
          </p:nvPr>
        </p:nvSpPr>
        <p:spPr>
          <a:xfrm>
            <a:off x="650875" y="3500438"/>
            <a:ext cx="7737475" cy="936625"/>
          </a:xfrm>
        </p:spPr>
        <p:txBody>
          <a:bodyPr/>
          <a:lstStyle/>
          <a:p>
            <a:pPr algn="ctr"/>
            <a:br>
              <a:rPr lang="en-US" altLang="zh-CN" sz="2000"/>
            </a:br>
            <a:br>
              <a:rPr lang="en-US" altLang="zh-CN" sz="2000"/>
            </a:br>
            <a:br>
              <a:rPr lang="en-US" altLang="zh-CN" sz="2000"/>
            </a:br>
            <a:r>
              <a:rPr lang="zh-CN" altLang="en-US" sz="2000"/>
              <a:t>致谢：本课件参考了中科院计算所宗成庆研究员</a:t>
            </a:r>
            <a:br>
              <a:rPr lang="zh-CN" altLang="en-US" sz="2000"/>
            </a:br>
            <a:r>
              <a:rPr lang="zh-CN" altLang="en-US" sz="2000"/>
              <a:t>的</a:t>
            </a:r>
            <a:r>
              <a:rPr lang="en-US" altLang="zh-CN" sz="2000"/>
              <a:t>《</a:t>
            </a:r>
            <a:r>
              <a:rPr lang="zh-CN" altLang="en-US" sz="2000"/>
              <a:t>自然语言理解</a:t>
            </a:r>
            <a:r>
              <a:rPr lang="en-US" altLang="zh-CN" sz="2000"/>
              <a:t>》</a:t>
            </a:r>
            <a:r>
              <a:rPr lang="zh-CN" altLang="en-US" sz="2000"/>
              <a:t>课件</a:t>
            </a:r>
          </a:p>
        </p:txBody>
      </p:sp>
    </p:spTree>
  </p:cSld>
  <p:clrMapOvr>
    <a:masterClrMapping/>
  </p:clrMapOvr>
</p:sld>
</file>

<file path=ppt/theme/theme1.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Profile</Template>
  <TotalTime>1386</TotalTime>
  <Words>3723</Words>
  <Application>Microsoft Office PowerPoint</Application>
  <PresentationFormat>全屏显示(4:3)</PresentationFormat>
  <Paragraphs>374</Paragraphs>
  <Slides>46</Slides>
  <Notes>0</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46</vt:i4>
      </vt:variant>
    </vt:vector>
  </HeadingPairs>
  <TitlesOfParts>
    <vt:vector size="57" baseType="lpstr">
      <vt:lpstr>Verdana</vt:lpstr>
      <vt:lpstr>宋体</vt:lpstr>
      <vt:lpstr>Arial</vt:lpstr>
      <vt:lpstr>Wingdings</vt:lpstr>
      <vt:lpstr>Calibri</vt:lpstr>
      <vt:lpstr>等线</vt:lpstr>
      <vt:lpstr>Times New Roman</vt:lpstr>
      <vt:lpstr>Symbol</vt:lpstr>
      <vt:lpstr>黑体</vt:lpstr>
      <vt:lpstr>Profile</vt:lpstr>
      <vt:lpstr>Microsoft Visio 绘图</vt:lpstr>
      <vt:lpstr>自然语言理解(处理)讲义</vt:lpstr>
      <vt:lpstr>基本概念(1)</vt:lpstr>
      <vt:lpstr>基本概念(2)</vt:lpstr>
      <vt:lpstr>基本概念(3)</vt:lpstr>
      <vt:lpstr>基本概念(4)</vt:lpstr>
      <vt:lpstr>基本概念(5)</vt:lpstr>
      <vt:lpstr>基本概念(6)</vt:lpstr>
      <vt:lpstr>NLP的学科特点</vt:lpstr>
      <vt:lpstr>语言学基本知识：语言研究的基本范筹 </vt:lpstr>
      <vt:lpstr>为什么要研究自然语言处理？</vt:lpstr>
      <vt:lpstr>一个NLP的例子：英汉翻译</vt:lpstr>
      <vt:lpstr>一个NLP的例子：英汉翻译</vt:lpstr>
      <vt:lpstr>一个NLP的例子：英汉翻译</vt:lpstr>
      <vt:lpstr>一个NLP的例子：英汉翻译</vt:lpstr>
      <vt:lpstr>机器能理解(处理)自然语言吗？</vt:lpstr>
      <vt:lpstr>语言分析(处理)的主要困难(1)</vt:lpstr>
      <vt:lpstr>语言分析(处理)的主要困难(2)</vt:lpstr>
      <vt:lpstr>语言分析(处理)的主要困难(3)</vt:lpstr>
      <vt:lpstr>语言分析(处理)的主要困难(4)</vt:lpstr>
      <vt:lpstr>语言分析(处理)的主要困难(5)</vt:lpstr>
      <vt:lpstr>自然语言处理的应用</vt:lpstr>
      <vt:lpstr>自然语言处理研究的不同层次</vt:lpstr>
      <vt:lpstr>NLP的研究内容（基础研究）</vt:lpstr>
      <vt:lpstr>NLP的研究内容（应用研究）</vt:lpstr>
      <vt:lpstr>语言分析的知识层次(1)</vt:lpstr>
      <vt:lpstr>语言分析的知识层次(2)</vt:lpstr>
      <vt:lpstr>语言分析的知识层次(3)</vt:lpstr>
      <vt:lpstr>语言分析的知识层次(4)</vt:lpstr>
      <vt:lpstr>语言分析的知识层次(5)</vt:lpstr>
      <vt:lpstr>基本研究方法(1)</vt:lpstr>
      <vt:lpstr>基本研究方法(2)</vt:lpstr>
      <vt:lpstr>基本研究方法(3)</vt:lpstr>
      <vt:lpstr>基本研究方法(4)</vt:lpstr>
      <vt:lpstr>基本研究方法(5)</vt:lpstr>
      <vt:lpstr>基本研究方法(6)</vt:lpstr>
      <vt:lpstr>基本研究方法(7)</vt:lpstr>
      <vt:lpstr>基本研究方法(8)</vt:lpstr>
      <vt:lpstr>机器如何处理自然语言？(1)</vt:lpstr>
      <vt:lpstr>机器如何处理自然语言？(2)</vt:lpstr>
      <vt:lpstr>机器如何处理自然语言？(3)</vt:lpstr>
      <vt:lpstr>机器如何处理自然语言？(4)</vt:lpstr>
      <vt:lpstr>机器如何处理自然语言？(5)</vt:lpstr>
      <vt:lpstr>机器如何处理自然语言？(6)</vt:lpstr>
      <vt:lpstr>机器如何处理自然语言？(7)</vt:lpstr>
      <vt:lpstr>机器如何处理自然语言？(8)</vt:lpstr>
      <vt:lpstr>   致谢：本课件参考了中科院计算所宗成庆研究员 的《自然语言理解》课件</vt:lpstr>
    </vt:vector>
  </TitlesOfParts>
  <Company>ustc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自然语言理解讲义</dc:title>
  <dc:creator>liu</dc:creator>
  <cp:lastModifiedBy>许 荣仁</cp:lastModifiedBy>
  <cp:revision>40</cp:revision>
  <dcterms:created xsi:type="dcterms:W3CDTF">2009-02-24T08:21:20Z</dcterms:created>
  <dcterms:modified xsi:type="dcterms:W3CDTF">2022-06-03T03:04:14Z</dcterms:modified>
</cp:coreProperties>
</file>