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handoutMasterIdLst>
    <p:handoutMasterId r:id="rId63"/>
  </p:handout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97" r:id="rId22"/>
    <p:sldId id="298" r:id="rId23"/>
    <p:sldId id="332" r:id="rId24"/>
    <p:sldId id="296" r:id="rId25"/>
    <p:sldId id="277" r:id="rId26"/>
    <p:sldId id="278" r:id="rId27"/>
    <p:sldId id="279" r:id="rId28"/>
    <p:sldId id="280"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311" r:id="rId43"/>
    <p:sldId id="312" r:id="rId44"/>
    <p:sldId id="314" r:id="rId45"/>
    <p:sldId id="315" r:id="rId46"/>
    <p:sldId id="316" r:id="rId47"/>
    <p:sldId id="317" r:id="rId48"/>
    <p:sldId id="318" r:id="rId49"/>
    <p:sldId id="319" r:id="rId50"/>
    <p:sldId id="320" r:id="rId51"/>
    <p:sldId id="321" r:id="rId52"/>
    <p:sldId id="322" r:id="rId53"/>
    <p:sldId id="323" r:id="rId54"/>
    <p:sldId id="324" r:id="rId55"/>
    <p:sldId id="325" r:id="rId56"/>
    <p:sldId id="326" r:id="rId57"/>
    <p:sldId id="327" r:id="rId58"/>
    <p:sldId id="328" r:id="rId59"/>
    <p:sldId id="329" r:id="rId60"/>
    <p:sldId id="330" r:id="rId61"/>
    <p:sldId id="331" r:id="rId62"/>
  </p:sldIdLst>
  <p:sldSz cx="9144000" cy="6858000" type="screen4x3"/>
  <p:notesSz cx="6858000" cy="9144000"/>
  <p:defaultTextStyle>
    <a:defPPr>
      <a:defRPr lang="zh-CN"/>
    </a:defPPr>
    <a:lvl1pPr algn="l" rtl="0" eaLnBrk="0" fontAlgn="base" hangingPunct="0">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9B2D76-782F-4E44-ACD5-5C83FFE30B17}" v="4" dt="2022-06-05T12:12:11.4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77" y="782"/>
      </p:cViewPr>
      <p:guideLst>
        <p:guide orient="horz" pos="2160"/>
        <p:guide pos="2880"/>
      </p:guideLst>
    </p:cSldViewPr>
  </p:slideViewPr>
  <p:notesTextViewPr>
    <p:cViewPr>
      <p:scale>
        <a:sx n="100" d="100"/>
        <a:sy n="100" d="100"/>
      </p:scale>
      <p:origin x="0" y="0"/>
    </p:cViewPr>
  </p:notesTextViewPr>
  <p:notesViewPr>
    <p:cSldViewPr>
      <p:cViewPr varScale="1">
        <p:scale>
          <a:sx n="59" d="100"/>
          <a:sy n="59" d="100"/>
        </p:scale>
        <p:origin x="-117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handoutMaster" Target="handoutMasters/handoutMaster1.xml"/><Relationship Id="rId68"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许 荣仁" userId="a51c77e00fced653" providerId="LiveId" clId="{1D9B2D76-782F-4E44-ACD5-5C83FFE30B17}"/>
    <pc:docChg chg="modSld">
      <pc:chgData name="许 荣仁" userId="a51c77e00fced653" providerId="LiveId" clId="{1D9B2D76-782F-4E44-ACD5-5C83FFE30B17}" dt="2022-06-05T12:12:07.433" v="1" actId="20578"/>
      <pc:docMkLst>
        <pc:docMk/>
      </pc:docMkLst>
      <pc:sldChg chg="modSp">
        <pc:chgData name="许 荣仁" userId="a51c77e00fced653" providerId="LiveId" clId="{1D9B2D76-782F-4E44-ACD5-5C83FFE30B17}" dt="2022-06-05T11:06:33.305" v="0" actId="20578"/>
        <pc:sldMkLst>
          <pc:docMk/>
          <pc:sldMk cId="0" sldId="298"/>
        </pc:sldMkLst>
        <pc:spChg chg="mod">
          <ac:chgData name="许 荣仁" userId="a51c77e00fced653" providerId="LiveId" clId="{1D9B2D76-782F-4E44-ACD5-5C83FFE30B17}" dt="2022-06-05T11:06:33.305" v="0" actId="20578"/>
          <ac:spMkLst>
            <pc:docMk/>
            <pc:sldMk cId="0" sldId="298"/>
            <ac:spMk id="25603" creationId="{6F7833DD-DF5F-4182-99FF-550264DCDEF3}"/>
          </ac:spMkLst>
        </pc:spChg>
      </pc:sldChg>
      <pc:sldChg chg="modSp">
        <pc:chgData name="许 荣仁" userId="a51c77e00fced653" providerId="LiveId" clId="{1D9B2D76-782F-4E44-ACD5-5C83FFE30B17}" dt="2022-06-05T12:12:07.433" v="1" actId="20578"/>
        <pc:sldMkLst>
          <pc:docMk/>
          <pc:sldMk cId="0" sldId="315"/>
        </pc:sldMkLst>
        <pc:spChg chg="mod">
          <ac:chgData name="许 荣仁" userId="a51c77e00fced653" providerId="LiveId" clId="{1D9B2D76-782F-4E44-ACD5-5C83FFE30B17}" dt="2022-06-05T12:12:07.433" v="1" actId="20578"/>
          <ac:spMkLst>
            <pc:docMk/>
            <pc:sldMk cId="0" sldId="315"/>
            <ac:spMk id="49155" creationId="{CB71D300-7018-4FED-B869-7DF04096688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C4322D0A-CE8B-4F4B-BAFA-DBC5F5FAC774}"/>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defRPr>
            </a:lvl1pPr>
          </a:lstStyle>
          <a:p>
            <a:pPr>
              <a:defRPr/>
            </a:pPr>
            <a:endParaRPr lang="en-US" altLang="zh-CN"/>
          </a:p>
        </p:txBody>
      </p:sp>
      <p:sp>
        <p:nvSpPr>
          <p:cNvPr id="6147" name="Rectangle 3">
            <a:extLst>
              <a:ext uri="{FF2B5EF4-FFF2-40B4-BE49-F238E27FC236}">
                <a16:creationId xmlns:a16="http://schemas.microsoft.com/office/drawing/2014/main" id="{558D098A-95AB-4B69-9F06-4548A82A9B21}"/>
              </a:ext>
            </a:extLst>
          </p:cNvPr>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defRPr>
            </a:lvl1pPr>
          </a:lstStyle>
          <a:p>
            <a:pPr>
              <a:defRPr/>
            </a:pPr>
            <a:endParaRPr lang="en-US" altLang="zh-CN"/>
          </a:p>
        </p:txBody>
      </p:sp>
      <p:sp>
        <p:nvSpPr>
          <p:cNvPr id="6148" name="Rectangle 4">
            <a:extLst>
              <a:ext uri="{FF2B5EF4-FFF2-40B4-BE49-F238E27FC236}">
                <a16:creationId xmlns:a16="http://schemas.microsoft.com/office/drawing/2014/main" id="{3B20C68C-D713-4E57-B24F-D98A8677EE61}"/>
              </a:ext>
            </a:extLst>
          </p:cNvPr>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pPr>
              <a:defRPr/>
            </a:pPr>
            <a:endParaRPr lang="en-US" altLang="zh-CN"/>
          </a:p>
        </p:txBody>
      </p:sp>
      <p:sp>
        <p:nvSpPr>
          <p:cNvPr id="6149" name="Rectangle 5">
            <a:extLst>
              <a:ext uri="{FF2B5EF4-FFF2-40B4-BE49-F238E27FC236}">
                <a16:creationId xmlns:a16="http://schemas.microsoft.com/office/drawing/2014/main" id="{6CF48059-0F75-4472-AEBD-62D956E1CEE9}"/>
              </a:ext>
            </a:extLst>
          </p:cNvPr>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panose="020B0604020202020204" pitchFamily="34" charset="0"/>
              </a:defRPr>
            </a:lvl1pPr>
          </a:lstStyle>
          <a:p>
            <a:pPr>
              <a:defRPr/>
            </a:pPr>
            <a:fld id="{3FAE9D4E-7EA2-4F4B-899C-F48A7FBF8897}"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DC605B3E-F84C-46A7-AECC-5E85418B3FC5}"/>
              </a:ext>
            </a:extLst>
          </p:cNvPr>
          <p:cNvSpPr>
            <a:spLocks noChangeArrowheads="1"/>
          </p:cNvSpPr>
          <p:nvPr/>
        </p:nvSpPr>
        <p:spPr bwMode="auto">
          <a:xfrm>
            <a:off x="685800" y="2393950"/>
            <a:ext cx="7772400" cy="109538"/>
          </a:xfrm>
          <a:custGeom>
            <a:avLst/>
            <a:gdLst>
              <a:gd name="T0" fmla="*/ 0 w 1000"/>
              <a:gd name="T1" fmla="*/ 0 h 1000"/>
              <a:gd name="T2" fmla="*/ 2147483646 w 1000"/>
              <a:gd name="T3" fmla="*/ 0 h 1000"/>
              <a:gd name="T4" fmla="*/ 2147483646 w 1000"/>
              <a:gd name="T5" fmla="*/ 1314299689 h 1000"/>
              <a:gd name="T6" fmla="*/ 0 w 1000"/>
              <a:gd name="T7" fmla="*/ 1314299689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10242" name="Rectangle 2"/>
          <p:cNvSpPr>
            <a:spLocks noGrp="1" noChangeArrowheads="1"/>
          </p:cNvSpPr>
          <p:nvPr>
            <p:ph type="ctrTitle"/>
          </p:nvPr>
        </p:nvSpPr>
        <p:spPr>
          <a:xfrm>
            <a:off x="685800" y="990600"/>
            <a:ext cx="7772400" cy="1371600"/>
          </a:xfrm>
        </p:spPr>
        <p:txBody>
          <a:bodyPr/>
          <a:lstStyle>
            <a:lvl1pPr>
              <a:defRPr sz="4000"/>
            </a:lvl1pPr>
          </a:lstStyle>
          <a:p>
            <a:pPr lvl="0"/>
            <a:r>
              <a:rPr lang="zh-CN" altLang="en-US" noProof="0"/>
              <a:t>单击此处编辑母版标题样式</a:t>
            </a:r>
          </a:p>
        </p:txBody>
      </p:sp>
      <p:sp>
        <p:nvSpPr>
          <p:cNvPr id="10243" name="Rectangle 3"/>
          <p:cNvSpPr>
            <a:spLocks noGrp="1" noChangeArrowheads="1"/>
          </p:cNvSpPr>
          <p:nvPr>
            <p:ph type="subTitle" idx="1"/>
          </p:nvPr>
        </p:nvSpPr>
        <p:spPr>
          <a:xfrm>
            <a:off x="1447800" y="3429000"/>
            <a:ext cx="7010400" cy="1600200"/>
          </a:xfrm>
        </p:spPr>
        <p:txBody>
          <a:bodyPr/>
          <a:lstStyle>
            <a:lvl1pPr marL="0" indent="0">
              <a:buFont typeface="Wingdings" panose="05000000000000000000" pitchFamily="2" charset="2"/>
              <a:buNone/>
              <a:defRPr sz="2800"/>
            </a:lvl1pPr>
          </a:lstStyle>
          <a:p>
            <a:pPr lvl="0"/>
            <a:r>
              <a:rPr lang="zh-CN" altLang="en-US" noProof="0"/>
              <a:t>单击此处编辑母版副标题样式</a:t>
            </a:r>
          </a:p>
        </p:txBody>
      </p:sp>
      <p:sp>
        <p:nvSpPr>
          <p:cNvPr id="5" name="Rectangle 4">
            <a:extLst>
              <a:ext uri="{FF2B5EF4-FFF2-40B4-BE49-F238E27FC236}">
                <a16:creationId xmlns:a16="http://schemas.microsoft.com/office/drawing/2014/main" id="{C48E8C93-361D-4857-89B1-0A48B35EC532}"/>
              </a:ext>
            </a:extLst>
          </p:cNvPr>
          <p:cNvSpPr>
            <a:spLocks noGrp="1" noChangeArrowheads="1"/>
          </p:cNvSpPr>
          <p:nvPr>
            <p:ph type="dt" sz="half" idx="10"/>
          </p:nvPr>
        </p:nvSpPr>
        <p:spPr>
          <a:xfrm>
            <a:off x="685800" y="6248400"/>
            <a:ext cx="1905000" cy="457200"/>
          </a:xfrm>
        </p:spPr>
        <p:txBody>
          <a:bodyPr/>
          <a:lstStyle>
            <a:lvl1pPr>
              <a:defRPr/>
            </a:lvl1pPr>
          </a:lstStyle>
          <a:p>
            <a:pPr>
              <a:defRPr/>
            </a:pPr>
            <a:endParaRPr lang="en-US" altLang="zh-CN"/>
          </a:p>
        </p:txBody>
      </p:sp>
      <p:sp>
        <p:nvSpPr>
          <p:cNvPr id="6" name="Rectangle 5">
            <a:extLst>
              <a:ext uri="{FF2B5EF4-FFF2-40B4-BE49-F238E27FC236}">
                <a16:creationId xmlns:a16="http://schemas.microsoft.com/office/drawing/2014/main" id="{ABBB77EA-10BC-499B-A507-42C8BD7CCF91}"/>
              </a:ext>
            </a:extLst>
          </p:cNvPr>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id="{D300BF1B-1F22-402E-B8D7-1D1241C47DDB}"/>
              </a:ext>
            </a:extLst>
          </p:cNvPr>
          <p:cNvSpPr>
            <a:spLocks noGrp="1" noChangeArrowheads="1"/>
          </p:cNvSpPr>
          <p:nvPr>
            <p:ph type="sldNum" sz="quarter" idx="12"/>
          </p:nvPr>
        </p:nvSpPr>
        <p:spPr>
          <a:xfrm>
            <a:off x="6553200" y="6248400"/>
            <a:ext cx="1905000" cy="457200"/>
          </a:xfrm>
        </p:spPr>
        <p:txBody>
          <a:bodyPr/>
          <a:lstStyle>
            <a:lvl1pPr>
              <a:defRPr smtClean="0"/>
            </a:lvl1pPr>
          </a:lstStyle>
          <a:p>
            <a:pPr>
              <a:defRPr/>
            </a:pPr>
            <a:fld id="{F05EA9B7-48CC-455A-A80A-440F5B75E25C}" type="slidenum">
              <a:rPr lang="en-US" altLang="zh-CN"/>
              <a:pPr>
                <a:defRPr/>
              </a:pPr>
              <a:t>‹#›</a:t>
            </a:fld>
            <a:endParaRPr lang="en-US" altLang="zh-CN"/>
          </a:p>
        </p:txBody>
      </p:sp>
    </p:spTree>
    <p:extLst>
      <p:ext uri="{BB962C8B-B14F-4D97-AF65-F5344CB8AC3E}">
        <p14:creationId xmlns:p14="http://schemas.microsoft.com/office/powerpoint/2010/main" val="2323601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a:extLst>
              <a:ext uri="{FF2B5EF4-FFF2-40B4-BE49-F238E27FC236}">
                <a16:creationId xmlns:a16="http://schemas.microsoft.com/office/drawing/2014/main" id="{9E96289E-D69B-481B-AFE8-DC3D25CF8079}"/>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7">
            <a:extLst>
              <a:ext uri="{FF2B5EF4-FFF2-40B4-BE49-F238E27FC236}">
                <a16:creationId xmlns:a16="http://schemas.microsoft.com/office/drawing/2014/main" id="{5356E053-335E-4ABD-82B5-5B95C585D98A}"/>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EA708BDF-A90B-4135-B08B-E43526B63B0A}"/>
              </a:ext>
            </a:extLst>
          </p:cNvPr>
          <p:cNvSpPr>
            <a:spLocks noGrp="1" noChangeArrowheads="1"/>
          </p:cNvSpPr>
          <p:nvPr>
            <p:ph type="sldNum" sz="quarter" idx="12"/>
          </p:nvPr>
        </p:nvSpPr>
        <p:spPr>
          <a:ln/>
        </p:spPr>
        <p:txBody>
          <a:bodyPr/>
          <a:lstStyle>
            <a:lvl1pPr>
              <a:defRPr/>
            </a:lvl1pPr>
          </a:lstStyle>
          <a:p>
            <a:pPr>
              <a:defRPr/>
            </a:pPr>
            <a:fld id="{AB7FFE2E-D73D-44A2-B0D6-5A44D61389FA}" type="slidenum">
              <a:rPr lang="en-US" altLang="zh-CN"/>
              <a:pPr>
                <a:defRPr/>
              </a:pPr>
              <a:t>‹#›</a:t>
            </a:fld>
            <a:endParaRPr lang="en-US" altLang="zh-CN"/>
          </a:p>
        </p:txBody>
      </p:sp>
    </p:spTree>
    <p:extLst>
      <p:ext uri="{BB962C8B-B14F-4D97-AF65-F5344CB8AC3E}">
        <p14:creationId xmlns:p14="http://schemas.microsoft.com/office/powerpoint/2010/main" val="4268819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p>
        </p:txBody>
      </p:sp>
      <p:sp>
        <p:nvSpPr>
          <p:cNvPr id="4" name="Rectangle 6">
            <a:extLst>
              <a:ext uri="{FF2B5EF4-FFF2-40B4-BE49-F238E27FC236}">
                <a16:creationId xmlns:a16="http://schemas.microsoft.com/office/drawing/2014/main" id="{23B8211E-50B4-4ED0-B6E0-BF900514111B}"/>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7">
            <a:extLst>
              <a:ext uri="{FF2B5EF4-FFF2-40B4-BE49-F238E27FC236}">
                <a16:creationId xmlns:a16="http://schemas.microsoft.com/office/drawing/2014/main" id="{E8F4A809-8660-47E2-97CD-5224AAA0FDD2}"/>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59A2C1E9-0AD8-4AA4-B594-8DADC0AC3EBC}"/>
              </a:ext>
            </a:extLst>
          </p:cNvPr>
          <p:cNvSpPr>
            <a:spLocks noGrp="1" noChangeArrowheads="1"/>
          </p:cNvSpPr>
          <p:nvPr>
            <p:ph type="sldNum" sz="quarter" idx="12"/>
          </p:nvPr>
        </p:nvSpPr>
        <p:spPr>
          <a:ln/>
        </p:spPr>
        <p:txBody>
          <a:bodyPr/>
          <a:lstStyle>
            <a:lvl1pPr>
              <a:defRPr/>
            </a:lvl1pPr>
          </a:lstStyle>
          <a:p>
            <a:pPr>
              <a:defRPr/>
            </a:pPr>
            <a:fld id="{304CE03B-3F07-4AF5-949F-340AD2E2CDF5}" type="slidenum">
              <a:rPr lang="en-US" altLang="zh-CN"/>
              <a:pPr>
                <a:defRPr/>
              </a:pPr>
              <a:t>‹#›</a:t>
            </a:fld>
            <a:endParaRPr lang="en-US" altLang="zh-CN"/>
          </a:p>
        </p:txBody>
      </p:sp>
    </p:spTree>
    <p:extLst>
      <p:ext uri="{BB962C8B-B14F-4D97-AF65-F5344CB8AC3E}">
        <p14:creationId xmlns:p14="http://schemas.microsoft.com/office/powerpoint/2010/main" val="2165766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566738" y="1752600"/>
            <a:ext cx="3924300" cy="42672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3438" y="1752600"/>
            <a:ext cx="3924300" cy="42672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6">
            <a:extLst>
              <a:ext uri="{FF2B5EF4-FFF2-40B4-BE49-F238E27FC236}">
                <a16:creationId xmlns:a16="http://schemas.microsoft.com/office/drawing/2014/main" id="{98592D53-A489-46D4-A5F3-A2AF52E83E2F}"/>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7">
            <a:extLst>
              <a:ext uri="{FF2B5EF4-FFF2-40B4-BE49-F238E27FC236}">
                <a16:creationId xmlns:a16="http://schemas.microsoft.com/office/drawing/2014/main" id="{E43A343A-59A6-43A6-88A5-255685DCFE46}"/>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8">
            <a:extLst>
              <a:ext uri="{FF2B5EF4-FFF2-40B4-BE49-F238E27FC236}">
                <a16:creationId xmlns:a16="http://schemas.microsoft.com/office/drawing/2014/main" id="{BBDCC84D-D619-4229-8CB1-4B7FF555CDE6}"/>
              </a:ext>
            </a:extLst>
          </p:cNvPr>
          <p:cNvSpPr>
            <a:spLocks noGrp="1" noChangeArrowheads="1"/>
          </p:cNvSpPr>
          <p:nvPr>
            <p:ph type="sldNum" sz="quarter" idx="12"/>
          </p:nvPr>
        </p:nvSpPr>
        <p:spPr>
          <a:ln/>
        </p:spPr>
        <p:txBody>
          <a:bodyPr/>
          <a:lstStyle>
            <a:lvl1pPr>
              <a:defRPr/>
            </a:lvl1pPr>
          </a:lstStyle>
          <a:p>
            <a:pPr>
              <a:defRPr/>
            </a:pPr>
            <a:fld id="{2F7A1917-7F86-4D05-A6A9-4042EF3B4616}" type="slidenum">
              <a:rPr lang="en-US" altLang="zh-CN"/>
              <a:pPr>
                <a:defRPr/>
              </a:pPr>
              <a:t>‹#›</a:t>
            </a:fld>
            <a:endParaRPr lang="en-US" altLang="zh-CN"/>
          </a:p>
        </p:txBody>
      </p:sp>
    </p:spTree>
    <p:extLst>
      <p:ext uri="{BB962C8B-B14F-4D97-AF65-F5344CB8AC3E}">
        <p14:creationId xmlns:p14="http://schemas.microsoft.com/office/powerpoint/2010/main" val="2195170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6">
            <a:extLst>
              <a:ext uri="{FF2B5EF4-FFF2-40B4-BE49-F238E27FC236}">
                <a16:creationId xmlns:a16="http://schemas.microsoft.com/office/drawing/2014/main" id="{52D5D315-1945-4710-B638-4C4DE6137AEA}"/>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7">
            <a:extLst>
              <a:ext uri="{FF2B5EF4-FFF2-40B4-BE49-F238E27FC236}">
                <a16:creationId xmlns:a16="http://schemas.microsoft.com/office/drawing/2014/main" id="{6CA883E8-AE4B-4A8D-AAD5-18F3387CFA9E}"/>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8">
            <a:extLst>
              <a:ext uri="{FF2B5EF4-FFF2-40B4-BE49-F238E27FC236}">
                <a16:creationId xmlns:a16="http://schemas.microsoft.com/office/drawing/2014/main" id="{DC6C390B-2ED7-45DF-BF40-ADE00A194EDA}"/>
              </a:ext>
            </a:extLst>
          </p:cNvPr>
          <p:cNvSpPr>
            <a:spLocks noGrp="1" noChangeArrowheads="1"/>
          </p:cNvSpPr>
          <p:nvPr>
            <p:ph type="sldNum" sz="quarter" idx="12"/>
          </p:nvPr>
        </p:nvSpPr>
        <p:spPr>
          <a:ln/>
        </p:spPr>
        <p:txBody>
          <a:bodyPr/>
          <a:lstStyle>
            <a:lvl1pPr>
              <a:defRPr/>
            </a:lvl1pPr>
          </a:lstStyle>
          <a:p>
            <a:pPr>
              <a:defRPr/>
            </a:pPr>
            <a:fld id="{C7034D4F-3CFC-4ADD-BFE1-40E75BBCBC28}" type="slidenum">
              <a:rPr lang="en-US" altLang="zh-CN"/>
              <a:pPr>
                <a:defRPr/>
              </a:pPr>
              <a:t>‹#›</a:t>
            </a:fld>
            <a:endParaRPr lang="en-US" altLang="zh-CN"/>
          </a:p>
        </p:txBody>
      </p:sp>
    </p:spTree>
    <p:extLst>
      <p:ext uri="{BB962C8B-B14F-4D97-AF65-F5344CB8AC3E}">
        <p14:creationId xmlns:p14="http://schemas.microsoft.com/office/powerpoint/2010/main" val="1583954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6">
            <a:extLst>
              <a:ext uri="{FF2B5EF4-FFF2-40B4-BE49-F238E27FC236}">
                <a16:creationId xmlns:a16="http://schemas.microsoft.com/office/drawing/2014/main" id="{0C553736-BBF2-4626-92DB-9BB5E80C449A}"/>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7">
            <a:extLst>
              <a:ext uri="{FF2B5EF4-FFF2-40B4-BE49-F238E27FC236}">
                <a16:creationId xmlns:a16="http://schemas.microsoft.com/office/drawing/2014/main" id="{A6CB3343-CEE2-4AEF-9162-E2F1CFEA5F62}"/>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B721C5F3-2B10-4225-8FE1-7ADB015C7255}"/>
              </a:ext>
            </a:extLst>
          </p:cNvPr>
          <p:cNvSpPr>
            <a:spLocks noGrp="1" noChangeArrowheads="1"/>
          </p:cNvSpPr>
          <p:nvPr>
            <p:ph type="sldNum" sz="quarter" idx="12"/>
          </p:nvPr>
        </p:nvSpPr>
        <p:spPr>
          <a:ln/>
        </p:spPr>
        <p:txBody>
          <a:bodyPr/>
          <a:lstStyle>
            <a:lvl1pPr>
              <a:defRPr/>
            </a:lvl1pPr>
          </a:lstStyle>
          <a:p>
            <a:pPr>
              <a:defRPr/>
            </a:pPr>
            <a:fld id="{95879F58-79D0-4A42-8FBA-2D04598EC1A5}" type="slidenum">
              <a:rPr lang="en-US" altLang="zh-CN"/>
              <a:pPr>
                <a:defRPr/>
              </a:pPr>
              <a:t>‹#›</a:t>
            </a:fld>
            <a:endParaRPr lang="en-US" altLang="zh-CN"/>
          </a:p>
        </p:txBody>
      </p:sp>
    </p:spTree>
    <p:extLst>
      <p:ext uri="{BB962C8B-B14F-4D97-AF65-F5344CB8AC3E}">
        <p14:creationId xmlns:p14="http://schemas.microsoft.com/office/powerpoint/2010/main" val="905107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DA5089FF-7954-407F-9DF9-945DBEC4A647}"/>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7">
            <a:extLst>
              <a:ext uri="{FF2B5EF4-FFF2-40B4-BE49-F238E27FC236}">
                <a16:creationId xmlns:a16="http://schemas.microsoft.com/office/drawing/2014/main" id="{19ABC97E-ABAA-4614-BE1B-AB400250194D}"/>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8">
            <a:extLst>
              <a:ext uri="{FF2B5EF4-FFF2-40B4-BE49-F238E27FC236}">
                <a16:creationId xmlns:a16="http://schemas.microsoft.com/office/drawing/2014/main" id="{7B763916-C3F0-4205-BE1A-6EE3BF75C416}"/>
              </a:ext>
            </a:extLst>
          </p:cNvPr>
          <p:cNvSpPr>
            <a:spLocks noGrp="1" noChangeArrowheads="1"/>
          </p:cNvSpPr>
          <p:nvPr>
            <p:ph type="sldNum" sz="quarter" idx="12"/>
          </p:nvPr>
        </p:nvSpPr>
        <p:spPr>
          <a:ln/>
        </p:spPr>
        <p:txBody>
          <a:bodyPr/>
          <a:lstStyle>
            <a:lvl1pPr>
              <a:defRPr/>
            </a:lvl1pPr>
          </a:lstStyle>
          <a:p>
            <a:pPr>
              <a:defRPr/>
            </a:pPr>
            <a:fld id="{CA44119D-08E6-4BDB-97E3-CF838DF157D5}" type="slidenum">
              <a:rPr lang="en-US" altLang="zh-CN"/>
              <a:pPr>
                <a:defRPr/>
              </a:pPr>
              <a:t>‹#›</a:t>
            </a:fld>
            <a:endParaRPr lang="en-US" altLang="zh-CN"/>
          </a:p>
        </p:txBody>
      </p:sp>
    </p:spTree>
    <p:extLst>
      <p:ext uri="{BB962C8B-B14F-4D97-AF65-F5344CB8AC3E}">
        <p14:creationId xmlns:p14="http://schemas.microsoft.com/office/powerpoint/2010/main" val="1605013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Rectangle 6">
            <a:extLst>
              <a:ext uri="{FF2B5EF4-FFF2-40B4-BE49-F238E27FC236}">
                <a16:creationId xmlns:a16="http://schemas.microsoft.com/office/drawing/2014/main" id="{BBB87A91-59DB-46AD-8124-9EDB2B477A19}"/>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7">
            <a:extLst>
              <a:ext uri="{FF2B5EF4-FFF2-40B4-BE49-F238E27FC236}">
                <a16:creationId xmlns:a16="http://schemas.microsoft.com/office/drawing/2014/main" id="{E91EC4C4-2DB0-4654-9A96-B46B943EB935}"/>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8">
            <a:extLst>
              <a:ext uri="{FF2B5EF4-FFF2-40B4-BE49-F238E27FC236}">
                <a16:creationId xmlns:a16="http://schemas.microsoft.com/office/drawing/2014/main" id="{912C319F-829D-46DA-A49E-5B9BCAC63943}"/>
              </a:ext>
            </a:extLst>
          </p:cNvPr>
          <p:cNvSpPr>
            <a:spLocks noGrp="1" noChangeArrowheads="1"/>
          </p:cNvSpPr>
          <p:nvPr>
            <p:ph type="sldNum" sz="quarter" idx="12"/>
          </p:nvPr>
        </p:nvSpPr>
        <p:spPr>
          <a:ln/>
        </p:spPr>
        <p:txBody>
          <a:bodyPr/>
          <a:lstStyle>
            <a:lvl1pPr>
              <a:defRPr/>
            </a:lvl1pPr>
          </a:lstStyle>
          <a:p>
            <a:pPr>
              <a:defRPr/>
            </a:pPr>
            <a:fld id="{A5F7D5F3-2E0D-4D18-BE9F-40B3EE672C4B}" type="slidenum">
              <a:rPr lang="en-US" altLang="zh-CN"/>
              <a:pPr>
                <a:defRPr/>
              </a:pPr>
              <a:t>‹#›</a:t>
            </a:fld>
            <a:endParaRPr lang="en-US" altLang="zh-CN"/>
          </a:p>
        </p:txBody>
      </p:sp>
    </p:spTree>
    <p:extLst>
      <p:ext uri="{BB962C8B-B14F-4D97-AF65-F5344CB8AC3E}">
        <p14:creationId xmlns:p14="http://schemas.microsoft.com/office/powerpoint/2010/main" val="3961878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Rectangle 6">
            <a:extLst>
              <a:ext uri="{FF2B5EF4-FFF2-40B4-BE49-F238E27FC236}">
                <a16:creationId xmlns:a16="http://schemas.microsoft.com/office/drawing/2014/main" id="{56403C26-FE9A-41BD-B576-0DE3E2BC9259}"/>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7">
            <a:extLst>
              <a:ext uri="{FF2B5EF4-FFF2-40B4-BE49-F238E27FC236}">
                <a16:creationId xmlns:a16="http://schemas.microsoft.com/office/drawing/2014/main" id="{027DC2BA-2E11-4545-9B5D-E6E885510A63}"/>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8">
            <a:extLst>
              <a:ext uri="{FF2B5EF4-FFF2-40B4-BE49-F238E27FC236}">
                <a16:creationId xmlns:a16="http://schemas.microsoft.com/office/drawing/2014/main" id="{2BD4FE6E-9B25-4323-8E38-CF16135920E6}"/>
              </a:ext>
            </a:extLst>
          </p:cNvPr>
          <p:cNvSpPr>
            <a:spLocks noGrp="1" noChangeArrowheads="1"/>
          </p:cNvSpPr>
          <p:nvPr>
            <p:ph type="sldNum" sz="quarter" idx="12"/>
          </p:nvPr>
        </p:nvSpPr>
        <p:spPr>
          <a:ln/>
        </p:spPr>
        <p:txBody>
          <a:bodyPr/>
          <a:lstStyle>
            <a:lvl1pPr>
              <a:defRPr/>
            </a:lvl1pPr>
          </a:lstStyle>
          <a:p>
            <a:pPr>
              <a:defRPr/>
            </a:pPr>
            <a:fld id="{E250DC20-C81D-47E7-8451-D805A9B55A47}" type="slidenum">
              <a:rPr lang="en-US" altLang="zh-CN"/>
              <a:pPr>
                <a:defRPr/>
              </a:pPr>
              <a:t>‹#›</a:t>
            </a:fld>
            <a:endParaRPr lang="en-US" altLang="zh-CN"/>
          </a:p>
        </p:txBody>
      </p:sp>
    </p:spTree>
    <p:extLst>
      <p:ext uri="{BB962C8B-B14F-4D97-AF65-F5344CB8AC3E}">
        <p14:creationId xmlns:p14="http://schemas.microsoft.com/office/powerpoint/2010/main" val="2115404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a:extLst>
              <a:ext uri="{FF2B5EF4-FFF2-40B4-BE49-F238E27FC236}">
                <a16:creationId xmlns:a16="http://schemas.microsoft.com/office/drawing/2014/main" id="{CA0CB8E8-F86D-4D8B-BBBF-401CE401A722}"/>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7">
            <a:extLst>
              <a:ext uri="{FF2B5EF4-FFF2-40B4-BE49-F238E27FC236}">
                <a16:creationId xmlns:a16="http://schemas.microsoft.com/office/drawing/2014/main" id="{85958B70-F599-4C06-B050-29A5BAF1E77F}"/>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251E2804-EA5C-4E6B-85B5-459927278D7A}"/>
              </a:ext>
            </a:extLst>
          </p:cNvPr>
          <p:cNvSpPr>
            <a:spLocks noGrp="1" noChangeArrowheads="1"/>
          </p:cNvSpPr>
          <p:nvPr>
            <p:ph type="sldNum" sz="quarter" idx="12"/>
          </p:nvPr>
        </p:nvSpPr>
        <p:spPr>
          <a:ln/>
        </p:spPr>
        <p:txBody>
          <a:bodyPr/>
          <a:lstStyle>
            <a:lvl1pPr>
              <a:defRPr/>
            </a:lvl1pPr>
          </a:lstStyle>
          <a:p>
            <a:pPr>
              <a:defRPr/>
            </a:pPr>
            <a:fld id="{A790BE6F-386A-4F15-BA62-1D9EEF74B0A9}" type="slidenum">
              <a:rPr lang="en-US" altLang="zh-CN"/>
              <a:pPr>
                <a:defRPr/>
              </a:pPr>
              <a:t>‹#›</a:t>
            </a:fld>
            <a:endParaRPr lang="en-US" altLang="zh-CN"/>
          </a:p>
        </p:txBody>
      </p:sp>
    </p:spTree>
    <p:extLst>
      <p:ext uri="{BB962C8B-B14F-4D97-AF65-F5344CB8AC3E}">
        <p14:creationId xmlns:p14="http://schemas.microsoft.com/office/powerpoint/2010/main" val="1614290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3838" y="304800"/>
            <a:ext cx="2001837" cy="57150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566738" y="304800"/>
            <a:ext cx="5854700" cy="571500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a:extLst>
              <a:ext uri="{FF2B5EF4-FFF2-40B4-BE49-F238E27FC236}">
                <a16:creationId xmlns:a16="http://schemas.microsoft.com/office/drawing/2014/main" id="{DACFDD66-219F-4FFB-AD2F-682B29DE01F8}"/>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7">
            <a:extLst>
              <a:ext uri="{FF2B5EF4-FFF2-40B4-BE49-F238E27FC236}">
                <a16:creationId xmlns:a16="http://schemas.microsoft.com/office/drawing/2014/main" id="{CA15B2CB-102C-4082-B9F9-078CD5DC940B}"/>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8D48979B-C7BE-48A1-9339-0E068705B586}"/>
              </a:ext>
            </a:extLst>
          </p:cNvPr>
          <p:cNvSpPr>
            <a:spLocks noGrp="1" noChangeArrowheads="1"/>
          </p:cNvSpPr>
          <p:nvPr>
            <p:ph type="sldNum" sz="quarter" idx="12"/>
          </p:nvPr>
        </p:nvSpPr>
        <p:spPr>
          <a:ln/>
        </p:spPr>
        <p:txBody>
          <a:bodyPr/>
          <a:lstStyle>
            <a:lvl1pPr>
              <a:defRPr/>
            </a:lvl1pPr>
          </a:lstStyle>
          <a:p>
            <a:pPr>
              <a:defRPr/>
            </a:pPr>
            <a:fld id="{37035BD8-B4C1-487E-AE2A-12CD34F122D6}" type="slidenum">
              <a:rPr lang="en-US" altLang="zh-CN"/>
              <a:pPr>
                <a:defRPr/>
              </a:pPr>
              <a:t>‹#›</a:t>
            </a:fld>
            <a:endParaRPr lang="en-US" altLang="zh-CN"/>
          </a:p>
        </p:txBody>
      </p:sp>
    </p:spTree>
    <p:extLst>
      <p:ext uri="{BB962C8B-B14F-4D97-AF65-F5344CB8AC3E}">
        <p14:creationId xmlns:p14="http://schemas.microsoft.com/office/powerpoint/2010/main" val="932821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574675" y="304800"/>
            <a:ext cx="8001000" cy="1216025"/>
          </a:xfrm>
        </p:spPr>
        <p:txBody>
          <a:bodyPr/>
          <a:lstStyle/>
          <a:p>
            <a:r>
              <a:rPr lang="zh-CN" altLang="en-US"/>
              <a:t>单击此处编辑母版标题样式</a:t>
            </a:r>
          </a:p>
        </p:txBody>
      </p:sp>
      <p:sp>
        <p:nvSpPr>
          <p:cNvPr id="3" name="表格占位符 2"/>
          <p:cNvSpPr>
            <a:spLocks noGrp="1"/>
          </p:cNvSpPr>
          <p:nvPr>
            <p:ph type="tbl" idx="1"/>
          </p:nvPr>
        </p:nvSpPr>
        <p:spPr>
          <a:xfrm>
            <a:off x="566738" y="1752600"/>
            <a:ext cx="8001000" cy="4267200"/>
          </a:xfrm>
        </p:spPr>
        <p:txBody>
          <a:bodyPr/>
          <a:lstStyle/>
          <a:p>
            <a:pPr lvl="0"/>
            <a:endParaRPr lang="zh-CN" altLang="en-US" noProof="0"/>
          </a:p>
        </p:txBody>
      </p:sp>
      <p:sp>
        <p:nvSpPr>
          <p:cNvPr id="4" name="Rectangle 6">
            <a:extLst>
              <a:ext uri="{FF2B5EF4-FFF2-40B4-BE49-F238E27FC236}">
                <a16:creationId xmlns:a16="http://schemas.microsoft.com/office/drawing/2014/main" id="{A9CDFF2D-8020-4A80-B39E-752B0F170BAA}"/>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7">
            <a:extLst>
              <a:ext uri="{FF2B5EF4-FFF2-40B4-BE49-F238E27FC236}">
                <a16:creationId xmlns:a16="http://schemas.microsoft.com/office/drawing/2014/main" id="{AAF02A9B-D6A0-4232-93A6-398A7D51DB5A}"/>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DE3E177F-706A-4E77-9933-025BA4CB0470}"/>
              </a:ext>
            </a:extLst>
          </p:cNvPr>
          <p:cNvSpPr>
            <a:spLocks noGrp="1" noChangeArrowheads="1"/>
          </p:cNvSpPr>
          <p:nvPr>
            <p:ph type="sldNum" sz="quarter" idx="12"/>
          </p:nvPr>
        </p:nvSpPr>
        <p:spPr>
          <a:ln/>
        </p:spPr>
        <p:txBody>
          <a:bodyPr/>
          <a:lstStyle>
            <a:lvl1pPr>
              <a:defRPr/>
            </a:lvl1pPr>
          </a:lstStyle>
          <a:p>
            <a:pPr>
              <a:defRPr/>
            </a:pPr>
            <a:fld id="{D293A680-F0F2-4658-9E9F-AF23FD596358}" type="slidenum">
              <a:rPr lang="en-US" altLang="zh-CN"/>
              <a:pPr>
                <a:defRPr/>
              </a:pPr>
              <a:t>‹#›</a:t>
            </a:fld>
            <a:endParaRPr lang="en-US" altLang="zh-CN"/>
          </a:p>
        </p:txBody>
      </p:sp>
    </p:spTree>
    <p:extLst>
      <p:ext uri="{BB962C8B-B14F-4D97-AF65-F5344CB8AC3E}">
        <p14:creationId xmlns:p14="http://schemas.microsoft.com/office/powerpoint/2010/main" val="2458504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337F52A-B5FD-4666-903B-638BA30A752F}"/>
              </a:ext>
            </a:extLst>
          </p:cNvPr>
          <p:cNvSpPr>
            <a:spLocks noGrp="1" noChangeArrowheads="1"/>
          </p:cNvSpPr>
          <p:nvPr>
            <p:ph type="title"/>
          </p:nvPr>
        </p:nvSpPr>
        <p:spPr bwMode="auto">
          <a:xfrm>
            <a:off x="574675" y="304800"/>
            <a:ext cx="8001000" cy="121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1027" name="Rectangle 3">
            <a:extLst>
              <a:ext uri="{FF2B5EF4-FFF2-40B4-BE49-F238E27FC236}">
                <a16:creationId xmlns:a16="http://schemas.microsoft.com/office/drawing/2014/main" id="{9566A8EE-8498-4151-AC08-5E7BC53314AD}"/>
              </a:ext>
            </a:extLst>
          </p:cNvPr>
          <p:cNvSpPr>
            <a:spLocks noGrp="1" noChangeArrowheads="1"/>
          </p:cNvSpPr>
          <p:nvPr>
            <p:ph type="body" idx="1"/>
          </p:nvPr>
        </p:nvSpPr>
        <p:spPr bwMode="auto">
          <a:xfrm>
            <a:off x="566738" y="1752600"/>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AutoShape 4">
            <a:extLst>
              <a:ext uri="{FF2B5EF4-FFF2-40B4-BE49-F238E27FC236}">
                <a16:creationId xmlns:a16="http://schemas.microsoft.com/office/drawing/2014/main" id="{26206E78-59F3-40EB-9FE1-7D287B78CD16}"/>
              </a:ext>
            </a:extLst>
          </p:cNvPr>
          <p:cNvSpPr>
            <a:spLocks noChangeArrowheads="1"/>
          </p:cNvSpPr>
          <p:nvPr/>
        </p:nvSpPr>
        <p:spPr bwMode="auto">
          <a:xfrm>
            <a:off x="609600" y="1566863"/>
            <a:ext cx="7958138" cy="109537"/>
          </a:xfrm>
          <a:custGeom>
            <a:avLst/>
            <a:gdLst>
              <a:gd name="T0" fmla="*/ 0 w 1000"/>
              <a:gd name="T1" fmla="*/ 0 h 1000"/>
              <a:gd name="T2" fmla="*/ 2147483646 w 1000"/>
              <a:gd name="T3" fmla="*/ 0 h 1000"/>
              <a:gd name="T4" fmla="*/ 2147483646 w 1000"/>
              <a:gd name="T5" fmla="*/ 1314263702 h 1000"/>
              <a:gd name="T6" fmla="*/ 0 w 1000"/>
              <a:gd name="T7" fmla="*/ 1314263702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1029" name="Line 5">
            <a:extLst>
              <a:ext uri="{FF2B5EF4-FFF2-40B4-BE49-F238E27FC236}">
                <a16:creationId xmlns:a16="http://schemas.microsoft.com/office/drawing/2014/main" id="{D452AA90-8873-45F6-A3E0-5AB47EF88AAD}"/>
              </a:ext>
            </a:extLst>
          </p:cNvPr>
          <p:cNvSpPr>
            <a:spLocks noChangeShapeType="1"/>
          </p:cNvSpPr>
          <p:nvPr/>
        </p:nvSpPr>
        <p:spPr bwMode="auto">
          <a:xfrm flipV="1">
            <a:off x="609600" y="6172200"/>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222" name="Rectangle 6">
            <a:extLst>
              <a:ext uri="{FF2B5EF4-FFF2-40B4-BE49-F238E27FC236}">
                <a16:creationId xmlns:a16="http://schemas.microsoft.com/office/drawing/2014/main" id="{F15C64E1-3990-41B4-9717-F7D738273447}"/>
              </a:ext>
            </a:extLst>
          </p:cNvPr>
          <p:cNvSpPr>
            <a:spLocks noGrp="1" noChangeArrowheads="1"/>
          </p:cNvSpPr>
          <p:nvPr>
            <p:ph type="dt" sz="half" idx="2"/>
          </p:nvPr>
        </p:nvSpPr>
        <p:spPr bwMode="auto">
          <a:xfrm>
            <a:off x="609600" y="6245225"/>
            <a:ext cx="19812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zh-CN"/>
          </a:p>
        </p:txBody>
      </p:sp>
      <p:sp>
        <p:nvSpPr>
          <p:cNvPr id="9223" name="Rectangle 7">
            <a:extLst>
              <a:ext uri="{FF2B5EF4-FFF2-40B4-BE49-F238E27FC236}">
                <a16:creationId xmlns:a16="http://schemas.microsoft.com/office/drawing/2014/main" id="{32A0C045-198B-4E99-A98C-135044A2356A}"/>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200"/>
            </a:lvl1pPr>
          </a:lstStyle>
          <a:p>
            <a:pPr>
              <a:defRPr/>
            </a:pPr>
            <a:endParaRPr lang="en-US" altLang="zh-CN"/>
          </a:p>
        </p:txBody>
      </p:sp>
      <p:sp>
        <p:nvSpPr>
          <p:cNvPr id="9224" name="Rectangle 8">
            <a:extLst>
              <a:ext uri="{FF2B5EF4-FFF2-40B4-BE49-F238E27FC236}">
                <a16:creationId xmlns:a16="http://schemas.microsoft.com/office/drawing/2014/main" id="{EF6E35FC-71C3-4F15-8DF5-EF9E925400AA}"/>
              </a:ext>
            </a:extLst>
          </p:cNvPr>
          <p:cNvSpPr>
            <a:spLocks noGrp="1" noChangeArrowheads="1"/>
          </p:cNvSpPr>
          <p:nvPr>
            <p:ph type="sldNum" sz="quarter" idx="4"/>
          </p:nvPr>
        </p:nvSpPr>
        <p:spPr bwMode="auto">
          <a:xfrm>
            <a:off x="6553200" y="6245225"/>
            <a:ext cx="19812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9CF1C03A-E264-4BC4-B94F-452EE740CC1C}"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700"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rtl="0" eaLnBrk="0" fontAlgn="base" hangingPunct="0">
        <a:spcBef>
          <a:spcPct val="0"/>
        </a:spcBef>
        <a:spcAft>
          <a:spcPct val="0"/>
        </a:spcAft>
        <a:defRPr sz="3800" kern="12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2pPr>
      <a:lvl3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3pPr>
      <a:lvl4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4pPr>
      <a:lvl5pPr algn="l" rtl="0" eaLnBrk="0" fontAlgn="base" hangingPunct="0">
        <a:spcBef>
          <a:spcPct val="0"/>
        </a:spcBef>
        <a:spcAft>
          <a:spcPct val="0"/>
        </a:spcAft>
        <a:defRPr sz="3800">
          <a:solidFill>
            <a:schemeClr val="tx2"/>
          </a:solidFill>
          <a:latin typeface="Verdana" panose="020B0604030504040204" pitchFamily="34" charset="0"/>
          <a:ea typeface="宋体" panose="02010600030101010101" pitchFamily="2" charset="-122"/>
        </a:defRPr>
      </a:lvl5pPr>
      <a:lvl6pPr marL="4572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6pPr>
      <a:lvl7pPr marL="9144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7pPr>
      <a:lvl8pPr marL="13716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8pPr>
      <a:lvl9pPr marL="1828800" algn="l" rtl="0" fontAlgn="base">
        <a:spcBef>
          <a:spcPct val="0"/>
        </a:spcBef>
        <a:spcAft>
          <a:spcPct val="0"/>
        </a:spcAft>
        <a:defRPr sz="3800">
          <a:solidFill>
            <a:schemeClr val="tx2"/>
          </a:solidFill>
          <a:latin typeface="Verdana" panose="020B0604030504040204" pitchFamily="34" charset="0"/>
          <a:ea typeface="宋体" panose="02010600030101010101" pitchFamily="2"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5D173238-26B6-452D-9793-C77B4B56AC3E}"/>
              </a:ext>
            </a:extLst>
          </p:cNvPr>
          <p:cNvSpPr>
            <a:spLocks noGrp="1" noChangeArrowheads="1"/>
          </p:cNvSpPr>
          <p:nvPr>
            <p:ph type="ctrTitle"/>
          </p:nvPr>
        </p:nvSpPr>
        <p:spPr>
          <a:xfrm>
            <a:off x="684213" y="620713"/>
            <a:ext cx="7772400" cy="1470025"/>
          </a:xfrm>
        </p:spPr>
        <p:txBody>
          <a:bodyPr/>
          <a:lstStyle/>
          <a:p>
            <a:pPr eaLnBrk="1" hangingPunct="1"/>
            <a:r>
              <a:rPr lang="zh-CN" altLang="en-US" b="1"/>
              <a:t>自然语言理解讲义</a:t>
            </a:r>
          </a:p>
        </p:txBody>
      </p:sp>
      <p:sp>
        <p:nvSpPr>
          <p:cNvPr id="4099" name="Rectangle 3">
            <a:extLst>
              <a:ext uri="{FF2B5EF4-FFF2-40B4-BE49-F238E27FC236}">
                <a16:creationId xmlns:a16="http://schemas.microsoft.com/office/drawing/2014/main" id="{77BF0D4F-B215-4B3E-B7F0-BBF8693E32C7}"/>
              </a:ext>
            </a:extLst>
          </p:cNvPr>
          <p:cNvSpPr>
            <a:spLocks noGrp="1" noChangeArrowheads="1"/>
          </p:cNvSpPr>
          <p:nvPr>
            <p:ph type="subTitle" idx="1"/>
          </p:nvPr>
        </p:nvSpPr>
        <p:spPr/>
        <p:txBody>
          <a:bodyPr/>
          <a:lstStyle/>
          <a:p>
            <a:pPr eaLnBrk="1" hangingPunct="1"/>
            <a:r>
              <a:rPr lang="zh-CN" altLang="en-US" sz="3600" b="1" dirty="0"/>
              <a:t>第五章  特征与扩充文法</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F6D65DF3-256E-4315-A5AF-D91A18D07B9F}"/>
              </a:ext>
            </a:extLst>
          </p:cNvPr>
          <p:cNvSpPr>
            <a:spLocks noGrp="1" noChangeArrowheads="1"/>
          </p:cNvSpPr>
          <p:nvPr>
            <p:ph type="title"/>
          </p:nvPr>
        </p:nvSpPr>
        <p:spPr/>
        <p:txBody>
          <a:bodyPr/>
          <a:lstStyle/>
          <a:p>
            <a:pPr eaLnBrk="1" hangingPunct="1"/>
            <a:r>
              <a:rPr lang="zh-CN" altLang="en-US" b="1"/>
              <a:t>主要内容</a:t>
            </a:r>
          </a:p>
        </p:txBody>
      </p:sp>
      <p:sp>
        <p:nvSpPr>
          <p:cNvPr id="5123" name="Rectangle 3">
            <a:extLst>
              <a:ext uri="{FF2B5EF4-FFF2-40B4-BE49-F238E27FC236}">
                <a16:creationId xmlns:a16="http://schemas.microsoft.com/office/drawing/2014/main" id="{0C776038-882D-4CA2-9467-26CB1C3DBF48}"/>
              </a:ext>
            </a:extLst>
          </p:cNvPr>
          <p:cNvSpPr>
            <a:spLocks noGrp="1" noChangeArrowheads="1"/>
          </p:cNvSpPr>
          <p:nvPr>
            <p:ph type="body" idx="1"/>
          </p:nvPr>
        </p:nvSpPr>
        <p:spPr>
          <a:xfrm>
            <a:off x="566738" y="1752600"/>
            <a:ext cx="7173912" cy="3763963"/>
          </a:xfrm>
        </p:spPr>
        <p:txBody>
          <a:bodyPr/>
          <a:lstStyle/>
          <a:p>
            <a:pPr eaLnBrk="1" hangingPunct="1">
              <a:defRPr/>
            </a:pPr>
            <a:r>
              <a:rPr lang="zh-CN" altLang="en-US" b="1" dirty="0"/>
              <a:t>特征系统与扩充文法</a:t>
            </a:r>
          </a:p>
          <a:p>
            <a:pPr eaLnBrk="1" hangingPunct="1">
              <a:defRPr/>
            </a:pPr>
            <a:r>
              <a:rPr lang="zh-CN" altLang="en-US" b="1" dirty="0"/>
              <a:t>英语基本特征系统</a:t>
            </a:r>
          </a:p>
          <a:p>
            <a:pPr eaLnBrk="1" hangingPunct="1">
              <a:defRPr/>
            </a:pPr>
            <a:r>
              <a:rPr lang="zh-CN" altLang="en-US" b="1" dirty="0"/>
              <a:t>词语形态分析与词典</a:t>
            </a:r>
          </a:p>
          <a:p>
            <a:pPr eaLnBrk="1" hangingPunct="1">
              <a:defRPr/>
            </a:pPr>
            <a:r>
              <a:rPr lang="zh-CN" altLang="en-US" b="1" dirty="0"/>
              <a:t>一个带特征的文法及其分析</a:t>
            </a:r>
            <a:endParaRPr lang="en-US" altLang="zh-CN" b="1" dirty="0"/>
          </a:p>
          <a:p>
            <a:pPr eaLnBrk="1" hangingPunct="1">
              <a:defRPr/>
            </a:pPr>
            <a:r>
              <a:rPr lang="zh-CN" altLang="en-US" b="1" dirty="0"/>
              <a:t>助动词处理</a:t>
            </a:r>
          </a:p>
          <a:p>
            <a:pPr marL="0" indent="0" eaLnBrk="1" hangingPunct="1">
              <a:buFont typeface="Wingdings" panose="05000000000000000000" pitchFamily="2" charset="2"/>
              <a:buNone/>
              <a:defRPr/>
            </a:pPr>
            <a:endParaRPr lang="zh-CN" altLang="en-US"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5EA86D7D-9754-48D1-9C1D-1F76C811CE99}"/>
              </a:ext>
            </a:extLst>
          </p:cNvPr>
          <p:cNvSpPr>
            <a:spLocks noGrp="1" noChangeArrowheads="1"/>
          </p:cNvSpPr>
          <p:nvPr>
            <p:ph type="title"/>
          </p:nvPr>
        </p:nvSpPr>
        <p:spPr/>
        <p:txBody>
          <a:bodyPr/>
          <a:lstStyle/>
          <a:p>
            <a:pPr eaLnBrk="1" hangingPunct="1"/>
            <a:r>
              <a:rPr lang="zh-CN" altLang="en-US" b="1"/>
              <a:t>特征系统与扩充文法</a:t>
            </a:r>
            <a:r>
              <a:rPr lang="en-US" altLang="zh-CN" b="1"/>
              <a:t>(1)</a:t>
            </a:r>
          </a:p>
        </p:txBody>
      </p:sp>
      <p:sp>
        <p:nvSpPr>
          <p:cNvPr id="6147" name="Rectangle 3">
            <a:extLst>
              <a:ext uri="{FF2B5EF4-FFF2-40B4-BE49-F238E27FC236}">
                <a16:creationId xmlns:a16="http://schemas.microsoft.com/office/drawing/2014/main" id="{16EE9CA4-557A-48D8-ABC7-F5FCD9DB14A7}"/>
              </a:ext>
            </a:extLst>
          </p:cNvPr>
          <p:cNvSpPr>
            <a:spLocks noGrp="1" noChangeArrowheads="1"/>
          </p:cNvSpPr>
          <p:nvPr>
            <p:ph type="body" idx="1"/>
          </p:nvPr>
        </p:nvSpPr>
        <p:spPr/>
        <p:txBody>
          <a:bodyPr/>
          <a:lstStyle/>
          <a:p>
            <a:pPr marL="571500" indent="-571500" eaLnBrk="1" hangingPunct="1"/>
            <a:r>
              <a:rPr lang="zh-CN" altLang="en-US" sz="2200" b="1" dirty="0"/>
              <a:t>语言中成分之间的搭配需要满足一定的约束，普通的上下文不容易处理这样的情况，需要进行扩充。例如，对于规则</a:t>
            </a:r>
            <a:r>
              <a:rPr lang="en-US" altLang="zh-CN" sz="2200" b="1" dirty="0"/>
              <a:t>NP</a:t>
            </a:r>
            <a:r>
              <a:rPr lang="en-US" altLang="zh-CN" sz="2200" b="1" dirty="0">
                <a:sym typeface="Symbol" panose="05050102010706020507" pitchFamily="18" charset="2"/>
              </a:rPr>
              <a:t></a:t>
            </a:r>
            <a:r>
              <a:rPr lang="en-US" altLang="zh-CN" sz="2200" b="1" dirty="0"/>
              <a:t>ART N</a:t>
            </a:r>
            <a:r>
              <a:rPr lang="zh-CN" altLang="en-US" sz="2200" b="1" dirty="0"/>
              <a:t>，在处理英语句子时可改写为</a:t>
            </a:r>
          </a:p>
          <a:p>
            <a:pPr marL="571500" indent="-571500" eaLnBrk="1" hangingPunct="1">
              <a:buFont typeface="Wingdings" panose="05000000000000000000" pitchFamily="2" charset="2"/>
              <a:buNone/>
            </a:pPr>
            <a:r>
              <a:rPr lang="zh-CN" altLang="en-US" sz="2200" b="1" dirty="0"/>
              <a:t>           </a:t>
            </a:r>
            <a:r>
              <a:rPr lang="en-US" altLang="zh-CN" sz="2200" b="1" dirty="0" err="1">
                <a:solidFill>
                  <a:schemeClr val="folHlink"/>
                </a:solidFill>
              </a:rPr>
              <a:t>NP-s</a:t>
            </a:r>
            <a:r>
              <a:rPr lang="en-US" altLang="zh-CN" sz="2200" b="1" dirty="0" err="1">
                <a:solidFill>
                  <a:schemeClr val="folHlink"/>
                </a:solidFill>
                <a:sym typeface="Symbol" panose="05050102010706020507" pitchFamily="18" charset="2"/>
              </a:rPr>
              <a:t></a:t>
            </a:r>
            <a:r>
              <a:rPr lang="en-US" altLang="zh-CN" sz="2200" b="1" dirty="0" err="1">
                <a:solidFill>
                  <a:schemeClr val="folHlink"/>
                </a:solidFill>
              </a:rPr>
              <a:t>ART-s</a:t>
            </a:r>
            <a:r>
              <a:rPr lang="en-US" altLang="zh-CN" sz="2200" b="1" dirty="0">
                <a:solidFill>
                  <a:schemeClr val="folHlink"/>
                </a:solidFill>
              </a:rPr>
              <a:t> N-s</a:t>
            </a:r>
            <a:r>
              <a:rPr lang="en-US" altLang="zh-CN" sz="2200" b="1" dirty="0"/>
              <a:t>   </a:t>
            </a:r>
            <a:r>
              <a:rPr lang="zh-CN" altLang="en-US" sz="2200" b="1" dirty="0"/>
              <a:t>及  </a:t>
            </a:r>
            <a:r>
              <a:rPr lang="en-US" altLang="zh-CN" sz="2200" b="1" dirty="0" err="1">
                <a:solidFill>
                  <a:schemeClr val="folHlink"/>
                </a:solidFill>
              </a:rPr>
              <a:t>NP-p</a:t>
            </a:r>
            <a:r>
              <a:rPr lang="en-US" altLang="zh-CN" sz="2200" b="1" dirty="0" err="1">
                <a:solidFill>
                  <a:schemeClr val="folHlink"/>
                </a:solidFill>
                <a:sym typeface="Symbol" panose="05050102010706020507" pitchFamily="18" charset="2"/>
              </a:rPr>
              <a:t></a:t>
            </a:r>
            <a:r>
              <a:rPr lang="en-US" altLang="zh-CN" sz="2200" b="1" dirty="0" err="1">
                <a:solidFill>
                  <a:schemeClr val="folHlink"/>
                </a:solidFill>
              </a:rPr>
              <a:t>ART-p</a:t>
            </a:r>
            <a:r>
              <a:rPr lang="en-US" altLang="zh-CN" sz="2200" b="1" dirty="0">
                <a:solidFill>
                  <a:schemeClr val="folHlink"/>
                </a:solidFill>
              </a:rPr>
              <a:t> N-p</a:t>
            </a:r>
          </a:p>
          <a:p>
            <a:pPr marL="966788" lvl="1" indent="-495300" eaLnBrk="1" hangingPunct="1">
              <a:buFont typeface="Wingdings" panose="05000000000000000000" pitchFamily="2" charset="2"/>
              <a:buNone/>
            </a:pPr>
            <a:r>
              <a:rPr lang="en-US" altLang="zh-CN" sz="2200" b="1" dirty="0"/>
              <a:t>s</a:t>
            </a:r>
            <a:r>
              <a:rPr lang="zh-CN" altLang="en-US" sz="2200" b="1" dirty="0"/>
              <a:t>与</a:t>
            </a:r>
            <a:r>
              <a:rPr lang="en-US" altLang="zh-CN" sz="2200" b="1" dirty="0"/>
              <a:t>p</a:t>
            </a:r>
            <a:r>
              <a:rPr lang="zh-CN" altLang="en-US" sz="2200" b="1" dirty="0"/>
              <a:t>分别表示单数与复数。</a:t>
            </a:r>
          </a:p>
          <a:p>
            <a:pPr marL="966788" lvl="1" indent="-495300" eaLnBrk="1" hangingPunct="1">
              <a:buFont typeface="Wingdings" panose="05000000000000000000" pitchFamily="2" charset="2"/>
              <a:buNone/>
            </a:pPr>
            <a:r>
              <a:rPr lang="zh-CN" altLang="en-US" sz="2200" b="1" dirty="0"/>
              <a:t>这样显然很麻烦。</a:t>
            </a:r>
          </a:p>
          <a:p>
            <a:pPr marL="571500" indent="-571500" eaLnBrk="1" hangingPunct="1"/>
            <a:r>
              <a:rPr lang="zh-CN" altLang="en-US" sz="2200" b="1" dirty="0"/>
              <a:t>另一种方法是定义成分的特征。例如用特征</a:t>
            </a:r>
            <a:r>
              <a:rPr lang="en-US" altLang="zh-CN" sz="2200" b="1" dirty="0"/>
              <a:t>NUMBER(</a:t>
            </a:r>
            <a:r>
              <a:rPr lang="zh-CN" altLang="en-US" sz="2200" b="1" dirty="0"/>
              <a:t>取值可以是</a:t>
            </a:r>
            <a:r>
              <a:rPr lang="en-US" altLang="zh-CN" sz="2200" b="1" i="1" dirty="0"/>
              <a:t>s</a:t>
            </a:r>
            <a:r>
              <a:rPr lang="en-US" altLang="zh-CN" sz="2200" b="1" dirty="0"/>
              <a:t>(</a:t>
            </a:r>
            <a:r>
              <a:rPr lang="zh-CN" altLang="en-US" sz="2200" b="1" dirty="0"/>
              <a:t>单数</a:t>
            </a:r>
            <a:r>
              <a:rPr lang="en-US" altLang="zh-CN" sz="2200" b="1" dirty="0"/>
              <a:t>)</a:t>
            </a:r>
            <a:r>
              <a:rPr lang="zh-CN" altLang="en-US" sz="2200" b="1" dirty="0"/>
              <a:t>或</a:t>
            </a:r>
            <a:r>
              <a:rPr lang="en-US" altLang="zh-CN" sz="2200" b="1" i="1" dirty="0"/>
              <a:t>p</a:t>
            </a:r>
            <a:r>
              <a:rPr lang="en-US" altLang="zh-CN" sz="2200" b="1" dirty="0"/>
              <a:t>(</a:t>
            </a:r>
            <a:r>
              <a:rPr lang="zh-CN" altLang="en-US" sz="2200" b="1" dirty="0"/>
              <a:t>复数</a:t>
            </a:r>
            <a:r>
              <a:rPr lang="en-US" altLang="zh-CN" sz="2200" b="1" dirty="0"/>
              <a:t>))</a:t>
            </a:r>
            <a:r>
              <a:rPr lang="zh-CN" altLang="en-US" sz="2200" b="1" dirty="0"/>
              <a:t>可对上述特征进行如下扩充</a:t>
            </a:r>
          </a:p>
          <a:p>
            <a:pPr marL="571500" indent="-571500" eaLnBrk="1" hangingPunct="1">
              <a:buFont typeface="Wingdings" panose="05000000000000000000" pitchFamily="2" charset="2"/>
              <a:buNone/>
            </a:pPr>
            <a:r>
              <a:rPr lang="zh-CN" altLang="en-US" sz="2200" dirty="0"/>
              <a:t>          </a:t>
            </a:r>
            <a:r>
              <a:rPr lang="en-US" altLang="zh-CN" sz="2200" dirty="0">
                <a:solidFill>
                  <a:schemeClr val="folHlink"/>
                </a:solidFill>
              </a:rPr>
              <a:t>NP</a:t>
            </a:r>
            <a:r>
              <a:rPr lang="en-US" altLang="zh-CN" sz="2200" dirty="0">
                <a:solidFill>
                  <a:schemeClr val="folHlink"/>
                </a:solidFill>
                <a:sym typeface="Symbol" panose="05050102010706020507" pitchFamily="18" charset="2"/>
              </a:rPr>
              <a:t></a:t>
            </a:r>
            <a:r>
              <a:rPr lang="en-US" altLang="zh-CN" sz="2200" dirty="0">
                <a:solidFill>
                  <a:schemeClr val="folHlink"/>
                </a:solidFill>
              </a:rPr>
              <a:t>ART N</a:t>
            </a:r>
            <a:r>
              <a:rPr lang="zh-CN" altLang="en-US" sz="2200" dirty="0">
                <a:solidFill>
                  <a:schemeClr val="folHlink"/>
                </a:solidFill>
              </a:rPr>
              <a:t>仅当</a:t>
            </a:r>
            <a:r>
              <a:rPr lang="en-US" altLang="zh-CN" sz="2200" b="1" dirty="0">
                <a:solidFill>
                  <a:schemeClr val="folHlink"/>
                </a:solidFill>
              </a:rPr>
              <a:t>NUMBER</a:t>
            </a:r>
            <a:r>
              <a:rPr lang="en-US" altLang="zh-CN" sz="2200" dirty="0">
                <a:solidFill>
                  <a:schemeClr val="folHlink"/>
                </a:solidFill>
              </a:rPr>
              <a:t>1</a:t>
            </a:r>
            <a:r>
              <a:rPr lang="zh-CN" altLang="en-US" sz="2200" dirty="0">
                <a:solidFill>
                  <a:schemeClr val="folHlink"/>
                </a:solidFill>
              </a:rPr>
              <a:t>与</a:t>
            </a:r>
            <a:r>
              <a:rPr lang="en-US" altLang="zh-CN" sz="2200" b="1" dirty="0">
                <a:solidFill>
                  <a:schemeClr val="folHlink"/>
                </a:solidFill>
              </a:rPr>
              <a:t>NUMBER</a:t>
            </a:r>
            <a:r>
              <a:rPr lang="en-US" altLang="zh-CN" sz="2200" dirty="0">
                <a:solidFill>
                  <a:schemeClr val="folHlink"/>
                </a:solidFill>
              </a:rPr>
              <a:t>2</a:t>
            </a:r>
            <a:r>
              <a:rPr lang="zh-CN" altLang="en-US" sz="2200" dirty="0">
                <a:solidFill>
                  <a:schemeClr val="folHlink"/>
                </a:solidFill>
              </a:rPr>
              <a:t>一致时适用</a:t>
            </a:r>
            <a:r>
              <a:rPr lang="zh-CN" altLang="en-US" sz="2200" dirty="0"/>
              <a:t>  </a:t>
            </a:r>
            <a:endParaRPr lang="zh-CN" altLang="en-US" sz="2200" b="1" dirty="0"/>
          </a:p>
          <a:p>
            <a:pPr marL="571500" indent="-571500" eaLnBrk="1" hangingPunct="1">
              <a:buFont typeface="Wingdings" panose="05000000000000000000" pitchFamily="2" charset="2"/>
              <a:buNone/>
            </a:pPr>
            <a:endParaRPr lang="en-US" altLang="zh-CN" sz="2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2B595084-3C41-43B2-97FC-1899C0115443}"/>
              </a:ext>
            </a:extLst>
          </p:cNvPr>
          <p:cNvSpPr>
            <a:spLocks noGrp="1" noChangeArrowheads="1"/>
          </p:cNvSpPr>
          <p:nvPr>
            <p:ph type="title"/>
          </p:nvPr>
        </p:nvSpPr>
        <p:spPr/>
        <p:txBody>
          <a:bodyPr/>
          <a:lstStyle/>
          <a:p>
            <a:pPr eaLnBrk="1" hangingPunct="1"/>
            <a:r>
              <a:rPr lang="zh-CN" altLang="en-US" b="1"/>
              <a:t>特征系统与扩充文法</a:t>
            </a:r>
            <a:r>
              <a:rPr lang="en-US" altLang="zh-CN" b="1"/>
              <a:t>(2)</a:t>
            </a:r>
          </a:p>
        </p:txBody>
      </p:sp>
      <p:sp>
        <p:nvSpPr>
          <p:cNvPr id="7171" name="Rectangle 5">
            <a:extLst>
              <a:ext uri="{FF2B5EF4-FFF2-40B4-BE49-F238E27FC236}">
                <a16:creationId xmlns:a16="http://schemas.microsoft.com/office/drawing/2014/main" id="{FFD269AF-399C-4B12-A2B3-8589BC56D1EC}"/>
              </a:ext>
            </a:extLst>
          </p:cNvPr>
          <p:cNvSpPr>
            <a:spLocks noChangeArrowheads="1"/>
          </p:cNvSpPr>
          <p:nvPr/>
        </p:nvSpPr>
        <p:spPr bwMode="auto">
          <a:xfrm>
            <a:off x="577850" y="1978025"/>
            <a:ext cx="7954963"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Verdana" panose="020B0604030504040204" pitchFamily="34" charset="0"/>
                <a:ea typeface="宋体" panose="02010600030101010101" pitchFamily="2" charset="-122"/>
              </a:defRPr>
            </a:lvl1pPr>
            <a:lvl2pPr>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zh-CN" altLang="en-US" sz="2000" b="1" dirty="0"/>
              <a:t>更方便的是使用一种</a:t>
            </a:r>
            <a:r>
              <a:rPr lang="zh-CN" altLang="en-US" sz="2000" b="1" dirty="0">
                <a:solidFill>
                  <a:srgbClr val="CC0066"/>
                </a:solidFill>
              </a:rPr>
              <a:t>特征结构</a:t>
            </a:r>
            <a:r>
              <a:rPr lang="en-US" altLang="zh-CN" sz="2000" b="1" dirty="0"/>
              <a:t>(feature structure)</a:t>
            </a:r>
            <a:r>
              <a:rPr lang="zh-CN" altLang="en-US" sz="2000" b="1" dirty="0"/>
              <a:t>来定义成分。一特征结构是一个从特征到定义某成分的相关特征的值的映射。例如，冠词</a:t>
            </a:r>
            <a:r>
              <a:rPr lang="en-US" altLang="zh-CN" sz="2000" b="1" i="1" dirty="0"/>
              <a:t>a</a:t>
            </a:r>
            <a:r>
              <a:rPr lang="zh-CN" altLang="en-US" sz="2000" b="1" dirty="0"/>
              <a:t>的特征结构可表示为</a:t>
            </a:r>
          </a:p>
          <a:p>
            <a:pPr lvl="1" eaLnBrk="1" hangingPunct="1"/>
            <a:r>
              <a:rPr lang="en-US" altLang="zh-CN" sz="2000" b="1" dirty="0"/>
              <a:t>ART1: (</a:t>
            </a:r>
            <a:r>
              <a:rPr lang="en-US" altLang="zh-CN" sz="2000" b="1" dirty="0">
                <a:solidFill>
                  <a:schemeClr val="folHlink"/>
                </a:solidFill>
              </a:rPr>
              <a:t>CAT</a:t>
            </a:r>
            <a:r>
              <a:rPr lang="en-US" altLang="zh-CN" sz="2000" b="1" dirty="0"/>
              <a:t> ART</a:t>
            </a:r>
          </a:p>
          <a:p>
            <a:pPr lvl="1" eaLnBrk="1" hangingPunct="1"/>
            <a:r>
              <a:rPr lang="en-US" altLang="zh-CN" sz="2000" b="1" dirty="0"/>
              <a:t>             </a:t>
            </a:r>
            <a:r>
              <a:rPr lang="en-US" altLang="zh-CN" sz="2000" b="1" dirty="0">
                <a:solidFill>
                  <a:schemeClr val="folHlink"/>
                </a:solidFill>
              </a:rPr>
              <a:t>ROOT</a:t>
            </a:r>
            <a:r>
              <a:rPr lang="en-US" altLang="zh-CN" sz="2000" b="1" dirty="0"/>
              <a:t> a</a:t>
            </a:r>
          </a:p>
          <a:p>
            <a:pPr lvl="1" eaLnBrk="1" hangingPunct="1"/>
            <a:r>
              <a:rPr lang="en-US" altLang="zh-CN" sz="2000" b="1" dirty="0"/>
              <a:t>             </a:t>
            </a:r>
            <a:r>
              <a:rPr lang="en-US" altLang="zh-CN" sz="2000" b="1" dirty="0">
                <a:solidFill>
                  <a:schemeClr val="folHlink"/>
                </a:solidFill>
              </a:rPr>
              <a:t>NUMBER</a:t>
            </a:r>
            <a:r>
              <a:rPr lang="en-US" altLang="zh-CN" sz="2000" b="1" dirty="0"/>
              <a:t> s)</a:t>
            </a:r>
            <a:r>
              <a:rPr lang="en-US" altLang="zh-CN" sz="2000" dirty="0"/>
              <a:t> </a:t>
            </a:r>
            <a:endParaRPr lang="en-US" altLang="zh-CN" sz="2000" dirty="0">
              <a:latin typeface="Arial" panose="020B0604020202020204" pitchFamily="34" charset="0"/>
            </a:endParaRPr>
          </a:p>
          <a:p>
            <a:pPr eaLnBrk="1" hangingPunct="1"/>
            <a:r>
              <a:rPr lang="zh-CN" altLang="en-US" sz="2000" dirty="0"/>
              <a:t>通常词性特征的名省略。于是上述特征结构又可表示为</a:t>
            </a:r>
          </a:p>
          <a:p>
            <a:pPr eaLnBrk="1" hangingPunct="1"/>
            <a:r>
              <a:rPr lang="zh-CN" altLang="en-US" sz="2000" dirty="0"/>
              <a:t>     </a:t>
            </a:r>
            <a:r>
              <a:rPr lang="en-US" altLang="zh-CN" sz="2000" b="1" dirty="0"/>
              <a:t>ART1</a:t>
            </a:r>
            <a:r>
              <a:rPr lang="en-US" altLang="zh-CN" sz="2000" dirty="0"/>
              <a:t>: (</a:t>
            </a:r>
            <a:r>
              <a:rPr lang="en-US" altLang="zh-CN" sz="2000" b="1" dirty="0"/>
              <a:t>ART</a:t>
            </a:r>
            <a:r>
              <a:rPr lang="en-US" altLang="zh-CN" sz="2000" dirty="0"/>
              <a:t> </a:t>
            </a:r>
            <a:r>
              <a:rPr lang="en-US" altLang="zh-CN" sz="2000" b="1" dirty="0">
                <a:solidFill>
                  <a:schemeClr val="folHlink"/>
                </a:solidFill>
              </a:rPr>
              <a:t>ROOT</a:t>
            </a:r>
            <a:r>
              <a:rPr lang="en-US" altLang="zh-CN" sz="2000" dirty="0"/>
              <a:t> </a:t>
            </a:r>
            <a:r>
              <a:rPr lang="en-US" altLang="zh-CN" sz="2000" b="1" dirty="0"/>
              <a:t>a</a:t>
            </a:r>
            <a:r>
              <a:rPr lang="en-US" altLang="zh-CN" sz="2000" dirty="0"/>
              <a:t> </a:t>
            </a:r>
            <a:r>
              <a:rPr lang="en-US" altLang="zh-CN" sz="2000" b="1" dirty="0">
                <a:solidFill>
                  <a:schemeClr val="folHlink"/>
                </a:solidFill>
              </a:rPr>
              <a:t>NUMBER</a:t>
            </a:r>
            <a:r>
              <a:rPr lang="en-US" altLang="zh-CN" sz="2000" dirty="0"/>
              <a:t> </a:t>
            </a:r>
            <a:r>
              <a:rPr lang="en-US" altLang="zh-CN" sz="2000" b="1" dirty="0"/>
              <a:t>s</a:t>
            </a:r>
            <a:r>
              <a:rPr lang="en-US" altLang="zh-CN" sz="2000"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471A75A-18F3-4CE5-94DC-B3B58647ABFB}"/>
              </a:ext>
            </a:extLst>
          </p:cNvPr>
          <p:cNvSpPr>
            <a:spLocks noGrp="1" noChangeArrowheads="1"/>
          </p:cNvSpPr>
          <p:nvPr>
            <p:ph type="title"/>
          </p:nvPr>
        </p:nvSpPr>
        <p:spPr/>
        <p:txBody>
          <a:bodyPr/>
          <a:lstStyle/>
          <a:p>
            <a:pPr eaLnBrk="1" hangingPunct="1"/>
            <a:r>
              <a:rPr lang="zh-CN" altLang="en-US" b="1"/>
              <a:t>特征系统与扩充文法</a:t>
            </a:r>
            <a:r>
              <a:rPr lang="en-US" altLang="zh-CN" b="1"/>
              <a:t>(3)</a:t>
            </a:r>
          </a:p>
        </p:txBody>
      </p:sp>
      <p:sp>
        <p:nvSpPr>
          <p:cNvPr id="8195" name="Rectangle 3">
            <a:extLst>
              <a:ext uri="{FF2B5EF4-FFF2-40B4-BE49-F238E27FC236}">
                <a16:creationId xmlns:a16="http://schemas.microsoft.com/office/drawing/2014/main" id="{E893A5C7-C9D9-4779-9DD8-CADD591E06C1}"/>
              </a:ext>
            </a:extLst>
          </p:cNvPr>
          <p:cNvSpPr>
            <a:spLocks noGrp="1" noChangeArrowheads="1"/>
          </p:cNvSpPr>
          <p:nvPr>
            <p:ph type="body" idx="1"/>
          </p:nvPr>
        </p:nvSpPr>
        <p:spPr/>
        <p:txBody>
          <a:bodyPr/>
          <a:lstStyle/>
          <a:p>
            <a:pPr eaLnBrk="1" hangingPunct="1"/>
            <a:r>
              <a:rPr lang="zh-CN" altLang="en-US" sz="2400" dirty="0"/>
              <a:t>某些复杂特征结构的特征值可以是另一特征结构。这时需要用一些特殊的特征名：</a:t>
            </a:r>
            <a:r>
              <a:rPr lang="en-US" altLang="zh-CN" sz="2400" dirty="0"/>
              <a:t>1</a:t>
            </a:r>
            <a:r>
              <a:rPr lang="zh-CN" altLang="en-US" sz="2400" dirty="0"/>
              <a:t>、</a:t>
            </a:r>
            <a:r>
              <a:rPr lang="en-US" altLang="zh-CN" sz="2400" dirty="0"/>
              <a:t>2</a:t>
            </a:r>
            <a:r>
              <a:rPr lang="zh-CN" altLang="en-US" sz="2400" dirty="0"/>
              <a:t>、</a:t>
            </a:r>
            <a:r>
              <a:rPr lang="en-US" altLang="zh-CN" sz="2400" dirty="0"/>
              <a:t>3</a:t>
            </a:r>
            <a:r>
              <a:rPr lang="zh-CN" altLang="en-US" sz="2400" dirty="0"/>
              <a:t>等等，来表示第一个子成分、第二个子成分、第三个子成分</a:t>
            </a:r>
            <a:r>
              <a:rPr lang="en-US" altLang="zh-CN" sz="2400" dirty="0">
                <a:latin typeface="Arial" panose="020B0604020202020204" pitchFamily="34" charset="0"/>
              </a:rPr>
              <a:t>…</a:t>
            </a:r>
            <a:r>
              <a:rPr lang="zh-CN" altLang="en-US" sz="2400" dirty="0"/>
              <a:t>。例如名词短语</a:t>
            </a:r>
            <a:r>
              <a:rPr lang="en-US" altLang="zh-CN" sz="2400" i="1" dirty="0"/>
              <a:t>a fish</a:t>
            </a:r>
            <a:r>
              <a:rPr lang="zh-CN" altLang="en-US" sz="2400" dirty="0"/>
              <a:t>的特征结构可表示如下</a:t>
            </a:r>
          </a:p>
          <a:p>
            <a:pPr lvl="1" eaLnBrk="1" hangingPunct="1">
              <a:buFont typeface="Wingdings" panose="05000000000000000000" pitchFamily="2" charset="2"/>
              <a:buNone/>
            </a:pPr>
            <a:r>
              <a:rPr lang="en-US" altLang="zh-CN" sz="2400" dirty="0"/>
              <a:t>NP1: (NP </a:t>
            </a:r>
            <a:r>
              <a:rPr lang="en-US" altLang="zh-CN" sz="2400" b="1" dirty="0">
                <a:solidFill>
                  <a:schemeClr val="folHlink"/>
                </a:solidFill>
              </a:rPr>
              <a:t>NUMBER</a:t>
            </a:r>
            <a:r>
              <a:rPr lang="en-US" altLang="zh-CN" sz="2400" dirty="0"/>
              <a:t> s</a:t>
            </a:r>
          </a:p>
          <a:p>
            <a:pPr lvl="1" eaLnBrk="1" hangingPunct="1">
              <a:buFont typeface="Wingdings" panose="05000000000000000000" pitchFamily="2" charset="2"/>
              <a:buNone/>
            </a:pPr>
            <a:r>
              <a:rPr lang="en-US" altLang="zh-CN" sz="2400" dirty="0"/>
              <a:t>              </a:t>
            </a:r>
            <a:r>
              <a:rPr lang="en-US" altLang="zh-CN" sz="2400" b="1" dirty="0">
                <a:solidFill>
                  <a:schemeClr val="folHlink"/>
                </a:solidFill>
              </a:rPr>
              <a:t>1</a:t>
            </a:r>
            <a:r>
              <a:rPr lang="en-US" altLang="zh-CN" sz="2400" dirty="0"/>
              <a:t> (ART  </a:t>
            </a:r>
            <a:r>
              <a:rPr lang="en-US" altLang="zh-CN" sz="2400" b="1" dirty="0">
                <a:solidFill>
                  <a:schemeClr val="folHlink"/>
                </a:solidFill>
              </a:rPr>
              <a:t>ROOT</a:t>
            </a:r>
            <a:r>
              <a:rPr lang="en-US" altLang="zh-CN" sz="2400" dirty="0"/>
              <a:t> a  </a:t>
            </a:r>
            <a:r>
              <a:rPr lang="en-US" altLang="zh-CN" sz="2400" b="1" dirty="0">
                <a:solidFill>
                  <a:schemeClr val="folHlink"/>
                </a:solidFill>
              </a:rPr>
              <a:t>NUMBER</a:t>
            </a:r>
            <a:r>
              <a:rPr lang="en-US" altLang="zh-CN" sz="2400" dirty="0"/>
              <a:t> s)</a:t>
            </a:r>
          </a:p>
          <a:p>
            <a:pPr lvl="1" eaLnBrk="1" hangingPunct="1">
              <a:buFont typeface="Wingdings" panose="05000000000000000000" pitchFamily="2" charset="2"/>
              <a:buNone/>
            </a:pPr>
            <a:r>
              <a:rPr lang="en-US" altLang="zh-CN" sz="2400" dirty="0"/>
              <a:t>              </a:t>
            </a:r>
            <a:r>
              <a:rPr lang="en-US" altLang="zh-CN" sz="2400" b="1" dirty="0">
                <a:solidFill>
                  <a:schemeClr val="folHlink"/>
                </a:solidFill>
              </a:rPr>
              <a:t>2</a:t>
            </a:r>
            <a:r>
              <a:rPr lang="en-US" altLang="zh-CN" sz="2400" dirty="0"/>
              <a:t> (N  </a:t>
            </a:r>
            <a:r>
              <a:rPr lang="en-US" altLang="zh-CN" sz="2400" b="1" dirty="0">
                <a:solidFill>
                  <a:schemeClr val="folHlink"/>
                </a:solidFill>
              </a:rPr>
              <a:t>ROOT</a:t>
            </a:r>
            <a:r>
              <a:rPr lang="en-US" altLang="zh-CN" sz="2400" dirty="0"/>
              <a:t> fish  </a:t>
            </a:r>
            <a:r>
              <a:rPr lang="en-US" altLang="zh-CN" sz="2400" b="1" dirty="0">
                <a:solidFill>
                  <a:schemeClr val="folHlink"/>
                </a:solidFill>
              </a:rPr>
              <a:t>NUMBER</a:t>
            </a:r>
            <a:r>
              <a:rPr lang="en-US" altLang="zh-CN" sz="2400" dirty="0"/>
              <a:t> s)) </a:t>
            </a:r>
          </a:p>
          <a:p>
            <a:pPr lvl="1" eaLnBrk="1" hangingPunct="1">
              <a:buFont typeface="Wingdings" panose="05000000000000000000" pitchFamily="2" charset="2"/>
              <a:buNone/>
            </a:pPr>
            <a:r>
              <a:rPr lang="zh-CN" altLang="en-US" sz="2400" dirty="0"/>
              <a:t>也可以用后面的分析树的形式来表示。</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A485E529-CC01-4A52-B2D8-2409F30319B0}"/>
              </a:ext>
            </a:extLst>
          </p:cNvPr>
          <p:cNvSpPr>
            <a:spLocks noGrp="1" noChangeArrowheads="1"/>
          </p:cNvSpPr>
          <p:nvPr>
            <p:ph type="title"/>
          </p:nvPr>
        </p:nvSpPr>
        <p:spPr/>
        <p:txBody>
          <a:bodyPr/>
          <a:lstStyle/>
          <a:p>
            <a:pPr eaLnBrk="1" hangingPunct="1"/>
            <a:r>
              <a:rPr lang="zh-CN" altLang="en-US" b="1"/>
              <a:t>特征系统与扩充文法</a:t>
            </a:r>
            <a:r>
              <a:rPr lang="en-US" altLang="zh-CN" b="1"/>
              <a:t>(4)</a:t>
            </a:r>
          </a:p>
        </p:txBody>
      </p:sp>
      <p:grpSp>
        <p:nvGrpSpPr>
          <p:cNvPr id="9219" name="Group 4">
            <a:extLst>
              <a:ext uri="{FF2B5EF4-FFF2-40B4-BE49-F238E27FC236}">
                <a16:creationId xmlns:a16="http://schemas.microsoft.com/office/drawing/2014/main" id="{28BD8B7E-85CB-44F1-9BF7-3E2707CC073A}"/>
              </a:ext>
            </a:extLst>
          </p:cNvPr>
          <p:cNvGrpSpPr>
            <a:grpSpLocks/>
          </p:cNvGrpSpPr>
          <p:nvPr/>
        </p:nvGrpSpPr>
        <p:grpSpPr bwMode="auto">
          <a:xfrm>
            <a:off x="900113" y="1989138"/>
            <a:ext cx="6192837" cy="3527425"/>
            <a:chOff x="2217" y="1396"/>
            <a:chExt cx="6825" cy="3260"/>
          </a:xfrm>
        </p:grpSpPr>
        <p:sp>
          <p:nvSpPr>
            <p:cNvPr id="9220" name="Rectangle 5">
              <a:extLst>
                <a:ext uri="{FF2B5EF4-FFF2-40B4-BE49-F238E27FC236}">
                  <a16:creationId xmlns:a16="http://schemas.microsoft.com/office/drawing/2014/main" id="{3E4B459E-1ACA-42C2-AE3D-D73E93D71AAB}"/>
                </a:ext>
              </a:extLst>
            </p:cNvPr>
            <p:cNvSpPr>
              <a:spLocks noChangeArrowheads="1"/>
            </p:cNvSpPr>
            <p:nvPr/>
          </p:nvSpPr>
          <p:spPr bwMode="auto">
            <a:xfrm>
              <a:off x="2217" y="1396"/>
              <a:ext cx="6825" cy="3260"/>
            </a:xfrm>
            <a:prstGeom prst="rect">
              <a:avLst/>
            </a:prstGeom>
            <a:solidFill>
              <a:srgbClr val="FFFFFF"/>
            </a:solidFill>
            <a:ln w="9525">
              <a:solidFill>
                <a:srgbClr val="000000"/>
              </a:solidFill>
              <a:miter lim="800000"/>
              <a:headEnd/>
              <a:tailEnd/>
            </a:ln>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endParaRPr lang="zh-CN" altLang="en-US"/>
            </a:p>
          </p:txBody>
        </p:sp>
        <p:grpSp>
          <p:nvGrpSpPr>
            <p:cNvPr id="9221" name="Group 6">
              <a:extLst>
                <a:ext uri="{FF2B5EF4-FFF2-40B4-BE49-F238E27FC236}">
                  <a16:creationId xmlns:a16="http://schemas.microsoft.com/office/drawing/2014/main" id="{23900CDF-B209-484B-912E-D8069C184596}"/>
                </a:ext>
              </a:extLst>
            </p:cNvPr>
            <p:cNvGrpSpPr>
              <a:grpSpLocks/>
            </p:cNvGrpSpPr>
            <p:nvPr/>
          </p:nvGrpSpPr>
          <p:grpSpPr bwMode="auto">
            <a:xfrm>
              <a:off x="2397" y="1516"/>
              <a:ext cx="5595" cy="3065"/>
              <a:chOff x="2397" y="1516"/>
              <a:chExt cx="5595" cy="3065"/>
            </a:xfrm>
          </p:grpSpPr>
          <p:sp>
            <p:nvSpPr>
              <p:cNvPr id="9222" name="Text Box 7">
                <a:extLst>
                  <a:ext uri="{FF2B5EF4-FFF2-40B4-BE49-F238E27FC236}">
                    <a16:creationId xmlns:a16="http://schemas.microsoft.com/office/drawing/2014/main" id="{D0046250-657D-4E6D-B1D3-D0B84B58C71F}"/>
                  </a:ext>
                </a:extLst>
              </p:cNvPr>
              <p:cNvSpPr txBox="1">
                <a:spLocks noChangeArrowheads="1"/>
              </p:cNvSpPr>
              <p:nvPr/>
            </p:nvSpPr>
            <p:spPr bwMode="auto">
              <a:xfrm>
                <a:off x="7092" y="3322"/>
                <a:ext cx="735" cy="4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a:latin typeface="Times New Roman" panose="02020603050405020304" pitchFamily="18" charset="0"/>
                  </a:rPr>
                  <a:t>fish</a:t>
                </a:r>
                <a:endParaRPr lang="en-US" altLang="zh-CN"/>
              </a:p>
            </p:txBody>
          </p:sp>
          <p:sp>
            <p:nvSpPr>
              <p:cNvPr id="9223" name="Text Box 8">
                <a:extLst>
                  <a:ext uri="{FF2B5EF4-FFF2-40B4-BE49-F238E27FC236}">
                    <a16:creationId xmlns:a16="http://schemas.microsoft.com/office/drawing/2014/main" id="{51FFE155-5FA3-4D77-9E71-2E9048E27611}"/>
                  </a:ext>
                </a:extLst>
              </p:cNvPr>
              <p:cNvSpPr txBox="1">
                <a:spLocks noChangeArrowheads="1"/>
              </p:cNvSpPr>
              <p:nvPr/>
            </p:nvSpPr>
            <p:spPr bwMode="auto">
              <a:xfrm>
                <a:off x="5262" y="4092"/>
                <a:ext cx="420" cy="4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a:latin typeface="Times New Roman" panose="02020603050405020304" pitchFamily="18" charset="0"/>
                  </a:rPr>
                  <a:t>s</a:t>
                </a:r>
                <a:endParaRPr lang="en-US" altLang="zh-CN"/>
              </a:p>
            </p:txBody>
          </p:sp>
          <p:sp>
            <p:nvSpPr>
              <p:cNvPr id="9224" name="Text Box 9">
                <a:extLst>
                  <a:ext uri="{FF2B5EF4-FFF2-40B4-BE49-F238E27FC236}">
                    <a16:creationId xmlns:a16="http://schemas.microsoft.com/office/drawing/2014/main" id="{820D94AC-EE5F-4B02-BD9F-BFFBE26298F7}"/>
                  </a:ext>
                </a:extLst>
              </p:cNvPr>
              <p:cNvSpPr txBox="1">
                <a:spLocks noChangeArrowheads="1"/>
              </p:cNvSpPr>
              <p:nvPr/>
            </p:nvSpPr>
            <p:spPr bwMode="auto">
              <a:xfrm>
                <a:off x="2952" y="4092"/>
                <a:ext cx="420" cy="4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a:latin typeface="Times New Roman" panose="02020603050405020304" pitchFamily="18" charset="0"/>
                  </a:rPr>
                  <a:t>s</a:t>
                </a:r>
                <a:endParaRPr lang="en-US" altLang="zh-CN"/>
              </a:p>
            </p:txBody>
          </p:sp>
          <p:sp>
            <p:nvSpPr>
              <p:cNvPr id="9225" name="Text Box 10">
                <a:extLst>
                  <a:ext uri="{FF2B5EF4-FFF2-40B4-BE49-F238E27FC236}">
                    <a16:creationId xmlns:a16="http://schemas.microsoft.com/office/drawing/2014/main" id="{3776C190-E91F-4A3E-984C-14A1641E8101}"/>
                  </a:ext>
                </a:extLst>
              </p:cNvPr>
              <p:cNvSpPr txBox="1">
                <a:spLocks noChangeArrowheads="1"/>
              </p:cNvSpPr>
              <p:nvPr/>
            </p:nvSpPr>
            <p:spPr bwMode="auto">
              <a:xfrm>
                <a:off x="4122" y="3826"/>
                <a:ext cx="525" cy="4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a:latin typeface="Times New Roman" panose="02020603050405020304" pitchFamily="18" charset="0"/>
                  </a:rPr>
                  <a:t>a</a:t>
                </a:r>
                <a:endParaRPr lang="en-US" altLang="zh-CN"/>
              </a:p>
            </p:txBody>
          </p:sp>
          <p:sp>
            <p:nvSpPr>
              <p:cNvPr id="9226" name="Text Box 11">
                <a:extLst>
                  <a:ext uri="{FF2B5EF4-FFF2-40B4-BE49-F238E27FC236}">
                    <a16:creationId xmlns:a16="http://schemas.microsoft.com/office/drawing/2014/main" id="{1EAB4E75-2D19-41B5-A89F-1BDF903BE476}"/>
                  </a:ext>
                </a:extLst>
              </p:cNvPr>
              <p:cNvSpPr txBox="1">
                <a:spLocks noChangeArrowheads="1"/>
              </p:cNvSpPr>
              <p:nvPr/>
            </p:nvSpPr>
            <p:spPr bwMode="auto">
              <a:xfrm>
                <a:off x="6417" y="2700"/>
                <a:ext cx="1050" cy="4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b="1">
                    <a:latin typeface="Times New Roman" panose="02020603050405020304" pitchFamily="18" charset="0"/>
                  </a:rPr>
                  <a:t>ROOT</a:t>
                </a:r>
                <a:endParaRPr lang="en-US" altLang="zh-CN"/>
              </a:p>
            </p:txBody>
          </p:sp>
          <p:sp>
            <p:nvSpPr>
              <p:cNvPr id="9227" name="Text Box 12">
                <a:extLst>
                  <a:ext uri="{FF2B5EF4-FFF2-40B4-BE49-F238E27FC236}">
                    <a16:creationId xmlns:a16="http://schemas.microsoft.com/office/drawing/2014/main" id="{4A8D442E-81F3-4C0A-A1F8-4B22580E8563}"/>
                  </a:ext>
                </a:extLst>
              </p:cNvPr>
              <p:cNvSpPr txBox="1">
                <a:spLocks noChangeArrowheads="1"/>
              </p:cNvSpPr>
              <p:nvPr/>
            </p:nvSpPr>
            <p:spPr bwMode="auto">
              <a:xfrm>
                <a:off x="4212" y="3189"/>
                <a:ext cx="1050" cy="4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b="1">
                    <a:latin typeface="Times New Roman" panose="02020603050405020304" pitchFamily="18" charset="0"/>
                  </a:rPr>
                  <a:t>ROOT</a:t>
                </a:r>
                <a:endParaRPr lang="en-US" altLang="zh-CN"/>
              </a:p>
            </p:txBody>
          </p:sp>
          <p:sp>
            <p:nvSpPr>
              <p:cNvPr id="9228" name="Text Box 13">
                <a:extLst>
                  <a:ext uri="{FF2B5EF4-FFF2-40B4-BE49-F238E27FC236}">
                    <a16:creationId xmlns:a16="http://schemas.microsoft.com/office/drawing/2014/main" id="{DB73299C-FCBC-4C48-8ED8-BF61B4610BF5}"/>
                  </a:ext>
                </a:extLst>
              </p:cNvPr>
              <p:cNvSpPr txBox="1">
                <a:spLocks noChangeArrowheads="1"/>
              </p:cNvSpPr>
              <p:nvPr/>
            </p:nvSpPr>
            <p:spPr bwMode="auto">
              <a:xfrm>
                <a:off x="5577" y="3515"/>
                <a:ext cx="1365" cy="4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b="1">
                    <a:latin typeface="Times New Roman" panose="02020603050405020304" pitchFamily="18" charset="0"/>
                  </a:rPr>
                  <a:t>NUMBER</a:t>
                </a:r>
                <a:endParaRPr lang="en-US" altLang="zh-CN"/>
              </a:p>
            </p:txBody>
          </p:sp>
          <p:sp>
            <p:nvSpPr>
              <p:cNvPr id="9229" name="Text Box 14">
                <a:extLst>
                  <a:ext uri="{FF2B5EF4-FFF2-40B4-BE49-F238E27FC236}">
                    <a16:creationId xmlns:a16="http://schemas.microsoft.com/office/drawing/2014/main" id="{FD010854-E4BA-40B9-855D-BFED6DAAA4BA}"/>
                  </a:ext>
                </a:extLst>
              </p:cNvPr>
              <p:cNvSpPr txBox="1">
                <a:spLocks noChangeArrowheads="1"/>
              </p:cNvSpPr>
              <p:nvPr/>
            </p:nvSpPr>
            <p:spPr bwMode="auto">
              <a:xfrm>
                <a:off x="2397" y="3189"/>
                <a:ext cx="1365" cy="4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b="1">
                    <a:latin typeface="Times New Roman" panose="02020603050405020304" pitchFamily="18" charset="0"/>
                  </a:rPr>
                  <a:t>NUMBER</a:t>
                </a:r>
                <a:endParaRPr lang="en-US" altLang="zh-CN"/>
              </a:p>
            </p:txBody>
          </p:sp>
          <p:sp>
            <p:nvSpPr>
              <p:cNvPr id="9230" name="Text Box 15">
                <a:extLst>
                  <a:ext uri="{FF2B5EF4-FFF2-40B4-BE49-F238E27FC236}">
                    <a16:creationId xmlns:a16="http://schemas.microsoft.com/office/drawing/2014/main" id="{448C46C5-0843-4A59-9A2A-34D8DDFD73BD}"/>
                  </a:ext>
                </a:extLst>
              </p:cNvPr>
              <p:cNvSpPr txBox="1">
                <a:spLocks noChangeArrowheads="1"/>
              </p:cNvSpPr>
              <p:nvPr/>
            </p:nvSpPr>
            <p:spPr bwMode="auto">
              <a:xfrm>
                <a:off x="5472" y="1988"/>
                <a:ext cx="420" cy="4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b="1">
                    <a:latin typeface="Times New Roman" panose="02020603050405020304" pitchFamily="18" charset="0"/>
                  </a:rPr>
                  <a:t>2</a:t>
                </a:r>
                <a:endParaRPr lang="en-US" altLang="zh-CN"/>
              </a:p>
            </p:txBody>
          </p:sp>
          <p:sp>
            <p:nvSpPr>
              <p:cNvPr id="9231" name="Text Box 16">
                <a:extLst>
                  <a:ext uri="{FF2B5EF4-FFF2-40B4-BE49-F238E27FC236}">
                    <a16:creationId xmlns:a16="http://schemas.microsoft.com/office/drawing/2014/main" id="{7B9AB6D3-7D08-4979-8490-1D7B7A0F960B}"/>
                  </a:ext>
                </a:extLst>
              </p:cNvPr>
              <p:cNvSpPr txBox="1">
                <a:spLocks noChangeArrowheads="1"/>
              </p:cNvSpPr>
              <p:nvPr/>
            </p:nvSpPr>
            <p:spPr bwMode="auto">
              <a:xfrm>
                <a:off x="4302" y="1945"/>
                <a:ext cx="420" cy="4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b="1">
                    <a:latin typeface="Times New Roman" panose="02020603050405020304" pitchFamily="18" charset="0"/>
                  </a:rPr>
                  <a:t>1</a:t>
                </a:r>
                <a:endParaRPr lang="en-US" altLang="zh-CN"/>
              </a:p>
            </p:txBody>
          </p:sp>
          <p:sp>
            <p:nvSpPr>
              <p:cNvPr id="9232" name="Text Box 17">
                <a:extLst>
                  <a:ext uri="{FF2B5EF4-FFF2-40B4-BE49-F238E27FC236}">
                    <a16:creationId xmlns:a16="http://schemas.microsoft.com/office/drawing/2014/main" id="{B307024E-B011-43F2-B19A-B796E72C98C6}"/>
                  </a:ext>
                </a:extLst>
              </p:cNvPr>
              <p:cNvSpPr txBox="1">
                <a:spLocks noChangeArrowheads="1"/>
              </p:cNvSpPr>
              <p:nvPr/>
            </p:nvSpPr>
            <p:spPr bwMode="auto">
              <a:xfrm>
                <a:off x="3777" y="2537"/>
                <a:ext cx="945" cy="4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b="1">
                    <a:latin typeface="Times New Roman" panose="02020603050405020304" pitchFamily="18" charset="0"/>
                  </a:rPr>
                  <a:t>ART</a:t>
                </a:r>
                <a:endParaRPr lang="en-US" altLang="zh-CN"/>
              </a:p>
            </p:txBody>
          </p:sp>
          <p:sp>
            <p:nvSpPr>
              <p:cNvPr id="9233" name="Text Box 18">
                <a:extLst>
                  <a:ext uri="{FF2B5EF4-FFF2-40B4-BE49-F238E27FC236}">
                    <a16:creationId xmlns:a16="http://schemas.microsoft.com/office/drawing/2014/main" id="{6EB2956C-D2F9-4A84-B18F-CC87671F3034}"/>
                  </a:ext>
                </a:extLst>
              </p:cNvPr>
              <p:cNvSpPr txBox="1">
                <a:spLocks noChangeArrowheads="1"/>
              </p:cNvSpPr>
              <p:nvPr/>
            </p:nvSpPr>
            <p:spPr bwMode="auto">
              <a:xfrm>
                <a:off x="5607" y="2537"/>
                <a:ext cx="495" cy="4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b="1">
                    <a:latin typeface="Times New Roman" panose="02020603050405020304" pitchFamily="18" charset="0"/>
                  </a:rPr>
                  <a:t>N</a:t>
                </a:r>
                <a:endParaRPr lang="en-US" altLang="zh-CN"/>
              </a:p>
            </p:txBody>
          </p:sp>
          <p:sp>
            <p:nvSpPr>
              <p:cNvPr id="9234" name="Text Box 19">
                <a:extLst>
                  <a:ext uri="{FF2B5EF4-FFF2-40B4-BE49-F238E27FC236}">
                    <a16:creationId xmlns:a16="http://schemas.microsoft.com/office/drawing/2014/main" id="{DCA1C05D-2D60-43CD-82CC-7B30A77E9560}"/>
                  </a:ext>
                </a:extLst>
              </p:cNvPr>
              <p:cNvSpPr txBox="1">
                <a:spLocks noChangeArrowheads="1"/>
              </p:cNvSpPr>
              <p:nvPr/>
            </p:nvSpPr>
            <p:spPr bwMode="auto">
              <a:xfrm>
                <a:off x="5787" y="1516"/>
                <a:ext cx="1365" cy="4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b="1">
                    <a:latin typeface="Times New Roman" panose="02020603050405020304" pitchFamily="18" charset="0"/>
                  </a:rPr>
                  <a:t>NUMBER</a:t>
                </a:r>
                <a:endParaRPr lang="en-US" altLang="zh-CN"/>
              </a:p>
            </p:txBody>
          </p:sp>
          <p:sp>
            <p:nvSpPr>
              <p:cNvPr id="9235" name="Text Box 20">
                <a:extLst>
                  <a:ext uri="{FF2B5EF4-FFF2-40B4-BE49-F238E27FC236}">
                    <a16:creationId xmlns:a16="http://schemas.microsoft.com/office/drawing/2014/main" id="{A9BFFDB6-8855-4422-BC2C-AC3F33B554C1}"/>
                  </a:ext>
                </a:extLst>
              </p:cNvPr>
              <p:cNvSpPr txBox="1">
                <a:spLocks noChangeArrowheads="1"/>
              </p:cNvSpPr>
              <p:nvPr/>
            </p:nvSpPr>
            <p:spPr bwMode="auto">
              <a:xfrm>
                <a:off x="4737" y="1722"/>
                <a:ext cx="630" cy="4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b="1">
                    <a:latin typeface="Times New Roman" panose="02020603050405020304" pitchFamily="18" charset="0"/>
                  </a:rPr>
                  <a:t>NP</a:t>
                </a:r>
                <a:endParaRPr lang="en-US" altLang="zh-CN"/>
              </a:p>
            </p:txBody>
          </p:sp>
          <p:sp>
            <p:nvSpPr>
              <p:cNvPr id="9236" name="Line 21">
                <a:extLst>
                  <a:ext uri="{FF2B5EF4-FFF2-40B4-BE49-F238E27FC236}">
                    <a16:creationId xmlns:a16="http://schemas.microsoft.com/office/drawing/2014/main" id="{5EF650BA-862A-4243-AB35-D49E0DF232E8}"/>
                  </a:ext>
                </a:extLst>
              </p:cNvPr>
              <p:cNvSpPr>
                <a:spLocks noChangeShapeType="1"/>
              </p:cNvSpPr>
              <p:nvPr/>
            </p:nvSpPr>
            <p:spPr bwMode="auto">
              <a:xfrm>
                <a:off x="5262" y="1958"/>
                <a:ext cx="231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37" name="Line 22">
                <a:extLst>
                  <a:ext uri="{FF2B5EF4-FFF2-40B4-BE49-F238E27FC236}">
                    <a16:creationId xmlns:a16="http://schemas.microsoft.com/office/drawing/2014/main" id="{3F156703-575B-49DF-9857-0D491F13E4DD}"/>
                  </a:ext>
                </a:extLst>
              </p:cNvPr>
              <p:cNvSpPr>
                <a:spLocks noChangeShapeType="1"/>
              </p:cNvSpPr>
              <p:nvPr/>
            </p:nvSpPr>
            <p:spPr bwMode="auto">
              <a:xfrm flipH="1">
                <a:off x="4302" y="2048"/>
                <a:ext cx="735" cy="48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38" name="Line 23">
                <a:extLst>
                  <a:ext uri="{FF2B5EF4-FFF2-40B4-BE49-F238E27FC236}">
                    <a16:creationId xmlns:a16="http://schemas.microsoft.com/office/drawing/2014/main" id="{8563258B-7D67-4DBE-8299-506AF5F54E25}"/>
                  </a:ext>
                </a:extLst>
              </p:cNvPr>
              <p:cNvSpPr>
                <a:spLocks noChangeShapeType="1"/>
              </p:cNvSpPr>
              <p:nvPr/>
            </p:nvSpPr>
            <p:spPr bwMode="auto">
              <a:xfrm>
                <a:off x="5040" y="2048"/>
                <a:ext cx="732" cy="48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39" name="Text Box 24">
                <a:extLst>
                  <a:ext uri="{FF2B5EF4-FFF2-40B4-BE49-F238E27FC236}">
                    <a16:creationId xmlns:a16="http://schemas.microsoft.com/office/drawing/2014/main" id="{761D466B-A525-4051-BC76-8520451BA8E8}"/>
                  </a:ext>
                </a:extLst>
              </p:cNvPr>
              <p:cNvSpPr txBox="1">
                <a:spLocks noChangeArrowheads="1"/>
              </p:cNvSpPr>
              <p:nvPr/>
            </p:nvSpPr>
            <p:spPr bwMode="auto">
              <a:xfrm>
                <a:off x="7572" y="1722"/>
                <a:ext cx="420" cy="4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a:latin typeface="Times New Roman" panose="02020603050405020304" pitchFamily="18" charset="0"/>
                  </a:rPr>
                  <a:t>s</a:t>
                </a:r>
                <a:endParaRPr lang="en-US" altLang="zh-CN"/>
              </a:p>
            </p:txBody>
          </p:sp>
          <p:sp>
            <p:nvSpPr>
              <p:cNvPr id="9240" name="Line 25">
                <a:extLst>
                  <a:ext uri="{FF2B5EF4-FFF2-40B4-BE49-F238E27FC236}">
                    <a16:creationId xmlns:a16="http://schemas.microsoft.com/office/drawing/2014/main" id="{D5298B0E-1B24-46D0-96E9-14E3C8A697B7}"/>
                  </a:ext>
                </a:extLst>
              </p:cNvPr>
              <p:cNvSpPr>
                <a:spLocks noChangeShapeType="1"/>
              </p:cNvSpPr>
              <p:nvPr/>
            </p:nvSpPr>
            <p:spPr bwMode="auto">
              <a:xfrm flipH="1">
                <a:off x="3162" y="2863"/>
                <a:ext cx="945" cy="130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41" name="Line 26">
                <a:extLst>
                  <a:ext uri="{FF2B5EF4-FFF2-40B4-BE49-F238E27FC236}">
                    <a16:creationId xmlns:a16="http://schemas.microsoft.com/office/drawing/2014/main" id="{7DEBD236-2786-4277-A0EC-63486F0E0583}"/>
                  </a:ext>
                </a:extLst>
              </p:cNvPr>
              <p:cNvSpPr>
                <a:spLocks noChangeShapeType="1"/>
              </p:cNvSpPr>
              <p:nvPr/>
            </p:nvSpPr>
            <p:spPr bwMode="auto">
              <a:xfrm>
                <a:off x="4107" y="2863"/>
                <a:ext cx="210" cy="97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42" name="Line 27">
                <a:extLst>
                  <a:ext uri="{FF2B5EF4-FFF2-40B4-BE49-F238E27FC236}">
                    <a16:creationId xmlns:a16="http://schemas.microsoft.com/office/drawing/2014/main" id="{AD885A04-F95A-48A1-B919-930C3A78E94D}"/>
                  </a:ext>
                </a:extLst>
              </p:cNvPr>
              <p:cNvSpPr>
                <a:spLocks noChangeShapeType="1"/>
              </p:cNvSpPr>
              <p:nvPr/>
            </p:nvSpPr>
            <p:spPr bwMode="auto">
              <a:xfrm flipH="1">
                <a:off x="5472" y="2863"/>
                <a:ext cx="420" cy="130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43" name="Line 28">
                <a:extLst>
                  <a:ext uri="{FF2B5EF4-FFF2-40B4-BE49-F238E27FC236}">
                    <a16:creationId xmlns:a16="http://schemas.microsoft.com/office/drawing/2014/main" id="{A762C873-4B50-408A-8EAC-9C0A98E40979}"/>
                  </a:ext>
                </a:extLst>
              </p:cNvPr>
              <p:cNvSpPr>
                <a:spLocks noChangeShapeType="1"/>
              </p:cNvSpPr>
              <p:nvPr/>
            </p:nvSpPr>
            <p:spPr bwMode="auto">
              <a:xfrm>
                <a:off x="5892" y="2863"/>
                <a:ext cx="1365" cy="48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F2FE9526-B28E-4368-ACA8-D06F7483073F}"/>
              </a:ext>
            </a:extLst>
          </p:cNvPr>
          <p:cNvSpPr>
            <a:spLocks noGrp="1" noChangeArrowheads="1"/>
          </p:cNvSpPr>
          <p:nvPr>
            <p:ph type="title"/>
          </p:nvPr>
        </p:nvSpPr>
        <p:spPr/>
        <p:txBody>
          <a:bodyPr/>
          <a:lstStyle/>
          <a:p>
            <a:pPr eaLnBrk="1" hangingPunct="1"/>
            <a:r>
              <a:rPr lang="zh-CN" altLang="en-US" b="1" dirty="0"/>
              <a:t>特征系统与扩充文法</a:t>
            </a:r>
            <a:r>
              <a:rPr lang="en-US" altLang="zh-CN" b="1" dirty="0"/>
              <a:t>(5)</a:t>
            </a:r>
          </a:p>
        </p:txBody>
      </p:sp>
      <p:sp>
        <p:nvSpPr>
          <p:cNvPr id="10243" name="Rectangle 3">
            <a:extLst>
              <a:ext uri="{FF2B5EF4-FFF2-40B4-BE49-F238E27FC236}">
                <a16:creationId xmlns:a16="http://schemas.microsoft.com/office/drawing/2014/main" id="{08475C6B-A573-499B-93F5-651CE921CC98}"/>
              </a:ext>
            </a:extLst>
          </p:cNvPr>
          <p:cNvSpPr>
            <a:spLocks noGrp="1" noChangeArrowheads="1"/>
          </p:cNvSpPr>
          <p:nvPr>
            <p:ph type="body" idx="1"/>
          </p:nvPr>
        </p:nvSpPr>
        <p:spPr>
          <a:xfrm>
            <a:off x="566738" y="1752600"/>
            <a:ext cx="7966075" cy="3548063"/>
          </a:xfrm>
        </p:spPr>
        <p:txBody>
          <a:bodyPr/>
          <a:lstStyle/>
          <a:p>
            <a:pPr eaLnBrk="1" hangingPunct="1"/>
            <a:r>
              <a:rPr lang="zh-CN" altLang="en-US" sz="2400" dirty="0">
                <a:latin typeface="Times New Roman" panose="02020603050405020304" pitchFamily="18" charset="0"/>
              </a:rPr>
              <a:t>扩充文法中的重写规则将采用特征结构。而且，规则中的特征值往往需要采用变量的形式，例如关于简单名词短语的规则可表示为</a:t>
            </a:r>
          </a:p>
          <a:p>
            <a:pPr lvl="1" eaLnBrk="1" hangingPunct="1">
              <a:buFont typeface="Wingdings" panose="05000000000000000000" pitchFamily="2" charset="2"/>
              <a:buNone/>
            </a:pPr>
            <a:r>
              <a:rPr lang="en-US" altLang="zh-CN" sz="2000" dirty="0">
                <a:latin typeface="Times New Roman" panose="02020603050405020304" pitchFamily="18" charset="0"/>
              </a:rPr>
              <a:t>(NP </a:t>
            </a:r>
            <a:r>
              <a:rPr lang="en-US" altLang="zh-CN" sz="2000" b="1" dirty="0">
                <a:solidFill>
                  <a:schemeClr val="folHlink"/>
                </a:solidFill>
                <a:latin typeface="Times New Roman" panose="02020603050405020304" pitchFamily="18" charset="0"/>
              </a:rPr>
              <a:t>NUMBER</a:t>
            </a:r>
            <a:r>
              <a:rPr lang="en-US" altLang="zh-CN" sz="2000" dirty="0">
                <a:latin typeface="Times New Roman" panose="02020603050405020304" pitchFamily="18" charset="0"/>
              </a:rPr>
              <a:t> ?n)</a:t>
            </a:r>
            <a:r>
              <a:rPr lang="en-US" altLang="zh-CN" sz="2000" dirty="0">
                <a:latin typeface="Times New Roman" panose="02020603050405020304" pitchFamily="18" charset="0"/>
                <a:sym typeface="Symbol" panose="05050102010706020507" pitchFamily="18" charset="2"/>
              </a:rPr>
              <a:t></a:t>
            </a:r>
            <a:r>
              <a:rPr lang="en-US" altLang="zh-CN" sz="2000" dirty="0">
                <a:latin typeface="Times New Roman" panose="02020603050405020304" pitchFamily="18" charset="0"/>
              </a:rPr>
              <a:t>(ART </a:t>
            </a:r>
            <a:r>
              <a:rPr lang="en-US" altLang="zh-CN" sz="2000" b="1" dirty="0">
                <a:solidFill>
                  <a:schemeClr val="folHlink"/>
                </a:solidFill>
                <a:latin typeface="Times New Roman" panose="02020603050405020304" pitchFamily="18" charset="0"/>
              </a:rPr>
              <a:t>NUMBER </a:t>
            </a:r>
            <a:r>
              <a:rPr lang="en-US" altLang="zh-CN" sz="2000" dirty="0">
                <a:latin typeface="Times New Roman" panose="02020603050405020304" pitchFamily="18" charset="0"/>
              </a:rPr>
              <a:t>?n) (N </a:t>
            </a:r>
            <a:r>
              <a:rPr lang="en-US" altLang="zh-CN" sz="2000" b="1" dirty="0">
                <a:solidFill>
                  <a:schemeClr val="folHlink"/>
                </a:solidFill>
                <a:latin typeface="Times New Roman" panose="02020603050405020304" pitchFamily="18" charset="0"/>
              </a:rPr>
              <a:t>NUMBER </a:t>
            </a:r>
            <a:r>
              <a:rPr lang="en-US" altLang="zh-CN" sz="2000" dirty="0">
                <a:latin typeface="Times New Roman" panose="02020603050405020304" pitchFamily="18" charset="0"/>
              </a:rPr>
              <a:t>?n)</a:t>
            </a:r>
          </a:p>
          <a:p>
            <a:pPr lvl="1" eaLnBrk="1" hangingPunct="1">
              <a:buFont typeface="Wingdings" panose="05000000000000000000" pitchFamily="2" charset="2"/>
              <a:buNone/>
            </a:pPr>
            <a:endParaRPr lang="en-US" altLang="zh-CN" sz="2000" dirty="0">
              <a:latin typeface="Times New Roman" panose="02020603050405020304" pitchFamily="18" charset="0"/>
            </a:endParaRPr>
          </a:p>
          <a:p>
            <a:pPr eaLnBrk="1" hangingPunct="1">
              <a:buFont typeface="Wingdings" panose="05000000000000000000" pitchFamily="2" charset="2"/>
              <a:buNone/>
            </a:pPr>
            <a:r>
              <a:rPr lang="en-US" altLang="zh-CN" sz="2400" dirty="0">
                <a:latin typeface="Times New Roman" panose="02020603050405020304" pitchFamily="18" charset="0"/>
              </a:rPr>
              <a:t>     </a:t>
            </a:r>
            <a:r>
              <a:rPr lang="zh-CN" altLang="en-US" sz="2400" dirty="0">
                <a:latin typeface="Times New Roman" panose="02020603050405020304" pitchFamily="18" charset="0"/>
              </a:rPr>
              <a:t>这就是说，</a:t>
            </a:r>
            <a:r>
              <a:rPr lang="en-US" altLang="zh-CN" sz="2400" dirty="0">
                <a:latin typeface="Times New Roman" panose="02020603050405020304" pitchFamily="18" charset="0"/>
              </a:rPr>
              <a:t>NP</a:t>
            </a:r>
            <a:r>
              <a:rPr lang="zh-CN" altLang="en-US" sz="2400" dirty="0">
                <a:latin typeface="Times New Roman" panose="02020603050405020304" pitchFamily="18" charset="0"/>
              </a:rPr>
              <a:t>成分可以包含两个子成分，其中第一个子成分是</a:t>
            </a:r>
            <a:r>
              <a:rPr lang="en-US" altLang="zh-CN" sz="2400" dirty="0">
                <a:latin typeface="Times New Roman" panose="02020603050405020304" pitchFamily="18" charset="0"/>
              </a:rPr>
              <a:t>ART</a:t>
            </a:r>
            <a:r>
              <a:rPr lang="zh-CN" altLang="en-US" sz="2400" dirty="0">
                <a:latin typeface="Times New Roman" panose="02020603050405020304" pitchFamily="18" charset="0"/>
              </a:rPr>
              <a:t>，第二个是</a:t>
            </a:r>
            <a:r>
              <a:rPr lang="en-US" altLang="zh-CN" sz="2400" dirty="0">
                <a:latin typeface="Times New Roman" panose="02020603050405020304" pitchFamily="18" charset="0"/>
              </a:rPr>
              <a:t>N</a:t>
            </a:r>
            <a:r>
              <a:rPr lang="zh-CN" altLang="en-US" sz="2400" dirty="0">
                <a:latin typeface="Times New Roman" panose="02020603050405020304" pitchFamily="18" charset="0"/>
              </a:rPr>
              <a:t>；而这三个成分的</a:t>
            </a:r>
            <a:r>
              <a:rPr lang="en-US" altLang="zh-CN" sz="2400" b="1" dirty="0">
                <a:solidFill>
                  <a:schemeClr val="folHlink"/>
                </a:solidFill>
                <a:latin typeface="Times New Roman" panose="02020603050405020304" pitchFamily="18" charset="0"/>
              </a:rPr>
              <a:t>NUMBER </a:t>
            </a:r>
            <a:r>
              <a:rPr lang="en-US" altLang="zh-CN" sz="2400" dirty="0">
                <a:latin typeface="Times New Roman" panose="02020603050405020304" pitchFamily="18" charset="0"/>
              </a:rPr>
              <a:t>(</a:t>
            </a:r>
            <a:r>
              <a:rPr lang="zh-CN" altLang="en-US" sz="2400" dirty="0">
                <a:latin typeface="Times New Roman" panose="02020603050405020304" pitchFamily="18" charset="0"/>
              </a:rPr>
              <a:t>数</a:t>
            </a:r>
            <a:r>
              <a:rPr lang="en-US" altLang="zh-CN" sz="2400" dirty="0">
                <a:latin typeface="Times New Roman" panose="02020603050405020304" pitchFamily="18" charset="0"/>
              </a:rPr>
              <a:t>)</a:t>
            </a:r>
            <a:r>
              <a:rPr lang="zh-CN" altLang="en-US" sz="2400" dirty="0">
                <a:latin typeface="Times New Roman" panose="02020603050405020304" pitchFamily="18" charset="0"/>
              </a:rPr>
              <a:t>特征必须相同。在规则中引入特征值变量，使规则的适用范围更广泛。</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772C969B-CAF3-4C06-AC45-B429C4F7BABB}"/>
              </a:ext>
            </a:extLst>
          </p:cNvPr>
          <p:cNvSpPr>
            <a:spLocks noGrp="1" noChangeArrowheads="1"/>
          </p:cNvSpPr>
          <p:nvPr>
            <p:ph type="title"/>
          </p:nvPr>
        </p:nvSpPr>
        <p:spPr/>
        <p:txBody>
          <a:bodyPr/>
          <a:lstStyle/>
          <a:p>
            <a:pPr eaLnBrk="1" hangingPunct="1"/>
            <a:r>
              <a:rPr lang="zh-CN" altLang="en-US" b="1"/>
              <a:t>特征系统与扩充文法</a:t>
            </a:r>
            <a:r>
              <a:rPr lang="en-US" altLang="zh-CN" b="1"/>
              <a:t>(6)</a:t>
            </a:r>
          </a:p>
        </p:txBody>
      </p:sp>
      <p:sp>
        <p:nvSpPr>
          <p:cNvPr id="11267" name="Rectangle 3">
            <a:extLst>
              <a:ext uri="{FF2B5EF4-FFF2-40B4-BE49-F238E27FC236}">
                <a16:creationId xmlns:a16="http://schemas.microsoft.com/office/drawing/2014/main" id="{769DCE6D-0DA4-40F2-B3C2-733668340AB2}"/>
              </a:ext>
            </a:extLst>
          </p:cNvPr>
          <p:cNvSpPr>
            <a:spLocks noGrp="1" noChangeArrowheads="1"/>
          </p:cNvSpPr>
          <p:nvPr>
            <p:ph type="body" idx="1"/>
          </p:nvPr>
        </p:nvSpPr>
        <p:spPr/>
        <p:txBody>
          <a:bodyPr/>
          <a:lstStyle/>
          <a:p>
            <a:pPr eaLnBrk="1" hangingPunct="1">
              <a:lnSpc>
                <a:spcPct val="80000"/>
              </a:lnSpc>
            </a:pPr>
            <a:r>
              <a:rPr lang="zh-CN" altLang="en-US" sz="2600">
                <a:latin typeface="Times New Roman" panose="02020603050405020304" pitchFamily="18" charset="0"/>
              </a:rPr>
              <a:t>根据这条规则，</a:t>
            </a:r>
            <a:r>
              <a:rPr lang="en-US" altLang="zh-CN" sz="2600">
                <a:latin typeface="Times New Roman" panose="02020603050405020304" pitchFamily="18" charset="0"/>
              </a:rPr>
              <a:t>NP1</a:t>
            </a:r>
            <a:r>
              <a:rPr lang="zh-CN" altLang="en-US" sz="2600">
                <a:latin typeface="Times New Roman" panose="02020603050405020304" pitchFamily="18" charset="0"/>
              </a:rPr>
              <a:t>是合法的成分。而</a:t>
            </a:r>
          </a:p>
          <a:p>
            <a:pPr eaLnBrk="1" hangingPunct="1">
              <a:lnSpc>
                <a:spcPct val="80000"/>
              </a:lnSpc>
              <a:buFont typeface="Wingdings" panose="05000000000000000000" pitchFamily="2" charset="2"/>
              <a:buNone/>
            </a:pPr>
            <a:r>
              <a:rPr lang="zh-CN" altLang="en-US" sz="2600">
                <a:latin typeface="Times New Roman" panose="02020603050405020304" pitchFamily="18" charset="0"/>
              </a:rPr>
              <a:t>    *</a:t>
            </a:r>
            <a:r>
              <a:rPr lang="en-US" altLang="zh-CN" sz="2600">
                <a:latin typeface="Times New Roman" panose="02020603050405020304" pitchFamily="18" charset="0"/>
              </a:rPr>
              <a:t>(NP  </a:t>
            </a:r>
            <a:r>
              <a:rPr lang="en-US" altLang="zh-CN" sz="2600" b="1">
                <a:latin typeface="Times New Roman" panose="02020603050405020304" pitchFamily="18" charset="0"/>
              </a:rPr>
              <a:t>1</a:t>
            </a:r>
            <a:r>
              <a:rPr lang="en-US" altLang="zh-CN" sz="2600">
                <a:latin typeface="Times New Roman" panose="02020603050405020304" pitchFamily="18" charset="0"/>
              </a:rPr>
              <a:t> (ART  </a:t>
            </a:r>
            <a:r>
              <a:rPr lang="en-US" altLang="zh-CN" sz="2600" b="1">
                <a:solidFill>
                  <a:schemeClr val="folHlink"/>
                </a:solidFill>
                <a:latin typeface="Times New Roman" panose="02020603050405020304" pitchFamily="18" charset="0"/>
              </a:rPr>
              <a:t>NUMBER</a:t>
            </a:r>
            <a:r>
              <a:rPr lang="en-US" altLang="zh-CN" sz="2600">
                <a:latin typeface="Times New Roman" panose="02020603050405020304" pitchFamily="18" charset="0"/>
              </a:rPr>
              <a:t> s)</a:t>
            </a:r>
          </a:p>
          <a:p>
            <a:pPr eaLnBrk="1" hangingPunct="1">
              <a:lnSpc>
                <a:spcPct val="80000"/>
              </a:lnSpc>
              <a:buFont typeface="Wingdings" panose="05000000000000000000" pitchFamily="2" charset="2"/>
              <a:buNone/>
            </a:pPr>
            <a:r>
              <a:rPr lang="en-US" altLang="zh-CN" sz="2600">
                <a:latin typeface="Times New Roman" panose="02020603050405020304" pitchFamily="18" charset="0"/>
              </a:rPr>
              <a:t>             </a:t>
            </a:r>
            <a:r>
              <a:rPr lang="en-US" altLang="zh-CN" sz="2600" b="1">
                <a:latin typeface="Times New Roman" panose="02020603050405020304" pitchFamily="18" charset="0"/>
              </a:rPr>
              <a:t>2</a:t>
            </a:r>
            <a:r>
              <a:rPr lang="en-US" altLang="zh-CN" sz="2600">
                <a:latin typeface="Times New Roman" panose="02020603050405020304" pitchFamily="18" charset="0"/>
              </a:rPr>
              <a:t> (N </a:t>
            </a:r>
            <a:r>
              <a:rPr lang="en-US" altLang="zh-CN" sz="2600" b="1">
                <a:solidFill>
                  <a:schemeClr val="folHlink"/>
                </a:solidFill>
                <a:latin typeface="Times New Roman" panose="02020603050405020304" pitchFamily="18" charset="0"/>
              </a:rPr>
              <a:t>NUMBER</a:t>
            </a:r>
            <a:r>
              <a:rPr lang="en-US" altLang="zh-CN" sz="2600">
                <a:latin typeface="Times New Roman" panose="02020603050405020304" pitchFamily="18" charset="0"/>
              </a:rPr>
              <a:t> s))</a:t>
            </a:r>
          </a:p>
          <a:p>
            <a:pPr eaLnBrk="1" hangingPunct="1">
              <a:lnSpc>
                <a:spcPct val="80000"/>
              </a:lnSpc>
              <a:buFont typeface="Wingdings" panose="05000000000000000000" pitchFamily="2" charset="2"/>
              <a:buNone/>
            </a:pPr>
            <a:r>
              <a:rPr lang="en-US" altLang="zh-CN" sz="2600">
                <a:latin typeface="Times New Roman" panose="02020603050405020304" pitchFamily="18" charset="0"/>
              </a:rPr>
              <a:t>    </a:t>
            </a:r>
            <a:r>
              <a:rPr lang="zh-CN" altLang="en-US" sz="2600">
                <a:latin typeface="Times New Roman" panose="02020603050405020304" pitchFamily="18" charset="0"/>
              </a:rPr>
              <a:t>不能被规则所接受，因为</a:t>
            </a:r>
            <a:r>
              <a:rPr lang="en-US" altLang="zh-CN" sz="2600">
                <a:latin typeface="Times New Roman" panose="02020603050405020304" pitchFamily="18" charset="0"/>
              </a:rPr>
              <a:t>NP</a:t>
            </a:r>
            <a:r>
              <a:rPr lang="zh-CN" altLang="en-US" sz="2600">
                <a:latin typeface="Times New Roman" panose="02020603050405020304" pitchFamily="18" charset="0"/>
              </a:rPr>
              <a:t>没有</a:t>
            </a:r>
            <a:r>
              <a:rPr lang="en-US" altLang="zh-CN" sz="2600" b="1">
                <a:solidFill>
                  <a:schemeClr val="folHlink"/>
                </a:solidFill>
                <a:latin typeface="Times New Roman" panose="02020603050405020304" pitchFamily="18" charset="0"/>
              </a:rPr>
              <a:t>NUMBER</a:t>
            </a:r>
            <a:r>
              <a:rPr lang="zh-CN" altLang="en-US" sz="2600">
                <a:latin typeface="Times New Roman" panose="02020603050405020304" pitchFamily="18" charset="0"/>
              </a:rPr>
              <a:t>特征。</a:t>
            </a:r>
          </a:p>
          <a:p>
            <a:pPr eaLnBrk="1" hangingPunct="1">
              <a:lnSpc>
                <a:spcPct val="80000"/>
              </a:lnSpc>
              <a:buFont typeface="Wingdings" panose="05000000000000000000" pitchFamily="2" charset="2"/>
              <a:buNone/>
            </a:pPr>
            <a:r>
              <a:rPr lang="zh-CN" altLang="en-US" sz="2600">
                <a:latin typeface="Times New Roman" panose="02020603050405020304" pitchFamily="18" charset="0"/>
              </a:rPr>
              <a:t>    成分</a:t>
            </a:r>
          </a:p>
          <a:p>
            <a:pPr eaLnBrk="1" hangingPunct="1">
              <a:lnSpc>
                <a:spcPct val="80000"/>
              </a:lnSpc>
              <a:buFont typeface="Wingdings" panose="05000000000000000000" pitchFamily="2" charset="2"/>
              <a:buNone/>
            </a:pPr>
            <a:r>
              <a:rPr lang="zh-CN" altLang="en-US" sz="2600">
                <a:latin typeface="Times New Roman" panose="02020603050405020304" pitchFamily="18" charset="0"/>
              </a:rPr>
              <a:t>    *</a:t>
            </a:r>
            <a:r>
              <a:rPr lang="en-US" altLang="zh-CN" sz="2600">
                <a:latin typeface="Times New Roman" panose="02020603050405020304" pitchFamily="18" charset="0"/>
              </a:rPr>
              <a:t>(NP </a:t>
            </a:r>
            <a:r>
              <a:rPr lang="en-US" altLang="zh-CN" sz="2600" b="1">
                <a:solidFill>
                  <a:schemeClr val="folHlink"/>
                </a:solidFill>
                <a:latin typeface="Times New Roman" panose="02020603050405020304" pitchFamily="18" charset="0"/>
              </a:rPr>
              <a:t>NUMBER</a:t>
            </a:r>
            <a:r>
              <a:rPr lang="en-US" altLang="zh-CN" sz="2600">
                <a:latin typeface="Times New Roman" panose="02020603050405020304" pitchFamily="18" charset="0"/>
              </a:rPr>
              <a:t> s</a:t>
            </a:r>
            <a:endParaRPr lang="en-US" altLang="zh-CN" sz="2600" b="1">
              <a:latin typeface="Times New Roman" panose="02020603050405020304" pitchFamily="18" charset="0"/>
            </a:endParaRPr>
          </a:p>
          <a:p>
            <a:pPr eaLnBrk="1" hangingPunct="1">
              <a:lnSpc>
                <a:spcPct val="80000"/>
              </a:lnSpc>
              <a:buFont typeface="Wingdings" panose="05000000000000000000" pitchFamily="2" charset="2"/>
              <a:buNone/>
            </a:pPr>
            <a:r>
              <a:rPr lang="en-US" altLang="zh-CN" sz="2600" b="1">
                <a:latin typeface="Times New Roman" panose="02020603050405020304" pitchFamily="18" charset="0"/>
              </a:rPr>
              <a:t>           1</a:t>
            </a:r>
            <a:r>
              <a:rPr lang="en-US" altLang="zh-CN" sz="2600">
                <a:latin typeface="Times New Roman" panose="02020603050405020304" pitchFamily="18" charset="0"/>
              </a:rPr>
              <a:t> (ART </a:t>
            </a:r>
            <a:r>
              <a:rPr lang="en-US" altLang="zh-CN" sz="2600" b="1">
                <a:solidFill>
                  <a:schemeClr val="folHlink"/>
                </a:solidFill>
                <a:latin typeface="Times New Roman" panose="02020603050405020304" pitchFamily="18" charset="0"/>
              </a:rPr>
              <a:t>NUMBER</a:t>
            </a:r>
            <a:r>
              <a:rPr lang="en-US" altLang="zh-CN" sz="2600">
                <a:latin typeface="Times New Roman" panose="02020603050405020304" pitchFamily="18" charset="0"/>
              </a:rPr>
              <a:t> s)</a:t>
            </a:r>
          </a:p>
          <a:p>
            <a:pPr eaLnBrk="1" hangingPunct="1">
              <a:lnSpc>
                <a:spcPct val="80000"/>
              </a:lnSpc>
              <a:buFont typeface="Wingdings" panose="05000000000000000000" pitchFamily="2" charset="2"/>
              <a:buNone/>
            </a:pPr>
            <a:r>
              <a:rPr lang="en-US" altLang="zh-CN" sz="2600">
                <a:latin typeface="Times New Roman" panose="02020603050405020304" pitchFamily="18" charset="0"/>
              </a:rPr>
              <a:t>           </a:t>
            </a:r>
            <a:r>
              <a:rPr lang="en-US" altLang="zh-CN" sz="2600" b="1">
                <a:latin typeface="Times New Roman" panose="02020603050405020304" pitchFamily="18" charset="0"/>
              </a:rPr>
              <a:t>2</a:t>
            </a:r>
            <a:r>
              <a:rPr lang="en-US" altLang="zh-CN" sz="2600">
                <a:latin typeface="Times New Roman" panose="02020603050405020304" pitchFamily="18" charset="0"/>
              </a:rPr>
              <a:t> (N </a:t>
            </a:r>
            <a:r>
              <a:rPr lang="en-US" altLang="zh-CN" sz="2600" b="1">
                <a:solidFill>
                  <a:schemeClr val="folHlink"/>
                </a:solidFill>
                <a:latin typeface="Times New Roman" panose="02020603050405020304" pitchFamily="18" charset="0"/>
              </a:rPr>
              <a:t>NUMBER</a:t>
            </a:r>
            <a:r>
              <a:rPr lang="en-US" altLang="zh-CN" sz="2600">
                <a:latin typeface="Times New Roman" panose="02020603050405020304" pitchFamily="18" charset="0"/>
              </a:rPr>
              <a:t> p))</a:t>
            </a:r>
          </a:p>
          <a:p>
            <a:pPr eaLnBrk="1" hangingPunct="1">
              <a:lnSpc>
                <a:spcPct val="80000"/>
              </a:lnSpc>
              <a:buFont typeface="Wingdings" panose="05000000000000000000" pitchFamily="2" charset="2"/>
              <a:buNone/>
            </a:pPr>
            <a:r>
              <a:rPr lang="en-US" altLang="zh-CN" sz="2600">
                <a:latin typeface="Times New Roman" panose="02020603050405020304" pitchFamily="18" charset="0"/>
              </a:rPr>
              <a:t>    </a:t>
            </a:r>
            <a:r>
              <a:rPr lang="zh-CN" altLang="en-US" sz="2600">
                <a:latin typeface="Times New Roman" panose="02020603050405020304" pitchFamily="18" charset="0"/>
              </a:rPr>
              <a:t>也不合理，因为</a:t>
            </a:r>
            <a:r>
              <a:rPr lang="en-US" altLang="zh-CN" sz="2600">
                <a:latin typeface="Times New Roman" panose="02020603050405020304" pitchFamily="18" charset="0"/>
              </a:rPr>
              <a:t>N</a:t>
            </a:r>
            <a:r>
              <a:rPr lang="zh-CN" altLang="en-US" sz="2600">
                <a:latin typeface="Times New Roman" panose="02020603050405020304" pitchFamily="18" charset="0"/>
              </a:rPr>
              <a:t>的</a:t>
            </a:r>
            <a:r>
              <a:rPr lang="en-US" altLang="zh-CN" sz="2600" b="1">
                <a:solidFill>
                  <a:schemeClr val="folHlink"/>
                </a:solidFill>
                <a:latin typeface="Times New Roman" panose="02020603050405020304" pitchFamily="18" charset="0"/>
              </a:rPr>
              <a:t>NUMBER</a:t>
            </a:r>
            <a:r>
              <a:rPr lang="zh-CN" altLang="en-US" sz="2600">
                <a:latin typeface="Times New Roman" panose="02020603050405020304" pitchFamily="18" charset="0"/>
              </a:rPr>
              <a:t>特征的值与其他成分的</a:t>
            </a:r>
            <a:r>
              <a:rPr lang="en-US" altLang="zh-CN" sz="2600" b="1">
                <a:solidFill>
                  <a:schemeClr val="folHlink"/>
                </a:solidFill>
                <a:latin typeface="Times New Roman" panose="02020603050405020304" pitchFamily="18" charset="0"/>
              </a:rPr>
              <a:t>NUMBER</a:t>
            </a:r>
            <a:r>
              <a:rPr lang="zh-CN" altLang="en-US" sz="2600">
                <a:latin typeface="Times New Roman" panose="02020603050405020304" pitchFamily="18" charset="0"/>
              </a:rPr>
              <a:t>特征值不同。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333DCC2E-4A4C-42C8-9D76-2FDC29330C91}"/>
              </a:ext>
            </a:extLst>
          </p:cNvPr>
          <p:cNvSpPr>
            <a:spLocks noGrp="1" noChangeArrowheads="1"/>
          </p:cNvSpPr>
          <p:nvPr>
            <p:ph type="title"/>
          </p:nvPr>
        </p:nvSpPr>
        <p:spPr/>
        <p:txBody>
          <a:bodyPr/>
          <a:lstStyle/>
          <a:p>
            <a:pPr eaLnBrk="1" hangingPunct="1"/>
            <a:r>
              <a:rPr lang="zh-CN" altLang="en-US" b="1"/>
              <a:t>特征系统与扩充文法</a:t>
            </a:r>
            <a:r>
              <a:rPr lang="en-US" altLang="zh-CN" b="1"/>
              <a:t>(7)</a:t>
            </a:r>
          </a:p>
        </p:txBody>
      </p:sp>
      <p:sp>
        <p:nvSpPr>
          <p:cNvPr id="12291" name="Rectangle 3">
            <a:extLst>
              <a:ext uri="{FF2B5EF4-FFF2-40B4-BE49-F238E27FC236}">
                <a16:creationId xmlns:a16="http://schemas.microsoft.com/office/drawing/2014/main" id="{E8461964-C2EC-4B7A-A76E-16F15BC903C7}"/>
              </a:ext>
            </a:extLst>
          </p:cNvPr>
          <p:cNvSpPr>
            <a:spLocks noGrp="1" noChangeArrowheads="1"/>
          </p:cNvSpPr>
          <p:nvPr>
            <p:ph type="body" idx="1"/>
          </p:nvPr>
        </p:nvSpPr>
        <p:spPr/>
        <p:txBody>
          <a:bodyPr/>
          <a:lstStyle/>
          <a:p>
            <a:pPr eaLnBrk="1" hangingPunct="1">
              <a:lnSpc>
                <a:spcPct val="80000"/>
              </a:lnSpc>
            </a:pPr>
            <a:r>
              <a:rPr lang="zh-CN" altLang="en-US" sz="2400" dirty="0"/>
              <a:t>变量在表达成分的二义性方面也很有用。例如单词</a:t>
            </a:r>
            <a:r>
              <a:rPr lang="en-US" altLang="zh-CN" sz="2400" i="1" dirty="0"/>
              <a:t>fish</a:t>
            </a:r>
            <a:r>
              <a:rPr lang="zh-CN" altLang="en-US" sz="2400" dirty="0"/>
              <a:t>既可以是单数也可以是复数，这样在词典中可表示为</a:t>
            </a:r>
          </a:p>
          <a:p>
            <a:pPr eaLnBrk="1" hangingPunct="1">
              <a:lnSpc>
                <a:spcPct val="80000"/>
              </a:lnSpc>
              <a:buFont typeface="Wingdings" panose="05000000000000000000" pitchFamily="2" charset="2"/>
              <a:buNone/>
            </a:pPr>
            <a:r>
              <a:rPr lang="zh-CN" altLang="en-US" sz="2400" dirty="0"/>
              <a:t>    </a:t>
            </a:r>
            <a:r>
              <a:rPr lang="en-US" altLang="zh-CN" sz="2400" dirty="0"/>
              <a:t>(N  </a:t>
            </a:r>
            <a:r>
              <a:rPr lang="en-US" altLang="zh-CN" sz="2400" b="1" dirty="0">
                <a:solidFill>
                  <a:schemeClr val="folHlink"/>
                </a:solidFill>
              </a:rPr>
              <a:t>ROOT</a:t>
            </a:r>
            <a:r>
              <a:rPr lang="en-US" altLang="zh-CN" sz="2400" dirty="0"/>
              <a:t> fish  </a:t>
            </a:r>
            <a:r>
              <a:rPr lang="en-US" altLang="zh-CN" sz="2400" b="1" dirty="0">
                <a:solidFill>
                  <a:schemeClr val="folHlink"/>
                </a:solidFill>
              </a:rPr>
              <a:t>NUMBER</a:t>
            </a:r>
            <a:r>
              <a:rPr lang="en-US" altLang="zh-CN" sz="2400" dirty="0"/>
              <a:t> ?n)</a:t>
            </a:r>
          </a:p>
          <a:p>
            <a:pPr eaLnBrk="1" hangingPunct="1">
              <a:lnSpc>
                <a:spcPct val="80000"/>
              </a:lnSpc>
              <a:buFont typeface="Wingdings" panose="05000000000000000000" pitchFamily="2" charset="2"/>
              <a:buNone/>
            </a:pPr>
            <a:r>
              <a:rPr lang="en-US" altLang="zh-CN" sz="2400" dirty="0"/>
              <a:t>    </a:t>
            </a:r>
            <a:r>
              <a:rPr lang="zh-CN" altLang="en-US" sz="2400" dirty="0"/>
              <a:t>以说明</a:t>
            </a:r>
            <a:r>
              <a:rPr lang="en-US" altLang="zh-CN" sz="2400" i="1" dirty="0"/>
              <a:t>fish</a:t>
            </a:r>
            <a:r>
              <a:rPr lang="zh-CN" altLang="en-US" sz="2400" dirty="0"/>
              <a:t>的</a:t>
            </a:r>
            <a:r>
              <a:rPr lang="en-US" altLang="zh-CN" sz="2400" b="1" dirty="0">
                <a:solidFill>
                  <a:schemeClr val="folHlink"/>
                </a:solidFill>
              </a:rPr>
              <a:t>NUMBER</a:t>
            </a:r>
            <a:r>
              <a:rPr lang="zh-CN" altLang="en-US" sz="2400" dirty="0"/>
              <a:t>特征可取</a:t>
            </a:r>
            <a:r>
              <a:rPr lang="en-US" altLang="zh-CN" sz="2400" dirty="0"/>
              <a:t>(</a:t>
            </a:r>
            <a:r>
              <a:rPr lang="zh-CN" altLang="en-US" sz="2400" dirty="0"/>
              <a:t>取值范围内的</a:t>
            </a:r>
            <a:r>
              <a:rPr lang="en-US" altLang="zh-CN" sz="2400" dirty="0"/>
              <a:t>)</a:t>
            </a:r>
            <a:r>
              <a:rPr lang="zh-CN" altLang="en-US" sz="2400" dirty="0"/>
              <a:t>任意值。</a:t>
            </a:r>
          </a:p>
          <a:p>
            <a:pPr eaLnBrk="1" hangingPunct="1">
              <a:lnSpc>
                <a:spcPct val="80000"/>
              </a:lnSpc>
            </a:pPr>
            <a:r>
              <a:rPr lang="zh-CN" altLang="en-US" sz="2400" dirty="0"/>
              <a:t>在更多情况下，某特征能取的值是一个范围</a:t>
            </a:r>
            <a:r>
              <a:rPr lang="en-US" altLang="zh-CN" sz="2400" dirty="0"/>
              <a:t>(</a:t>
            </a:r>
            <a:r>
              <a:rPr lang="zh-CN" altLang="en-US" sz="2400" dirty="0"/>
              <a:t>可能取值集合的子集</a:t>
            </a:r>
            <a:r>
              <a:rPr lang="en-US" altLang="zh-CN" sz="2400" dirty="0"/>
              <a:t>)</a:t>
            </a:r>
            <a:r>
              <a:rPr lang="zh-CN" altLang="en-US" sz="2400" dirty="0"/>
              <a:t>，而不是任意值。这时可采用</a:t>
            </a:r>
            <a:r>
              <a:rPr lang="zh-CN" altLang="en-US" sz="2400" b="1" dirty="0"/>
              <a:t>约束变元</a:t>
            </a:r>
            <a:r>
              <a:rPr lang="zh-CN" altLang="en-US" sz="2400" dirty="0"/>
              <a:t>来进行表示：在变元后面用一个表将变元能取的值全部列出来。例如</a:t>
            </a:r>
            <a:r>
              <a:rPr lang="en-US" altLang="zh-CN" sz="2400" dirty="0"/>
              <a:t>?n{s p}</a:t>
            </a:r>
            <a:r>
              <a:rPr lang="zh-CN" altLang="en-US" sz="2400" dirty="0"/>
              <a:t>表示变元</a:t>
            </a:r>
            <a:r>
              <a:rPr lang="en-US" altLang="zh-CN" sz="2400" dirty="0"/>
              <a:t>?n</a:t>
            </a:r>
            <a:r>
              <a:rPr lang="zh-CN" altLang="en-US" sz="2400" dirty="0"/>
              <a:t>只能取值</a:t>
            </a:r>
            <a:r>
              <a:rPr lang="en-US" altLang="zh-CN" sz="2400" dirty="0"/>
              <a:t>s</a:t>
            </a:r>
            <a:r>
              <a:rPr lang="zh-CN" altLang="en-US" sz="2400" dirty="0"/>
              <a:t>或</a:t>
            </a:r>
            <a:r>
              <a:rPr lang="en-US" altLang="zh-CN" sz="2400" dirty="0"/>
              <a:t>p</a:t>
            </a:r>
            <a:r>
              <a:rPr lang="zh-CN" altLang="en-US" sz="2400" dirty="0"/>
              <a:t>。因而单词</a:t>
            </a:r>
            <a:r>
              <a:rPr lang="en-US" altLang="zh-CN" sz="2400" i="1" dirty="0"/>
              <a:t>fish</a:t>
            </a:r>
            <a:r>
              <a:rPr lang="zh-CN" altLang="en-US" sz="2400" dirty="0"/>
              <a:t>可表示为</a:t>
            </a:r>
          </a:p>
          <a:p>
            <a:pPr eaLnBrk="1" hangingPunct="1">
              <a:lnSpc>
                <a:spcPct val="80000"/>
              </a:lnSpc>
              <a:buFont typeface="Wingdings" panose="05000000000000000000" pitchFamily="2" charset="2"/>
              <a:buNone/>
            </a:pPr>
            <a:r>
              <a:rPr lang="zh-CN" altLang="en-US" sz="2400" dirty="0"/>
              <a:t>    </a:t>
            </a:r>
            <a:r>
              <a:rPr lang="en-US" altLang="zh-CN" sz="2400" dirty="0"/>
              <a:t>(N </a:t>
            </a:r>
            <a:r>
              <a:rPr lang="en-US" altLang="zh-CN" sz="2400" b="1" dirty="0">
                <a:solidFill>
                  <a:schemeClr val="folHlink"/>
                </a:solidFill>
              </a:rPr>
              <a:t>ROOT</a:t>
            </a:r>
            <a:r>
              <a:rPr lang="en-US" altLang="zh-CN" sz="2400" dirty="0"/>
              <a:t> fish </a:t>
            </a:r>
            <a:r>
              <a:rPr lang="en-US" altLang="zh-CN" sz="2400" b="1" dirty="0">
                <a:solidFill>
                  <a:schemeClr val="folHlink"/>
                </a:solidFill>
              </a:rPr>
              <a:t>NUMBER </a:t>
            </a:r>
            <a:r>
              <a:rPr lang="en-US" altLang="zh-CN" sz="2400" dirty="0"/>
              <a:t>?n{s p})</a:t>
            </a:r>
          </a:p>
          <a:p>
            <a:pPr eaLnBrk="1" hangingPunct="1">
              <a:lnSpc>
                <a:spcPct val="80000"/>
              </a:lnSpc>
              <a:buFont typeface="Wingdings" panose="05000000000000000000" pitchFamily="2" charset="2"/>
              <a:buNone/>
            </a:pPr>
            <a:r>
              <a:rPr lang="en-US" altLang="zh-CN" sz="2400" dirty="0"/>
              <a:t>    </a:t>
            </a:r>
            <a:r>
              <a:rPr lang="zh-CN" altLang="en-US" sz="2400" dirty="0"/>
              <a:t>甚至简单表示为 </a:t>
            </a:r>
            <a:r>
              <a:rPr lang="en-US" altLang="zh-CN" sz="2400" dirty="0"/>
              <a:t>(N </a:t>
            </a:r>
            <a:r>
              <a:rPr lang="en-US" altLang="zh-CN" sz="2400" b="1" dirty="0">
                <a:solidFill>
                  <a:schemeClr val="folHlink"/>
                </a:solidFill>
              </a:rPr>
              <a:t>ROOT</a:t>
            </a:r>
            <a:r>
              <a:rPr lang="en-US" altLang="zh-CN" sz="2400" dirty="0"/>
              <a:t> fish </a:t>
            </a:r>
            <a:r>
              <a:rPr lang="en-US" altLang="zh-CN" sz="2400" b="1" dirty="0">
                <a:solidFill>
                  <a:schemeClr val="folHlink"/>
                </a:solidFill>
              </a:rPr>
              <a:t>NUMBER </a:t>
            </a:r>
            <a:r>
              <a:rPr lang="en-US" altLang="zh-CN" sz="2400" dirty="0"/>
              <a:t>{s p})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2C8828D6-2F35-41E8-A50B-FBA7F0CF6CA2}"/>
              </a:ext>
            </a:extLst>
          </p:cNvPr>
          <p:cNvSpPr>
            <a:spLocks noGrp="1" noChangeArrowheads="1"/>
          </p:cNvSpPr>
          <p:nvPr>
            <p:ph type="title"/>
          </p:nvPr>
        </p:nvSpPr>
        <p:spPr/>
        <p:txBody>
          <a:bodyPr/>
          <a:lstStyle/>
          <a:p>
            <a:pPr eaLnBrk="1" hangingPunct="1"/>
            <a:r>
              <a:rPr lang="zh-CN" altLang="en-US" b="1" dirty="0"/>
              <a:t>英语基本特征系统</a:t>
            </a:r>
            <a:r>
              <a:rPr lang="en-US" altLang="zh-CN" b="1" dirty="0"/>
              <a:t>(1)</a:t>
            </a:r>
          </a:p>
        </p:txBody>
      </p:sp>
      <p:sp>
        <p:nvSpPr>
          <p:cNvPr id="13315" name="Rectangle 3">
            <a:extLst>
              <a:ext uri="{FF2B5EF4-FFF2-40B4-BE49-F238E27FC236}">
                <a16:creationId xmlns:a16="http://schemas.microsoft.com/office/drawing/2014/main" id="{7DF0EBC2-51E1-497A-B99A-5B332157E97C}"/>
              </a:ext>
            </a:extLst>
          </p:cNvPr>
          <p:cNvSpPr>
            <a:spLocks noGrp="1" noChangeArrowheads="1"/>
          </p:cNvSpPr>
          <p:nvPr>
            <p:ph type="body" idx="1"/>
          </p:nvPr>
        </p:nvSpPr>
        <p:spPr>
          <a:xfrm>
            <a:off x="566738" y="1752600"/>
            <a:ext cx="8001000" cy="4268788"/>
          </a:xfrm>
        </p:spPr>
        <p:txBody>
          <a:bodyPr/>
          <a:lstStyle/>
          <a:p>
            <a:pPr eaLnBrk="1" hangingPunct="1">
              <a:lnSpc>
                <a:spcPct val="90000"/>
              </a:lnSpc>
            </a:pPr>
            <a:r>
              <a:rPr lang="zh-CN" altLang="en-US" sz="2600" b="1" dirty="0"/>
              <a:t>人称和数</a:t>
            </a:r>
          </a:p>
          <a:p>
            <a:pPr eaLnBrk="1" hangingPunct="1">
              <a:lnSpc>
                <a:spcPct val="90000"/>
              </a:lnSpc>
              <a:buFont typeface="Wingdings" panose="05000000000000000000" pitchFamily="2" charset="2"/>
              <a:buNone/>
            </a:pPr>
            <a:r>
              <a:rPr lang="zh-CN" altLang="en-US" sz="2400" dirty="0"/>
              <a:t>    主语和</a:t>
            </a:r>
            <a:r>
              <a:rPr lang="en-US" altLang="zh-CN" sz="2400" dirty="0"/>
              <a:t>(</a:t>
            </a:r>
            <a:r>
              <a:rPr lang="zh-CN" altLang="en-US" sz="2400" dirty="0"/>
              <a:t>主</a:t>
            </a:r>
            <a:r>
              <a:rPr lang="en-US" altLang="zh-CN" sz="2400" dirty="0"/>
              <a:t>)</a:t>
            </a:r>
            <a:r>
              <a:rPr lang="zh-CN" altLang="en-US" sz="2400" dirty="0"/>
              <a:t>动词除了在数上要一致以外，在人称</a:t>
            </a:r>
            <a:r>
              <a:rPr lang="en-US" altLang="zh-CN" sz="2400" dirty="0"/>
              <a:t>(person)</a:t>
            </a:r>
            <a:r>
              <a:rPr lang="zh-CN" altLang="en-US" sz="2400" dirty="0"/>
              <a:t>上也要一致。特征</a:t>
            </a:r>
            <a:r>
              <a:rPr lang="en-US" altLang="zh-CN" sz="2400" b="1" dirty="0">
                <a:solidFill>
                  <a:schemeClr val="folHlink"/>
                </a:solidFill>
              </a:rPr>
              <a:t>person</a:t>
            </a:r>
            <a:r>
              <a:rPr lang="zh-CN" altLang="en-US" sz="2400" dirty="0"/>
              <a:t>的可能值包括：</a:t>
            </a:r>
          </a:p>
          <a:p>
            <a:pPr eaLnBrk="1" hangingPunct="1">
              <a:lnSpc>
                <a:spcPct val="90000"/>
              </a:lnSpc>
              <a:buFont typeface="Wingdings" panose="05000000000000000000" pitchFamily="2" charset="2"/>
              <a:buNone/>
            </a:pPr>
            <a:r>
              <a:rPr lang="zh-CN" altLang="en-US" sz="2400" dirty="0"/>
              <a:t>        第一人称</a:t>
            </a:r>
            <a:r>
              <a:rPr lang="en-US" altLang="zh-CN" sz="2400" dirty="0"/>
              <a:t>(First Person(1))</a:t>
            </a:r>
            <a:r>
              <a:rPr lang="zh-CN" altLang="en-US" sz="2400" dirty="0"/>
              <a:t>：</a:t>
            </a:r>
          </a:p>
          <a:p>
            <a:pPr eaLnBrk="1" hangingPunct="1">
              <a:lnSpc>
                <a:spcPct val="90000"/>
              </a:lnSpc>
              <a:buFont typeface="Wingdings" panose="05000000000000000000" pitchFamily="2" charset="2"/>
              <a:buNone/>
            </a:pPr>
            <a:r>
              <a:rPr lang="zh-CN" altLang="en-US" sz="2400" dirty="0"/>
              <a:t>        第二人称</a:t>
            </a:r>
            <a:r>
              <a:rPr lang="en-US" altLang="zh-CN" sz="2400" dirty="0"/>
              <a:t>(Second Person(2))</a:t>
            </a:r>
            <a:r>
              <a:rPr lang="zh-CN" altLang="en-US" sz="2400" dirty="0"/>
              <a:t>：</a:t>
            </a:r>
          </a:p>
          <a:p>
            <a:pPr eaLnBrk="1" hangingPunct="1">
              <a:lnSpc>
                <a:spcPct val="90000"/>
              </a:lnSpc>
              <a:buFont typeface="Wingdings" panose="05000000000000000000" pitchFamily="2" charset="2"/>
              <a:buNone/>
            </a:pPr>
            <a:r>
              <a:rPr lang="zh-CN" altLang="en-US" sz="2400" dirty="0"/>
              <a:t>        第三人称</a:t>
            </a:r>
            <a:r>
              <a:rPr lang="en-US" altLang="zh-CN" sz="2400" dirty="0"/>
              <a:t>(Third Person(3))</a:t>
            </a:r>
            <a:r>
              <a:rPr lang="zh-CN" altLang="en-US" sz="2400" dirty="0"/>
              <a:t>：</a:t>
            </a:r>
          </a:p>
          <a:p>
            <a:pPr eaLnBrk="1" hangingPunct="1">
              <a:lnSpc>
                <a:spcPct val="90000"/>
              </a:lnSpc>
              <a:buFont typeface="Wingdings" panose="05000000000000000000" pitchFamily="2" charset="2"/>
              <a:buNone/>
            </a:pPr>
            <a:r>
              <a:rPr lang="zh-CN" altLang="en-US" sz="2400" dirty="0"/>
              <a:t>    人称和数经常一起出现，所以通常把它们合在一起用一个特征</a:t>
            </a:r>
            <a:r>
              <a:rPr lang="en-US" altLang="zh-CN" sz="2400" b="1" dirty="0">
                <a:solidFill>
                  <a:schemeClr val="folHlink"/>
                </a:solidFill>
              </a:rPr>
              <a:t>AGR</a:t>
            </a:r>
            <a:r>
              <a:rPr lang="zh-CN" altLang="en-US" sz="2400" dirty="0"/>
              <a:t>来表示。</a:t>
            </a:r>
            <a:r>
              <a:rPr lang="en-US" altLang="zh-CN" sz="2400" b="1" dirty="0">
                <a:solidFill>
                  <a:schemeClr val="folHlink"/>
                </a:solidFill>
              </a:rPr>
              <a:t>AGR</a:t>
            </a:r>
            <a:r>
              <a:rPr lang="zh-CN" altLang="en-US" sz="2400" dirty="0"/>
              <a:t>有</a:t>
            </a:r>
            <a:r>
              <a:rPr lang="en-US" altLang="zh-CN" sz="2400" dirty="0"/>
              <a:t>6</a:t>
            </a:r>
            <a:r>
              <a:rPr lang="zh-CN" altLang="en-US" sz="2400" dirty="0"/>
              <a:t>个可能值：第一人称单数</a:t>
            </a:r>
            <a:r>
              <a:rPr lang="en-US" altLang="zh-CN" sz="2400" dirty="0"/>
              <a:t>(1s)</a:t>
            </a:r>
            <a:r>
              <a:rPr lang="zh-CN" altLang="en-US" sz="2400" dirty="0"/>
              <a:t>，第二人称单数</a:t>
            </a:r>
            <a:r>
              <a:rPr lang="en-US" altLang="zh-CN" sz="2400" dirty="0"/>
              <a:t>(2s)</a:t>
            </a:r>
            <a:r>
              <a:rPr lang="zh-CN" altLang="en-US" sz="2400" dirty="0"/>
              <a:t>，第三人称单数</a:t>
            </a:r>
            <a:r>
              <a:rPr lang="en-US" altLang="zh-CN" sz="2400" dirty="0"/>
              <a:t>(3s)</a:t>
            </a:r>
            <a:r>
              <a:rPr lang="zh-CN" altLang="en-US" sz="2400" dirty="0"/>
              <a:t>，第一人称复数</a:t>
            </a:r>
            <a:r>
              <a:rPr lang="en-US" altLang="zh-CN" sz="2400" dirty="0"/>
              <a:t>(1p)</a:t>
            </a:r>
            <a:r>
              <a:rPr lang="zh-CN" altLang="en-US" sz="2400" dirty="0"/>
              <a:t>，第二人称复数</a:t>
            </a:r>
            <a:r>
              <a:rPr lang="en-US" altLang="zh-CN" sz="2400" dirty="0"/>
              <a:t>(2p)</a:t>
            </a:r>
            <a:r>
              <a:rPr lang="zh-CN" altLang="en-US" sz="2400" dirty="0"/>
              <a:t>，第三人称复数</a:t>
            </a:r>
            <a:r>
              <a:rPr lang="en-US" altLang="zh-CN" sz="2400" dirty="0"/>
              <a:t>(3p)</a:t>
            </a:r>
            <a:r>
              <a:rPr lang="zh-CN" altLang="en-US" sz="2400" dirty="0"/>
              <a:t>。</a:t>
            </a:r>
            <a:r>
              <a:rPr lang="zh-CN" altLang="en-US" sz="2600" dirty="0"/>
              <a:t> </a:t>
            </a:r>
            <a:r>
              <a:rPr lang="en-US" altLang="zh-CN" sz="2400" dirty="0"/>
              <a:t>are</a:t>
            </a:r>
            <a:r>
              <a:rPr lang="zh-CN" altLang="en-US" sz="2400" dirty="0"/>
              <a:t>的</a:t>
            </a:r>
            <a:r>
              <a:rPr lang="en-US" altLang="zh-CN" sz="2400" b="1" dirty="0">
                <a:solidFill>
                  <a:schemeClr val="folHlink"/>
                </a:solidFill>
              </a:rPr>
              <a:t>AGR</a:t>
            </a:r>
            <a:r>
              <a:rPr lang="zh-CN" altLang="en-US" sz="2400" dirty="0"/>
              <a:t>特征的取值可为</a:t>
            </a:r>
            <a:r>
              <a:rPr lang="en-US" altLang="zh-CN" sz="2400" dirty="0"/>
              <a:t>{2s, 1p, 2p, 3p}</a:t>
            </a:r>
            <a:r>
              <a:rPr lang="zh-CN" altLang="en-US" sz="2400" dirty="0"/>
              <a:t>。</a:t>
            </a:r>
            <a:r>
              <a:rPr lang="zh-CN" altLang="en-US" sz="2600" dirty="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15F1DA03-C750-413F-B13F-971ED28F109B}"/>
              </a:ext>
            </a:extLst>
          </p:cNvPr>
          <p:cNvSpPr>
            <a:spLocks noGrp="1" noChangeArrowheads="1"/>
          </p:cNvSpPr>
          <p:nvPr>
            <p:ph type="title"/>
          </p:nvPr>
        </p:nvSpPr>
        <p:spPr/>
        <p:txBody>
          <a:bodyPr/>
          <a:lstStyle/>
          <a:p>
            <a:pPr eaLnBrk="1" hangingPunct="1"/>
            <a:r>
              <a:rPr lang="zh-CN" altLang="en-US" b="1"/>
              <a:t>英语基本特征系统</a:t>
            </a:r>
            <a:r>
              <a:rPr lang="en-US" altLang="zh-CN" b="1"/>
              <a:t>(2)</a:t>
            </a:r>
          </a:p>
        </p:txBody>
      </p:sp>
      <p:sp>
        <p:nvSpPr>
          <p:cNvPr id="14339" name="Rectangle 3">
            <a:extLst>
              <a:ext uri="{FF2B5EF4-FFF2-40B4-BE49-F238E27FC236}">
                <a16:creationId xmlns:a16="http://schemas.microsoft.com/office/drawing/2014/main" id="{578CA43F-4E5C-4D75-924D-AB3F5CE3D182}"/>
              </a:ext>
            </a:extLst>
          </p:cNvPr>
          <p:cNvSpPr>
            <a:spLocks noGrp="1" noChangeArrowheads="1"/>
          </p:cNvSpPr>
          <p:nvPr>
            <p:ph type="body" idx="1"/>
          </p:nvPr>
        </p:nvSpPr>
        <p:spPr/>
        <p:txBody>
          <a:bodyPr/>
          <a:lstStyle/>
          <a:p>
            <a:pPr eaLnBrk="1" hangingPunct="1"/>
            <a:r>
              <a:rPr lang="zh-CN" altLang="en-US" sz="2600" b="1" dirty="0"/>
              <a:t>动词形式</a:t>
            </a:r>
          </a:p>
          <a:p>
            <a:pPr eaLnBrk="1" hangingPunct="1">
              <a:buFont typeface="Wingdings" panose="05000000000000000000" pitchFamily="2" charset="2"/>
              <a:buNone/>
            </a:pPr>
            <a:r>
              <a:rPr lang="zh-CN" altLang="en-US" sz="2600" b="1" dirty="0"/>
              <a:t>    </a:t>
            </a:r>
            <a:r>
              <a:rPr lang="zh-CN" altLang="en-US" sz="2200" b="1" dirty="0"/>
              <a:t>英语中动词有时态的变化，动词形式用特征</a:t>
            </a:r>
            <a:r>
              <a:rPr lang="en-US" altLang="zh-CN" sz="2200" b="1" dirty="0">
                <a:solidFill>
                  <a:schemeClr val="folHlink"/>
                </a:solidFill>
              </a:rPr>
              <a:t>VFORM</a:t>
            </a:r>
            <a:r>
              <a:rPr lang="zh-CN" altLang="en-US" sz="2200" b="1" dirty="0"/>
              <a:t>表示，其取值包括：</a:t>
            </a:r>
          </a:p>
          <a:p>
            <a:pPr lvl="1" eaLnBrk="1" hangingPunct="1">
              <a:buFont typeface="Wingdings" panose="05000000000000000000" pitchFamily="2" charset="2"/>
              <a:buNone/>
            </a:pPr>
            <a:r>
              <a:rPr lang="en-US" altLang="zh-CN" sz="2200" b="1" dirty="0"/>
              <a:t>base</a:t>
            </a:r>
            <a:r>
              <a:rPr lang="en-US" altLang="zh-CN" sz="2200" b="1" dirty="0">
                <a:latin typeface="Arial" panose="020B0604020202020204" pitchFamily="34" charset="0"/>
              </a:rPr>
              <a:t>—</a:t>
            </a:r>
            <a:r>
              <a:rPr lang="zh-CN" altLang="en-US" sz="2200" b="1" dirty="0"/>
              <a:t>动词原型</a:t>
            </a:r>
          </a:p>
          <a:p>
            <a:pPr lvl="1" eaLnBrk="1" hangingPunct="1">
              <a:buFont typeface="Wingdings" panose="05000000000000000000" pitchFamily="2" charset="2"/>
              <a:buNone/>
            </a:pPr>
            <a:r>
              <a:rPr lang="en-US" altLang="zh-CN" sz="2200" b="1" dirty="0" err="1"/>
              <a:t>pres</a:t>
            </a:r>
            <a:r>
              <a:rPr lang="en-US" altLang="zh-CN" sz="2200" b="1" dirty="0">
                <a:latin typeface="Arial" panose="020B0604020202020204" pitchFamily="34" charset="0"/>
              </a:rPr>
              <a:t>—</a:t>
            </a:r>
            <a:r>
              <a:rPr lang="zh-CN" altLang="en-US" sz="2200" b="1" dirty="0"/>
              <a:t>一般现在时</a:t>
            </a:r>
          </a:p>
          <a:p>
            <a:pPr lvl="1" eaLnBrk="1" hangingPunct="1">
              <a:buFont typeface="Wingdings" panose="05000000000000000000" pitchFamily="2" charset="2"/>
              <a:buNone/>
            </a:pPr>
            <a:r>
              <a:rPr lang="en-US" altLang="zh-CN" sz="2200" b="1" dirty="0"/>
              <a:t>past</a:t>
            </a:r>
            <a:r>
              <a:rPr lang="en-US" altLang="zh-CN" sz="2200" b="1" dirty="0">
                <a:latin typeface="Arial" panose="020B0604020202020204" pitchFamily="34" charset="0"/>
              </a:rPr>
              <a:t>—</a:t>
            </a:r>
            <a:r>
              <a:rPr lang="zh-CN" altLang="en-US" sz="2200" b="1" dirty="0"/>
              <a:t>一般过去时</a:t>
            </a:r>
          </a:p>
          <a:p>
            <a:pPr lvl="1" eaLnBrk="1" hangingPunct="1">
              <a:buFont typeface="Wingdings" panose="05000000000000000000" pitchFamily="2" charset="2"/>
              <a:buNone/>
            </a:pPr>
            <a:r>
              <a:rPr lang="en-US" altLang="zh-CN" sz="2200" b="1" dirty="0"/>
              <a:t>fin</a:t>
            </a:r>
            <a:r>
              <a:rPr lang="en-US" altLang="zh-CN" sz="2200" b="1" dirty="0">
                <a:latin typeface="Arial" panose="020B0604020202020204" pitchFamily="34" charset="0"/>
              </a:rPr>
              <a:t>—</a:t>
            </a:r>
            <a:r>
              <a:rPr lang="zh-CN" altLang="en-US" sz="2200" b="1" dirty="0"/>
              <a:t>限定式</a:t>
            </a:r>
            <a:r>
              <a:rPr lang="en-US" altLang="zh-CN" sz="2200" b="1" dirty="0"/>
              <a:t>(finite</a:t>
            </a:r>
            <a:r>
              <a:rPr lang="zh-CN" altLang="en-US" sz="2200" b="1" dirty="0"/>
              <a:t>，等价于</a:t>
            </a:r>
            <a:r>
              <a:rPr lang="en-US" altLang="zh-CN" sz="2200" b="1" dirty="0"/>
              <a:t>{</a:t>
            </a:r>
            <a:r>
              <a:rPr lang="en-US" altLang="zh-CN" sz="2200" b="1" dirty="0" err="1"/>
              <a:t>pres</a:t>
            </a:r>
            <a:r>
              <a:rPr lang="en-US" altLang="zh-CN" sz="2200" b="1" dirty="0"/>
              <a:t>, past})</a:t>
            </a:r>
          </a:p>
          <a:p>
            <a:pPr lvl="1" eaLnBrk="1" hangingPunct="1">
              <a:buFont typeface="Wingdings" panose="05000000000000000000" pitchFamily="2" charset="2"/>
              <a:buNone/>
            </a:pPr>
            <a:r>
              <a:rPr lang="en-US" altLang="zh-CN" sz="2200" b="1" dirty="0" err="1"/>
              <a:t>ing</a:t>
            </a:r>
            <a:r>
              <a:rPr lang="en-US" altLang="zh-CN" sz="2200" b="1" dirty="0">
                <a:latin typeface="Arial" panose="020B0604020202020204" pitchFamily="34" charset="0"/>
              </a:rPr>
              <a:t>—</a:t>
            </a:r>
            <a:r>
              <a:rPr lang="zh-CN" altLang="en-US" sz="2200" b="1" dirty="0"/>
              <a:t>现在进行时</a:t>
            </a:r>
          </a:p>
          <a:p>
            <a:pPr lvl="1" eaLnBrk="1" hangingPunct="1">
              <a:buFont typeface="Wingdings" panose="05000000000000000000" pitchFamily="2" charset="2"/>
              <a:buNone/>
            </a:pPr>
            <a:r>
              <a:rPr lang="en-US" altLang="zh-CN" sz="2200" b="1" dirty="0" err="1"/>
              <a:t>pastprt</a:t>
            </a:r>
            <a:r>
              <a:rPr lang="en-US" altLang="zh-CN" sz="2200" b="1" dirty="0">
                <a:latin typeface="Arial" panose="020B0604020202020204" pitchFamily="34" charset="0"/>
              </a:rPr>
              <a:t>—</a:t>
            </a:r>
            <a:r>
              <a:rPr lang="zh-CN" altLang="en-US" sz="2200" b="1" dirty="0"/>
              <a:t>过去完成时</a:t>
            </a:r>
          </a:p>
          <a:p>
            <a:pPr lvl="1" eaLnBrk="1" hangingPunct="1">
              <a:buFont typeface="Wingdings" panose="05000000000000000000" pitchFamily="2" charset="2"/>
              <a:buNone/>
            </a:pPr>
            <a:r>
              <a:rPr lang="en-US" altLang="zh-CN" sz="2200" b="1" dirty="0"/>
              <a:t>inf</a:t>
            </a:r>
            <a:r>
              <a:rPr lang="en-US" altLang="zh-CN" sz="2200" b="1" dirty="0">
                <a:latin typeface="Arial" panose="020B0604020202020204" pitchFamily="34" charset="0"/>
              </a:rPr>
              <a:t>—</a:t>
            </a:r>
            <a:r>
              <a:rPr lang="zh-CN" altLang="en-US" sz="2200" b="1" dirty="0"/>
              <a:t>不定式</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575F1D05-6D1E-4BF1-A44A-766C0216B38A}"/>
              </a:ext>
            </a:extLst>
          </p:cNvPr>
          <p:cNvSpPr>
            <a:spLocks noGrp="1" noChangeArrowheads="1"/>
          </p:cNvSpPr>
          <p:nvPr>
            <p:ph type="title"/>
          </p:nvPr>
        </p:nvSpPr>
        <p:spPr/>
        <p:txBody>
          <a:bodyPr/>
          <a:lstStyle/>
          <a:p>
            <a:pPr eaLnBrk="1" hangingPunct="1"/>
            <a:r>
              <a:rPr lang="zh-CN" altLang="en-US" b="1"/>
              <a:t>英语基本特征系统</a:t>
            </a:r>
            <a:r>
              <a:rPr lang="en-US" altLang="zh-CN" b="1"/>
              <a:t>(3)</a:t>
            </a:r>
          </a:p>
        </p:txBody>
      </p:sp>
      <p:sp>
        <p:nvSpPr>
          <p:cNvPr id="15363" name="Rectangle 3">
            <a:extLst>
              <a:ext uri="{FF2B5EF4-FFF2-40B4-BE49-F238E27FC236}">
                <a16:creationId xmlns:a16="http://schemas.microsoft.com/office/drawing/2014/main" id="{1D3631F5-177C-42F5-B3D9-9B7C6F744C9C}"/>
              </a:ext>
            </a:extLst>
          </p:cNvPr>
          <p:cNvSpPr>
            <a:spLocks noGrp="1" noChangeArrowheads="1"/>
          </p:cNvSpPr>
          <p:nvPr>
            <p:ph type="body" idx="1"/>
          </p:nvPr>
        </p:nvSpPr>
        <p:spPr/>
        <p:txBody>
          <a:bodyPr/>
          <a:lstStyle/>
          <a:p>
            <a:pPr eaLnBrk="1" hangingPunct="1">
              <a:lnSpc>
                <a:spcPct val="90000"/>
              </a:lnSpc>
            </a:pPr>
            <a:r>
              <a:rPr lang="zh-CN" altLang="en-US" sz="2400" b="1" dirty="0">
                <a:latin typeface="Times New Roman" panose="02020603050405020304" pitchFamily="18" charset="0"/>
              </a:rPr>
              <a:t>动词次范畴</a:t>
            </a:r>
          </a:p>
          <a:p>
            <a:pPr eaLnBrk="1" hangingPunct="1">
              <a:lnSpc>
                <a:spcPct val="90000"/>
              </a:lnSpc>
              <a:buFont typeface="Wingdings" panose="05000000000000000000" pitchFamily="2" charset="2"/>
              <a:buNone/>
            </a:pPr>
            <a:r>
              <a:rPr lang="zh-CN" altLang="en-US" sz="2100" dirty="0">
                <a:latin typeface="Times New Roman" panose="02020603050405020304" pitchFamily="18" charset="0"/>
              </a:rPr>
              <a:t>       动词次范畴特征，</a:t>
            </a:r>
            <a:r>
              <a:rPr lang="en-US" altLang="zh-CN" sz="2100" b="1" dirty="0">
                <a:solidFill>
                  <a:schemeClr val="folHlink"/>
                </a:solidFill>
                <a:latin typeface="Times New Roman" panose="02020603050405020304" pitchFamily="18" charset="0"/>
              </a:rPr>
              <a:t>SUBCAT</a:t>
            </a:r>
            <a:r>
              <a:rPr lang="zh-CN" altLang="en-US" sz="2100" dirty="0">
                <a:latin typeface="Times New Roman" panose="02020603050405020304" pitchFamily="18" charset="0"/>
              </a:rPr>
              <a:t>，用来处理词与其补足语之间的相互作用。为方便记忆，</a:t>
            </a:r>
            <a:r>
              <a:rPr lang="en-US" altLang="zh-CN" sz="2100" b="1" dirty="0">
                <a:solidFill>
                  <a:schemeClr val="folHlink"/>
                </a:solidFill>
                <a:latin typeface="Times New Roman" panose="02020603050405020304" pitchFamily="18" charset="0"/>
              </a:rPr>
              <a:t>SUBCAT</a:t>
            </a:r>
            <a:r>
              <a:rPr lang="zh-CN" altLang="en-US" sz="2100" dirty="0">
                <a:latin typeface="Times New Roman" panose="02020603050405020304" pitchFamily="18" charset="0"/>
              </a:rPr>
              <a:t>的值由补足语中各部分的主要语法类所组成。若某语法类的值被限定为一特征值，则在类名之后加一冒号，然后紧跟该值。如</a:t>
            </a:r>
            <a:r>
              <a:rPr lang="en-US" altLang="zh-CN" sz="2100" b="1" dirty="0">
                <a:solidFill>
                  <a:schemeClr val="folHlink"/>
                </a:solidFill>
                <a:latin typeface="Times New Roman" panose="02020603050405020304" pitchFamily="18" charset="0"/>
              </a:rPr>
              <a:t>SUBCAT</a:t>
            </a:r>
            <a:r>
              <a:rPr lang="zh-CN" altLang="en-US" sz="2100" dirty="0">
                <a:latin typeface="Times New Roman" panose="02020603050405020304" pitchFamily="18" charset="0"/>
              </a:rPr>
              <a:t>值</a:t>
            </a:r>
            <a:r>
              <a:rPr lang="en-US" altLang="zh-CN" sz="2100" dirty="0">
                <a:latin typeface="Times New Roman" panose="02020603050405020304" pitchFamily="18" charset="0"/>
              </a:rPr>
              <a:t>_np_vp:inf</a:t>
            </a:r>
            <a:r>
              <a:rPr lang="zh-CN" altLang="en-US" sz="2100" dirty="0">
                <a:latin typeface="Times New Roman" panose="02020603050405020304" pitchFamily="18" charset="0"/>
              </a:rPr>
              <a:t>用来表示由一</a:t>
            </a:r>
            <a:r>
              <a:rPr lang="en-US" altLang="zh-CN" sz="2100" dirty="0">
                <a:latin typeface="Times New Roman" panose="02020603050405020304" pitchFamily="18" charset="0"/>
              </a:rPr>
              <a:t>NP</a:t>
            </a:r>
            <a:r>
              <a:rPr lang="zh-CN" altLang="en-US" sz="2100" dirty="0">
                <a:latin typeface="Times New Roman" panose="02020603050405020304" pitchFamily="18" charset="0"/>
              </a:rPr>
              <a:t>跟一个动词不定式</a:t>
            </a:r>
            <a:r>
              <a:rPr lang="en-US" altLang="zh-CN" sz="2100" dirty="0">
                <a:latin typeface="Times New Roman" panose="02020603050405020304" pitchFamily="18" charset="0"/>
              </a:rPr>
              <a:t>(</a:t>
            </a:r>
            <a:r>
              <a:rPr lang="zh-CN" altLang="en-US" sz="2100" dirty="0">
                <a:latin typeface="Times New Roman" panose="02020603050405020304" pitchFamily="18" charset="0"/>
              </a:rPr>
              <a:t>即</a:t>
            </a:r>
            <a:r>
              <a:rPr lang="en-US" altLang="zh-CN" sz="2100" b="1" dirty="0">
                <a:solidFill>
                  <a:schemeClr val="folHlink"/>
                </a:solidFill>
                <a:latin typeface="Times New Roman" panose="02020603050405020304" pitchFamily="18" charset="0"/>
              </a:rPr>
              <a:t>VFORM</a:t>
            </a:r>
            <a:r>
              <a:rPr lang="zh-CN" altLang="en-US" sz="2100" dirty="0">
                <a:latin typeface="Times New Roman" panose="02020603050405020304" pitchFamily="18" charset="0"/>
              </a:rPr>
              <a:t>为</a:t>
            </a:r>
            <a:r>
              <a:rPr lang="en-US" altLang="zh-CN" sz="2100" dirty="0">
                <a:latin typeface="Times New Roman" panose="02020603050405020304" pitchFamily="18" charset="0"/>
              </a:rPr>
              <a:t>inf</a:t>
            </a:r>
            <a:r>
              <a:rPr lang="zh-CN" altLang="en-US" sz="2100" dirty="0">
                <a:latin typeface="Times New Roman" panose="02020603050405020304" pitchFamily="18" charset="0"/>
              </a:rPr>
              <a:t>的</a:t>
            </a:r>
            <a:r>
              <a:rPr lang="en-US" altLang="zh-CN" sz="2100" dirty="0">
                <a:latin typeface="Times New Roman" panose="02020603050405020304" pitchFamily="18" charset="0"/>
              </a:rPr>
              <a:t>VP)</a:t>
            </a:r>
            <a:r>
              <a:rPr lang="zh-CN" altLang="en-US" sz="2100" dirty="0">
                <a:latin typeface="Times New Roman" panose="02020603050405020304" pitchFamily="18" charset="0"/>
              </a:rPr>
              <a:t>所组成。而关于</a:t>
            </a:r>
            <a:r>
              <a:rPr lang="en-US" altLang="zh-CN" sz="2100" dirty="0">
                <a:latin typeface="Times New Roman" panose="02020603050405020304" pitchFamily="18" charset="0"/>
              </a:rPr>
              <a:t>VP</a:t>
            </a:r>
            <a:r>
              <a:rPr lang="zh-CN" altLang="en-US" sz="2100" dirty="0">
                <a:latin typeface="Times New Roman" panose="02020603050405020304" pitchFamily="18" charset="0"/>
              </a:rPr>
              <a:t>的规则</a:t>
            </a:r>
          </a:p>
          <a:p>
            <a:pPr eaLnBrk="1" hangingPunct="1">
              <a:lnSpc>
                <a:spcPct val="90000"/>
              </a:lnSpc>
              <a:buFont typeface="Wingdings" panose="05000000000000000000" pitchFamily="2" charset="2"/>
              <a:buNone/>
            </a:pPr>
            <a:r>
              <a:rPr lang="zh-CN" altLang="en-US" sz="2100" dirty="0">
                <a:latin typeface="Times New Roman" panose="02020603050405020304" pitchFamily="18" charset="0"/>
              </a:rPr>
              <a:t>         </a:t>
            </a:r>
            <a:r>
              <a:rPr lang="en-US" altLang="zh-CN" sz="2100" dirty="0">
                <a:latin typeface="Times New Roman" panose="02020603050405020304" pitchFamily="18" charset="0"/>
              </a:rPr>
              <a:t>(VP)</a:t>
            </a:r>
            <a:r>
              <a:rPr lang="en-US" altLang="zh-CN" sz="2100" dirty="0">
                <a:latin typeface="Times New Roman" panose="02020603050405020304" pitchFamily="18" charset="0"/>
                <a:sym typeface="Symbol" panose="05050102010706020507" pitchFamily="18" charset="2"/>
              </a:rPr>
              <a:t></a:t>
            </a:r>
            <a:r>
              <a:rPr lang="en-US" altLang="zh-CN" sz="2100" dirty="0">
                <a:latin typeface="Times New Roman" panose="02020603050405020304" pitchFamily="18" charset="0"/>
              </a:rPr>
              <a:t>(V </a:t>
            </a:r>
            <a:r>
              <a:rPr lang="en-US" altLang="zh-CN" sz="2100" b="1" dirty="0">
                <a:solidFill>
                  <a:schemeClr val="folHlink"/>
                </a:solidFill>
                <a:latin typeface="Times New Roman" panose="02020603050405020304" pitchFamily="18" charset="0"/>
              </a:rPr>
              <a:t>SUBCAT</a:t>
            </a:r>
            <a:r>
              <a:rPr lang="en-US" altLang="zh-CN" sz="2100" dirty="0">
                <a:latin typeface="Times New Roman" panose="02020603050405020304" pitchFamily="18" charset="0"/>
              </a:rPr>
              <a:t> _</a:t>
            </a:r>
            <a:r>
              <a:rPr lang="en-US" altLang="zh-CN" sz="2100" dirty="0" err="1">
                <a:latin typeface="Times New Roman" panose="02020603050405020304" pitchFamily="18" charset="0"/>
              </a:rPr>
              <a:t>np_vp</a:t>
            </a:r>
            <a:r>
              <a:rPr lang="en-US" altLang="zh-CN" sz="2100" dirty="0">
                <a:latin typeface="Times New Roman" panose="02020603050405020304" pitchFamily="18" charset="0"/>
              </a:rPr>
              <a:t>: inf)</a:t>
            </a:r>
          </a:p>
          <a:p>
            <a:pPr eaLnBrk="1" hangingPunct="1">
              <a:lnSpc>
                <a:spcPct val="90000"/>
              </a:lnSpc>
              <a:buFont typeface="Wingdings" panose="05000000000000000000" pitchFamily="2" charset="2"/>
              <a:buNone/>
            </a:pPr>
            <a:r>
              <a:rPr lang="en-US" altLang="zh-CN" sz="2100" dirty="0">
                <a:latin typeface="Times New Roman" panose="02020603050405020304" pitchFamily="18" charset="0"/>
              </a:rPr>
              <a:t>                  (NP)</a:t>
            </a:r>
          </a:p>
          <a:p>
            <a:pPr eaLnBrk="1" hangingPunct="1">
              <a:lnSpc>
                <a:spcPct val="90000"/>
              </a:lnSpc>
              <a:buFont typeface="Wingdings" panose="05000000000000000000" pitchFamily="2" charset="2"/>
              <a:buNone/>
            </a:pPr>
            <a:r>
              <a:rPr lang="en-US" altLang="zh-CN" sz="2100" dirty="0">
                <a:latin typeface="Times New Roman" panose="02020603050405020304" pitchFamily="18" charset="0"/>
              </a:rPr>
              <a:t>                  (VP </a:t>
            </a:r>
            <a:r>
              <a:rPr lang="en-US" altLang="zh-CN" sz="2100" b="1" dirty="0">
                <a:solidFill>
                  <a:schemeClr val="folHlink"/>
                </a:solidFill>
                <a:latin typeface="Times New Roman" panose="02020603050405020304" pitchFamily="18" charset="0"/>
              </a:rPr>
              <a:t>VFORM</a:t>
            </a:r>
            <a:r>
              <a:rPr lang="en-US" altLang="zh-CN" sz="2100" dirty="0">
                <a:latin typeface="Times New Roman" panose="02020603050405020304" pitchFamily="18" charset="0"/>
              </a:rPr>
              <a:t> inf)</a:t>
            </a:r>
          </a:p>
          <a:p>
            <a:pPr eaLnBrk="1" hangingPunct="1">
              <a:lnSpc>
                <a:spcPct val="90000"/>
              </a:lnSpc>
              <a:buFont typeface="Wingdings" panose="05000000000000000000" pitchFamily="2" charset="2"/>
              <a:buNone/>
            </a:pPr>
            <a:r>
              <a:rPr lang="en-US" altLang="zh-CN" sz="2100" dirty="0">
                <a:latin typeface="Times New Roman" panose="02020603050405020304" pitchFamily="18" charset="0"/>
              </a:rPr>
              <a:t>       </a:t>
            </a:r>
            <a:r>
              <a:rPr lang="zh-CN" altLang="en-US" sz="2100" dirty="0">
                <a:latin typeface="Times New Roman" panose="02020603050405020304" pitchFamily="18" charset="0"/>
              </a:rPr>
              <a:t>表示包含一</a:t>
            </a:r>
            <a:r>
              <a:rPr lang="en-US" altLang="zh-CN" sz="2100" b="1" dirty="0">
                <a:solidFill>
                  <a:schemeClr val="folHlink"/>
                </a:solidFill>
                <a:latin typeface="Times New Roman" panose="02020603050405020304" pitchFamily="18" charset="0"/>
              </a:rPr>
              <a:t>SUBCAT</a:t>
            </a:r>
            <a:r>
              <a:rPr lang="zh-CN" altLang="en-US" sz="2100" dirty="0">
                <a:latin typeface="Times New Roman" panose="02020603050405020304" pitchFamily="18" charset="0"/>
              </a:rPr>
              <a:t>值为</a:t>
            </a:r>
            <a:r>
              <a:rPr lang="en-US" altLang="zh-CN" sz="2100" dirty="0">
                <a:latin typeface="Times New Roman" panose="02020603050405020304" pitchFamily="18" charset="0"/>
              </a:rPr>
              <a:t>_np_vp:inf</a:t>
            </a:r>
            <a:r>
              <a:rPr lang="zh-CN" altLang="en-US" sz="2100" dirty="0">
                <a:latin typeface="Times New Roman" panose="02020603050405020304" pitchFamily="18" charset="0"/>
              </a:rPr>
              <a:t>的动词的</a:t>
            </a:r>
            <a:r>
              <a:rPr lang="en-US" altLang="zh-CN" sz="2100" dirty="0">
                <a:latin typeface="Times New Roman" panose="02020603050405020304" pitchFamily="18" charset="0"/>
              </a:rPr>
              <a:t>VP</a:t>
            </a:r>
            <a:r>
              <a:rPr lang="zh-CN" altLang="en-US" sz="2100" dirty="0">
                <a:latin typeface="Times New Roman" panose="02020603050405020304" pitchFamily="18" charset="0"/>
              </a:rPr>
              <a:t>，动词后面应该有一个</a:t>
            </a:r>
            <a:r>
              <a:rPr lang="en-US" altLang="zh-CN" sz="2100" dirty="0">
                <a:latin typeface="Times New Roman" panose="02020603050405020304" pitchFamily="18" charset="0"/>
              </a:rPr>
              <a:t>NP</a:t>
            </a:r>
            <a:r>
              <a:rPr lang="zh-CN" altLang="en-US" sz="2100" dirty="0">
                <a:latin typeface="Times New Roman" panose="02020603050405020304" pitchFamily="18" charset="0"/>
              </a:rPr>
              <a:t>，然后跟一个</a:t>
            </a:r>
            <a:r>
              <a:rPr lang="en-US" altLang="zh-CN" sz="2100" b="1" dirty="0">
                <a:solidFill>
                  <a:schemeClr val="folHlink"/>
                </a:solidFill>
                <a:latin typeface="Times New Roman" panose="02020603050405020304" pitchFamily="18" charset="0"/>
              </a:rPr>
              <a:t>VFORM</a:t>
            </a:r>
            <a:r>
              <a:rPr lang="zh-CN" altLang="en-US" sz="2100" dirty="0">
                <a:latin typeface="Times New Roman" panose="02020603050405020304" pitchFamily="18" charset="0"/>
              </a:rPr>
              <a:t>值为</a:t>
            </a:r>
            <a:r>
              <a:rPr lang="en-US" altLang="zh-CN" sz="2100" dirty="0">
                <a:latin typeface="Times New Roman" panose="02020603050405020304" pitchFamily="18" charset="0"/>
              </a:rPr>
              <a:t>inf</a:t>
            </a:r>
            <a:r>
              <a:rPr lang="zh-CN" altLang="en-US" sz="2100" dirty="0">
                <a:latin typeface="Times New Roman" panose="02020603050405020304" pitchFamily="18" charset="0"/>
              </a:rPr>
              <a:t>的</a:t>
            </a:r>
            <a:r>
              <a:rPr lang="en-US" altLang="zh-CN" sz="2100" dirty="0">
                <a:latin typeface="Times New Roman" panose="02020603050405020304" pitchFamily="18" charset="0"/>
              </a:rPr>
              <a:t>VP(</a:t>
            </a:r>
            <a:r>
              <a:rPr lang="zh-CN" altLang="en-US" sz="2100" dirty="0">
                <a:latin typeface="Times New Roman" panose="02020603050405020304" pitchFamily="18" charset="0"/>
              </a:rPr>
              <a:t>即一动词不定式</a:t>
            </a:r>
            <a:r>
              <a:rPr lang="en-US" altLang="zh-CN" sz="2100" dirty="0">
                <a:latin typeface="Times New Roman" panose="02020603050405020304" pitchFamily="18" charset="0"/>
              </a:rPr>
              <a:t>)</a:t>
            </a:r>
            <a:r>
              <a:rPr lang="zh-CN" altLang="en-US" sz="2100" dirty="0">
                <a:latin typeface="Times New Roman" panose="02020603050405020304" pitchFamily="18" charset="0"/>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8DD17F30-9753-49DA-8553-F675C261137A}"/>
              </a:ext>
            </a:extLst>
          </p:cNvPr>
          <p:cNvSpPr>
            <a:spLocks noGrp="1" noChangeArrowheads="1"/>
          </p:cNvSpPr>
          <p:nvPr>
            <p:ph type="title"/>
          </p:nvPr>
        </p:nvSpPr>
        <p:spPr/>
        <p:txBody>
          <a:bodyPr/>
          <a:lstStyle/>
          <a:p>
            <a:pPr eaLnBrk="1" hangingPunct="1"/>
            <a:r>
              <a:rPr lang="zh-CN" altLang="en-US" b="1"/>
              <a:t>英语基本特征系统</a:t>
            </a:r>
            <a:r>
              <a:rPr lang="en-US" altLang="zh-CN" b="1"/>
              <a:t>(4)</a:t>
            </a:r>
          </a:p>
        </p:txBody>
      </p:sp>
      <p:sp>
        <p:nvSpPr>
          <p:cNvPr id="16387" name="Rectangle 3">
            <a:extLst>
              <a:ext uri="{FF2B5EF4-FFF2-40B4-BE49-F238E27FC236}">
                <a16:creationId xmlns:a16="http://schemas.microsoft.com/office/drawing/2014/main" id="{19DDA444-2A03-4C86-A916-935BD8315C81}"/>
              </a:ext>
            </a:extLst>
          </p:cNvPr>
          <p:cNvSpPr>
            <a:spLocks noGrp="1" noChangeArrowheads="1"/>
          </p:cNvSpPr>
          <p:nvPr>
            <p:ph type="body" idx="1"/>
          </p:nvPr>
        </p:nvSpPr>
        <p:spPr/>
        <p:txBody>
          <a:bodyPr/>
          <a:lstStyle/>
          <a:p>
            <a:pPr eaLnBrk="1" hangingPunct="1"/>
            <a:r>
              <a:rPr lang="zh-CN" altLang="en-US" sz="3300" b="1" dirty="0"/>
              <a:t>动词次范畴</a:t>
            </a:r>
          </a:p>
          <a:p>
            <a:pPr eaLnBrk="1" hangingPunct="1">
              <a:buFont typeface="Wingdings" panose="05000000000000000000" pitchFamily="2" charset="2"/>
              <a:buNone/>
            </a:pPr>
            <a:r>
              <a:rPr lang="zh-CN" altLang="en-US" sz="2400" dirty="0"/>
              <a:t>    很多动词后面的补语结构需要特定介词的短语，或者具有特定功能的介词短语。下面用</a:t>
            </a:r>
            <a:r>
              <a:rPr lang="en-US" altLang="zh-CN" sz="2400" dirty="0"/>
              <a:t>PP</a:t>
            </a:r>
            <a:r>
              <a:rPr lang="zh-CN" altLang="en-US" sz="2400" dirty="0"/>
              <a:t>表示介词短语。而关于</a:t>
            </a:r>
            <a:r>
              <a:rPr lang="en-US" altLang="zh-CN" sz="2400" dirty="0"/>
              <a:t>PP</a:t>
            </a:r>
            <a:r>
              <a:rPr lang="zh-CN" altLang="en-US" sz="2400" dirty="0"/>
              <a:t>的特征是</a:t>
            </a:r>
            <a:r>
              <a:rPr lang="en-US" altLang="zh-CN" sz="2400" b="1" dirty="0">
                <a:solidFill>
                  <a:schemeClr val="folHlink"/>
                </a:solidFill>
              </a:rPr>
              <a:t>PFORM</a:t>
            </a:r>
            <a:r>
              <a:rPr lang="zh-CN" altLang="en-US" sz="2400" dirty="0"/>
              <a:t>。若</a:t>
            </a:r>
            <a:r>
              <a:rPr lang="en-US" altLang="zh-CN" sz="2400" b="1" dirty="0">
                <a:solidFill>
                  <a:schemeClr val="folHlink"/>
                </a:solidFill>
              </a:rPr>
              <a:t>PFORM</a:t>
            </a:r>
            <a:r>
              <a:rPr lang="zh-CN" altLang="en-US" sz="2400" dirty="0"/>
              <a:t>的值为</a:t>
            </a:r>
            <a:r>
              <a:rPr lang="en-US" altLang="zh-CN" sz="2400" dirty="0"/>
              <a:t>TO</a:t>
            </a:r>
            <a:r>
              <a:rPr lang="zh-CN" altLang="en-US" sz="2400" dirty="0"/>
              <a:t>，表示介词短语必须以</a:t>
            </a:r>
            <a:r>
              <a:rPr lang="en-US" altLang="zh-CN" sz="2400" dirty="0"/>
              <a:t>to</a:t>
            </a:r>
            <a:r>
              <a:rPr lang="zh-CN" altLang="en-US" sz="2400" dirty="0"/>
              <a:t>开头；若值为</a:t>
            </a:r>
            <a:r>
              <a:rPr lang="en-US" altLang="zh-CN" sz="2400" dirty="0"/>
              <a:t>LOC</a:t>
            </a:r>
            <a:r>
              <a:rPr lang="zh-CN" altLang="en-US" sz="2400" dirty="0"/>
              <a:t>，则必须是描述地点的</a:t>
            </a:r>
            <a:r>
              <a:rPr lang="en-US" altLang="zh-CN" sz="2400" dirty="0"/>
              <a:t>PP</a:t>
            </a:r>
            <a:r>
              <a:rPr lang="zh-CN" altLang="en-US" sz="2400" dirty="0"/>
              <a:t>；若值为</a:t>
            </a:r>
            <a:r>
              <a:rPr lang="en-US" altLang="zh-CN" sz="2400" dirty="0"/>
              <a:t>MOT</a:t>
            </a:r>
            <a:r>
              <a:rPr lang="zh-CN" altLang="en-US" sz="2400" dirty="0"/>
              <a:t>，则描述的是路径或运动方向，如</a:t>
            </a:r>
            <a:r>
              <a:rPr lang="en-US" altLang="zh-CN" sz="2400" dirty="0"/>
              <a:t>We walked to the store.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E84BA10D-6EF1-4D95-A152-237DA832F3E0}"/>
              </a:ext>
            </a:extLst>
          </p:cNvPr>
          <p:cNvSpPr>
            <a:spLocks noGrp="1" noChangeArrowheads="1"/>
          </p:cNvSpPr>
          <p:nvPr>
            <p:ph type="title"/>
          </p:nvPr>
        </p:nvSpPr>
        <p:spPr/>
        <p:txBody>
          <a:bodyPr/>
          <a:lstStyle/>
          <a:p>
            <a:pPr eaLnBrk="1" hangingPunct="1"/>
            <a:r>
              <a:rPr lang="zh-CN" altLang="en-US" b="1"/>
              <a:t>英语基本特征系统</a:t>
            </a:r>
            <a:r>
              <a:rPr lang="en-US" altLang="zh-CN" b="1"/>
              <a:t>(5)</a:t>
            </a:r>
          </a:p>
        </p:txBody>
      </p:sp>
      <p:sp>
        <p:nvSpPr>
          <p:cNvPr id="17411" name="Rectangle 3">
            <a:extLst>
              <a:ext uri="{FF2B5EF4-FFF2-40B4-BE49-F238E27FC236}">
                <a16:creationId xmlns:a16="http://schemas.microsoft.com/office/drawing/2014/main" id="{CA96DBFC-FFF8-4300-BD91-AA3BBEF018E8}"/>
              </a:ext>
            </a:extLst>
          </p:cNvPr>
          <p:cNvSpPr>
            <a:spLocks noGrp="1" noChangeArrowheads="1"/>
          </p:cNvSpPr>
          <p:nvPr>
            <p:ph type="body" idx="1"/>
          </p:nvPr>
        </p:nvSpPr>
        <p:spPr/>
        <p:txBody>
          <a:bodyPr/>
          <a:lstStyle/>
          <a:p>
            <a:pPr eaLnBrk="1" hangingPunct="1"/>
            <a:r>
              <a:rPr lang="zh-CN" altLang="en-US"/>
              <a:t>关于</a:t>
            </a:r>
            <a:r>
              <a:rPr lang="en-US" altLang="zh-CN"/>
              <a:t>LOC</a:t>
            </a:r>
            <a:r>
              <a:rPr lang="zh-CN" altLang="en-US"/>
              <a:t>与</a:t>
            </a:r>
            <a:r>
              <a:rPr lang="en-US" altLang="zh-CN"/>
              <a:t>MOT</a:t>
            </a:r>
            <a:r>
              <a:rPr lang="zh-CN" altLang="en-US"/>
              <a:t>的区别，可比较</a:t>
            </a:r>
          </a:p>
          <a:p>
            <a:pPr eaLnBrk="1" hangingPunct="1">
              <a:buFont typeface="Wingdings" panose="05000000000000000000" pitchFamily="2" charset="2"/>
              <a:buNone/>
            </a:pPr>
            <a:r>
              <a:rPr lang="zh-CN" altLang="en-US"/>
              <a:t>    </a:t>
            </a:r>
            <a:r>
              <a:rPr lang="en-US" altLang="zh-CN"/>
              <a:t>Jack put the box {in on by} the corner.     (OK)</a:t>
            </a:r>
          </a:p>
          <a:p>
            <a:pPr eaLnBrk="1" hangingPunct="1">
              <a:buFont typeface="Wingdings" panose="05000000000000000000" pitchFamily="2" charset="2"/>
              <a:buNone/>
            </a:pPr>
            <a:r>
              <a:rPr lang="en-US" altLang="zh-CN"/>
              <a:t>    *Jack put the box {to from along} the corner. (ill-formed)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07DDFC1-65BF-4B14-948B-80713389035D}"/>
              </a:ext>
            </a:extLst>
          </p:cNvPr>
          <p:cNvSpPr>
            <a:spLocks noGrp="1" noChangeArrowheads="1"/>
          </p:cNvSpPr>
          <p:nvPr>
            <p:ph type="title"/>
          </p:nvPr>
        </p:nvSpPr>
        <p:spPr/>
        <p:txBody>
          <a:bodyPr/>
          <a:lstStyle/>
          <a:p>
            <a:pPr eaLnBrk="1" hangingPunct="1"/>
            <a:r>
              <a:rPr lang="zh-CN" altLang="en-US" b="1"/>
              <a:t>英语基本特征系统</a:t>
            </a:r>
            <a:r>
              <a:rPr lang="en-US" altLang="zh-CN" b="1"/>
              <a:t>(6)</a:t>
            </a:r>
          </a:p>
        </p:txBody>
      </p:sp>
      <p:sp>
        <p:nvSpPr>
          <p:cNvPr id="18435" name="Text Box 4">
            <a:extLst>
              <a:ext uri="{FF2B5EF4-FFF2-40B4-BE49-F238E27FC236}">
                <a16:creationId xmlns:a16="http://schemas.microsoft.com/office/drawing/2014/main" id="{289A626A-A4AB-4360-91CC-8267CB385FA1}"/>
              </a:ext>
            </a:extLst>
          </p:cNvPr>
          <p:cNvSpPr txBox="1">
            <a:spLocks noChangeArrowheads="1"/>
          </p:cNvSpPr>
          <p:nvPr/>
        </p:nvSpPr>
        <p:spPr bwMode="auto">
          <a:xfrm>
            <a:off x="684213" y="1916113"/>
            <a:ext cx="7200900" cy="26654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zh-CN" altLang="en-US" b="1">
                <a:latin typeface="Times New Roman" panose="02020603050405020304" pitchFamily="18" charset="0"/>
              </a:rPr>
              <a:t>值	          动词例子	例句	</a:t>
            </a:r>
          </a:p>
          <a:p>
            <a:pPr eaLnBrk="1" hangingPunct="1"/>
            <a:r>
              <a:rPr lang="en-US" altLang="zh-CN">
                <a:latin typeface="Times New Roman" panose="02020603050405020304" pitchFamily="18" charset="0"/>
              </a:rPr>
              <a:t>_none	          laugh	Jack laughed.	</a:t>
            </a:r>
          </a:p>
          <a:p>
            <a:pPr eaLnBrk="1" hangingPunct="1"/>
            <a:r>
              <a:rPr lang="en-US" altLang="zh-CN">
                <a:latin typeface="Times New Roman" panose="02020603050405020304" pitchFamily="18" charset="0"/>
              </a:rPr>
              <a:t>_np                    find	Jack found a key.	</a:t>
            </a:r>
          </a:p>
          <a:p>
            <a:pPr eaLnBrk="1" hangingPunct="1"/>
            <a:r>
              <a:rPr lang="en-US" altLang="zh-CN">
                <a:latin typeface="Times New Roman" panose="02020603050405020304" pitchFamily="18" charset="0"/>
              </a:rPr>
              <a:t>_np_np              give	Jack gave Sue the paper.	</a:t>
            </a:r>
          </a:p>
          <a:p>
            <a:pPr eaLnBrk="1" hangingPunct="1"/>
            <a:r>
              <a:rPr lang="en-US" altLang="zh-CN">
                <a:latin typeface="Times New Roman" panose="02020603050405020304" pitchFamily="18" charset="0"/>
              </a:rPr>
              <a:t>_vp: inf             want	Jack wants to fly.	</a:t>
            </a:r>
          </a:p>
          <a:p>
            <a:pPr eaLnBrk="1" hangingPunct="1"/>
            <a:r>
              <a:rPr lang="en-US" altLang="zh-CN">
                <a:latin typeface="Times New Roman" panose="02020603050405020304" pitchFamily="18" charset="0"/>
              </a:rPr>
              <a:t>_np_vp: inf       tell  	Jack told the man to go.	</a:t>
            </a:r>
          </a:p>
          <a:p>
            <a:pPr eaLnBrk="1" hangingPunct="1"/>
            <a:r>
              <a:rPr lang="en-US" altLang="zh-CN">
                <a:latin typeface="Times New Roman" panose="02020603050405020304" pitchFamily="18" charset="0"/>
              </a:rPr>
              <a:t>_vp: ing	         keep	Jack keeps hoping for the best.	</a:t>
            </a:r>
          </a:p>
          <a:p>
            <a:pPr eaLnBrk="1" hangingPunct="1"/>
            <a:r>
              <a:rPr lang="en-US" altLang="zh-CN">
                <a:latin typeface="Times New Roman" panose="02020603050405020304" pitchFamily="18" charset="0"/>
              </a:rPr>
              <a:t>_np_vp: ing      catch	Jack caught Sam looking at his desk.	</a:t>
            </a:r>
          </a:p>
          <a:p>
            <a:pPr eaLnBrk="1" hangingPunct="1"/>
            <a:r>
              <a:rPr lang="en-US" altLang="zh-CN">
                <a:latin typeface="Times New Roman" panose="02020603050405020304" pitchFamily="18" charset="0"/>
              </a:rPr>
              <a:t>_np_vp: base    watch	Jack watched Sam look at his desk.	</a:t>
            </a:r>
          </a:p>
          <a:p>
            <a:pPr eaLnBrk="1" hangingPunct="1"/>
            <a:endParaRPr lang="en-US" altLang="zh-CN"/>
          </a:p>
        </p:txBody>
      </p:sp>
      <p:sp>
        <p:nvSpPr>
          <p:cNvPr id="18436" name="Rectangle 5">
            <a:extLst>
              <a:ext uri="{FF2B5EF4-FFF2-40B4-BE49-F238E27FC236}">
                <a16:creationId xmlns:a16="http://schemas.microsoft.com/office/drawing/2014/main" id="{DA850F8A-54E9-410B-9DCA-D065D7D30C35}"/>
              </a:ext>
            </a:extLst>
          </p:cNvPr>
          <p:cNvSpPr>
            <a:spLocks noChangeArrowheads="1"/>
          </p:cNvSpPr>
          <p:nvPr/>
        </p:nvSpPr>
        <p:spPr bwMode="auto">
          <a:xfrm>
            <a:off x="1476375" y="4791075"/>
            <a:ext cx="33639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zh-CN" altLang="en-US"/>
              <a:t>以</a:t>
            </a:r>
            <a:r>
              <a:rPr lang="en-US" altLang="zh-CN"/>
              <a:t>NP/VP</a:t>
            </a:r>
            <a:r>
              <a:rPr lang="zh-CN" altLang="en-US"/>
              <a:t>组合为值的</a:t>
            </a:r>
            <a:r>
              <a:rPr lang="en-US" altLang="zh-CN" b="1">
                <a:solidFill>
                  <a:schemeClr val="folHlink"/>
                </a:solidFill>
              </a:rPr>
              <a:t>SUBCAT</a:t>
            </a:r>
            <a:r>
              <a:rPr lang="en-US" altLang="zh-CN"/>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C215AC22-4EFA-4BF5-9C69-28C0C030DF8C}"/>
              </a:ext>
            </a:extLst>
          </p:cNvPr>
          <p:cNvSpPr>
            <a:spLocks noGrp="1" noChangeArrowheads="1"/>
          </p:cNvSpPr>
          <p:nvPr>
            <p:ph type="title"/>
          </p:nvPr>
        </p:nvSpPr>
        <p:spPr/>
        <p:txBody>
          <a:bodyPr/>
          <a:lstStyle/>
          <a:p>
            <a:pPr eaLnBrk="1" hangingPunct="1"/>
            <a:r>
              <a:rPr lang="zh-CN" altLang="en-US" b="1"/>
              <a:t>英语基本特征系统</a:t>
            </a:r>
            <a:r>
              <a:rPr lang="en-US" altLang="zh-CN" b="1"/>
              <a:t>(7)</a:t>
            </a:r>
          </a:p>
        </p:txBody>
      </p:sp>
      <p:sp>
        <p:nvSpPr>
          <p:cNvPr id="19459" name="Text Box 4">
            <a:extLst>
              <a:ext uri="{FF2B5EF4-FFF2-40B4-BE49-F238E27FC236}">
                <a16:creationId xmlns:a16="http://schemas.microsoft.com/office/drawing/2014/main" id="{BF756BA4-21F1-4147-B9A8-B9CFB425F290}"/>
              </a:ext>
            </a:extLst>
          </p:cNvPr>
          <p:cNvSpPr txBox="1">
            <a:spLocks noChangeArrowheads="1"/>
          </p:cNvSpPr>
          <p:nvPr/>
        </p:nvSpPr>
        <p:spPr bwMode="auto">
          <a:xfrm>
            <a:off x="684213" y="1989138"/>
            <a:ext cx="6911975" cy="16557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zh-CN" altLang="en-US" b="1">
                <a:latin typeface="Times New Roman" panose="02020603050405020304" pitchFamily="18" charset="0"/>
              </a:rPr>
              <a:t>值	介词例子                                 例句	</a:t>
            </a:r>
          </a:p>
          <a:p>
            <a:pPr eaLnBrk="1" hangingPunct="1"/>
            <a:r>
              <a:rPr lang="en-US" altLang="zh-CN">
                <a:latin typeface="Times New Roman" panose="02020603050405020304" pitchFamily="18" charset="0"/>
              </a:rPr>
              <a:t>TO	to	                                I gave it to the bank.	</a:t>
            </a:r>
          </a:p>
          <a:p>
            <a:pPr eaLnBrk="1" hangingPunct="1"/>
            <a:r>
              <a:rPr lang="en-US" altLang="zh-CN">
                <a:latin typeface="Times New Roman" panose="02020603050405020304" pitchFamily="18" charset="0"/>
              </a:rPr>
              <a:t>LOC	in, on, by, inside, on top of	I put it on the desk.	</a:t>
            </a:r>
          </a:p>
          <a:p>
            <a:pPr eaLnBrk="1" hangingPunct="1"/>
            <a:r>
              <a:rPr lang="en-US" altLang="zh-CN">
                <a:latin typeface="Times New Roman" panose="02020603050405020304" pitchFamily="18" charset="0"/>
              </a:rPr>
              <a:t>MOT	to, from, along…	                I walked to the store.	</a:t>
            </a:r>
          </a:p>
          <a:p>
            <a:pPr eaLnBrk="1" hangingPunct="1"/>
            <a:endParaRPr lang="en-US" altLang="zh-CN"/>
          </a:p>
        </p:txBody>
      </p:sp>
      <p:sp>
        <p:nvSpPr>
          <p:cNvPr id="19460" name="Rectangle 5">
            <a:extLst>
              <a:ext uri="{FF2B5EF4-FFF2-40B4-BE49-F238E27FC236}">
                <a16:creationId xmlns:a16="http://schemas.microsoft.com/office/drawing/2014/main" id="{7690F4E2-FFF9-4852-9980-E587F34BD2E1}"/>
              </a:ext>
            </a:extLst>
          </p:cNvPr>
          <p:cNvSpPr>
            <a:spLocks noChangeArrowheads="1"/>
          </p:cNvSpPr>
          <p:nvPr/>
        </p:nvSpPr>
        <p:spPr bwMode="auto">
          <a:xfrm>
            <a:off x="1476375" y="3429000"/>
            <a:ext cx="3457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zh-CN" altLang="en-US"/>
              <a:t>介词短语</a:t>
            </a:r>
            <a:r>
              <a:rPr lang="en-US" altLang="zh-CN" b="1">
                <a:solidFill>
                  <a:schemeClr val="folHlink"/>
                </a:solidFill>
              </a:rPr>
              <a:t>PFORM</a:t>
            </a:r>
            <a:r>
              <a:rPr lang="zh-CN" altLang="en-US"/>
              <a:t>特征的某些值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712AD649-4101-4FB5-9144-841775009E53}"/>
              </a:ext>
            </a:extLst>
          </p:cNvPr>
          <p:cNvSpPr>
            <a:spLocks noGrp="1" noChangeArrowheads="1"/>
          </p:cNvSpPr>
          <p:nvPr>
            <p:ph type="title"/>
          </p:nvPr>
        </p:nvSpPr>
        <p:spPr/>
        <p:txBody>
          <a:bodyPr/>
          <a:lstStyle/>
          <a:p>
            <a:pPr eaLnBrk="1" hangingPunct="1"/>
            <a:r>
              <a:rPr lang="zh-CN" altLang="en-US" b="1"/>
              <a:t>英语基本特征系统</a:t>
            </a:r>
            <a:r>
              <a:rPr lang="en-US" altLang="zh-CN" b="1"/>
              <a:t>(8)</a:t>
            </a:r>
          </a:p>
        </p:txBody>
      </p:sp>
      <p:sp>
        <p:nvSpPr>
          <p:cNvPr id="20483" name="Rectangle 3">
            <a:extLst>
              <a:ext uri="{FF2B5EF4-FFF2-40B4-BE49-F238E27FC236}">
                <a16:creationId xmlns:a16="http://schemas.microsoft.com/office/drawing/2014/main" id="{15CFDED4-DF02-4EC2-8931-B86952646661}"/>
              </a:ext>
            </a:extLst>
          </p:cNvPr>
          <p:cNvSpPr>
            <a:spLocks noGrp="1" noChangeArrowheads="1"/>
          </p:cNvSpPr>
          <p:nvPr>
            <p:ph type="body" idx="1"/>
          </p:nvPr>
        </p:nvSpPr>
        <p:spPr>
          <a:xfrm>
            <a:off x="566738" y="1752600"/>
            <a:ext cx="8001000" cy="3116263"/>
          </a:xfrm>
        </p:spPr>
        <p:txBody>
          <a:bodyPr/>
          <a:lstStyle/>
          <a:p>
            <a:pPr eaLnBrk="1" hangingPunct="1"/>
            <a:r>
              <a:rPr lang="zh-CN" altLang="en-US" sz="2400" dirty="0"/>
              <a:t>有些动词可带从句作补足语。例如，动词</a:t>
            </a:r>
            <a:r>
              <a:rPr lang="en-US" altLang="zh-CN" sz="2400" dirty="0"/>
              <a:t>tell</a:t>
            </a:r>
            <a:r>
              <a:rPr lang="zh-CN" altLang="en-US" sz="2400" dirty="0"/>
              <a:t>可带以</a:t>
            </a:r>
            <a:r>
              <a:rPr lang="en-US" altLang="zh-CN" sz="2400" dirty="0"/>
              <a:t>that</a:t>
            </a:r>
            <a:r>
              <a:rPr lang="zh-CN" altLang="en-US" sz="2400" dirty="0"/>
              <a:t>开头的从句；这样</a:t>
            </a:r>
            <a:r>
              <a:rPr lang="en-US" altLang="zh-CN" sz="2400" dirty="0"/>
              <a:t>tell</a:t>
            </a:r>
            <a:r>
              <a:rPr lang="zh-CN" altLang="en-US" sz="2400" dirty="0"/>
              <a:t>的一个</a:t>
            </a:r>
            <a:r>
              <a:rPr lang="en-US" altLang="zh-CN" sz="2400" b="1" dirty="0">
                <a:solidFill>
                  <a:schemeClr val="folHlink"/>
                </a:solidFill>
              </a:rPr>
              <a:t>SUBCAT</a:t>
            </a:r>
            <a:r>
              <a:rPr lang="zh-CN" altLang="en-US" sz="2400" dirty="0"/>
              <a:t>值为</a:t>
            </a:r>
            <a:r>
              <a:rPr lang="en-US" altLang="zh-CN" sz="2400" dirty="0"/>
              <a:t>_</a:t>
            </a:r>
            <a:r>
              <a:rPr lang="en-US" altLang="zh-CN" sz="2400" dirty="0" err="1"/>
              <a:t>s:that</a:t>
            </a:r>
            <a:r>
              <a:rPr lang="zh-CN" altLang="en-US" sz="2400" dirty="0"/>
              <a:t>。类似地，</a:t>
            </a:r>
            <a:r>
              <a:rPr lang="en-US" altLang="zh-CN" sz="2400" dirty="0"/>
              <a:t>wish</a:t>
            </a:r>
            <a:r>
              <a:rPr lang="zh-CN" altLang="en-US" sz="2400" dirty="0"/>
              <a:t>的补语从句以</a:t>
            </a:r>
            <a:r>
              <a:rPr lang="en-US" altLang="zh-CN" sz="2400" dirty="0"/>
              <a:t>for</a:t>
            </a:r>
            <a:r>
              <a:rPr lang="zh-CN" altLang="en-US" sz="2400" dirty="0"/>
              <a:t>开头</a:t>
            </a:r>
            <a:r>
              <a:rPr lang="en-US" altLang="zh-CN" sz="2400" dirty="0"/>
              <a:t>(We wished for the rain to stop)</a:t>
            </a:r>
            <a:r>
              <a:rPr lang="zh-CN" altLang="en-US" sz="2400" dirty="0"/>
              <a:t>，</a:t>
            </a:r>
            <a:r>
              <a:rPr lang="en-US" altLang="zh-CN" sz="2400" dirty="0"/>
              <a:t>wish</a:t>
            </a:r>
            <a:r>
              <a:rPr lang="zh-CN" altLang="en-US" sz="2400" dirty="0"/>
              <a:t>的一个</a:t>
            </a:r>
            <a:r>
              <a:rPr lang="en-US" altLang="zh-CN" sz="2400" b="1" dirty="0">
                <a:solidFill>
                  <a:schemeClr val="folHlink"/>
                </a:solidFill>
              </a:rPr>
              <a:t>SUBCAT</a:t>
            </a:r>
            <a:r>
              <a:rPr lang="zh-CN" altLang="en-US" sz="2400" dirty="0"/>
              <a:t>值为</a:t>
            </a:r>
            <a:r>
              <a:rPr lang="en-US" altLang="zh-CN" sz="2400" dirty="0"/>
              <a:t>_</a:t>
            </a:r>
            <a:r>
              <a:rPr lang="en-US" altLang="zh-CN" sz="2400" dirty="0" err="1"/>
              <a:t>s:for</a:t>
            </a:r>
            <a:r>
              <a:rPr lang="zh-CN" altLang="en-US" sz="2400" dirty="0"/>
              <a:t>。句子及从句的结构统称</a:t>
            </a:r>
            <a:r>
              <a:rPr lang="en-US" altLang="zh-CN" sz="2400" dirty="0"/>
              <a:t>S</a:t>
            </a:r>
            <a:r>
              <a:rPr lang="zh-CN" altLang="en-US" sz="2400" dirty="0"/>
              <a:t>结构。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6B8F1BBB-A1BA-4E77-B630-4E25F454CB73}"/>
              </a:ext>
            </a:extLst>
          </p:cNvPr>
          <p:cNvSpPr>
            <a:spLocks noGrp="1" noChangeArrowheads="1"/>
          </p:cNvSpPr>
          <p:nvPr>
            <p:ph type="title"/>
          </p:nvPr>
        </p:nvSpPr>
        <p:spPr/>
        <p:txBody>
          <a:bodyPr/>
          <a:lstStyle/>
          <a:p>
            <a:pPr eaLnBrk="1" hangingPunct="1"/>
            <a:r>
              <a:rPr lang="zh-CN" altLang="en-US" b="1"/>
              <a:t>英语基本特征系统</a:t>
            </a:r>
            <a:r>
              <a:rPr lang="en-US" altLang="zh-CN" b="1"/>
              <a:t>(9)</a:t>
            </a:r>
          </a:p>
        </p:txBody>
      </p:sp>
      <p:sp>
        <p:nvSpPr>
          <p:cNvPr id="21507" name="Text Box 4">
            <a:extLst>
              <a:ext uri="{FF2B5EF4-FFF2-40B4-BE49-F238E27FC236}">
                <a16:creationId xmlns:a16="http://schemas.microsoft.com/office/drawing/2014/main" id="{7AABED0F-F306-4F81-9ABA-4AA2C8C9A1EF}"/>
              </a:ext>
            </a:extLst>
          </p:cNvPr>
          <p:cNvSpPr txBox="1">
            <a:spLocks noChangeArrowheads="1"/>
          </p:cNvSpPr>
          <p:nvPr/>
        </p:nvSpPr>
        <p:spPr bwMode="auto">
          <a:xfrm>
            <a:off x="971550" y="1916113"/>
            <a:ext cx="7704138" cy="35290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zh-CN" altLang="en-US" sz="2000" b="1">
                <a:latin typeface="Times New Roman" panose="02020603050405020304" pitchFamily="18" charset="0"/>
              </a:rPr>
              <a:t>值	             动词例子	例句	</a:t>
            </a:r>
          </a:p>
          <a:p>
            <a:pPr eaLnBrk="1" hangingPunct="1"/>
            <a:r>
              <a:rPr lang="en-US" altLang="zh-CN" sz="2000">
                <a:latin typeface="Times New Roman" panose="02020603050405020304" pitchFamily="18" charset="0"/>
              </a:rPr>
              <a:t>_np_pp:to	give	        Jack gave the key to the man.	</a:t>
            </a:r>
          </a:p>
          <a:p>
            <a:pPr eaLnBrk="1" hangingPunct="1"/>
            <a:r>
              <a:rPr lang="en-US" altLang="zh-CN" sz="2000">
                <a:latin typeface="Times New Roman" panose="02020603050405020304" pitchFamily="18" charset="0"/>
              </a:rPr>
              <a:t>_pp:loc	              be	        Jack is at the store.	</a:t>
            </a:r>
          </a:p>
          <a:p>
            <a:pPr eaLnBrk="1" hangingPunct="1"/>
            <a:r>
              <a:rPr lang="en-US" altLang="zh-CN" sz="2000">
                <a:latin typeface="Times New Roman" panose="02020603050405020304" pitchFamily="18" charset="0"/>
              </a:rPr>
              <a:t>_np_pp:loc	put	        Jack put the box in the corner.	</a:t>
            </a:r>
          </a:p>
          <a:p>
            <a:pPr eaLnBrk="1" hangingPunct="1"/>
            <a:r>
              <a:rPr lang="en-US" altLang="zh-CN" sz="2000">
                <a:latin typeface="Times New Roman" panose="02020603050405020304" pitchFamily="18" charset="0"/>
              </a:rPr>
              <a:t>_pp:mot	              go	        Jack went to the store.	</a:t>
            </a:r>
          </a:p>
          <a:p>
            <a:pPr eaLnBrk="1" hangingPunct="1"/>
            <a:r>
              <a:rPr lang="en-US" altLang="zh-CN" sz="2000">
                <a:latin typeface="Times New Roman" panose="02020603050405020304" pitchFamily="18" charset="0"/>
              </a:rPr>
              <a:t>_np_pp:mot	take	        Jack took the hat to the party.	</a:t>
            </a:r>
          </a:p>
          <a:p>
            <a:pPr eaLnBrk="1" hangingPunct="1"/>
            <a:r>
              <a:rPr lang="en-US" altLang="zh-CN" sz="2000">
                <a:latin typeface="Times New Roman" panose="02020603050405020304" pitchFamily="18" charset="0"/>
              </a:rPr>
              <a:t>_adjp	              be, seem	        Jack is happy.	</a:t>
            </a:r>
          </a:p>
          <a:p>
            <a:pPr eaLnBrk="1" hangingPunct="1"/>
            <a:r>
              <a:rPr lang="en-US" altLang="zh-CN" sz="2000">
                <a:latin typeface="Times New Roman" panose="02020603050405020304" pitchFamily="18" charset="0"/>
              </a:rPr>
              <a:t>_np_adjp	keep	        Jack kept the dinner hot.	</a:t>
            </a:r>
          </a:p>
          <a:p>
            <a:pPr eaLnBrk="1" hangingPunct="1"/>
            <a:r>
              <a:rPr lang="en-US" altLang="zh-CN" sz="2000">
                <a:latin typeface="Times New Roman" panose="02020603050405020304" pitchFamily="18" charset="0"/>
              </a:rPr>
              <a:t>_s:that	              believe	        Jack believed that the world was flat.</a:t>
            </a:r>
          </a:p>
          <a:p>
            <a:pPr eaLnBrk="1" hangingPunct="1"/>
            <a:r>
              <a:rPr lang="en-US" altLang="zh-CN" sz="2000">
                <a:latin typeface="Times New Roman" panose="02020603050405020304" pitchFamily="18" charset="0"/>
              </a:rPr>
              <a:t>_s:for	              hope	        Jack hoped the man to win the prize.	</a:t>
            </a:r>
          </a:p>
          <a:p>
            <a:pPr eaLnBrk="1" hangingPunct="1"/>
            <a:endParaRPr lang="en-US" altLang="zh-CN" sz="2000"/>
          </a:p>
        </p:txBody>
      </p:sp>
      <p:sp>
        <p:nvSpPr>
          <p:cNvPr id="21508" name="Rectangle 5">
            <a:extLst>
              <a:ext uri="{FF2B5EF4-FFF2-40B4-BE49-F238E27FC236}">
                <a16:creationId xmlns:a16="http://schemas.microsoft.com/office/drawing/2014/main" id="{C8D87878-D3F5-44A2-989D-74EFB02F31B7}"/>
              </a:ext>
            </a:extLst>
          </p:cNvPr>
          <p:cNvSpPr>
            <a:spLocks noChangeArrowheads="1"/>
          </p:cNvSpPr>
          <p:nvPr/>
        </p:nvSpPr>
        <p:spPr bwMode="auto">
          <a:xfrm>
            <a:off x="1979613" y="5445125"/>
            <a:ext cx="22002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zh-CN" altLang="en-US"/>
              <a:t>更多的</a:t>
            </a:r>
            <a:r>
              <a:rPr lang="en-US" altLang="zh-CN" b="1">
                <a:solidFill>
                  <a:schemeClr val="folHlink"/>
                </a:solidFill>
              </a:rPr>
              <a:t>SUBCAT</a:t>
            </a:r>
            <a:r>
              <a:rPr lang="zh-CN" altLang="en-US"/>
              <a:t>值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631C2211-3C87-45E9-9CF4-42892E6205BF}"/>
              </a:ext>
            </a:extLst>
          </p:cNvPr>
          <p:cNvSpPr>
            <a:spLocks noGrp="1" noChangeArrowheads="1"/>
          </p:cNvSpPr>
          <p:nvPr>
            <p:ph type="title"/>
          </p:nvPr>
        </p:nvSpPr>
        <p:spPr/>
        <p:txBody>
          <a:bodyPr/>
          <a:lstStyle/>
          <a:p>
            <a:pPr eaLnBrk="1" hangingPunct="1"/>
            <a:r>
              <a:rPr lang="zh-CN" altLang="en-US" b="1"/>
              <a:t>英语基本特征系统</a:t>
            </a:r>
            <a:r>
              <a:rPr lang="en-US" altLang="zh-CN" b="1"/>
              <a:t>(10)</a:t>
            </a:r>
          </a:p>
        </p:txBody>
      </p:sp>
      <p:sp>
        <p:nvSpPr>
          <p:cNvPr id="22531" name="Rectangle 3">
            <a:extLst>
              <a:ext uri="{FF2B5EF4-FFF2-40B4-BE49-F238E27FC236}">
                <a16:creationId xmlns:a16="http://schemas.microsoft.com/office/drawing/2014/main" id="{DFC92CE0-4220-4DB5-9F13-6C010F37DF8D}"/>
              </a:ext>
            </a:extLst>
          </p:cNvPr>
          <p:cNvSpPr>
            <a:spLocks noGrp="1" noChangeArrowheads="1"/>
          </p:cNvSpPr>
          <p:nvPr>
            <p:ph type="body" idx="1"/>
          </p:nvPr>
        </p:nvSpPr>
        <p:spPr/>
        <p:txBody>
          <a:bodyPr/>
          <a:lstStyle/>
          <a:p>
            <a:pPr eaLnBrk="1" hangingPunct="1"/>
            <a:r>
              <a:rPr lang="zh-CN" altLang="en-US" sz="2600" dirty="0"/>
              <a:t>有些特征只有两种可能的取值，称为</a:t>
            </a:r>
            <a:r>
              <a:rPr lang="zh-CN" altLang="en-US" sz="2600" b="1" dirty="0"/>
              <a:t>布尔特征</a:t>
            </a:r>
            <a:r>
              <a:rPr lang="zh-CN" altLang="en-US" sz="2600" dirty="0"/>
              <a:t>。相应的两个特征值用＋和－来表示。例如，我们将用特征</a:t>
            </a:r>
            <a:r>
              <a:rPr lang="en-US" altLang="zh-CN" sz="2600" dirty="0">
                <a:solidFill>
                  <a:schemeClr val="folHlink"/>
                </a:solidFill>
              </a:rPr>
              <a:t>INV</a:t>
            </a:r>
            <a:r>
              <a:rPr lang="zh-CN" altLang="en-US" sz="2600" dirty="0"/>
              <a:t>来表示一个</a:t>
            </a:r>
            <a:r>
              <a:rPr lang="en-US" altLang="zh-CN" sz="2600" dirty="0"/>
              <a:t>S</a:t>
            </a:r>
            <a:r>
              <a:rPr lang="zh-CN" altLang="en-US" sz="2600" dirty="0"/>
              <a:t>结构是否为倒装的。句子</a:t>
            </a:r>
            <a:r>
              <a:rPr lang="en-US" altLang="zh-CN" sz="2600" i="1" dirty="0"/>
              <a:t>Jack laughed</a:t>
            </a:r>
            <a:r>
              <a:rPr lang="zh-CN" altLang="en-US" sz="2600" dirty="0"/>
              <a:t>的</a:t>
            </a:r>
            <a:r>
              <a:rPr lang="en-US" altLang="zh-CN" sz="2600" dirty="0"/>
              <a:t>S</a:t>
            </a:r>
            <a:r>
              <a:rPr lang="zh-CN" altLang="en-US" sz="2600" dirty="0"/>
              <a:t>结构的</a:t>
            </a:r>
            <a:r>
              <a:rPr lang="en-US" altLang="zh-CN" sz="2600" dirty="0">
                <a:solidFill>
                  <a:schemeClr val="folHlink"/>
                </a:solidFill>
              </a:rPr>
              <a:t>INV</a:t>
            </a:r>
            <a:r>
              <a:rPr lang="zh-CN" altLang="en-US" sz="2600" dirty="0"/>
              <a:t>特征值是－；而句子</a:t>
            </a:r>
            <a:r>
              <a:rPr lang="en-US" altLang="zh-CN" sz="2600" i="1" dirty="0"/>
              <a:t>Did Jack laugh?</a:t>
            </a:r>
            <a:r>
              <a:rPr lang="zh-CN" altLang="en-US" sz="2600" dirty="0"/>
              <a:t>的</a:t>
            </a:r>
            <a:r>
              <a:rPr lang="en-US" altLang="zh-CN" sz="2600" dirty="0"/>
              <a:t>S</a:t>
            </a:r>
            <a:r>
              <a:rPr lang="zh-CN" altLang="en-US" sz="2600" dirty="0"/>
              <a:t>结构的</a:t>
            </a:r>
            <a:r>
              <a:rPr lang="en-US" altLang="zh-CN" sz="2600" dirty="0">
                <a:solidFill>
                  <a:schemeClr val="folHlink"/>
                </a:solidFill>
              </a:rPr>
              <a:t>INV</a:t>
            </a:r>
            <a:r>
              <a:rPr lang="zh-CN" altLang="en-US" sz="2600" dirty="0"/>
              <a:t>特征值是＋。通常会把布尔特征的值放在特征名之前作为前缀，这样就可以说一个结构具有特征＋</a:t>
            </a:r>
            <a:r>
              <a:rPr lang="en-US" altLang="zh-CN" sz="2600" dirty="0">
                <a:solidFill>
                  <a:schemeClr val="folHlink"/>
                </a:solidFill>
              </a:rPr>
              <a:t>INV</a:t>
            </a:r>
            <a:r>
              <a:rPr lang="zh-CN" altLang="en-US" sz="2600" dirty="0"/>
              <a:t>或－</a:t>
            </a:r>
            <a:r>
              <a:rPr lang="en-US" altLang="zh-CN" sz="2600" dirty="0">
                <a:solidFill>
                  <a:schemeClr val="folHlink"/>
                </a:solidFill>
              </a:rPr>
              <a:t>INV</a:t>
            </a:r>
            <a:r>
              <a:rPr lang="en-US" altLang="zh-CN" sz="2600" dirty="0"/>
              <a:t> </a:t>
            </a:r>
            <a:r>
              <a:rPr lang="zh-CN" altLang="en-US" sz="2600" dirty="0"/>
              <a:t>。其他布尔特征也可以类似地进行表示。</a:t>
            </a:r>
          </a:p>
          <a:p>
            <a:pPr eaLnBrk="1" hangingPunct="1"/>
            <a:r>
              <a:rPr lang="zh-CN" altLang="en-US" sz="2600" dirty="0"/>
              <a:t>在很多情况下给特征指定</a:t>
            </a:r>
            <a:r>
              <a:rPr lang="zh-CN" altLang="en-US" sz="2600" b="1" dirty="0"/>
              <a:t>默认值</a:t>
            </a:r>
            <a:r>
              <a:rPr lang="zh-CN" altLang="en-US" sz="2600" dirty="0"/>
              <a:t>会很有用，特别是对于布尔特征，经常指定其默认值为－。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0C68DA26-F560-4F5B-8519-459725853A7D}"/>
              </a:ext>
            </a:extLst>
          </p:cNvPr>
          <p:cNvSpPr>
            <a:spLocks noGrp="1" noChangeArrowheads="1"/>
          </p:cNvSpPr>
          <p:nvPr>
            <p:ph type="title"/>
          </p:nvPr>
        </p:nvSpPr>
        <p:spPr/>
        <p:txBody>
          <a:bodyPr/>
          <a:lstStyle/>
          <a:p>
            <a:pPr eaLnBrk="1" hangingPunct="1"/>
            <a:r>
              <a:rPr lang="zh-CN" altLang="en-US" b="1" dirty="0"/>
              <a:t>词语形态分析与词典</a:t>
            </a:r>
            <a:r>
              <a:rPr lang="en-US" altLang="zh-CN" b="1" dirty="0"/>
              <a:t>(1)</a:t>
            </a:r>
          </a:p>
        </p:txBody>
      </p:sp>
      <p:sp>
        <p:nvSpPr>
          <p:cNvPr id="23555" name="Rectangle 3">
            <a:extLst>
              <a:ext uri="{FF2B5EF4-FFF2-40B4-BE49-F238E27FC236}">
                <a16:creationId xmlns:a16="http://schemas.microsoft.com/office/drawing/2014/main" id="{23E02E07-AA89-4096-8A9E-CCE847C2D8CA}"/>
              </a:ext>
            </a:extLst>
          </p:cNvPr>
          <p:cNvSpPr>
            <a:spLocks noGrp="1" noChangeArrowheads="1"/>
          </p:cNvSpPr>
          <p:nvPr>
            <p:ph type="body" idx="1"/>
          </p:nvPr>
        </p:nvSpPr>
        <p:spPr/>
        <p:txBody>
          <a:bodyPr/>
          <a:lstStyle/>
          <a:p>
            <a:pPr eaLnBrk="1" hangingPunct="1">
              <a:lnSpc>
                <a:spcPct val="80000"/>
              </a:lnSpc>
            </a:pPr>
            <a:r>
              <a:rPr lang="zh-CN" altLang="en-US" sz="2400" dirty="0"/>
              <a:t>词典须包含所有能被使用的不同词的信息，这包括对每个词的相关特征的取值限制。对于多义词，在词典中应该有多个条目，每个条目对应一种用法。</a:t>
            </a:r>
          </a:p>
          <a:p>
            <a:pPr eaLnBrk="1" hangingPunct="1">
              <a:lnSpc>
                <a:spcPct val="80000"/>
              </a:lnSpc>
            </a:pPr>
            <a:r>
              <a:rPr lang="zh-CN" altLang="en-US" sz="2400" dirty="0"/>
              <a:t>英语中词语大多遵循一些有规律的词语形态模式。如果没有词语形态分析，词典中就必须包含词的每一种变换形式。例如，动词</a:t>
            </a:r>
            <a:r>
              <a:rPr lang="zh-CN" altLang="en-US" sz="2400" dirty="0">
                <a:latin typeface="Arial" panose="020B0604020202020204" pitchFamily="34" charset="0"/>
              </a:rPr>
              <a:t>“</a:t>
            </a:r>
            <a:r>
              <a:rPr lang="en-US" altLang="zh-CN" sz="2400" dirty="0"/>
              <a:t>want</a:t>
            </a:r>
            <a:r>
              <a:rPr lang="en-US" altLang="zh-CN" sz="2400" dirty="0">
                <a:latin typeface="Arial" panose="020B0604020202020204" pitchFamily="34" charset="0"/>
              </a:rPr>
              <a:t>”</a:t>
            </a:r>
            <a:r>
              <a:rPr lang="zh-CN" altLang="en-US" sz="2400" dirty="0"/>
              <a:t>就需要有六个词条，分别是：</a:t>
            </a:r>
            <a:r>
              <a:rPr lang="en-US" altLang="zh-CN" sz="2400" dirty="0"/>
              <a:t>want(</a:t>
            </a:r>
            <a:r>
              <a:rPr lang="zh-CN" altLang="en-US" sz="2400" dirty="0"/>
              <a:t>基本形式和现在时</a:t>
            </a:r>
            <a:r>
              <a:rPr lang="en-US" altLang="zh-CN" sz="2400" dirty="0"/>
              <a:t>)</a:t>
            </a:r>
            <a:r>
              <a:rPr lang="zh-CN" altLang="en-US" sz="2400" dirty="0"/>
              <a:t>，</a:t>
            </a:r>
            <a:r>
              <a:rPr lang="en-US" altLang="zh-CN" sz="2400" dirty="0"/>
              <a:t>wants</a:t>
            </a:r>
            <a:r>
              <a:rPr lang="zh-CN" altLang="en-US" sz="2400" dirty="0"/>
              <a:t>，</a:t>
            </a:r>
            <a:r>
              <a:rPr lang="en-US" altLang="zh-CN" sz="2400" dirty="0"/>
              <a:t>wanting</a:t>
            </a:r>
            <a:r>
              <a:rPr lang="zh-CN" altLang="en-US" sz="2400" dirty="0"/>
              <a:t>，</a:t>
            </a:r>
            <a:r>
              <a:rPr lang="en-US" altLang="zh-CN" sz="2400" dirty="0"/>
              <a:t>wanted(</a:t>
            </a:r>
            <a:r>
              <a:rPr lang="zh-CN" altLang="en-US" sz="2400" dirty="0"/>
              <a:t>过去时和过去分词形式</a:t>
            </a:r>
            <a:r>
              <a:rPr lang="en-US" altLang="zh-CN" sz="2400" dirty="0"/>
              <a:t>)</a:t>
            </a:r>
            <a:r>
              <a:rPr lang="zh-CN" altLang="en-US" sz="2400" dirty="0"/>
              <a:t>。这显然是不必要的。</a:t>
            </a:r>
          </a:p>
          <a:p>
            <a:pPr eaLnBrk="1" hangingPunct="1">
              <a:lnSpc>
                <a:spcPct val="80000"/>
              </a:lnSpc>
            </a:pPr>
            <a:r>
              <a:rPr lang="zh-CN" altLang="en-US" sz="2400" dirty="0"/>
              <a:t>实际上，结合前面讲过的有限自动转录机的方法，将句子中词的后缀剥离出来，则词典中只须存储词的基本形式，然后使用上下文无关规则将词与后缀相结合，从而派生出其他词条。</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AF164460-BAAB-4A43-9CAD-6E3D3515B405}"/>
              </a:ext>
            </a:extLst>
          </p:cNvPr>
          <p:cNvSpPr>
            <a:spLocks noGrp="1" noChangeArrowheads="1"/>
          </p:cNvSpPr>
          <p:nvPr>
            <p:ph type="title"/>
          </p:nvPr>
        </p:nvSpPr>
        <p:spPr/>
        <p:txBody>
          <a:bodyPr/>
          <a:lstStyle/>
          <a:p>
            <a:pPr eaLnBrk="1" hangingPunct="1"/>
            <a:r>
              <a:rPr lang="zh-CN" altLang="en-US" b="1"/>
              <a:t>词语形态分析与词典</a:t>
            </a:r>
            <a:r>
              <a:rPr lang="en-US" altLang="zh-CN" b="1"/>
              <a:t>(2)</a:t>
            </a:r>
          </a:p>
        </p:txBody>
      </p:sp>
      <p:sp>
        <p:nvSpPr>
          <p:cNvPr id="24579" name="Rectangle 3">
            <a:extLst>
              <a:ext uri="{FF2B5EF4-FFF2-40B4-BE49-F238E27FC236}">
                <a16:creationId xmlns:a16="http://schemas.microsoft.com/office/drawing/2014/main" id="{09FBE3A1-E236-4259-B08C-54E5ABD7E95F}"/>
              </a:ext>
            </a:extLst>
          </p:cNvPr>
          <p:cNvSpPr>
            <a:spLocks noGrp="1" noChangeArrowheads="1"/>
          </p:cNvSpPr>
          <p:nvPr>
            <p:ph type="body" idx="1"/>
          </p:nvPr>
        </p:nvSpPr>
        <p:spPr>
          <a:xfrm>
            <a:off x="395288" y="1752600"/>
            <a:ext cx="8064500" cy="4267200"/>
          </a:xfrm>
        </p:spPr>
        <p:txBody>
          <a:bodyPr/>
          <a:lstStyle/>
          <a:p>
            <a:pPr eaLnBrk="1" hangingPunct="1">
              <a:lnSpc>
                <a:spcPct val="90000"/>
              </a:lnSpc>
            </a:pPr>
            <a:r>
              <a:rPr lang="zh-CN" altLang="en-US" sz="2000" dirty="0"/>
              <a:t>例如下面是产生动词现在时的规则：</a:t>
            </a:r>
          </a:p>
          <a:p>
            <a:pPr lvl="1" eaLnBrk="1" hangingPunct="1">
              <a:lnSpc>
                <a:spcPct val="90000"/>
              </a:lnSpc>
              <a:buFont typeface="Wingdings" panose="05000000000000000000" pitchFamily="2" charset="2"/>
              <a:buNone/>
            </a:pPr>
            <a:r>
              <a:rPr lang="en-US" altLang="zh-CN" sz="1600" dirty="0"/>
              <a:t>(V </a:t>
            </a:r>
            <a:r>
              <a:rPr lang="en-US" altLang="zh-CN" sz="1600" b="1" dirty="0">
                <a:solidFill>
                  <a:schemeClr val="folHlink"/>
                </a:solidFill>
              </a:rPr>
              <a:t>ROOT</a:t>
            </a:r>
            <a:r>
              <a:rPr lang="en-US" altLang="zh-CN" sz="1600" dirty="0"/>
              <a:t> ?r </a:t>
            </a:r>
            <a:r>
              <a:rPr lang="en-US" altLang="zh-CN" sz="1600" b="1" dirty="0">
                <a:solidFill>
                  <a:schemeClr val="folHlink"/>
                </a:solidFill>
              </a:rPr>
              <a:t>SUBCAT</a:t>
            </a:r>
            <a:r>
              <a:rPr lang="en-US" altLang="zh-CN" sz="1600" dirty="0"/>
              <a:t> ?s </a:t>
            </a:r>
            <a:r>
              <a:rPr lang="en-US" altLang="zh-CN" sz="1600" b="1" dirty="0">
                <a:solidFill>
                  <a:schemeClr val="folHlink"/>
                </a:solidFill>
              </a:rPr>
              <a:t>VFORM</a:t>
            </a:r>
            <a:r>
              <a:rPr lang="en-US" altLang="zh-CN" sz="1600" dirty="0"/>
              <a:t> </a:t>
            </a:r>
            <a:r>
              <a:rPr lang="en-US" altLang="zh-CN" sz="1600" dirty="0" err="1"/>
              <a:t>pres</a:t>
            </a:r>
            <a:r>
              <a:rPr lang="en-US" altLang="zh-CN" sz="1600" dirty="0"/>
              <a:t> </a:t>
            </a:r>
            <a:r>
              <a:rPr lang="en-US" altLang="zh-CN" sz="1600" b="1" dirty="0">
                <a:solidFill>
                  <a:schemeClr val="folHlink"/>
                </a:solidFill>
              </a:rPr>
              <a:t>AGR</a:t>
            </a:r>
            <a:r>
              <a:rPr lang="en-US" altLang="zh-CN" sz="1600" dirty="0"/>
              <a:t> 3s)</a:t>
            </a:r>
            <a:r>
              <a:rPr lang="en-US" altLang="zh-CN" sz="1600" dirty="0">
                <a:sym typeface="Symbol" panose="05050102010706020507" pitchFamily="18" charset="2"/>
              </a:rPr>
              <a:t></a:t>
            </a:r>
            <a:endParaRPr lang="en-US" altLang="zh-CN" sz="1600" dirty="0"/>
          </a:p>
          <a:p>
            <a:pPr lvl="2" eaLnBrk="1" hangingPunct="1">
              <a:lnSpc>
                <a:spcPct val="90000"/>
              </a:lnSpc>
              <a:buFont typeface="Wingdings" panose="05000000000000000000" pitchFamily="2" charset="2"/>
              <a:buNone/>
            </a:pPr>
            <a:r>
              <a:rPr lang="en-US" altLang="zh-CN" sz="1600" dirty="0"/>
              <a:t>(V </a:t>
            </a:r>
            <a:r>
              <a:rPr lang="en-US" altLang="zh-CN" sz="1600" b="1" dirty="0">
                <a:solidFill>
                  <a:schemeClr val="folHlink"/>
                </a:solidFill>
              </a:rPr>
              <a:t>ROOT</a:t>
            </a:r>
            <a:r>
              <a:rPr lang="en-US" altLang="zh-CN" sz="1600" dirty="0"/>
              <a:t> ?r </a:t>
            </a:r>
            <a:r>
              <a:rPr lang="en-US" altLang="zh-CN" sz="1600" b="1" dirty="0">
                <a:solidFill>
                  <a:schemeClr val="folHlink"/>
                </a:solidFill>
              </a:rPr>
              <a:t>SUBCAT</a:t>
            </a:r>
            <a:r>
              <a:rPr lang="en-US" altLang="zh-CN" sz="1600" dirty="0"/>
              <a:t> ?s </a:t>
            </a:r>
            <a:r>
              <a:rPr lang="en-US" altLang="zh-CN" sz="1600" b="1" dirty="0">
                <a:solidFill>
                  <a:schemeClr val="folHlink"/>
                </a:solidFill>
              </a:rPr>
              <a:t>VFORM</a:t>
            </a:r>
            <a:r>
              <a:rPr lang="en-US" altLang="zh-CN" sz="1600" dirty="0"/>
              <a:t> base)+S</a:t>
            </a:r>
          </a:p>
          <a:p>
            <a:pPr lvl="1" eaLnBrk="1" hangingPunct="1">
              <a:lnSpc>
                <a:spcPct val="90000"/>
              </a:lnSpc>
              <a:buFont typeface="Wingdings" panose="05000000000000000000" pitchFamily="2" charset="2"/>
              <a:buNone/>
            </a:pPr>
            <a:r>
              <a:rPr lang="zh-CN" altLang="en-US" sz="2000" dirty="0"/>
              <a:t>在这里，</a:t>
            </a:r>
            <a:r>
              <a:rPr lang="en-US" altLang="zh-CN" sz="2000" dirty="0"/>
              <a:t>+S</a:t>
            </a:r>
            <a:r>
              <a:rPr lang="zh-CN" altLang="en-US" sz="2000" dirty="0"/>
              <a:t>是一种只包含后缀词素</a:t>
            </a:r>
            <a:r>
              <a:rPr lang="zh-CN" altLang="en-US" sz="2000" dirty="0">
                <a:latin typeface="Arial" panose="020B0604020202020204" pitchFamily="34" charset="0"/>
              </a:rPr>
              <a:t>“</a:t>
            </a:r>
            <a:r>
              <a:rPr lang="en-US" altLang="zh-CN" sz="2000" dirty="0"/>
              <a:t>s</a:t>
            </a:r>
            <a:r>
              <a:rPr lang="en-US" altLang="zh-CN" sz="2000" dirty="0">
                <a:latin typeface="Arial" panose="020B0604020202020204" pitchFamily="34" charset="0"/>
              </a:rPr>
              <a:t>”</a:t>
            </a:r>
            <a:r>
              <a:rPr lang="zh-CN" altLang="en-US" sz="2000" dirty="0"/>
              <a:t>的新词类。给定</a:t>
            </a:r>
          </a:p>
          <a:p>
            <a:pPr lvl="1" eaLnBrk="1" hangingPunct="1">
              <a:lnSpc>
                <a:spcPct val="90000"/>
              </a:lnSpc>
              <a:buFont typeface="Wingdings" panose="05000000000000000000" pitchFamily="2" charset="2"/>
              <a:buNone/>
            </a:pPr>
            <a:r>
              <a:rPr lang="zh-CN" altLang="en-US" sz="2000" dirty="0"/>
              <a:t>输入串</a:t>
            </a:r>
            <a:r>
              <a:rPr lang="en-US" altLang="zh-CN" sz="2000" dirty="0"/>
              <a:t>want +s</a:t>
            </a:r>
            <a:r>
              <a:rPr lang="zh-CN" altLang="en-US" sz="2000" dirty="0"/>
              <a:t>，该规则结合下面的词条：</a:t>
            </a:r>
          </a:p>
          <a:p>
            <a:pPr lvl="1" eaLnBrk="1" hangingPunct="1">
              <a:lnSpc>
                <a:spcPct val="90000"/>
              </a:lnSpc>
              <a:buFont typeface="Wingdings" panose="05000000000000000000" pitchFamily="2" charset="2"/>
              <a:buNone/>
            </a:pPr>
            <a:r>
              <a:rPr lang="zh-CN" altLang="en-US" sz="1800" dirty="0"/>
              <a:t>   </a:t>
            </a:r>
            <a:r>
              <a:rPr lang="en-US" altLang="zh-CN" sz="1800" dirty="0"/>
              <a:t>want: (V </a:t>
            </a:r>
            <a:r>
              <a:rPr lang="en-US" altLang="zh-CN" sz="1800" b="1" dirty="0">
                <a:solidFill>
                  <a:schemeClr val="folHlink"/>
                </a:solidFill>
              </a:rPr>
              <a:t>ROOT</a:t>
            </a:r>
            <a:r>
              <a:rPr lang="en-US" altLang="zh-CN" sz="1800" dirty="0"/>
              <a:t> want</a:t>
            </a:r>
          </a:p>
          <a:p>
            <a:pPr lvl="1" eaLnBrk="1" hangingPunct="1">
              <a:lnSpc>
                <a:spcPct val="90000"/>
              </a:lnSpc>
              <a:buFont typeface="Wingdings" panose="05000000000000000000" pitchFamily="2" charset="2"/>
              <a:buNone/>
            </a:pPr>
            <a:r>
              <a:rPr lang="en-US" altLang="zh-CN" sz="1800" dirty="0"/>
              <a:t>                 </a:t>
            </a:r>
            <a:r>
              <a:rPr lang="en-US" altLang="zh-CN" sz="1800" b="1" dirty="0">
                <a:solidFill>
                  <a:schemeClr val="folHlink"/>
                </a:solidFill>
              </a:rPr>
              <a:t>SUBCAT</a:t>
            </a:r>
            <a:r>
              <a:rPr lang="en-US" altLang="zh-CN" sz="1800" dirty="0"/>
              <a:t> {_np  _vp:inf  _np_vp:inf}</a:t>
            </a:r>
          </a:p>
          <a:p>
            <a:pPr lvl="1" eaLnBrk="1" hangingPunct="1">
              <a:lnSpc>
                <a:spcPct val="90000"/>
              </a:lnSpc>
              <a:buFont typeface="Wingdings" panose="05000000000000000000" pitchFamily="2" charset="2"/>
              <a:buNone/>
            </a:pPr>
            <a:r>
              <a:rPr lang="en-US" altLang="zh-CN" sz="1800" dirty="0"/>
              <a:t>                 </a:t>
            </a:r>
            <a:r>
              <a:rPr lang="en-US" altLang="zh-CN" sz="1800" b="1" dirty="0">
                <a:solidFill>
                  <a:schemeClr val="folHlink"/>
                </a:solidFill>
              </a:rPr>
              <a:t>VFORM</a:t>
            </a:r>
            <a:r>
              <a:rPr lang="en-US" altLang="zh-CN" sz="1800" dirty="0"/>
              <a:t> base)</a:t>
            </a:r>
          </a:p>
          <a:p>
            <a:pPr lvl="1" eaLnBrk="1" hangingPunct="1">
              <a:lnSpc>
                <a:spcPct val="90000"/>
              </a:lnSpc>
              <a:buFont typeface="Wingdings" panose="05000000000000000000" pitchFamily="2" charset="2"/>
              <a:buNone/>
            </a:pPr>
            <a:r>
              <a:rPr lang="zh-CN" altLang="en-US" sz="1800" dirty="0"/>
              <a:t>会生成下面的语法成分：</a:t>
            </a:r>
          </a:p>
          <a:p>
            <a:pPr lvl="1" eaLnBrk="1" hangingPunct="1">
              <a:lnSpc>
                <a:spcPct val="90000"/>
              </a:lnSpc>
              <a:buFont typeface="Wingdings" panose="05000000000000000000" pitchFamily="2" charset="2"/>
              <a:buNone/>
            </a:pPr>
            <a:r>
              <a:rPr lang="en-US" altLang="zh-CN" sz="1800" dirty="0"/>
              <a:t>want: (V </a:t>
            </a:r>
            <a:r>
              <a:rPr lang="en-US" altLang="zh-CN" sz="1800" b="1" dirty="0">
                <a:solidFill>
                  <a:schemeClr val="folHlink"/>
                </a:solidFill>
              </a:rPr>
              <a:t>ROOT</a:t>
            </a:r>
            <a:r>
              <a:rPr lang="en-US" altLang="zh-CN" sz="1800" dirty="0"/>
              <a:t> want</a:t>
            </a:r>
          </a:p>
          <a:p>
            <a:pPr lvl="1" eaLnBrk="1" hangingPunct="1">
              <a:lnSpc>
                <a:spcPct val="90000"/>
              </a:lnSpc>
              <a:buFont typeface="Wingdings" panose="05000000000000000000" pitchFamily="2" charset="2"/>
              <a:buNone/>
            </a:pPr>
            <a:r>
              <a:rPr lang="en-US" altLang="zh-CN" sz="1800" dirty="0"/>
              <a:t>                 </a:t>
            </a:r>
            <a:r>
              <a:rPr lang="en-US" altLang="zh-CN" sz="1800" b="1" dirty="0">
                <a:solidFill>
                  <a:schemeClr val="folHlink"/>
                </a:solidFill>
              </a:rPr>
              <a:t>SUBCAT</a:t>
            </a:r>
            <a:r>
              <a:rPr lang="en-US" altLang="zh-CN" sz="1800" dirty="0"/>
              <a:t> {_np  _vp:inf  _np_vp:inf}</a:t>
            </a:r>
          </a:p>
          <a:p>
            <a:pPr lvl="1" eaLnBrk="1" hangingPunct="1">
              <a:lnSpc>
                <a:spcPct val="90000"/>
              </a:lnSpc>
              <a:buFont typeface="Wingdings" panose="05000000000000000000" pitchFamily="2" charset="2"/>
              <a:buNone/>
            </a:pPr>
            <a:r>
              <a:rPr lang="en-US" altLang="zh-CN" sz="1800" dirty="0"/>
              <a:t>                 </a:t>
            </a:r>
            <a:r>
              <a:rPr lang="en-US" altLang="zh-CN" sz="1800" b="1" dirty="0">
                <a:solidFill>
                  <a:schemeClr val="folHlink"/>
                </a:solidFill>
              </a:rPr>
              <a:t>VFORM</a:t>
            </a:r>
            <a:r>
              <a:rPr lang="en-US" altLang="zh-CN" sz="1800" dirty="0"/>
              <a:t> </a:t>
            </a:r>
            <a:r>
              <a:rPr lang="en-US" altLang="zh-CN" sz="1800" dirty="0" err="1"/>
              <a:t>pres</a:t>
            </a:r>
            <a:endParaRPr lang="en-US" altLang="zh-CN" sz="1800" dirty="0"/>
          </a:p>
          <a:p>
            <a:pPr lvl="1" eaLnBrk="1" hangingPunct="1">
              <a:lnSpc>
                <a:spcPct val="90000"/>
              </a:lnSpc>
              <a:buFont typeface="Wingdings" panose="05000000000000000000" pitchFamily="2" charset="2"/>
              <a:buNone/>
            </a:pPr>
            <a:r>
              <a:rPr lang="en-US" altLang="zh-CN" sz="1800" dirty="0"/>
              <a:t>                  </a:t>
            </a:r>
            <a:r>
              <a:rPr lang="en-US" altLang="zh-CN" sz="1800" b="1" dirty="0">
                <a:solidFill>
                  <a:schemeClr val="folHlink"/>
                </a:solidFill>
              </a:rPr>
              <a:t>AGR</a:t>
            </a:r>
            <a:r>
              <a:rPr lang="en-US" altLang="zh-CN" sz="1800" dirty="0"/>
              <a:t> 3s)</a:t>
            </a:r>
          </a:p>
          <a:p>
            <a:pPr lvl="1" eaLnBrk="1" hangingPunct="1">
              <a:lnSpc>
                <a:spcPct val="90000"/>
              </a:lnSpc>
              <a:buFont typeface="Wingdings" panose="05000000000000000000" pitchFamily="2" charset="2"/>
              <a:buNone/>
            </a:pPr>
            <a:endParaRPr lang="en-US" altLang="zh-CN" sz="1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705D76DF-CE50-43FB-AE4D-ACB738356F6D}"/>
              </a:ext>
            </a:extLst>
          </p:cNvPr>
          <p:cNvSpPr>
            <a:spLocks noGrp="1" noChangeArrowheads="1"/>
          </p:cNvSpPr>
          <p:nvPr>
            <p:ph type="title"/>
          </p:nvPr>
        </p:nvSpPr>
        <p:spPr/>
        <p:txBody>
          <a:bodyPr/>
          <a:lstStyle/>
          <a:p>
            <a:pPr eaLnBrk="1" hangingPunct="1"/>
            <a:r>
              <a:rPr lang="zh-CN" altLang="en-US" b="1"/>
              <a:t>词语形态分析与词典</a:t>
            </a:r>
            <a:r>
              <a:rPr lang="en-US" altLang="zh-CN" b="1"/>
              <a:t>(3)</a:t>
            </a:r>
          </a:p>
        </p:txBody>
      </p:sp>
      <p:sp>
        <p:nvSpPr>
          <p:cNvPr id="25603" name="Rectangle 3">
            <a:extLst>
              <a:ext uri="{FF2B5EF4-FFF2-40B4-BE49-F238E27FC236}">
                <a16:creationId xmlns:a16="http://schemas.microsoft.com/office/drawing/2014/main" id="{6F7833DD-DF5F-4182-99FF-550264DCDEF3}"/>
              </a:ext>
            </a:extLst>
          </p:cNvPr>
          <p:cNvSpPr>
            <a:spLocks noGrp="1" noChangeArrowheads="1"/>
          </p:cNvSpPr>
          <p:nvPr>
            <p:ph type="body" idx="1"/>
          </p:nvPr>
        </p:nvSpPr>
        <p:spPr>
          <a:xfrm>
            <a:off x="468313" y="1752600"/>
            <a:ext cx="8253412" cy="3763963"/>
          </a:xfrm>
        </p:spPr>
        <p:txBody>
          <a:bodyPr/>
          <a:lstStyle/>
          <a:p>
            <a:pPr eaLnBrk="1" hangingPunct="1"/>
            <a:r>
              <a:rPr lang="zh-CN" altLang="en-US" sz="3100" dirty="0"/>
              <a:t>另外一条规则可以生成非第三人称单数情况下的一般现在时成分，对于大部分动词来说，该成分与词根形式一致：</a:t>
            </a:r>
          </a:p>
          <a:p>
            <a:pPr lvl="1" eaLnBrk="1" hangingPunct="1">
              <a:buFont typeface="Wingdings" panose="05000000000000000000" pitchFamily="2" charset="2"/>
              <a:buNone/>
            </a:pPr>
            <a:r>
              <a:rPr lang="en-US" altLang="zh-CN" sz="2400" dirty="0">
                <a:latin typeface="Times New Roman" panose="02020603050405020304" pitchFamily="18" charset="0"/>
              </a:rPr>
              <a:t>(V </a:t>
            </a:r>
            <a:r>
              <a:rPr lang="en-US" altLang="zh-CN" sz="2400" b="1" dirty="0">
                <a:solidFill>
                  <a:schemeClr val="folHlink"/>
                </a:solidFill>
                <a:latin typeface="Times New Roman" panose="02020603050405020304" pitchFamily="18" charset="0"/>
              </a:rPr>
              <a:t>ROOT</a:t>
            </a:r>
            <a:r>
              <a:rPr lang="en-US" altLang="zh-CN" sz="2400" dirty="0">
                <a:latin typeface="Times New Roman" panose="02020603050405020304" pitchFamily="18" charset="0"/>
              </a:rPr>
              <a:t> ?r </a:t>
            </a:r>
            <a:r>
              <a:rPr lang="en-US" altLang="zh-CN" sz="2400" b="1" dirty="0">
                <a:solidFill>
                  <a:schemeClr val="folHlink"/>
                </a:solidFill>
                <a:latin typeface="Times New Roman" panose="02020603050405020304" pitchFamily="18" charset="0"/>
              </a:rPr>
              <a:t>SUBCAT</a:t>
            </a:r>
            <a:r>
              <a:rPr lang="en-US" altLang="zh-CN" sz="2400" dirty="0">
                <a:latin typeface="Times New Roman" panose="02020603050405020304" pitchFamily="18" charset="0"/>
              </a:rPr>
              <a:t> ?s </a:t>
            </a:r>
            <a:r>
              <a:rPr lang="en-US" altLang="zh-CN" sz="2400" b="1" dirty="0">
                <a:solidFill>
                  <a:schemeClr val="folHlink"/>
                </a:solidFill>
                <a:latin typeface="Times New Roman" panose="02020603050405020304" pitchFamily="18" charset="0"/>
              </a:rPr>
              <a:t>VFORM</a:t>
            </a:r>
            <a:r>
              <a:rPr lang="en-US" altLang="zh-CN" sz="2400" dirty="0">
                <a:latin typeface="Times New Roman" panose="02020603050405020304" pitchFamily="18" charset="0"/>
              </a:rPr>
              <a:t> </a:t>
            </a:r>
            <a:r>
              <a:rPr lang="en-US" altLang="zh-CN" sz="2400" dirty="0" err="1">
                <a:latin typeface="Times New Roman" panose="02020603050405020304" pitchFamily="18" charset="0"/>
              </a:rPr>
              <a:t>pres</a:t>
            </a:r>
            <a:r>
              <a:rPr lang="en-US" altLang="zh-CN" sz="2400" dirty="0">
                <a:latin typeface="Times New Roman" panose="02020603050405020304" pitchFamily="18" charset="0"/>
              </a:rPr>
              <a:t> </a:t>
            </a:r>
            <a:r>
              <a:rPr lang="en-US" altLang="zh-CN" sz="2400" b="1" dirty="0">
                <a:solidFill>
                  <a:schemeClr val="folHlink"/>
                </a:solidFill>
                <a:latin typeface="Times New Roman" panose="02020603050405020304" pitchFamily="18" charset="0"/>
              </a:rPr>
              <a:t>AGR</a:t>
            </a:r>
            <a:r>
              <a:rPr lang="en-US" altLang="zh-CN" sz="2400" dirty="0">
                <a:latin typeface="Times New Roman" panose="02020603050405020304" pitchFamily="18" charset="0"/>
              </a:rPr>
              <a:t> {1s 2s 1p 2p 3p})  </a:t>
            </a:r>
            <a:r>
              <a:rPr lang="en-US" altLang="zh-CN" sz="2400" dirty="0">
                <a:latin typeface="Times New Roman" panose="02020603050405020304" pitchFamily="18" charset="0"/>
                <a:sym typeface="Symbol" panose="05050102010706020507" pitchFamily="18" charset="2"/>
              </a:rPr>
              <a:t></a:t>
            </a:r>
            <a:r>
              <a:rPr lang="en-US" altLang="zh-CN" sz="2000" dirty="0">
                <a:latin typeface="Times New Roman" panose="02020603050405020304" pitchFamily="18" charset="0"/>
              </a:rPr>
              <a:t>    (V </a:t>
            </a:r>
            <a:r>
              <a:rPr lang="en-US" altLang="zh-CN" sz="2000" b="1" dirty="0">
                <a:solidFill>
                  <a:schemeClr val="folHlink"/>
                </a:solidFill>
                <a:latin typeface="Times New Roman" panose="02020603050405020304" pitchFamily="18" charset="0"/>
              </a:rPr>
              <a:t>ROOT</a:t>
            </a:r>
            <a:r>
              <a:rPr lang="en-US" altLang="zh-CN" sz="2000" dirty="0">
                <a:latin typeface="Times New Roman" panose="02020603050405020304" pitchFamily="18" charset="0"/>
              </a:rPr>
              <a:t> ?r </a:t>
            </a:r>
            <a:r>
              <a:rPr lang="en-US" altLang="zh-CN" sz="2000" b="1" dirty="0">
                <a:solidFill>
                  <a:schemeClr val="folHlink"/>
                </a:solidFill>
                <a:latin typeface="Times New Roman" panose="02020603050405020304" pitchFamily="18" charset="0"/>
              </a:rPr>
              <a:t>SUBCAT</a:t>
            </a:r>
            <a:r>
              <a:rPr lang="en-US" altLang="zh-CN" sz="2000" dirty="0">
                <a:latin typeface="Times New Roman" panose="02020603050405020304" pitchFamily="18" charset="0"/>
              </a:rPr>
              <a:t> ?s </a:t>
            </a:r>
            <a:r>
              <a:rPr lang="en-US" altLang="zh-CN" sz="2000" b="1" dirty="0">
                <a:solidFill>
                  <a:schemeClr val="folHlink"/>
                </a:solidFill>
                <a:latin typeface="Times New Roman" panose="02020603050405020304" pitchFamily="18" charset="0"/>
              </a:rPr>
              <a:t>VFORM</a:t>
            </a:r>
            <a:r>
              <a:rPr lang="en-US" altLang="zh-CN" sz="2000" dirty="0">
                <a:latin typeface="Times New Roman" panose="02020603050405020304" pitchFamily="18" charset="0"/>
              </a:rPr>
              <a:t> base)</a:t>
            </a:r>
          </a:p>
          <a:p>
            <a:pPr eaLnBrk="1" hangingPunct="1">
              <a:buFont typeface="Wingdings" panose="05000000000000000000" pitchFamily="2" charset="2"/>
              <a:buNone/>
            </a:pPr>
            <a:r>
              <a:rPr lang="en-US" altLang="zh-CN" sz="2800" dirty="0">
                <a:latin typeface="Times New Roman" panose="02020603050405020304" pitchFamily="18" charset="0"/>
              </a:rPr>
              <a:t>       </a:t>
            </a:r>
            <a:r>
              <a:rPr lang="zh-CN" altLang="en-US" sz="2800" dirty="0">
                <a:latin typeface="Times New Roman" panose="02020603050405020304" pitchFamily="18" charset="0"/>
              </a:rPr>
              <a:t>这条规则可以把任意的动词基本形式直接转化为现在时，但这对不规则变化的动词是不适用的。</a:t>
            </a:r>
          </a:p>
          <a:p>
            <a:pPr eaLnBrk="1" hangingPunct="1">
              <a:buFont typeface="Wingdings" panose="05000000000000000000" pitchFamily="2" charset="2"/>
              <a:buNone/>
            </a:pPr>
            <a:endParaRPr lang="en-US" altLang="zh-CN" sz="2800" dirty="0">
              <a:latin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45992A5F-A50E-4E1A-8572-93D6CA429144}"/>
              </a:ext>
            </a:extLst>
          </p:cNvPr>
          <p:cNvSpPr>
            <a:spLocks noGrp="1" noChangeArrowheads="1"/>
          </p:cNvSpPr>
          <p:nvPr>
            <p:ph type="title"/>
          </p:nvPr>
        </p:nvSpPr>
        <p:spPr/>
        <p:txBody>
          <a:bodyPr/>
          <a:lstStyle/>
          <a:p>
            <a:pPr eaLnBrk="1" hangingPunct="1"/>
            <a:r>
              <a:rPr lang="zh-CN" altLang="en-US" b="1"/>
              <a:t>词语形态分析与词典</a:t>
            </a:r>
            <a:r>
              <a:rPr lang="en-US" altLang="zh-CN" b="1"/>
              <a:t>(4)</a:t>
            </a:r>
          </a:p>
        </p:txBody>
      </p:sp>
      <p:sp>
        <p:nvSpPr>
          <p:cNvPr id="26627" name="Rectangle 3">
            <a:extLst>
              <a:ext uri="{FF2B5EF4-FFF2-40B4-BE49-F238E27FC236}">
                <a16:creationId xmlns:a16="http://schemas.microsoft.com/office/drawing/2014/main" id="{37DC4CEB-63D5-44DA-AAB9-2BD5901158AD}"/>
              </a:ext>
            </a:extLst>
          </p:cNvPr>
          <p:cNvSpPr>
            <a:spLocks noGrp="1" noChangeArrowheads="1"/>
          </p:cNvSpPr>
          <p:nvPr>
            <p:ph type="body" idx="1"/>
          </p:nvPr>
        </p:nvSpPr>
        <p:spPr>
          <a:xfrm>
            <a:off x="179388" y="1968500"/>
            <a:ext cx="8642350" cy="3621088"/>
          </a:xfrm>
        </p:spPr>
        <p:txBody>
          <a:bodyPr/>
          <a:lstStyle/>
          <a:p>
            <a:pPr eaLnBrk="1" hangingPunct="1">
              <a:buFont typeface="Wingdings" panose="05000000000000000000" pitchFamily="2" charset="2"/>
              <a:buNone/>
            </a:pPr>
            <a:r>
              <a:rPr lang="en-US" altLang="zh-CN" sz="2800" dirty="0">
                <a:latin typeface="Times New Roman" panose="02020603050405020304" pitchFamily="18" charset="0"/>
              </a:rPr>
              <a:t>      </a:t>
            </a:r>
            <a:r>
              <a:rPr lang="zh-CN" altLang="en-US" sz="2800" dirty="0">
                <a:latin typeface="Times New Roman" panose="02020603050405020304" pitchFamily="18" charset="0"/>
              </a:rPr>
              <a:t>例如，动词</a:t>
            </a:r>
            <a:r>
              <a:rPr lang="en-US" altLang="zh-CN" sz="2800" dirty="0">
                <a:latin typeface="Times New Roman" panose="02020603050405020304" pitchFamily="18" charset="0"/>
              </a:rPr>
              <a:t>be</a:t>
            </a:r>
            <a:r>
              <a:rPr lang="zh-CN" altLang="en-US" sz="2800" dirty="0">
                <a:latin typeface="Times New Roman" panose="02020603050405020304" pitchFamily="18" charset="0"/>
              </a:rPr>
              <a:t>就不能用作一般现在时</a:t>
            </a:r>
            <a:r>
              <a:rPr lang="en-US" altLang="zh-CN" sz="2800" dirty="0">
                <a:latin typeface="Times New Roman" panose="02020603050405020304" pitchFamily="18" charset="0"/>
              </a:rPr>
              <a:t>(*We be at the store)</a:t>
            </a:r>
            <a:r>
              <a:rPr lang="zh-CN" altLang="en-US" sz="2800" dirty="0">
                <a:latin typeface="Times New Roman" panose="02020603050405020304" pitchFamily="18" charset="0"/>
              </a:rPr>
              <a:t>。要处理这种情况可以引入二元特征</a:t>
            </a:r>
            <a:r>
              <a:rPr lang="en-US" altLang="zh-CN" sz="2800" b="1" dirty="0">
                <a:solidFill>
                  <a:schemeClr val="folHlink"/>
                </a:solidFill>
                <a:latin typeface="Times New Roman" panose="02020603050405020304" pitchFamily="18" charset="0"/>
              </a:rPr>
              <a:t>IRREG-PRES </a:t>
            </a:r>
            <a:r>
              <a:rPr lang="zh-CN" altLang="en-US" sz="2800" dirty="0">
                <a:latin typeface="Times New Roman" panose="02020603050405020304" pitchFamily="18" charset="0"/>
              </a:rPr>
              <a:t>。具体地说，特征为</a:t>
            </a:r>
            <a:r>
              <a:rPr lang="en-US" altLang="zh-CN" sz="2800" dirty="0">
                <a:latin typeface="Times New Roman" panose="02020603050405020304" pitchFamily="18" charset="0"/>
              </a:rPr>
              <a:t>+</a:t>
            </a:r>
            <a:r>
              <a:rPr lang="en-US" altLang="zh-CN" sz="2800" b="1" dirty="0">
                <a:solidFill>
                  <a:schemeClr val="folHlink"/>
                </a:solidFill>
                <a:latin typeface="Times New Roman" panose="02020603050405020304" pitchFamily="18" charset="0"/>
              </a:rPr>
              <a:t>IRREG-PRES</a:t>
            </a:r>
            <a:r>
              <a:rPr lang="zh-CN" altLang="en-US" sz="2800" dirty="0">
                <a:latin typeface="Times New Roman" panose="02020603050405020304" pitchFamily="18" charset="0"/>
              </a:rPr>
              <a:t>的动词存在不规则的现在时形式。因此上述规则可正确表述如下：</a:t>
            </a:r>
          </a:p>
          <a:p>
            <a:pPr lvl="1" eaLnBrk="1" hangingPunct="1">
              <a:buFont typeface="Wingdings" panose="05000000000000000000" pitchFamily="2" charset="2"/>
              <a:buNone/>
            </a:pPr>
            <a:r>
              <a:rPr lang="en-US" altLang="zh-CN" sz="2400" dirty="0">
                <a:latin typeface="Times New Roman" panose="02020603050405020304" pitchFamily="18" charset="0"/>
              </a:rPr>
              <a:t>(V </a:t>
            </a:r>
            <a:r>
              <a:rPr lang="en-US" altLang="zh-CN" sz="2400" b="1" dirty="0">
                <a:solidFill>
                  <a:schemeClr val="folHlink"/>
                </a:solidFill>
                <a:latin typeface="Times New Roman" panose="02020603050405020304" pitchFamily="18" charset="0"/>
              </a:rPr>
              <a:t>ROOT</a:t>
            </a:r>
            <a:r>
              <a:rPr lang="en-US" altLang="zh-CN" sz="2400" dirty="0">
                <a:latin typeface="Times New Roman" panose="02020603050405020304" pitchFamily="18" charset="0"/>
              </a:rPr>
              <a:t> ?r </a:t>
            </a:r>
            <a:r>
              <a:rPr lang="en-US" altLang="zh-CN" sz="2400" b="1" dirty="0">
                <a:solidFill>
                  <a:schemeClr val="folHlink"/>
                </a:solidFill>
                <a:latin typeface="Times New Roman" panose="02020603050405020304" pitchFamily="18" charset="0"/>
              </a:rPr>
              <a:t>SUBCAT</a:t>
            </a:r>
            <a:r>
              <a:rPr lang="en-US" altLang="zh-CN" sz="2400" dirty="0">
                <a:latin typeface="Times New Roman" panose="02020603050405020304" pitchFamily="18" charset="0"/>
              </a:rPr>
              <a:t> ?s </a:t>
            </a:r>
            <a:r>
              <a:rPr lang="en-US" altLang="zh-CN" sz="2400" b="1" dirty="0">
                <a:solidFill>
                  <a:schemeClr val="folHlink"/>
                </a:solidFill>
                <a:latin typeface="Times New Roman" panose="02020603050405020304" pitchFamily="18" charset="0"/>
              </a:rPr>
              <a:t>VFORM</a:t>
            </a:r>
            <a:r>
              <a:rPr lang="en-US" altLang="zh-CN" sz="2400" dirty="0">
                <a:latin typeface="Times New Roman" panose="02020603050405020304" pitchFamily="18" charset="0"/>
              </a:rPr>
              <a:t> </a:t>
            </a:r>
            <a:r>
              <a:rPr lang="en-US" altLang="zh-CN" sz="2400" dirty="0" err="1">
                <a:latin typeface="Times New Roman" panose="02020603050405020304" pitchFamily="18" charset="0"/>
              </a:rPr>
              <a:t>pres</a:t>
            </a:r>
            <a:r>
              <a:rPr lang="en-US" altLang="zh-CN" sz="2400" dirty="0">
                <a:latin typeface="Times New Roman" panose="02020603050405020304" pitchFamily="18" charset="0"/>
              </a:rPr>
              <a:t> </a:t>
            </a:r>
            <a:r>
              <a:rPr lang="en-US" altLang="zh-CN" sz="2400" b="1" dirty="0">
                <a:solidFill>
                  <a:schemeClr val="folHlink"/>
                </a:solidFill>
                <a:latin typeface="Times New Roman" panose="02020603050405020304" pitchFamily="18" charset="0"/>
              </a:rPr>
              <a:t>AGR</a:t>
            </a:r>
            <a:r>
              <a:rPr lang="en-US" altLang="zh-CN" sz="2400" dirty="0">
                <a:latin typeface="Times New Roman" panose="02020603050405020304" pitchFamily="18" charset="0"/>
              </a:rPr>
              <a:t> {1s 2s 1p 2p 3p})</a:t>
            </a:r>
          </a:p>
          <a:p>
            <a:pPr lvl="1" eaLnBrk="1" hangingPunct="1">
              <a:buFont typeface="Wingdings" panose="05000000000000000000" pitchFamily="2" charset="2"/>
              <a:buNone/>
            </a:pPr>
            <a:r>
              <a:rPr lang="en-US" altLang="zh-CN" sz="2400" dirty="0">
                <a:latin typeface="Times New Roman" panose="02020603050405020304" pitchFamily="18" charset="0"/>
                <a:sym typeface="Symbol" panose="05050102010706020507" pitchFamily="18" charset="2"/>
              </a:rPr>
              <a:t></a:t>
            </a:r>
            <a:r>
              <a:rPr lang="en-US" altLang="zh-CN" sz="2000" dirty="0">
                <a:latin typeface="Times New Roman" panose="02020603050405020304" pitchFamily="18" charset="0"/>
              </a:rPr>
              <a:t>     (V </a:t>
            </a:r>
            <a:r>
              <a:rPr lang="en-US" altLang="zh-CN" sz="2000" b="1" dirty="0">
                <a:solidFill>
                  <a:schemeClr val="folHlink"/>
                </a:solidFill>
                <a:latin typeface="Times New Roman" panose="02020603050405020304" pitchFamily="18" charset="0"/>
              </a:rPr>
              <a:t>ROOT</a:t>
            </a:r>
            <a:r>
              <a:rPr lang="en-US" altLang="zh-CN" sz="2000" dirty="0">
                <a:latin typeface="Times New Roman" panose="02020603050405020304" pitchFamily="18" charset="0"/>
              </a:rPr>
              <a:t> ?r </a:t>
            </a:r>
            <a:r>
              <a:rPr lang="en-US" altLang="zh-CN" sz="2000" b="1" dirty="0">
                <a:solidFill>
                  <a:schemeClr val="folHlink"/>
                </a:solidFill>
                <a:latin typeface="Times New Roman" panose="02020603050405020304" pitchFamily="18" charset="0"/>
              </a:rPr>
              <a:t>SUBCAT</a:t>
            </a:r>
            <a:r>
              <a:rPr lang="en-US" altLang="zh-CN" sz="2000" dirty="0">
                <a:latin typeface="Times New Roman" panose="02020603050405020304" pitchFamily="18" charset="0"/>
              </a:rPr>
              <a:t> ?s </a:t>
            </a:r>
            <a:r>
              <a:rPr lang="en-US" altLang="zh-CN" sz="2000" b="1" dirty="0">
                <a:solidFill>
                  <a:schemeClr val="folHlink"/>
                </a:solidFill>
                <a:latin typeface="Times New Roman" panose="02020603050405020304" pitchFamily="18" charset="0"/>
              </a:rPr>
              <a:t>VFORM</a:t>
            </a:r>
            <a:r>
              <a:rPr lang="en-US" altLang="zh-CN" sz="2000" dirty="0">
                <a:latin typeface="Times New Roman" panose="02020603050405020304" pitchFamily="18" charset="0"/>
              </a:rPr>
              <a:t> base </a:t>
            </a:r>
            <a:r>
              <a:rPr lang="en-US" altLang="zh-CN" sz="2000" b="1" dirty="0">
                <a:solidFill>
                  <a:schemeClr val="folHlink"/>
                </a:solidFill>
                <a:latin typeface="Times New Roman" panose="02020603050405020304" pitchFamily="18" charset="0"/>
              </a:rPr>
              <a:t>IRREG-PRES</a:t>
            </a:r>
            <a:r>
              <a:rPr lang="en-US" altLang="zh-CN" sz="2000" dirty="0">
                <a:latin typeface="Times New Roman" panose="02020603050405020304" pitchFamily="18" charset="0"/>
              </a:rPr>
              <a:t> </a:t>
            </a:r>
            <a:r>
              <a:rPr lang="zh-CN" altLang="en-US" sz="2000" dirty="0">
                <a:latin typeface="Times New Roman" panose="02020603050405020304" pitchFamily="18" charset="0"/>
              </a:rPr>
              <a:t>－</a:t>
            </a:r>
            <a:r>
              <a:rPr lang="en-US" altLang="zh-CN" sz="2000" dirty="0">
                <a:latin typeface="Times New Roman" panose="02020603050405020304" pitchFamily="18" charset="0"/>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8497ACAE-E001-462F-8FD4-50E5C0867065}"/>
              </a:ext>
            </a:extLst>
          </p:cNvPr>
          <p:cNvSpPr>
            <a:spLocks noGrp="1" noChangeArrowheads="1"/>
          </p:cNvSpPr>
          <p:nvPr>
            <p:ph type="title"/>
          </p:nvPr>
        </p:nvSpPr>
        <p:spPr/>
        <p:txBody>
          <a:bodyPr/>
          <a:lstStyle/>
          <a:p>
            <a:pPr eaLnBrk="1" hangingPunct="1"/>
            <a:r>
              <a:rPr lang="zh-CN" altLang="en-US" b="1"/>
              <a:t>词语形态分析与词典</a:t>
            </a:r>
            <a:r>
              <a:rPr lang="en-US" altLang="zh-CN" b="1"/>
              <a:t>(5)</a:t>
            </a:r>
          </a:p>
        </p:txBody>
      </p:sp>
      <p:sp>
        <p:nvSpPr>
          <p:cNvPr id="27651" name="Rectangle 3">
            <a:extLst>
              <a:ext uri="{FF2B5EF4-FFF2-40B4-BE49-F238E27FC236}">
                <a16:creationId xmlns:a16="http://schemas.microsoft.com/office/drawing/2014/main" id="{A0447C2E-F322-45E7-8DBF-545CC83414A2}"/>
              </a:ext>
            </a:extLst>
          </p:cNvPr>
          <p:cNvSpPr>
            <a:spLocks noGrp="1" noChangeArrowheads="1"/>
          </p:cNvSpPr>
          <p:nvPr>
            <p:ph type="body" idx="1"/>
          </p:nvPr>
        </p:nvSpPr>
        <p:spPr/>
        <p:txBody>
          <a:bodyPr/>
          <a:lstStyle/>
          <a:p>
            <a:pPr eaLnBrk="1" hangingPunct="1">
              <a:lnSpc>
                <a:spcPct val="90000"/>
              </a:lnSpc>
            </a:pPr>
            <a:r>
              <a:rPr lang="zh-CN" altLang="en-US" sz="2400" dirty="0">
                <a:latin typeface="Times New Roman" panose="02020603050405020304" pitchFamily="18" charset="0"/>
              </a:rPr>
              <a:t>对于变化比较规则的词，可以通过句法规则来把握。而不规则的词则需要在词典中指明。是否规则变化将分别用特征</a:t>
            </a:r>
            <a:r>
              <a:rPr lang="en-US" altLang="zh-CN" sz="2400" b="1" dirty="0">
                <a:solidFill>
                  <a:schemeClr val="folHlink"/>
                </a:solidFill>
                <a:latin typeface="Times New Roman" panose="02020603050405020304" pitchFamily="18" charset="0"/>
              </a:rPr>
              <a:t>IRREG-PRES</a:t>
            </a:r>
            <a:r>
              <a:rPr lang="en-US" altLang="zh-CN" sz="2400" dirty="0">
                <a:latin typeface="Times New Roman" panose="02020603050405020304" pitchFamily="18" charset="0"/>
              </a:rPr>
              <a:t>(</a:t>
            </a:r>
            <a:r>
              <a:rPr lang="zh-CN" altLang="en-US" sz="2400" dirty="0">
                <a:latin typeface="Times New Roman" panose="02020603050405020304" pitchFamily="18" charset="0"/>
              </a:rPr>
              <a:t>现在时</a:t>
            </a:r>
            <a:r>
              <a:rPr lang="en-US" altLang="zh-CN" sz="2400" dirty="0">
                <a:latin typeface="Times New Roman" panose="02020603050405020304" pitchFamily="18" charset="0"/>
              </a:rPr>
              <a:t>)</a:t>
            </a:r>
            <a:r>
              <a:rPr lang="zh-CN" altLang="en-US" sz="2400" dirty="0">
                <a:latin typeface="Times New Roman" panose="02020603050405020304" pitchFamily="18" charset="0"/>
              </a:rPr>
              <a:t>、</a:t>
            </a:r>
            <a:r>
              <a:rPr lang="en-US" altLang="zh-CN" sz="2400" b="1" dirty="0">
                <a:solidFill>
                  <a:schemeClr val="folHlink"/>
                </a:solidFill>
                <a:latin typeface="Times New Roman" panose="02020603050405020304" pitchFamily="18" charset="0"/>
              </a:rPr>
              <a:t>IRREG-PAST</a:t>
            </a:r>
            <a:r>
              <a:rPr lang="en-US" altLang="zh-CN" sz="2400" dirty="0">
                <a:latin typeface="Times New Roman" panose="02020603050405020304" pitchFamily="18" charset="0"/>
              </a:rPr>
              <a:t>(</a:t>
            </a:r>
            <a:r>
              <a:rPr lang="zh-CN" altLang="en-US" sz="2400" dirty="0">
                <a:latin typeface="Times New Roman" panose="02020603050405020304" pitchFamily="18" charset="0"/>
              </a:rPr>
              <a:t>过去时</a:t>
            </a:r>
            <a:r>
              <a:rPr lang="en-US" altLang="zh-CN" sz="2400" dirty="0">
                <a:latin typeface="Times New Roman" panose="02020603050405020304" pitchFamily="18" charset="0"/>
              </a:rPr>
              <a:t>)</a:t>
            </a:r>
            <a:r>
              <a:rPr lang="zh-CN" altLang="en-US" sz="2400" dirty="0">
                <a:latin typeface="Times New Roman" panose="02020603050405020304" pitchFamily="18" charset="0"/>
              </a:rPr>
              <a:t>、</a:t>
            </a:r>
            <a:r>
              <a:rPr lang="en-US" altLang="zh-CN" sz="2400" b="1" dirty="0">
                <a:solidFill>
                  <a:schemeClr val="folHlink"/>
                </a:solidFill>
                <a:latin typeface="Times New Roman" panose="02020603050405020304" pitchFamily="18" charset="0"/>
              </a:rPr>
              <a:t>IRREG-PL</a:t>
            </a:r>
            <a:r>
              <a:rPr lang="en-US" altLang="zh-CN" sz="2400" dirty="0">
                <a:latin typeface="Times New Roman" panose="02020603050405020304" pitchFamily="18" charset="0"/>
              </a:rPr>
              <a:t>(</a:t>
            </a:r>
            <a:r>
              <a:rPr lang="zh-CN" altLang="en-US" sz="2400" dirty="0">
                <a:latin typeface="Times New Roman" panose="02020603050405020304" pitchFamily="18" charset="0"/>
              </a:rPr>
              <a:t>复数</a:t>
            </a:r>
            <a:r>
              <a:rPr lang="en-US" altLang="zh-CN" sz="2400" dirty="0">
                <a:latin typeface="Times New Roman" panose="02020603050405020304" pitchFamily="18" charset="0"/>
              </a:rPr>
              <a:t>)</a:t>
            </a:r>
            <a:r>
              <a:rPr lang="zh-CN" altLang="en-US" sz="2400" dirty="0">
                <a:latin typeface="Times New Roman" panose="02020603050405020304" pitchFamily="18" charset="0"/>
              </a:rPr>
              <a:t>等来表示。对于这几个特征，特征值将作为后缀。 </a:t>
            </a:r>
          </a:p>
          <a:p>
            <a:pPr eaLnBrk="1" hangingPunct="1">
              <a:lnSpc>
                <a:spcPct val="90000"/>
              </a:lnSpc>
            </a:pPr>
            <a:r>
              <a:rPr lang="zh-CN" altLang="en-US" sz="2400" dirty="0">
                <a:latin typeface="Times New Roman" panose="02020603050405020304" pitchFamily="18" charset="0"/>
              </a:rPr>
              <a:t>例如，</a:t>
            </a:r>
            <a:r>
              <a:rPr lang="en-US" altLang="zh-CN" sz="2400" b="1" dirty="0">
                <a:solidFill>
                  <a:schemeClr val="folHlink"/>
                </a:solidFill>
                <a:latin typeface="Times New Roman" panose="02020603050405020304" pitchFamily="18" charset="0"/>
              </a:rPr>
              <a:t>IRREG-PRES</a:t>
            </a:r>
            <a:r>
              <a:rPr lang="zh-CN" altLang="en-US" sz="2400" b="1" dirty="0">
                <a:latin typeface="Times New Roman" panose="02020603050405020304" pitchFamily="18" charset="0"/>
              </a:rPr>
              <a:t>－</a:t>
            </a:r>
            <a:r>
              <a:rPr lang="zh-CN" altLang="en-US" sz="2400" dirty="0">
                <a:latin typeface="Times New Roman" panose="02020603050405020304" pitchFamily="18" charset="0"/>
              </a:rPr>
              <a:t>表示现在时态是规则变化的。对于完成时，将用特征</a:t>
            </a:r>
            <a:r>
              <a:rPr lang="en-US" altLang="zh-CN" sz="2400" b="1" dirty="0">
                <a:solidFill>
                  <a:schemeClr val="folHlink"/>
                </a:solidFill>
                <a:latin typeface="Times New Roman" panose="02020603050405020304" pitchFamily="18" charset="0"/>
              </a:rPr>
              <a:t>EN-PASTPRT</a:t>
            </a:r>
            <a:r>
              <a:rPr lang="zh-CN" altLang="en-US" sz="2400" dirty="0">
                <a:latin typeface="Times New Roman" panose="02020603050405020304" pitchFamily="18" charset="0"/>
              </a:rPr>
              <a:t>来区分加</a:t>
            </a:r>
            <a:r>
              <a:rPr lang="en-US" altLang="zh-CN" sz="2400" dirty="0">
                <a:latin typeface="Times New Roman" panose="02020603050405020304" pitchFamily="18" charset="0"/>
              </a:rPr>
              <a:t>-</a:t>
            </a:r>
            <a:r>
              <a:rPr lang="en-US" altLang="zh-CN" sz="2400" dirty="0" err="1">
                <a:latin typeface="Times New Roman" panose="02020603050405020304" pitchFamily="18" charset="0"/>
              </a:rPr>
              <a:t>en</a:t>
            </a:r>
            <a:r>
              <a:rPr lang="en-US" altLang="zh-CN" sz="2400" dirty="0">
                <a:latin typeface="Times New Roman" panose="02020603050405020304" pitchFamily="18" charset="0"/>
              </a:rPr>
              <a:t>(</a:t>
            </a:r>
            <a:r>
              <a:rPr lang="en-US" altLang="zh-CN" sz="2400" b="1" dirty="0">
                <a:solidFill>
                  <a:schemeClr val="folHlink"/>
                </a:solidFill>
                <a:latin typeface="Times New Roman" panose="02020603050405020304" pitchFamily="18" charset="0"/>
              </a:rPr>
              <a:t>EN-PASTPRT</a:t>
            </a:r>
            <a:r>
              <a:rPr lang="zh-CN" altLang="en-US" sz="2400" dirty="0">
                <a:latin typeface="Times New Roman" panose="02020603050405020304" pitchFamily="18" charset="0"/>
              </a:rPr>
              <a:t>＋</a:t>
            </a:r>
            <a:r>
              <a:rPr lang="en-US" altLang="zh-CN" sz="2400" dirty="0">
                <a:latin typeface="Times New Roman" panose="02020603050405020304" pitchFamily="18" charset="0"/>
              </a:rPr>
              <a:t>)</a:t>
            </a:r>
            <a:r>
              <a:rPr lang="zh-CN" altLang="en-US" sz="2400" dirty="0">
                <a:latin typeface="Times New Roman" panose="02020603050405020304" pitchFamily="18" charset="0"/>
              </a:rPr>
              <a:t>与加</a:t>
            </a:r>
            <a:r>
              <a:rPr lang="en-US" altLang="zh-CN" sz="2400" dirty="0">
                <a:latin typeface="Times New Roman" panose="02020603050405020304" pitchFamily="18" charset="0"/>
              </a:rPr>
              <a:t>-ed(</a:t>
            </a:r>
            <a:r>
              <a:rPr lang="en-US" altLang="zh-CN" sz="2400" b="1" dirty="0">
                <a:solidFill>
                  <a:schemeClr val="folHlink"/>
                </a:solidFill>
                <a:latin typeface="Times New Roman" panose="02020603050405020304" pitchFamily="18" charset="0"/>
              </a:rPr>
              <a:t>EN-PASTPRT</a:t>
            </a:r>
            <a:r>
              <a:rPr lang="zh-CN" altLang="en-US" sz="2400" dirty="0">
                <a:latin typeface="Times New Roman" panose="02020603050405020304" pitchFamily="18" charset="0"/>
              </a:rPr>
              <a:t>－</a:t>
            </a:r>
            <a:r>
              <a:rPr lang="en-US" altLang="zh-CN" sz="2400" dirty="0">
                <a:latin typeface="Times New Roman" panose="02020603050405020304" pitchFamily="18" charset="0"/>
              </a:rPr>
              <a:t>)</a:t>
            </a:r>
            <a:r>
              <a:rPr lang="zh-CN" altLang="en-US" sz="2400" dirty="0">
                <a:latin typeface="Times New Roman" panose="02020603050405020304" pitchFamily="18" charset="0"/>
              </a:rPr>
              <a:t>两种过去完成时后缀。</a:t>
            </a:r>
          </a:p>
          <a:p>
            <a:pPr eaLnBrk="1" hangingPunct="1">
              <a:lnSpc>
                <a:spcPct val="90000"/>
              </a:lnSpc>
            </a:pPr>
            <a:r>
              <a:rPr lang="zh-CN" altLang="en-US" sz="2400" dirty="0">
                <a:latin typeface="Times New Roman" panose="02020603050405020304" pitchFamily="18" charset="0"/>
              </a:rPr>
              <a:t>在词典中将采取默认机制，以上二元特征只需对不规则动词进行说明，规则动词的默认值设为“－”。</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92F2DD95-7D09-42C3-ABB7-549573E2D939}"/>
              </a:ext>
            </a:extLst>
          </p:cNvPr>
          <p:cNvSpPr>
            <a:spLocks noGrp="1" noChangeArrowheads="1"/>
          </p:cNvSpPr>
          <p:nvPr>
            <p:ph type="title"/>
          </p:nvPr>
        </p:nvSpPr>
        <p:spPr/>
        <p:txBody>
          <a:bodyPr/>
          <a:lstStyle/>
          <a:p>
            <a:pPr eaLnBrk="1" hangingPunct="1"/>
            <a:r>
              <a:rPr lang="zh-CN" altLang="en-US" b="1"/>
              <a:t>词语形态分析与词典</a:t>
            </a:r>
            <a:r>
              <a:rPr lang="en-US" altLang="zh-CN" b="1"/>
              <a:t>(6)</a:t>
            </a:r>
          </a:p>
        </p:txBody>
      </p:sp>
      <p:sp>
        <p:nvSpPr>
          <p:cNvPr id="28675" name="Text Box 4">
            <a:extLst>
              <a:ext uri="{FF2B5EF4-FFF2-40B4-BE49-F238E27FC236}">
                <a16:creationId xmlns:a16="http://schemas.microsoft.com/office/drawing/2014/main" id="{190EBD7A-946B-4D44-94E6-B9BE99C9F8A6}"/>
              </a:ext>
            </a:extLst>
          </p:cNvPr>
          <p:cNvSpPr txBox="1">
            <a:spLocks noChangeArrowheads="1"/>
          </p:cNvSpPr>
          <p:nvPr/>
        </p:nvSpPr>
        <p:spPr bwMode="auto">
          <a:xfrm>
            <a:off x="611188" y="1916113"/>
            <a:ext cx="8281987" cy="3817937"/>
          </a:xfrm>
          <a:prstGeom prst="rect">
            <a:avLst/>
          </a:prstGeom>
          <a:solidFill>
            <a:srgbClr val="FFFFFF"/>
          </a:solidFill>
          <a:ln w="9525">
            <a:solidFill>
              <a:srgbClr val="000000"/>
            </a:solidFill>
            <a:miter lim="800000"/>
            <a:headEnd/>
            <a:tailEnd/>
          </a:ln>
        </p:spPr>
        <p:txBody>
          <a:bodyPr/>
          <a:lstStyle>
            <a:lvl1pPr>
              <a:defRPr>
                <a:solidFill>
                  <a:schemeClr val="tx1"/>
                </a:solidFill>
                <a:latin typeface="Verdana" panose="020B0604030504040204" pitchFamily="34" charset="0"/>
                <a:ea typeface="宋体" panose="02010600030101010101" pitchFamily="2" charset="-122"/>
              </a:defRPr>
            </a:lvl1pPr>
            <a:lvl2pPr>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spcAft>
                <a:spcPts val="775"/>
              </a:spcAft>
            </a:pPr>
            <a:r>
              <a:rPr lang="zh-CN" altLang="en-US" sz="2000" b="1">
                <a:latin typeface="Times New Roman" panose="02020603050405020304" pitchFamily="18" charset="0"/>
              </a:rPr>
              <a:t>现在时</a:t>
            </a:r>
          </a:p>
          <a:p>
            <a:pPr lvl="1" algn="just" eaLnBrk="1" hangingPunct="1">
              <a:buFont typeface="Times New Roman" panose="02020603050405020304" pitchFamily="18" charset="0"/>
              <a:buChar char="1"/>
            </a:pPr>
            <a:r>
              <a:rPr lang="en-US" altLang="zh-CN" sz="2000">
                <a:latin typeface="Times New Roman" panose="02020603050405020304" pitchFamily="18" charset="0"/>
              </a:rPr>
              <a:t>. (V </a:t>
            </a:r>
            <a:r>
              <a:rPr lang="en-US" altLang="zh-CN" sz="2000" b="1">
                <a:solidFill>
                  <a:schemeClr val="folHlink"/>
                </a:solidFill>
                <a:latin typeface="Times New Roman" panose="02020603050405020304" pitchFamily="18" charset="0"/>
              </a:rPr>
              <a:t>ROOT</a:t>
            </a:r>
            <a:r>
              <a:rPr lang="en-US" altLang="zh-CN" sz="2000">
                <a:latin typeface="Times New Roman" panose="02020603050405020304" pitchFamily="18" charset="0"/>
              </a:rPr>
              <a:t> ?r </a:t>
            </a:r>
            <a:r>
              <a:rPr lang="en-US" altLang="zh-CN" sz="2000" b="1">
                <a:solidFill>
                  <a:schemeClr val="folHlink"/>
                </a:solidFill>
                <a:latin typeface="Times New Roman" panose="02020603050405020304" pitchFamily="18" charset="0"/>
              </a:rPr>
              <a:t>SUBCAT</a:t>
            </a:r>
            <a:r>
              <a:rPr lang="en-US" altLang="zh-CN" sz="2000">
                <a:latin typeface="Times New Roman" panose="02020603050405020304" pitchFamily="18" charset="0"/>
              </a:rPr>
              <a:t> ?s </a:t>
            </a:r>
            <a:r>
              <a:rPr lang="en-US" altLang="zh-CN" sz="2000" b="1">
                <a:solidFill>
                  <a:schemeClr val="folHlink"/>
                </a:solidFill>
                <a:latin typeface="Times New Roman" panose="02020603050405020304" pitchFamily="18" charset="0"/>
              </a:rPr>
              <a:t>VFORM</a:t>
            </a:r>
            <a:r>
              <a:rPr lang="en-US" altLang="zh-CN" sz="2000">
                <a:latin typeface="Times New Roman" panose="02020603050405020304" pitchFamily="18" charset="0"/>
              </a:rPr>
              <a:t> pres </a:t>
            </a:r>
            <a:r>
              <a:rPr lang="en-US" altLang="zh-CN" sz="2000" b="1">
                <a:solidFill>
                  <a:schemeClr val="folHlink"/>
                </a:solidFill>
                <a:latin typeface="Times New Roman" panose="02020603050405020304" pitchFamily="18" charset="0"/>
              </a:rPr>
              <a:t>AGR</a:t>
            </a:r>
            <a:r>
              <a:rPr lang="en-US" altLang="zh-CN" sz="2000">
                <a:latin typeface="Times New Roman" panose="02020603050405020304" pitchFamily="18" charset="0"/>
              </a:rPr>
              <a:t> 3s)</a:t>
            </a:r>
            <a:r>
              <a:rPr lang="en-US" altLang="zh-CN" sz="2000">
                <a:latin typeface="Times New Roman" panose="02020603050405020304" pitchFamily="18" charset="0"/>
                <a:sym typeface="Symbol" panose="05050102010706020507" pitchFamily="18" charset="2"/>
              </a:rPr>
              <a:t></a:t>
            </a:r>
            <a:endParaRPr lang="en-US" altLang="zh-CN" sz="2000">
              <a:latin typeface="Times New Roman" panose="02020603050405020304" pitchFamily="18" charset="0"/>
            </a:endParaRPr>
          </a:p>
          <a:p>
            <a:pPr lvl="2" algn="just" eaLnBrk="1" hangingPunct="1"/>
            <a:r>
              <a:rPr lang="en-US" altLang="zh-CN" sz="2000">
                <a:latin typeface="Times New Roman" panose="02020603050405020304" pitchFamily="18" charset="0"/>
              </a:rPr>
              <a:t>(V </a:t>
            </a:r>
            <a:r>
              <a:rPr lang="en-US" altLang="zh-CN" sz="2000" b="1">
                <a:solidFill>
                  <a:schemeClr val="folHlink"/>
                </a:solidFill>
                <a:latin typeface="Times New Roman" panose="02020603050405020304" pitchFamily="18" charset="0"/>
              </a:rPr>
              <a:t>ROOT</a:t>
            </a:r>
            <a:r>
              <a:rPr lang="en-US" altLang="zh-CN" sz="2000">
                <a:latin typeface="Times New Roman" panose="02020603050405020304" pitchFamily="18" charset="0"/>
              </a:rPr>
              <a:t> ?r </a:t>
            </a:r>
            <a:r>
              <a:rPr lang="en-US" altLang="zh-CN" sz="2000" b="1">
                <a:solidFill>
                  <a:schemeClr val="folHlink"/>
                </a:solidFill>
                <a:latin typeface="Times New Roman" panose="02020603050405020304" pitchFamily="18" charset="0"/>
              </a:rPr>
              <a:t>SUBCAT</a:t>
            </a:r>
            <a:r>
              <a:rPr lang="en-US" altLang="zh-CN" sz="2000">
                <a:latin typeface="Times New Roman" panose="02020603050405020304" pitchFamily="18" charset="0"/>
              </a:rPr>
              <a:t> ?s </a:t>
            </a:r>
            <a:r>
              <a:rPr lang="en-US" altLang="zh-CN" sz="2000" b="1">
                <a:solidFill>
                  <a:schemeClr val="folHlink"/>
                </a:solidFill>
                <a:latin typeface="Times New Roman" panose="02020603050405020304" pitchFamily="18" charset="0"/>
              </a:rPr>
              <a:t>VFORM</a:t>
            </a:r>
            <a:r>
              <a:rPr lang="en-US" altLang="zh-CN" sz="2000">
                <a:latin typeface="Times New Roman" panose="02020603050405020304" pitchFamily="18" charset="0"/>
              </a:rPr>
              <a:t> base </a:t>
            </a:r>
            <a:r>
              <a:rPr lang="en-US" altLang="zh-CN" sz="2000" b="1">
                <a:solidFill>
                  <a:schemeClr val="folHlink"/>
                </a:solidFill>
                <a:latin typeface="Times New Roman" panose="02020603050405020304" pitchFamily="18" charset="0"/>
              </a:rPr>
              <a:t>IRREG-PRES</a:t>
            </a:r>
            <a:r>
              <a:rPr lang="zh-CN" altLang="en-US" sz="2000">
                <a:latin typeface="Times New Roman" panose="02020603050405020304" pitchFamily="18" charset="0"/>
              </a:rPr>
              <a:t>－</a:t>
            </a:r>
            <a:r>
              <a:rPr lang="en-US" altLang="zh-CN" sz="2000">
                <a:latin typeface="Times New Roman" panose="02020603050405020304" pitchFamily="18" charset="0"/>
              </a:rPr>
              <a:t>)+S</a:t>
            </a:r>
          </a:p>
          <a:p>
            <a:pPr lvl="2" algn="just" eaLnBrk="1" hangingPunct="1"/>
            <a:endParaRPr lang="en-US" altLang="zh-CN" sz="2000">
              <a:latin typeface="Times New Roman" panose="02020603050405020304" pitchFamily="18" charset="0"/>
            </a:endParaRPr>
          </a:p>
          <a:p>
            <a:pPr lvl="1" algn="just" eaLnBrk="1" hangingPunct="1">
              <a:buFont typeface="Times New Roman" panose="02020603050405020304" pitchFamily="18" charset="0"/>
              <a:buChar char="2"/>
            </a:pPr>
            <a:r>
              <a:rPr lang="en-US" altLang="zh-CN" sz="2000">
                <a:latin typeface="Times New Roman" panose="02020603050405020304" pitchFamily="18" charset="0"/>
              </a:rPr>
              <a:t>. (V </a:t>
            </a:r>
            <a:r>
              <a:rPr lang="en-US" altLang="zh-CN" sz="2000" b="1">
                <a:solidFill>
                  <a:schemeClr val="folHlink"/>
                </a:solidFill>
                <a:latin typeface="Times New Roman" panose="02020603050405020304" pitchFamily="18" charset="0"/>
              </a:rPr>
              <a:t>ROOT</a:t>
            </a:r>
            <a:r>
              <a:rPr lang="en-US" altLang="zh-CN" sz="2000">
                <a:latin typeface="Times New Roman" panose="02020603050405020304" pitchFamily="18" charset="0"/>
              </a:rPr>
              <a:t> ?r </a:t>
            </a:r>
            <a:r>
              <a:rPr lang="en-US" altLang="zh-CN" sz="2000" b="1">
                <a:solidFill>
                  <a:schemeClr val="folHlink"/>
                </a:solidFill>
                <a:latin typeface="Times New Roman" panose="02020603050405020304" pitchFamily="18" charset="0"/>
              </a:rPr>
              <a:t>SUBCAT</a:t>
            </a:r>
            <a:r>
              <a:rPr lang="en-US" altLang="zh-CN" sz="2000">
                <a:latin typeface="Times New Roman" panose="02020603050405020304" pitchFamily="18" charset="0"/>
              </a:rPr>
              <a:t> ?s </a:t>
            </a:r>
            <a:r>
              <a:rPr lang="en-US" altLang="zh-CN" sz="2000" b="1">
                <a:solidFill>
                  <a:schemeClr val="folHlink"/>
                </a:solidFill>
                <a:latin typeface="Times New Roman" panose="02020603050405020304" pitchFamily="18" charset="0"/>
              </a:rPr>
              <a:t>VFORM</a:t>
            </a:r>
            <a:r>
              <a:rPr lang="en-US" altLang="zh-CN" sz="2000">
                <a:latin typeface="Times New Roman" panose="02020603050405020304" pitchFamily="18" charset="0"/>
              </a:rPr>
              <a:t> pres </a:t>
            </a:r>
            <a:r>
              <a:rPr lang="en-US" altLang="zh-CN" sz="2000" b="1">
                <a:solidFill>
                  <a:schemeClr val="folHlink"/>
                </a:solidFill>
                <a:latin typeface="Times New Roman" panose="02020603050405020304" pitchFamily="18" charset="0"/>
              </a:rPr>
              <a:t>AGR</a:t>
            </a:r>
            <a:r>
              <a:rPr lang="en-US" altLang="zh-CN" sz="2000">
                <a:latin typeface="Times New Roman" panose="02020603050405020304" pitchFamily="18" charset="0"/>
              </a:rPr>
              <a:t> {1s 2s 1p 2p 3p})</a:t>
            </a:r>
            <a:r>
              <a:rPr lang="en-US" altLang="zh-CN" sz="2000">
                <a:latin typeface="Times New Roman" panose="02020603050405020304" pitchFamily="18" charset="0"/>
                <a:sym typeface="Symbol" panose="05050102010706020507" pitchFamily="18" charset="2"/>
              </a:rPr>
              <a:t></a:t>
            </a:r>
            <a:endParaRPr lang="en-US" altLang="zh-CN" sz="2000">
              <a:latin typeface="Times New Roman" panose="02020603050405020304" pitchFamily="18" charset="0"/>
            </a:endParaRPr>
          </a:p>
          <a:p>
            <a:pPr algn="just" eaLnBrk="1" hangingPunct="1"/>
            <a:r>
              <a:rPr lang="en-US" altLang="zh-CN" sz="2000">
                <a:latin typeface="Times New Roman" panose="02020603050405020304" pitchFamily="18" charset="0"/>
              </a:rPr>
              <a:t>              (V </a:t>
            </a:r>
            <a:r>
              <a:rPr lang="en-US" altLang="zh-CN" sz="2000" b="1">
                <a:solidFill>
                  <a:schemeClr val="folHlink"/>
                </a:solidFill>
                <a:latin typeface="Times New Roman" panose="02020603050405020304" pitchFamily="18" charset="0"/>
              </a:rPr>
              <a:t>ROOT</a:t>
            </a:r>
            <a:r>
              <a:rPr lang="en-US" altLang="zh-CN" sz="2000">
                <a:latin typeface="Times New Roman" panose="02020603050405020304" pitchFamily="18" charset="0"/>
              </a:rPr>
              <a:t> ?r </a:t>
            </a:r>
            <a:r>
              <a:rPr lang="en-US" altLang="zh-CN" sz="2000" b="1">
                <a:solidFill>
                  <a:schemeClr val="folHlink"/>
                </a:solidFill>
                <a:latin typeface="Times New Roman" panose="02020603050405020304" pitchFamily="18" charset="0"/>
              </a:rPr>
              <a:t>SUBCAT</a:t>
            </a:r>
            <a:r>
              <a:rPr lang="en-US" altLang="zh-CN" sz="2000">
                <a:latin typeface="Times New Roman" panose="02020603050405020304" pitchFamily="18" charset="0"/>
              </a:rPr>
              <a:t> ?s </a:t>
            </a:r>
            <a:r>
              <a:rPr lang="en-US" altLang="zh-CN" sz="2000" b="1">
                <a:solidFill>
                  <a:schemeClr val="folHlink"/>
                </a:solidFill>
                <a:latin typeface="Times New Roman" panose="02020603050405020304" pitchFamily="18" charset="0"/>
              </a:rPr>
              <a:t>VFORM</a:t>
            </a:r>
            <a:r>
              <a:rPr lang="en-US" altLang="zh-CN" sz="2000">
                <a:latin typeface="Times New Roman" panose="02020603050405020304" pitchFamily="18" charset="0"/>
              </a:rPr>
              <a:t> base </a:t>
            </a:r>
            <a:r>
              <a:rPr lang="en-US" altLang="zh-CN" sz="2000" b="1">
                <a:solidFill>
                  <a:schemeClr val="folHlink"/>
                </a:solidFill>
                <a:latin typeface="Times New Roman" panose="02020603050405020304" pitchFamily="18" charset="0"/>
              </a:rPr>
              <a:t>IRREG-PRES</a:t>
            </a:r>
            <a:r>
              <a:rPr lang="en-US" altLang="zh-CN" sz="2000">
                <a:latin typeface="Times New Roman" panose="02020603050405020304" pitchFamily="18" charset="0"/>
              </a:rPr>
              <a:t> </a:t>
            </a:r>
            <a:r>
              <a:rPr lang="zh-CN" altLang="en-US" sz="2000">
                <a:latin typeface="Times New Roman" panose="02020603050405020304" pitchFamily="18" charset="0"/>
              </a:rPr>
              <a:t>－</a:t>
            </a:r>
            <a:r>
              <a:rPr lang="en-US" altLang="zh-CN" sz="2000">
                <a:latin typeface="Times New Roman" panose="02020603050405020304" pitchFamily="18" charset="0"/>
              </a:rPr>
              <a:t>)</a:t>
            </a:r>
          </a:p>
          <a:p>
            <a:pPr algn="just" eaLnBrk="1" hangingPunct="1"/>
            <a:endParaRPr lang="en-US" altLang="zh-CN" sz="2000">
              <a:latin typeface="Times New Roman" panose="02020603050405020304" pitchFamily="18" charset="0"/>
            </a:endParaRPr>
          </a:p>
          <a:p>
            <a:pPr algn="just" eaLnBrk="1" hangingPunct="1">
              <a:spcBef>
                <a:spcPts val="775"/>
              </a:spcBef>
              <a:spcAft>
                <a:spcPts val="775"/>
              </a:spcAft>
            </a:pPr>
            <a:r>
              <a:rPr lang="zh-CN" altLang="en-US" sz="2000" b="1">
                <a:latin typeface="Times New Roman" panose="02020603050405020304" pitchFamily="18" charset="0"/>
              </a:rPr>
              <a:t>过去时</a:t>
            </a:r>
          </a:p>
          <a:p>
            <a:pPr lvl="1" algn="just" eaLnBrk="1" hangingPunct="1">
              <a:buFont typeface="Times New Roman" panose="02020603050405020304" pitchFamily="18" charset="0"/>
              <a:buChar char="3"/>
            </a:pPr>
            <a:r>
              <a:rPr lang="en-US" altLang="zh-CN" sz="2000">
                <a:latin typeface="Times New Roman" panose="02020603050405020304" pitchFamily="18" charset="0"/>
              </a:rPr>
              <a:t>. (V </a:t>
            </a:r>
            <a:r>
              <a:rPr lang="en-US" altLang="zh-CN" sz="2000" b="1">
                <a:solidFill>
                  <a:schemeClr val="folHlink"/>
                </a:solidFill>
                <a:latin typeface="Times New Roman" panose="02020603050405020304" pitchFamily="18" charset="0"/>
              </a:rPr>
              <a:t>ROOT</a:t>
            </a:r>
            <a:r>
              <a:rPr lang="en-US" altLang="zh-CN" sz="2000">
                <a:latin typeface="Times New Roman" panose="02020603050405020304" pitchFamily="18" charset="0"/>
              </a:rPr>
              <a:t> ?r </a:t>
            </a:r>
            <a:r>
              <a:rPr lang="en-US" altLang="zh-CN" sz="2000" b="1">
                <a:solidFill>
                  <a:schemeClr val="folHlink"/>
                </a:solidFill>
                <a:latin typeface="Times New Roman" panose="02020603050405020304" pitchFamily="18" charset="0"/>
              </a:rPr>
              <a:t>SUBCAT</a:t>
            </a:r>
            <a:r>
              <a:rPr lang="en-US" altLang="zh-CN" sz="2000">
                <a:latin typeface="Times New Roman" panose="02020603050405020304" pitchFamily="18" charset="0"/>
              </a:rPr>
              <a:t> ?s </a:t>
            </a:r>
            <a:r>
              <a:rPr lang="en-US" altLang="zh-CN" sz="2000" b="1">
                <a:solidFill>
                  <a:schemeClr val="folHlink"/>
                </a:solidFill>
                <a:latin typeface="Times New Roman" panose="02020603050405020304" pitchFamily="18" charset="0"/>
              </a:rPr>
              <a:t>VFORM</a:t>
            </a:r>
            <a:r>
              <a:rPr lang="en-US" altLang="zh-CN" sz="2000">
                <a:latin typeface="Times New Roman" panose="02020603050405020304" pitchFamily="18" charset="0"/>
              </a:rPr>
              <a:t> past </a:t>
            </a:r>
            <a:r>
              <a:rPr lang="en-US" altLang="zh-CN" sz="2000" b="1">
                <a:solidFill>
                  <a:schemeClr val="folHlink"/>
                </a:solidFill>
                <a:latin typeface="Times New Roman" panose="02020603050405020304" pitchFamily="18" charset="0"/>
              </a:rPr>
              <a:t>AGR</a:t>
            </a:r>
            <a:r>
              <a:rPr lang="en-US" altLang="zh-CN" sz="2000">
                <a:latin typeface="Times New Roman" panose="02020603050405020304" pitchFamily="18" charset="0"/>
              </a:rPr>
              <a:t> {1s 2s 3s 1p 2p 3p})</a:t>
            </a:r>
            <a:r>
              <a:rPr lang="en-US" altLang="zh-CN" sz="2000">
                <a:latin typeface="Times New Roman" panose="02020603050405020304" pitchFamily="18" charset="0"/>
                <a:sym typeface="Symbol" panose="05050102010706020507" pitchFamily="18" charset="2"/>
              </a:rPr>
              <a:t></a:t>
            </a:r>
            <a:endParaRPr lang="en-US" altLang="zh-CN" sz="2000">
              <a:latin typeface="Times New Roman" panose="02020603050405020304" pitchFamily="18" charset="0"/>
            </a:endParaRPr>
          </a:p>
          <a:p>
            <a:pPr algn="just" eaLnBrk="1" hangingPunct="1"/>
            <a:r>
              <a:rPr lang="en-US" altLang="zh-CN" sz="2000">
                <a:latin typeface="Times New Roman" panose="02020603050405020304" pitchFamily="18" charset="0"/>
              </a:rPr>
              <a:t>              (V </a:t>
            </a:r>
            <a:r>
              <a:rPr lang="en-US" altLang="zh-CN" sz="2000" b="1">
                <a:solidFill>
                  <a:schemeClr val="folHlink"/>
                </a:solidFill>
                <a:latin typeface="Times New Roman" panose="02020603050405020304" pitchFamily="18" charset="0"/>
              </a:rPr>
              <a:t>ROOT</a:t>
            </a:r>
            <a:r>
              <a:rPr lang="en-US" altLang="zh-CN" sz="2000">
                <a:latin typeface="Times New Roman" panose="02020603050405020304" pitchFamily="18" charset="0"/>
              </a:rPr>
              <a:t> ?r </a:t>
            </a:r>
            <a:r>
              <a:rPr lang="en-US" altLang="zh-CN" sz="2000" b="1">
                <a:solidFill>
                  <a:schemeClr val="folHlink"/>
                </a:solidFill>
                <a:latin typeface="Times New Roman" panose="02020603050405020304" pitchFamily="18" charset="0"/>
              </a:rPr>
              <a:t>SUBCAT</a:t>
            </a:r>
            <a:r>
              <a:rPr lang="en-US" altLang="zh-CN" sz="2000">
                <a:latin typeface="Times New Roman" panose="02020603050405020304" pitchFamily="18" charset="0"/>
              </a:rPr>
              <a:t> ?s </a:t>
            </a:r>
            <a:r>
              <a:rPr lang="en-US" altLang="zh-CN" sz="2000" b="1">
                <a:solidFill>
                  <a:schemeClr val="folHlink"/>
                </a:solidFill>
                <a:latin typeface="Times New Roman" panose="02020603050405020304" pitchFamily="18" charset="0"/>
              </a:rPr>
              <a:t>VFORM</a:t>
            </a:r>
            <a:r>
              <a:rPr lang="en-US" altLang="zh-CN" sz="2000">
                <a:latin typeface="Times New Roman" panose="02020603050405020304" pitchFamily="18" charset="0"/>
              </a:rPr>
              <a:t> base </a:t>
            </a:r>
            <a:r>
              <a:rPr lang="en-US" altLang="zh-CN" sz="2000" b="1">
                <a:solidFill>
                  <a:schemeClr val="folHlink"/>
                </a:solidFill>
                <a:latin typeface="Times New Roman" panose="02020603050405020304" pitchFamily="18" charset="0"/>
              </a:rPr>
              <a:t>IRREG-PAST</a:t>
            </a:r>
            <a:r>
              <a:rPr lang="zh-CN" altLang="en-US" sz="2000">
                <a:latin typeface="Times New Roman" panose="02020603050405020304" pitchFamily="18" charset="0"/>
              </a:rPr>
              <a:t>－</a:t>
            </a:r>
            <a:r>
              <a:rPr lang="en-US" altLang="zh-CN" sz="2000">
                <a:latin typeface="Times New Roman" panose="02020603050405020304" pitchFamily="18" charset="0"/>
              </a:rPr>
              <a: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6F6F789D-0B53-45AA-9300-3F817FE44D98}"/>
              </a:ext>
            </a:extLst>
          </p:cNvPr>
          <p:cNvSpPr>
            <a:spLocks noGrp="1" noChangeArrowheads="1"/>
          </p:cNvSpPr>
          <p:nvPr>
            <p:ph type="title"/>
          </p:nvPr>
        </p:nvSpPr>
        <p:spPr/>
        <p:txBody>
          <a:bodyPr/>
          <a:lstStyle/>
          <a:p>
            <a:pPr eaLnBrk="1" hangingPunct="1"/>
            <a:r>
              <a:rPr lang="zh-CN" altLang="en-US" b="1"/>
              <a:t>词语形态分析与词典</a:t>
            </a:r>
            <a:r>
              <a:rPr lang="en-US" altLang="zh-CN" b="1"/>
              <a:t>(7)</a:t>
            </a:r>
          </a:p>
        </p:txBody>
      </p:sp>
      <p:sp>
        <p:nvSpPr>
          <p:cNvPr id="29699" name="Text Box 4">
            <a:extLst>
              <a:ext uri="{FF2B5EF4-FFF2-40B4-BE49-F238E27FC236}">
                <a16:creationId xmlns:a16="http://schemas.microsoft.com/office/drawing/2014/main" id="{6F99A17E-E3AC-4481-A7DD-5F18DE665E57}"/>
              </a:ext>
            </a:extLst>
          </p:cNvPr>
          <p:cNvSpPr txBox="1">
            <a:spLocks noChangeArrowheads="1"/>
          </p:cNvSpPr>
          <p:nvPr/>
        </p:nvSpPr>
        <p:spPr bwMode="auto">
          <a:xfrm>
            <a:off x="468313" y="1773238"/>
            <a:ext cx="8351837" cy="4554537"/>
          </a:xfrm>
          <a:prstGeom prst="rect">
            <a:avLst/>
          </a:prstGeom>
          <a:solidFill>
            <a:srgbClr val="FFFFFF"/>
          </a:solidFill>
          <a:ln w="9525">
            <a:solidFill>
              <a:srgbClr val="000000"/>
            </a:solidFill>
            <a:miter lim="800000"/>
            <a:headEnd/>
            <a:tailEnd/>
          </a:ln>
        </p:spPr>
        <p:txBody>
          <a:bodyPr/>
          <a:lstStyle>
            <a:lvl1pPr>
              <a:defRPr>
                <a:solidFill>
                  <a:schemeClr val="tx1"/>
                </a:solidFill>
                <a:latin typeface="Verdana" panose="020B0604030504040204" pitchFamily="34" charset="0"/>
                <a:ea typeface="宋体" panose="02010600030101010101" pitchFamily="2" charset="-122"/>
              </a:defRPr>
            </a:lvl1pPr>
            <a:lvl2pPr>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spcBef>
                <a:spcPts val="775"/>
              </a:spcBef>
              <a:spcAft>
                <a:spcPts val="775"/>
              </a:spcAft>
            </a:pPr>
            <a:r>
              <a:rPr lang="zh-CN" altLang="en-US" sz="2000" b="1">
                <a:latin typeface="Times New Roman" panose="02020603050405020304" pitchFamily="18" charset="0"/>
              </a:rPr>
              <a:t>过去完成时</a:t>
            </a:r>
          </a:p>
          <a:p>
            <a:pPr lvl="1" algn="just" eaLnBrk="1" hangingPunct="1">
              <a:buFont typeface="Times New Roman" panose="02020603050405020304" pitchFamily="18" charset="0"/>
              <a:buChar char="4"/>
            </a:pPr>
            <a:r>
              <a:rPr lang="en-US" altLang="zh-CN" sz="2000">
                <a:latin typeface="Times New Roman" panose="02020603050405020304" pitchFamily="18" charset="0"/>
              </a:rPr>
              <a:t>. (V </a:t>
            </a:r>
            <a:r>
              <a:rPr lang="en-US" altLang="zh-CN" sz="2000" b="1">
                <a:solidFill>
                  <a:schemeClr val="folHlink"/>
                </a:solidFill>
                <a:latin typeface="Times New Roman" panose="02020603050405020304" pitchFamily="18" charset="0"/>
              </a:rPr>
              <a:t>ROOT</a:t>
            </a:r>
            <a:r>
              <a:rPr lang="en-US" altLang="zh-CN" sz="2000">
                <a:latin typeface="Times New Roman" panose="02020603050405020304" pitchFamily="18" charset="0"/>
              </a:rPr>
              <a:t> ?r </a:t>
            </a:r>
            <a:r>
              <a:rPr lang="en-US" altLang="zh-CN" sz="2000" b="1">
                <a:solidFill>
                  <a:schemeClr val="folHlink"/>
                </a:solidFill>
                <a:latin typeface="Times New Roman" panose="02020603050405020304" pitchFamily="18" charset="0"/>
              </a:rPr>
              <a:t>SUBCAT</a:t>
            </a:r>
            <a:r>
              <a:rPr lang="en-US" altLang="zh-CN" sz="2000">
                <a:latin typeface="Times New Roman" panose="02020603050405020304" pitchFamily="18" charset="0"/>
              </a:rPr>
              <a:t> ?s </a:t>
            </a:r>
            <a:r>
              <a:rPr lang="en-US" altLang="zh-CN" sz="2000" b="1">
                <a:solidFill>
                  <a:schemeClr val="folHlink"/>
                </a:solidFill>
                <a:latin typeface="Times New Roman" panose="02020603050405020304" pitchFamily="18" charset="0"/>
              </a:rPr>
              <a:t>VFORM</a:t>
            </a:r>
            <a:r>
              <a:rPr lang="en-US" altLang="zh-CN" sz="2000">
                <a:latin typeface="Times New Roman" panose="02020603050405020304" pitchFamily="18" charset="0"/>
              </a:rPr>
              <a:t> pastprt)</a:t>
            </a:r>
            <a:r>
              <a:rPr lang="en-US" altLang="zh-CN" sz="2000">
                <a:latin typeface="Times New Roman" panose="02020603050405020304" pitchFamily="18" charset="0"/>
                <a:sym typeface="Symbol" panose="05050102010706020507" pitchFamily="18" charset="2"/>
              </a:rPr>
              <a:t></a:t>
            </a:r>
            <a:endParaRPr lang="en-US" altLang="zh-CN" sz="2000">
              <a:latin typeface="Times New Roman" panose="02020603050405020304" pitchFamily="18" charset="0"/>
            </a:endParaRPr>
          </a:p>
          <a:p>
            <a:pPr algn="just" eaLnBrk="1" hangingPunct="1"/>
            <a:r>
              <a:rPr lang="en-US" altLang="zh-CN" sz="2000">
                <a:latin typeface="Times New Roman" panose="02020603050405020304" pitchFamily="18" charset="0"/>
              </a:rPr>
              <a:t>               (V </a:t>
            </a:r>
            <a:r>
              <a:rPr lang="en-US" altLang="zh-CN" sz="2000" b="1">
                <a:solidFill>
                  <a:schemeClr val="folHlink"/>
                </a:solidFill>
                <a:latin typeface="Times New Roman" panose="02020603050405020304" pitchFamily="18" charset="0"/>
              </a:rPr>
              <a:t>ROOT</a:t>
            </a:r>
            <a:r>
              <a:rPr lang="en-US" altLang="zh-CN" sz="2000">
                <a:latin typeface="Times New Roman" panose="02020603050405020304" pitchFamily="18" charset="0"/>
              </a:rPr>
              <a:t> ?r </a:t>
            </a:r>
            <a:r>
              <a:rPr lang="en-US" altLang="zh-CN" sz="2000" b="1">
                <a:solidFill>
                  <a:schemeClr val="folHlink"/>
                </a:solidFill>
                <a:latin typeface="Times New Roman" panose="02020603050405020304" pitchFamily="18" charset="0"/>
              </a:rPr>
              <a:t>SUBCAT</a:t>
            </a:r>
            <a:r>
              <a:rPr lang="en-US" altLang="zh-CN" sz="2000">
                <a:latin typeface="Times New Roman" panose="02020603050405020304" pitchFamily="18" charset="0"/>
              </a:rPr>
              <a:t> ?s </a:t>
            </a:r>
            <a:r>
              <a:rPr lang="en-US" altLang="zh-CN" sz="2000" b="1">
                <a:solidFill>
                  <a:schemeClr val="folHlink"/>
                </a:solidFill>
                <a:latin typeface="Times New Roman" panose="02020603050405020304" pitchFamily="18" charset="0"/>
              </a:rPr>
              <a:t>VFORM</a:t>
            </a:r>
            <a:r>
              <a:rPr lang="en-US" altLang="zh-CN" sz="2000">
                <a:latin typeface="Times New Roman" panose="02020603050405020304" pitchFamily="18" charset="0"/>
              </a:rPr>
              <a:t> base </a:t>
            </a:r>
            <a:r>
              <a:rPr lang="en-US" altLang="zh-CN" sz="2000" b="1">
                <a:solidFill>
                  <a:schemeClr val="folHlink"/>
                </a:solidFill>
                <a:latin typeface="Times New Roman" panose="02020603050405020304" pitchFamily="18" charset="0"/>
              </a:rPr>
              <a:t>EN-PASTPRT</a:t>
            </a:r>
            <a:r>
              <a:rPr lang="zh-CN" altLang="en-US" sz="2000">
                <a:latin typeface="Times New Roman" panose="02020603050405020304" pitchFamily="18" charset="0"/>
              </a:rPr>
              <a:t>－</a:t>
            </a:r>
            <a:r>
              <a:rPr lang="en-US" altLang="zh-CN" sz="2000">
                <a:latin typeface="Times New Roman" panose="02020603050405020304" pitchFamily="18" charset="0"/>
              </a:rPr>
              <a:t>)+ED</a:t>
            </a:r>
          </a:p>
          <a:p>
            <a:pPr lvl="1" algn="just" eaLnBrk="1" hangingPunct="1">
              <a:buFont typeface="Times New Roman" panose="02020603050405020304" pitchFamily="18" charset="0"/>
              <a:buChar char="5"/>
            </a:pPr>
            <a:r>
              <a:rPr lang="en-US" altLang="zh-CN" sz="2000">
                <a:latin typeface="Times New Roman" panose="02020603050405020304" pitchFamily="18" charset="0"/>
              </a:rPr>
              <a:t>. (V </a:t>
            </a:r>
            <a:r>
              <a:rPr lang="en-US" altLang="zh-CN" sz="2000" b="1">
                <a:solidFill>
                  <a:schemeClr val="folHlink"/>
                </a:solidFill>
                <a:latin typeface="Times New Roman" panose="02020603050405020304" pitchFamily="18" charset="0"/>
              </a:rPr>
              <a:t>ROOT</a:t>
            </a:r>
            <a:r>
              <a:rPr lang="en-US" altLang="zh-CN" sz="2000">
                <a:latin typeface="Times New Roman" panose="02020603050405020304" pitchFamily="18" charset="0"/>
              </a:rPr>
              <a:t> ?r </a:t>
            </a:r>
            <a:r>
              <a:rPr lang="en-US" altLang="zh-CN" sz="2000" b="1">
                <a:solidFill>
                  <a:schemeClr val="folHlink"/>
                </a:solidFill>
                <a:latin typeface="Times New Roman" panose="02020603050405020304" pitchFamily="18" charset="0"/>
              </a:rPr>
              <a:t>SUBCAT</a:t>
            </a:r>
            <a:r>
              <a:rPr lang="en-US" altLang="zh-CN" sz="2000">
                <a:latin typeface="Times New Roman" panose="02020603050405020304" pitchFamily="18" charset="0"/>
              </a:rPr>
              <a:t> ?s </a:t>
            </a:r>
            <a:r>
              <a:rPr lang="en-US" altLang="zh-CN" sz="2000" b="1">
                <a:solidFill>
                  <a:schemeClr val="folHlink"/>
                </a:solidFill>
                <a:latin typeface="Times New Roman" panose="02020603050405020304" pitchFamily="18" charset="0"/>
              </a:rPr>
              <a:t>VFORM</a:t>
            </a:r>
            <a:r>
              <a:rPr lang="en-US" altLang="zh-CN" sz="2000">
                <a:latin typeface="Times New Roman" panose="02020603050405020304" pitchFamily="18" charset="0"/>
              </a:rPr>
              <a:t> past)</a:t>
            </a:r>
            <a:r>
              <a:rPr lang="en-US" altLang="zh-CN" sz="2000">
                <a:latin typeface="Times New Roman" panose="02020603050405020304" pitchFamily="18" charset="0"/>
                <a:sym typeface="Symbol" panose="05050102010706020507" pitchFamily="18" charset="2"/>
              </a:rPr>
              <a:t></a:t>
            </a:r>
            <a:endParaRPr lang="en-US" altLang="zh-CN" sz="2000">
              <a:latin typeface="Times New Roman" panose="02020603050405020304" pitchFamily="18" charset="0"/>
            </a:endParaRPr>
          </a:p>
          <a:p>
            <a:pPr algn="just" eaLnBrk="1" hangingPunct="1"/>
            <a:r>
              <a:rPr lang="en-US" altLang="zh-CN" sz="2000">
                <a:latin typeface="Times New Roman" panose="02020603050405020304" pitchFamily="18" charset="0"/>
              </a:rPr>
              <a:t>               (V </a:t>
            </a:r>
            <a:r>
              <a:rPr lang="en-US" altLang="zh-CN" sz="2000" b="1">
                <a:solidFill>
                  <a:schemeClr val="folHlink"/>
                </a:solidFill>
                <a:latin typeface="Times New Roman" panose="02020603050405020304" pitchFamily="18" charset="0"/>
              </a:rPr>
              <a:t>ROOT</a:t>
            </a:r>
            <a:r>
              <a:rPr lang="en-US" altLang="zh-CN" sz="2000">
                <a:latin typeface="Times New Roman" panose="02020603050405020304" pitchFamily="18" charset="0"/>
              </a:rPr>
              <a:t> ?r </a:t>
            </a:r>
            <a:r>
              <a:rPr lang="en-US" altLang="zh-CN" sz="2000" b="1">
                <a:solidFill>
                  <a:schemeClr val="folHlink"/>
                </a:solidFill>
                <a:latin typeface="Times New Roman" panose="02020603050405020304" pitchFamily="18" charset="0"/>
              </a:rPr>
              <a:t>SUBCAT</a:t>
            </a:r>
            <a:r>
              <a:rPr lang="en-US" altLang="zh-CN" sz="2000">
                <a:latin typeface="Times New Roman" panose="02020603050405020304" pitchFamily="18" charset="0"/>
              </a:rPr>
              <a:t> ?s </a:t>
            </a:r>
            <a:r>
              <a:rPr lang="en-US" altLang="zh-CN" sz="2000" b="1">
                <a:solidFill>
                  <a:schemeClr val="folHlink"/>
                </a:solidFill>
                <a:latin typeface="Times New Roman" panose="02020603050405020304" pitchFamily="18" charset="0"/>
              </a:rPr>
              <a:t>VFORM</a:t>
            </a:r>
            <a:r>
              <a:rPr lang="en-US" altLang="zh-CN" sz="2000">
                <a:latin typeface="Times New Roman" panose="02020603050405020304" pitchFamily="18" charset="0"/>
              </a:rPr>
              <a:t> base </a:t>
            </a:r>
            <a:r>
              <a:rPr lang="en-US" altLang="zh-CN" sz="2000" b="1">
                <a:solidFill>
                  <a:schemeClr val="folHlink"/>
                </a:solidFill>
                <a:latin typeface="Times New Roman" panose="02020603050405020304" pitchFamily="18" charset="0"/>
              </a:rPr>
              <a:t>EN-PASTPRT</a:t>
            </a:r>
            <a:r>
              <a:rPr lang="zh-CN" altLang="en-US" sz="2000">
                <a:latin typeface="Times New Roman" panose="02020603050405020304" pitchFamily="18" charset="0"/>
              </a:rPr>
              <a:t>＋</a:t>
            </a:r>
            <a:r>
              <a:rPr lang="en-US" altLang="zh-CN" sz="2000">
                <a:latin typeface="Times New Roman" panose="02020603050405020304" pitchFamily="18" charset="0"/>
              </a:rPr>
              <a:t>)+EN</a:t>
            </a:r>
          </a:p>
          <a:p>
            <a:pPr algn="just" eaLnBrk="1" hangingPunct="1">
              <a:spcBef>
                <a:spcPts val="775"/>
              </a:spcBef>
              <a:spcAft>
                <a:spcPts val="775"/>
              </a:spcAft>
            </a:pPr>
            <a:r>
              <a:rPr lang="zh-CN" altLang="en-US" sz="2000" b="1">
                <a:latin typeface="Times New Roman" panose="02020603050405020304" pitchFamily="18" charset="0"/>
              </a:rPr>
              <a:t>现在进行时</a:t>
            </a:r>
          </a:p>
          <a:p>
            <a:pPr lvl="1" algn="just" eaLnBrk="1" hangingPunct="1">
              <a:buFont typeface="Times New Roman" panose="02020603050405020304" pitchFamily="18" charset="0"/>
              <a:buChar char="6"/>
            </a:pPr>
            <a:r>
              <a:rPr lang="en-US" altLang="zh-CN" sz="2000">
                <a:latin typeface="Times New Roman" panose="02020603050405020304" pitchFamily="18" charset="0"/>
              </a:rPr>
              <a:t>. (V </a:t>
            </a:r>
            <a:r>
              <a:rPr lang="en-US" altLang="zh-CN" sz="2000" b="1">
                <a:solidFill>
                  <a:schemeClr val="folHlink"/>
                </a:solidFill>
                <a:latin typeface="Times New Roman" panose="02020603050405020304" pitchFamily="18" charset="0"/>
              </a:rPr>
              <a:t>ROOT</a:t>
            </a:r>
            <a:r>
              <a:rPr lang="en-US" altLang="zh-CN" sz="2000">
                <a:latin typeface="Times New Roman" panose="02020603050405020304" pitchFamily="18" charset="0"/>
              </a:rPr>
              <a:t> ?r </a:t>
            </a:r>
            <a:r>
              <a:rPr lang="en-US" altLang="zh-CN" sz="2000" b="1">
                <a:solidFill>
                  <a:schemeClr val="folHlink"/>
                </a:solidFill>
                <a:latin typeface="Times New Roman" panose="02020603050405020304" pitchFamily="18" charset="0"/>
              </a:rPr>
              <a:t>SUBCAT</a:t>
            </a:r>
            <a:r>
              <a:rPr lang="en-US" altLang="zh-CN" sz="2000">
                <a:latin typeface="Times New Roman" panose="02020603050405020304" pitchFamily="18" charset="0"/>
              </a:rPr>
              <a:t> ?s </a:t>
            </a:r>
            <a:r>
              <a:rPr lang="en-US" altLang="zh-CN" sz="2000" b="1">
                <a:solidFill>
                  <a:schemeClr val="folHlink"/>
                </a:solidFill>
                <a:latin typeface="Times New Roman" panose="02020603050405020304" pitchFamily="18" charset="0"/>
              </a:rPr>
              <a:t>VFORM</a:t>
            </a:r>
            <a:r>
              <a:rPr lang="en-US" altLang="zh-CN" sz="2000">
                <a:latin typeface="Times New Roman" panose="02020603050405020304" pitchFamily="18" charset="0"/>
              </a:rPr>
              <a:t> ing)</a:t>
            </a:r>
            <a:r>
              <a:rPr lang="en-US" altLang="zh-CN" sz="2000">
                <a:latin typeface="Times New Roman" panose="02020603050405020304" pitchFamily="18" charset="0"/>
                <a:sym typeface="Symbol" panose="05050102010706020507" pitchFamily="18" charset="2"/>
              </a:rPr>
              <a:t></a:t>
            </a:r>
            <a:endParaRPr lang="en-US" altLang="zh-CN" sz="2000">
              <a:latin typeface="Times New Roman" panose="02020603050405020304" pitchFamily="18" charset="0"/>
            </a:endParaRPr>
          </a:p>
          <a:p>
            <a:pPr algn="just" eaLnBrk="1" hangingPunct="1"/>
            <a:r>
              <a:rPr lang="en-US" altLang="zh-CN" sz="2000">
                <a:latin typeface="Times New Roman" panose="02020603050405020304" pitchFamily="18" charset="0"/>
              </a:rPr>
              <a:t>               (V </a:t>
            </a:r>
            <a:r>
              <a:rPr lang="en-US" altLang="zh-CN" sz="2000" b="1">
                <a:solidFill>
                  <a:schemeClr val="folHlink"/>
                </a:solidFill>
                <a:latin typeface="Times New Roman" panose="02020603050405020304" pitchFamily="18" charset="0"/>
              </a:rPr>
              <a:t>ROOT</a:t>
            </a:r>
            <a:r>
              <a:rPr lang="en-US" altLang="zh-CN" sz="2000">
                <a:latin typeface="Times New Roman" panose="02020603050405020304" pitchFamily="18" charset="0"/>
              </a:rPr>
              <a:t> ?r </a:t>
            </a:r>
            <a:r>
              <a:rPr lang="en-US" altLang="zh-CN" sz="2000" b="1">
                <a:solidFill>
                  <a:schemeClr val="folHlink"/>
                </a:solidFill>
                <a:latin typeface="Times New Roman" panose="02020603050405020304" pitchFamily="18" charset="0"/>
              </a:rPr>
              <a:t>SUBCAT</a:t>
            </a:r>
            <a:r>
              <a:rPr lang="en-US" altLang="zh-CN" sz="2000">
                <a:latin typeface="Times New Roman" panose="02020603050405020304" pitchFamily="18" charset="0"/>
              </a:rPr>
              <a:t> ?s </a:t>
            </a:r>
            <a:r>
              <a:rPr lang="en-US" altLang="zh-CN" sz="2000" b="1">
                <a:solidFill>
                  <a:schemeClr val="folHlink"/>
                </a:solidFill>
                <a:latin typeface="Times New Roman" panose="02020603050405020304" pitchFamily="18" charset="0"/>
              </a:rPr>
              <a:t>VFORM</a:t>
            </a:r>
            <a:r>
              <a:rPr lang="en-US" altLang="zh-CN" sz="2000">
                <a:latin typeface="Times New Roman" panose="02020603050405020304" pitchFamily="18" charset="0"/>
              </a:rPr>
              <a:t> base)+ING</a:t>
            </a:r>
          </a:p>
          <a:p>
            <a:pPr algn="just" eaLnBrk="1" hangingPunct="1">
              <a:spcBef>
                <a:spcPts val="775"/>
              </a:spcBef>
              <a:spcAft>
                <a:spcPts val="775"/>
              </a:spcAft>
            </a:pPr>
            <a:r>
              <a:rPr lang="zh-CN" altLang="en-US" sz="2000" b="1">
                <a:latin typeface="Times New Roman" panose="02020603050405020304" pitchFamily="18" charset="0"/>
              </a:rPr>
              <a:t>名词复数</a:t>
            </a:r>
          </a:p>
          <a:p>
            <a:pPr lvl="1" algn="just" eaLnBrk="1" hangingPunct="1">
              <a:buFont typeface="Times New Roman" panose="02020603050405020304" pitchFamily="18" charset="0"/>
              <a:buChar char="7"/>
            </a:pPr>
            <a:r>
              <a:rPr lang="en-US" altLang="zh-CN" sz="2000">
                <a:latin typeface="Times New Roman" panose="02020603050405020304" pitchFamily="18" charset="0"/>
              </a:rPr>
              <a:t>. (N </a:t>
            </a:r>
            <a:r>
              <a:rPr lang="en-US" altLang="zh-CN" sz="2000" b="1">
                <a:solidFill>
                  <a:schemeClr val="folHlink"/>
                </a:solidFill>
                <a:latin typeface="Times New Roman" panose="02020603050405020304" pitchFamily="18" charset="0"/>
              </a:rPr>
              <a:t>ROOT</a:t>
            </a:r>
            <a:r>
              <a:rPr lang="en-US" altLang="zh-CN" sz="2000">
                <a:latin typeface="Times New Roman" panose="02020603050405020304" pitchFamily="18" charset="0"/>
              </a:rPr>
              <a:t> ?r </a:t>
            </a:r>
            <a:r>
              <a:rPr lang="en-US" altLang="zh-CN" sz="2000" b="1">
                <a:solidFill>
                  <a:schemeClr val="folHlink"/>
                </a:solidFill>
                <a:latin typeface="Times New Roman" panose="02020603050405020304" pitchFamily="18" charset="0"/>
              </a:rPr>
              <a:t>AGR</a:t>
            </a:r>
            <a:r>
              <a:rPr lang="en-US" altLang="zh-CN" sz="2000" b="1">
                <a:latin typeface="Times New Roman" panose="02020603050405020304" pitchFamily="18" charset="0"/>
              </a:rPr>
              <a:t> </a:t>
            </a:r>
            <a:r>
              <a:rPr lang="en-US" altLang="zh-CN" sz="2000">
                <a:latin typeface="Times New Roman" panose="02020603050405020304" pitchFamily="18" charset="0"/>
              </a:rPr>
              <a:t>3p)</a:t>
            </a:r>
            <a:r>
              <a:rPr lang="en-US" altLang="zh-CN" sz="2000">
                <a:latin typeface="Times New Roman" panose="02020603050405020304" pitchFamily="18" charset="0"/>
                <a:sym typeface="Symbol" panose="05050102010706020507" pitchFamily="18" charset="2"/>
              </a:rPr>
              <a:t></a:t>
            </a:r>
            <a:endParaRPr lang="en-US" altLang="zh-CN" sz="2000">
              <a:latin typeface="Times New Roman" panose="02020603050405020304" pitchFamily="18" charset="0"/>
            </a:endParaRPr>
          </a:p>
          <a:p>
            <a:pPr algn="just" eaLnBrk="1" hangingPunct="1"/>
            <a:r>
              <a:rPr lang="en-US" altLang="zh-CN" sz="2000">
                <a:latin typeface="Times New Roman" panose="02020603050405020304" pitchFamily="18" charset="0"/>
              </a:rPr>
              <a:t>               (N </a:t>
            </a:r>
            <a:r>
              <a:rPr lang="en-US" altLang="zh-CN" sz="2000" b="1">
                <a:solidFill>
                  <a:schemeClr val="folHlink"/>
                </a:solidFill>
                <a:latin typeface="Times New Roman" panose="02020603050405020304" pitchFamily="18" charset="0"/>
              </a:rPr>
              <a:t>ROOT</a:t>
            </a:r>
            <a:r>
              <a:rPr lang="en-US" altLang="zh-CN" sz="2000">
                <a:latin typeface="Times New Roman" panose="02020603050405020304" pitchFamily="18" charset="0"/>
              </a:rPr>
              <a:t> ?r </a:t>
            </a:r>
            <a:r>
              <a:rPr lang="en-US" altLang="zh-CN" sz="2000" b="1">
                <a:solidFill>
                  <a:schemeClr val="folHlink"/>
                </a:solidFill>
                <a:latin typeface="Times New Roman" panose="02020603050405020304" pitchFamily="18" charset="0"/>
              </a:rPr>
              <a:t>AGR</a:t>
            </a:r>
            <a:r>
              <a:rPr lang="en-US" altLang="zh-CN" sz="2000">
                <a:latin typeface="Times New Roman" panose="02020603050405020304" pitchFamily="18" charset="0"/>
              </a:rPr>
              <a:t> 3p </a:t>
            </a:r>
            <a:r>
              <a:rPr lang="en-US" altLang="zh-CN" sz="2000" b="1">
                <a:solidFill>
                  <a:schemeClr val="folHlink"/>
                </a:solidFill>
                <a:latin typeface="Times New Roman" panose="02020603050405020304" pitchFamily="18" charset="0"/>
              </a:rPr>
              <a:t>IRREG-PL</a:t>
            </a:r>
            <a:r>
              <a:rPr lang="zh-CN" altLang="en-US" sz="2000">
                <a:latin typeface="Times New Roman" panose="02020603050405020304" pitchFamily="18" charset="0"/>
              </a:rPr>
              <a:t>－</a:t>
            </a:r>
            <a:r>
              <a:rPr lang="en-US" altLang="zh-CN" sz="2000">
                <a:latin typeface="Times New Roman" panose="02020603050405020304" pitchFamily="18" charset="0"/>
              </a:rPr>
              <a: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19C62ACF-0FD3-467E-B653-5A92F844EF7E}"/>
              </a:ext>
            </a:extLst>
          </p:cNvPr>
          <p:cNvSpPr>
            <a:spLocks noGrp="1" noChangeArrowheads="1"/>
          </p:cNvSpPr>
          <p:nvPr>
            <p:ph type="title"/>
          </p:nvPr>
        </p:nvSpPr>
        <p:spPr/>
        <p:txBody>
          <a:bodyPr/>
          <a:lstStyle/>
          <a:p>
            <a:pPr eaLnBrk="1" hangingPunct="1"/>
            <a:r>
              <a:rPr lang="zh-CN" altLang="en-US" b="1"/>
              <a:t>词语形态分析与词典</a:t>
            </a:r>
            <a:r>
              <a:rPr lang="en-US" altLang="zh-CN" b="1"/>
              <a:t>(8)</a:t>
            </a:r>
          </a:p>
        </p:txBody>
      </p:sp>
      <p:graphicFrame>
        <p:nvGraphicFramePr>
          <p:cNvPr id="31823" name="Group 79">
            <a:extLst>
              <a:ext uri="{FF2B5EF4-FFF2-40B4-BE49-F238E27FC236}">
                <a16:creationId xmlns:a16="http://schemas.microsoft.com/office/drawing/2014/main" id="{49895BE1-10A4-4AF9-9AC9-53EEED3B85BB}"/>
              </a:ext>
            </a:extLst>
          </p:cNvPr>
          <p:cNvGraphicFramePr>
            <a:graphicFrameLocks noGrp="1"/>
          </p:cNvGraphicFramePr>
          <p:nvPr>
            <p:ph idx="1"/>
          </p:nvPr>
        </p:nvGraphicFramePr>
        <p:xfrm>
          <a:off x="566738" y="1752600"/>
          <a:ext cx="8001000" cy="4267201"/>
        </p:xfrm>
        <a:graphic>
          <a:graphicData uri="http://schemas.openxmlformats.org/drawingml/2006/table">
            <a:tbl>
              <a:tblPr/>
              <a:tblGrid>
                <a:gridCol w="890587">
                  <a:extLst>
                    <a:ext uri="{9D8B030D-6E8A-4147-A177-3AD203B41FA5}">
                      <a16:colId xmlns:a16="http://schemas.microsoft.com/office/drawing/2014/main" val="20000"/>
                    </a:ext>
                  </a:extLst>
                </a:gridCol>
                <a:gridCol w="2568575">
                  <a:extLst>
                    <a:ext uri="{9D8B030D-6E8A-4147-A177-3AD203B41FA5}">
                      <a16:colId xmlns:a16="http://schemas.microsoft.com/office/drawing/2014/main" val="20001"/>
                    </a:ext>
                  </a:extLst>
                </a:gridCol>
                <a:gridCol w="788988">
                  <a:extLst>
                    <a:ext uri="{9D8B030D-6E8A-4147-A177-3AD203B41FA5}">
                      <a16:colId xmlns:a16="http://schemas.microsoft.com/office/drawing/2014/main" val="20002"/>
                    </a:ext>
                  </a:extLst>
                </a:gridCol>
                <a:gridCol w="3752850">
                  <a:extLst>
                    <a:ext uri="{9D8B030D-6E8A-4147-A177-3AD203B41FA5}">
                      <a16:colId xmlns:a16="http://schemas.microsoft.com/office/drawing/2014/main" val="20003"/>
                    </a:ext>
                  </a:extLst>
                </a:gridCol>
              </a:tblGrid>
              <a:tr h="963613">
                <a:tc>
                  <a:txBody>
                    <a:bodyPr/>
                    <a:lstStyle>
                      <a:lvl1pPr marL="469900" indent="-46990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a:t>
                      </a:r>
                      <a:endPar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spcBef>
                          <a:spcPct val="20000"/>
                        </a:spcBef>
                        <a:buClr>
                          <a:schemeClr val="accent2"/>
                        </a:buClr>
                        <a:buFont typeface="Wingdings" panose="05000000000000000000" pitchFamily="2" charset="2"/>
                        <a:tabLst>
                          <a:tab pos="866775" algn="l"/>
                        </a:tabLst>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tabLst>
                          <a:tab pos="866775" algn="l"/>
                        </a:tabLst>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tabLst>
                          <a:tab pos="866775" algn="l"/>
                        </a:tabLst>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tabLst>
                          <a:tab pos="866775" algn="l"/>
                        </a:tabLst>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tabLst>
                          <a:tab pos="866775" algn="l"/>
                        </a:tabLst>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tabLst>
                          <a:tab pos="866775" algn="l"/>
                        </a:tabLst>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tabLst>
                          <a:tab pos="866775" algn="l"/>
                        </a:tabLst>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tabLst>
                          <a:tab pos="866775" algn="l"/>
                        </a:tabLst>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tabLst>
                          <a:tab pos="866775" algn="l"/>
                        </a:tabLst>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tab pos="866775" algn="l"/>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ART</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69900" algn="l" defTabSz="914400" rtl="0" eaLnBrk="0" fontAlgn="base" latinLnBrk="0" hangingPunct="0">
                        <a:lnSpc>
                          <a:spcPct val="100000"/>
                        </a:lnSpc>
                        <a:spcBef>
                          <a:spcPct val="0"/>
                        </a:spcBef>
                        <a:spcAft>
                          <a:spcPct val="0"/>
                        </a:spcAft>
                        <a:buClrTx/>
                        <a:buSzTx/>
                        <a:buFontTx/>
                        <a:buNone/>
                        <a:tabLst>
                          <a:tab pos="866775" algn="l"/>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ROOT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A1</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69900" algn="l" defTabSz="914400" rtl="0" eaLnBrk="0" fontAlgn="base" latinLnBrk="0" hangingPunct="0">
                        <a:lnSpc>
                          <a:spcPct val="100000"/>
                        </a:lnSpc>
                        <a:spcBef>
                          <a:spcPct val="0"/>
                        </a:spcBef>
                        <a:spcAft>
                          <a:spcPct val="0"/>
                        </a:spcAft>
                        <a:buClrTx/>
                        <a:buSzTx/>
                        <a:buFontTx/>
                        <a:buNone/>
                        <a:tabLst>
                          <a:tab pos="866775" algn="l"/>
                        </a:tabLst>
                      </a:pP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 AGR</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3s)</a:t>
                      </a:r>
                      <a:endPar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saw:</a:t>
                      </a:r>
                      <a:endPar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03225">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03225"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N</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ROOT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SAW1</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 AGR</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3s)</a:t>
                      </a: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065338">
                <a:tc>
                  <a:txBody>
                    <a:bodyPr/>
                    <a:lstStyle>
                      <a:lvl1pPr marL="469900" indent="-46990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be:</a:t>
                      </a:r>
                      <a:endPar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03225">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03225"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V</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ROOT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BE1</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VFORM</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base</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IRREG-PRES</a:t>
                      </a:r>
                      <a:r>
                        <a:rPr kumimoji="0"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zh-CN" altLang="en-US"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IRREG-PAST</a:t>
                      </a:r>
                      <a:r>
                        <a:rPr kumimoji="0"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zh-CN" altLang="en-US"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EN-PASTPRT</a:t>
                      </a:r>
                      <a:r>
                        <a:rPr kumimoji="0"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zh-CN" altLang="en-US"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SUBCAT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{_adjp _np})</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see:</a:t>
                      </a:r>
                      <a:endPar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03225">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03225"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V</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ROOT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SEE1</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VFORM</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base</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IRREG-PRES</a:t>
                      </a:r>
                      <a:r>
                        <a:rPr kumimoji="0"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zh-CN" altLang="en-US"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IRREG-PAST</a:t>
                      </a:r>
                      <a:r>
                        <a:rPr kumimoji="0"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zh-CN" altLang="en-US"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EN-PASTPRT</a:t>
                      </a:r>
                      <a:r>
                        <a:rPr kumimoji="0"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zh-CN" altLang="en-US"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SUBCAT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_np)</a:t>
                      </a: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38250">
                <a:tc>
                  <a:txBody>
                    <a:bodyPr/>
                    <a:lstStyle>
                      <a:lvl1pPr marL="469900" indent="-46990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cry:</a:t>
                      </a:r>
                      <a:endPar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03225">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03225"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V</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ROOT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CRY1</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VFORM</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base</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 SUBCAT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_none)</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saw:</a:t>
                      </a:r>
                      <a:endPar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03225">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03225"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V</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ROOT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SEE1</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VFORM</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past</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 SUBCAT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_np)</a:t>
                      </a:r>
                    </a:p>
                  </a:txBody>
                  <a:tcP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45788A20-404C-483A-866E-AEADFD747ED1}"/>
              </a:ext>
            </a:extLst>
          </p:cNvPr>
          <p:cNvSpPr>
            <a:spLocks noGrp="1" noChangeArrowheads="1"/>
          </p:cNvSpPr>
          <p:nvPr>
            <p:ph type="title"/>
          </p:nvPr>
        </p:nvSpPr>
        <p:spPr/>
        <p:txBody>
          <a:bodyPr/>
          <a:lstStyle/>
          <a:p>
            <a:pPr eaLnBrk="1" hangingPunct="1"/>
            <a:r>
              <a:rPr lang="zh-CN" altLang="en-US" b="1"/>
              <a:t>词语形态分析与词典</a:t>
            </a:r>
            <a:r>
              <a:rPr lang="en-US" altLang="zh-CN" b="1"/>
              <a:t>(9)</a:t>
            </a:r>
          </a:p>
        </p:txBody>
      </p:sp>
      <p:graphicFrame>
        <p:nvGraphicFramePr>
          <p:cNvPr id="33913" name="Group 121">
            <a:extLst>
              <a:ext uri="{FF2B5EF4-FFF2-40B4-BE49-F238E27FC236}">
                <a16:creationId xmlns:a16="http://schemas.microsoft.com/office/drawing/2014/main" id="{587C14AF-F986-4B85-94DE-02C7B39660E6}"/>
              </a:ext>
            </a:extLst>
          </p:cNvPr>
          <p:cNvGraphicFramePr>
            <a:graphicFrameLocks noGrp="1"/>
          </p:cNvGraphicFramePr>
          <p:nvPr>
            <p:ph idx="1"/>
          </p:nvPr>
        </p:nvGraphicFramePr>
        <p:xfrm>
          <a:off x="566738" y="1752600"/>
          <a:ext cx="7689850" cy="4023276"/>
        </p:xfrm>
        <a:graphic>
          <a:graphicData uri="http://schemas.openxmlformats.org/drawingml/2006/table">
            <a:tbl>
              <a:tblPr/>
              <a:tblGrid>
                <a:gridCol w="855662">
                  <a:extLst>
                    <a:ext uri="{9D8B030D-6E8A-4147-A177-3AD203B41FA5}">
                      <a16:colId xmlns:a16="http://schemas.microsoft.com/office/drawing/2014/main" val="20000"/>
                    </a:ext>
                  </a:extLst>
                </a:gridCol>
                <a:gridCol w="2468563">
                  <a:extLst>
                    <a:ext uri="{9D8B030D-6E8A-4147-A177-3AD203B41FA5}">
                      <a16:colId xmlns:a16="http://schemas.microsoft.com/office/drawing/2014/main" val="20001"/>
                    </a:ext>
                  </a:extLst>
                </a:gridCol>
                <a:gridCol w="758825">
                  <a:extLst>
                    <a:ext uri="{9D8B030D-6E8A-4147-A177-3AD203B41FA5}">
                      <a16:colId xmlns:a16="http://schemas.microsoft.com/office/drawing/2014/main" val="20002"/>
                    </a:ext>
                  </a:extLst>
                </a:gridCol>
                <a:gridCol w="3606800">
                  <a:extLst>
                    <a:ext uri="{9D8B030D-6E8A-4147-A177-3AD203B41FA5}">
                      <a16:colId xmlns:a16="http://schemas.microsoft.com/office/drawing/2014/main" val="20003"/>
                    </a:ext>
                  </a:extLst>
                </a:gridCol>
              </a:tblGrid>
              <a:tr h="1188521">
                <a:tc rowSpan="2">
                  <a:txBody>
                    <a:bodyPr/>
                    <a:lstStyle>
                      <a:lvl1pPr marL="469900" indent="-46990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dog:</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6990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469900" marR="0" lvl="0" indent="-46990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469900" marR="0" lvl="0" indent="-46990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469900" marR="0" lvl="0" indent="-46990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fish:</a:t>
                      </a:r>
                      <a:endPar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2">
                  <a:txBody>
                    <a:bodyPr/>
                    <a:lstStyle>
                      <a:lvl1pPr marL="469900" indent="-403225">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03225"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N</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ROOT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DOG1</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 AGR</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3s)</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N</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ROOT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FISH1</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AGR</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{3s 3p}</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IRREG_PL</a:t>
                      </a:r>
                      <a:r>
                        <a:rPr kumimoji="0" lang="zh-CN" altLang="en-US"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txBody>
                  <a:tcPr marT="45699" marB="45699"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saw:</a:t>
                      </a:r>
                      <a:endPar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699" marB="4569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03225">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03225"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V</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ROOT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SAW2</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VFORM</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base</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 SUBCAT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_np)</a:t>
                      </a:r>
                    </a:p>
                  </a:txBody>
                  <a:tcPr marT="45699" marB="4569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97122">
                <a:tc vMerge="1">
                  <a:txBody>
                    <a:bodyPr/>
                    <a:lstStyle/>
                    <a:p>
                      <a:endParaRPr lang="zh-CN" altLang="en-US"/>
                    </a:p>
                  </a:txBody>
                  <a:tcPr/>
                </a:tc>
                <a:tc vMerge="1">
                  <a:txBody>
                    <a:bodyPr/>
                    <a:lstStyle/>
                    <a:p>
                      <a:endParaRPr lang="zh-CN" altLang="en-US"/>
                    </a:p>
                  </a:txBody>
                  <a:tcPr/>
                </a:tc>
                <a:tc rowSpan="2">
                  <a:txBody>
                    <a:bodyPr/>
                    <a:lstStyle>
                      <a:lvl1pPr marL="469900" indent="-46990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seed:</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6990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469900" marR="0" lvl="0" indent="-46990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469900" marR="0" lvl="0" indent="-46990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469900" marR="0" lvl="0" indent="-46990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the:</a:t>
                      </a:r>
                      <a:endPar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699" marB="4569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lvl1pPr marL="469900" indent="-403225">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03225"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N</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ROOT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SEED1</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AGR</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3s)</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ART</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ROOT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THE1</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 AGR</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{3s 3p})</a:t>
                      </a:r>
                    </a:p>
                  </a:txBody>
                  <a:tcPr marT="45699" marB="4569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37082">
                <a:tc>
                  <a:txBody>
                    <a:bodyPr/>
                    <a:lstStyle>
                      <a:lvl1pPr marL="469900" indent="-46990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happy:</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6990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469900" marR="0" lvl="0" indent="-46990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469900" marR="0" lvl="0" indent="-46990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he:</a:t>
                      </a:r>
                      <a:endParaRPr kumimoji="0" lang="en-US" altLang="zh-CN"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03225">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511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30083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655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922713" indent="-398463"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03225" algn="l"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ADJ</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SUBCAT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_vp:inf)</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CAT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PRO</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ROOT</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HE1</a:t>
                      </a:r>
                      <a:endParaRPr kumimoji="0" lang="en-US" altLang="zh-CN" sz="1800" b="0" i="0" u="none" strike="noStrike" cap="none" normalizeH="0" baseline="0">
                        <a:ln>
                          <a:noFill/>
                        </a:ln>
                        <a:solidFill>
                          <a:schemeClr val="tx1"/>
                        </a:solidFill>
                        <a:effectLst/>
                        <a:latin typeface="Verdana" panose="020B0604030504040204" pitchFamily="34" charset="0"/>
                        <a:ea typeface="宋体" panose="02010600030101010101" pitchFamily="2" charset="-122"/>
                        <a:cs typeface="Times New Roman" panose="02020603050405020304" pitchFamily="18" charset="0"/>
                      </a:endParaRPr>
                    </a:p>
                    <a:p>
                      <a:pPr marL="469900" marR="0" lvl="0" indent="-403225"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a:ln>
                            <a:noFill/>
                          </a:ln>
                          <a:solidFill>
                            <a:schemeClr val="folHlink"/>
                          </a:solidFill>
                          <a:effectLst/>
                          <a:latin typeface="Times New Roman" panose="02020603050405020304" pitchFamily="18" charset="0"/>
                          <a:ea typeface="宋体" panose="02010600030101010101" pitchFamily="2" charset="-122"/>
                          <a:cs typeface="Times New Roman" panose="02020603050405020304" pitchFamily="18" charset="0"/>
                        </a:rPr>
                        <a:t> AGR</a:t>
                      </a:r>
                      <a:r>
                        <a:rPr kumimoji="0" lang="en-US" altLang="zh-CN" sz="18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3s)</a:t>
                      </a:r>
                    </a:p>
                  </a:txBody>
                  <a:tcPr marT="45699" marB="45699"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CD41B2C1-1944-4F6B-A9F8-F31984213CC8}"/>
              </a:ext>
            </a:extLst>
          </p:cNvPr>
          <p:cNvSpPr>
            <a:spLocks noGrp="1" noChangeArrowheads="1"/>
          </p:cNvSpPr>
          <p:nvPr>
            <p:ph type="title"/>
          </p:nvPr>
        </p:nvSpPr>
        <p:spPr/>
        <p:txBody>
          <a:bodyPr/>
          <a:lstStyle/>
          <a:p>
            <a:pPr eaLnBrk="1" hangingPunct="1"/>
            <a:r>
              <a:rPr lang="zh-CN" altLang="en-US" b="1" dirty="0"/>
              <a:t>一个带特征的文法及其分析</a:t>
            </a:r>
            <a:r>
              <a:rPr lang="en-US" altLang="zh-CN" b="1" dirty="0"/>
              <a:t>(1)</a:t>
            </a:r>
          </a:p>
        </p:txBody>
      </p:sp>
      <p:sp>
        <p:nvSpPr>
          <p:cNvPr id="32771" name="Rectangle 3">
            <a:extLst>
              <a:ext uri="{FF2B5EF4-FFF2-40B4-BE49-F238E27FC236}">
                <a16:creationId xmlns:a16="http://schemas.microsoft.com/office/drawing/2014/main" id="{DD712A13-B1CB-4663-9A40-A248F7AF2614}"/>
              </a:ext>
            </a:extLst>
          </p:cNvPr>
          <p:cNvSpPr>
            <a:spLocks noGrp="1" noChangeArrowheads="1"/>
          </p:cNvSpPr>
          <p:nvPr>
            <p:ph type="body" idx="1"/>
          </p:nvPr>
        </p:nvSpPr>
        <p:spPr/>
        <p:txBody>
          <a:bodyPr/>
          <a:lstStyle/>
          <a:p>
            <a:pPr marL="762000" indent="-762000" eaLnBrk="1" hangingPunct="1">
              <a:lnSpc>
                <a:spcPct val="80000"/>
              </a:lnSpc>
            </a:pPr>
            <a:r>
              <a:rPr lang="zh-CN" altLang="en-US" sz="2100" b="1" dirty="0"/>
              <a:t>一些约定</a:t>
            </a:r>
          </a:p>
          <a:p>
            <a:pPr marL="1131888" lvl="1" indent="-660400" eaLnBrk="1" hangingPunct="1">
              <a:lnSpc>
                <a:spcPct val="80000"/>
              </a:lnSpc>
            </a:pPr>
            <a:r>
              <a:rPr lang="zh-CN" altLang="en-US" sz="2000" dirty="0"/>
              <a:t>若某特征值只会作为一个特征的值，则当规则中有这样的值时，可省去特征名。如</a:t>
            </a:r>
            <a:r>
              <a:rPr lang="en-US" altLang="zh-CN" sz="2000" dirty="0"/>
              <a:t>inf</a:t>
            </a:r>
            <a:r>
              <a:rPr lang="zh-CN" altLang="en-US" sz="2000" dirty="0"/>
              <a:t>只能是特征</a:t>
            </a:r>
            <a:r>
              <a:rPr lang="en-US" altLang="zh-CN" sz="2100" b="1" dirty="0">
                <a:solidFill>
                  <a:schemeClr val="folHlink"/>
                </a:solidFill>
              </a:rPr>
              <a:t>VFORM</a:t>
            </a:r>
            <a:r>
              <a:rPr lang="zh-CN" altLang="en-US" sz="2000" dirty="0"/>
              <a:t>的值，则</a:t>
            </a:r>
            <a:r>
              <a:rPr lang="en-US" altLang="zh-CN" sz="2000" dirty="0"/>
              <a:t>(VP </a:t>
            </a:r>
            <a:r>
              <a:rPr lang="en-US" altLang="zh-CN" sz="2100" b="1" dirty="0">
                <a:solidFill>
                  <a:schemeClr val="folHlink"/>
                </a:solidFill>
              </a:rPr>
              <a:t>VFORM</a:t>
            </a:r>
            <a:r>
              <a:rPr lang="en-US" altLang="zh-CN" sz="2000" dirty="0"/>
              <a:t> inf)</a:t>
            </a:r>
            <a:r>
              <a:rPr lang="zh-CN" altLang="en-US" sz="2000" dirty="0"/>
              <a:t>将被简记为</a:t>
            </a:r>
            <a:r>
              <a:rPr lang="en-US" altLang="zh-CN" sz="2000" dirty="0"/>
              <a:t>VP[inf]</a:t>
            </a:r>
            <a:r>
              <a:rPr lang="zh-CN" altLang="en-US" sz="2000" dirty="0"/>
              <a:t>。</a:t>
            </a:r>
          </a:p>
          <a:p>
            <a:pPr marL="1131888" lvl="1" indent="-660400" eaLnBrk="1" hangingPunct="1">
              <a:lnSpc>
                <a:spcPct val="80000"/>
              </a:lnSpc>
            </a:pPr>
            <a:r>
              <a:rPr lang="zh-CN" altLang="en-US" sz="2000" dirty="0"/>
              <a:t>布尔特征的表示也可简化：对于布尔特征</a:t>
            </a:r>
            <a:r>
              <a:rPr lang="en-US" altLang="zh-CN" sz="2000" b="1" dirty="0"/>
              <a:t>B</a:t>
            </a:r>
            <a:r>
              <a:rPr lang="zh-CN" altLang="en-US" sz="2000" dirty="0"/>
              <a:t>，将用</a:t>
            </a:r>
            <a:r>
              <a:rPr lang="en-US" altLang="zh-CN" sz="2000" dirty="0"/>
              <a:t>C[+</a:t>
            </a:r>
            <a:r>
              <a:rPr lang="en-US" altLang="zh-CN" sz="2000" b="1" dirty="0"/>
              <a:t>B</a:t>
            </a:r>
            <a:r>
              <a:rPr lang="en-US" altLang="zh-CN" sz="2000" dirty="0"/>
              <a:t>]</a:t>
            </a:r>
            <a:r>
              <a:rPr lang="zh-CN" altLang="en-US" sz="2000" dirty="0"/>
              <a:t>表示成分</a:t>
            </a:r>
            <a:r>
              <a:rPr lang="en-US" altLang="zh-CN" sz="2000" dirty="0"/>
              <a:t>(C </a:t>
            </a:r>
            <a:r>
              <a:rPr lang="en-US" altLang="zh-CN" sz="2000" b="1" dirty="0"/>
              <a:t>B</a:t>
            </a:r>
            <a:r>
              <a:rPr lang="en-US" altLang="zh-CN" sz="2000" dirty="0"/>
              <a:t> </a:t>
            </a:r>
            <a:r>
              <a:rPr lang="zh-CN" altLang="en-US" sz="2000" dirty="0"/>
              <a:t>＋</a:t>
            </a:r>
            <a:r>
              <a:rPr lang="en-US" altLang="zh-CN" sz="2000" dirty="0"/>
              <a:t>)</a:t>
            </a:r>
            <a:r>
              <a:rPr lang="zh-CN" altLang="en-US" sz="2000" dirty="0"/>
              <a:t>。</a:t>
            </a:r>
          </a:p>
          <a:p>
            <a:pPr marL="1131888" lvl="1" indent="-660400" eaLnBrk="1" hangingPunct="1">
              <a:lnSpc>
                <a:spcPct val="80000"/>
              </a:lnSpc>
            </a:pPr>
            <a:r>
              <a:rPr lang="zh-CN" altLang="en-US" sz="2000" dirty="0"/>
              <a:t>通常限定重写规则左边成分很多特征的取值为规则右边主要子成分相应特征的值相同，这些特征称为</a:t>
            </a:r>
            <a:r>
              <a:rPr lang="zh-CN" altLang="en-US" sz="2000" b="1" dirty="0">
                <a:solidFill>
                  <a:schemeClr val="accent2"/>
                </a:solidFill>
              </a:rPr>
              <a:t>中心特征</a:t>
            </a:r>
            <a:r>
              <a:rPr lang="en-US" altLang="zh-CN" sz="2000" dirty="0"/>
              <a:t>(head feature)</a:t>
            </a:r>
            <a:r>
              <a:rPr lang="zh-CN" altLang="en-US" sz="2000" dirty="0"/>
              <a:t>。如下面规则所示，在所有关于动词短语的规则中，</a:t>
            </a:r>
            <a:r>
              <a:rPr lang="en-US" altLang="zh-CN" sz="2000" dirty="0"/>
              <a:t>VP</a:t>
            </a:r>
            <a:r>
              <a:rPr lang="zh-CN" altLang="en-US" sz="2000" dirty="0"/>
              <a:t>和</a:t>
            </a:r>
            <a:r>
              <a:rPr lang="en-US" altLang="zh-CN" sz="2000" dirty="0"/>
              <a:t>VP</a:t>
            </a:r>
            <a:r>
              <a:rPr lang="zh-CN" altLang="en-US" sz="2000" dirty="0"/>
              <a:t>中的主动词的</a:t>
            </a:r>
            <a:r>
              <a:rPr lang="en-US" altLang="zh-CN" sz="2000" b="1" dirty="0">
                <a:solidFill>
                  <a:schemeClr val="folHlink"/>
                </a:solidFill>
              </a:rPr>
              <a:t>VFORM</a:t>
            </a:r>
            <a:r>
              <a:rPr lang="zh-CN" altLang="en-US" sz="2000" dirty="0"/>
              <a:t>与</a:t>
            </a:r>
            <a:r>
              <a:rPr lang="en-US" altLang="zh-CN" sz="2000" b="1" dirty="0">
                <a:solidFill>
                  <a:schemeClr val="folHlink"/>
                </a:solidFill>
              </a:rPr>
              <a:t>AGR</a:t>
            </a:r>
            <a:r>
              <a:rPr lang="zh-CN" altLang="en-US" sz="2000" dirty="0"/>
              <a:t>值是相同的：</a:t>
            </a:r>
          </a:p>
          <a:p>
            <a:pPr marL="1493838" lvl="2" indent="-584200" eaLnBrk="1" hangingPunct="1">
              <a:lnSpc>
                <a:spcPct val="80000"/>
              </a:lnSpc>
              <a:buFont typeface="Wingdings" panose="05000000000000000000" pitchFamily="2" charset="2"/>
              <a:buNone/>
            </a:pPr>
            <a:r>
              <a:rPr lang="zh-CN" altLang="en-US" sz="1800" dirty="0"/>
              <a:t>  </a:t>
            </a:r>
            <a:r>
              <a:rPr lang="en-US" altLang="zh-CN" sz="2200" dirty="0"/>
              <a:t>(VP </a:t>
            </a:r>
            <a:r>
              <a:rPr lang="en-US" altLang="zh-CN" sz="2200" b="1" dirty="0">
                <a:solidFill>
                  <a:schemeClr val="folHlink"/>
                </a:solidFill>
                <a:latin typeface="Times New Roman" panose="02020603050405020304" pitchFamily="18" charset="0"/>
              </a:rPr>
              <a:t>VFORM</a:t>
            </a:r>
            <a:r>
              <a:rPr lang="en-US" altLang="zh-CN" sz="2200" dirty="0"/>
              <a:t> ?v </a:t>
            </a:r>
            <a:r>
              <a:rPr lang="en-US" altLang="zh-CN" sz="2200" b="1" dirty="0">
                <a:solidFill>
                  <a:schemeClr val="folHlink"/>
                </a:solidFill>
                <a:latin typeface="Times New Roman" panose="02020603050405020304" pitchFamily="18" charset="0"/>
              </a:rPr>
              <a:t>AGR </a:t>
            </a:r>
            <a:r>
              <a:rPr lang="en-US" altLang="zh-CN" sz="2200" dirty="0">
                <a:latin typeface="Times New Roman" panose="02020603050405020304" pitchFamily="18" charset="0"/>
              </a:rPr>
              <a:t>?a)</a:t>
            </a:r>
            <a:r>
              <a:rPr lang="en-US" altLang="zh-CN" sz="2200" dirty="0">
                <a:latin typeface="Times New Roman" panose="02020603050405020304" pitchFamily="18" charset="0"/>
                <a:sym typeface="Symbol" panose="05050102010706020507" pitchFamily="18" charset="2"/>
              </a:rPr>
              <a:t></a:t>
            </a:r>
            <a:endParaRPr lang="en-US" altLang="zh-CN" sz="2200" dirty="0">
              <a:latin typeface="Times New Roman" panose="02020603050405020304" pitchFamily="18" charset="0"/>
            </a:endParaRPr>
          </a:p>
          <a:p>
            <a:pPr marL="1493838" lvl="2" indent="-584200" eaLnBrk="1" hangingPunct="1">
              <a:lnSpc>
                <a:spcPct val="80000"/>
              </a:lnSpc>
              <a:buFont typeface="Wingdings" panose="05000000000000000000" pitchFamily="2" charset="2"/>
              <a:buNone/>
            </a:pPr>
            <a:r>
              <a:rPr lang="en-US" altLang="zh-CN" sz="2200" dirty="0">
                <a:latin typeface="Times New Roman" panose="02020603050405020304" pitchFamily="18" charset="0"/>
              </a:rPr>
              <a:t>              (V </a:t>
            </a:r>
            <a:r>
              <a:rPr lang="en-US" altLang="zh-CN" sz="2200" b="1" dirty="0">
                <a:solidFill>
                  <a:schemeClr val="folHlink"/>
                </a:solidFill>
                <a:latin typeface="Times New Roman" panose="02020603050405020304" pitchFamily="18" charset="0"/>
              </a:rPr>
              <a:t>VFORM</a:t>
            </a:r>
            <a:r>
              <a:rPr lang="en-US" altLang="zh-CN" sz="2200" dirty="0">
                <a:latin typeface="Times New Roman" panose="02020603050405020304" pitchFamily="18" charset="0"/>
              </a:rPr>
              <a:t> ?v </a:t>
            </a:r>
            <a:r>
              <a:rPr lang="en-US" altLang="zh-CN" sz="2200" b="1" dirty="0">
                <a:solidFill>
                  <a:schemeClr val="folHlink"/>
                </a:solidFill>
                <a:latin typeface="Times New Roman" panose="02020603050405020304" pitchFamily="18" charset="0"/>
              </a:rPr>
              <a:t>AGR </a:t>
            </a:r>
            <a:r>
              <a:rPr lang="en-US" altLang="zh-CN" sz="2200" dirty="0">
                <a:latin typeface="Times New Roman" panose="02020603050405020304" pitchFamily="18" charset="0"/>
              </a:rPr>
              <a:t>?a</a:t>
            </a:r>
            <a:r>
              <a:rPr lang="en-US" altLang="zh-CN" sz="2200" dirty="0"/>
              <a:t> </a:t>
            </a:r>
            <a:r>
              <a:rPr lang="en-US" altLang="zh-CN" sz="2200" b="1" dirty="0">
                <a:solidFill>
                  <a:schemeClr val="folHlink"/>
                </a:solidFill>
              </a:rPr>
              <a:t>SUBCAT</a:t>
            </a:r>
            <a:r>
              <a:rPr lang="en-US" altLang="zh-CN" sz="2200" dirty="0"/>
              <a:t> _</a:t>
            </a:r>
            <a:r>
              <a:rPr lang="en-US" altLang="zh-CN" sz="2200" dirty="0" err="1"/>
              <a:t>np_vp</a:t>
            </a:r>
            <a:r>
              <a:rPr lang="en-US" altLang="zh-CN" sz="2200" dirty="0"/>
              <a:t>: inf)</a:t>
            </a:r>
          </a:p>
          <a:p>
            <a:pPr marL="1493838" lvl="2" indent="-584200" eaLnBrk="1" hangingPunct="1">
              <a:lnSpc>
                <a:spcPct val="80000"/>
              </a:lnSpc>
              <a:buFont typeface="Wingdings" panose="05000000000000000000" pitchFamily="2" charset="2"/>
              <a:buNone/>
            </a:pPr>
            <a:r>
              <a:rPr lang="en-US" altLang="zh-CN" sz="2200" dirty="0"/>
              <a:t>              (NP)</a:t>
            </a:r>
          </a:p>
          <a:p>
            <a:pPr marL="1493838" lvl="2" indent="-584200" eaLnBrk="1" hangingPunct="1">
              <a:lnSpc>
                <a:spcPct val="80000"/>
              </a:lnSpc>
              <a:buFont typeface="Wingdings" panose="05000000000000000000" pitchFamily="2" charset="2"/>
              <a:buNone/>
            </a:pPr>
            <a:r>
              <a:rPr lang="en-US" altLang="zh-CN" sz="2200" dirty="0"/>
              <a:t>              (VP </a:t>
            </a:r>
            <a:r>
              <a:rPr lang="en-US" altLang="zh-CN" sz="2200" b="1" dirty="0">
                <a:solidFill>
                  <a:schemeClr val="folHlink"/>
                </a:solidFill>
                <a:latin typeface="Times New Roman" panose="02020603050405020304" pitchFamily="18" charset="0"/>
              </a:rPr>
              <a:t>VFORM</a:t>
            </a:r>
            <a:r>
              <a:rPr lang="en-US" altLang="zh-CN" sz="2200" dirty="0"/>
              <a:t> inf)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05DE94E7-1344-477F-B90D-6A8D13C3AAD0}"/>
              </a:ext>
            </a:extLst>
          </p:cNvPr>
          <p:cNvSpPr>
            <a:spLocks noGrp="1" noChangeArrowheads="1"/>
          </p:cNvSpPr>
          <p:nvPr>
            <p:ph type="title"/>
          </p:nvPr>
        </p:nvSpPr>
        <p:spPr/>
        <p:txBody>
          <a:bodyPr/>
          <a:lstStyle/>
          <a:p>
            <a:pPr eaLnBrk="1" hangingPunct="1"/>
            <a:r>
              <a:rPr lang="zh-CN" altLang="en-US" b="1"/>
              <a:t>一个带特征的文法及其分析</a:t>
            </a:r>
            <a:r>
              <a:rPr lang="en-US" altLang="zh-CN" b="1"/>
              <a:t>(2)</a:t>
            </a:r>
          </a:p>
        </p:txBody>
      </p:sp>
      <p:sp>
        <p:nvSpPr>
          <p:cNvPr id="33795" name="Rectangle 3">
            <a:extLst>
              <a:ext uri="{FF2B5EF4-FFF2-40B4-BE49-F238E27FC236}">
                <a16:creationId xmlns:a16="http://schemas.microsoft.com/office/drawing/2014/main" id="{9418073E-BDA0-465C-9057-3CA33C505696}"/>
              </a:ext>
            </a:extLst>
          </p:cNvPr>
          <p:cNvSpPr>
            <a:spLocks noGrp="1" noChangeArrowheads="1"/>
          </p:cNvSpPr>
          <p:nvPr>
            <p:ph type="body" idx="1"/>
          </p:nvPr>
        </p:nvSpPr>
        <p:spPr>
          <a:xfrm>
            <a:off x="566738" y="1752600"/>
            <a:ext cx="8001000" cy="3260725"/>
          </a:xfrm>
        </p:spPr>
        <p:txBody>
          <a:bodyPr/>
          <a:lstStyle/>
          <a:p>
            <a:pPr eaLnBrk="1" hangingPunct="1">
              <a:buFont typeface="Wingdings" panose="05000000000000000000" pitchFamily="2" charset="2"/>
              <a:buNone/>
            </a:pPr>
            <a:r>
              <a:rPr lang="zh-CN" altLang="en-US" sz="2400" dirty="0"/>
              <a:t>如果中心特征被独立地定义，则系统可在需要的时侯自动地将这些特征加到规则中。在</a:t>
            </a:r>
            <a:r>
              <a:rPr lang="en-US" altLang="zh-CN" sz="2400" b="1" dirty="0">
                <a:solidFill>
                  <a:schemeClr val="folHlink"/>
                </a:solidFill>
              </a:rPr>
              <a:t>VFORM</a:t>
            </a:r>
            <a:r>
              <a:rPr lang="zh-CN" altLang="en-US" sz="2400" dirty="0"/>
              <a:t>与</a:t>
            </a:r>
            <a:r>
              <a:rPr lang="en-US" altLang="zh-CN" sz="2400" b="1" dirty="0">
                <a:solidFill>
                  <a:schemeClr val="folHlink"/>
                </a:solidFill>
              </a:rPr>
              <a:t>AGR</a:t>
            </a:r>
            <a:r>
              <a:rPr lang="zh-CN" altLang="en-US" sz="2400" dirty="0"/>
              <a:t>被定义为中心特征的情况下，上面的规则可简化为</a:t>
            </a:r>
          </a:p>
          <a:p>
            <a:pPr eaLnBrk="1" hangingPunct="1">
              <a:buFont typeface="Wingdings" panose="05000000000000000000" pitchFamily="2" charset="2"/>
              <a:buNone/>
            </a:pPr>
            <a:r>
              <a:rPr lang="en-US" altLang="zh-CN" sz="2400" dirty="0"/>
              <a:t>VP</a:t>
            </a:r>
            <a:r>
              <a:rPr lang="en-US" altLang="zh-CN" sz="2400" dirty="0">
                <a:sym typeface="Symbol" panose="05050102010706020507" pitchFamily="18" charset="2"/>
              </a:rPr>
              <a:t></a:t>
            </a:r>
            <a:r>
              <a:rPr lang="en-US" altLang="zh-CN" sz="2400" dirty="0"/>
              <a:t>(V </a:t>
            </a:r>
            <a:r>
              <a:rPr lang="en-US" altLang="zh-CN" sz="2400" b="1" dirty="0">
                <a:solidFill>
                  <a:schemeClr val="folHlink"/>
                </a:solidFill>
              </a:rPr>
              <a:t>SUBCAT</a:t>
            </a:r>
            <a:r>
              <a:rPr lang="en-US" altLang="zh-CN" sz="2400" dirty="0"/>
              <a:t> _</a:t>
            </a:r>
            <a:r>
              <a:rPr lang="en-US" altLang="zh-CN" sz="2400" dirty="0" err="1"/>
              <a:t>np_vp</a:t>
            </a:r>
            <a:r>
              <a:rPr lang="en-US" altLang="zh-CN" sz="2400" dirty="0"/>
              <a:t>: inf) NP (VP </a:t>
            </a:r>
            <a:r>
              <a:rPr lang="en-US" altLang="zh-CN" sz="2400" b="1" dirty="0">
                <a:solidFill>
                  <a:schemeClr val="folHlink"/>
                </a:solidFill>
              </a:rPr>
              <a:t>VFORM</a:t>
            </a:r>
            <a:r>
              <a:rPr lang="en-US" altLang="zh-CN" sz="2400" dirty="0"/>
              <a:t> inf)</a:t>
            </a:r>
          </a:p>
          <a:p>
            <a:pPr eaLnBrk="1" hangingPunct="1">
              <a:buFont typeface="Wingdings" panose="05000000000000000000" pitchFamily="2" charset="2"/>
              <a:buNone/>
            </a:pPr>
            <a:r>
              <a:rPr lang="zh-CN" altLang="en-US" sz="2400" dirty="0"/>
              <a:t>若加上所有约定，则此规则还可简化为</a:t>
            </a:r>
          </a:p>
          <a:p>
            <a:pPr eaLnBrk="1" hangingPunct="1">
              <a:buFont typeface="Wingdings" panose="05000000000000000000" pitchFamily="2" charset="2"/>
              <a:buNone/>
            </a:pPr>
            <a:r>
              <a:rPr lang="en-US" altLang="zh-CN" sz="2400" dirty="0"/>
              <a:t>VP</a:t>
            </a:r>
            <a:r>
              <a:rPr lang="en-US" altLang="zh-CN" sz="2400" dirty="0">
                <a:sym typeface="Symbol" panose="05050102010706020507" pitchFamily="18" charset="2"/>
              </a:rPr>
              <a:t></a:t>
            </a:r>
            <a:r>
              <a:rPr lang="en-US" altLang="zh-CN" sz="2400" dirty="0"/>
              <a:t>V[_np_vp:inf] NP VP[inf]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76F1366B-C507-4681-B22F-9A90BEB2DB6A}"/>
              </a:ext>
            </a:extLst>
          </p:cNvPr>
          <p:cNvSpPr>
            <a:spLocks noGrp="1" noChangeArrowheads="1"/>
          </p:cNvSpPr>
          <p:nvPr>
            <p:ph type="title"/>
          </p:nvPr>
        </p:nvSpPr>
        <p:spPr/>
        <p:txBody>
          <a:bodyPr/>
          <a:lstStyle/>
          <a:p>
            <a:pPr eaLnBrk="1" hangingPunct="1"/>
            <a:r>
              <a:rPr lang="zh-CN" altLang="en-US" b="1"/>
              <a:t>一个带特征的文法及其分析</a:t>
            </a:r>
            <a:r>
              <a:rPr lang="en-US" altLang="zh-CN" b="1"/>
              <a:t>(3)</a:t>
            </a:r>
          </a:p>
        </p:txBody>
      </p:sp>
      <p:sp>
        <p:nvSpPr>
          <p:cNvPr id="34819" name="Text Box 4">
            <a:extLst>
              <a:ext uri="{FF2B5EF4-FFF2-40B4-BE49-F238E27FC236}">
                <a16:creationId xmlns:a16="http://schemas.microsoft.com/office/drawing/2014/main" id="{B6C04B44-73C7-4018-BCAB-24369A8C6D2D}"/>
              </a:ext>
            </a:extLst>
          </p:cNvPr>
          <p:cNvSpPr txBox="1">
            <a:spLocks noChangeArrowheads="1"/>
          </p:cNvSpPr>
          <p:nvPr/>
        </p:nvSpPr>
        <p:spPr bwMode="auto">
          <a:xfrm>
            <a:off x="611188" y="1773238"/>
            <a:ext cx="8064500" cy="4321175"/>
          </a:xfrm>
          <a:prstGeom prst="rect">
            <a:avLst/>
          </a:prstGeom>
          <a:solidFill>
            <a:srgbClr val="FFFFFF"/>
          </a:solidFill>
          <a:ln w="9525">
            <a:solidFill>
              <a:srgbClr val="000000"/>
            </a:solidFill>
            <a:miter lim="800000"/>
            <a:headEnd/>
            <a:tailEnd/>
          </a:ln>
        </p:spPr>
        <p:txBody>
          <a:bodyPr/>
          <a:lstStyle>
            <a:lvl1pPr>
              <a:defRPr>
                <a:solidFill>
                  <a:schemeClr val="tx1"/>
                </a:solidFill>
                <a:latin typeface="Verdana" panose="020B0604030504040204" pitchFamily="34" charset="0"/>
                <a:ea typeface="宋体" panose="02010600030101010101" pitchFamily="2" charset="-122"/>
              </a:defRPr>
            </a:lvl1pPr>
            <a:lvl2pPr>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buFont typeface="Times New Roman" panose="02020603050405020304" pitchFamily="18" charset="0"/>
              <a:buChar char="1"/>
            </a:pPr>
            <a:r>
              <a:rPr lang="en-US" altLang="zh-CN" sz="2000">
                <a:latin typeface="Times New Roman" panose="02020603050405020304" pitchFamily="18" charset="0"/>
              </a:rPr>
              <a:t>. S[</a:t>
            </a:r>
            <a:r>
              <a:rPr lang="zh-CN" altLang="en-US" sz="2000">
                <a:latin typeface="Times New Roman" panose="02020603050405020304" pitchFamily="18" charset="0"/>
              </a:rPr>
              <a:t>－</a:t>
            </a:r>
            <a:r>
              <a:rPr lang="en-US" altLang="zh-CN" sz="2000" b="1">
                <a:solidFill>
                  <a:schemeClr val="folHlink"/>
                </a:solidFill>
                <a:latin typeface="Times New Roman" panose="02020603050405020304" pitchFamily="18" charset="0"/>
              </a:rPr>
              <a:t>INV</a:t>
            </a:r>
            <a:r>
              <a:rPr lang="en-US" altLang="zh-CN" sz="2000">
                <a:latin typeface="Times New Roman" panose="02020603050405020304" pitchFamily="18" charset="0"/>
              </a:rPr>
              <a:t>] </a:t>
            </a:r>
            <a:r>
              <a:rPr lang="en-US" altLang="zh-CN" sz="2000">
                <a:latin typeface="Times New Roman" panose="02020603050405020304" pitchFamily="18" charset="0"/>
                <a:sym typeface="Symbol" panose="05050102010706020507" pitchFamily="18" charset="2"/>
              </a:rPr>
              <a:t> </a:t>
            </a:r>
            <a:r>
              <a:rPr lang="en-US" altLang="zh-CN" sz="2000">
                <a:latin typeface="Times New Roman" panose="02020603050405020304" pitchFamily="18" charset="0"/>
              </a:rPr>
              <a:t>(NP </a:t>
            </a:r>
            <a:r>
              <a:rPr lang="en-US" altLang="zh-CN" sz="2000" b="1">
                <a:solidFill>
                  <a:schemeClr val="folHlink"/>
                </a:solidFill>
                <a:latin typeface="Times New Roman" panose="02020603050405020304" pitchFamily="18" charset="0"/>
              </a:rPr>
              <a:t>AGR</a:t>
            </a:r>
            <a:r>
              <a:rPr lang="en-US" altLang="zh-CN" sz="2000">
                <a:latin typeface="Times New Roman" panose="02020603050405020304" pitchFamily="18" charset="0"/>
              </a:rPr>
              <a:t> ?a)  (VP[{pres past}] </a:t>
            </a:r>
            <a:r>
              <a:rPr lang="en-US" altLang="zh-CN" sz="2000" b="1">
                <a:solidFill>
                  <a:schemeClr val="folHlink"/>
                </a:solidFill>
                <a:latin typeface="Times New Roman" panose="02020603050405020304" pitchFamily="18" charset="0"/>
              </a:rPr>
              <a:t>AGR</a:t>
            </a:r>
            <a:r>
              <a:rPr lang="en-US" altLang="zh-CN" sz="2000">
                <a:latin typeface="Times New Roman" panose="02020603050405020304" pitchFamily="18" charset="0"/>
              </a:rPr>
              <a:t> ?a)</a:t>
            </a:r>
          </a:p>
          <a:p>
            <a:pPr eaLnBrk="1" hangingPunct="1">
              <a:buFont typeface="Times New Roman" panose="02020603050405020304" pitchFamily="18" charset="0"/>
              <a:buChar char="2"/>
            </a:pPr>
            <a:r>
              <a:rPr lang="en-US" altLang="zh-CN" sz="2000">
                <a:latin typeface="Times New Roman" panose="02020603050405020304" pitchFamily="18" charset="0"/>
              </a:rPr>
              <a:t>. NP </a:t>
            </a:r>
            <a:r>
              <a:rPr lang="en-US" altLang="zh-CN" sz="2000">
                <a:latin typeface="Times New Roman" panose="02020603050405020304" pitchFamily="18" charset="0"/>
                <a:sym typeface="Symbol" panose="05050102010706020507" pitchFamily="18" charset="2"/>
              </a:rPr>
              <a:t> </a:t>
            </a:r>
            <a:r>
              <a:rPr lang="en-US" altLang="zh-CN" sz="2000">
                <a:latin typeface="Times New Roman" panose="02020603050405020304" pitchFamily="18" charset="0"/>
              </a:rPr>
              <a:t>(ART </a:t>
            </a:r>
            <a:r>
              <a:rPr lang="en-US" altLang="zh-CN" sz="2000" b="1">
                <a:solidFill>
                  <a:schemeClr val="folHlink"/>
                </a:solidFill>
                <a:latin typeface="Times New Roman" panose="02020603050405020304" pitchFamily="18" charset="0"/>
              </a:rPr>
              <a:t>AGR</a:t>
            </a:r>
            <a:r>
              <a:rPr lang="en-US" altLang="zh-CN" sz="2000"/>
              <a:t> </a:t>
            </a:r>
            <a:r>
              <a:rPr lang="en-US" altLang="zh-CN" sz="2000">
                <a:latin typeface="Times New Roman" panose="02020603050405020304" pitchFamily="18" charset="0"/>
              </a:rPr>
              <a:t>?a) (N </a:t>
            </a:r>
            <a:r>
              <a:rPr lang="en-US" altLang="zh-CN" sz="2000" b="1">
                <a:solidFill>
                  <a:schemeClr val="folHlink"/>
                </a:solidFill>
                <a:latin typeface="Times New Roman" panose="02020603050405020304" pitchFamily="18" charset="0"/>
              </a:rPr>
              <a:t>AGR</a:t>
            </a:r>
            <a:r>
              <a:rPr lang="en-US" altLang="zh-CN" sz="2000"/>
              <a:t> </a:t>
            </a:r>
            <a:r>
              <a:rPr lang="en-US" altLang="zh-CN" sz="2000">
                <a:latin typeface="Times New Roman" panose="02020603050405020304" pitchFamily="18" charset="0"/>
              </a:rPr>
              <a:t>?a)</a:t>
            </a:r>
          </a:p>
          <a:p>
            <a:pPr eaLnBrk="1" hangingPunct="1">
              <a:buFont typeface="Times New Roman" panose="02020603050405020304" pitchFamily="18" charset="0"/>
              <a:buChar char="3"/>
            </a:pPr>
            <a:r>
              <a:rPr lang="en-US" altLang="zh-CN" sz="2000">
                <a:latin typeface="Times New Roman" panose="02020603050405020304" pitchFamily="18" charset="0"/>
              </a:rPr>
              <a:t>. NP </a:t>
            </a:r>
            <a:r>
              <a:rPr lang="en-US" altLang="zh-CN" sz="2000">
                <a:latin typeface="Times New Roman" panose="02020603050405020304" pitchFamily="18" charset="0"/>
                <a:sym typeface="Symbol" panose="05050102010706020507" pitchFamily="18" charset="2"/>
              </a:rPr>
              <a:t> </a:t>
            </a:r>
            <a:r>
              <a:rPr lang="en-US" altLang="zh-CN" sz="2000">
                <a:latin typeface="Times New Roman" panose="02020603050405020304" pitchFamily="18" charset="0"/>
              </a:rPr>
              <a:t>PRO</a:t>
            </a:r>
          </a:p>
          <a:p>
            <a:pPr eaLnBrk="1" hangingPunct="1">
              <a:buFont typeface="Times New Roman" panose="02020603050405020304" pitchFamily="18" charset="0"/>
              <a:buChar char="4"/>
            </a:pPr>
            <a:r>
              <a:rPr lang="en-US" altLang="zh-CN" sz="2000">
                <a:latin typeface="Times New Roman" panose="02020603050405020304" pitchFamily="18" charset="0"/>
              </a:rPr>
              <a:t>. VP </a:t>
            </a:r>
            <a:r>
              <a:rPr lang="en-US" altLang="zh-CN" sz="2000">
                <a:latin typeface="Times New Roman" panose="02020603050405020304" pitchFamily="18" charset="0"/>
                <a:sym typeface="Symbol" panose="05050102010706020507" pitchFamily="18" charset="2"/>
              </a:rPr>
              <a:t> </a:t>
            </a:r>
            <a:r>
              <a:rPr lang="en-US" altLang="zh-CN" sz="2000">
                <a:latin typeface="Times New Roman" panose="02020603050405020304" pitchFamily="18" charset="0"/>
              </a:rPr>
              <a:t>V[_none]</a:t>
            </a:r>
          </a:p>
          <a:p>
            <a:pPr eaLnBrk="1" hangingPunct="1">
              <a:buFont typeface="Times New Roman" panose="02020603050405020304" pitchFamily="18" charset="0"/>
              <a:buChar char="5"/>
            </a:pPr>
            <a:r>
              <a:rPr lang="en-US" altLang="zh-CN" sz="2000">
                <a:latin typeface="Times New Roman" panose="02020603050405020304" pitchFamily="18" charset="0"/>
              </a:rPr>
              <a:t>. VP </a:t>
            </a:r>
            <a:r>
              <a:rPr lang="en-US" altLang="zh-CN" sz="2000">
                <a:latin typeface="Times New Roman" panose="02020603050405020304" pitchFamily="18" charset="0"/>
                <a:sym typeface="Symbol" panose="05050102010706020507" pitchFamily="18" charset="2"/>
              </a:rPr>
              <a:t> </a:t>
            </a:r>
            <a:r>
              <a:rPr lang="en-US" altLang="zh-CN" sz="2000">
                <a:latin typeface="Times New Roman" panose="02020603050405020304" pitchFamily="18" charset="0"/>
              </a:rPr>
              <a:t>V[_np] NP</a:t>
            </a:r>
          </a:p>
          <a:p>
            <a:pPr eaLnBrk="1" hangingPunct="1">
              <a:buFont typeface="Times New Roman" panose="02020603050405020304" pitchFamily="18" charset="0"/>
              <a:buChar char="6"/>
            </a:pPr>
            <a:r>
              <a:rPr lang="en-US" altLang="zh-CN" sz="2000">
                <a:latin typeface="Times New Roman" panose="02020603050405020304" pitchFamily="18" charset="0"/>
              </a:rPr>
              <a:t>. VP </a:t>
            </a:r>
            <a:r>
              <a:rPr lang="en-US" altLang="zh-CN" sz="2000">
                <a:latin typeface="Times New Roman" panose="02020603050405020304" pitchFamily="18" charset="0"/>
                <a:sym typeface="Symbol" panose="05050102010706020507" pitchFamily="18" charset="2"/>
              </a:rPr>
              <a:t> </a:t>
            </a:r>
            <a:r>
              <a:rPr lang="en-US" altLang="zh-CN" sz="2000">
                <a:latin typeface="Times New Roman" panose="02020603050405020304" pitchFamily="18" charset="0"/>
              </a:rPr>
              <a:t>V[_vp:inf] VP[inf]</a:t>
            </a:r>
          </a:p>
          <a:p>
            <a:pPr eaLnBrk="1" hangingPunct="1">
              <a:buFont typeface="Times New Roman" panose="02020603050405020304" pitchFamily="18" charset="0"/>
              <a:buChar char="7"/>
            </a:pPr>
            <a:r>
              <a:rPr lang="en-US" altLang="zh-CN" sz="2000">
                <a:latin typeface="Times New Roman" panose="02020603050405020304" pitchFamily="18" charset="0"/>
              </a:rPr>
              <a:t>. VP </a:t>
            </a:r>
            <a:r>
              <a:rPr lang="en-US" altLang="zh-CN" sz="2000">
                <a:latin typeface="Times New Roman" panose="02020603050405020304" pitchFamily="18" charset="0"/>
                <a:sym typeface="Symbol" panose="05050102010706020507" pitchFamily="18" charset="2"/>
              </a:rPr>
              <a:t> </a:t>
            </a:r>
            <a:r>
              <a:rPr lang="en-US" altLang="zh-CN" sz="2000">
                <a:latin typeface="Times New Roman" panose="02020603050405020304" pitchFamily="18" charset="0"/>
              </a:rPr>
              <a:t>V[_np_vp:inf] NP VP[inf]</a:t>
            </a:r>
          </a:p>
          <a:p>
            <a:pPr eaLnBrk="1" hangingPunct="1">
              <a:buFont typeface="Times New Roman" panose="02020603050405020304" pitchFamily="18" charset="0"/>
              <a:buChar char="8"/>
            </a:pPr>
            <a:r>
              <a:rPr lang="en-US" altLang="zh-CN" sz="2000">
                <a:latin typeface="Times New Roman" panose="02020603050405020304" pitchFamily="18" charset="0"/>
              </a:rPr>
              <a:t>. VP </a:t>
            </a:r>
            <a:r>
              <a:rPr lang="en-US" altLang="zh-CN" sz="2000">
                <a:latin typeface="Times New Roman" panose="02020603050405020304" pitchFamily="18" charset="0"/>
                <a:sym typeface="Symbol" panose="05050102010706020507" pitchFamily="18" charset="2"/>
              </a:rPr>
              <a:t> </a:t>
            </a:r>
            <a:r>
              <a:rPr lang="en-US" altLang="zh-CN" sz="2000">
                <a:latin typeface="Times New Roman" panose="02020603050405020304" pitchFamily="18" charset="0"/>
              </a:rPr>
              <a:t>V[_adjp] ADJP</a:t>
            </a:r>
          </a:p>
          <a:p>
            <a:pPr eaLnBrk="1" hangingPunct="1">
              <a:buFont typeface="Times New Roman" panose="02020603050405020304" pitchFamily="18" charset="0"/>
              <a:buChar char="9"/>
            </a:pPr>
            <a:r>
              <a:rPr lang="en-US" altLang="zh-CN" sz="2000">
                <a:latin typeface="Times New Roman" panose="02020603050405020304" pitchFamily="18" charset="0"/>
              </a:rPr>
              <a:t>. VP[inf] </a:t>
            </a:r>
            <a:r>
              <a:rPr lang="en-US" altLang="zh-CN" sz="2000">
                <a:latin typeface="Times New Roman" panose="02020603050405020304" pitchFamily="18" charset="0"/>
                <a:sym typeface="Symbol" panose="05050102010706020507" pitchFamily="18" charset="2"/>
              </a:rPr>
              <a:t> </a:t>
            </a:r>
            <a:r>
              <a:rPr lang="en-US" altLang="zh-CN" sz="2000">
                <a:latin typeface="Times New Roman" panose="02020603050405020304" pitchFamily="18" charset="0"/>
              </a:rPr>
              <a:t>TO VP[base]</a:t>
            </a:r>
          </a:p>
          <a:p>
            <a:pPr algn="just" eaLnBrk="1" hangingPunct="1">
              <a:buFont typeface="Times New Roman" panose="02020603050405020304" pitchFamily="18" charset="0"/>
              <a:buChar char="1"/>
            </a:pPr>
            <a:r>
              <a:rPr lang="en-US" altLang="zh-CN" sz="2000">
                <a:latin typeface="Times New Roman" panose="02020603050405020304" pitchFamily="18" charset="0"/>
              </a:rPr>
              <a:t>0. ADJP </a:t>
            </a:r>
            <a:r>
              <a:rPr lang="en-US" altLang="zh-CN" sz="2000">
                <a:latin typeface="Times New Roman" panose="02020603050405020304" pitchFamily="18" charset="0"/>
                <a:sym typeface="Symbol" panose="05050102010706020507" pitchFamily="18" charset="2"/>
              </a:rPr>
              <a:t> </a:t>
            </a:r>
            <a:r>
              <a:rPr lang="en-US" altLang="zh-CN" sz="2000">
                <a:latin typeface="Times New Roman" panose="02020603050405020304" pitchFamily="18" charset="0"/>
              </a:rPr>
              <a:t>ADJ</a:t>
            </a:r>
          </a:p>
          <a:p>
            <a:pPr eaLnBrk="1" hangingPunct="1">
              <a:buFont typeface="Times New Roman" panose="02020603050405020304" pitchFamily="18" charset="0"/>
              <a:buChar char="1"/>
            </a:pPr>
            <a:r>
              <a:rPr lang="en-US" altLang="zh-CN" sz="2000">
                <a:latin typeface="Times New Roman" panose="02020603050405020304" pitchFamily="18" charset="0"/>
              </a:rPr>
              <a:t>1. ADJP </a:t>
            </a:r>
            <a:r>
              <a:rPr lang="en-US" altLang="zh-CN" sz="2000">
                <a:latin typeface="Times New Roman" panose="02020603050405020304" pitchFamily="18" charset="0"/>
                <a:sym typeface="Symbol" panose="05050102010706020507" pitchFamily="18" charset="2"/>
              </a:rPr>
              <a:t> </a:t>
            </a:r>
            <a:r>
              <a:rPr lang="en-US" altLang="zh-CN" sz="2000">
                <a:latin typeface="Times New Roman" panose="02020603050405020304" pitchFamily="18" charset="0"/>
              </a:rPr>
              <a:t>ADJ[_vp:inf] VP[inf]</a:t>
            </a:r>
          </a:p>
          <a:p>
            <a:pPr lvl="1" algn="just" eaLnBrk="1" hangingPunct="1"/>
            <a:endParaRPr lang="en-US" altLang="zh-CN" sz="2000">
              <a:latin typeface="Times New Roman" panose="02020603050405020304" pitchFamily="18" charset="0"/>
            </a:endParaRPr>
          </a:p>
          <a:p>
            <a:pPr lvl="1" algn="just" eaLnBrk="1" hangingPunct="1"/>
            <a:r>
              <a:rPr lang="en-US" altLang="zh-CN" sz="2000">
                <a:latin typeface="Times New Roman" panose="02020603050405020304" pitchFamily="18" charset="0"/>
              </a:rPr>
              <a:t>S</a:t>
            </a:r>
            <a:r>
              <a:rPr lang="zh-CN" altLang="en-US" sz="2000">
                <a:latin typeface="Times New Roman" panose="02020603050405020304" pitchFamily="18" charset="0"/>
              </a:rPr>
              <a:t>和</a:t>
            </a:r>
            <a:r>
              <a:rPr lang="en-US" altLang="zh-CN" sz="2000">
                <a:latin typeface="Times New Roman" panose="02020603050405020304" pitchFamily="18" charset="0"/>
              </a:rPr>
              <a:t>VP</a:t>
            </a:r>
            <a:r>
              <a:rPr lang="zh-CN" altLang="en-US" sz="2000">
                <a:latin typeface="Times New Roman" panose="02020603050405020304" pitchFamily="18" charset="0"/>
              </a:rPr>
              <a:t>的中心特征：</a:t>
            </a:r>
            <a:r>
              <a:rPr lang="en-US" altLang="zh-CN" sz="2000" b="1">
                <a:solidFill>
                  <a:schemeClr val="folHlink"/>
                </a:solidFill>
                <a:latin typeface="Times New Roman" panose="02020603050405020304" pitchFamily="18" charset="0"/>
              </a:rPr>
              <a:t>VFORM</a:t>
            </a:r>
            <a:r>
              <a:rPr lang="zh-CN" altLang="en-US" sz="2000">
                <a:latin typeface="Times New Roman" panose="02020603050405020304" pitchFamily="18" charset="0"/>
              </a:rPr>
              <a:t>，</a:t>
            </a:r>
            <a:r>
              <a:rPr lang="en-US" altLang="zh-CN" sz="2000" b="1">
                <a:solidFill>
                  <a:schemeClr val="folHlink"/>
                </a:solidFill>
                <a:latin typeface="Times New Roman" panose="02020603050405020304" pitchFamily="18" charset="0"/>
              </a:rPr>
              <a:t>AGR</a:t>
            </a:r>
          </a:p>
          <a:p>
            <a:pPr lvl="1" algn="just" eaLnBrk="1" hangingPunct="1"/>
            <a:r>
              <a:rPr lang="en-US" altLang="zh-CN" sz="2000">
                <a:latin typeface="Times New Roman" panose="02020603050405020304" pitchFamily="18" charset="0"/>
              </a:rPr>
              <a:t>NP</a:t>
            </a:r>
            <a:r>
              <a:rPr lang="zh-CN" altLang="en-US" sz="2000">
                <a:latin typeface="Times New Roman" panose="02020603050405020304" pitchFamily="18" charset="0"/>
              </a:rPr>
              <a:t>的中心特征： </a:t>
            </a:r>
            <a:r>
              <a:rPr lang="en-US" altLang="zh-CN" sz="2000" b="1">
                <a:solidFill>
                  <a:schemeClr val="folHlink"/>
                </a:solidFill>
                <a:latin typeface="Times New Roman" panose="02020603050405020304" pitchFamily="18" charset="0"/>
              </a:rPr>
              <a:t>AGR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6BCDF355-9354-462D-BDAD-B13AA736055B}"/>
              </a:ext>
            </a:extLst>
          </p:cNvPr>
          <p:cNvSpPr>
            <a:spLocks noGrp="1" noChangeArrowheads="1"/>
          </p:cNvSpPr>
          <p:nvPr>
            <p:ph type="title"/>
          </p:nvPr>
        </p:nvSpPr>
        <p:spPr/>
        <p:txBody>
          <a:bodyPr/>
          <a:lstStyle/>
          <a:p>
            <a:pPr eaLnBrk="1" hangingPunct="1"/>
            <a:r>
              <a:rPr lang="zh-CN" altLang="en-US" b="1"/>
              <a:t>一个带特征的文法及其分析</a:t>
            </a:r>
            <a:r>
              <a:rPr lang="en-US" altLang="zh-CN" b="1"/>
              <a:t>(4)</a:t>
            </a:r>
          </a:p>
        </p:txBody>
      </p:sp>
      <p:sp>
        <p:nvSpPr>
          <p:cNvPr id="35843" name="Text Box 4">
            <a:extLst>
              <a:ext uri="{FF2B5EF4-FFF2-40B4-BE49-F238E27FC236}">
                <a16:creationId xmlns:a16="http://schemas.microsoft.com/office/drawing/2014/main" id="{29A7F196-73EC-43AF-9DF0-D98374021A08}"/>
              </a:ext>
            </a:extLst>
          </p:cNvPr>
          <p:cNvSpPr txBox="1">
            <a:spLocks noChangeArrowheads="1"/>
          </p:cNvSpPr>
          <p:nvPr/>
        </p:nvSpPr>
        <p:spPr bwMode="auto">
          <a:xfrm>
            <a:off x="539750" y="1763713"/>
            <a:ext cx="8135938" cy="4473575"/>
          </a:xfrm>
          <a:prstGeom prst="rect">
            <a:avLst/>
          </a:prstGeom>
          <a:solidFill>
            <a:srgbClr val="FFFFFF"/>
          </a:solidFill>
          <a:ln w="9525">
            <a:solidFill>
              <a:srgbClr val="000000"/>
            </a:solidFill>
            <a:miter lim="800000"/>
            <a:headEnd/>
            <a:tailEnd/>
          </a:ln>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buFont typeface="Times New Roman" panose="02020603050405020304" pitchFamily="18" charset="0"/>
              <a:buChar char="1"/>
            </a:pPr>
            <a:r>
              <a:rPr lang="en-US" altLang="zh-CN">
                <a:latin typeface="Times New Roman" panose="02020603050405020304" pitchFamily="18" charset="0"/>
              </a:rPr>
              <a:t>. (S </a:t>
            </a:r>
            <a:r>
              <a:rPr lang="en-US" altLang="zh-CN" b="1">
                <a:solidFill>
                  <a:schemeClr val="folHlink"/>
                </a:solidFill>
                <a:latin typeface="Times New Roman" panose="02020603050405020304" pitchFamily="18" charset="0"/>
              </a:rPr>
              <a:t>INV</a:t>
            </a:r>
            <a:r>
              <a:rPr lang="zh-CN" altLang="en-US">
                <a:latin typeface="Times New Roman" panose="02020603050405020304" pitchFamily="18" charset="0"/>
              </a:rPr>
              <a:t>－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?v{pres past })</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a:p>
            <a:pPr algn="just" eaLnBrk="1" hangingPunct="1"/>
            <a:r>
              <a:rPr lang="en-US" altLang="zh-CN">
                <a:latin typeface="Times New Roman" panose="02020603050405020304" pitchFamily="18" charset="0"/>
              </a:rPr>
              <a:t>              (NP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 (VP</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?v{pres past}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p>
          <a:p>
            <a:pPr algn="just" eaLnBrk="1" hangingPunct="1">
              <a:buFont typeface="Times New Roman" panose="02020603050405020304" pitchFamily="18" charset="0"/>
              <a:buChar char="2"/>
            </a:pPr>
            <a:r>
              <a:rPr lang="en-US" altLang="zh-CN">
                <a:latin typeface="Times New Roman" panose="02020603050405020304" pitchFamily="18" charset="0"/>
              </a:rPr>
              <a:t>. (NP</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(ART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 (N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p>
          <a:p>
            <a:pPr algn="just" eaLnBrk="1" hangingPunct="1">
              <a:buFont typeface="Times New Roman" panose="02020603050405020304" pitchFamily="18" charset="0"/>
              <a:buChar char="3"/>
            </a:pPr>
            <a:r>
              <a:rPr lang="en-US" altLang="zh-CN">
                <a:latin typeface="Times New Roman" panose="02020603050405020304" pitchFamily="18" charset="0"/>
              </a:rPr>
              <a:t>. (NP</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(PRO</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p>
          <a:p>
            <a:pPr eaLnBrk="1" hangingPunct="1">
              <a:buFont typeface="Times New Roman" panose="02020603050405020304" pitchFamily="18" charset="0"/>
              <a:buChar char="4"/>
            </a:pPr>
            <a:r>
              <a:rPr lang="en-US" altLang="zh-CN">
                <a:latin typeface="Times New Roman" panose="02020603050405020304" pitchFamily="18" charset="0"/>
              </a:rPr>
              <a:t>. (VP</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?v)</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(V </a:t>
            </a:r>
            <a:r>
              <a:rPr lang="en-US" altLang="zh-CN" b="1">
                <a:solidFill>
                  <a:schemeClr val="folHlink"/>
                </a:solidFill>
                <a:latin typeface="Times New Roman" panose="02020603050405020304" pitchFamily="18" charset="0"/>
              </a:rPr>
              <a:t>SUBCAT</a:t>
            </a:r>
            <a:r>
              <a:rPr lang="en-US" altLang="zh-CN">
                <a:latin typeface="Times New Roman" panose="02020603050405020304" pitchFamily="18" charset="0"/>
              </a:rPr>
              <a:t> _none</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?v)</a:t>
            </a:r>
          </a:p>
          <a:p>
            <a:pPr eaLnBrk="1" hangingPunct="1">
              <a:buFont typeface="Times New Roman" panose="02020603050405020304" pitchFamily="18" charset="0"/>
              <a:buChar char="5"/>
            </a:pPr>
            <a:r>
              <a:rPr lang="en-US" altLang="zh-CN">
                <a:latin typeface="Times New Roman" panose="02020603050405020304" pitchFamily="18" charset="0"/>
              </a:rPr>
              <a:t>. (VP</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?v)</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(V </a:t>
            </a:r>
            <a:r>
              <a:rPr lang="en-US" altLang="zh-CN" b="1">
                <a:solidFill>
                  <a:schemeClr val="folHlink"/>
                </a:solidFill>
                <a:latin typeface="Times New Roman" panose="02020603050405020304" pitchFamily="18" charset="0"/>
              </a:rPr>
              <a:t>SUBCAT</a:t>
            </a:r>
            <a:r>
              <a:rPr lang="en-US" altLang="zh-CN">
                <a:latin typeface="Times New Roman" panose="02020603050405020304" pitchFamily="18" charset="0"/>
              </a:rPr>
              <a:t> _np</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?v) NP</a:t>
            </a:r>
          </a:p>
          <a:p>
            <a:pPr eaLnBrk="1" hangingPunct="1">
              <a:buFont typeface="Times New Roman" panose="02020603050405020304" pitchFamily="18" charset="0"/>
              <a:buChar char="6"/>
            </a:pPr>
            <a:r>
              <a:rPr lang="en-US" altLang="zh-CN">
                <a:latin typeface="Times New Roman" panose="02020603050405020304" pitchFamily="18" charset="0"/>
              </a:rPr>
              <a:t>. (VP</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?v)</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a:p>
            <a:pPr lvl="2" algn="just" eaLnBrk="1" hangingPunct="1"/>
            <a:r>
              <a:rPr lang="en-US" altLang="zh-CN">
                <a:latin typeface="Times New Roman" panose="02020603050405020304" pitchFamily="18" charset="0"/>
              </a:rPr>
              <a:t>(V </a:t>
            </a:r>
            <a:r>
              <a:rPr lang="en-US" altLang="zh-CN" b="1">
                <a:solidFill>
                  <a:schemeClr val="folHlink"/>
                </a:solidFill>
                <a:latin typeface="Times New Roman" panose="02020603050405020304" pitchFamily="18" charset="0"/>
              </a:rPr>
              <a:t>SUBCAT</a:t>
            </a:r>
            <a:r>
              <a:rPr lang="en-US" altLang="zh-CN">
                <a:latin typeface="Times New Roman" panose="02020603050405020304" pitchFamily="18" charset="0"/>
              </a:rPr>
              <a:t> _vp:inf</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?v) (VP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inf)</a:t>
            </a:r>
          </a:p>
          <a:p>
            <a:pPr algn="just" eaLnBrk="1" hangingPunct="1">
              <a:buFont typeface="Times New Roman" panose="02020603050405020304" pitchFamily="18" charset="0"/>
              <a:buChar char="7"/>
            </a:pPr>
            <a:r>
              <a:rPr lang="en-US" altLang="zh-CN">
                <a:latin typeface="Times New Roman" panose="02020603050405020304" pitchFamily="18" charset="0"/>
              </a:rPr>
              <a:t>. (VP</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?v)</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a:p>
            <a:pPr lvl="2" algn="just" eaLnBrk="1" hangingPunct="1"/>
            <a:r>
              <a:rPr lang="en-US" altLang="zh-CN">
                <a:latin typeface="Times New Roman" panose="02020603050405020304" pitchFamily="18" charset="0"/>
              </a:rPr>
              <a:t>(V </a:t>
            </a:r>
            <a:r>
              <a:rPr lang="en-US" altLang="zh-CN" b="1">
                <a:solidFill>
                  <a:schemeClr val="folHlink"/>
                </a:solidFill>
                <a:latin typeface="Times New Roman" panose="02020603050405020304" pitchFamily="18" charset="0"/>
              </a:rPr>
              <a:t>SUBCAT</a:t>
            </a:r>
            <a:r>
              <a:rPr lang="en-US" altLang="zh-CN">
                <a:latin typeface="Times New Roman" panose="02020603050405020304" pitchFamily="18" charset="0"/>
              </a:rPr>
              <a:t> _np_vp:inf</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?v) NP (VP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inf)</a:t>
            </a:r>
          </a:p>
          <a:p>
            <a:pPr algn="just" eaLnBrk="1" hangingPunct="1">
              <a:buFont typeface="Times New Roman" panose="02020603050405020304" pitchFamily="18" charset="0"/>
              <a:buChar char="8"/>
            </a:pPr>
            <a:r>
              <a:rPr lang="en-US" altLang="zh-CN">
                <a:latin typeface="Times New Roman" panose="02020603050405020304" pitchFamily="18" charset="0"/>
              </a:rPr>
              <a:t>. (VP</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?v)</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a:p>
            <a:pPr lvl="2" algn="just" eaLnBrk="1" hangingPunct="1"/>
            <a:r>
              <a:rPr lang="en-US" altLang="zh-CN">
                <a:latin typeface="Times New Roman" panose="02020603050405020304" pitchFamily="18" charset="0"/>
              </a:rPr>
              <a:t>(V </a:t>
            </a:r>
            <a:r>
              <a:rPr lang="en-US" altLang="zh-CN" b="1">
                <a:solidFill>
                  <a:schemeClr val="folHlink"/>
                </a:solidFill>
                <a:latin typeface="Times New Roman" panose="02020603050405020304" pitchFamily="18" charset="0"/>
              </a:rPr>
              <a:t>SUBCAT</a:t>
            </a:r>
            <a:r>
              <a:rPr lang="en-US" altLang="zh-CN">
                <a:latin typeface="Times New Roman" panose="02020603050405020304" pitchFamily="18" charset="0"/>
              </a:rPr>
              <a:t> _adjp</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?v) ADJP</a:t>
            </a:r>
          </a:p>
          <a:p>
            <a:pPr algn="just" eaLnBrk="1" hangingPunct="1">
              <a:buFont typeface="Times New Roman" panose="02020603050405020304" pitchFamily="18" charset="0"/>
              <a:buChar char="9"/>
            </a:pPr>
            <a:r>
              <a:rPr lang="en-US" altLang="zh-CN">
                <a:latin typeface="Times New Roman" panose="02020603050405020304" pitchFamily="18" charset="0"/>
              </a:rPr>
              <a:t>. (VP</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SUBCAT</a:t>
            </a:r>
            <a:r>
              <a:rPr lang="en-US" altLang="zh-CN">
                <a:latin typeface="Times New Roman" panose="02020603050405020304" pitchFamily="18" charset="0"/>
              </a:rPr>
              <a:t> inf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inf)</a:t>
            </a:r>
            <a:r>
              <a:rPr lang="en-US" altLang="zh-CN">
                <a:latin typeface="Times New Roman" panose="02020603050405020304" pitchFamily="18" charset="0"/>
                <a:sym typeface="Symbol" panose="05050102010706020507" pitchFamily="18" charset="2"/>
              </a:rPr>
              <a:t></a:t>
            </a:r>
            <a:endParaRPr lang="en-US" altLang="zh-CN">
              <a:latin typeface="Times New Roman" panose="02020603050405020304" pitchFamily="18" charset="0"/>
            </a:endParaRPr>
          </a:p>
          <a:p>
            <a:pPr lvl="2" algn="just" eaLnBrk="1" hangingPunct="1"/>
            <a:r>
              <a:rPr lang="en-US" altLang="zh-CN">
                <a:latin typeface="Times New Roman" panose="02020603050405020304" pitchFamily="18" charset="0"/>
              </a:rPr>
              <a:t>(TO </a:t>
            </a:r>
            <a:r>
              <a:rPr lang="en-US" altLang="zh-CN" b="1">
                <a:solidFill>
                  <a:schemeClr val="folHlink"/>
                </a:solidFill>
                <a:latin typeface="Times New Roman" panose="02020603050405020304" pitchFamily="18" charset="0"/>
              </a:rPr>
              <a:t>AGR</a:t>
            </a:r>
            <a:r>
              <a:rPr lang="en-US" altLang="zh-CN">
                <a:latin typeface="Times New Roman" panose="02020603050405020304" pitchFamily="18" charset="0"/>
              </a:rPr>
              <a:t> ?a</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inf) (VP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base)</a:t>
            </a:r>
          </a:p>
          <a:p>
            <a:pPr algn="just" eaLnBrk="1" hangingPunct="1">
              <a:buFont typeface="Times New Roman" panose="02020603050405020304" pitchFamily="18" charset="0"/>
              <a:buChar char="1"/>
            </a:pPr>
            <a:r>
              <a:rPr lang="en-US" altLang="zh-CN">
                <a:latin typeface="Times New Roman" panose="02020603050405020304" pitchFamily="18" charset="0"/>
              </a:rPr>
              <a:t>0. ADJP</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ADJ</a:t>
            </a:r>
          </a:p>
          <a:p>
            <a:pPr eaLnBrk="1" hangingPunct="1">
              <a:buFont typeface="Times New Roman" panose="02020603050405020304" pitchFamily="18" charset="0"/>
              <a:buChar char="1"/>
            </a:pPr>
            <a:r>
              <a:rPr lang="en-US" altLang="zh-CN">
                <a:latin typeface="Times New Roman" panose="02020603050405020304" pitchFamily="18" charset="0"/>
              </a:rPr>
              <a:t>1. ADJP</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(ADJ</a:t>
            </a:r>
            <a:r>
              <a:rPr lang="en-US" altLang="zh-CN" b="1">
                <a:latin typeface="Times New Roman" panose="02020603050405020304" pitchFamily="18" charset="0"/>
              </a:rPr>
              <a:t> </a:t>
            </a:r>
            <a:r>
              <a:rPr lang="en-US" altLang="zh-CN" b="1">
                <a:solidFill>
                  <a:schemeClr val="folHlink"/>
                </a:solidFill>
                <a:latin typeface="Times New Roman" panose="02020603050405020304" pitchFamily="18" charset="0"/>
              </a:rPr>
              <a:t>SUBCAT</a:t>
            </a:r>
            <a:r>
              <a:rPr lang="en-US" altLang="zh-CN">
                <a:latin typeface="Times New Roman" panose="02020603050405020304" pitchFamily="18" charset="0"/>
              </a:rPr>
              <a:t> inf) (VP </a:t>
            </a:r>
            <a:r>
              <a:rPr lang="en-US" altLang="zh-CN" b="1">
                <a:solidFill>
                  <a:schemeClr val="folHlink"/>
                </a:solidFill>
                <a:latin typeface="Times New Roman" panose="02020603050405020304" pitchFamily="18" charset="0"/>
              </a:rPr>
              <a:t>VFORM</a:t>
            </a:r>
            <a:r>
              <a:rPr lang="en-US" altLang="zh-CN">
                <a:latin typeface="Times New Roman" panose="02020603050405020304" pitchFamily="18" charset="0"/>
              </a:rPr>
              <a:t> inf)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598F24EF-997C-4E25-84A8-8B6D0BEE6C76}"/>
              </a:ext>
            </a:extLst>
          </p:cNvPr>
          <p:cNvSpPr>
            <a:spLocks noGrp="1" noChangeArrowheads="1"/>
          </p:cNvSpPr>
          <p:nvPr>
            <p:ph type="title"/>
          </p:nvPr>
        </p:nvSpPr>
        <p:spPr/>
        <p:txBody>
          <a:bodyPr/>
          <a:lstStyle/>
          <a:p>
            <a:pPr eaLnBrk="1" hangingPunct="1"/>
            <a:r>
              <a:rPr lang="zh-CN" altLang="en-US" b="1"/>
              <a:t>一个带特征的文法及其分析</a:t>
            </a:r>
            <a:r>
              <a:rPr lang="en-US" altLang="zh-CN" b="1"/>
              <a:t>(5)</a:t>
            </a:r>
          </a:p>
        </p:txBody>
      </p:sp>
      <p:sp>
        <p:nvSpPr>
          <p:cNvPr id="36867" name="Text Box 7">
            <a:extLst>
              <a:ext uri="{FF2B5EF4-FFF2-40B4-BE49-F238E27FC236}">
                <a16:creationId xmlns:a16="http://schemas.microsoft.com/office/drawing/2014/main" id="{82EA1A49-F4F7-45B3-9F33-A195FC8A64E7}"/>
              </a:ext>
            </a:extLst>
          </p:cNvPr>
          <p:cNvSpPr txBox="1">
            <a:spLocks noChangeArrowheads="1"/>
          </p:cNvSpPr>
          <p:nvPr/>
        </p:nvSpPr>
        <p:spPr bwMode="auto">
          <a:xfrm>
            <a:off x="611188" y="1700213"/>
            <a:ext cx="7921625" cy="4392612"/>
          </a:xfrm>
          <a:prstGeom prst="rect">
            <a:avLst/>
          </a:prstGeom>
          <a:solidFill>
            <a:srgbClr val="FFFFFF"/>
          </a:solidFill>
          <a:ln w="9525">
            <a:solidFill>
              <a:srgbClr val="000000"/>
            </a:solidFill>
            <a:miter lim="800000"/>
            <a:headEnd/>
            <a:tailEnd/>
          </a:ln>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endParaRPr lang="zh-CN" altLang="zh-CN" sz="1600"/>
          </a:p>
        </p:txBody>
      </p:sp>
      <p:sp>
        <p:nvSpPr>
          <p:cNvPr id="36868" name="Text Box 8">
            <a:extLst>
              <a:ext uri="{FF2B5EF4-FFF2-40B4-BE49-F238E27FC236}">
                <a16:creationId xmlns:a16="http://schemas.microsoft.com/office/drawing/2014/main" id="{125432A2-ADDC-4B4E-8B61-C150EA059440}"/>
              </a:ext>
            </a:extLst>
          </p:cNvPr>
          <p:cNvSpPr txBox="1">
            <a:spLocks noChangeArrowheads="1"/>
          </p:cNvSpPr>
          <p:nvPr/>
        </p:nvSpPr>
        <p:spPr bwMode="auto">
          <a:xfrm>
            <a:off x="3149600" y="1725613"/>
            <a:ext cx="812800" cy="31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S[3s]</a:t>
            </a:r>
            <a:endParaRPr lang="en-US" altLang="zh-CN" sz="1600"/>
          </a:p>
        </p:txBody>
      </p:sp>
      <p:sp>
        <p:nvSpPr>
          <p:cNvPr id="36869" name="Line 9">
            <a:extLst>
              <a:ext uri="{FF2B5EF4-FFF2-40B4-BE49-F238E27FC236}">
                <a16:creationId xmlns:a16="http://schemas.microsoft.com/office/drawing/2014/main" id="{9452CED6-ED85-4FAC-A100-769BD102FDCA}"/>
              </a:ext>
            </a:extLst>
          </p:cNvPr>
          <p:cNvSpPr>
            <a:spLocks noChangeShapeType="1"/>
          </p:cNvSpPr>
          <p:nvPr/>
        </p:nvSpPr>
        <p:spPr bwMode="auto">
          <a:xfrm flipH="1">
            <a:off x="2743200" y="1933575"/>
            <a:ext cx="508000" cy="2079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70" name="Line 10">
            <a:extLst>
              <a:ext uri="{FF2B5EF4-FFF2-40B4-BE49-F238E27FC236}">
                <a16:creationId xmlns:a16="http://schemas.microsoft.com/office/drawing/2014/main" id="{FC8B5304-8415-4DE7-BBE5-422FDE7D0A25}"/>
              </a:ext>
            </a:extLst>
          </p:cNvPr>
          <p:cNvSpPr>
            <a:spLocks noChangeShapeType="1"/>
          </p:cNvSpPr>
          <p:nvPr/>
        </p:nvSpPr>
        <p:spPr bwMode="auto">
          <a:xfrm>
            <a:off x="3860800" y="1933575"/>
            <a:ext cx="508000" cy="2079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71" name="Text Box 11">
            <a:extLst>
              <a:ext uri="{FF2B5EF4-FFF2-40B4-BE49-F238E27FC236}">
                <a16:creationId xmlns:a16="http://schemas.microsoft.com/office/drawing/2014/main" id="{3AC35384-65D2-433F-8F9F-C17F5FA64BD8}"/>
              </a:ext>
            </a:extLst>
          </p:cNvPr>
          <p:cNvSpPr txBox="1">
            <a:spLocks noChangeArrowheads="1"/>
          </p:cNvSpPr>
          <p:nvPr/>
        </p:nvSpPr>
        <p:spPr bwMode="auto">
          <a:xfrm>
            <a:off x="2236788" y="2141538"/>
            <a:ext cx="1014412" cy="3127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NP[3s]</a:t>
            </a:r>
            <a:endParaRPr lang="en-US" altLang="zh-CN" sz="1600"/>
          </a:p>
        </p:txBody>
      </p:sp>
      <p:sp>
        <p:nvSpPr>
          <p:cNvPr id="36872" name="Line 12">
            <a:extLst>
              <a:ext uri="{FF2B5EF4-FFF2-40B4-BE49-F238E27FC236}">
                <a16:creationId xmlns:a16="http://schemas.microsoft.com/office/drawing/2014/main" id="{D048582C-B9A4-466B-8D9E-B1AE8FCFEA40}"/>
              </a:ext>
            </a:extLst>
          </p:cNvPr>
          <p:cNvSpPr>
            <a:spLocks noChangeShapeType="1"/>
          </p:cNvSpPr>
          <p:nvPr/>
        </p:nvSpPr>
        <p:spPr bwMode="auto">
          <a:xfrm flipH="1">
            <a:off x="1931988" y="2349500"/>
            <a:ext cx="508000" cy="3127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73" name="Line 13">
            <a:extLst>
              <a:ext uri="{FF2B5EF4-FFF2-40B4-BE49-F238E27FC236}">
                <a16:creationId xmlns:a16="http://schemas.microsoft.com/office/drawing/2014/main" id="{903F4535-8164-48CF-BA04-46BD986D3A88}"/>
              </a:ext>
            </a:extLst>
          </p:cNvPr>
          <p:cNvSpPr>
            <a:spLocks noChangeShapeType="1"/>
          </p:cNvSpPr>
          <p:nvPr/>
        </p:nvSpPr>
        <p:spPr bwMode="auto">
          <a:xfrm>
            <a:off x="3048000" y="2349500"/>
            <a:ext cx="406400" cy="31273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74" name="Text Box 14">
            <a:extLst>
              <a:ext uri="{FF2B5EF4-FFF2-40B4-BE49-F238E27FC236}">
                <a16:creationId xmlns:a16="http://schemas.microsoft.com/office/drawing/2014/main" id="{9B77364F-B61F-428E-9566-83AD5B1B0E65}"/>
              </a:ext>
            </a:extLst>
          </p:cNvPr>
          <p:cNvSpPr txBox="1">
            <a:spLocks noChangeArrowheads="1"/>
          </p:cNvSpPr>
          <p:nvPr/>
        </p:nvSpPr>
        <p:spPr bwMode="auto">
          <a:xfrm>
            <a:off x="4165600" y="2141538"/>
            <a:ext cx="1320800" cy="3127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VP[pres, 3s]</a:t>
            </a:r>
            <a:endParaRPr lang="en-US" altLang="zh-CN" sz="1600"/>
          </a:p>
        </p:txBody>
      </p:sp>
      <p:sp>
        <p:nvSpPr>
          <p:cNvPr id="36875" name="Text Box 16">
            <a:extLst>
              <a:ext uri="{FF2B5EF4-FFF2-40B4-BE49-F238E27FC236}">
                <a16:creationId xmlns:a16="http://schemas.microsoft.com/office/drawing/2014/main" id="{E9149F22-859B-4A83-BEEF-52813E9DD4C1}"/>
              </a:ext>
            </a:extLst>
          </p:cNvPr>
          <p:cNvSpPr txBox="1">
            <a:spLocks noChangeArrowheads="1"/>
          </p:cNvSpPr>
          <p:nvPr/>
        </p:nvSpPr>
        <p:spPr bwMode="auto">
          <a:xfrm>
            <a:off x="4165600" y="2586038"/>
            <a:ext cx="1828800" cy="3127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V[pres, 3s, _none]</a:t>
            </a:r>
            <a:endParaRPr lang="en-US" altLang="zh-CN" sz="1600"/>
          </a:p>
        </p:txBody>
      </p:sp>
      <p:sp>
        <p:nvSpPr>
          <p:cNvPr id="36876" name="Text Box 17">
            <a:extLst>
              <a:ext uri="{FF2B5EF4-FFF2-40B4-BE49-F238E27FC236}">
                <a16:creationId xmlns:a16="http://schemas.microsoft.com/office/drawing/2014/main" id="{4B493BC5-BF15-402A-AE69-D60277ED87AD}"/>
              </a:ext>
            </a:extLst>
          </p:cNvPr>
          <p:cNvSpPr txBox="1">
            <a:spLocks noChangeArrowheads="1"/>
          </p:cNvSpPr>
          <p:nvPr/>
        </p:nvSpPr>
        <p:spPr bwMode="auto">
          <a:xfrm>
            <a:off x="1423988" y="2662238"/>
            <a:ext cx="1016000" cy="3127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ART[3s]</a:t>
            </a:r>
            <a:endParaRPr lang="en-US" altLang="zh-CN" sz="1600"/>
          </a:p>
        </p:txBody>
      </p:sp>
      <p:sp>
        <p:nvSpPr>
          <p:cNvPr id="36877" name="Text Box 18">
            <a:extLst>
              <a:ext uri="{FF2B5EF4-FFF2-40B4-BE49-F238E27FC236}">
                <a16:creationId xmlns:a16="http://schemas.microsoft.com/office/drawing/2014/main" id="{F380C93E-E193-44F3-A291-8FDE59086D07}"/>
              </a:ext>
            </a:extLst>
          </p:cNvPr>
          <p:cNvSpPr txBox="1">
            <a:spLocks noChangeArrowheads="1"/>
          </p:cNvSpPr>
          <p:nvPr/>
        </p:nvSpPr>
        <p:spPr bwMode="auto">
          <a:xfrm>
            <a:off x="3005138" y="2662238"/>
            <a:ext cx="812800" cy="3127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N[3s]</a:t>
            </a:r>
            <a:endParaRPr lang="en-US" altLang="zh-CN" sz="1600"/>
          </a:p>
        </p:txBody>
      </p:sp>
      <p:sp>
        <p:nvSpPr>
          <p:cNvPr id="36878" name="Text Box 21">
            <a:extLst>
              <a:ext uri="{FF2B5EF4-FFF2-40B4-BE49-F238E27FC236}">
                <a16:creationId xmlns:a16="http://schemas.microsoft.com/office/drawing/2014/main" id="{586A2D7E-661C-484C-98A8-2100A9E3C4F3}"/>
              </a:ext>
            </a:extLst>
          </p:cNvPr>
          <p:cNvSpPr txBox="1">
            <a:spLocks noChangeArrowheads="1"/>
          </p:cNvSpPr>
          <p:nvPr/>
        </p:nvSpPr>
        <p:spPr bwMode="auto">
          <a:xfrm>
            <a:off x="1525588" y="3052763"/>
            <a:ext cx="812800" cy="31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the</a:t>
            </a:r>
            <a:endParaRPr lang="en-US" altLang="zh-CN" sz="1600"/>
          </a:p>
        </p:txBody>
      </p:sp>
      <p:sp>
        <p:nvSpPr>
          <p:cNvPr id="36879" name="Text Box 22">
            <a:extLst>
              <a:ext uri="{FF2B5EF4-FFF2-40B4-BE49-F238E27FC236}">
                <a16:creationId xmlns:a16="http://schemas.microsoft.com/office/drawing/2014/main" id="{FBA094B0-12CB-4425-AB3F-E543F60C938F}"/>
              </a:ext>
            </a:extLst>
          </p:cNvPr>
          <p:cNvSpPr txBox="1">
            <a:spLocks noChangeArrowheads="1"/>
          </p:cNvSpPr>
          <p:nvPr/>
        </p:nvSpPr>
        <p:spPr bwMode="auto">
          <a:xfrm>
            <a:off x="3048000" y="3033713"/>
            <a:ext cx="812800" cy="31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man</a:t>
            </a:r>
            <a:endParaRPr lang="en-US" altLang="zh-CN" sz="1600"/>
          </a:p>
        </p:txBody>
      </p:sp>
      <p:sp>
        <p:nvSpPr>
          <p:cNvPr id="36880" name="Text Box 24">
            <a:extLst>
              <a:ext uri="{FF2B5EF4-FFF2-40B4-BE49-F238E27FC236}">
                <a16:creationId xmlns:a16="http://schemas.microsoft.com/office/drawing/2014/main" id="{21978B7F-7E9F-4568-B37A-CCACC8A9814A}"/>
              </a:ext>
            </a:extLst>
          </p:cNvPr>
          <p:cNvSpPr txBox="1">
            <a:spLocks noChangeArrowheads="1"/>
          </p:cNvSpPr>
          <p:nvPr/>
        </p:nvSpPr>
        <p:spPr bwMode="auto">
          <a:xfrm>
            <a:off x="4368800" y="3014663"/>
            <a:ext cx="914400" cy="31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cries</a:t>
            </a:r>
            <a:endParaRPr lang="en-US" altLang="zh-CN" sz="1600"/>
          </a:p>
        </p:txBody>
      </p:sp>
      <p:sp>
        <p:nvSpPr>
          <p:cNvPr id="36881" name="Line 25">
            <a:extLst>
              <a:ext uri="{FF2B5EF4-FFF2-40B4-BE49-F238E27FC236}">
                <a16:creationId xmlns:a16="http://schemas.microsoft.com/office/drawing/2014/main" id="{08CD666D-41C6-4C7B-AAD2-FE32FF8AAEAF}"/>
              </a:ext>
            </a:extLst>
          </p:cNvPr>
          <p:cNvSpPr>
            <a:spLocks noChangeShapeType="1"/>
          </p:cNvSpPr>
          <p:nvPr/>
        </p:nvSpPr>
        <p:spPr bwMode="auto">
          <a:xfrm flipH="1">
            <a:off x="1830388" y="3846513"/>
            <a:ext cx="508000" cy="2079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82" name="Line 26">
            <a:extLst>
              <a:ext uri="{FF2B5EF4-FFF2-40B4-BE49-F238E27FC236}">
                <a16:creationId xmlns:a16="http://schemas.microsoft.com/office/drawing/2014/main" id="{77D657B0-FBEE-4C3A-A7B0-EA649B504372}"/>
              </a:ext>
            </a:extLst>
          </p:cNvPr>
          <p:cNvSpPr>
            <a:spLocks noChangeShapeType="1"/>
          </p:cNvSpPr>
          <p:nvPr/>
        </p:nvSpPr>
        <p:spPr bwMode="auto">
          <a:xfrm>
            <a:off x="2946400" y="3846513"/>
            <a:ext cx="508000" cy="2079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83" name="Line 27">
            <a:extLst>
              <a:ext uri="{FF2B5EF4-FFF2-40B4-BE49-F238E27FC236}">
                <a16:creationId xmlns:a16="http://schemas.microsoft.com/office/drawing/2014/main" id="{5629E20A-0C0E-4C01-A13E-203436193219}"/>
              </a:ext>
            </a:extLst>
          </p:cNvPr>
          <p:cNvSpPr>
            <a:spLocks noChangeShapeType="1"/>
          </p:cNvSpPr>
          <p:nvPr/>
        </p:nvSpPr>
        <p:spPr bwMode="auto">
          <a:xfrm>
            <a:off x="1830388" y="4262438"/>
            <a:ext cx="0" cy="3127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84" name="Text Box 28">
            <a:extLst>
              <a:ext uri="{FF2B5EF4-FFF2-40B4-BE49-F238E27FC236}">
                <a16:creationId xmlns:a16="http://schemas.microsoft.com/office/drawing/2014/main" id="{8CBD3DFC-6C75-4D5A-863A-EAFE6056D3BC}"/>
              </a:ext>
            </a:extLst>
          </p:cNvPr>
          <p:cNvSpPr txBox="1">
            <a:spLocks noChangeArrowheads="1"/>
          </p:cNvSpPr>
          <p:nvPr/>
        </p:nvSpPr>
        <p:spPr bwMode="auto">
          <a:xfrm>
            <a:off x="1322388" y="4054475"/>
            <a:ext cx="1016000" cy="312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NP[3s]</a:t>
            </a:r>
            <a:endParaRPr lang="en-US" altLang="zh-CN" sz="1600"/>
          </a:p>
        </p:txBody>
      </p:sp>
      <p:sp>
        <p:nvSpPr>
          <p:cNvPr id="36885" name="Text Box 29">
            <a:extLst>
              <a:ext uri="{FF2B5EF4-FFF2-40B4-BE49-F238E27FC236}">
                <a16:creationId xmlns:a16="http://schemas.microsoft.com/office/drawing/2014/main" id="{DB749BFC-1E2B-4725-8A90-02E073CA34E4}"/>
              </a:ext>
            </a:extLst>
          </p:cNvPr>
          <p:cNvSpPr txBox="1">
            <a:spLocks noChangeArrowheads="1"/>
          </p:cNvSpPr>
          <p:nvPr/>
        </p:nvSpPr>
        <p:spPr bwMode="auto">
          <a:xfrm>
            <a:off x="3048000" y="4054475"/>
            <a:ext cx="1320800" cy="312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VP[pres, 3s]</a:t>
            </a:r>
            <a:endParaRPr lang="en-US" altLang="zh-CN" sz="1600"/>
          </a:p>
        </p:txBody>
      </p:sp>
      <p:sp>
        <p:nvSpPr>
          <p:cNvPr id="36886" name="Line 30">
            <a:extLst>
              <a:ext uri="{FF2B5EF4-FFF2-40B4-BE49-F238E27FC236}">
                <a16:creationId xmlns:a16="http://schemas.microsoft.com/office/drawing/2014/main" id="{9741B0A0-94F6-4EF5-A5D9-9028C50A4933}"/>
              </a:ext>
            </a:extLst>
          </p:cNvPr>
          <p:cNvSpPr>
            <a:spLocks noChangeShapeType="1"/>
          </p:cNvSpPr>
          <p:nvPr/>
        </p:nvSpPr>
        <p:spPr bwMode="auto">
          <a:xfrm>
            <a:off x="3657600" y="4359275"/>
            <a:ext cx="0" cy="2079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87" name="Text Box 31">
            <a:extLst>
              <a:ext uri="{FF2B5EF4-FFF2-40B4-BE49-F238E27FC236}">
                <a16:creationId xmlns:a16="http://schemas.microsoft.com/office/drawing/2014/main" id="{1F99C418-52FD-49F0-8132-A28A55BB6E4B}"/>
              </a:ext>
            </a:extLst>
          </p:cNvPr>
          <p:cNvSpPr txBox="1">
            <a:spLocks noChangeArrowheads="1"/>
          </p:cNvSpPr>
          <p:nvPr/>
        </p:nvSpPr>
        <p:spPr bwMode="auto">
          <a:xfrm>
            <a:off x="2743200" y="4567238"/>
            <a:ext cx="1930400" cy="3127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V[pres, 3s, _vp:inf]</a:t>
            </a:r>
            <a:endParaRPr lang="en-US" altLang="zh-CN" sz="1600"/>
          </a:p>
        </p:txBody>
      </p:sp>
      <p:sp>
        <p:nvSpPr>
          <p:cNvPr id="36888" name="Text Box 32">
            <a:extLst>
              <a:ext uri="{FF2B5EF4-FFF2-40B4-BE49-F238E27FC236}">
                <a16:creationId xmlns:a16="http://schemas.microsoft.com/office/drawing/2014/main" id="{897A6E15-AC83-4095-AE34-E8EF60FDF48C}"/>
              </a:ext>
            </a:extLst>
          </p:cNvPr>
          <p:cNvSpPr txBox="1">
            <a:spLocks noChangeArrowheads="1"/>
          </p:cNvSpPr>
          <p:nvPr/>
        </p:nvSpPr>
        <p:spPr bwMode="auto">
          <a:xfrm>
            <a:off x="1220788" y="4573588"/>
            <a:ext cx="1117600" cy="31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PRO[3s]</a:t>
            </a:r>
            <a:endParaRPr lang="en-US" altLang="zh-CN" sz="1600"/>
          </a:p>
        </p:txBody>
      </p:sp>
      <p:sp>
        <p:nvSpPr>
          <p:cNvPr id="36889" name="Text Box 34">
            <a:extLst>
              <a:ext uri="{FF2B5EF4-FFF2-40B4-BE49-F238E27FC236}">
                <a16:creationId xmlns:a16="http://schemas.microsoft.com/office/drawing/2014/main" id="{AE6862AC-C430-4E0E-B426-281399E6E755}"/>
              </a:ext>
            </a:extLst>
          </p:cNvPr>
          <p:cNvSpPr txBox="1">
            <a:spLocks noChangeArrowheads="1"/>
          </p:cNvSpPr>
          <p:nvPr/>
        </p:nvSpPr>
        <p:spPr bwMode="auto">
          <a:xfrm>
            <a:off x="1423988" y="5048250"/>
            <a:ext cx="812800" cy="312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He</a:t>
            </a:r>
            <a:endParaRPr lang="en-US" altLang="zh-CN" sz="1600"/>
          </a:p>
        </p:txBody>
      </p:sp>
      <p:sp>
        <p:nvSpPr>
          <p:cNvPr id="36890" name="Text Box 35">
            <a:extLst>
              <a:ext uri="{FF2B5EF4-FFF2-40B4-BE49-F238E27FC236}">
                <a16:creationId xmlns:a16="http://schemas.microsoft.com/office/drawing/2014/main" id="{84906091-83E9-4F39-A9B5-701FDD055C94}"/>
              </a:ext>
            </a:extLst>
          </p:cNvPr>
          <p:cNvSpPr txBox="1">
            <a:spLocks noChangeArrowheads="1"/>
          </p:cNvSpPr>
          <p:nvPr/>
        </p:nvSpPr>
        <p:spPr bwMode="auto">
          <a:xfrm>
            <a:off x="3251200" y="5030788"/>
            <a:ext cx="914400" cy="31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wants</a:t>
            </a:r>
            <a:endParaRPr lang="en-US" altLang="zh-CN" sz="1600"/>
          </a:p>
        </p:txBody>
      </p:sp>
      <p:sp>
        <p:nvSpPr>
          <p:cNvPr id="36891" name="Text Box 36">
            <a:extLst>
              <a:ext uri="{FF2B5EF4-FFF2-40B4-BE49-F238E27FC236}">
                <a16:creationId xmlns:a16="http://schemas.microsoft.com/office/drawing/2014/main" id="{FD58DF2E-E060-4BE4-91E1-F46584D7E14B}"/>
              </a:ext>
            </a:extLst>
          </p:cNvPr>
          <p:cNvSpPr txBox="1">
            <a:spLocks noChangeArrowheads="1"/>
          </p:cNvSpPr>
          <p:nvPr/>
        </p:nvSpPr>
        <p:spPr bwMode="auto">
          <a:xfrm>
            <a:off x="2236788" y="3594100"/>
            <a:ext cx="811212" cy="312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S[3s]</a:t>
            </a:r>
            <a:endParaRPr lang="en-US" altLang="zh-CN" sz="1600"/>
          </a:p>
        </p:txBody>
      </p:sp>
      <p:sp>
        <p:nvSpPr>
          <p:cNvPr id="36892" name="Line 37">
            <a:extLst>
              <a:ext uri="{FF2B5EF4-FFF2-40B4-BE49-F238E27FC236}">
                <a16:creationId xmlns:a16="http://schemas.microsoft.com/office/drawing/2014/main" id="{05FBA1A2-71D2-4E37-982E-06A4755FB0BA}"/>
              </a:ext>
            </a:extLst>
          </p:cNvPr>
          <p:cNvSpPr>
            <a:spLocks noChangeShapeType="1"/>
          </p:cNvSpPr>
          <p:nvPr/>
        </p:nvSpPr>
        <p:spPr bwMode="auto">
          <a:xfrm>
            <a:off x="3657600" y="4838700"/>
            <a:ext cx="0" cy="2079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93" name="Line 38">
            <a:extLst>
              <a:ext uri="{FF2B5EF4-FFF2-40B4-BE49-F238E27FC236}">
                <a16:creationId xmlns:a16="http://schemas.microsoft.com/office/drawing/2014/main" id="{E8A30E9B-DF8D-4160-935B-1039DEEE318E}"/>
              </a:ext>
            </a:extLst>
          </p:cNvPr>
          <p:cNvSpPr>
            <a:spLocks noChangeShapeType="1"/>
          </p:cNvSpPr>
          <p:nvPr/>
        </p:nvSpPr>
        <p:spPr bwMode="auto">
          <a:xfrm>
            <a:off x="4064000" y="4359275"/>
            <a:ext cx="1828800" cy="2159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94" name="Text Box 39">
            <a:extLst>
              <a:ext uri="{FF2B5EF4-FFF2-40B4-BE49-F238E27FC236}">
                <a16:creationId xmlns:a16="http://schemas.microsoft.com/office/drawing/2014/main" id="{FEB44CD9-A2CC-45EE-9120-CCE21C568A1F}"/>
              </a:ext>
            </a:extLst>
          </p:cNvPr>
          <p:cNvSpPr txBox="1">
            <a:spLocks noChangeArrowheads="1"/>
          </p:cNvSpPr>
          <p:nvPr/>
        </p:nvSpPr>
        <p:spPr bwMode="auto">
          <a:xfrm>
            <a:off x="5384800" y="4575175"/>
            <a:ext cx="1117600" cy="312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VP[inf]</a:t>
            </a:r>
            <a:endParaRPr lang="en-US" altLang="zh-CN" sz="1600"/>
          </a:p>
        </p:txBody>
      </p:sp>
      <p:sp>
        <p:nvSpPr>
          <p:cNvPr id="36895" name="Text Box 40">
            <a:extLst>
              <a:ext uri="{FF2B5EF4-FFF2-40B4-BE49-F238E27FC236}">
                <a16:creationId xmlns:a16="http://schemas.microsoft.com/office/drawing/2014/main" id="{307E0C87-6329-4E44-872E-68ABA6007DE0}"/>
              </a:ext>
            </a:extLst>
          </p:cNvPr>
          <p:cNvSpPr txBox="1">
            <a:spLocks noChangeArrowheads="1"/>
          </p:cNvSpPr>
          <p:nvPr/>
        </p:nvSpPr>
        <p:spPr bwMode="auto">
          <a:xfrm>
            <a:off x="6400800" y="5019675"/>
            <a:ext cx="1116013" cy="31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VP[base]</a:t>
            </a:r>
            <a:endParaRPr lang="en-US" altLang="zh-CN" sz="1600"/>
          </a:p>
        </p:txBody>
      </p:sp>
      <p:sp>
        <p:nvSpPr>
          <p:cNvPr id="36896" name="Line 41">
            <a:extLst>
              <a:ext uri="{FF2B5EF4-FFF2-40B4-BE49-F238E27FC236}">
                <a16:creationId xmlns:a16="http://schemas.microsoft.com/office/drawing/2014/main" id="{EFD9AE1F-BE06-4B07-A38D-5328E94B7803}"/>
              </a:ext>
            </a:extLst>
          </p:cNvPr>
          <p:cNvSpPr>
            <a:spLocks noChangeShapeType="1"/>
          </p:cNvSpPr>
          <p:nvPr/>
        </p:nvSpPr>
        <p:spPr bwMode="auto">
          <a:xfrm flipH="1">
            <a:off x="5224463" y="4822825"/>
            <a:ext cx="406400" cy="2079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97" name="Text Box 42">
            <a:extLst>
              <a:ext uri="{FF2B5EF4-FFF2-40B4-BE49-F238E27FC236}">
                <a16:creationId xmlns:a16="http://schemas.microsoft.com/office/drawing/2014/main" id="{1715FED2-9676-4A51-916F-50D49E7ED77C}"/>
              </a:ext>
            </a:extLst>
          </p:cNvPr>
          <p:cNvSpPr txBox="1">
            <a:spLocks noChangeArrowheads="1"/>
          </p:cNvSpPr>
          <p:nvPr/>
        </p:nvSpPr>
        <p:spPr bwMode="auto">
          <a:xfrm>
            <a:off x="4818063" y="5030788"/>
            <a:ext cx="711200" cy="3127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to</a:t>
            </a:r>
            <a:endParaRPr lang="en-US" altLang="zh-CN" sz="1600"/>
          </a:p>
        </p:txBody>
      </p:sp>
      <p:sp>
        <p:nvSpPr>
          <p:cNvPr id="36898" name="Line 43">
            <a:extLst>
              <a:ext uri="{FF2B5EF4-FFF2-40B4-BE49-F238E27FC236}">
                <a16:creationId xmlns:a16="http://schemas.microsoft.com/office/drawing/2014/main" id="{4848AC9E-53B2-43A3-95BC-2690B51E70A1}"/>
              </a:ext>
            </a:extLst>
          </p:cNvPr>
          <p:cNvSpPr>
            <a:spLocks noChangeShapeType="1"/>
          </p:cNvSpPr>
          <p:nvPr/>
        </p:nvSpPr>
        <p:spPr bwMode="auto">
          <a:xfrm>
            <a:off x="6299200" y="4822825"/>
            <a:ext cx="608013" cy="2079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99" name="Line 44">
            <a:extLst>
              <a:ext uri="{FF2B5EF4-FFF2-40B4-BE49-F238E27FC236}">
                <a16:creationId xmlns:a16="http://schemas.microsoft.com/office/drawing/2014/main" id="{1A4B51B7-D4F6-440B-9527-EFE0C97B82F8}"/>
              </a:ext>
            </a:extLst>
          </p:cNvPr>
          <p:cNvSpPr>
            <a:spLocks noChangeShapeType="1"/>
          </p:cNvSpPr>
          <p:nvPr/>
        </p:nvSpPr>
        <p:spPr bwMode="auto">
          <a:xfrm flipH="1">
            <a:off x="5892800" y="5240338"/>
            <a:ext cx="709613" cy="1031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900" name="Text Box 45">
            <a:extLst>
              <a:ext uri="{FF2B5EF4-FFF2-40B4-BE49-F238E27FC236}">
                <a16:creationId xmlns:a16="http://schemas.microsoft.com/office/drawing/2014/main" id="{A904EEE9-87F2-4B47-8EA1-DAE62C5AB08D}"/>
              </a:ext>
            </a:extLst>
          </p:cNvPr>
          <p:cNvSpPr txBox="1">
            <a:spLocks noChangeArrowheads="1"/>
          </p:cNvSpPr>
          <p:nvPr/>
        </p:nvSpPr>
        <p:spPr bwMode="auto">
          <a:xfrm>
            <a:off x="5181600" y="5343525"/>
            <a:ext cx="1624013" cy="312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V[base, _adjp]</a:t>
            </a:r>
            <a:endParaRPr lang="en-US" altLang="zh-CN" sz="1600"/>
          </a:p>
        </p:txBody>
      </p:sp>
      <p:sp>
        <p:nvSpPr>
          <p:cNvPr id="36901" name="Line 46">
            <a:extLst>
              <a:ext uri="{FF2B5EF4-FFF2-40B4-BE49-F238E27FC236}">
                <a16:creationId xmlns:a16="http://schemas.microsoft.com/office/drawing/2014/main" id="{F0C67B38-B123-4BCB-B314-25625AAFBDD2}"/>
              </a:ext>
            </a:extLst>
          </p:cNvPr>
          <p:cNvSpPr>
            <a:spLocks noChangeShapeType="1"/>
          </p:cNvSpPr>
          <p:nvPr/>
        </p:nvSpPr>
        <p:spPr bwMode="auto">
          <a:xfrm>
            <a:off x="7212013" y="5240338"/>
            <a:ext cx="508000" cy="1031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902" name="Text Box 47">
            <a:extLst>
              <a:ext uri="{FF2B5EF4-FFF2-40B4-BE49-F238E27FC236}">
                <a16:creationId xmlns:a16="http://schemas.microsoft.com/office/drawing/2014/main" id="{94ABC66D-7DDD-4A2A-9AF5-0CA63C12BEEA}"/>
              </a:ext>
            </a:extLst>
          </p:cNvPr>
          <p:cNvSpPr txBox="1">
            <a:spLocks noChangeArrowheads="1"/>
          </p:cNvSpPr>
          <p:nvPr/>
        </p:nvSpPr>
        <p:spPr bwMode="auto">
          <a:xfrm>
            <a:off x="7212013" y="5343525"/>
            <a:ext cx="914400" cy="312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ADJP</a:t>
            </a:r>
            <a:endParaRPr lang="en-US" altLang="zh-CN" sz="1600"/>
          </a:p>
        </p:txBody>
      </p:sp>
      <p:sp>
        <p:nvSpPr>
          <p:cNvPr id="36903" name="Text Box 48">
            <a:extLst>
              <a:ext uri="{FF2B5EF4-FFF2-40B4-BE49-F238E27FC236}">
                <a16:creationId xmlns:a16="http://schemas.microsoft.com/office/drawing/2014/main" id="{438190AD-ED53-440D-9E57-0EC7B83DF2CD}"/>
              </a:ext>
            </a:extLst>
          </p:cNvPr>
          <p:cNvSpPr txBox="1">
            <a:spLocks noChangeArrowheads="1"/>
          </p:cNvSpPr>
          <p:nvPr/>
        </p:nvSpPr>
        <p:spPr bwMode="auto">
          <a:xfrm>
            <a:off x="5588000" y="5759450"/>
            <a:ext cx="609600" cy="312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be</a:t>
            </a:r>
            <a:endParaRPr lang="en-US" altLang="zh-CN" sz="1600"/>
          </a:p>
        </p:txBody>
      </p:sp>
      <p:sp>
        <p:nvSpPr>
          <p:cNvPr id="36904" name="Text Box 50">
            <a:extLst>
              <a:ext uri="{FF2B5EF4-FFF2-40B4-BE49-F238E27FC236}">
                <a16:creationId xmlns:a16="http://schemas.microsoft.com/office/drawing/2014/main" id="{CF250CC5-0DBF-4A21-AC98-DB9C76D43C6E}"/>
              </a:ext>
            </a:extLst>
          </p:cNvPr>
          <p:cNvSpPr txBox="1">
            <a:spLocks noChangeArrowheads="1"/>
          </p:cNvSpPr>
          <p:nvPr/>
        </p:nvSpPr>
        <p:spPr bwMode="auto">
          <a:xfrm>
            <a:off x="7067550" y="5759450"/>
            <a:ext cx="1117600" cy="312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happy</a:t>
            </a:r>
            <a:endParaRPr lang="en-US" altLang="zh-CN" sz="1600"/>
          </a:p>
        </p:txBody>
      </p:sp>
      <p:sp>
        <p:nvSpPr>
          <p:cNvPr id="36905" name="Line 19">
            <a:extLst>
              <a:ext uri="{FF2B5EF4-FFF2-40B4-BE49-F238E27FC236}">
                <a16:creationId xmlns:a16="http://schemas.microsoft.com/office/drawing/2014/main" id="{96200CCC-C234-4705-882F-256E32AB871A}"/>
              </a:ext>
            </a:extLst>
          </p:cNvPr>
          <p:cNvSpPr>
            <a:spLocks noChangeShapeType="1"/>
          </p:cNvSpPr>
          <p:nvPr/>
        </p:nvSpPr>
        <p:spPr bwMode="auto">
          <a:xfrm>
            <a:off x="1931988" y="2933700"/>
            <a:ext cx="0" cy="2079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906" name="Line 20">
            <a:extLst>
              <a:ext uri="{FF2B5EF4-FFF2-40B4-BE49-F238E27FC236}">
                <a16:creationId xmlns:a16="http://schemas.microsoft.com/office/drawing/2014/main" id="{89962260-7D73-4305-B78E-077DC4E80484}"/>
              </a:ext>
            </a:extLst>
          </p:cNvPr>
          <p:cNvSpPr>
            <a:spLocks noChangeShapeType="1"/>
          </p:cNvSpPr>
          <p:nvPr/>
        </p:nvSpPr>
        <p:spPr bwMode="auto">
          <a:xfrm>
            <a:off x="3454400" y="2933700"/>
            <a:ext cx="0" cy="2079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907" name="Line 23">
            <a:extLst>
              <a:ext uri="{FF2B5EF4-FFF2-40B4-BE49-F238E27FC236}">
                <a16:creationId xmlns:a16="http://schemas.microsoft.com/office/drawing/2014/main" id="{F3965654-4641-4FF8-8A55-3118CF0C2779}"/>
              </a:ext>
            </a:extLst>
          </p:cNvPr>
          <p:cNvSpPr>
            <a:spLocks noChangeShapeType="1"/>
          </p:cNvSpPr>
          <p:nvPr/>
        </p:nvSpPr>
        <p:spPr bwMode="auto">
          <a:xfrm>
            <a:off x="4775200" y="2889250"/>
            <a:ext cx="0" cy="2079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908" name="Line 15">
            <a:extLst>
              <a:ext uri="{FF2B5EF4-FFF2-40B4-BE49-F238E27FC236}">
                <a16:creationId xmlns:a16="http://schemas.microsoft.com/office/drawing/2014/main" id="{8BCC5F74-A90F-4840-8105-0B8788980B9B}"/>
              </a:ext>
            </a:extLst>
          </p:cNvPr>
          <p:cNvSpPr>
            <a:spLocks noChangeShapeType="1"/>
          </p:cNvSpPr>
          <p:nvPr/>
        </p:nvSpPr>
        <p:spPr bwMode="auto">
          <a:xfrm>
            <a:off x="4760913" y="2457450"/>
            <a:ext cx="0" cy="2079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909" name="Line 49">
            <a:extLst>
              <a:ext uri="{FF2B5EF4-FFF2-40B4-BE49-F238E27FC236}">
                <a16:creationId xmlns:a16="http://schemas.microsoft.com/office/drawing/2014/main" id="{4CA4B867-FDEC-49CA-BB1E-6CD7D27D2A4F}"/>
              </a:ext>
            </a:extLst>
          </p:cNvPr>
          <p:cNvSpPr>
            <a:spLocks noChangeShapeType="1"/>
          </p:cNvSpPr>
          <p:nvPr/>
        </p:nvSpPr>
        <p:spPr bwMode="auto">
          <a:xfrm>
            <a:off x="5892800" y="5626100"/>
            <a:ext cx="0" cy="2079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910" name="Line 51">
            <a:extLst>
              <a:ext uri="{FF2B5EF4-FFF2-40B4-BE49-F238E27FC236}">
                <a16:creationId xmlns:a16="http://schemas.microsoft.com/office/drawing/2014/main" id="{EF85A5A0-9B0F-4DE6-B1F3-9D264EDCAC06}"/>
              </a:ext>
            </a:extLst>
          </p:cNvPr>
          <p:cNvSpPr>
            <a:spLocks noChangeShapeType="1"/>
          </p:cNvSpPr>
          <p:nvPr/>
        </p:nvSpPr>
        <p:spPr bwMode="auto">
          <a:xfrm>
            <a:off x="7618413" y="5654675"/>
            <a:ext cx="1587" cy="2079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911" name="Line 33">
            <a:extLst>
              <a:ext uri="{FF2B5EF4-FFF2-40B4-BE49-F238E27FC236}">
                <a16:creationId xmlns:a16="http://schemas.microsoft.com/office/drawing/2014/main" id="{EAE60BC2-21CD-4955-B2BE-9C7463F27AC0}"/>
              </a:ext>
            </a:extLst>
          </p:cNvPr>
          <p:cNvSpPr>
            <a:spLocks noChangeShapeType="1"/>
          </p:cNvSpPr>
          <p:nvPr/>
        </p:nvSpPr>
        <p:spPr bwMode="auto">
          <a:xfrm>
            <a:off x="1830388" y="4889500"/>
            <a:ext cx="0" cy="2079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6B394BE7-0DD3-4F66-986F-57FB820B4B67}"/>
              </a:ext>
            </a:extLst>
          </p:cNvPr>
          <p:cNvSpPr>
            <a:spLocks noGrp="1" noChangeArrowheads="1"/>
          </p:cNvSpPr>
          <p:nvPr>
            <p:ph type="title"/>
          </p:nvPr>
        </p:nvSpPr>
        <p:spPr/>
        <p:txBody>
          <a:bodyPr/>
          <a:lstStyle/>
          <a:p>
            <a:pPr eaLnBrk="1" hangingPunct="1"/>
            <a:r>
              <a:rPr lang="zh-CN" altLang="en-US" b="1"/>
              <a:t>一个带特征的文法及其分析</a:t>
            </a:r>
            <a:r>
              <a:rPr lang="en-US" altLang="zh-CN" b="1"/>
              <a:t>(6)</a:t>
            </a:r>
          </a:p>
        </p:txBody>
      </p:sp>
      <p:sp>
        <p:nvSpPr>
          <p:cNvPr id="37891" name="Rectangle 3">
            <a:extLst>
              <a:ext uri="{FF2B5EF4-FFF2-40B4-BE49-F238E27FC236}">
                <a16:creationId xmlns:a16="http://schemas.microsoft.com/office/drawing/2014/main" id="{0824AE28-F82B-486E-9356-36E515FE8F59}"/>
              </a:ext>
            </a:extLst>
          </p:cNvPr>
          <p:cNvSpPr>
            <a:spLocks noGrp="1" noChangeArrowheads="1"/>
          </p:cNvSpPr>
          <p:nvPr>
            <p:ph type="body" idx="1"/>
          </p:nvPr>
        </p:nvSpPr>
        <p:spPr/>
        <p:txBody>
          <a:bodyPr/>
          <a:lstStyle/>
          <a:p>
            <a:pPr eaLnBrk="1" hangingPunct="1">
              <a:lnSpc>
                <a:spcPct val="90000"/>
              </a:lnSpc>
            </a:pPr>
            <a:r>
              <a:rPr lang="zh-CN" altLang="en-US" sz="2100" b="1" dirty="0"/>
              <a:t>带特征的分析法</a:t>
            </a:r>
          </a:p>
          <a:p>
            <a:pPr eaLnBrk="1" hangingPunct="1">
              <a:lnSpc>
                <a:spcPct val="90000"/>
              </a:lnSpc>
              <a:buFont typeface="Wingdings" panose="05000000000000000000" pitchFamily="2" charset="2"/>
              <a:buNone/>
            </a:pPr>
            <a:r>
              <a:rPr lang="zh-CN" altLang="en-US" sz="2100" dirty="0"/>
              <a:t>    规则中句子成分的特征值可为变元，因此在句法分析的过程中经常需要对这样的变元进行实例化，并同时判断给定句子是否合法。</a:t>
            </a:r>
          </a:p>
          <a:p>
            <a:pPr eaLnBrk="1" hangingPunct="1">
              <a:lnSpc>
                <a:spcPct val="90000"/>
              </a:lnSpc>
              <a:buFont typeface="Wingdings" panose="05000000000000000000" pitchFamily="2" charset="2"/>
              <a:buNone/>
            </a:pPr>
            <a:r>
              <a:rPr lang="zh-CN" altLang="en-US" sz="2100" dirty="0"/>
              <a:t>    考虑规则</a:t>
            </a:r>
          </a:p>
          <a:p>
            <a:pPr eaLnBrk="1" hangingPunct="1">
              <a:lnSpc>
                <a:spcPct val="90000"/>
              </a:lnSpc>
              <a:buFont typeface="Wingdings" panose="05000000000000000000" pitchFamily="2" charset="2"/>
              <a:buNone/>
            </a:pPr>
            <a:r>
              <a:rPr lang="zh-CN" altLang="en-US" sz="2100" dirty="0"/>
              <a:t>    </a:t>
            </a:r>
            <a:r>
              <a:rPr lang="en-US" altLang="zh-CN" sz="2100" dirty="0"/>
              <a:t>1. (NP</a:t>
            </a:r>
            <a:r>
              <a:rPr lang="en-US" altLang="zh-CN" sz="2100" b="1" dirty="0"/>
              <a:t> </a:t>
            </a:r>
            <a:r>
              <a:rPr lang="en-US" altLang="zh-CN" sz="2100" b="1" dirty="0">
                <a:solidFill>
                  <a:schemeClr val="folHlink"/>
                </a:solidFill>
              </a:rPr>
              <a:t>AGR</a:t>
            </a:r>
            <a:r>
              <a:rPr lang="en-US" altLang="zh-CN" sz="2100" dirty="0"/>
              <a:t> ?a)</a:t>
            </a:r>
            <a:r>
              <a:rPr lang="en-US" altLang="zh-CN" sz="2100" dirty="0">
                <a:sym typeface="Symbol" panose="05050102010706020507" pitchFamily="18" charset="2"/>
              </a:rPr>
              <a:t></a:t>
            </a:r>
            <a:r>
              <a:rPr lang="en-US" altLang="zh-CN" sz="2100" dirty="0"/>
              <a:t> </a:t>
            </a:r>
            <a:r>
              <a:rPr lang="en-US" altLang="zh-CN" sz="2100" dirty="0">
                <a:sym typeface="Symbol" panose="05050102010706020507" pitchFamily="18" charset="2"/>
              </a:rPr>
              <a:t></a:t>
            </a:r>
            <a:r>
              <a:rPr lang="en-US" altLang="zh-CN" sz="2100" dirty="0"/>
              <a:t> (ART </a:t>
            </a:r>
            <a:r>
              <a:rPr lang="en-US" altLang="zh-CN" sz="2100" b="1" dirty="0">
                <a:solidFill>
                  <a:schemeClr val="folHlink"/>
                </a:solidFill>
              </a:rPr>
              <a:t>AGR</a:t>
            </a:r>
            <a:r>
              <a:rPr lang="en-US" altLang="zh-CN" sz="2100" dirty="0"/>
              <a:t> ?a) (N </a:t>
            </a:r>
            <a:r>
              <a:rPr lang="en-US" altLang="zh-CN" sz="2100" b="1" dirty="0">
                <a:solidFill>
                  <a:schemeClr val="folHlink"/>
                </a:solidFill>
              </a:rPr>
              <a:t>AGR</a:t>
            </a:r>
            <a:r>
              <a:rPr lang="en-US" altLang="zh-CN" sz="2100" dirty="0"/>
              <a:t> ?a) </a:t>
            </a:r>
          </a:p>
          <a:p>
            <a:pPr eaLnBrk="1" hangingPunct="1">
              <a:lnSpc>
                <a:spcPct val="90000"/>
              </a:lnSpc>
              <a:buFont typeface="Wingdings" panose="05000000000000000000" pitchFamily="2" charset="2"/>
              <a:buNone/>
            </a:pPr>
            <a:r>
              <a:rPr lang="en-US" altLang="zh-CN" sz="2100" dirty="0"/>
              <a:t>    </a:t>
            </a:r>
            <a:r>
              <a:rPr lang="zh-CN" altLang="en-US" sz="2100" dirty="0"/>
              <a:t>现在用以下成分对规则</a:t>
            </a:r>
            <a:r>
              <a:rPr lang="en-US" altLang="zh-CN" sz="2100" dirty="0"/>
              <a:t>1</a:t>
            </a:r>
            <a:r>
              <a:rPr lang="zh-CN" altLang="en-US" sz="2100" dirty="0"/>
              <a:t>进行扩展：</a:t>
            </a:r>
          </a:p>
          <a:p>
            <a:pPr eaLnBrk="1" hangingPunct="1">
              <a:lnSpc>
                <a:spcPct val="90000"/>
              </a:lnSpc>
              <a:buFont typeface="Wingdings" panose="05000000000000000000" pitchFamily="2" charset="2"/>
              <a:buNone/>
            </a:pPr>
            <a:r>
              <a:rPr lang="zh-CN" altLang="en-US" sz="2100" dirty="0"/>
              <a:t>    </a:t>
            </a:r>
            <a:r>
              <a:rPr lang="en-US" altLang="zh-CN" sz="2100" dirty="0"/>
              <a:t>2. (ART </a:t>
            </a:r>
            <a:r>
              <a:rPr lang="en-US" altLang="zh-CN" sz="2100" b="1" dirty="0">
                <a:solidFill>
                  <a:schemeClr val="folHlink"/>
                </a:solidFill>
              </a:rPr>
              <a:t>ROOT</a:t>
            </a:r>
            <a:r>
              <a:rPr lang="en-US" altLang="zh-CN" sz="2100" dirty="0"/>
              <a:t> A </a:t>
            </a:r>
            <a:r>
              <a:rPr lang="en-US" altLang="zh-CN" sz="2100" b="1" dirty="0">
                <a:solidFill>
                  <a:schemeClr val="folHlink"/>
                </a:solidFill>
              </a:rPr>
              <a:t>AGR</a:t>
            </a:r>
            <a:r>
              <a:rPr lang="en-US" altLang="zh-CN" sz="2100" dirty="0"/>
              <a:t> 3s)</a:t>
            </a:r>
          </a:p>
          <a:p>
            <a:pPr eaLnBrk="1" hangingPunct="1">
              <a:lnSpc>
                <a:spcPct val="90000"/>
              </a:lnSpc>
              <a:buFont typeface="Wingdings" panose="05000000000000000000" pitchFamily="2" charset="2"/>
              <a:buNone/>
            </a:pPr>
            <a:r>
              <a:rPr lang="en-US" altLang="zh-CN" sz="2100" dirty="0"/>
              <a:t>    </a:t>
            </a:r>
            <a:r>
              <a:rPr lang="zh-CN" altLang="en-US" sz="2100" dirty="0"/>
              <a:t>为了使</a:t>
            </a:r>
            <a:r>
              <a:rPr lang="en-US" altLang="zh-CN" sz="2100" dirty="0"/>
              <a:t>1</a:t>
            </a:r>
            <a:r>
              <a:rPr lang="zh-CN" altLang="en-US" sz="2100" dirty="0"/>
              <a:t>能适用，</a:t>
            </a:r>
            <a:r>
              <a:rPr lang="en-US" altLang="zh-CN" sz="2100" dirty="0"/>
              <a:t>1</a:t>
            </a:r>
            <a:r>
              <a:rPr lang="zh-CN" altLang="en-US" sz="2100" dirty="0"/>
              <a:t>中的变元</a:t>
            </a:r>
            <a:r>
              <a:rPr lang="en-US" altLang="zh-CN" sz="2100" dirty="0"/>
              <a:t>?a</a:t>
            </a:r>
            <a:r>
              <a:rPr lang="zh-CN" altLang="en-US" sz="2100" dirty="0"/>
              <a:t>必须被实例化为</a:t>
            </a:r>
            <a:r>
              <a:rPr lang="en-US" altLang="zh-CN" sz="2100" dirty="0"/>
              <a:t>3s</a:t>
            </a:r>
            <a:r>
              <a:rPr lang="zh-CN" altLang="en-US" sz="2100" dirty="0"/>
              <a:t>，这将产生</a:t>
            </a:r>
          </a:p>
          <a:p>
            <a:pPr eaLnBrk="1" hangingPunct="1">
              <a:lnSpc>
                <a:spcPct val="90000"/>
              </a:lnSpc>
              <a:buFont typeface="Wingdings" panose="05000000000000000000" pitchFamily="2" charset="2"/>
              <a:buNone/>
            </a:pPr>
            <a:r>
              <a:rPr lang="zh-CN" altLang="en-US" sz="2100" dirty="0"/>
              <a:t>    </a:t>
            </a:r>
            <a:r>
              <a:rPr lang="en-US" altLang="zh-CN" sz="2100" dirty="0"/>
              <a:t>3. (NP</a:t>
            </a:r>
            <a:r>
              <a:rPr lang="en-US" altLang="zh-CN" sz="2100" b="1" dirty="0"/>
              <a:t> </a:t>
            </a:r>
            <a:r>
              <a:rPr lang="en-US" altLang="zh-CN" sz="2100" b="1" dirty="0">
                <a:solidFill>
                  <a:schemeClr val="folHlink"/>
                </a:solidFill>
              </a:rPr>
              <a:t>AGR</a:t>
            </a:r>
            <a:r>
              <a:rPr lang="en-US" altLang="zh-CN" sz="2100" dirty="0"/>
              <a:t> 3s)</a:t>
            </a:r>
            <a:r>
              <a:rPr lang="en-US" altLang="zh-CN" sz="2100" dirty="0">
                <a:sym typeface="Symbol" panose="05050102010706020507" pitchFamily="18" charset="2"/>
              </a:rPr>
              <a:t></a:t>
            </a:r>
            <a:r>
              <a:rPr lang="en-US" altLang="zh-CN" sz="2100" dirty="0"/>
              <a:t> </a:t>
            </a:r>
            <a:r>
              <a:rPr lang="en-US" altLang="zh-CN" sz="2100" dirty="0">
                <a:sym typeface="Symbol" panose="05050102010706020507" pitchFamily="18" charset="2"/>
              </a:rPr>
              <a:t></a:t>
            </a:r>
            <a:r>
              <a:rPr lang="en-US" altLang="zh-CN" sz="2100" dirty="0"/>
              <a:t> (ART </a:t>
            </a:r>
            <a:r>
              <a:rPr lang="en-US" altLang="zh-CN" sz="2100" b="1" dirty="0">
                <a:solidFill>
                  <a:schemeClr val="folHlink"/>
                </a:solidFill>
              </a:rPr>
              <a:t>AGR</a:t>
            </a:r>
            <a:r>
              <a:rPr lang="en-US" altLang="zh-CN" sz="2100" dirty="0"/>
              <a:t> 3s) (N </a:t>
            </a:r>
            <a:r>
              <a:rPr lang="en-US" altLang="zh-CN" sz="2100" b="1" dirty="0">
                <a:solidFill>
                  <a:schemeClr val="folHlink"/>
                </a:solidFill>
              </a:rPr>
              <a:t>AGR</a:t>
            </a:r>
            <a:r>
              <a:rPr lang="en-US" altLang="zh-CN" sz="2100" dirty="0"/>
              <a:t> 3s)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A57DBED-FB9B-4BE8-AA6F-D05352584BFD}"/>
              </a:ext>
            </a:extLst>
          </p:cNvPr>
          <p:cNvSpPr>
            <a:spLocks noGrp="1" noChangeArrowheads="1"/>
          </p:cNvSpPr>
          <p:nvPr>
            <p:ph type="title"/>
          </p:nvPr>
        </p:nvSpPr>
        <p:spPr/>
        <p:txBody>
          <a:bodyPr/>
          <a:lstStyle/>
          <a:p>
            <a:pPr eaLnBrk="1" hangingPunct="1"/>
            <a:r>
              <a:rPr lang="zh-CN" altLang="en-US" b="1"/>
              <a:t>一个带特征的文法及其分析</a:t>
            </a:r>
            <a:r>
              <a:rPr lang="en-US" altLang="zh-CN" b="1"/>
              <a:t>(7)</a:t>
            </a:r>
          </a:p>
        </p:txBody>
      </p:sp>
      <p:sp>
        <p:nvSpPr>
          <p:cNvPr id="38915" name="Rectangle 3">
            <a:extLst>
              <a:ext uri="{FF2B5EF4-FFF2-40B4-BE49-F238E27FC236}">
                <a16:creationId xmlns:a16="http://schemas.microsoft.com/office/drawing/2014/main" id="{C76E0028-D746-47D9-9F4A-289C7816E2E3}"/>
              </a:ext>
            </a:extLst>
          </p:cNvPr>
          <p:cNvSpPr>
            <a:spLocks noGrp="1" noChangeArrowheads="1"/>
          </p:cNvSpPr>
          <p:nvPr>
            <p:ph type="body" idx="1"/>
          </p:nvPr>
        </p:nvSpPr>
        <p:spPr/>
        <p:txBody>
          <a:bodyPr/>
          <a:lstStyle/>
          <a:p>
            <a:pPr eaLnBrk="1" hangingPunct="1"/>
            <a:r>
              <a:rPr lang="zh-CN" altLang="en-US" sz="2600" b="1"/>
              <a:t>带特征的分析法</a:t>
            </a:r>
          </a:p>
          <a:p>
            <a:pPr lvl="1" eaLnBrk="1" hangingPunct="1">
              <a:buFont typeface="Wingdings" panose="05000000000000000000" pitchFamily="2" charset="2"/>
              <a:buNone/>
            </a:pPr>
            <a:r>
              <a:rPr lang="zh-CN" altLang="en-US" sz="2200" b="1"/>
              <a:t>而</a:t>
            </a:r>
            <a:r>
              <a:rPr lang="en-US" altLang="zh-CN" sz="2200" b="1"/>
              <a:t>3</a:t>
            </a:r>
            <a:r>
              <a:rPr lang="zh-CN" altLang="en-US" sz="2200" b="1"/>
              <a:t>就可被扩展为</a:t>
            </a:r>
          </a:p>
          <a:p>
            <a:pPr lvl="1" eaLnBrk="1" hangingPunct="1">
              <a:buFont typeface="Wingdings" panose="05000000000000000000" pitchFamily="2" charset="2"/>
              <a:buNone/>
            </a:pPr>
            <a:r>
              <a:rPr lang="en-US" altLang="zh-CN" sz="2200" b="1"/>
              <a:t>4. (NP </a:t>
            </a:r>
            <a:r>
              <a:rPr lang="en-US" altLang="zh-CN" sz="2200" b="1">
                <a:solidFill>
                  <a:schemeClr val="folHlink"/>
                </a:solidFill>
              </a:rPr>
              <a:t>AGR</a:t>
            </a:r>
            <a:r>
              <a:rPr lang="en-US" altLang="zh-CN" sz="2200" b="1"/>
              <a:t> 3s)</a:t>
            </a:r>
            <a:r>
              <a:rPr lang="en-US" altLang="zh-CN" sz="2200" b="1">
                <a:sym typeface="Symbol" panose="05050102010706020507" pitchFamily="18" charset="2"/>
              </a:rPr>
              <a:t></a:t>
            </a:r>
            <a:r>
              <a:rPr lang="en-US" altLang="zh-CN" sz="2200" b="1"/>
              <a:t>(ART </a:t>
            </a:r>
            <a:r>
              <a:rPr lang="en-US" altLang="zh-CN" sz="2200" b="1">
                <a:solidFill>
                  <a:schemeClr val="folHlink"/>
                </a:solidFill>
              </a:rPr>
              <a:t>AGR</a:t>
            </a:r>
            <a:r>
              <a:rPr lang="en-US" altLang="zh-CN" sz="2200" b="1"/>
              <a:t> 3s) </a:t>
            </a:r>
            <a:r>
              <a:rPr lang="en-US" altLang="zh-CN" sz="2200" b="1">
                <a:sym typeface="Symbol" panose="05050102010706020507" pitchFamily="18" charset="2"/>
              </a:rPr>
              <a:t></a:t>
            </a:r>
            <a:r>
              <a:rPr lang="en-US" altLang="zh-CN" sz="2200" b="1"/>
              <a:t> (N </a:t>
            </a:r>
            <a:r>
              <a:rPr lang="en-US" altLang="zh-CN" sz="2200" b="1">
                <a:solidFill>
                  <a:schemeClr val="folHlink"/>
                </a:solidFill>
              </a:rPr>
              <a:t>AGR</a:t>
            </a:r>
            <a:r>
              <a:rPr lang="en-US" altLang="zh-CN" sz="2200" b="1"/>
              <a:t> 3s)</a:t>
            </a:r>
          </a:p>
          <a:p>
            <a:pPr lvl="1" eaLnBrk="1" hangingPunct="1">
              <a:buFont typeface="Wingdings" panose="05000000000000000000" pitchFamily="2" charset="2"/>
              <a:buNone/>
            </a:pPr>
            <a:r>
              <a:rPr lang="zh-CN" altLang="en-US" sz="2200" b="1"/>
              <a:t>现在考虑用单词</a:t>
            </a:r>
            <a:r>
              <a:rPr lang="en-US" altLang="zh-CN" sz="2200" b="1"/>
              <a:t>dog</a:t>
            </a:r>
            <a:r>
              <a:rPr lang="zh-CN" altLang="en-US" sz="2200" b="1"/>
              <a:t>的成分对</a:t>
            </a:r>
            <a:r>
              <a:rPr lang="en-US" altLang="zh-CN" sz="2200" b="1"/>
              <a:t>4</a:t>
            </a:r>
            <a:r>
              <a:rPr lang="zh-CN" altLang="en-US" sz="2200" b="1"/>
              <a:t>进行扩展</a:t>
            </a:r>
          </a:p>
          <a:p>
            <a:pPr lvl="1" eaLnBrk="1" hangingPunct="1">
              <a:buFont typeface="Wingdings" panose="05000000000000000000" pitchFamily="2" charset="2"/>
              <a:buNone/>
            </a:pPr>
            <a:r>
              <a:rPr lang="en-US" altLang="zh-CN" sz="2200" b="1"/>
              <a:t>5. (N </a:t>
            </a:r>
            <a:r>
              <a:rPr lang="en-US" altLang="zh-CN" sz="2200" b="1">
                <a:solidFill>
                  <a:schemeClr val="folHlink"/>
                </a:solidFill>
              </a:rPr>
              <a:t>ROOT</a:t>
            </a:r>
            <a:r>
              <a:rPr lang="en-US" altLang="zh-CN" sz="2200" b="1"/>
              <a:t> DOG1 </a:t>
            </a:r>
            <a:r>
              <a:rPr lang="en-US" altLang="zh-CN" sz="2200" b="1">
                <a:solidFill>
                  <a:schemeClr val="folHlink"/>
                </a:solidFill>
              </a:rPr>
              <a:t>AGR</a:t>
            </a:r>
            <a:r>
              <a:rPr lang="en-US" altLang="zh-CN" sz="2200" b="1"/>
              <a:t> 3s)</a:t>
            </a:r>
          </a:p>
          <a:p>
            <a:pPr lvl="1" eaLnBrk="1" hangingPunct="1">
              <a:buFont typeface="Wingdings" panose="05000000000000000000" pitchFamily="2" charset="2"/>
              <a:buNone/>
            </a:pPr>
            <a:r>
              <a:rPr lang="zh-CN" altLang="en-US" sz="2200" b="1"/>
              <a:t>因为</a:t>
            </a:r>
            <a:r>
              <a:rPr lang="en-US" altLang="zh-CN" sz="2200" b="1"/>
              <a:t>AGR</a:t>
            </a:r>
            <a:r>
              <a:rPr lang="zh-CN" altLang="en-US" sz="2200" b="1"/>
              <a:t>特征的值相同，所以可进行扩展并产生</a:t>
            </a:r>
          </a:p>
          <a:p>
            <a:pPr lvl="1" eaLnBrk="1" hangingPunct="1">
              <a:buFont typeface="Wingdings" panose="05000000000000000000" pitchFamily="2" charset="2"/>
              <a:buNone/>
            </a:pPr>
            <a:r>
              <a:rPr lang="en-US" altLang="zh-CN" sz="2200" b="1"/>
              <a:t>6. (NP </a:t>
            </a:r>
            <a:r>
              <a:rPr lang="en-US" altLang="zh-CN" sz="2200" b="1">
                <a:solidFill>
                  <a:schemeClr val="folHlink"/>
                </a:solidFill>
              </a:rPr>
              <a:t>AGR</a:t>
            </a:r>
            <a:r>
              <a:rPr lang="en-US" altLang="zh-CN" sz="2200" b="1"/>
              <a:t> 3s)</a:t>
            </a:r>
            <a:r>
              <a:rPr lang="en-US" altLang="zh-CN" sz="2200" b="1">
                <a:sym typeface="Symbol" panose="05050102010706020507" pitchFamily="18" charset="2"/>
              </a:rPr>
              <a:t></a:t>
            </a:r>
            <a:r>
              <a:rPr lang="en-US" altLang="zh-CN" sz="2200" b="1"/>
              <a:t>(ART </a:t>
            </a:r>
            <a:r>
              <a:rPr lang="en-US" altLang="zh-CN" sz="2200" b="1">
                <a:solidFill>
                  <a:schemeClr val="folHlink"/>
                </a:solidFill>
              </a:rPr>
              <a:t>AGR</a:t>
            </a:r>
            <a:r>
              <a:rPr lang="en-US" altLang="zh-CN" sz="2200" b="1"/>
              <a:t> 3s) (N </a:t>
            </a:r>
            <a:r>
              <a:rPr lang="en-US" altLang="zh-CN" sz="2200" b="1">
                <a:solidFill>
                  <a:schemeClr val="folHlink"/>
                </a:solidFill>
              </a:rPr>
              <a:t>AGR</a:t>
            </a:r>
            <a:r>
              <a:rPr lang="en-US" altLang="zh-CN" sz="2200" b="1"/>
              <a:t> 3s) </a:t>
            </a:r>
            <a:r>
              <a:rPr lang="en-US" altLang="zh-CN" sz="2200" b="1">
                <a:sym typeface="Symbol" panose="05050102010706020507" pitchFamily="18" charset="2"/>
              </a:rPr>
              <a:t></a:t>
            </a:r>
            <a:endParaRPr lang="en-US" altLang="zh-CN" sz="2200" b="1"/>
          </a:p>
          <a:p>
            <a:pPr lvl="1" eaLnBrk="1" hangingPunct="1">
              <a:buFont typeface="Wingdings" panose="05000000000000000000" pitchFamily="2" charset="2"/>
              <a:buNone/>
            </a:pPr>
            <a:r>
              <a:rPr lang="zh-CN" altLang="en-US" sz="2200" b="1"/>
              <a:t>这意味着分析器已得到了一个形如</a:t>
            </a:r>
            <a:r>
              <a:rPr lang="en-US" altLang="zh-CN" sz="2200" b="1"/>
              <a:t>(NP </a:t>
            </a:r>
            <a:r>
              <a:rPr lang="en-US" altLang="zh-CN" sz="2200" b="1">
                <a:solidFill>
                  <a:schemeClr val="folHlink"/>
                </a:solidFill>
              </a:rPr>
              <a:t>AGR</a:t>
            </a:r>
            <a:r>
              <a:rPr lang="en-US" altLang="zh-CN" sz="2200" b="1"/>
              <a:t> 3s)</a:t>
            </a:r>
            <a:r>
              <a:rPr lang="zh-CN" altLang="en-US" sz="2200" b="1"/>
              <a:t>的成分。</a:t>
            </a:r>
            <a:r>
              <a:rPr lang="zh-CN" altLang="en-US" sz="2200"/>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B07C9DC1-A966-4EDC-ADCA-D9ACAF2BB806}"/>
              </a:ext>
            </a:extLst>
          </p:cNvPr>
          <p:cNvSpPr>
            <a:spLocks noGrp="1" noChangeArrowheads="1"/>
          </p:cNvSpPr>
          <p:nvPr>
            <p:ph type="title"/>
          </p:nvPr>
        </p:nvSpPr>
        <p:spPr/>
        <p:txBody>
          <a:bodyPr/>
          <a:lstStyle/>
          <a:p>
            <a:pPr eaLnBrk="1" hangingPunct="1"/>
            <a:r>
              <a:rPr lang="zh-CN" altLang="en-US" b="1"/>
              <a:t>一个带特征的文法及其分析</a:t>
            </a:r>
            <a:r>
              <a:rPr lang="en-US" altLang="zh-CN" b="1"/>
              <a:t>(8)</a:t>
            </a:r>
          </a:p>
        </p:txBody>
      </p:sp>
      <p:sp>
        <p:nvSpPr>
          <p:cNvPr id="39939" name="Rectangle 3">
            <a:extLst>
              <a:ext uri="{FF2B5EF4-FFF2-40B4-BE49-F238E27FC236}">
                <a16:creationId xmlns:a16="http://schemas.microsoft.com/office/drawing/2014/main" id="{C253DCBE-58A8-4E23-9894-FCD7025AB2D7}"/>
              </a:ext>
            </a:extLst>
          </p:cNvPr>
          <p:cNvSpPr>
            <a:spLocks noGrp="1" noChangeArrowheads="1"/>
          </p:cNvSpPr>
          <p:nvPr>
            <p:ph type="body" idx="1"/>
          </p:nvPr>
        </p:nvSpPr>
        <p:spPr/>
        <p:txBody>
          <a:bodyPr/>
          <a:lstStyle/>
          <a:p>
            <a:pPr marL="571500" indent="-571500" eaLnBrk="1" hangingPunct="1"/>
            <a:r>
              <a:rPr lang="zh-CN" altLang="en-US" sz="2600" dirty="0"/>
              <a:t>给定一条边</a:t>
            </a:r>
            <a:r>
              <a:rPr lang="en-US" altLang="zh-CN" sz="2600" dirty="0"/>
              <a:t>A</a:t>
            </a:r>
            <a:r>
              <a:rPr lang="zh-CN" altLang="en-US" sz="2600" dirty="0"/>
              <a:t>，其在句号后的成分记为</a:t>
            </a:r>
            <a:r>
              <a:rPr lang="en-US" altLang="zh-CN" sz="2600" dirty="0"/>
              <a:t>NEXT</a:t>
            </a:r>
            <a:r>
              <a:rPr lang="zh-CN" altLang="en-US" sz="2600" dirty="0"/>
              <a:t>，并设用来扩展边</a:t>
            </a:r>
            <a:r>
              <a:rPr lang="en-US" altLang="zh-CN" sz="2600" dirty="0"/>
              <a:t>A</a:t>
            </a:r>
            <a:r>
              <a:rPr lang="zh-CN" altLang="en-US" sz="2600" dirty="0"/>
              <a:t>的新成分为</a:t>
            </a:r>
            <a:r>
              <a:rPr lang="en-US" altLang="zh-CN" sz="2600" dirty="0"/>
              <a:t>X</a:t>
            </a:r>
            <a:r>
              <a:rPr lang="zh-CN" altLang="en-US" sz="2600" dirty="0"/>
              <a:t>，上述算法可更精确的描述如下：</a:t>
            </a:r>
            <a:endParaRPr lang="zh-CN" altLang="en-US" sz="2600" u="sng" dirty="0"/>
          </a:p>
          <a:p>
            <a:pPr marL="966788" lvl="1" indent="-495300" eaLnBrk="1" hangingPunct="1"/>
            <a:r>
              <a:rPr lang="zh-CN" altLang="en-US" sz="2200" i="1" u="sng" dirty="0"/>
              <a:t>为</a:t>
            </a:r>
            <a:r>
              <a:rPr lang="en-US" altLang="zh-CN" sz="2200" i="1" u="sng" dirty="0"/>
              <a:t>NEXT</a:t>
            </a:r>
            <a:r>
              <a:rPr lang="zh-CN" altLang="en-US" sz="2200" i="1" u="sng" dirty="0"/>
              <a:t>与</a:t>
            </a:r>
            <a:r>
              <a:rPr lang="en-US" altLang="zh-CN" sz="2200" i="1" u="sng" dirty="0"/>
              <a:t>X</a:t>
            </a:r>
            <a:r>
              <a:rPr lang="zh-CN" altLang="en-US" sz="2200" i="1" u="sng" dirty="0"/>
              <a:t>的公共特征中的变元进行实例化，</a:t>
            </a:r>
          </a:p>
          <a:p>
            <a:pPr marL="966788" lvl="1" indent="-495300" eaLnBrk="1" hangingPunct="1"/>
            <a:r>
              <a:rPr lang="zh-CN" altLang="en-US" sz="2200" i="1" u="sng" dirty="0"/>
              <a:t>生成一条新边</a:t>
            </a:r>
            <a:r>
              <a:rPr lang="en-US" altLang="zh-CN" sz="2200" i="1" u="sng" dirty="0"/>
              <a:t>A</a:t>
            </a:r>
            <a:r>
              <a:rPr lang="en-US" altLang="zh-CN" sz="2200" i="1" u="sng" dirty="0">
                <a:latin typeface="Arial" panose="020B0604020202020204" pitchFamily="34" charset="0"/>
              </a:rPr>
              <a:t>’</a:t>
            </a:r>
            <a:r>
              <a:rPr lang="zh-CN" altLang="en-US" sz="2200" i="1" u="sng" dirty="0"/>
              <a:t>，</a:t>
            </a:r>
            <a:r>
              <a:rPr lang="en-US" altLang="zh-CN" sz="2200" i="1" u="sng" dirty="0"/>
              <a:t>A</a:t>
            </a:r>
            <a:r>
              <a:rPr lang="en-US" altLang="zh-CN" sz="2200" i="1" u="sng" dirty="0">
                <a:latin typeface="Arial" panose="020B0604020202020204" pitchFamily="34" charset="0"/>
              </a:rPr>
              <a:t>’</a:t>
            </a:r>
            <a:r>
              <a:rPr lang="zh-CN" altLang="en-US" sz="2200" i="1" u="sng" dirty="0"/>
              <a:t>是</a:t>
            </a:r>
            <a:r>
              <a:rPr lang="en-US" altLang="zh-CN" sz="2200" i="1" u="sng" dirty="0"/>
              <a:t>A</a:t>
            </a:r>
            <a:r>
              <a:rPr lang="zh-CN" altLang="en-US" sz="2200" i="1" u="sng" dirty="0"/>
              <a:t>的一份拷贝，它与</a:t>
            </a:r>
            <a:r>
              <a:rPr lang="en-US" altLang="zh-CN" sz="2200" i="1" u="sng" dirty="0"/>
              <a:t>A</a:t>
            </a:r>
            <a:r>
              <a:rPr lang="zh-CN" altLang="en-US" sz="2200" i="1" u="sng" dirty="0"/>
              <a:t>的不同之处仅仅在于步骤</a:t>
            </a:r>
            <a:r>
              <a:rPr lang="en-US" altLang="zh-CN" sz="2200" i="1" u="sng" dirty="0"/>
              <a:t>(a)</a:t>
            </a:r>
            <a:r>
              <a:rPr lang="zh-CN" altLang="en-US" sz="2200" i="1" u="sng" dirty="0"/>
              <a:t>所确定的变元实例化上，</a:t>
            </a:r>
          </a:p>
          <a:p>
            <a:pPr marL="966788" lvl="1" indent="-495300" eaLnBrk="1" hangingPunct="1"/>
            <a:r>
              <a:rPr lang="zh-CN" altLang="en-US" sz="2200" i="1" u="sng" dirty="0"/>
              <a:t>采取与线图分析法一样的办法对</a:t>
            </a:r>
            <a:r>
              <a:rPr lang="en-US" altLang="zh-CN" sz="2200" i="1" u="sng" dirty="0"/>
              <a:t>A</a:t>
            </a:r>
            <a:r>
              <a:rPr lang="en-US" altLang="zh-CN" sz="2200" i="1" u="sng" dirty="0">
                <a:latin typeface="Arial" panose="020B0604020202020204" pitchFamily="34" charset="0"/>
              </a:rPr>
              <a:t>’</a:t>
            </a:r>
            <a:r>
              <a:rPr lang="zh-CN" altLang="en-US" sz="2200" i="1" u="sng" dirty="0"/>
              <a:t>进行更新</a:t>
            </a:r>
            <a:r>
              <a:rPr lang="zh-CN" altLang="en-US" sz="2200" u="sng" dirty="0"/>
              <a:t>。</a:t>
            </a:r>
            <a:endParaRPr lang="zh-CN" altLang="en-US" sz="2200" dirty="0"/>
          </a:p>
          <a:p>
            <a:pPr marL="571500" indent="-571500" eaLnBrk="1" hangingPunct="1"/>
            <a:r>
              <a:rPr lang="zh-CN" altLang="en-US" sz="2600" dirty="0"/>
              <a:t>对于像</a:t>
            </a:r>
            <a:r>
              <a:rPr lang="en-US" altLang="zh-CN" sz="2600" dirty="0"/>
              <a:t>?a{3s 3p}</a:t>
            </a:r>
            <a:r>
              <a:rPr lang="zh-CN" altLang="en-US" sz="2600" dirty="0"/>
              <a:t>这样的受限变元，匹配过程是一样的，但变元只能被实例化为所列值中的一个。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0E024F5F-1010-45E4-9E53-573D0C33AD3E}"/>
              </a:ext>
            </a:extLst>
          </p:cNvPr>
          <p:cNvSpPr>
            <a:spLocks noGrp="1" noChangeArrowheads="1"/>
          </p:cNvSpPr>
          <p:nvPr>
            <p:ph type="title"/>
          </p:nvPr>
        </p:nvSpPr>
        <p:spPr/>
        <p:txBody>
          <a:bodyPr/>
          <a:lstStyle/>
          <a:p>
            <a:pPr eaLnBrk="1" hangingPunct="1"/>
            <a:r>
              <a:rPr lang="zh-CN" altLang="en-US" b="1"/>
              <a:t>一个带特征的文法及其分析</a:t>
            </a:r>
            <a:r>
              <a:rPr lang="en-US" altLang="zh-CN" b="1"/>
              <a:t>(9)</a:t>
            </a:r>
          </a:p>
        </p:txBody>
      </p:sp>
      <p:sp>
        <p:nvSpPr>
          <p:cNvPr id="40963" name="Rectangle 3">
            <a:extLst>
              <a:ext uri="{FF2B5EF4-FFF2-40B4-BE49-F238E27FC236}">
                <a16:creationId xmlns:a16="http://schemas.microsoft.com/office/drawing/2014/main" id="{C249BAB8-9ACD-4A57-BD26-E7491E50C712}"/>
              </a:ext>
            </a:extLst>
          </p:cNvPr>
          <p:cNvSpPr>
            <a:spLocks noGrp="1" noChangeArrowheads="1"/>
          </p:cNvSpPr>
          <p:nvPr>
            <p:ph type="body" idx="1"/>
          </p:nvPr>
        </p:nvSpPr>
        <p:spPr/>
        <p:txBody>
          <a:bodyPr/>
          <a:lstStyle/>
          <a:p>
            <a:pPr eaLnBrk="1" hangingPunct="1">
              <a:lnSpc>
                <a:spcPct val="90000"/>
              </a:lnSpc>
            </a:pPr>
            <a:r>
              <a:rPr lang="zh-CN" altLang="en-US" sz="2100" dirty="0"/>
              <a:t>如果规则和成分都包括变元，则匹配后的结果也应该是一个变元，而对于受限变元，匹配后的取值范围是两者的交集</a:t>
            </a:r>
            <a:r>
              <a:rPr lang="en-US" altLang="zh-CN" sz="2100" dirty="0"/>
              <a:t>(</a:t>
            </a:r>
            <a:r>
              <a:rPr lang="zh-CN" altLang="en-US" sz="2100" dirty="0"/>
              <a:t>若交集为空则失败</a:t>
            </a:r>
            <a:r>
              <a:rPr lang="en-US" altLang="zh-CN" sz="2100" dirty="0"/>
              <a:t>)</a:t>
            </a:r>
            <a:r>
              <a:rPr lang="zh-CN" altLang="en-US" sz="2100" dirty="0"/>
              <a:t>。例如，考虑用成分</a:t>
            </a:r>
            <a:r>
              <a:rPr lang="en-US" altLang="zh-CN" sz="2100" dirty="0"/>
              <a:t>(ART </a:t>
            </a:r>
            <a:r>
              <a:rPr lang="en-US" altLang="zh-CN" sz="2100" b="1" dirty="0">
                <a:solidFill>
                  <a:schemeClr val="folHlink"/>
                </a:solidFill>
              </a:rPr>
              <a:t>ROOT</a:t>
            </a:r>
            <a:r>
              <a:rPr lang="en-US" altLang="zh-CN" sz="2100" dirty="0"/>
              <a:t> the </a:t>
            </a:r>
            <a:r>
              <a:rPr lang="en-US" altLang="zh-CN" sz="2100" b="1" dirty="0">
                <a:solidFill>
                  <a:schemeClr val="folHlink"/>
                </a:solidFill>
              </a:rPr>
              <a:t>AGR</a:t>
            </a:r>
            <a:r>
              <a:rPr lang="en-US" altLang="zh-CN" sz="2100" dirty="0"/>
              <a:t> ?v{3s 3p})</a:t>
            </a:r>
            <a:r>
              <a:rPr lang="zh-CN" altLang="en-US" sz="2100" dirty="0"/>
              <a:t>，即单词</a:t>
            </a:r>
            <a:r>
              <a:rPr lang="en-US" altLang="zh-CN" sz="2100" dirty="0"/>
              <a:t>the</a:t>
            </a:r>
            <a:r>
              <a:rPr lang="zh-CN" altLang="en-US" sz="2100" dirty="0"/>
              <a:t>，对</a:t>
            </a:r>
            <a:r>
              <a:rPr lang="en-US" altLang="zh-CN" sz="2100" dirty="0"/>
              <a:t>1</a:t>
            </a:r>
            <a:r>
              <a:rPr lang="zh-CN" altLang="en-US" sz="2100" dirty="0"/>
              <a:t>进行扩展。这时</a:t>
            </a:r>
            <a:r>
              <a:rPr lang="en-US" altLang="zh-CN" sz="2100" dirty="0"/>
              <a:t>?a</a:t>
            </a:r>
            <a:r>
              <a:rPr lang="zh-CN" altLang="en-US" sz="2100" dirty="0"/>
              <a:t>必须实例化为</a:t>
            </a:r>
            <a:r>
              <a:rPr lang="en-US" altLang="zh-CN" sz="2100" dirty="0"/>
              <a:t>?v{3s 3p}</a:t>
            </a:r>
            <a:r>
              <a:rPr lang="zh-CN" altLang="en-US" sz="2100" dirty="0"/>
              <a:t>，然后得到规则</a:t>
            </a:r>
            <a:r>
              <a:rPr lang="en-US" altLang="zh-CN" sz="2100" dirty="0"/>
              <a:t>(</a:t>
            </a:r>
            <a:r>
              <a:rPr lang="zh-CN" altLang="en-US" sz="2100" dirty="0"/>
              <a:t>边</a:t>
            </a:r>
            <a:r>
              <a:rPr lang="en-US" altLang="zh-CN" sz="2100" dirty="0"/>
              <a:t>)</a:t>
            </a:r>
          </a:p>
          <a:p>
            <a:pPr eaLnBrk="1" hangingPunct="1">
              <a:lnSpc>
                <a:spcPct val="90000"/>
              </a:lnSpc>
              <a:buFont typeface="Wingdings" panose="05000000000000000000" pitchFamily="2" charset="2"/>
              <a:buNone/>
            </a:pPr>
            <a:r>
              <a:rPr lang="en-US" altLang="zh-CN" sz="2100" dirty="0"/>
              <a:t>     (NP</a:t>
            </a:r>
            <a:r>
              <a:rPr lang="en-US" altLang="zh-CN" sz="2100" b="1" dirty="0"/>
              <a:t> </a:t>
            </a:r>
            <a:r>
              <a:rPr lang="en-US" altLang="zh-CN" sz="2100" b="1" dirty="0">
                <a:solidFill>
                  <a:schemeClr val="folHlink"/>
                </a:solidFill>
              </a:rPr>
              <a:t>AGR</a:t>
            </a:r>
            <a:r>
              <a:rPr lang="en-US" altLang="zh-CN" sz="2100" dirty="0"/>
              <a:t> ?v{3s 3p})</a:t>
            </a:r>
            <a:r>
              <a:rPr lang="en-US" altLang="zh-CN" sz="2100" dirty="0">
                <a:sym typeface="Symbol" panose="05050102010706020507" pitchFamily="18" charset="2"/>
              </a:rPr>
              <a:t></a:t>
            </a:r>
          </a:p>
          <a:p>
            <a:pPr eaLnBrk="1" hangingPunct="1">
              <a:lnSpc>
                <a:spcPct val="90000"/>
              </a:lnSpc>
              <a:buFont typeface="Wingdings" panose="05000000000000000000" pitchFamily="2" charset="2"/>
              <a:buNone/>
            </a:pPr>
            <a:r>
              <a:rPr lang="en-US" altLang="zh-CN" sz="2100" dirty="0"/>
              <a:t>                  (ART </a:t>
            </a:r>
            <a:r>
              <a:rPr lang="en-US" altLang="zh-CN" sz="2100" b="1" dirty="0">
                <a:solidFill>
                  <a:schemeClr val="folHlink"/>
                </a:solidFill>
              </a:rPr>
              <a:t>AGR</a:t>
            </a:r>
            <a:r>
              <a:rPr lang="en-US" altLang="zh-CN" sz="2100" dirty="0"/>
              <a:t> ?v{3s 3p}) </a:t>
            </a:r>
            <a:r>
              <a:rPr lang="en-US" altLang="zh-CN" sz="2100" dirty="0">
                <a:sym typeface="Symbol" panose="05050102010706020507" pitchFamily="18" charset="2"/>
              </a:rPr>
              <a:t></a:t>
            </a:r>
            <a:r>
              <a:rPr lang="en-US" altLang="zh-CN" sz="2100" dirty="0"/>
              <a:t> (N </a:t>
            </a:r>
            <a:r>
              <a:rPr lang="en-US" altLang="zh-CN" sz="2100" b="1" dirty="0">
                <a:solidFill>
                  <a:schemeClr val="folHlink"/>
                </a:solidFill>
              </a:rPr>
              <a:t>AGR</a:t>
            </a:r>
            <a:r>
              <a:rPr lang="en-US" altLang="zh-CN" sz="2100" dirty="0"/>
              <a:t> ?v{3s 3p})</a:t>
            </a:r>
          </a:p>
          <a:p>
            <a:pPr eaLnBrk="1" hangingPunct="1">
              <a:lnSpc>
                <a:spcPct val="90000"/>
              </a:lnSpc>
              <a:buFont typeface="Wingdings" panose="05000000000000000000" pitchFamily="2" charset="2"/>
              <a:buNone/>
            </a:pPr>
            <a:r>
              <a:rPr lang="en-US" altLang="zh-CN" sz="2100" dirty="0"/>
              <a:t>     </a:t>
            </a:r>
            <a:r>
              <a:rPr lang="zh-CN" altLang="en-US" sz="2100" dirty="0"/>
              <a:t>这条边可被</a:t>
            </a:r>
            <a:r>
              <a:rPr lang="en-US" altLang="zh-CN" sz="2100" dirty="0"/>
              <a:t>(N </a:t>
            </a:r>
            <a:r>
              <a:rPr lang="en-US" altLang="zh-CN" sz="2100" b="1" dirty="0">
                <a:solidFill>
                  <a:schemeClr val="folHlink"/>
                </a:solidFill>
              </a:rPr>
              <a:t>ROOT</a:t>
            </a:r>
            <a:r>
              <a:rPr lang="en-US" altLang="zh-CN" sz="2100" dirty="0"/>
              <a:t> dog </a:t>
            </a:r>
            <a:r>
              <a:rPr lang="en-US" altLang="zh-CN" sz="2100" b="1" dirty="0">
                <a:solidFill>
                  <a:schemeClr val="folHlink"/>
                </a:solidFill>
              </a:rPr>
              <a:t>AGR</a:t>
            </a:r>
            <a:r>
              <a:rPr lang="en-US" altLang="zh-CN" sz="2100" dirty="0"/>
              <a:t> 3s)</a:t>
            </a:r>
            <a:r>
              <a:rPr lang="zh-CN" altLang="en-US" sz="2100" dirty="0"/>
              <a:t>扩展，因为</a:t>
            </a:r>
            <a:r>
              <a:rPr lang="en-US" altLang="zh-CN" sz="2100" dirty="0"/>
              <a:t>?v{3s 3p}</a:t>
            </a:r>
            <a:r>
              <a:rPr lang="zh-CN" altLang="en-US" sz="2100" dirty="0"/>
              <a:t>能被实例化为值</a:t>
            </a:r>
            <a:r>
              <a:rPr lang="en-US" altLang="zh-CN" sz="2100" dirty="0"/>
              <a:t>3s</a:t>
            </a:r>
            <a:r>
              <a:rPr lang="zh-CN" altLang="en-US" sz="2100" dirty="0"/>
              <a:t>，而结果也与</a:t>
            </a:r>
            <a:r>
              <a:rPr lang="en-US" altLang="zh-CN" sz="2100" dirty="0"/>
              <a:t>6</a:t>
            </a:r>
            <a:r>
              <a:rPr lang="zh-CN" altLang="en-US" sz="2100" dirty="0"/>
              <a:t>相同。但是图中</a:t>
            </a:r>
            <a:r>
              <a:rPr lang="en-US" altLang="zh-CN" sz="2100" dirty="0"/>
              <a:t>the</a:t>
            </a:r>
            <a:r>
              <a:rPr lang="zh-CN" altLang="en-US" sz="2100" dirty="0"/>
              <a:t>的条目并没有因这一操作而改变，其</a:t>
            </a:r>
            <a:r>
              <a:rPr lang="en-US" altLang="zh-CN" sz="2100" b="1" dirty="0">
                <a:solidFill>
                  <a:schemeClr val="folHlink"/>
                </a:solidFill>
              </a:rPr>
              <a:t>AGR</a:t>
            </a:r>
            <a:r>
              <a:rPr lang="zh-CN" altLang="en-US" sz="2100" dirty="0"/>
              <a:t>值仍为</a:t>
            </a:r>
            <a:r>
              <a:rPr lang="en-US" altLang="zh-CN" sz="2100" dirty="0"/>
              <a:t>?v{3s 3p}</a:t>
            </a:r>
            <a:r>
              <a:rPr lang="zh-CN" altLang="en-US" sz="2100" dirty="0"/>
              <a:t>，它的</a:t>
            </a:r>
            <a:r>
              <a:rPr lang="en-US" altLang="zh-CN" sz="2100" b="1" dirty="0">
                <a:solidFill>
                  <a:schemeClr val="folHlink"/>
                </a:solidFill>
              </a:rPr>
              <a:t>AGR</a:t>
            </a:r>
            <a:r>
              <a:rPr lang="zh-CN" altLang="en-US" sz="2100" dirty="0"/>
              <a:t>特征只是在这条边中才被限制为</a:t>
            </a:r>
            <a:r>
              <a:rPr lang="en-US" altLang="zh-CN" sz="2100" dirty="0"/>
              <a:t>3s</a:t>
            </a:r>
            <a:r>
              <a:rPr lang="zh-CN" altLang="en-US" sz="2100" dirty="0"/>
              <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82B181FA-0DE8-4004-86C9-ECF5EAFE299F}"/>
              </a:ext>
            </a:extLst>
          </p:cNvPr>
          <p:cNvSpPr>
            <a:spLocks noGrp="1" noChangeArrowheads="1"/>
          </p:cNvSpPr>
          <p:nvPr>
            <p:ph type="title"/>
          </p:nvPr>
        </p:nvSpPr>
        <p:spPr/>
        <p:txBody>
          <a:bodyPr/>
          <a:lstStyle/>
          <a:p>
            <a:pPr eaLnBrk="1" hangingPunct="1"/>
            <a:r>
              <a:rPr lang="zh-CN" altLang="en-US" b="1"/>
              <a:t>一个带特征的文法及其分析</a:t>
            </a:r>
            <a:r>
              <a:rPr lang="en-US" altLang="zh-CN" b="1"/>
              <a:t>(10)</a:t>
            </a:r>
          </a:p>
        </p:txBody>
      </p:sp>
      <p:sp>
        <p:nvSpPr>
          <p:cNvPr id="41987" name="Rectangle 3">
            <a:extLst>
              <a:ext uri="{FF2B5EF4-FFF2-40B4-BE49-F238E27FC236}">
                <a16:creationId xmlns:a16="http://schemas.microsoft.com/office/drawing/2014/main" id="{EE34EC7B-6B3A-4993-8714-AA8A68086362}"/>
              </a:ext>
            </a:extLst>
          </p:cNvPr>
          <p:cNvSpPr>
            <a:spLocks noGrp="1" noChangeArrowheads="1"/>
          </p:cNvSpPr>
          <p:nvPr>
            <p:ph type="body" idx="1"/>
          </p:nvPr>
        </p:nvSpPr>
        <p:spPr/>
        <p:txBody>
          <a:bodyPr/>
          <a:lstStyle/>
          <a:p>
            <a:pPr eaLnBrk="1" hangingPunct="1">
              <a:lnSpc>
                <a:spcPct val="90000"/>
              </a:lnSpc>
            </a:pPr>
            <a:r>
              <a:rPr lang="zh-CN" altLang="en-US" sz="2100" dirty="0"/>
              <a:t>另外一种扩展对于记录句法分析的结构非常有用：每次对边进行扩展时，句法分析器会自动添加子成分的特征</a:t>
            </a:r>
            <a:r>
              <a:rPr lang="en-US" altLang="zh-CN" sz="2100" dirty="0"/>
              <a:t>(1,2,</a:t>
            </a:r>
            <a:r>
              <a:rPr lang="en-US" altLang="zh-CN" sz="2100" dirty="0">
                <a:latin typeface="Arial" panose="020B0604020202020204" pitchFamily="34" charset="0"/>
              </a:rPr>
              <a:t>…</a:t>
            </a:r>
            <a:r>
              <a:rPr lang="en-US" altLang="zh-CN" sz="2100" dirty="0"/>
              <a:t>,</a:t>
            </a:r>
            <a:r>
              <a:rPr lang="zh-CN" altLang="en-US" sz="2100" dirty="0"/>
              <a:t>关键看添加的是哪个子成分</a:t>
            </a:r>
            <a:r>
              <a:rPr lang="en-US" altLang="zh-CN" sz="2100" dirty="0"/>
              <a:t>)</a:t>
            </a:r>
            <a:r>
              <a:rPr lang="zh-CN" altLang="en-US" sz="2100" dirty="0"/>
              <a:t>，这些子成分特征的值已经在线图中。根据此处理办法，假定线图中已包含了两个成分</a:t>
            </a:r>
            <a:r>
              <a:rPr lang="en-US" altLang="zh-CN" sz="2100" dirty="0"/>
              <a:t>ART1</a:t>
            </a:r>
            <a:r>
              <a:rPr lang="zh-CN" altLang="en-US" sz="2100" dirty="0"/>
              <a:t>和</a:t>
            </a:r>
            <a:r>
              <a:rPr lang="en-US" altLang="zh-CN" sz="2100" dirty="0"/>
              <a:t>N1</a:t>
            </a:r>
            <a:r>
              <a:rPr lang="zh-CN" altLang="en-US" sz="2100" dirty="0"/>
              <a:t>，它们分别对应于词语</a:t>
            </a:r>
            <a:r>
              <a:rPr lang="zh-CN" altLang="en-US" sz="2100" dirty="0">
                <a:latin typeface="Arial" panose="020B0604020202020204" pitchFamily="34" charset="0"/>
              </a:rPr>
              <a:t>“</a:t>
            </a:r>
            <a:r>
              <a:rPr lang="en-US" altLang="zh-CN" sz="2100" dirty="0"/>
              <a:t>the</a:t>
            </a:r>
            <a:r>
              <a:rPr lang="en-US" altLang="zh-CN" sz="2100" dirty="0">
                <a:latin typeface="Arial" panose="020B0604020202020204" pitchFamily="34" charset="0"/>
              </a:rPr>
              <a:t>”</a:t>
            </a:r>
            <a:r>
              <a:rPr lang="zh-CN" altLang="en-US" sz="2100" dirty="0"/>
              <a:t>和</a:t>
            </a:r>
            <a:r>
              <a:rPr lang="zh-CN" altLang="en-US" sz="2100" dirty="0">
                <a:latin typeface="Arial" panose="020B0604020202020204" pitchFamily="34" charset="0"/>
              </a:rPr>
              <a:t>”</a:t>
            </a:r>
            <a:r>
              <a:rPr lang="en-US" altLang="zh-CN" sz="2100" dirty="0"/>
              <a:t>dog</a:t>
            </a:r>
            <a:r>
              <a:rPr lang="en-US" altLang="zh-CN" sz="2100" dirty="0">
                <a:latin typeface="Arial" panose="020B0604020202020204" pitchFamily="34" charset="0"/>
              </a:rPr>
              <a:t>”</a:t>
            </a:r>
            <a:r>
              <a:rPr lang="zh-CN" altLang="en-US" sz="2100" dirty="0"/>
              <a:t>，则加入到线图中关于</a:t>
            </a:r>
            <a:r>
              <a:rPr lang="zh-CN" altLang="en-US" sz="2100" dirty="0">
                <a:latin typeface="Arial" panose="020B0604020202020204" pitchFamily="34" charset="0"/>
              </a:rPr>
              <a:t>“</a:t>
            </a:r>
            <a:r>
              <a:rPr lang="en-US" altLang="zh-CN" sz="2100" dirty="0"/>
              <a:t>the dog</a:t>
            </a:r>
            <a:r>
              <a:rPr lang="en-US" altLang="zh-CN" sz="2100" dirty="0">
                <a:latin typeface="Arial" panose="020B0604020202020204" pitchFamily="34" charset="0"/>
              </a:rPr>
              <a:t>”</a:t>
            </a:r>
            <a:r>
              <a:rPr lang="zh-CN" altLang="en-US" sz="2100" dirty="0"/>
              <a:t>的语法成分为</a:t>
            </a:r>
          </a:p>
          <a:p>
            <a:pPr eaLnBrk="1" hangingPunct="1">
              <a:lnSpc>
                <a:spcPct val="90000"/>
              </a:lnSpc>
              <a:buFont typeface="Wingdings" panose="05000000000000000000" pitchFamily="2" charset="2"/>
              <a:buNone/>
            </a:pPr>
            <a:r>
              <a:rPr lang="zh-CN" altLang="en-US" sz="2100" dirty="0"/>
              <a:t>        </a:t>
            </a:r>
            <a:r>
              <a:rPr lang="en-US" altLang="zh-CN" sz="2100" dirty="0"/>
              <a:t>(NP  </a:t>
            </a:r>
            <a:r>
              <a:rPr lang="en-US" altLang="zh-CN" sz="2100" b="1" dirty="0">
                <a:solidFill>
                  <a:schemeClr val="folHlink"/>
                </a:solidFill>
              </a:rPr>
              <a:t>AGR</a:t>
            </a:r>
            <a:r>
              <a:rPr lang="en-US" altLang="zh-CN" sz="2100" dirty="0"/>
              <a:t> 3s</a:t>
            </a:r>
          </a:p>
          <a:p>
            <a:pPr eaLnBrk="1" hangingPunct="1">
              <a:lnSpc>
                <a:spcPct val="90000"/>
              </a:lnSpc>
              <a:buFont typeface="Wingdings" panose="05000000000000000000" pitchFamily="2" charset="2"/>
              <a:buNone/>
            </a:pPr>
            <a:r>
              <a:rPr lang="en-US" altLang="zh-CN" sz="2100" dirty="0"/>
              <a:t>                </a:t>
            </a:r>
            <a:r>
              <a:rPr lang="en-US" altLang="zh-CN" sz="2100" b="1" dirty="0">
                <a:solidFill>
                  <a:schemeClr val="folHlink"/>
                </a:solidFill>
              </a:rPr>
              <a:t>1</a:t>
            </a:r>
            <a:r>
              <a:rPr lang="en-US" altLang="zh-CN" sz="2100" dirty="0"/>
              <a:t>     ART1</a:t>
            </a:r>
          </a:p>
          <a:p>
            <a:pPr eaLnBrk="1" hangingPunct="1">
              <a:lnSpc>
                <a:spcPct val="90000"/>
              </a:lnSpc>
              <a:buFont typeface="Wingdings" panose="05000000000000000000" pitchFamily="2" charset="2"/>
              <a:buNone/>
            </a:pPr>
            <a:r>
              <a:rPr lang="en-US" altLang="zh-CN" sz="2100" dirty="0"/>
              <a:t>                </a:t>
            </a:r>
            <a:r>
              <a:rPr lang="en-US" altLang="zh-CN" sz="2100" b="1" dirty="0">
                <a:solidFill>
                  <a:schemeClr val="folHlink"/>
                </a:solidFill>
              </a:rPr>
              <a:t>2</a:t>
            </a:r>
            <a:r>
              <a:rPr lang="en-US" altLang="zh-CN" sz="2100" dirty="0"/>
              <a:t>     N1)</a:t>
            </a:r>
          </a:p>
          <a:p>
            <a:pPr eaLnBrk="1" hangingPunct="1">
              <a:lnSpc>
                <a:spcPct val="90000"/>
              </a:lnSpc>
              <a:buFont typeface="Wingdings" panose="05000000000000000000" pitchFamily="2" charset="2"/>
              <a:buNone/>
            </a:pPr>
            <a:r>
              <a:rPr lang="en-US" altLang="zh-CN" sz="2100" dirty="0"/>
              <a:t>     </a:t>
            </a:r>
            <a:r>
              <a:rPr lang="zh-CN" altLang="en-US" sz="2100" dirty="0"/>
              <a:t>其中，</a:t>
            </a:r>
            <a:r>
              <a:rPr lang="en-US" altLang="zh-CN" sz="2100" dirty="0"/>
              <a:t>ART1=(ART </a:t>
            </a:r>
            <a:r>
              <a:rPr lang="en-US" altLang="zh-CN" sz="2100" b="1" dirty="0">
                <a:solidFill>
                  <a:schemeClr val="folHlink"/>
                </a:solidFill>
              </a:rPr>
              <a:t>ROOT</a:t>
            </a:r>
            <a:r>
              <a:rPr lang="en-US" altLang="zh-CN" sz="2100" dirty="0"/>
              <a:t> the </a:t>
            </a:r>
            <a:r>
              <a:rPr lang="en-US" altLang="zh-CN" sz="2100" b="1" dirty="0">
                <a:solidFill>
                  <a:schemeClr val="folHlink"/>
                </a:solidFill>
              </a:rPr>
              <a:t>AGR</a:t>
            </a:r>
            <a:r>
              <a:rPr lang="en-US" altLang="zh-CN" sz="2100" dirty="0"/>
              <a:t> {3s 3p})</a:t>
            </a:r>
            <a:r>
              <a:rPr lang="zh-CN" altLang="en-US" sz="2100" dirty="0"/>
              <a:t>，</a:t>
            </a:r>
            <a:r>
              <a:rPr lang="en-US" altLang="zh-CN" sz="2100" dirty="0"/>
              <a:t>N1=(N </a:t>
            </a:r>
            <a:r>
              <a:rPr lang="en-US" altLang="zh-CN" sz="2100" b="1" dirty="0">
                <a:solidFill>
                  <a:schemeClr val="folHlink"/>
                </a:solidFill>
              </a:rPr>
              <a:t>ROOT</a:t>
            </a:r>
            <a:r>
              <a:rPr lang="en-US" altLang="zh-CN" sz="2100" dirty="0"/>
              <a:t> dog </a:t>
            </a:r>
            <a:r>
              <a:rPr lang="en-US" altLang="zh-CN" sz="2100" b="1" dirty="0">
                <a:solidFill>
                  <a:schemeClr val="folHlink"/>
                </a:solidFill>
              </a:rPr>
              <a:t>AGR</a:t>
            </a:r>
            <a:r>
              <a:rPr lang="en-US" altLang="zh-CN" sz="2100" dirty="0"/>
              <a:t> 3s)</a:t>
            </a:r>
            <a:r>
              <a:rPr lang="zh-CN" altLang="en-US" sz="2100" dirty="0"/>
              <a:t>。注意，</a:t>
            </a:r>
            <a:r>
              <a:rPr lang="en-US" altLang="zh-CN" sz="2100" dirty="0"/>
              <a:t>ART1</a:t>
            </a:r>
            <a:r>
              <a:rPr lang="zh-CN" altLang="en-US" sz="2100" dirty="0"/>
              <a:t>的</a:t>
            </a:r>
            <a:r>
              <a:rPr lang="en-US" altLang="zh-CN" sz="2100" b="1" dirty="0">
                <a:solidFill>
                  <a:schemeClr val="folHlink"/>
                </a:solidFill>
              </a:rPr>
              <a:t>AGR</a:t>
            </a:r>
            <a:r>
              <a:rPr lang="zh-CN" altLang="en-US" sz="2100" dirty="0"/>
              <a:t>特征保持不变，因此在可能的时候，它可以用于其他需要作为</a:t>
            </a:r>
            <a:r>
              <a:rPr lang="en-US" altLang="zh-CN" sz="2100" dirty="0"/>
              <a:t>3p</a:t>
            </a:r>
            <a:r>
              <a:rPr lang="zh-CN" altLang="en-US" sz="2100" dirty="0"/>
              <a:t>值的分析当中去。</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F29468A6-E7CE-4F8C-B7CA-03E482276A46}"/>
              </a:ext>
            </a:extLst>
          </p:cNvPr>
          <p:cNvSpPr>
            <a:spLocks noGrp="1" noChangeArrowheads="1"/>
          </p:cNvSpPr>
          <p:nvPr>
            <p:ph type="title"/>
          </p:nvPr>
        </p:nvSpPr>
        <p:spPr/>
        <p:txBody>
          <a:bodyPr/>
          <a:lstStyle/>
          <a:p>
            <a:pPr eaLnBrk="1" hangingPunct="1"/>
            <a:r>
              <a:rPr lang="zh-CN" altLang="en-US" b="1"/>
              <a:t>一个带特征的文法及其分析</a:t>
            </a:r>
            <a:r>
              <a:rPr lang="en-US" altLang="zh-CN" b="1"/>
              <a:t>(11)</a:t>
            </a:r>
          </a:p>
        </p:txBody>
      </p:sp>
      <p:sp>
        <p:nvSpPr>
          <p:cNvPr id="47107" name="Rectangle 3">
            <a:extLst>
              <a:ext uri="{FF2B5EF4-FFF2-40B4-BE49-F238E27FC236}">
                <a16:creationId xmlns:a16="http://schemas.microsoft.com/office/drawing/2014/main" id="{339F68FA-C159-4B4B-875B-6CC16532CEB1}"/>
              </a:ext>
            </a:extLst>
          </p:cNvPr>
          <p:cNvSpPr>
            <a:spLocks noGrp="1" noChangeArrowheads="1"/>
          </p:cNvSpPr>
          <p:nvPr>
            <p:ph type="body" idx="1"/>
          </p:nvPr>
        </p:nvSpPr>
        <p:spPr/>
        <p:txBody>
          <a:bodyPr/>
          <a:lstStyle/>
          <a:p>
            <a:pPr eaLnBrk="1" hangingPunct="1">
              <a:lnSpc>
                <a:spcPct val="80000"/>
              </a:lnSpc>
              <a:defRPr/>
            </a:pPr>
            <a:r>
              <a:rPr lang="zh-CN" altLang="en-US" sz="2600" dirty="0"/>
              <a:t>通过扩展边和语法成分创建的扩充手段，前面给出的任何一种线图分析算法均可以处理扩充文法。</a:t>
            </a:r>
          </a:p>
          <a:p>
            <a:pPr eaLnBrk="1" hangingPunct="1">
              <a:lnSpc>
                <a:spcPct val="80000"/>
              </a:lnSpc>
              <a:defRPr/>
            </a:pPr>
            <a:r>
              <a:rPr lang="zh-CN" altLang="en-US" sz="2600" b="1" dirty="0">
                <a:effectLst>
                  <a:outerShdw blurRad="38100" dist="38100" dir="2700000" algn="tl">
                    <a:srgbClr val="C0C0C0"/>
                  </a:outerShdw>
                </a:effectLst>
              </a:rPr>
              <a:t>例</a:t>
            </a:r>
            <a:r>
              <a:rPr lang="zh-CN" altLang="en-US" sz="2600" dirty="0"/>
              <a:t>，用前面给出的扩充文法来分析英文句子</a:t>
            </a:r>
          </a:p>
          <a:p>
            <a:pPr eaLnBrk="1" hangingPunct="1">
              <a:lnSpc>
                <a:spcPct val="80000"/>
              </a:lnSpc>
              <a:buFont typeface="Wingdings" panose="05000000000000000000" pitchFamily="2" charset="2"/>
              <a:buNone/>
              <a:defRPr/>
            </a:pPr>
            <a:r>
              <a:rPr lang="zh-CN" altLang="en-US" sz="2600" dirty="0"/>
              <a:t>          </a:t>
            </a:r>
            <a:r>
              <a:rPr lang="zh-CN" altLang="en-US" sz="2600" dirty="0">
                <a:latin typeface="Arial" panose="020B0604020202020204" pitchFamily="34" charset="0"/>
              </a:rPr>
              <a:t>“</a:t>
            </a:r>
            <a:r>
              <a:rPr lang="en-US" altLang="zh-CN" sz="2600" dirty="0"/>
              <a:t>He wants to cry</a:t>
            </a:r>
            <a:r>
              <a:rPr lang="en-US" altLang="zh-CN" sz="2600" dirty="0">
                <a:latin typeface="Arial" panose="020B0604020202020204" pitchFamily="34" charset="0"/>
              </a:rPr>
              <a:t>”</a:t>
            </a:r>
            <a:r>
              <a:rPr lang="en-US" altLang="zh-CN" sz="2600" dirty="0"/>
              <a:t>.</a:t>
            </a:r>
          </a:p>
          <a:p>
            <a:pPr eaLnBrk="1" hangingPunct="1">
              <a:lnSpc>
                <a:spcPct val="80000"/>
              </a:lnSpc>
              <a:buFont typeface="Wingdings" panose="05000000000000000000" pitchFamily="2" charset="2"/>
              <a:buNone/>
              <a:defRPr/>
            </a:pPr>
            <a:r>
              <a:rPr lang="en-US" altLang="zh-CN" sz="2600" dirty="0"/>
              <a:t>    </a:t>
            </a:r>
            <a:r>
              <a:rPr lang="zh-CN" altLang="en-US" sz="2600" dirty="0"/>
              <a:t>用规则</a:t>
            </a:r>
            <a:r>
              <a:rPr lang="en-US" altLang="zh-CN" sz="2600" dirty="0"/>
              <a:t>3</a:t>
            </a:r>
          </a:p>
          <a:p>
            <a:pPr eaLnBrk="1" hangingPunct="1">
              <a:lnSpc>
                <a:spcPct val="80000"/>
              </a:lnSpc>
              <a:buFont typeface="Wingdings" panose="05000000000000000000" pitchFamily="2" charset="2"/>
              <a:buNone/>
              <a:defRPr/>
            </a:pPr>
            <a:r>
              <a:rPr lang="en-US" altLang="zh-CN" sz="2600" dirty="0"/>
              <a:t>        (NP</a:t>
            </a:r>
            <a:r>
              <a:rPr lang="en-US" altLang="zh-CN" sz="2600" b="1" dirty="0"/>
              <a:t> </a:t>
            </a:r>
            <a:r>
              <a:rPr lang="en-US" altLang="zh-CN" sz="2600" b="1" dirty="0">
                <a:solidFill>
                  <a:schemeClr val="folHlink"/>
                </a:solidFill>
              </a:rPr>
              <a:t>AGR</a:t>
            </a:r>
            <a:r>
              <a:rPr lang="en-US" altLang="zh-CN" sz="2600" dirty="0"/>
              <a:t> ?a)</a:t>
            </a:r>
            <a:r>
              <a:rPr lang="en-US" altLang="zh-CN" sz="2600" dirty="0">
                <a:sym typeface="Symbol" panose="05050102010706020507" pitchFamily="18" charset="2"/>
              </a:rPr>
              <a:t></a:t>
            </a:r>
            <a:r>
              <a:rPr lang="en-US" altLang="zh-CN" sz="2600" dirty="0"/>
              <a:t>(PRO</a:t>
            </a:r>
            <a:r>
              <a:rPr lang="en-US" altLang="zh-CN" sz="2600" b="1" dirty="0"/>
              <a:t> </a:t>
            </a:r>
            <a:r>
              <a:rPr lang="en-US" altLang="zh-CN" sz="2600" b="1" dirty="0">
                <a:solidFill>
                  <a:schemeClr val="folHlink"/>
                </a:solidFill>
              </a:rPr>
              <a:t>AGR</a:t>
            </a:r>
            <a:r>
              <a:rPr lang="en-US" altLang="zh-CN" sz="2600" dirty="0"/>
              <a:t> ?a)</a:t>
            </a:r>
          </a:p>
          <a:p>
            <a:pPr eaLnBrk="1" hangingPunct="1">
              <a:lnSpc>
                <a:spcPct val="80000"/>
              </a:lnSpc>
              <a:buFont typeface="Wingdings" panose="05000000000000000000" pitchFamily="2" charset="2"/>
              <a:buNone/>
              <a:defRPr/>
            </a:pPr>
            <a:r>
              <a:rPr lang="en-US" altLang="zh-CN" sz="2600" dirty="0"/>
              <a:t>    </a:t>
            </a:r>
            <a:r>
              <a:rPr lang="zh-CN" altLang="en-US" sz="2600" dirty="0"/>
              <a:t>生成语法成分</a:t>
            </a:r>
            <a:r>
              <a:rPr lang="en-US" altLang="zh-CN" sz="2600" dirty="0"/>
              <a:t>NP1</a:t>
            </a:r>
            <a:r>
              <a:rPr lang="zh-CN" altLang="en-US" sz="2600" dirty="0"/>
              <a:t>。为了匹配成分</a:t>
            </a:r>
            <a:r>
              <a:rPr lang="en-US" altLang="zh-CN" sz="2600" dirty="0"/>
              <a:t>PRO1</a:t>
            </a:r>
            <a:r>
              <a:rPr lang="zh-CN" altLang="en-US" sz="2600" dirty="0"/>
              <a:t>，变量</a:t>
            </a:r>
            <a:r>
              <a:rPr lang="en-US" altLang="zh-CN" sz="2600" dirty="0"/>
              <a:t>?a</a:t>
            </a:r>
            <a:r>
              <a:rPr lang="zh-CN" altLang="en-US" sz="2600" dirty="0"/>
              <a:t>实例化为</a:t>
            </a:r>
            <a:r>
              <a:rPr lang="en-US" altLang="zh-CN" sz="2600" dirty="0"/>
              <a:t>3s</a:t>
            </a:r>
            <a:r>
              <a:rPr lang="zh-CN" altLang="en-US" sz="2600" dirty="0"/>
              <a:t>。因此产生新成分为：</a:t>
            </a:r>
          </a:p>
          <a:p>
            <a:pPr eaLnBrk="1" hangingPunct="1">
              <a:lnSpc>
                <a:spcPct val="80000"/>
              </a:lnSpc>
              <a:buFont typeface="Wingdings" panose="05000000000000000000" pitchFamily="2" charset="2"/>
              <a:buNone/>
              <a:defRPr/>
            </a:pPr>
            <a:r>
              <a:rPr lang="zh-CN" altLang="en-US" sz="2600" dirty="0"/>
              <a:t>       </a:t>
            </a:r>
            <a:r>
              <a:rPr lang="en-US" altLang="zh-CN" sz="2600" dirty="0"/>
              <a:t>NP1</a:t>
            </a:r>
            <a:r>
              <a:rPr lang="zh-CN" altLang="en-US" sz="2600" dirty="0"/>
              <a:t>：</a:t>
            </a:r>
            <a:r>
              <a:rPr lang="en-US" altLang="zh-CN" sz="2600" dirty="0"/>
              <a:t>(</a:t>
            </a:r>
            <a:r>
              <a:rPr lang="en-US" altLang="zh-CN" sz="2600" b="1" dirty="0">
                <a:solidFill>
                  <a:schemeClr val="folHlink"/>
                </a:solidFill>
              </a:rPr>
              <a:t>CAT</a:t>
            </a:r>
            <a:r>
              <a:rPr lang="en-US" altLang="zh-CN" sz="2600" dirty="0"/>
              <a:t>  NP</a:t>
            </a:r>
          </a:p>
          <a:p>
            <a:pPr eaLnBrk="1" hangingPunct="1">
              <a:lnSpc>
                <a:spcPct val="80000"/>
              </a:lnSpc>
              <a:buFont typeface="Wingdings" panose="05000000000000000000" pitchFamily="2" charset="2"/>
              <a:buNone/>
              <a:defRPr/>
            </a:pPr>
            <a:r>
              <a:rPr lang="en-US" altLang="zh-CN" sz="2600" dirty="0"/>
              <a:t>                 </a:t>
            </a:r>
            <a:r>
              <a:rPr lang="en-US" altLang="zh-CN" sz="2600" b="1" dirty="0">
                <a:solidFill>
                  <a:schemeClr val="folHlink"/>
                </a:solidFill>
              </a:rPr>
              <a:t>AGR</a:t>
            </a:r>
            <a:r>
              <a:rPr lang="en-US" altLang="zh-CN" sz="2600" dirty="0"/>
              <a:t> 3s</a:t>
            </a:r>
          </a:p>
          <a:p>
            <a:pPr eaLnBrk="1" hangingPunct="1">
              <a:lnSpc>
                <a:spcPct val="80000"/>
              </a:lnSpc>
              <a:buFont typeface="Wingdings" panose="05000000000000000000" pitchFamily="2" charset="2"/>
              <a:buNone/>
              <a:defRPr/>
            </a:pPr>
            <a:r>
              <a:rPr lang="en-US" altLang="zh-CN" sz="2600" dirty="0"/>
              <a:t>                 </a:t>
            </a:r>
            <a:r>
              <a:rPr lang="en-US" altLang="zh-CN" sz="2600" b="1" dirty="0">
                <a:solidFill>
                  <a:schemeClr val="folHlink"/>
                </a:solidFill>
              </a:rPr>
              <a:t>1</a:t>
            </a:r>
            <a:r>
              <a:rPr lang="en-US" altLang="zh-CN" sz="2600" dirty="0"/>
              <a:t>   PRO1)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897CACD3-CE37-412B-A9AC-36CCC87B30D7}"/>
              </a:ext>
            </a:extLst>
          </p:cNvPr>
          <p:cNvSpPr>
            <a:spLocks noGrp="1" noChangeArrowheads="1"/>
          </p:cNvSpPr>
          <p:nvPr>
            <p:ph type="title"/>
          </p:nvPr>
        </p:nvSpPr>
        <p:spPr/>
        <p:txBody>
          <a:bodyPr/>
          <a:lstStyle/>
          <a:p>
            <a:pPr eaLnBrk="1" hangingPunct="1"/>
            <a:r>
              <a:rPr lang="zh-CN" altLang="en-US" b="1"/>
              <a:t>一个带特征的文法及其分析</a:t>
            </a:r>
            <a:r>
              <a:rPr lang="en-US" altLang="zh-CN" b="1"/>
              <a:t>(12)</a:t>
            </a:r>
          </a:p>
        </p:txBody>
      </p:sp>
      <p:sp>
        <p:nvSpPr>
          <p:cNvPr id="44035" name="Rectangle 3">
            <a:extLst>
              <a:ext uri="{FF2B5EF4-FFF2-40B4-BE49-F238E27FC236}">
                <a16:creationId xmlns:a16="http://schemas.microsoft.com/office/drawing/2014/main" id="{DED90A3D-043A-4A78-A791-D7AE4BF12187}"/>
              </a:ext>
            </a:extLst>
          </p:cNvPr>
          <p:cNvSpPr>
            <a:spLocks noGrp="1" noChangeArrowheads="1"/>
          </p:cNvSpPr>
          <p:nvPr>
            <p:ph type="body" idx="1"/>
          </p:nvPr>
        </p:nvSpPr>
        <p:spPr>
          <a:xfrm>
            <a:off x="566738" y="1752600"/>
            <a:ext cx="7821612" cy="4484688"/>
          </a:xfrm>
        </p:spPr>
        <p:txBody>
          <a:bodyPr/>
          <a:lstStyle/>
          <a:p>
            <a:pPr eaLnBrk="1" hangingPunct="1">
              <a:lnSpc>
                <a:spcPct val="90000"/>
              </a:lnSpc>
            </a:pPr>
            <a:r>
              <a:rPr lang="zh-CN" altLang="en-US" sz="2000"/>
              <a:t>接下来，考虑用规则</a:t>
            </a:r>
            <a:r>
              <a:rPr lang="en-US" altLang="zh-CN" sz="2000"/>
              <a:t>4</a:t>
            </a:r>
            <a:r>
              <a:rPr lang="zh-CN" altLang="en-US" sz="2000"/>
              <a:t>建立成分</a:t>
            </a:r>
            <a:r>
              <a:rPr lang="en-US" altLang="zh-CN" sz="2000"/>
              <a:t>VP1</a:t>
            </a:r>
            <a:r>
              <a:rPr lang="zh-CN" altLang="en-US" sz="2000"/>
              <a:t>，即</a:t>
            </a:r>
          </a:p>
          <a:p>
            <a:pPr eaLnBrk="1" hangingPunct="1">
              <a:lnSpc>
                <a:spcPct val="90000"/>
              </a:lnSpc>
              <a:buFont typeface="Wingdings" panose="05000000000000000000" pitchFamily="2" charset="2"/>
              <a:buNone/>
            </a:pPr>
            <a:r>
              <a:rPr lang="zh-CN" altLang="en-US" sz="2000"/>
              <a:t>     </a:t>
            </a:r>
            <a:r>
              <a:rPr lang="en-US" altLang="zh-CN" sz="2000"/>
              <a:t>(VP</a:t>
            </a:r>
            <a:r>
              <a:rPr lang="en-US" altLang="zh-CN" sz="2000" b="1"/>
              <a:t> </a:t>
            </a:r>
            <a:r>
              <a:rPr lang="en-US" altLang="zh-CN" sz="2000" b="1">
                <a:solidFill>
                  <a:schemeClr val="folHlink"/>
                </a:solidFill>
              </a:rPr>
              <a:t>AGR</a:t>
            </a:r>
            <a:r>
              <a:rPr lang="en-US" altLang="zh-CN" sz="2000"/>
              <a:t> ?a</a:t>
            </a:r>
            <a:r>
              <a:rPr lang="en-US" altLang="zh-CN" sz="2000" b="1"/>
              <a:t> </a:t>
            </a:r>
            <a:r>
              <a:rPr lang="en-US" altLang="zh-CN" sz="2000" b="1">
                <a:solidFill>
                  <a:schemeClr val="folHlink"/>
                </a:solidFill>
              </a:rPr>
              <a:t>VFORM</a:t>
            </a:r>
            <a:r>
              <a:rPr lang="en-US" altLang="zh-CN" sz="2000"/>
              <a:t> ?v)</a:t>
            </a:r>
            <a:r>
              <a:rPr lang="en-US" altLang="zh-CN" sz="2000">
                <a:sym typeface="Symbol" panose="05050102010706020507" pitchFamily="18" charset="2"/>
              </a:rPr>
              <a:t></a:t>
            </a:r>
            <a:r>
              <a:rPr lang="en-US" altLang="zh-CN" sz="2000"/>
              <a:t>(V </a:t>
            </a:r>
            <a:r>
              <a:rPr lang="en-US" altLang="zh-CN" sz="2000" b="1">
                <a:solidFill>
                  <a:schemeClr val="folHlink"/>
                </a:solidFill>
              </a:rPr>
              <a:t>SUBCAT</a:t>
            </a:r>
            <a:r>
              <a:rPr lang="en-US" altLang="zh-CN" sz="2000"/>
              <a:t> _none</a:t>
            </a:r>
            <a:r>
              <a:rPr lang="en-US" altLang="zh-CN" sz="2000" b="1"/>
              <a:t> </a:t>
            </a:r>
            <a:r>
              <a:rPr lang="en-US" altLang="zh-CN" sz="2000" b="1">
                <a:solidFill>
                  <a:schemeClr val="folHlink"/>
                </a:solidFill>
              </a:rPr>
              <a:t>AGR</a:t>
            </a:r>
            <a:r>
              <a:rPr lang="en-US" altLang="zh-CN" sz="2000"/>
              <a:t> ?a</a:t>
            </a:r>
            <a:r>
              <a:rPr lang="en-US" altLang="zh-CN" sz="2000" b="1"/>
              <a:t> </a:t>
            </a:r>
            <a:r>
              <a:rPr lang="en-US" altLang="zh-CN" sz="2000" b="1">
                <a:solidFill>
                  <a:schemeClr val="folHlink"/>
                </a:solidFill>
              </a:rPr>
              <a:t>VFORM</a:t>
            </a:r>
            <a:r>
              <a:rPr lang="en-US" altLang="zh-CN" sz="2000"/>
              <a:t> ?v)</a:t>
            </a:r>
          </a:p>
          <a:p>
            <a:pPr eaLnBrk="1" hangingPunct="1">
              <a:lnSpc>
                <a:spcPct val="90000"/>
              </a:lnSpc>
              <a:buFont typeface="Wingdings" panose="05000000000000000000" pitchFamily="2" charset="2"/>
              <a:buNone/>
            </a:pPr>
            <a:r>
              <a:rPr lang="en-US" altLang="zh-CN" sz="2000"/>
              <a:t>     </a:t>
            </a:r>
            <a:r>
              <a:rPr lang="zh-CN" altLang="en-US" sz="2000"/>
              <a:t>为了让规则的右边和成分</a:t>
            </a:r>
            <a:r>
              <a:rPr lang="en-US" altLang="zh-CN" sz="2000"/>
              <a:t>V2</a:t>
            </a:r>
            <a:r>
              <a:rPr lang="zh-CN" altLang="en-US" sz="2000"/>
              <a:t>进行匹配，变量</a:t>
            </a:r>
            <a:r>
              <a:rPr lang="en-US" altLang="zh-CN" sz="2000"/>
              <a:t>?v</a:t>
            </a:r>
            <a:r>
              <a:rPr lang="zh-CN" altLang="en-US" sz="2000"/>
              <a:t>必须实例化为</a:t>
            </a:r>
            <a:r>
              <a:rPr lang="zh-CN" altLang="en-US" sz="2000">
                <a:latin typeface="Arial" panose="020B0604020202020204" pitchFamily="34" charset="0"/>
              </a:rPr>
              <a:t>“</a:t>
            </a:r>
            <a:r>
              <a:rPr lang="en-US" altLang="zh-CN" sz="2000"/>
              <a:t>base</a:t>
            </a:r>
            <a:r>
              <a:rPr lang="en-US" altLang="zh-CN" sz="2000">
                <a:latin typeface="Arial" panose="020B0604020202020204" pitchFamily="34" charset="0"/>
              </a:rPr>
              <a:t>”</a:t>
            </a:r>
            <a:r>
              <a:rPr lang="zh-CN" altLang="en-US" sz="2000"/>
              <a:t>，而</a:t>
            </a:r>
            <a:r>
              <a:rPr lang="en-US" altLang="zh-CN" sz="2000"/>
              <a:t>V2</a:t>
            </a:r>
            <a:r>
              <a:rPr lang="zh-CN" altLang="en-US" sz="2000"/>
              <a:t>的</a:t>
            </a:r>
            <a:r>
              <a:rPr lang="en-US" altLang="zh-CN" sz="2000" b="1">
                <a:solidFill>
                  <a:schemeClr val="folHlink"/>
                </a:solidFill>
              </a:rPr>
              <a:t>AGR</a:t>
            </a:r>
            <a:r>
              <a:rPr lang="zh-CN" altLang="en-US" sz="2000"/>
              <a:t>特征没有专门定义，所以取其默认值</a:t>
            </a:r>
            <a:r>
              <a:rPr lang="zh-CN" altLang="en-US" sz="2000">
                <a:latin typeface="Arial" panose="020B0604020202020204" pitchFamily="34" charset="0"/>
              </a:rPr>
              <a:t>“</a:t>
            </a:r>
            <a:r>
              <a:rPr lang="en-US" altLang="zh-CN" sz="2000"/>
              <a:t>-</a:t>
            </a:r>
            <a:r>
              <a:rPr lang="en-US" altLang="zh-CN" sz="2000">
                <a:latin typeface="Arial" panose="020B0604020202020204" pitchFamily="34" charset="0"/>
              </a:rPr>
              <a:t>”</a:t>
            </a:r>
            <a:r>
              <a:rPr lang="zh-CN" altLang="en-US" sz="2000"/>
              <a:t>。因此，得到的新成分为：</a:t>
            </a:r>
          </a:p>
          <a:p>
            <a:pPr eaLnBrk="1" hangingPunct="1">
              <a:lnSpc>
                <a:spcPct val="90000"/>
              </a:lnSpc>
              <a:buFont typeface="Wingdings" panose="05000000000000000000" pitchFamily="2" charset="2"/>
              <a:buNone/>
            </a:pPr>
            <a:r>
              <a:rPr lang="zh-CN" altLang="en-US" sz="2000"/>
              <a:t>         </a:t>
            </a:r>
            <a:r>
              <a:rPr lang="en-US" altLang="zh-CN" sz="2000"/>
              <a:t>VP1</a:t>
            </a:r>
            <a:r>
              <a:rPr lang="zh-CN" altLang="en-US" sz="2000"/>
              <a:t>：</a:t>
            </a:r>
            <a:r>
              <a:rPr lang="en-US" altLang="zh-CN" sz="2000"/>
              <a:t>(</a:t>
            </a:r>
            <a:r>
              <a:rPr lang="en-US" altLang="zh-CN" sz="2000" b="1">
                <a:solidFill>
                  <a:schemeClr val="folHlink"/>
                </a:solidFill>
              </a:rPr>
              <a:t>CAT</a:t>
            </a:r>
            <a:r>
              <a:rPr lang="en-US" altLang="zh-CN" sz="2000"/>
              <a:t>  VP</a:t>
            </a:r>
          </a:p>
          <a:p>
            <a:pPr eaLnBrk="1" hangingPunct="1">
              <a:lnSpc>
                <a:spcPct val="90000"/>
              </a:lnSpc>
              <a:buFont typeface="Wingdings" panose="05000000000000000000" pitchFamily="2" charset="2"/>
              <a:buNone/>
            </a:pPr>
            <a:r>
              <a:rPr lang="en-US" altLang="zh-CN" sz="2000"/>
              <a:t>                   </a:t>
            </a:r>
            <a:r>
              <a:rPr lang="en-US" altLang="zh-CN" sz="2000" b="1">
                <a:solidFill>
                  <a:schemeClr val="folHlink"/>
                </a:solidFill>
              </a:rPr>
              <a:t>AGR</a:t>
            </a:r>
            <a:r>
              <a:rPr lang="en-US" altLang="zh-CN" sz="2000"/>
              <a:t> </a:t>
            </a:r>
            <a:r>
              <a:rPr lang="en-US" altLang="zh-CN" sz="2000">
                <a:latin typeface="Arial" panose="020B0604020202020204" pitchFamily="34" charset="0"/>
              </a:rPr>
              <a:t>–</a:t>
            </a:r>
            <a:endParaRPr lang="en-US" altLang="zh-CN" sz="2000"/>
          </a:p>
          <a:p>
            <a:pPr eaLnBrk="1" hangingPunct="1">
              <a:lnSpc>
                <a:spcPct val="90000"/>
              </a:lnSpc>
              <a:buFont typeface="Wingdings" panose="05000000000000000000" pitchFamily="2" charset="2"/>
              <a:buNone/>
            </a:pPr>
            <a:r>
              <a:rPr lang="en-US" altLang="zh-CN" sz="2000"/>
              <a:t>                   </a:t>
            </a:r>
            <a:r>
              <a:rPr lang="en-US" altLang="zh-CN" sz="2000" b="1">
                <a:solidFill>
                  <a:schemeClr val="folHlink"/>
                </a:solidFill>
              </a:rPr>
              <a:t>VFORM </a:t>
            </a:r>
            <a:r>
              <a:rPr lang="en-US" altLang="zh-CN" sz="2000"/>
              <a:t>base</a:t>
            </a:r>
          </a:p>
          <a:p>
            <a:pPr eaLnBrk="1" hangingPunct="1">
              <a:lnSpc>
                <a:spcPct val="90000"/>
              </a:lnSpc>
              <a:buFont typeface="Wingdings" panose="05000000000000000000" pitchFamily="2" charset="2"/>
              <a:buNone/>
            </a:pPr>
            <a:r>
              <a:rPr lang="en-US" altLang="zh-CN" sz="2000"/>
              <a:t>                   </a:t>
            </a:r>
            <a:r>
              <a:rPr lang="en-US" altLang="zh-CN" sz="2000" b="1">
                <a:solidFill>
                  <a:schemeClr val="folHlink"/>
                </a:solidFill>
              </a:rPr>
              <a:t>1</a:t>
            </a:r>
            <a:r>
              <a:rPr lang="en-US" altLang="zh-CN" sz="2000"/>
              <a:t>   V2)</a:t>
            </a:r>
          </a:p>
          <a:p>
            <a:pPr eaLnBrk="1" hangingPunct="1">
              <a:lnSpc>
                <a:spcPct val="90000"/>
              </a:lnSpc>
              <a:buFont typeface="Wingdings" panose="05000000000000000000" pitchFamily="2" charset="2"/>
              <a:buNone/>
            </a:pPr>
            <a:r>
              <a:rPr lang="en-US" altLang="zh-CN" sz="2000"/>
              <a:t>      </a:t>
            </a:r>
            <a:r>
              <a:rPr lang="zh-CN" altLang="en-US" sz="2000"/>
              <a:t>一般来说，线图中并不给出默认值。采取类似的方法，运用规则</a:t>
            </a:r>
            <a:r>
              <a:rPr lang="en-US" altLang="zh-CN" sz="2000"/>
              <a:t>9</a:t>
            </a:r>
            <a:r>
              <a:rPr lang="zh-CN" altLang="en-US" sz="2000"/>
              <a:t>，</a:t>
            </a:r>
            <a:r>
              <a:rPr lang="en-US" altLang="zh-CN" sz="2000"/>
              <a:t>TO1</a:t>
            </a:r>
            <a:r>
              <a:rPr lang="zh-CN" altLang="en-US" sz="2000"/>
              <a:t>和</a:t>
            </a:r>
            <a:r>
              <a:rPr lang="en-US" altLang="zh-CN" sz="2000"/>
              <a:t>VP1</a:t>
            </a:r>
            <a:r>
              <a:rPr lang="zh-CN" altLang="en-US" sz="2000"/>
              <a:t>可以生成</a:t>
            </a:r>
            <a:r>
              <a:rPr lang="en-US" altLang="zh-CN" sz="2000"/>
              <a:t>VP2</a:t>
            </a:r>
            <a:r>
              <a:rPr lang="zh-CN" altLang="en-US" sz="2000"/>
              <a:t>；运用规则</a:t>
            </a:r>
            <a:r>
              <a:rPr lang="en-US" altLang="zh-CN" sz="2000"/>
              <a:t>9</a:t>
            </a:r>
            <a:r>
              <a:rPr lang="zh-CN" altLang="en-US" sz="2000"/>
              <a:t>，</a:t>
            </a:r>
            <a:r>
              <a:rPr lang="en-US" altLang="zh-CN" sz="2000"/>
              <a:t>V1</a:t>
            </a:r>
            <a:r>
              <a:rPr lang="zh-CN" altLang="en-US" sz="2000"/>
              <a:t>和</a:t>
            </a:r>
            <a:r>
              <a:rPr lang="en-US" altLang="zh-CN" sz="2000"/>
              <a:t>VP2</a:t>
            </a:r>
            <a:r>
              <a:rPr lang="zh-CN" altLang="en-US" sz="2000"/>
              <a:t>生成</a:t>
            </a:r>
            <a:r>
              <a:rPr lang="en-US" altLang="zh-CN" sz="2000"/>
              <a:t>VP3</a:t>
            </a:r>
            <a:r>
              <a:rPr lang="zh-CN" altLang="en-US" sz="2000"/>
              <a:t>。最后，运用规则</a:t>
            </a:r>
            <a:r>
              <a:rPr lang="en-US" altLang="zh-CN" sz="2000"/>
              <a:t>1</a:t>
            </a:r>
            <a:r>
              <a:rPr lang="zh-CN" altLang="en-US" sz="2000"/>
              <a:t>，由</a:t>
            </a:r>
            <a:r>
              <a:rPr lang="en-US" altLang="zh-CN" sz="2000"/>
              <a:t>NP1</a:t>
            </a:r>
            <a:r>
              <a:rPr lang="zh-CN" altLang="en-US" sz="2000"/>
              <a:t>和</a:t>
            </a:r>
            <a:r>
              <a:rPr lang="en-US" altLang="zh-CN" sz="2000"/>
              <a:t>VP3</a:t>
            </a:r>
            <a:r>
              <a:rPr lang="zh-CN" altLang="en-US" sz="2000"/>
              <a:t>可生成</a:t>
            </a:r>
            <a:r>
              <a:rPr lang="en-US" altLang="zh-CN" sz="2000"/>
              <a:t>S1</a:t>
            </a:r>
            <a:r>
              <a:rPr lang="zh-CN" altLang="en-US" sz="2000"/>
              <a:t>。最终的线图见下页。</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5058" name="Group 34">
            <a:extLst>
              <a:ext uri="{FF2B5EF4-FFF2-40B4-BE49-F238E27FC236}">
                <a16:creationId xmlns:a16="http://schemas.microsoft.com/office/drawing/2014/main" id="{347ACD64-9277-4C21-9EDC-AC350513CE48}"/>
              </a:ext>
            </a:extLst>
          </p:cNvPr>
          <p:cNvGrpSpPr>
            <a:grpSpLocks/>
          </p:cNvGrpSpPr>
          <p:nvPr/>
        </p:nvGrpSpPr>
        <p:grpSpPr bwMode="auto">
          <a:xfrm>
            <a:off x="755650" y="188913"/>
            <a:ext cx="7848600" cy="6480175"/>
            <a:chOff x="476" y="119"/>
            <a:chExt cx="4944" cy="4082"/>
          </a:xfrm>
        </p:grpSpPr>
        <p:sp>
          <p:nvSpPr>
            <p:cNvPr id="45059" name="Rectangle 5">
              <a:extLst>
                <a:ext uri="{FF2B5EF4-FFF2-40B4-BE49-F238E27FC236}">
                  <a16:creationId xmlns:a16="http://schemas.microsoft.com/office/drawing/2014/main" id="{E68780CF-570B-41CB-A35C-5FA3CAD606FE}"/>
                </a:ext>
              </a:extLst>
            </p:cNvPr>
            <p:cNvSpPr>
              <a:spLocks noChangeArrowheads="1"/>
            </p:cNvSpPr>
            <p:nvPr/>
          </p:nvSpPr>
          <p:spPr bwMode="auto">
            <a:xfrm>
              <a:off x="476" y="119"/>
              <a:ext cx="4944" cy="4082"/>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endParaRPr lang="en-US" altLang="zh-CN" sz="1400">
                <a:latin typeface="Times New Roman" panose="02020603050405020304" pitchFamily="18" charset="0"/>
              </a:endParaRPr>
            </a:p>
            <a:p>
              <a:pPr algn="just" eaLnBrk="1" hangingPunct="1"/>
              <a:endParaRPr lang="en-US" altLang="zh-CN" sz="1400">
                <a:latin typeface="Times New Roman" panose="02020603050405020304" pitchFamily="18" charset="0"/>
              </a:endParaRPr>
            </a:p>
            <a:p>
              <a:pPr algn="just" eaLnBrk="1" hangingPunct="1"/>
              <a:endParaRPr lang="en-US" altLang="zh-CN" sz="1400">
                <a:latin typeface="Times New Roman" panose="02020603050405020304" pitchFamily="18" charset="0"/>
              </a:endParaRPr>
            </a:p>
            <a:p>
              <a:pPr algn="just" eaLnBrk="1" hangingPunct="1"/>
              <a:endParaRPr lang="en-US" altLang="zh-CN">
                <a:latin typeface="Times New Roman" panose="02020603050405020304" pitchFamily="18" charset="0"/>
              </a:endParaRPr>
            </a:p>
            <a:p>
              <a:pPr algn="just" eaLnBrk="1" hangingPunct="1"/>
              <a:r>
                <a:rPr lang="en-US" altLang="zh-CN">
                  <a:latin typeface="Times New Roman" panose="02020603050405020304" pitchFamily="18" charset="0"/>
                </a:rPr>
                <a:t>  </a:t>
              </a:r>
            </a:p>
            <a:p>
              <a:pPr algn="just" eaLnBrk="1" hangingPunct="1"/>
              <a:r>
                <a:rPr lang="en-US" altLang="zh-CN">
                  <a:latin typeface="Times New Roman" panose="02020603050405020304" pitchFamily="18" charset="0"/>
                </a:rPr>
                <a:t> </a:t>
              </a:r>
              <a:r>
                <a:rPr lang="en-US" altLang="zh-CN" sz="1600">
                  <a:latin typeface="Times New Roman" panose="02020603050405020304" pitchFamily="18" charset="0"/>
                </a:rPr>
                <a:t>1  He                        2  wants                                    3  to                     4  cry</a:t>
              </a:r>
              <a:endParaRPr lang="en-US" altLang="zh-CN" sz="1600"/>
            </a:p>
          </p:txBody>
        </p:sp>
        <p:sp>
          <p:nvSpPr>
            <p:cNvPr id="45060" name="Rectangle 6">
              <a:extLst>
                <a:ext uri="{FF2B5EF4-FFF2-40B4-BE49-F238E27FC236}">
                  <a16:creationId xmlns:a16="http://schemas.microsoft.com/office/drawing/2014/main" id="{F4D6EE86-09AC-48BA-8BEA-AF7FBD2D30C8}"/>
                </a:ext>
              </a:extLst>
            </p:cNvPr>
            <p:cNvSpPr>
              <a:spLocks noChangeArrowheads="1"/>
            </p:cNvSpPr>
            <p:nvPr/>
          </p:nvSpPr>
          <p:spPr bwMode="auto">
            <a:xfrm>
              <a:off x="567" y="2542"/>
              <a:ext cx="1088" cy="49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latin typeface="Times New Roman" panose="02020603050405020304" pitchFamily="18" charset="0"/>
                </a:rPr>
                <a:t>NP1 </a:t>
              </a:r>
              <a:r>
                <a:rPr lang="en-US" altLang="zh-CN" sz="1600" b="1">
                  <a:solidFill>
                    <a:schemeClr val="folHlink"/>
                  </a:solidFill>
                  <a:latin typeface="Times New Roman" panose="02020603050405020304" pitchFamily="18" charset="0"/>
                </a:rPr>
                <a:t>CAT</a:t>
              </a:r>
              <a:r>
                <a:rPr lang="en-US" altLang="zh-CN" sz="1600">
                  <a:latin typeface="Times New Roman" panose="02020603050405020304" pitchFamily="18" charset="0"/>
                </a:rPr>
                <a:t> NP</a:t>
              </a:r>
            </a:p>
            <a:p>
              <a:pPr algn="just" eaLnBrk="1" hangingPunct="1"/>
              <a:r>
                <a:rPr lang="en-US" altLang="zh-CN"/>
                <a:t>     </a:t>
              </a:r>
              <a:r>
                <a:rPr lang="en-US" altLang="zh-CN" sz="1600" b="1">
                  <a:solidFill>
                    <a:schemeClr val="folHlink"/>
                  </a:solidFill>
                  <a:latin typeface="Times New Roman" panose="02020603050405020304" pitchFamily="18" charset="0"/>
                </a:rPr>
                <a:t>AGR</a:t>
              </a:r>
              <a:r>
                <a:rPr lang="en-US" altLang="zh-CN" sz="1600">
                  <a:latin typeface="Times New Roman" panose="02020603050405020304" pitchFamily="18" charset="0"/>
                </a:rPr>
                <a:t> 3s</a:t>
              </a:r>
            </a:p>
            <a:p>
              <a:pPr algn="just" eaLnBrk="1" hangingPunct="1"/>
              <a:r>
                <a:rPr lang="en-US" altLang="zh-CN" sz="1600">
                  <a:latin typeface="Times New Roman" panose="02020603050405020304" pitchFamily="18" charset="0"/>
                </a:rPr>
                <a:t>        </a:t>
              </a:r>
              <a:r>
                <a:rPr lang="en-US" altLang="zh-CN" sz="1600" b="1">
                  <a:solidFill>
                    <a:schemeClr val="folHlink"/>
                  </a:solidFill>
                  <a:latin typeface="Times New Roman" panose="02020603050405020304" pitchFamily="18" charset="0"/>
                </a:rPr>
                <a:t> 1</a:t>
              </a:r>
              <a:r>
                <a:rPr lang="en-US" altLang="zh-CN" sz="1600">
                  <a:latin typeface="Times New Roman" panose="02020603050405020304" pitchFamily="18" charset="0"/>
                </a:rPr>
                <a:t>    PRO1</a:t>
              </a:r>
            </a:p>
          </p:txBody>
        </p:sp>
        <p:sp>
          <p:nvSpPr>
            <p:cNvPr id="45061" name="Rectangle 8">
              <a:extLst>
                <a:ext uri="{FF2B5EF4-FFF2-40B4-BE49-F238E27FC236}">
                  <a16:creationId xmlns:a16="http://schemas.microsoft.com/office/drawing/2014/main" id="{DCE75398-D135-4ABD-971E-13CD41C71CAF}"/>
                </a:ext>
              </a:extLst>
            </p:cNvPr>
            <p:cNvSpPr>
              <a:spLocks noChangeArrowheads="1"/>
            </p:cNvSpPr>
            <p:nvPr/>
          </p:nvSpPr>
          <p:spPr bwMode="auto">
            <a:xfrm>
              <a:off x="567" y="3040"/>
              <a:ext cx="4717" cy="99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latin typeface="Times New Roman" panose="02020603050405020304" pitchFamily="18" charset="0"/>
                </a:rPr>
                <a:t> PRO1 </a:t>
              </a:r>
              <a:r>
                <a:rPr lang="en-US" altLang="zh-CN" sz="1600" b="1">
                  <a:solidFill>
                    <a:schemeClr val="folHlink"/>
                  </a:solidFill>
                  <a:latin typeface="Times New Roman" panose="02020603050405020304" pitchFamily="18" charset="0"/>
                </a:rPr>
                <a:t>CAT</a:t>
              </a:r>
              <a:r>
                <a:rPr lang="en-US" altLang="zh-CN" sz="1600">
                  <a:latin typeface="Times New Roman" panose="02020603050405020304" pitchFamily="18" charset="0"/>
                </a:rPr>
                <a:t> PRO     V1 </a:t>
              </a:r>
              <a:r>
                <a:rPr lang="en-US" altLang="zh-CN" sz="1600" b="1">
                  <a:solidFill>
                    <a:schemeClr val="folHlink"/>
                  </a:solidFill>
                  <a:latin typeface="Times New Roman" panose="02020603050405020304" pitchFamily="18" charset="0"/>
                </a:rPr>
                <a:t>CAT</a:t>
              </a:r>
              <a:r>
                <a:rPr lang="en-US" altLang="zh-CN" sz="1600">
                  <a:latin typeface="Times New Roman" panose="02020603050405020304" pitchFamily="18" charset="0"/>
                </a:rPr>
                <a:t> V                               TO1 </a:t>
              </a:r>
              <a:r>
                <a:rPr lang="en-US" altLang="zh-CN" sz="1600" b="1">
                  <a:solidFill>
                    <a:schemeClr val="folHlink"/>
                  </a:solidFill>
                  <a:latin typeface="Times New Roman" panose="02020603050405020304" pitchFamily="18" charset="0"/>
                </a:rPr>
                <a:t>CAT</a:t>
              </a:r>
              <a:r>
                <a:rPr lang="en-US" altLang="zh-CN" sz="1600">
                  <a:latin typeface="Times New Roman" panose="02020603050405020304" pitchFamily="18" charset="0"/>
                </a:rPr>
                <a:t> TO   V2 </a:t>
              </a:r>
              <a:r>
                <a:rPr lang="en-US" altLang="zh-CN" sz="1600" b="1">
                  <a:solidFill>
                    <a:schemeClr val="folHlink"/>
                  </a:solidFill>
                  <a:latin typeface="Times New Roman" panose="02020603050405020304" pitchFamily="18" charset="0"/>
                </a:rPr>
                <a:t>CAT</a:t>
              </a:r>
              <a:r>
                <a:rPr lang="en-US" altLang="zh-CN" sz="1600">
                  <a:latin typeface="Times New Roman" panose="02020603050405020304" pitchFamily="18" charset="0"/>
                </a:rPr>
                <a:t> V </a:t>
              </a:r>
            </a:p>
            <a:p>
              <a:pPr algn="just" eaLnBrk="1" hangingPunct="1"/>
              <a:r>
                <a:rPr lang="en-US" altLang="zh-CN" sz="1600">
                  <a:latin typeface="Times New Roman" panose="02020603050405020304" pitchFamily="18" charset="0"/>
                </a:rPr>
                <a:t>            </a:t>
              </a:r>
              <a:r>
                <a:rPr lang="en-US" altLang="zh-CN" sz="1600" b="1">
                  <a:solidFill>
                    <a:schemeClr val="folHlink"/>
                  </a:solidFill>
                  <a:latin typeface="Times New Roman" panose="02020603050405020304" pitchFamily="18" charset="0"/>
                </a:rPr>
                <a:t>AGR</a:t>
              </a:r>
              <a:r>
                <a:rPr lang="en-US" altLang="zh-CN" sz="1600">
                  <a:latin typeface="Times New Roman" panose="02020603050405020304" pitchFamily="18" charset="0"/>
                </a:rPr>
                <a:t> 3s               </a:t>
              </a:r>
              <a:r>
                <a:rPr lang="en-US" altLang="zh-CN" sz="1600" b="1">
                  <a:solidFill>
                    <a:schemeClr val="folHlink"/>
                  </a:solidFill>
                  <a:latin typeface="Times New Roman" panose="02020603050405020304" pitchFamily="18" charset="0"/>
                </a:rPr>
                <a:t>ROOT</a:t>
              </a:r>
              <a:r>
                <a:rPr lang="en-US" altLang="zh-CN" sz="1600">
                  <a:latin typeface="Times New Roman" panose="02020603050405020304" pitchFamily="18" charset="0"/>
                </a:rPr>
                <a:t> want                                                      </a:t>
              </a:r>
              <a:r>
                <a:rPr lang="en-US" altLang="zh-CN" sz="1600" b="1">
                  <a:solidFill>
                    <a:schemeClr val="folHlink"/>
                  </a:solidFill>
                  <a:latin typeface="Times New Roman" panose="02020603050405020304" pitchFamily="18" charset="0"/>
                </a:rPr>
                <a:t>ROOT</a:t>
              </a:r>
              <a:r>
                <a:rPr lang="en-US" altLang="zh-CN" sz="1600">
                  <a:latin typeface="Times New Roman" panose="02020603050405020304" pitchFamily="18" charset="0"/>
                </a:rPr>
                <a:t> cry </a:t>
              </a:r>
            </a:p>
            <a:p>
              <a:pPr algn="just" eaLnBrk="1" hangingPunct="1"/>
              <a:r>
                <a:rPr lang="en-US" altLang="zh-CN" sz="1600">
                  <a:latin typeface="Times New Roman" panose="02020603050405020304" pitchFamily="18" charset="0"/>
                </a:rPr>
                <a:t>                                        </a:t>
              </a:r>
              <a:r>
                <a:rPr lang="en-US" altLang="zh-CN" sz="1600" b="1">
                  <a:solidFill>
                    <a:schemeClr val="folHlink"/>
                  </a:solidFill>
                  <a:latin typeface="Times New Roman" panose="02020603050405020304" pitchFamily="18" charset="0"/>
                </a:rPr>
                <a:t>VFORM</a:t>
              </a:r>
              <a:r>
                <a:rPr lang="en-US" altLang="zh-CN" sz="1600">
                  <a:latin typeface="Times New Roman" panose="02020603050405020304" pitchFamily="18" charset="0"/>
                </a:rPr>
                <a:t> pres                                                    </a:t>
              </a:r>
              <a:r>
                <a:rPr lang="en-US" altLang="zh-CN" sz="1600" b="1">
                  <a:solidFill>
                    <a:schemeClr val="folHlink"/>
                  </a:solidFill>
                  <a:latin typeface="Times New Roman" panose="02020603050405020304" pitchFamily="18" charset="0"/>
                </a:rPr>
                <a:t>VFORM</a:t>
              </a:r>
              <a:r>
                <a:rPr lang="en-US" altLang="zh-CN" sz="1600">
                  <a:latin typeface="Times New Roman" panose="02020603050405020304" pitchFamily="18" charset="0"/>
                </a:rPr>
                <a:t> pres</a:t>
              </a:r>
            </a:p>
            <a:p>
              <a:pPr algn="just" eaLnBrk="1" hangingPunct="1"/>
              <a:r>
                <a:rPr lang="en-US" altLang="zh-CN" sz="1600">
                  <a:latin typeface="Times New Roman" panose="02020603050405020304" pitchFamily="18" charset="0"/>
                </a:rPr>
                <a:t>                                        </a:t>
              </a:r>
              <a:r>
                <a:rPr lang="en-US" altLang="zh-CN" sz="1600" b="1">
                  <a:solidFill>
                    <a:schemeClr val="folHlink"/>
                  </a:solidFill>
                  <a:latin typeface="Times New Roman" panose="02020603050405020304" pitchFamily="18" charset="0"/>
                </a:rPr>
                <a:t>AGR</a:t>
              </a:r>
              <a:r>
                <a:rPr lang="en-US" altLang="zh-CN" sz="1600">
                  <a:latin typeface="Times New Roman" panose="02020603050405020304" pitchFamily="18" charset="0"/>
                </a:rPr>
                <a:t> 3s                                                             </a:t>
              </a:r>
              <a:r>
                <a:rPr lang="en-US" altLang="zh-CN" sz="1600" b="1">
                  <a:solidFill>
                    <a:schemeClr val="folHlink"/>
                  </a:solidFill>
                  <a:latin typeface="Times New Roman" panose="02020603050405020304" pitchFamily="18" charset="0"/>
                </a:rPr>
                <a:t>SUBCAT </a:t>
              </a:r>
              <a:r>
                <a:rPr lang="en-US" altLang="zh-CN" sz="1600" b="1">
                  <a:latin typeface="Times New Roman" panose="02020603050405020304" pitchFamily="18" charset="0"/>
                </a:rPr>
                <a:t>_none</a:t>
              </a:r>
            </a:p>
            <a:p>
              <a:pPr algn="just" eaLnBrk="1" hangingPunct="1"/>
              <a:r>
                <a:rPr lang="en-US" altLang="zh-CN" sz="1600">
                  <a:latin typeface="Times New Roman" panose="02020603050405020304" pitchFamily="18" charset="0"/>
                </a:rPr>
                <a:t>                                        </a:t>
              </a:r>
              <a:r>
                <a:rPr lang="en-US" altLang="zh-CN" sz="1600" b="1">
                  <a:solidFill>
                    <a:schemeClr val="folHlink"/>
                  </a:solidFill>
                  <a:latin typeface="Times New Roman" panose="02020603050405020304" pitchFamily="18" charset="0"/>
                </a:rPr>
                <a:t>SUBCAT</a:t>
              </a:r>
              <a:r>
                <a:rPr lang="en-US" altLang="zh-CN" sz="1600">
                  <a:latin typeface="Times New Roman" panose="02020603050405020304" pitchFamily="18" charset="0"/>
                </a:rPr>
                <a:t>  {_np,_np:inf</a:t>
              </a:r>
            </a:p>
            <a:p>
              <a:pPr algn="just" eaLnBrk="1" hangingPunct="1"/>
              <a:r>
                <a:rPr lang="en-US" altLang="zh-CN" sz="1600">
                  <a:latin typeface="Times New Roman" panose="02020603050405020304" pitchFamily="18" charset="0"/>
                </a:rPr>
                <a:t>                                                           _np_vp:inf}                    </a:t>
              </a:r>
            </a:p>
          </p:txBody>
        </p:sp>
        <p:sp>
          <p:nvSpPr>
            <p:cNvPr id="45062" name="Rectangle 27">
              <a:extLst>
                <a:ext uri="{FF2B5EF4-FFF2-40B4-BE49-F238E27FC236}">
                  <a16:creationId xmlns:a16="http://schemas.microsoft.com/office/drawing/2014/main" id="{300EED16-DC7B-441F-9CB0-EAF1030B6209}"/>
                </a:ext>
              </a:extLst>
            </p:cNvPr>
            <p:cNvSpPr>
              <a:spLocks noChangeArrowheads="1"/>
            </p:cNvSpPr>
            <p:nvPr/>
          </p:nvSpPr>
          <p:spPr bwMode="auto">
            <a:xfrm>
              <a:off x="3198" y="1915"/>
              <a:ext cx="2086" cy="635"/>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en-US" altLang="zh-CN" sz="1600">
                  <a:latin typeface="Times New Roman" panose="02020603050405020304" pitchFamily="18" charset="0"/>
                </a:rPr>
                <a:t>VP2 </a:t>
              </a:r>
              <a:r>
                <a:rPr lang="en-US" altLang="zh-CN" sz="1600" b="1">
                  <a:solidFill>
                    <a:schemeClr val="folHlink"/>
                  </a:solidFill>
                  <a:latin typeface="Times New Roman" panose="02020603050405020304" pitchFamily="18" charset="0"/>
                </a:rPr>
                <a:t>CAT</a:t>
              </a:r>
              <a:r>
                <a:rPr lang="en-US" altLang="zh-CN" sz="1600">
                  <a:latin typeface="Times New Roman" panose="02020603050405020304" pitchFamily="18" charset="0"/>
                </a:rPr>
                <a:t> VP</a:t>
              </a:r>
            </a:p>
            <a:p>
              <a:pPr eaLnBrk="1" hangingPunct="1"/>
              <a:r>
                <a:rPr lang="en-US" altLang="zh-CN" sz="1600">
                  <a:latin typeface="Times New Roman" panose="02020603050405020304" pitchFamily="18" charset="0"/>
                </a:rPr>
                <a:t>        </a:t>
              </a:r>
              <a:r>
                <a:rPr lang="en-US" altLang="zh-CN" sz="1600" b="1">
                  <a:solidFill>
                    <a:schemeClr val="folHlink"/>
                  </a:solidFill>
                  <a:latin typeface="Times New Roman" panose="02020603050405020304" pitchFamily="18" charset="0"/>
                </a:rPr>
                <a:t>VFORM</a:t>
              </a:r>
              <a:r>
                <a:rPr lang="en-US" altLang="zh-CN" sz="1600">
                  <a:latin typeface="Times New Roman" panose="02020603050405020304" pitchFamily="18" charset="0"/>
                </a:rPr>
                <a:t> inf</a:t>
              </a:r>
            </a:p>
            <a:p>
              <a:pPr eaLnBrk="1" hangingPunct="1"/>
              <a:r>
                <a:rPr lang="en-US" altLang="zh-CN" sz="1600">
                  <a:latin typeface="Times New Roman" panose="02020603050405020304" pitchFamily="18" charset="0"/>
                </a:rPr>
                <a:t>        </a:t>
              </a:r>
              <a:r>
                <a:rPr lang="en-US" altLang="zh-CN" sz="1600" b="1">
                  <a:solidFill>
                    <a:schemeClr val="folHlink"/>
                  </a:solidFill>
                  <a:latin typeface="Times New Roman" panose="02020603050405020304" pitchFamily="18" charset="0"/>
                </a:rPr>
                <a:t> 1</a:t>
              </a:r>
              <a:r>
                <a:rPr lang="en-US" altLang="zh-CN" sz="1600">
                  <a:latin typeface="Times New Roman" panose="02020603050405020304" pitchFamily="18" charset="0"/>
                </a:rPr>
                <a:t>    TO1</a:t>
              </a:r>
            </a:p>
            <a:p>
              <a:pPr eaLnBrk="1" hangingPunct="1"/>
              <a:r>
                <a:rPr lang="en-US" altLang="zh-CN" sz="1600">
                  <a:latin typeface="Times New Roman" panose="02020603050405020304" pitchFamily="18" charset="0"/>
                </a:rPr>
                <a:t>        </a:t>
              </a:r>
              <a:r>
                <a:rPr lang="en-US" altLang="zh-CN" sz="1600" b="1">
                  <a:solidFill>
                    <a:schemeClr val="folHlink"/>
                  </a:solidFill>
                  <a:latin typeface="Times New Roman" panose="02020603050405020304" pitchFamily="18" charset="0"/>
                </a:rPr>
                <a:t> 2 </a:t>
              </a:r>
              <a:r>
                <a:rPr lang="en-US" altLang="zh-CN" sz="1600">
                  <a:latin typeface="Times New Roman" panose="02020603050405020304" pitchFamily="18" charset="0"/>
                </a:rPr>
                <a:t>   VP1</a:t>
              </a:r>
            </a:p>
          </p:txBody>
        </p:sp>
        <p:sp>
          <p:nvSpPr>
            <p:cNvPr id="45063" name="Rectangle 28">
              <a:extLst>
                <a:ext uri="{FF2B5EF4-FFF2-40B4-BE49-F238E27FC236}">
                  <a16:creationId xmlns:a16="http://schemas.microsoft.com/office/drawing/2014/main" id="{4A75B865-6A3E-4685-BB36-EDBFBC60E464}"/>
                </a:ext>
              </a:extLst>
            </p:cNvPr>
            <p:cNvSpPr>
              <a:spLocks noChangeArrowheads="1"/>
            </p:cNvSpPr>
            <p:nvPr/>
          </p:nvSpPr>
          <p:spPr bwMode="auto">
            <a:xfrm>
              <a:off x="1655" y="1144"/>
              <a:ext cx="3629" cy="77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tIns="108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en-US" altLang="zh-CN" sz="1600">
                  <a:latin typeface="Times New Roman" panose="02020603050405020304" pitchFamily="18" charset="0"/>
                </a:rPr>
                <a:t>VP3 </a:t>
              </a:r>
              <a:r>
                <a:rPr lang="en-US" altLang="zh-CN" sz="1600" b="1">
                  <a:solidFill>
                    <a:schemeClr val="folHlink"/>
                  </a:solidFill>
                  <a:latin typeface="Times New Roman" panose="02020603050405020304" pitchFamily="18" charset="0"/>
                </a:rPr>
                <a:t>CAT</a:t>
              </a:r>
              <a:r>
                <a:rPr lang="en-US" altLang="zh-CN" sz="1600">
                  <a:latin typeface="Times New Roman" panose="02020603050405020304" pitchFamily="18" charset="0"/>
                </a:rPr>
                <a:t> VP</a:t>
              </a:r>
            </a:p>
            <a:p>
              <a:pPr eaLnBrk="1" hangingPunct="1"/>
              <a:r>
                <a:rPr lang="en-US" altLang="zh-CN" sz="1600">
                  <a:latin typeface="Times New Roman" panose="02020603050405020304" pitchFamily="18" charset="0"/>
                </a:rPr>
                <a:t>        </a:t>
              </a:r>
              <a:r>
                <a:rPr lang="en-US" altLang="zh-CN" sz="1600" b="1">
                  <a:solidFill>
                    <a:schemeClr val="folHlink"/>
                  </a:solidFill>
                  <a:latin typeface="Times New Roman" panose="02020603050405020304" pitchFamily="18" charset="0"/>
                </a:rPr>
                <a:t>VFORM</a:t>
              </a:r>
              <a:r>
                <a:rPr lang="en-US" altLang="zh-CN" sz="1600">
                  <a:latin typeface="Times New Roman" panose="02020603050405020304" pitchFamily="18" charset="0"/>
                </a:rPr>
                <a:t> pres</a:t>
              </a:r>
            </a:p>
            <a:p>
              <a:pPr eaLnBrk="1" hangingPunct="1"/>
              <a:r>
                <a:rPr lang="en-US" altLang="zh-CN" sz="1600" b="1">
                  <a:solidFill>
                    <a:schemeClr val="folHlink"/>
                  </a:solidFill>
                  <a:latin typeface="Times New Roman" panose="02020603050405020304" pitchFamily="18" charset="0"/>
                </a:rPr>
                <a:t>        AGR</a:t>
              </a:r>
              <a:r>
                <a:rPr lang="en-US" altLang="zh-CN" sz="1600">
                  <a:latin typeface="Times New Roman" panose="02020603050405020304" pitchFamily="18" charset="0"/>
                </a:rPr>
                <a:t> 3s</a:t>
              </a:r>
            </a:p>
            <a:p>
              <a:pPr eaLnBrk="1" hangingPunct="1"/>
              <a:r>
                <a:rPr lang="en-US" altLang="zh-CN" sz="1600">
                  <a:latin typeface="Times New Roman" panose="02020603050405020304" pitchFamily="18" charset="0"/>
                </a:rPr>
                <a:t>        </a:t>
              </a:r>
              <a:r>
                <a:rPr lang="en-US" altLang="zh-CN" sz="1600" b="1">
                  <a:solidFill>
                    <a:schemeClr val="folHlink"/>
                  </a:solidFill>
                  <a:latin typeface="Times New Roman" panose="02020603050405020304" pitchFamily="18" charset="0"/>
                </a:rPr>
                <a:t> 1</a:t>
              </a:r>
              <a:r>
                <a:rPr lang="en-US" altLang="zh-CN" sz="1600">
                  <a:latin typeface="Times New Roman" panose="02020603050405020304" pitchFamily="18" charset="0"/>
                </a:rPr>
                <a:t>    V1</a:t>
              </a:r>
            </a:p>
            <a:p>
              <a:pPr eaLnBrk="1" hangingPunct="1"/>
              <a:r>
                <a:rPr lang="en-US" altLang="zh-CN" sz="1600">
                  <a:latin typeface="Times New Roman" panose="02020603050405020304" pitchFamily="18" charset="0"/>
                </a:rPr>
                <a:t>        </a:t>
              </a:r>
              <a:r>
                <a:rPr lang="en-US" altLang="zh-CN" sz="1600" b="1">
                  <a:solidFill>
                    <a:schemeClr val="folHlink"/>
                  </a:solidFill>
                  <a:latin typeface="Times New Roman" panose="02020603050405020304" pitchFamily="18" charset="0"/>
                </a:rPr>
                <a:t> 2 </a:t>
              </a:r>
              <a:r>
                <a:rPr lang="en-US" altLang="zh-CN" sz="1600">
                  <a:latin typeface="Times New Roman" panose="02020603050405020304" pitchFamily="18" charset="0"/>
                </a:rPr>
                <a:t>   VP2</a:t>
              </a:r>
            </a:p>
          </p:txBody>
        </p:sp>
        <p:sp>
          <p:nvSpPr>
            <p:cNvPr id="45064" name="Rectangle 29">
              <a:extLst>
                <a:ext uri="{FF2B5EF4-FFF2-40B4-BE49-F238E27FC236}">
                  <a16:creationId xmlns:a16="http://schemas.microsoft.com/office/drawing/2014/main" id="{6E2B3E22-A139-4A1C-897B-0C723E1533BC}"/>
                </a:ext>
              </a:extLst>
            </p:cNvPr>
            <p:cNvSpPr>
              <a:spLocks noChangeArrowheads="1"/>
            </p:cNvSpPr>
            <p:nvPr/>
          </p:nvSpPr>
          <p:spPr bwMode="auto">
            <a:xfrm>
              <a:off x="651" y="219"/>
              <a:ext cx="4633" cy="925"/>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tIns="108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en-US" altLang="zh-CN" sz="1600">
                  <a:latin typeface="Times New Roman" panose="02020603050405020304" pitchFamily="18" charset="0"/>
                </a:rPr>
                <a:t>S1 </a:t>
              </a:r>
              <a:r>
                <a:rPr lang="en-US" altLang="zh-CN" sz="1600" b="1">
                  <a:solidFill>
                    <a:schemeClr val="folHlink"/>
                  </a:solidFill>
                  <a:latin typeface="Times New Roman" panose="02020603050405020304" pitchFamily="18" charset="0"/>
                </a:rPr>
                <a:t>CAT</a:t>
              </a:r>
              <a:r>
                <a:rPr lang="en-US" altLang="zh-CN" sz="1600">
                  <a:latin typeface="Times New Roman" panose="02020603050405020304" pitchFamily="18" charset="0"/>
                </a:rPr>
                <a:t> S</a:t>
              </a:r>
            </a:p>
            <a:p>
              <a:pPr eaLnBrk="1" hangingPunct="1"/>
              <a:r>
                <a:rPr lang="en-US" altLang="zh-CN" sz="1600">
                  <a:latin typeface="Times New Roman" panose="02020603050405020304" pitchFamily="18" charset="0"/>
                </a:rPr>
                <a:t>     </a:t>
              </a:r>
              <a:r>
                <a:rPr lang="en-US" altLang="zh-CN" sz="1600" b="1">
                  <a:solidFill>
                    <a:schemeClr val="folHlink"/>
                  </a:solidFill>
                  <a:latin typeface="Times New Roman" panose="02020603050405020304" pitchFamily="18" charset="0"/>
                </a:rPr>
                <a:t>VFORM</a:t>
              </a:r>
              <a:r>
                <a:rPr lang="en-US" altLang="zh-CN" sz="1600">
                  <a:latin typeface="Times New Roman" panose="02020603050405020304" pitchFamily="18" charset="0"/>
                </a:rPr>
                <a:t> pres</a:t>
              </a:r>
            </a:p>
            <a:p>
              <a:pPr eaLnBrk="1" hangingPunct="1"/>
              <a:r>
                <a:rPr lang="en-US" altLang="zh-CN" sz="1600" b="1">
                  <a:solidFill>
                    <a:schemeClr val="folHlink"/>
                  </a:solidFill>
                  <a:latin typeface="Times New Roman" panose="02020603050405020304" pitchFamily="18" charset="0"/>
                </a:rPr>
                <a:t>     AGR</a:t>
              </a:r>
              <a:r>
                <a:rPr lang="en-US" altLang="zh-CN" sz="1600">
                  <a:latin typeface="Times New Roman" panose="02020603050405020304" pitchFamily="18" charset="0"/>
                </a:rPr>
                <a:t> 3s</a:t>
              </a:r>
            </a:p>
            <a:p>
              <a:pPr eaLnBrk="1" hangingPunct="1"/>
              <a:r>
                <a:rPr lang="en-US" altLang="zh-CN" sz="1600">
                  <a:latin typeface="Times New Roman" panose="02020603050405020304" pitchFamily="18" charset="0"/>
                </a:rPr>
                <a:t>      </a:t>
              </a:r>
              <a:r>
                <a:rPr lang="en-US" altLang="zh-CN" sz="1600" b="1">
                  <a:solidFill>
                    <a:schemeClr val="folHlink"/>
                  </a:solidFill>
                  <a:latin typeface="Times New Roman" panose="02020603050405020304" pitchFamily="18" charset="0"/>
                </a:rPr>
                <a:t>INV</a:t>
              </a:r>
              <a:r>
                <a:rPr lang="en-US" altLang="zh-CN" sz="1600">
                  <a:latin typeface="Times New Roman" panose="02020603050405020304" pitchFamily="18" charset="0"/>
                </a:rPr>
                <a:t> -</a:t>
              </a:r>
            </a:p>
            <a:p>
              <a:pPr eaLnBrk="1" hangingPunct="1"/>
              <a:r>
                <a:rPr lang="en-US" altLang="zh-CN" sz="1600">
                  <a:latin typeface="Times New Roman" panose="02020603050405020304" pitchFamily="18" charset="0"/>
                </a:rPr>
                <a:t>     </a:t>
              </a:r>
              <a:r>
                <a:rPr lang="en-US" altLang="zh-CN" sz="1600" b="1">
                  <a:solidFill>
                    <a:schemeClr val="folHlink"/>
                  </a:solidFill>
                  <a:latin typeface="Times New Roman" panose="02020603050405020304" pitchFamily="18" charset="0"/>
                </a:rPr>
                <a:t> 1</a:t>
              </a:r>
              <a:r>
                <a:rPr lang="en-US" altLang="zh-CN" sz="1600">
                  <a:latin typeface="Times New Roman" panose="02020603050405020304" pitchFamily="18" charset="0"/>
                </a:rPr>
                <a:t>    NP1</a:t>
              </a:r>
            </a:p>
            <a:p>
              <a:pPr eaLnBrk="1" hangingPunct="1"/>
              <a:r>
                <a:rPr lang="en-US" altLang="zh-CN" sz="1600">
                  <a:latin typeface="Times New Roman" panose="02020603050405020304" pitchFamily="18" charset="0"/>
                </a:rPr>
                <a:t>     </a:t>
              </a:r>
              <a:r>
                <a:rPr lang="en-US" altLang="zh-CN" sz="1600" b="1">
                  <a:solidFill>
                    <a:schemeClr val="folHlink"/>
                  </a:solidFill>
                  <a:latin typeface="Times New Roman" panose="02020603050405020304" pitchFamily="18" charset="0"/>
                </a:rPr>
                <a:t> 2 </a:t>
              </a:r>
              <a:r>
                <a:rPr lang="en-US" altLang="zh-CN" sz="1600">
                  <a:latin typeface="Times New Roman" panose="02020603050405020304" pitchFamily="18" charset="0"/>
                </a:rPr>
                <a:t>   VP3</a:t>
              </a:r>
            </a:p>
          </p:txBody>
        </p:sp>
        <p:sp>
          <p:nvSpPr>
            <p:cNvPr id="45065" name="Line 30">
              <a:extLst>
                <a:ext uri="{FF2B5EF4-FFF2-40B4-BE49-F238E27FC236}">
                  <a16:creationId xmlns:a16="http://schemas.microsoft.com/office/drawing/2014/main" id="{44AF5666-BECE-4DE3-9C20-77A7501A91A3}"/>
                </a:ext>
              </a:extLst>
            </p:cNvPr>
            <p:cNvSpPr>
              <a:spLocks noChangeShapeType="1"/>
            </p:cNvSpPr>
            <p:nvPr/>
          </p:nvSpPr>
          <p:spPr bwMode="auto">
            <a:xfrm flipH="1">
              <a:off x="3243" y="3040"/>
              <a:ext cx="0" cy="998"/>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5066" name="Line 10">
              <a:extLst>
                <a:ext uri="{FF2B5EF4-FFF2-40B4-BE49-F238E27FC236}">
                  <a16:creationId xmlns:a16="http://schemas.microsoft.com/office/drawing/2014/main" id="{D05B9BF9-C7A5-4CB8-B24D-06E538F48601}"/>
                </a:ext>
              </a:extLst>
            </p:cNvPr>
            <p:cNvSpPr>
              <a:spLocks noChangeShapeType="1"/>
            </p:cNvSpPr>
            <p:nvPr/>
          </p:nvSpPr>
          <p:spPr bwMode="auto">
            <a:xfrm>
              <a:off x="1655" y="2859"/>
              <a:ext cx="0" cy="1179"/>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5067" name="Line 31">
              <a:extLst>
                <a:ext uri="{FF2B5EF4-FFF2-40B4-BE49-F238E27FC236}">
                  <a16:creationId xmlns:a16="http://schemas.microsoft.com/office/drawing/2014/main" id="{E55E1BB2-F496-4FC6-AFFE-CAA7740A078A}"/>
                </a:ext>
              </a:extLst>
            </p:cNvPr>
            <p:cNvSpPr>
              <a:spLocks noChangeShapeType="1"/>
            </p:cNvSpPr>
            <p:nvPr/>
          </p:nvSpPr>
          <p:spPr bwMode="auto">
            <a:xfrm flipH="1">
              <a:off x="4105" y="2859"/>
              <a:ext cx="0" cy="1179"/>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5068" name="Rectangle 32">
              <a:extLst>
                <a:ext uri="{FF2B5EF4-FFF2-40B4-BE49-F238E27FC236}">
                  <a16:creationId xmlns:a16="http://schemas.microsoft.com/office/drawing/2014/main" id="{328DEC13-AC43-4581-B94E-B6CBC26B0945}"/>
                </a:ext>
              </a:extLst>
            </p:cNvPr>
            <p:cNvSpPr>
              <a:spLocks noChangeArrowheads="1"/>
            </p:cNvSpPr>
            <p:nvPr/>
          </p:nvSpPr>
          <p:spPr bwMode="auto">
            <a:xfrm>
              <a:off x="4105" y="2542"/>
              <a:ext cx="1178" cy="49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latin typeface="Times New Roman" panose="02020603050405020304" pitchFamily="18" charset="0"/>
                </a:rPr>
                <a:t>VP1 </a:t>
              </a:r>
              <a:r>
                <a:rPr lang="en-US" altLang="zh-CN" sz="1600" b="1">
                  <a:solidFill>
                    <a:schemeClr val="folHlink"/>
                  </a:solidFill>
                  <a:latin typeface="Times New Roman" panose="02020603050405020304" pitchFamily="18" charset="0"/>
                </a:rPr>
                <a:t>CAT</a:t>
              </a:r>
              <a:r>
                <a:rPr lang="en-US" altLang="zh-CN" sz="1600">
                  <a:latin typeface="Times New Roman" panose="02020603050405020304" pitchFamily="18" charset="0"/>
                </a:rPr>
                <a:t> VP</a:t>
              </a:r>
            </a:p>
            <a:p>
              <a:pPr algn="just" eaLnBrk="1" hangingPunct="1"/>
              <a:r>
                <a:rPr lang="en-US" altLang="zh-CN"/>
                <a:t>     </a:t>
              </a:r>
              <a:r>
                <a:rPr lang="en-US" altLang="zh-CN" sz="1600" b="1">
                  <a:solidFill>
                    <a:schemeClr val="folHlink"/>
                  </a:solidFill>
                  <a:latin typeface="Times New Roman" panose="02020603050405020304" pitchFamily="18" charset="0"/>
                </a:rPr>
                <a:t>VFORM</a:t>
              </a:r>
              <a:r>
                <a:rPr lang="en-US" altLang="zh-CN" sz="1600">
                  <a:latin typeface="Times New Roman" panose="02020603050405020304" pitchFamily="18" charset="0"/>
                </a:rPr>
                <a:t> base</a:t>
              </a:r>
            </a:p>
            <a:p>
              <a:pPr algn="just" eaLnBrk="1" hangingPunct="1"/>
              <a:r>
                <a:rPr lang="en-US" altLang="zh-CN" sz="1600">
                  <a:latin typeface="Times New Roman" panose="02020603050405020304" pitchFamily="18" charset="0"/>
                </a:rPr>
                <a:t>        </a:t>
              </a:r>
              <a:r>
                <a:rPr lang="en-US" altLang="zh-CN" sz="1600" b="1">
                  <a:solidFill>
                    <a:schemeClr val="folHlink"/>
                  </a:solidFill>
                  <a:latin typeface="Times New Roman" panose="02020603050405020304" pitchFamily="18" charset="0"/>
                </a:rPr>
                <a:t> 1</a:t>
              </a:r>
              <a:r>
                <a:rPr lang="en-US" altLang="zh-CN" sz="1600">
                  <a:latin typeface="Times New Roman" panose="02020603050405020304" pitchFamily="18" charset="0"/>
                </a:rPr>
                <a:t>    V2</a:t>
              </a: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6BFEC5E8-F15C-4A6B-B215-1D37DC2E9B40}"/>
              </a:ext>
            </a:extLst>
          </p:cNvPr>
          <p:cNvSpPr>
            <a:spLocks noGrp="1" noChangeArrowheads="1"/>
          </p:cNvSpPr>
          <p:nvPr>
            <p:ph type="title"/>
          </p:nvPr>
        </p:nvSpPr>
        <p:spPr/>
        <p:txBody>
          <a:bodyPr/>
          <a:lstStyle/>
          <a:p>
            <a:pPr eaLnBrk="1" hangingPunct="1"/>
            <a:r>
              <a:rPr lang="zh-CN" altLang="en-US" b="1" dirty="0"/>
              <a:t>英语助动词</a:t>
            </a:r>
            <a:r>
              <a:rPr lang="en-US" altLang="zh-CN" b="1" dirty="0"/>
              <a:t>(1)</a:t>
            </a:r>
          </a:p>
        </p:txBody>
      </p:sp>
      <p:sp>
        <p:nvSpPr>
          <p:cNvPr id="46083" name="Rectangle 3">
            <a:extLst>
              <a:ext uri="{FF2B5EF4-FFF2-40B4-BE49-F238E27FC236}">
                <a16:creationId xmlns:a16="http://schemas.microsoft.com/office/drawing/2014/main" id="{3ECA6E39-2E6A-4BB9-8DB2-EB2C1BA937BF}"/>
              </a:ext>
            </a:extLst>
          </p:cNvPr>
          <p:cNvSpPr txBox="1">
            <a:spLocks noChangeArrowheads="1"/>
          </p:cNvSpPr>
          <p:nvPr/>
        </p:nvSpPr>
        <p:spPr bwMode="auto">
          <a:xfrm>
            <a:off x="566738" y="1824038"/>
            <a:ext cx="8001000" cy="383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571500" indent="-5715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r>
              <a:rPr lang="zh-CN" altLang="en-US" sz="2800" b="1" dirty="0">
                <a:latin typeface="Times New Roman" panose="02020603050405020304" pitchFamily="18" charset="0"/>
              </a:rPr>
              <a:t>英文句子常常包括紧跟一个由若干助动词加一个主动词的序列。 例如</a:t>
            </a:r>
          </a:p>
          <a:p>
            <a:pPr>
              <a:buFont typeface="Wingdings" panose="05000000000000000000" pitchFamily="2" charset="2"/>
              <a:buNone/>
            </a:pPr>
            <a:r>
              <a:rPr lang="zh-CN" altLang="en-US" sz="2800" b="1" dirty="0">
                <a:latin typeface="Times New Roman" panose="02020603050405020304" pitchFamily="18" charset="0"/>
              </a:rPr>
              <a:t>           </a:t>
            </a:r>
            <a:r>
              <a:rPr lang="en-US" altLang="zh-CN" sz="2800" b="1" dirty="0">
                <a:latin typeface="Times New Roman" panose="02020603050405020304" pitchFamily="18" charset="0"/>
              </a:rPr>
              <a:t>I </a:t>
            </a:r>
            <a:r>
              <a:rPr lang="en-US" altLang="zh-CN" sz="2800" b="1" i="1" dirty="0">
                <a:solidFill>
                  <a:schemeClr val="accent2"/>
                </a:solidFill>
                <a:latin typeface="Times New Roman" panose="02020603050405020304" pitchFamily="18" charset="0"/>
              </a:rPr>
              <a:t>can</a:t>
            </a:r>
            <a:r>
              <a:rPr lang="en-US" altLang="zh-CN" sz="2800" b="1" dirty="0">
                <a:latin typeface="Times New Roman" panose="02020603050405020304" pitchFamily="18" charset="0"/>
              </a:rPr>
              <a:t> see the house.</a:t>
            </a:r>
          </a:p>
          <a:p>
            <a:pPr>
              <a:buFont typeface="Wingdings" panose="05000000000000000000" pitchFamily="2" charset="2"/>
              <a:buNone/>
            </a:pPr>
            <a:r>
              <a:rPr lang="en-US" altLang="zh-CN" sz="2800" b="1" dirty="0">
                <a:latin typeface="Times New Roman" panose="02020603050405020304" pitchFamily="18" charset="0"/>
              </a:rPr>
              <a:t>           I </a:t>
            </a:r>
            <a:r>
              <a:rPr lang="en-US" altLang="zh-CN" sz="2800" b="1" i="1" dirty="0">
                <a:solidFill>
                  <a:schemeClr val="accent2"/>
                </a:solidFill>
                <a:latin typeface="Times New Roman" panose="02020603050405020304" pitchFamily="18" charset="0"/>
              </a:rPr>
              <a:t>will have</a:t>
            </a:r>
            <a:r>
              <a:rPr lang="en-US" altLang="zh-CN" sz="2800" b="1" dirty="0">
                <a:latin typeface="Times New Roman" panose="02020603050405020304" pitchFamily="18" charset="0"/>
              </a:rPr>
              <a:t> seen the house.</a:t>
            </a:r>
          </a:p>
          <a:p>
            <a:pPr>
              <a:buFont typeface="Wingdings" panose="05000000000000000000" pitchFamily="2" charset="2"/>
              <a:buNone/>
            </a:pPr>
            <a:r>
              <a:rPr lang="en-US" altLang="zh-CN" sz="2800" b="1" dirty="0">
                <a:latin typeface="Times New Roman" panose="02020603050405020304" pitchFamily="18" charset="0"/>
              </a:rPr>
              <a:t>           I </a:t>
            </a:r>
            <a:r>
              <a:rPr lang="en-US" altLang="zh-CN" sz="2800" b="1" i="1" dirty="0">
                <a:solidFill>
                  <a:schemeClr val="accent2"/>
                </a:solidFill>
                <a:latin typeface="Times New Roman" panose="02020603050405020304" pitchFamily="18" charset="0"/>
              </a:rPr>
              <a:t>was</a:t>
            </a:r>
            <a:r>
              <a:rPr lang="en-US" altLang="zh-CN" sz="2800" b="1" dirty="0">
                <a:latin typeface="Times New Roman" panose="02020603050405020304" pitchFamily="18" charset="0"/>
              </a:rPr>
              <a:t> watching the movie.</a:t>
            </a:r>
          </a:p>
          <a:p>
            <a:pPr>
              <a:buFont typeface="Wingdings" panose="05000000000000000000" pitchFamily="2" charset="2"/>
              <a:buNone/>
            </a:pPr>
            <a:r>
              <a:rPr lang="en-US" altLang="zh-CN" sz="2800" b="1" dirty="0">
                <a:latin typeface="Times New Roman" panose="02020603050405020304" pitchFamily="18" charset="0"/>
              </a:rPr>
              <a:t>           I </a:t>
            </a:r>
            <a:r>
              <a:rPr lang="en-US" altLang="zh-CN" sz="2800" b="1" i="1" dirty="0">
                <a:solidFill>
                  <a:schemeClr val="accent2"/>
                </a:solidFill>
                <a:latin typeface="Times New Roman" panose="02020603050405020304" pitchFamily="18" charset="0"/>
              </a:rPr>
              <a:t>should have been</a:t>
            </a:r>
            <a:r>
              <a:rPr lang="en-US" altLang="zh-CN" sz="2800" b="1" dirty="0">
                <a:latin typeface="Times New Roman" panose="02020603050405020304" pitchFamily="18" charset="0"/>
              </a:rPr>
              <a:t> watching the movie.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2F2E3356-6B77-47FC-AFAB-E7E737249AF2}"/>
              </a:ext>
            </a:extLst>
          </p:cNvPr>
          <p:cNvSpPr>
            <a:spLocks noGrp="1" noChangeArrowheads="1"/>
          </p:cNvSpPr>
          <p:nvPr>
            <p:ph type="title"/>
          </p:nvPr>
        </p:nvSpPr>
        <p:spPr/>
        <p:txBody>
          <a:bodyPr/>
          <a:lstStyle/>
          <a:p>
            <a:pPr eaLnBrk="1" hangingPunct="1"/>
            <a:r>
              <a:rPr lang="zh-CN" altLang="en-US" b="1"/>
              <a:t>英语助动词</a:t>
            </a:r>
            <a:r>
              <a:rPr lang="en-US" altLang="zh-CN" b="1"/>
              <a:t>(2)</a:t>
            </a:r>
          </a:p>
        </p:txBody>
      </p:sp>
      <p:sp>
        <p:nvSpPr>
          <p:cNvPr id="47107" name="Rectangle 5">
            <a:extLst>
              <a:ext uri="{FF2B5EF4-FFF2-40B4-BE49-F238E27FC236}">
                <a16:creationId xmlns:a16="http://schemas.microsoft.com/office/drawing/2014/main" id="{238968D3-3873-4C4A-9C11-49F6446A77A7}"/>
              </a:ext>
            </a:extLst>
          </p:cNvPr>
          <p:cNvSpPr>
            <a:spLocks noChangeArrowheads="1"/>
          </p:cNvSpPr>
          <p:nvPr/>
        </p:nvSpPr>
        <p:spPr bwMode="auto">
          <a:xfrm>
            <a:off x="577850" y="1978025"/>
            <a:ext cx="7954963" cy="394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Verdana" panose="020B0604030504040204" pitchFamily="34" charset="0"/>
                <a:ea typeface="宋体" panose="02010600030101010101" pitchFamily="2" charset="-122"/>
              </a:defRPr>
            </a:lvl1pPr>
            <a:lvl2pPr>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r>
              <a:rPr lang="zh-CN" altLang="en-US" sz="2600" b="1" dirty="0">
                <a:latin typeface="Times New Roman" panose="02020603050405020304" pitchFamily="18" charset="0"/>
              </a:rPr>
              <a:t>分析一下助动词如何约束它们后面的动词：</a:t>
            </a:r>
          </a:p>
          <a:p>
            <a:pPr lvl="1"/>
            <a:r>
              <a:rPr lang="zh-CN" altLang="en-US" sz="2400" b="1" dirty="0">
                <a:latin typeface="Times New Roman" panose="02020603050405020304" pitchFamily="18" charset="0"/>
              </a:rPr>
              <a:t>“</a:t>
            </a:r>
            <a:r>
              <a:rPr lang="en-US" altLang="zh-CN" sz="2400" b="1" dirty="0">
                <a:solidFill>
                  <a:schemeClr val="accent2"/>
                </a:solidFill>
                <a:latin typeface="Times New Roman" panose="02020603050405020304" pitchFamily="18" charset="0"/>
              </a:rPr>
              <a:t>have</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后面必须跟过去分词形式； </a:t>
            </a:r>
          </a:p>
          <a:p>
            <a:pPr lvl="1"/>
            <a:r>
              <a:rPr lang="zh-CN" altLang="en-US" sz="2400" b="1" dirty="0">
                <a:latin typeface="Arial" panose="020B0604020202020204" pitchFamily="34" charset="0"/>
              </a:rPr>
              <a:t>“</a:t>
            </a:r>
            <a:r>
              <a:rPr lang="en-US" altLang="zh-CN" sz="2400" b="1" dirty="0">
                <a:solidFill>
                  <a:schemeClr val="accent2"/>
                </a:solidFill>
                <a:latin typeface="Times New Roman" panose="02020603050405020304" pitchFamily="18" charset="0"/>
              </a:rPr>
              <a:t>be</a:t>
            </a:r>
            <a:r>
              <a:rPr lang="en-US" altLang="zh-CN" sz="2400" b="1" dirty="0">
                <a:latin typeface="Arial" panose="020B0604020202020204" pitchFamily="34" charset="0"/>
              </a:rPr>
              <a:t>”</a:t>
            </a:r>
            <a:r>
              <a:rPr lang="zh-CN" altLang="en-US" sz="2400" b="1" dirty="0"/>
              <a:t>后面要么跟现在分词形式，要么是在被动句中跟过去分词形式；</a:t>
            </a:r>
          </a:p>
          <a:p>
            <a:pPr lvl="1"/>
            <a:r>
              <a:rPr lang="zh-CN" altLang="en-US" sz="2400" b="1" dirty="0">
                <a:latin typeface="Arial" panose="020B0604020202020204" pitchFamily="34" charset="0"/>
              </a:rPr>
              <a:t>“</a:t>
            </a:r>
            <a:r>
              <a:rPr lang="en-US" altLang="zh-CN" sz="2400" b="1" dirty="0">
                <a:solidFill>
                  <a:schemeClr val="accent2"/>
                </a:solidFill>
                <a:latin typeface="Times New Roman" panose="02020603050405020304" pitchFamily="18" charset="0"/>
              </a:rPr>
              <a:t>do</a:t>
            </a:r>
            <a:r>
              <a:rPr lang="en-US" altLang="zh-CN" sz="2400" b="1" dirty="0">
                <a:latin typeface="Arial" panose="020B0604020202020204" pitchFamily="34" charset="0"/>
              </a:rPr>
              <a:t>”</a:t>
            </a:r>
            <a:r>
              <a:rPr lang="zh-CN" altLang="en-US" sz="2400" b="1" dirty="0"/>
              <a:t>通常单独出现，后面也可以接动词原型；</a:t>
            </a:r>
          </a:p>
          <a:p>
            <a:pPr lvl="1"/>
            <a:r>
              <a:rPr lang="zh-CN" altLang="en-US" sz="2400" b="1" dirty="0">
                <a:latin typeface="Arial" panose="020B0604020202020204" pitchFamily="34" charset="0"/>
              </a:rPr>
              <a:t>“</a:t>
            </a:r>
            <a:r>
              <a:rPr lang="en-US" altLang="zh-CN" sz="2400" b="1" dirty="0">
                <a:solidFill>
                  <a:schemeClr val="accent2"/>
                </a:solidFill>
                <a:latin typeface="Times New Roman" panose="02020603050405020304" pitchFamily="18" charset="0"/>
              </a:rPr>
              <a:t>can</a:t>
            </a:r>
            <a:r>
              <a:rPr lang="en-US" altLang="zh-CN" sz="2400" b="1" dirty="0">
                <a:latin typeface="Arial" panose="020B0604020202020204" pitchFamily="34" charset="0"/>
              </a:rPr>
              <a:t>”</a:t>
            </a:r>
            <a:r>
              <a:rPr lang="zh-CN" altLang="en-US" sz="2400" b="1" dirty="0"/>
              <a:t>和</a:t>
            </a:r>
            <a:r>
              <a:rPr lang="zh-CN" altLang="en-US" sz="2400" b="1" dirty="0">
                <a:latin typeface="Arial" panose="020B0604020202020204" pitchFamily="34" charset="0"/>
              </a:rPr>
              <a:t>“</a:t>
            </a:r>
            <a:r>
              <a:rPr lang="en-US" altLang="zh-CN" sz="2400" b="1" dirty="0">
                <a:solidFill>
                  <a:schemeClr val="accent2"/>
                </a:solidFill>
                <a:latin typeface="Times New Roman" panose="02020603050405020304" pitchFamily="18" charset="0"/>
              </a:rPr>
              <a:t>must</a:t>
            </a:r>
            <a:r>
              <a:rPr lang="en-US" altLang="zh-CN" sz="2400" b="1" dirty="0">
                <a:latin typeface="Arial" panose="020B0604020202020204" pitchFamily="34" charset="0"/>
              </a:rPr>
              <a:t>”</a:t>
            </a:r>
            <a:r>
              <a:rPr lang="zh-CN" altLang="en-US" sz="2400" b="1" dirty="0"/>
              <a:t>之类的助动词只能接动词的原型。</a:t>
            </a:r>
          </a:p>
          <a:p>
            <a:endParaRPr lang="en-US" altLang="zh-CN" sz="2600" b="1" dirty="0">
              <a:latin typeface="Times New Roman" panose="02020603050405020304" pitchFamily="18" charset="0"/>
              <a:cs typeface="Times New Roman" panose="02020603050405020304" pitchFamily="18" charset="0"/>
            </a:endParaRPr>
          </a:p>
          <a:p>
            <a:r>
              <a:rPr lang="zh-CN" altLang="en-US" sz="2600" b="1" dirty="0">
                <a:latin typeface="Times New Roman" panose="02020603050405020304" pitchFamily="18" charset="0"/>
                <a:cs typeface="Times New Roman" panose="02020603050405020304" pitchFamily="18" charset="0"/>
              </a:rPr>
              <a:t>另外，在简单陈述句中，第一个动词</a:t>
            </a:r>
            <a:r>
              <a:rPr lang="en-US" altLang="zh-CN" sz="2600" b="1" dirty="0">
                <a:latin typeface="Times New Roman" panose="02020603050405020304" pitchFamily="18" charset="0"/>
                <a:cs typeface="Times New Roman" panose="02020603050405020304" pitchFamily="18" charset="0"/>
              </a:rPr>
              <a:t>(</a:t>
            </a:r>
            <a:r>
              <a:rPr lang="zh-CN" altLang="en-US" sz="2600" b="1" dirty="0">
                <a:latin typeface="Times New Roman" panose="02020603050405020304" pitchFamily="18" charset="0"/>
                <a:cs typeface="Times New Roman" panose="02020603050405020304" pitchFamily="18" charset="0"/>
              </a:rPr>
              <a:t>包括助动词</a:t>
            </a:r>
            <a:r>
              <a:rPr lang="en-US" altLang="zh-CN" sz="2600" b="1" dirty="0">
                <a:latin typeface="Times New Roman" panose="02020603050405020304" pitchFamily="18" charset="0"/>
                <a:cs typeface="Times New Roman" panose="02020603050405020304" pitchFamily="18" charset="0"/>
              </a:rPr>
              <a:t>)</a:t>
            </a:r>
            <a:r>
              <a:rPr lang="zh-CN" altLang="en-US" sz="2600" b="1" dirty="0">
                <a:latin typeface="Times New Roman" panose="02020603050405020304" pitchFamily="18" charset="0"/>
                <a:cs typeface="Times New Roman" panose="02020603050405020304" pitchFamily="18" charset="0"/>
              </a:rPr>
              <a:t>必须与句子的主语一致，而且必须以限定形式出现。</a:t>
            </a:r>
            <a:r>
              <a:rPr lang="en-US" altLang="zh-CN" sz="2600" b="1" dirty="0">
                <a:latin typeface="Times New Roman" panose="02020603050405020304" pitchFamily="18" charset="0"/>
                <a:cs typeface="Times New Roman" panose="02020603050405020304" pitchFamily="18" charset="0"/>
              </a:rPr>
              <a:t>(*I going, *We be gone, *They am</a:t>
            </a:r>
            <a:r>
              <a:rPr lang="zh-CN" altLang="en-US" sz="2600" b="1" dirty="0">
                <a:latin typeface="Times New Roman" panose="02020603050405020304" pitchFamily="18" charset="0"/>
                <a:cs typeface="Times New Roman" panose="02020603050405020304" pitchFamily="18" charset="0"/>
              </a:rPr>
              <a:t>都是不可接受的</a:t>
            </a:r>
            <a:r>
              <a:rPr lang="en-US" altLang="zh-CN" sz="2600" b="1" dirty="0">
                <a:latin typeface="Times New Roman" panose="02020603050405020304" pitchFamily="18" charset="0"/>
                <a:cs typeface="Times New Roman" panose="02020603050405020304" pitchFamily="18" charset="0"/>
              </a:rPr>
              <a:t>)</a:t>
            </a:r>
            <a:r>
              <a:rPr lang="zh-CN" altLang="en-US" sz="2600" b="1" dirty="0">
                <a:latin typeface="Times New Roman" panose="02020603050405020304" pitchFamily="18" charset="0"/>
                <a:cs typeface="Times New Roman" panose="02020603050405020304" pitchFamily="18" charset="0"/>
              </a:rPr>
              <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4E549C93-6D3C-4A2C-B318-E53058F278B5}"/>
              </a:ext>
            </a:extLst>
          </p:cNvPr>
          <p:cNvSpPr>
            <a:spLocks noGrp="1" noChangeArrowheads="1"/>
          </p:cNvSpPr>
          <p:nvPr>
            <p:ph type="title"/>
          </p:nvPr>
        </p:nvSpPr>
        <p:spPr/>
        <p:txBody>
          <a:bodyPr/>
          <a:lstStyle/>
          <a:p>
            <a:pPr eaLnBrk="1" hangingPunct="1"/>
            <a:r>
              <a:rPr lang="zh-CN" altLang="en-US" b="1"/>
              <a:t>英语助动词</a:t>
            </a:r>
            <a:r>
              <a:rPr lang="en-US" altLang="zh-CN" b="1"/>
              <a:t>(3)</a:t>
            </a:r>
          </a:p>
        </p:txBody>
      </p:sp>
      <p:sp>
        <p:nvSpPr>
          <p:cNvPr id="48131" name="Rectangle 3">
            <a:extLst>
              <a:ext uri="{FF2B5EF4-FFF2-40B4-BE49-F238E27FC236}">
                <a16:creationId xmlns:a16="http://schemas.microsoft.com/office/drawing/2014/main" id="{639C7EA0-1661-4EDA-99B0-177F24DD782E}"/>
              </a:ext>
            </a:extLst>
          </p:cNvPr>
          <p:cNvSpPr txBox="1">
            <a:spLocks noChangeArrowheads="1"/>
          </p:cNvSpPr>
          <p:nvPr/>
        </p:nvSpPr>
        <p:spPr bwMode="auto">
          <a:xfrm>
            <a:off x="566738" y="1825625"/>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a:lnSpc>
                <a:spcPct val="80000"/>
              </a:lnSpc>
            </a:pPr>
            <a:r>
              <a:rPr lang="zh-CN" altLang="en-US" sz="2400" b="1" dirty="0">
                <a:latin typeface="Times New Roman" panose="02020603050405020304" pitchFamily="18" charset="0"/>
              </a:rPr>
              <a:t>下面将讨论如何结合新规则和特征约束来描述有助动词的句子结构。主要思想是引入助动词的次范畴特征，利用这些特征来约束助动词后面的动词短语。</a:t>
            </a:r>
          </a:p>
          <a:p>
            <a:pPr>
              <a:lnSpc>
                <a:spcPct val="80000"/>
              </a:lnSpc>
            </a:pPr>
            <a:r>
              <a:rPr lang="zh-CN" altLang="en-US" sz="2400" b="1" dirty="0">
                <a:latin typeface="Times New Roman" panose="02020603050405020304" pitchFamily="18" charset="0"/>
              </a:rPr>
              <a:t>首先要明确区分助动词与主动词：</a:t>
            </a:r>
          </a:p>
          <a:p>
            <a:pPr lvl="1">
              <a:lnSpc>
                <a:spcPct val="80000"/>
              </a:lnSpc>
            </a:pPr>
            <a:r>
              <a:rPr lang="zh-CN" altLang="en-US" sz="2000" b="1" dirty="0">
                <a:latin typeface="Times New Roman" panose="02020603050405020304" pitchFamily="18" charset="0"/>
              </a:rPr>
              <a:t>助动词在句中可放在副词</a:t>
            </a:r>
            <a:r>
              <a:rPr lang="en-US" altLang="zh-CN" sz="2000" b="1" dirty="0">
                <a:latin typeface="Times New Roman" panose="02020603050405020304" pitchFamily="18" charset="0"/>
              </a:rPr>
              <a:t>not</a:t>
            </a:r>
            <a:r>
              <a:rPr lang="zh-CN" altLang="en-US" sz="2000" b="1" dirty="0">
                <a:latin typeface="Times New Roman" panose="02020603050405020304" pitchFamily="18" charset="0"/>
              </a:rPr>
              <a:t>之前，而主动词则不行：</a:t>
            </a:r>
          </a:p>
          <a:p>
            <a:pPr lvl="1">
              <a:lnSpc>
                <a:spcPct val="80000"/>
              </a:lnSpc>
              <a:buFont typeface="Wingdings" panose="05000000000000000000" pitchFamily="2" charset="2"/>
              <a:buNone/>
            </a:pPr>
            <a:r>
              <a:rPr lang="zh-CN" altLang="en-US" sz="2000" b="1" dirty="0">
                <a:latin typeface="Times New Roman" panose="02020603050405020304" pitchFamily="18" charset="0"/>
              </a:rPr>
              <a:t>       </a:t>
            </a:r>
            <a:r>
              <a:rPr lang="en-US" altLang="zh-CN" sz="2000" b="1" dirty="0">
                <a:latin typeface="Times New Roman" panose="02020603050405020304" pitchFamily="18" charset="0"/>
              </a:rPr>
              <a:t>I </a:t>
            </a:r>
            <a:r>
              <a:rPr lang="en-US" altLang="zh-CN" sz="2000" b="1" i="1" dirty="0">
                <a:solidFill>
                  <a:schemeClr val="accent2"/>
                </a:solidFill>
                <a:latin typeface="Times New Roman" panose="02020603050405020304" pitchFamily="18" charset="0"/>
              </a:rPr>
              <a:t>am</a:t>
            </a:r>
            <a:r>
              <a:rPr lang="en-US" altLang="zh-CN" sz="2000" b="1" dirty="0">
                <a:latin typeface="Times New Roman" panose="02020603050405020304" pitchFamily="18" charset="0"/>
              </a:rPr>
              <a:t> not going!</a:t>
            </a:r>
          </a:p>
          <a:p>
            <a:pPr lvl="1">
              <a:lnSpc>
                <a:spcPct val="80000"/>
              </a:lnSpc>
              <a:buFont typeface="Wingdings" panose="05000000000000000000" pitchFamily="2" charset="2"/>
              <a:buNone/>
            </a:pPr>
            <a:r>
              <a:rPr lang="en-US" altLang="zh-CN" sz="2000" b="1" dirty="0">
                <a:latin typeface="Times New Roman" panose="02020603050405020304" pitchFamily="18" charset="0"/>
              </a:rPr>
              <a:t>       He </a:t>
            </a:r>
            <a:r>
              <a:rPr lang="en-US" altLang="zh-CN" sz="2000" b="1" i="1" dirty="0">
                <a:solidFill>
                  <a:schemeClr val="accent2"/>
                </a:solidFill>
                <a:latin typeface="Times New Roman" panose="02020603050405020304" pitchFamily="18" charset="0"/>
              </a:rPr>
              <a:t>could</a:t>
            </a:r>
            <a:r>
              <a:rPr lang="en-US" altLang="zh-CN" sz="2000" b="1" dirty="0">
                <a:latin typeface="Times New Roman" panose="02020603050405020304" pitchFamily="18" charset="0"/>
              </a:rPr>
              <a:t> not have seen the car.</a:t>
            </a:r>
            <a:r>
              <a:rPr lang="en-US" altLang="zh-CN" sz="2000" dirty="0">
                <a:latin typeface="Times New Roman" panose="02020603050405020304" pitchFamily="18" charset="0"/>
              </a:rPr>
              <a:t> </a:t>
            </a:r>
          </a:p>
          <a:p>
            <a:pPr lvl="1">
              <a:lnSpc>
                <a:spcPct val="80000"/>
              </a:lnSpc>
            </a:pPr>
            <a:r>
              <a:rPr lang="zh-CN" altLang="en-US" sz="2000" b="1" dirty="0"/>
              <a:t>在问答句中只有助动词能放在主语</a:t>
            </a:r>
            <a:r>
              <a:rPr lang="en-US" altLang="zh-CN" sz="2000" b="1" dirty="0"/>
              <a:t>(</a:t>
            </a:r>
            <a:r>
              <a:rPr lang="zh-CN" altLang="en-US" sz="2000" b="1" dirty="0"/>
              <a:t>名词短语</a:t>
            </a:r>
            <a:r>
              <a:rPr lang="en-US" altLang="zh-CN" sz="2000" b="1" dirty="0"/>
              <a:t>)</a:t>
            </a:r>
            <a:r>
              <a:rPr lang="zh-CN" altLang="en-US" sz="2000" b="1" dirty="0"/>
              <a:t>之前：</a:t>
            </a:r>
            <a:endParaRPr lang="zh-CN" altLang="en-US" sz="2000" b="1" i="1" dirty="0"/>
          </a:p>
          <a:p>
            <a:pPr lvl="1">
              <a:lnSpc>
                <a:spcPct val="80000"/>
              </a:lnSpc>
              <a:buFont typeface="Wingdings" panose="05000000000000000000" pitchFamily="2" charset="2"/>
              <a:buNone/>
            </a:pPr>
            <a:r>
              <a:rPr lang="zh-CN" altLang="en-US" sz="2000" b="1" i="1" dirty="0">
                <a:latin typeface="Times New Roman" panose="02020603050405020304" pitchFamily="18" charset="0"/>
              </a:rPr>
              <a:t>       </a:t>
            </a:r>
            <a:r>
              <a:rPr lang="en-US" altLang="zh-CN" sz="2000" b="1" i="1" dirty="0">
                <a:solidFill>
                  <a:schemeClr val="accent2"/>
                </a:solidFill>
                <a:latin typeface="Times New Roman" panose="02020603050405020304" pitchFamily="18" charset="0"/>
              </a:rPr>
              <a:t>Did</a:t>
            </a:r>
            <a:r>
              <a:rPr lang="en-US" altLang="zh-CN" sz="2000" b="1" dirty="0">
                <a:latin typeface="Times New Roman" panose="02020603050405020304" pitchFamily="18" charset="0"/>
              </a:rPr>
              <a:t> you see the car?</a:t>
            </a:r>
            <a:endParaRPr lang="en-US" altLang="zh-CN" sz="2000" b="1" i="1" dirty="0">
              <a:latin typeface="Times New Roman" panose="02020603050405020304" pitchFamily="18" charset="0"/>
            </a:endParaRPr>
          </a:p>
          <a:p>
            <a:pPr lvl="1">
              <a:lnSpc>
                <a:spcPct val="80000"/>
              </a:lnSpc>
              <a:buFont typeface="Wingdings" panose="05000000000000000000" pitchFamily="2" charset="2"/>
              <a:buNone/>
            </a:pPr>
            <a:r>
              <a:rPr lang="en-US" altLang="zh-CN" sz="2000" b="1" i="1" dirty="0">
                <a:latin typeface="Times New Roman" panose="02020603050405020304" pitchFamily="18" charset="0"/>
              </a:rPr>
              <a:t>       </a:t>
            </a:r>
            <a:r>
              <a:rPr lang="en-US" altLang="zh-CN" sz="2000" b="1" i="1" dirty="0">
                <a:solidFill>
                  <a:schemeClr val="accent2"/>
                </a:solidFill>
                <a:latin typeface="Times New Roman" panose="02020603050405020304" pitchFamily="18" charset="0"/>
              </a:rPr>
              <a:t>Can</a:t>
            </a:r>
            <a:r>
              <a:rPr lang="en-US" altLang="zh-CN" sz="2000" b="1" dirty="0">
                <a:latin typeface="Times New Roman" panose="02020603050405020304" pitchFamily="18" charset="0"/>
              </a:rPr>
              <a:t> I try it?</a:t>
            </a:r>
          </a:p>
          <a:p>
            <a:pPr lvl="1">
              <a:lnSpc>
                <a:spcPct val="80000"/>
              </a:lnSpc>
              <a:buFont typeface="Wingdings" panose="05000000000000000000" pitchFamily="2" charset="2"/>
              <a:buNone/>
            </a:pPr>
            <a:r>
              <a:rPr lang="en-US" altLang="zh-CN" sz="2000" b="1" dirty="0">
                <a:latin typeface="Times New Roman" panose="02020603050405020304" pitchFamily="18" charset="0"/>
              </a:rPr>
              <a:t>       *Eat John the pizza?</a:t>
            </a:r>
          </a:p>
          <a:p>
            <a:pPr lvl="1">
              <a:lnSpc>
                <a:spcPct val="80000"/>
              </a:lnSpc>
            </a:pPr>
            <a:r>
              <a:rPr lang="zh-CN" altLang="en-US" sz="2000" b="1" dirty="0"/>
              <a:t>相反，主动词可作为句中唯一的动词，而且这样的句子在变为问答句时需要添加助动词</a:t>
            </a:r>
            <a:r>
              <a:rPr lang="en-US" altLang="zh-CN" sz="2000" b="1" dirty="0"/>
              <a:t>do</a:t>
            </a:r>
            <a:r>
              <a:rPr lang="zh-CN" altLang="en-US" sz="2000" b="1" dirty="0"/>
              <a:t>。</a:t>
            </a:r>
            <a:r>
              <a:rPr lang="zh-CN" altLang="en-US" sz="2200" dirty="0"/>
              <a:t>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39C82AC9-4089-46CA-A309-7CD15C3B5E6B}"/>
              </a:ext>
            </a:extLst>
          </p:cNvPr>
          <p:cNvSpPr>
            <a:spLocks noGrp="1" noChangeArrowheads="1"/>
          </p:cNvSpPr>
          <p:nvPr>
            <p:ph type="title"/>
          </p:nvPr>
        </p:nvSpPr>
        <p:spPr/>
        <p:txBody>
          <a:bodyPr/>
          <a:lstStyle/>
          <a:p>
            <a:pPr eaLnBrk="1" hangingPunct="1"/>
            <a:r>
              <a:rPr lang="zh-CN" altLang="en-US" b="1"/>
              <a:t>英语助动词</a:t>
            </a:r>
            <a:r>
              <a:rPr lang="en-US" altLang="zh-CN" b="1"/>
              <a:t>(4)</a:t>
            </a:r>
          </a:p>
        </p:txBody>
      </p:sp>
      <p:sp>
        <p:nvSpPr>
          <p:cNvPr id="49155" name="Rectangle 29">
            <a:extLst>
              <a:ext uri="{FF2B5EF4-FFF2-40B4-BE49-F238E27FC236}">
                <a16:creationId xmlns:a16="http://schemas.microsoft.com/office/drawing/2014/main" id="{CB71D300-7018-4FED-B869-7DF040966880}"/>
              </a:ext>
            </a:extLst>
          </p:cNvPr>
          <p:cNvSpPr txBox="1">
            <a:spLocks noChangeArrowheads="1"/>
          </p:cNvSpPr>
          <p:nvPr/>
        </p:nvSpPr>
        <p:spPr bwMode="auto">
          <a:xfrm>
            <a:off x="566738" y="1897063"/>
            <a:ext cx="7966075" cy="4052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a:lnSpc>
                <a:spcPct val="90000"/>
              </a:lnSpc>
            </a:pPr>
            <a:r>
              <a:rPr lang="zh-CN" altLang="en-US" sz="2800" b="1" dirty="0">
                <a:latin typeface="Times New Roman" panose="02020603050405020304" pitchFamily="18" charset="0"/>
              </a:rPr>
              <a:t>助动词可分为两类：一类称为主要助动词，词根是</a:t>
            </a:r>
            <a:r>
              <a:rPr lang="en-US" altLang="zh-CN" sz="2800" b="1" dirty="0">
                <a:latin typeface="Times New Roman" panose="02020603050405020304" pitchFamily="18" charset="0"/>
              </a:rPr>
              <a:t>be</a:t>
            </a:r>
            <a:r>
              <a:rPr lang="zh-CN" altLang="en-US" sz="2800" b="1" dirty="0">
                <a:latin typeface="Times New Roman" panose="02020603050405020304" pitchFamily="18" charset="0"/>
              </a:rPr>
              <a:t>和</a:t>
            </a:r>
            <a:r>
              <a:rPr lang="en-US" altLang="zh-CN" sz="2800" b="1" dirty="0">
                <a:latin typeface="Times New Roman" panose="02020603050405020304" pitchFamily="18" charset="0"/>
              </a:rPr>
              <a:t>have</a:t>
            </a:r>
            <a:r>
              <a:rPr lang="zh-CN" altLang="en-US" sz="2800" b="1" dirty="0">
                <a:latin typeface="Times New Roman" panose="02020603050405020304" pitchFamily="18" charset="0"/>
              </a:rPr>
              <a:t>；另一类是情态</a:t>
            </a:r>
            <a:r>
              <a:rPr lang="en-US" altLang="zh-CN" sz="2800" b="1" dirty="0">
                <a:latin typeface="Times New Roman" panose="02020603050405020304" pitchFamily="18" charset="0"/>
              </a:rPr>
              <a:t>(modal)</a:t>
            </a:r>
            <a:r>
              <a:rPr lang="zh-CN" altLang="en-US" sz="2800" b="1" dirty="0">
                <a:latin typeface="Times New Roman" panose="02020603050405020304" pitchFamily="18" charset="0"/>
              </a:rPr>
              <a:t>动词，通常只以限定形式</a:t>
            </a:r>
            <a:r>
              <a:rPr lang="en-US" altLang="zh-CN" sz="2800" b="1" dirty="0">
                <a:latin typeface="Times New Roman" panose="02020603050405020304" pitchFamily="18" charset="0"/>
              </a:rPr>
              <a:t>(</a:t>
            </a:r>
            <a:r>
              <a:rPr lang="zh-CN" altLang="en-US" sz="2800" b="1" dirty="0">
                <a:latin typeface="Times New Roman" panose="02020603050405020304" pitchFamily="18" charset="0"/>
              </a:rPr>
              <a:t>一般现在时与过去时</a:t>
            </a:r>
            <a:r>
              <a:rPr lang="en-US" altLang="zh-CN" sz="2800" b="1" dirty="0">
                <a:latin typeface="Times New Roman" panose="02020603050405020304" pitchFamily="18" charset="0"/>
              </a:rPr>
              <a:t>)</a:t>
            </a:r>
            <a:r>
              <a:rPr lang="zh-CN" altLang="en-US" sz="2800" b="1" dirty="0">
                <a:latin typeface="Times New Roman" panose="02020603050405020304" pitchFamily="18" charset="0"/>
              </a:rPr>
              <a:t>出现。情态动词包括</a:t>
            </a:r>
            <a:r>
              <a:rPr lang="en-US" altLang="zh-CN" sz="2800" b="1" dirty="0">
                <a:latin typeface="Times New Roman" panose="02020603050405020304" pitchFamily="18" charset="0"/>
              </a:rPr>
              <a:t>do(did), can(could), may(might), shall(should), will(would), must, need</a:t>
            </a:r>
            <a:r>
              <a:rPr lang="zh-CN" altLang="en-US" sz="2800" b="1" dirty="0">
                <a:latin typeface="Times New Roman" panose="02020603050405020304" pitchFamily="18" charset="0"/>
              </a:rPr>
              <a:t>及</a:t>
            </a:r>
            <a:r>
              <a:rPr lang="en-US" altLang="zh-CN" sz="2800" b="1" dirty="0">
                <a:latin typeface="Times New Roman" panose="02020603050405020304" pitchFamily="18" charset="0"/>
              </a:rPr>
              <a:t>dare</a:t>
            </a:r>
            <a:r>
              <a:rPr lang="zh-CN" altLang="en-US" sz="2800" b="1" dirty="0">
                <a:latin typeface="Times New Roman" panose="02020603050405020304" pitchFamily="18" charset="0"/>
              </a:rPr>
              <a:t>；另外还有可充当此功能的短语，如</a:t>
            </a:r>
            <a:r>
              <a:rPr lang="en-US" altLang="zh-CN" sz="2800" b="1" dirty="0">
                <a:latin typeface="Times New Roman" panose="02020603050405020304" pitchFamily="18" charset="0"/>
              </a:rPr>
              <a:t>ought to, used to, </a:t>
            </a:r>
            <a:r>
              <a:rPr lang="zh-CN" altLang="en-US" sz="2800" b="1" dirty="0">
                <a:latin typeface="Times New Roman" panose="02020603050405020304" pitchFamily="18" charset="0"/>
              </a:rPr>
              <a:t>及</a:t>
            </a:r>
            <a:r>
              <a:rPr lang="en-US" altLang="zh-CN" sz="2800" b="1" dirty="0">
                <a:latin typeface="Times New Roman" panose="02020603050405020304" pitchFamily="18" charset="0"/>
              </a:rPr>
              <a:t>be going to</a:t>
            </a:r>
            <a:r>
              <a:rPr lang="zh-CN" altLang="en-US" sz="2800" b="1" dirty="0">
                <a:latin typeface="Times New Roman" panose="02020603050405020304" pitchFamily="18" charset="0"/>
              </a:rPr>
              <a:t>。</a:t>
            </a:r>
          </a:p>
          <a:p>
            <a:pPr>
              <a:lnSpc>
                <a:spcPct val="90000"/>
              </a:lnSpc>
            </a:pPr>
            <a:r>
              <a:rPr lang="en-US" altLang="zh-CN" sz="2800" b="1" dirty="0">
                <a:latin typeface="Times New Roman" panose="02020603050405020304" pitchFamily="18" charset="0"/>
              </a:rPr>
              <a:t>be</a:t>
            </a:r>
            <a:r>
              <a:rPr lang="zh-CN" altLang="en-US" sz="2800" b="1" dirty="0">
                <a:latin typeface="Times New Roman" panose="02020603050405020304" pitchFamily="18" charset="0"/>
              </a:rPr>
              <a:t>和</a:t>
            </a:r>
            <a:r>
              <a:rPr lang="en-US" altLang="zh-CN" sz="2800" b="1" dirty="0">
                <a:latin typeface="Times New Roman" panose="02020603050405020304" pitchFamily="18" charset="0"/>
              </a:rPr>
              <a:t>have</a:t>
            </a:r>
            <a:r>
              <a:rPr lang="zh-CN" altLang="en-US" sz="2800" b="1" dirty="0">
                <a:latin typeface="Times New Roman" panose="02020603050405020304" pitchFamily="18" charset="0"/>
              </a:rPr>
              <a:t>既可作助动词，又可作主动词。因此在词典中它们有不同的条目。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0D5DAE32-9675-43EA-A9D4-8B3679F2D91F}"/>
              </a:ext>
            </a:extLst>
          </p:cNvPr>
          <p:cNvSpPr>
            <a:spLocks noGrp="1" noChangeArrowheads="1"/>
          </p:cNvSpPr>
          <p:nvPr>
            <p:ph type="title"/>
          </p:nvPr>
        </p:nvSpPr>
        <p:spPr/>
        <p:txBody>
          <a:bodyPr/>
          <a:lstStyle/>
          <a:p>
            <a:pPr eaLnBrk="1" hangingPunct="1"/>
            <a:r>
              <a:rPr lang="zh-CN" altLang="en-US" b="1"/>
              <a:t>英语助动词</a:t>
            </a:r>
            <a:r>
              <a:rPr lang="en-US" altLang="zh-CN" b="1"/>
              <a:t>(5)</a:t>
            </a:r>
          </a:p>
        </p:txBody>
      </p:sp>
      <p:sp>
        <p:nvSpPr>
          <p:cNvPr id="50179" name="Rectangle 3">
            <a:extLst>
              <a:ext uri="{FF2B5EF4-FFF2-40B4-BE49-F238E27FC236}">
                <a16:creationId xmlns:a16="http://schemas.microsoft.com/office/drawing/2014/main" id="{8D5A0C05-D397-487B-A201-02A5C8A75184}"/>
              </a:ext>
            </a:extLst>
          </p:cNvPr>
          <p:cNvSpPr txBox="1">
            <a:spLocks noChangeArrowheads="1"/>
          </p:cNvSpPr>
          <p:nvPr/>
        </p:nvSpPr>
        <p:spPr bwMode="auto">
          <a:xfrm>
            <a:off x="566738" y="1897063"/>
            <a:ext cx="8108950" cy="354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a:lnSpc>
                <a:spcPct val="90000"/>
              </a:lnSpc>
            </a:pPr>
            <a:r>
              <a:rPr lang="zh-CN" altLang="en-US" sz="2500" b="1" dirty="0">
                <a:latin typeface="Times New Roman" panose="02020603050405020304" pitchFamily="18" charset="0"/>
              </a:rPr>
              <a:t>处理助动词的基本思想是将它们看作可带动词短语为补语的动词。这个动词短语本身又可以包含另外的助动词，也可以是一个以主动词开头的动词短语。于是可添加如下规则对上一章文法进行扩充：</a:t>
            </a:r>
          </a:p>
          <a:p>
            <a:pPr>
              <a:lnSpc>
                <a:spcPct val="90000"/>
              </a:lnSpc>
            </a:pPr>
            <a:endParaRPr lang="zh-CN" altLang="en-US" sz="2500" b="1" dirty="0">
              <a:latin typeface="Times New Roman" panose="02020603050405020304" pitchFamily="18" charset="0"/>
            </a:endParaRPr>
          </a:p>
          <a:p>
            <a:pPr>
              <a:lnSpc>
                <a:spcPct val="90000"/>
              </a:lnSpc>
              <a:buFont typeface="Wingdings" panose="05000000000000000000" pitchFamily="2" charset="2"/>
              <a:buNone/>
            </a:pPr>
            <a:r>
              <a:rPr lang="zh-CN" altLang="en-US" sz="2500" b="1" dirty="0">
                <a:latin typeface="Times New Roman" panose="02020603050405020304" pitchFamily="18" charset="0"/>
              </a:rPr>
              <a:t>           </a:t>
            </a:r>
            <a:r>
              <a:rPr lang="en-US" altLang="zh-CN" sz="2500" b="1" dirty="0">
                <a:latin typeface="Times New Roman" panose="02020603050405020304" pitchFamily="18" charset="0"/>
              </a:rPr>
              <a:t>VP</a:t>
            </a:r>
            <a:r>
              <a:rPr lang="en-US" altLang="zh-CN" sz="2500" b="1" dirty="0">
                <a:latin typeface="Times New Roman" panose="02020603050405020304" pitchFamily="18" charset="0"/>
                <a:sym typeface="Symbol" panose="05050102010706020507" pitchFamily="18" charset="2"/>
              </a:rPr>
              <a:t></a:t>
            </a:r>
            <a:r>
              <a:rPr lang="en-US" altLang="zh-CN" sz="2500" b="1" dirty="0">
                <a:latin typeface="Times New Roman" panose="02020603050405020304" pitchFamily="18" charset="0"/>
              </a:rPr>
              <a:t>(AUX </a:t>
            </a:r>
            <a:r>
              <a:rPr lang="en-US" altLang="zh-CN" sz="2500" b="1" dirty="0">
                <a:solidFill>
                  <a:schemeClr val="folHlink"/>
                </a:solidFill>
                <a:latin typeface="Times New Roman" panose="02020603050405020304" pitchFamily="18" charset="0"/>
              </a:rPr>
              <a:t>COMPFORM</a:t>
            </a:r>
            <a:r>
              <a:rPr lang="en-US" altLang="zh-CN" sz="2500" b="1" dirty="0">
                <a:latin typeface="Times New Roman" panose="02020603050405020304" pitchFamily="18" charset="0"/>
              </a:rPr>
              <a:t> ?s) (VP </a:t>
            </a:r>
            <a:r>
              <a:rPr lang="en-US" altLang="zh-CN" sz="2500" b="1" dirty="0">
                <a:solidFill>
                  <a:schemeClr val="folHlink"/>
                </a:solidFill>
                <a:latin typeface="Times New Roman" panose="02020603050405020304" pitchFamily="18" charset="0"/>
              </a:rPr>
              <a:t>VFORM</a:t>
            </a:r>
            <a:r>
              <a:rPr lang="en-US" altLang="zh-CN" sz="2500" b="1" dirty="0">
                <a:latin typeface="Times New Roman" panose="02020603050405020304" pitchFamily="18" charset="0"/>
              </a:rPr>
              <a:t> ?s)</a:t>
            </a:r>
          </a:p>
          <a:p>
            <a:pPr>
              <a:lnSpc>
                <a:spcPct val="90000"/>
              </a:lnSpc>
              <a:buFont typeface="Wingdings" panose="05000000000000000000" pitchFamily="2" charset="2"/>
              <a:buNone/>
            </a:pPr>
            <a:endParaRPr lang="en-US" altLang="zh-CN" sz="2500" b="1" dirty="0">
              <a:latin typeface="Times New Roman" panose="02020603050405020304" pitchFamily="18" charset="0"/>
            </a:endParaRPr>
          </a:p>
          <a:p>
            <a:pPr>
              <a:lnSpc>
                <a:spcPct val="90000"/>
              </a:lnSpc>
              <a:buFont typeface="Wingdings" panose="05000000000000000000" pitchFamily="2" charset="2"/>
              <a:buNone/>
            </a:pPr>
            <a:r>
              <a:rPr lang="en-US" altLang="zh-CN" sz="2500" b="1" dirty="0">
                <a:latin typeface="Times New Roman" panose="02020603050405020304" pitchFamily="18" charset="0"/>
              </a:rPr>
              <a:t>      </a:t>
            </a:r>
            <a:r>
              <a:rPr lang="en-US" altLang="zh-CN" sz="2500" b="1" dirty="0">
                <a:solidFill>
                  <a:schemeClr val="folHlink"/>
                </a:solidFill>
                <a:latin typeface="Times New Roman" panose="02020603050405020304" pitchFamily="18" charset="0"/>
              </a:rPr>
              <a:t>COMPFORM</a:t>
            </a:r>
            <a:r>
              <a:rPr lang="zh-CN" altLang="en-US" sz="2500" b="1" dirty="0">
                <a:latin typeface="Times New Roman" panose="02020603050405020304" pitchFamily="18" charset="0"/>
              </a:rPr>
              <a:t>特征显示助动词后面的</a:t>
            </a:r>
            <a:r>
              <a:rPr lang="en-US" altLang="zh-CN" sz="2500" b="1" dirty="0">
                <a:latin typeface="Times New Roman" panose="02020603050405020304" pitchFamily="18" charset="0"/>
              </a:rPr>
              <a:t>VP</a:t>
            </a:r>
            <a:r>
              <a:rPr lang="zh-CN" altLang="en-US" sz="2500" b="1" dirty="0">
                <a:latin typeface="Times New Roman" panose="02020603050405020304" pitchFamily="18" charset="0"/>
              </a:rPr>
              <a:t>的</a:t>
            </a:r>
            <a:r>
              <a:rPr lang="en-US" altLang="zh-CN" sz="2500" b="1" dirty="0">
                <a:solidFill>
                  <a:schemeClr val="folHlink"/>
                </a:solidFill>
                <a:latin typeface="Times New Roman" panose="02020603050405020304" pitchFamily="18" charset="0"/>
              </a:rPr>
              <a:t>VFORM</a:t>
            </a:r>
            <a:r>
              <a:rPr lang="zh-CN" altLang="en-US" sz="2500" b="1" dirty="0">
                <a:latin typeface="Times New Roman" panose="02020603050405020304" pitchFamily="18" charset="0"/>
              </a:rPr>
              <a:t>。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647548E8-1D19-486A-B1D5-7054AB8AE940}"/>
              </a:ext>
            </a:extLst>
          </p:cNvPr>
          <p:cNvSpPr>
            <a:spLocks noGrp="1" noChangeArrowheads="1"/>
          </p:cNvSpPr>
          <p:nvPr>
            <p:ph type="title"/>
          </p:nvPr>
        </p:nvSpPr>
        <p:spPr/>
        <p:txBody>
          <a:bodyPr/>
          <a:lstStyle/>
          <a:p>
            <a:pPr eaLnBrk="1" hangingPunct="1"/>
            <a:r>
              <a:rPr lang="zh-CN" altLang="en-US" b="1"/>
              <a:t>英语助动词</a:t>
            </a:r>
            <a:r>
              <a:rPr lang="en-US" altLang="zh-CN" b="1"/>
              <a:t>(6)</a:t>
            </a:r>
          </a:p>
        </p:txBody>
      </p:sp>
      <p:sp>
        <p:nvSpPr>
          <p:cNvPr id="51203" name="Rectangle 3">
            <a:extLst>
              <a:ext uri="{FF2B5EF4-FFF2-40B4-BE49-F238E27FC236}">
                <a16:creationId xmlns:a16="http://schemas.microsoft.com/office/drawing/2014/main" id="{DDC453A3-C474-4C13-8E5D-4F8245A56E0C}"/>
              </a:ext>
            </a:extLst>
          </p:cNvPr>
          <p:cNvSpPr txBox="1">
            <a:spLocks noChangeArrowheads="1"/>
          </p:cNvSpPr>
          <p:nvPr/>
        </p:nvSpPr>
        <p:spPr bwMode="auto">
          <a:xfrm>
            <a:off x="566738" y="1966913"/>
            <a:ext cx="8001000"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r>
              <a:rPr lang="zh-CN" altLang="en-US" sz="2400" b="1" dirty="0">
                <a:latin typeface="Times New Roman" panose="02020603050405020304" pitchFamily="18" charset="0"/>
              </a:rPr>
              <a:t>助动词</a:t>
            </a:r>
            <a:r>
              <a:rPr lang="en-US" altLang="zh-CN" sz="2400" b="1" dirty="0">
                <a:solidFill>
                  <a:schemeClr val="folHlink"/>
                </a:solidFill>
                <a:latin typeface="Times New Roman" panose="02020603050405020304" pitchFamily="18" charset="0"/>
              </a:rPr>
              <a:t>COMPFORM</a:t>
            </a:r>
            <a:r>
              <a:rPr lang="zh-CN" altLang="en-US" sz="2400" b="1" dirty="0">
                <a:latin typeface="Times New Roman" panose="02020603050405020304" pitchFamily="18" charset="0"/>
              </a:rPr>
              <a:t>特征的取值范围 </a:t>
            </a:r>
          </a:p>
        </p:txBody>
      </p:sp>
      <p:sp>
        <p:nvSpPr>
          <p:cNvPr id="51204" name="Text Box 4">
            <a:extLst>
              <a:ext uri="{FF2B5EF4-FFF2-40B4-BE49-F238E27FC236}">
                <a16:creationId xmlns:a16="http://schemas.microsoft.com/office/drawing/2014/main" id="{B19963C3-E851-46D1-8F2A-386464472CFC}"/>
              </a:ext>
            </a:extLst>
          </p:cNvPr>
          <p:cNvSpPr txBox="1">
            <a:spLocks noChangeArrowheads="1"/>
          </p:cNvSpPr>
          <p:nvPr/>
        </p:nvSpPr>
        <p:spPr bwMode="auto">
          <a:xfrm>
            <a:off x="755650" y="2779713"/>
            <a:ext cx="7488238" cy="2089150"/>
          </a:xfrm>
          <a:prstGeom prst="rect">
            <a:avLst/>
          </a:prstGeom>
          <a:solidFill>
            <a:srgbClr val="FFFFFF"/>
          </a:solidFill>
          <a:ln w="9525">
            <a:solidFill>
              <a:srgbClr val="000000"/>
            </a:solidFill>
            <a:miter lim="800000"/>
            <a:headEnd/>
            <a:tailEnd/>
          </a:ln>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a:spcAft>
                <a:spcPts val="775"/>
              </a:spcAft>
            </a:pPr>
            <a:r>
              <a:rPr lang="zh-CN" altLang="en-US" sz="2000" b="1" dirty="0">
                <a:latin typeface="Times New Roman" panose="02020603050405020304" pitchFamily="18" charset="0"/>
              </a:rPr>
              <a:t>助动词        </a:t>
            </a:r>
            <a:r>
              <a:rPr lang="en-US" altLang="zh-CN" sz="2000" b="1" dirty="0">
                <a:solidFill>
                  <a:schemeClr val="folHlink"/>
                </a:solidFill>
                <a:latin typeface="Times New Roman" panose="02020603050405020304" pitchFamily="18" charset="0"/>
              </a:rPr>
              <a:t>COMPFORM</a:t>
            </a:r>
            <a:r>
              <a:rPr lang="en-US" altLang="zh-CN" sz="2000" b="1" dirty="0">
                <a:latin typeface="Times New Roman" panose="02020603050405020304" pitchFamily="18" charset="0"/>
              </a:rPr>
              <a:t>     Construction     </a:t>
            </a:r>
            <a:r>
              <a:rPr lang="zh-CN" altLang="en-US" sz="2000" b="1" dirty="0">
                <a:latin typeface="Times New Roman" panose="02020603050405020304" pitchFamily="18" charset="0"/>
              </a:rPr>
              <a:t>例句</a:t>
            </a:r>
          </a:p>
          <a:p>
            <a:pPr algn="just"/>
            <a:r>
              <a:rPr lang="zh-CN" altLang="en-US" sz="2000" dirty="0">
                <a:latin typeface="Times New Roman" panose="02020603050405020304" pitchFamily="18" charset="0"/>
              </a:rPr>
              <a:t>情态动词     </a:t>
            </a:r>
            <a:r>
              <a:rPr lang="en-US" altLang="zh-CN" sz="2000" dirty="0">
                <a:latin typeface="Times New Roman" panose="02020603050405020304" pitchFamily="18" charset="0"/>
              </a:rPr>
              <a:t>base                      </a:t>
            </a:r>
            <a:r>
              <a:rPr lang="zh-CN" altLang="en-US" sz="2000" dirty="0">
                <a:latin typeface="Times New Roman" panose="02020603050405020304" pitchFamily="18" charset="0"/>
              </a:rPr>
              <a:t>情态语气           </a:t>
            </a:r>
            <a:r>
              <a:rPr lang="en-US" altLang="zh-CN" sz="2000" dirty="0">
                <a:latin typeface="Times New Roman" panose="02020603050405020304" pitchFamily="18" charset="0"/>
              </a:rPr>
              <a:t>can</a:t>
            </a:r>
            <a:r>
              <a:rPr lang="en-US" altLang="zh-CN" sz="2000" i="1" dirty="0">
                <a:latin typeface="Times New Roman" panose="02020603050405020304" pitchFamily="18" charset="0"/>
              </a:rPr>
              <a:t> see the house</a:t>
            </a:r>
          </a:p>
          <a:p>
            <a:pPr algn="just"/>
            <a:r>
              <a:rPr lang="en-US" altLang="zh-CN" sz="2000" dirty="0">
                <a:latin typeface="Times New Roman" panose="02020603050405020304" pitchFamily="18" charset="0"/>
              </a:rPr>
              <a:t>have             </a:t>
            </a:r>
            <a:r>
              <a:rPr lang="en-US" altLang="zh-CN" sz="2000" dirty="0" err="1">
                <a:latin typeface="Times New Roman" panose="02020603050405020304" pitchFamily="18" charset="0"/>
              </a:rPr>
              <a:t>pastprt</a:t>
            </a:r>
            <a:r>
              <a:rPr lang="en-US" altLang="zh-CN" sz="2000" dirty="0">
                <a:latin typeface="Times New Roman" panose="02020603050405020304" pitchFamily="18" charset="0"/>
              </a:rPr>
              <a:t>                   </a:t>
            </a:r>
            <a:r>
              <a:rPr lang="zh-CN" altLang="en-US" sz="2000" dirty="0">
                <a:latin typeface="Times New Roman" panose="02020603050405020304" pitchFamily="18" charset="0"/>
              </a:rPr>
              <a:t>完成时               </a:t>
            </a:r>
            <a:r>
              <a:rPr lang="en-US" altLang="zh-CN" sz="2000" dirty="0">
                <a:latin typeface="Times New Roman" panose="02020603050405020304" pitchFamily="18" charset="0"/>
              </a:rPr>
              <a:t>have</a:t>
            </a:r>
            <a:r>
              <a:rPr lang="en-US" altLang="zh-CN" sz="2000" i="1" dirty="0">
                <a:latin typeface="Times New Roman" panose="02020603050405020304" pitchFamily="18" charset="0"/>
              </a:rPr>
              <a:t> seen the house</a:t>
            </a:r>
            <a:endParaRPr lang="en-US" altLang="zh-CN" sz="2000" dirty="0">
              <a:latin typeface="Times New Roman" panose="02020603050405020304" pitchFamily="18" charset="0"/>
            </a:endParaRPr>
          </a:p>
          <a:p>
            <a:pPr algn="just"/>
            <a:r>
              <a:rPr lang="en-US" altLang="zh-CN" sz="2000" dirty="0">
                <a:latin typeface="Times New Roman" panose="02020603050405020304" pitchFamily="18" charset="0"/>
              </a:rPr>
              <a:t>be                 </a:t>
            </a:r>
            <a:r>
              <a:rPr lang="en-US" altLang="zh-CN" sz="2000" dirty="0" err="1">
                <a:latin typeface="Times New Roman" panose="02020603050405020304" pitchFamily="18" charset="0"/>
              </a:rPr>
              <a:t>ing</a:t>
            </a:r>
            <a:r>
              <a:rPr lang="en-US" altLang="zh-CN" sz="2000" dirty="0">
                <a:latin typeface="Times New Roman" panose="02020603050405020304" pitchFamily="18" charset="0"/>
              </a:rPr>
              <a:t>                        </a:t>
            </a:r>
            <a:r>
              <a:rPr lang="zh-CN" altLang="en-US" sz="2000" dirty="0">
                <a:latin typeface="Times New Roman" panose="02020603050405020304" pitchFamily="18" charset="0"/>
              </a:rPr>
              <a:t>进行态                </a:t>
            </a:r>
            <a:r>
              <a:rPr lang="en-US" altLang="zh-CN" sz="2000" dirty="0">
                <a:latin typeface="Times New Roman" panose="02020603050405020304" pitchFamily="18" charset="0"/>
              </a:rPr>
              <a:t>is </a:t>
            </a:r>
            <a:r>
              <a:rPr lang="en-US" altLang="zh-CN" sz="2000" i="1" dirty="0">
                <a:latin typeface="Times New Roman" panose="02020603050405020304" pitchFamily="18" charset="0"/>
              </a:rPr>
              <a:t>lifting the box</a:t>
            </a:r>
            <a:endParaRPr lang="en-US" altLang="zh-CN" sz="2000" dirty="0">
              <a:latin typeface="Times New Roman" panose="02020603050405020304" pitchFamily="18" charset="0"/>
            </a:endParaRPr>
          </a:p>
          <a:p>
            <a:pPr algn="just"/>
            <a:r>
              <a:rPr lang="en-US" altLang="zh-CN" sz="2000" dirty="0">
                <a:latin typeface="Times New Roman" panose="02020603050405020304" pitchFamily="18" charset="0"/>
              </a:rPr>
              <a:t>be                 </a:t>
            </a:r>
            <a:r>
              <a:rPr lang="en-US" altLang="zh-CN" sz="2000" dirty="0" err="1">
                <a:latin typeface="Times New Roman" panose="02020603050405020304" pitchFamily="18" charset="0"/>
              </a:rPr>
              <a:t>pastprt</a:t>
            </a:r>
            <a:r>
              <a:rPr lang="en-US" altLang="zh-CN" sz="2000" dirty="0">
                <a:latin typeface="Times New Roman" panose="02020603050405020304" pitchFamily="18" charset="0"/>
              </a:rPr>
              <a:t>                  </a:t>
            </a:r>
            <a:r>
              <a:rPr lang="zh-CN" altLang="en-US" sz="2000" dirty="0">
                <a:latin typeface="Times New Roman" panose="02020603050405020304" pitchFamily="18" charset="0"/>
              </a:rPr>
              <a:t>被动态                </a:t>
            </a:r>
            <a:r>
              <a:rPr lang="en-US" altLang="zh-CN" sz="2000" dirty="0">
                <a:latin typeface="Times New Roman" panose="02020603050405020304" pitchFamily="18" charset="0"/>
              </a:rPr>
              <a:t>was </a:t>
            </a:r>
            <a:r>
              <a:rPr lang="en-US" altLang="zh-CN" sz="2000" i="1" dirty="0">
                <a:latin typeface="Times New Roman" panose="02020603050405020304" pitchFamily="18" charset="0"/>
              </a:rPr>
              <a:t>seen by him</a:t>
            </a:r>
            <a:endParaRPr lang="en-US" altLang="zh-CN" sz="2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37CA3433-7392-4BFD-AB2F-8AA04336F6ED}"/>
              </a:ext>
            </a:extLst>
          </p:cNvPr>
          <p:cNvSpPr>
            <a:spLocks noGrp="1" noChangeArrowheads="1"/>
          </p:cNvSpPr>
          <p:nvPr>
            <p:ph type="title"/>
          </p:nvPr>
        </p:nvSpPr>
        <p:spPr/>
        <p:txBody>
          <a:bodyPr/>
          <a:lstStyle/>
          <a:p>
            <a:pPr eaLnBrk="1" hangingPunct="1"/>
            <a:r>
              <a:rPr lang="zh-CN" altLang="en-US" b="1"/>
              <a:t>英语助动词</a:t>
            </a:r>
            <a:r>
              <a:rPr lang="en-US" altLang="zh-CN" b="1"/>
              <a:t>(7)</a:t>
            </a:r>
          </a:p>
        </p:txBody>
      </p:sp>
      <p:sp>
        <p:nvSpPr>
          <p:cNvPr id="52227" name="Rectangle 3">
            <a:extLst>
              <a:ext uri="{FF2B5EF4-FFF2-40B4-BE49-F238E27FC236}">
                <a16:creationId xmlns:a16="http://schemas.microsoft.com/office/drawing/2014/main" id="{F07E8ADF-7D4D-46B7-904F-13409985BD53}"/>
              </a:ext>
            </a:extLst>
          </p:cNvPr>
          <p:cNvSpPr txBox="1">
            <a:spLocks noChangeArrowheads="1"/>
          </p:cNvSpPr>
          <p:nvPr/>
        </p:nvSpPr>
        <p:spPr bwMode="auto">
          <a:xfrm>
            <a:off x="566738" y="1825625"/>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r>
              <a:rPr lang="zh-CN" altLang="en-US" sz="2400" b="1" dirty="0"/>
              <a:t>对于助动词的排列，还有其他限制。特别地，助动词只能以如下顺序出现：</a:t>
            </a:r>
          </a:p>
          <a:p>
            <a:pPr>
              <a:buFont typeface="Wingdings" panose="05000000000000000000" pitchFamily="2" charset="2"/>
              <a:buNone/>
            </a:pPr>
            <a:r>
              <a:rPr lang="zh-CN" altLang="en-US" sz="2000" b="1" dirty="0">
                <a:latin typeface="Times New Roman" panose="02020603050405020304" pitchFamily="18" charset="0"/>
              </a:rPr>
              <a:t>                        </a:t>
            </a:r>
            <a:r>
              <a:rPr lang="en-US" altLang="zh-CN" sz="2000" b="1" dirty="0">
                <a:latin typeface="Times New Roman" panose="02020603050405020304" pitchFamily="18" charset="0"/>
              </a:rPr>
              <a:t>Modal + have + be (</a:t>
            </a:r>
            <a:r>
              <a:rPr lang="zh-CN" altLang="en-US" sz="2000" b="1" dirty="0">
                <a:latin typeface="Times New Roman" panose="02020603050405020304" pitchFamily="18" charset="0"/>
              </a:rPr>
              <a:t>进行态</a:t>
            </a:r>
            <a:r>
              <a:rPr lang="en-US" altLang="zh-CN" sz="2000" b="1" dirty="0">
                <a:latin typeface="Times New Roman" panose="02020603050405020304" pitchFamily="18" charset="0"/>
              </a:rPr>
              <a:t>) + be (</a:t>
            </a:r>
            <a:r>
              <a:rPr lang="zh-CN" altLang="en-US" sz="2000" b="1" dirty="0">
                <a:latin typeface="Times New Roman" panose="02020603050405020304" pitchFamily="18" charset="0"/>
              </a:rPr>
              <a:t>被动态</a:t>
            </a:r>
            <a:r>
              <a:rPr lang="en-US" altLang="zh-CN" sz="2000" b="1" dirty="0">
                <a:latin typeface="Times New Roman" panose="02020603050405020304" pitchFamily="18" charset="0"/>
              </a:rPr>
              <a:t>)</a:t>
            </a:r>
          </a:p>
          <a:p>
            <a:pPr>
              <a:buFont typeface="Wingdings" panose="05000000000000000000" pitchFamily="2" charset="2"/>
              <a:buNone/>
            </a:pPr>
            <a:r>
              <a:rPr lang="en-US" altLang="zh-CN" sz="2000" b="1" dirty="0">
                <a:latin typeface="Times New Roman" panose="02020603050405020304" pitchFamily="18" charset="0"/>
              </a:rPr>
              <a:t>        The song might     have    been                being played as they left.</a:t>
            </a:r>
            <a:r>
              <a:rPr lang="en-US" altLang="zh-CN" sz="2000" dirty="0"/>
              <a:t> </a:t>
            </a:r>
          </a:p>
          <a:p>
            <a:r>
              <a:rPr lang="zh-CN" altLang="en-US" sz="2400" b="1" dirty="0"/>
              <a:t>要刻画上述顺序约束，似乎需要</a:t>
            </a:r>
            <a:r>
              <a:rPr lang="en-US" altLang="zh-CN" sz="2400" b="1" dirty="0"/>
              <a:t>8</a:t>
            </a:r>
            <a:r>
              <a:rPr lang="zh-CN" altLang="en-US" sz="2400" b="1" dirty="0"/>
              <a:t>条规则。但其中一些并不符合特征约束，例如，</a:t>
            </a:r>
            <a:r>
              <a:rPr lang="zh-CN" altLang="en-US" sz="2400" b="1" dirty="0">
                <a:latin typeface="Times New Roman" panose="02020603050405020304" pitchFamily="18" charset="0"/>
              </a:rPr>
              <a:t>由于情态动词没有分词形式，所以在助动词序列中它们不可能出现在</a:t>
            </a:r>
            <a:r>
              <a:rPr lang="en-US" altLang="zh-CN" sz="2400" b="1" dirty="0">
                <a:latin typeface="Times New Roman" panose="02020603050405020304" pitchFamily="18" charset="0"/>
              </a:rPr>
              <a:t>have</a:t>
            </a:r>
            <a:r>
              <a:rPr lang="zh-CN" altLang="en-US" sz="2400" b="1" dirty="0">
                <a:latin typeface="Times New Roman" panose="02020603050405020304" pitchFamily="18" charset="0"/>
              </a:rPr>
              <a:t>或</a:t>
            </a:r>
            <a:r>
              <a:rPr lang="en-US" altLang="zh-CN" sz="2400" b="1" dirty="0">
                <a:latin typeface="Times New Roman" panose="02020603050405020304" pitchFamily="18" charset="0"/>
              </a:rPr>
              <a:t>be</a:t>
            </a:r>
            <a:r>
              <a:rPr lang="zh-CN" altLang="en-US" sz="2400" b="1" dirty="0">
                <a:latin typeface="Times New Roman" panose="02020603050405020304" pitchFamily="18" charset="0"/>
              </a:rPr>
              <a:t>之后。例如句子</a:t>
            </a:r>
          </a:p>
          <a:p>
            <a:pPr>
              <a:buFont typeface="Wingdings" panose="05000000000000000000" pitchFamily="2" charset="2"/>
              <a:buNone/>
            </a:pPr>
            <a:r>
              <a:rPr lang="zh-CN" altLang="en-US" sz="2400" b="1" dirty="0">
                <a:latin typeface="Times New Roman" panose="02020603050405020304" pitchFamily="18" charset="0"/>
              </a:rPr>
              <a:t>              *</a:t>
            </a:r>
            <a:r>
              <a:rPr lang="en-US" altLang="zh-CN" sz="2400" b="1" dirty="0">
                <a:latin typeface="Times New Roman" panose="02020603050405020304" pitchFamily="18" charset="0"/>
              </a:rPr>
              <a:t>He has might see the movie already.</a:t>
            </a:r>
          </a:p>
          <a:p>
            <a:pPr>
              <a:buFont typeface="Wingdings" panose="05000000000000000000" pitchFamily="2" charset="2"/>
              <a:buNone/>
            </a:pPr>
            <a:r>
              <a:rPr lang="en-US" altLang="zh-CN" sz="2400" b="1" dirty="0">
                <a:latin typeface="Times New Roman" panose="02020603050405020304" pitchFamily="18" charset="0"/>
              </a:rPr>
              <a:t>      </a:t>
            </a:r>
            <a:r>
              <a:rPr lang="zh-CN" altLang="en-US" sz="2400" b="1" dirty="0">
                <a:latin typeface="Times New Roman" panose="02020603050405020304" pitchFamily="18" charset="0"/>
              </a:rPr>
              <a:t>与</a:t>
            </a:r>
            <a:r>
              <a:rPr lang="en-US" altLang="zh-CN" sz="2400" b="1" dirty="0">
                <a:latin typeface="Times New Roman" panose="02020603050405020304" pitchFamily="18" charset="0"/>
              </a:rPr>
              <a:t>have</a:t>
            </a:r>
            <a:r>
              <a:rPr lang="zh-CN" altLang="en-US" sz="2400" b="1" dirty="0">
                <a:latin typeface="Times New Roman" panose="02020603050405020304" pitchFamily="18" charset="0"/>
              </a:rPr>
              <a:t>的动词次范畴约束相冲突。</a:t>
            </a:r>
            <a:r>
              <a:rPr lang="zh-CN" altLang="en-US" dirty="0"/>
              <a:t>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3CABC3E1-833F-444D-878E-20D8FD1C5676}"/>
              </a:ext>
            </a:extLst>
          </p:cNvPr>
          <p:cNvSpPr>
            <a:spLocks noGrp="1" noChangeArrowheads="1"/>
          </p:cNvSpPr>
          <p:nvPr>
            <p:ph type="title"/>
          </p:nvPr>
        </p:nvSpPr>
        <p:spPr/>
        <p:txBody>
          <a:bodyPr/>
          <a:lstStyle/>
          <a:p>
            <a:pPr eaLnBrk="1" hangingPunct="1"/>
            <a:r>
              <a:rPr lang="zh-CN" altLang="en-US" b="1"/>
              <a:t>英语助动词</a:t>
            </a:r>
            <a:r>
              <a:rPr lang="en-US" altLang="zh-CN" b="1"/>
              <a:t>(8)</a:t>
            </a:r>
          </a:p>
        </p:txBody>
      </p:sp>
      <p:sp>
        <p:nvSpPr>
          <p:cNvPr id="53251" name="Rectangle 3">
            <a:extLst>
              <a:ext uri="{FF2B5EF4-FFF2-40B4-BE49-F238E27FC236}">
                <a16:creationId xmlns:a16="http://schemas.microsoft.com/office/drawing/2014/main" id="{D5B5C783-9218-4ED5-A713-D23BDC010244}"/>
              </a:ext>
            </a:extLst>
          </p:cNvPr>
          <p:cNvSpPr txBox="1">
            <a:spLocks noChangeArrowheads="1"/>
          </p:cNvSpPr>
          <p:nvPr/>
        </p:nvSpPr>
        <p:spPr bwMode="auto">
          <a:xfrm>
            <a:off x="566738" y="1752600"/>
            <a:ext cx="8001000" cy="462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a:lnSpc>
                <a:spcPct val="80000"/>
              </a:lnSpc>
            </a:pPr>
            <a:r>
              <a:rPr lang="zh-CN" altLang="en-US" sz="2400" b="1" dirty="0">
                <a:latin typeface="Times New Roman" panose="02020603050405020304" pitchFamily="18" charset="0"/>
              </a:rPr>
              <a:t>当然，单独用规则</a:t>
            </a:r>
          </a:p>
          <a:p>
            <a:pPr>
              <a:lnSpc>
                <a:spcPct val="80000"/>
              </a:lnSpc>
              <a:buFont typeface="Wingdings" panose="05000000000000000000" pitchFamily="2" charset="2"/>
              <a:buNone/>
            </a:pPr>
            <a:r>
              <a:rPr lang="zh-CN" altLang="en-US" sz="2000" b="1" dirty="0">
                <a:latin typeface="Times New Roman" panose="02020603050405020304" pitchFamily="18" charset="0"/>
              </a:rPr>
              <a:t>       </a:t>
            </a:r>
            <a:r>
              <a:rPr lang="en-US" altLang="zh-CN" sz="2000" b="1" dirty="0">
                <a:latin typeface="Times New Roman" panose="02020603050405020304" pitchFamily="18" charset="0"/>
              </a:rPr>
              <a:t>VP</a:t>
            </a:r>
            <a:r>
              <a:rPr lang="en-US" altLang="zh-CN" sz="2000" b="1" dirty="0">
                <a:latin typeface="Times New Roman" panose="02020603050405020304" pitchFamily="18" charset="0"/>
                <a:sym typeface="Symbol" panose="05050102010706020507" pitchFamily="18" charset="2"/>
              </a:rPr>
              <a:t></a:t>
            </a:r>
            <a:r>
              <a:rPr lang="en-US" altLang="zh-CN" sz="2000" b="1" dirty="0">
                <a:latin typeface="Times New Roman" panose="02020603050405020304" pitchFamily="18" charset="0"/>
              </a:rPr>
              <a:t>(AUX </a:t>
            </a:r>
            <a:r>
              <a:rPr lang="en-US" altLang="zh-CN" sz="2000" b="1" dirty="0">
                <a:solidFill>
                  <a:schemeClr val="folHlink"/>
                </a:solidFill>
                <a:latin typeface="Times New Roman" panose="02020603050405020304" pitchFamily="18" charset="0"/>
              </a:rPr>
              <a:t>COMPFORM</a:t>
            </a:r>
            <a:r>
              <a:rPr lang="en-US" altLang="zh-CN" sz="2000" b="1" dirty="0">
                <a:latin typeface="Times New Roman" panose="02020603050405020304" pitchFamily="18" charset="0"/>
              </a:rPr>
              <a:t> ?s) (VP </a:t>
            </a:r>
            <a:r>
              <a:rPr lang="en-US" altLang="zh-CN" sz="2000" b="1" dirty="0">
                <a:solidFill>
                  <a:schemeClr val="folHlink"/>
                </a:solidFill>
                <a:latin typeface="Times New Roman" panose="02020603050405020304" pitchFamily="18" charset="0"/>
              </a:rPr>
              <a:t>VFORM</a:t>
            </a:r>
            <a:r>
              <a:rPr lang="en-US" altLang="zh-CN" sz="2000" b="1" dirty="0">
                <a:latin typeface="Times New Roman" panose="02020603050405020304" pitchFamily="18" charset="0"/>
              </a:rPr>
              <a:t> ?s)</a:t>
            </a:r>
          </a:p>
          <a:p>
            <a:pPr>
              <a:lnSpc>
                <a:spcPct val="80000"/>
              </a:lnSpc>
              <a:buFont typeface="Wingdings" panose="05000000000000000000" pitchFamily="2" charset="2"/>
              <a:buNone/>
            </a:pPr>
            <a:r>
              <a:rPr lang="en-US" altLang="zh-CN" sz="2000" b="1" dirty="0">
                <a:latin typeface="Times New Roman" panose="02020603050405020304" pitchFamily="18" charset="0"/>
              </a:rPr>
              <a:t>       </a:t>
            </a:r>
            <a:r>
              <a:rPr lang="zh-CN" altLang="en-US" sz="2400" b="1" dirty="0">
                <a:latin typeface="Times New Roman" panose="02020603050405020304" pitchFamily="18" charset="0"/>
              </a:rPr>
              <a:t>容易产生过生成的问题。它能接受如下形式的句子：</a:t>
            </a:r>
          </a:p>
          <a:p>
            <a:pPr>
              <a:lnSpc>
                <a:spcPct val="80000"/>
              </a:lnSpc>
              <a:buFont typeface="Wingdings" panose="05000000000000000000" pitchFamily="2" charset="2"/>
              <a:buNone/>
            </a:pPr>
            <a:r>
              <a:rPr lang="zh-CN" altLang="en-US" sz="2000" b="1" dirty="0">
                <a:latin typeface="Times New Roman" panose="02020603050405020304" pitchFamily="18" charset="0"/>
              </a:rPr>
              <a:t>        *</a:t>
            </a:r>
            <a:r>
              <a:rPr lang="en-US" altLang="zh-CN" sz="2000" b="1" dirty="0">
                <a:latin typeface="Times New Roman" panose="02020603050405020304" pitchFamily="18" charset="0"/>
              </a:rPr>
              <a:t>I must be having been singing.</a:t>
            </a:r>
          </a:p>
          <a:p>
            <a:pPr>
              <a:lnSpc>
                <a:spcPct val="80000"/>
              </a:lnSpc>
              <a:buFont typeface="Wingdings" panose="05000000000000000000" pitchFamily="2" charset="2"/>
              <a:buNone/>
            </a:pPr>
            <a:endParaRPr lang="en-US" altLang="zh-CN" sz="2000" b="1" dirty="0">
              <a:latin typeface="Times New Roman" panose="02020603050405020304" pitchFamily="18" charset="0"/>
            </a:endParaRPr>
          </a:p>
          <a:p>
            <a:pPr>
              <a:lnSpc>
                <a:spcPct val="80000"/>
              </a:lnSpc>
            </a:pPr>
            <a:r>
              <a:rPr lang="zh-CN" altLang="en-US" sz="2400" b="1" dirty="0">
                <a:latin typeface="Times New Roman" panose="02020603050405020304" pitchFamily="18" charset="0"/>
              </a:rPr>
              <a:t>这一问题可通过添加新特征及关于助动词</a:t>
            </a:r>
            <a:r>
              <a:rPr lang="en-US" altLang="zh-CN" sz="2400" b="1" dirty="0">
                <a:latin typeface="Times New Roman" panose="02020603050405020304" pitchFamily="18" charset="0"/>
              </a:rPr>
              <a:t>be</a:t>
            </a:r>
            <a:r>
              <a:rPr lang="zh-CN" altLang="en-US" sz="2400" b="1" dirty="0">
                <a:latin typeface="Times New Roman" panose="02020603050405020304" pitchFamily="18" charset="0"/>
              </a:rPr>
              <a:t>的进一步约束加以解决。因为助动词</a:t>
            </a:r>
            <a:r>
              <a:rPr lang="en-US" altLang="zh-CN" sz="2400" b="1" dirty="0">
                <a:latin typeface="Times New Roman" panose="02020603050405020304" pitchFamily="18" charset="0"/>
              </a:rPr>
              <a:t>be</a:t>
            </a:r>
            <a:r>
              <a:rPr lang="zh-CN" altLang="en-US" sz="2400" b="1" dirty="0">
                <a:latin typeface="Times New Roman" panose="02020603050405020304" pitchFamily="18" charset="0"/>
              </a:rPr>
              <a:t>后面不能再跟其他助动词</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被动语态除外</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。这里要引入一个布尔主特征</a:t>
            </a:r>
            <a:r>
              <a:rPr lang="en-US" altLang="zh-CN" sz="2400" b="1" dirty="0">
                <a:solidFill>
                  <a:schemeClr val="folHlink"/>
                </a:solidFill>
                <a:latin typeface="Times New Roman" panose="02020603050405020304" pitchFamily="18" charset="0"/>
              </a:rPr>
              <a:t>MAIN</a:t>
            </a:r>
            <a:r>
              <a:rPr lang="zh-CN" altLang="en-US" sz="2400" b="1" dirty="0">
                <a:latin typeface="Times New Roman" panose="02020603050405020304" pitchFamily="18" charset="0"/>
              </a:rPr>
              <a:t>，其值为＋表示主动词、为－表示助动词。于是关于助动词</a:t>
            </a:r>
            <a:r>
              <a:rPr lang="en-US" altLang="zh-CN" sz="2400" b="1" dirty="0">
                <a:latin typeface="Times New Roman" panose="02020603050405020304" pitchFamily="18" charset="0"/>
              </a:rPr>
              <a:t>be</a:t>
            </a:r>
            <a:r>
              <a:rPr lang="zh-CN" altLang="en-US" sz="2400" b="1" dirty="0">
                <a:latin typeface="Times New Roman" panose="02020603050405020304" pitchFamily="18" charset="0"/>
              </a:rPr>
              <a:t>的规则可表示为：</a:t>
            </a:r>
          </a:p>
          <a:p>
            <a:pPr>
              <a:lnSpc>
                <a:spcPct val="80000"/>
              </a:lnSpc>
              <a:buFont typeface="Wingdings" panose="05000000000000000000" pitchFamily="2" charset="2"/>
              <a:buNone/>
            </a:pPr>
            <a:r>
              <a:rPr lang="zh-CN" altLang="en-US" sz="2000" b="1" dirty="0">
                <a:latin typeface="Times New Roman" panose="02020603050405020304" pitchFamily="18" charset="0"/>
              </a:rPr>
              <a:t>        </a:t>
            </a:r>
            <a:r>
              <a:rPr lang="en-US" altLang="zh-CN" sz="2000" b="1" dirty="0">
                <a:latin typeface="Times New Roman" panose="02020603050405020304" pitchFamily="18" charset="0"/>
              </a:rPr>
              <a:t>VP</a:t>
            </a:r>
            <a:r>
              <a:rPr lang="en-US" altLang="zh-CN" sz="2000" b="1" dirty="0">
                <a:latin typeface="Times New Roman" panose="02020603050405020304" pitchFamily="18" charset="0"/>
                <a:sym typeface="Symbol" panose="05050102010706020507" pitchFamily="18" charset="2"/>
              </a:rPr>
              <a:t></a:t>
            </a:r>
            <a:r>
              <a:rPr lang="en-US" altLang="zh-CN" sz="2000" b="1" dirty="0">
                <a:latin typeface="Times New Roman" panose="02020603050405020304" pitchFamily="18" charset="0"/>
              </a:rPr>
              <a:t>AUX[be] VP[</a:t>
            </a:r>
            <a:r>
              <a:rPr lang="en-US" altLang="zh-CN" sz="2000" b="1" dirty="0" err="1">
                <a:latin typeface="Times New Roman" panose="02020603050405020304" pitchFamily="18" charset="0"/>
              </a:rPr>
              <a:t>ing</a:t>
            </a:r>
            <a:r>
              <a:rPr lang="en-US" altLang="zh-CN" sz="2000" b="1" dirty="0">
                <a:latin typeface="Times New Roman" panose="02020603050405020304" pitchFamily="18" charset="0"/>
              </a:rPr>
              <a:t>, +</a:t>
            </a:r>
            <a:r>
              <a:rPr lang="en-US" altLang="zh-CN" sz="2000" b="1" dirty="0">
                <a:solidFill>
                  <a:schemeClr val="folHlink"/>
                </a:solidFill>
                <a:latin typeface="Times New Roman" panose="02020603050405020304" pitchFamily="18" charset="0"/>
              </a:rPr>
              <a:t>MAIN</a:t>
            </a:r>
            <a:r>
              <a:rPr lang="en-US" altLang="zh-CN" sz="2000" b="1" dirty="0">
                <a:latin typeface="Times New Roman" panose="02020603050405020304" pitchFamily="18" charset="0"/>
              </a:rPr>
              <a:t>]</a:t>
            </a:r>
            <a:r>
              <a:rPr lang="en-US" altLang="zh-CN" sz="2600" dirty="0">
                <a:latin typeface="Times New Roman" panose="02020603050405020304" pitchFamily="18" charset="0"/>
              </a:rPr>
              <a:t> </a:t>
            </a:r>
            <a:endParaRPr lang="en-US" altLang="zh-CN" sz="2000" dirty="0">
              <a:latin typeface="Times New Roman" panose="02020603050405020304" pitchFamily="18" charset="0"/>
            </a:endParaRPr>
          </a:p>
          <a:p>
            <a:pPr>
              <a:lnSpc>
                <a:spcPct val="80000"/>
              </a:lnSpc>
              <a:buFont typeface="Wingdings" panose="05000000000000000000" pitchFamily="2" charset="2"/>
              <a:buNone/>
            </a:pPr>
            <a:r>
              <a:rPr lang="en-US" altLang="zh-CN" sz="2400" b="1" dirty="0">
                <a:latin typeface="Times New Roman" panose="02020603050405020304" pitchFamily="18" charset="0"/>
              </a:rPr>
              <a:t>       </a:t>
            </a:r>
            <a:r>
              <a:rPr lang="zh-CN" altLang="en-US" sz="2400" b="1" dirty="0">
                <a:latin typeface="Times New Roman" panose="02020603050405020304" pitchFamily="18" charset="0"/>
              </a:rPr>
              <a:t>接着，对“</a:t>
            </a:r>
            <a:r>
              <a:rPr lang="en-US" altLang="zh-CN" sz="2400" b="1" dirty="0">
                <a:latin typeface="Times New Roman" panose="02020603050405020304" pitchFamily="18" charset="0"/>
              </a:rPr>
              <a:t>be”</a:t>
            </a:r>
            <a:r>
              <a:rPr lang="zh-CN" altLang="en-US" sz="2400" b="1" dirty="0">
                <a:latin typeface="Times New Roman" panose="02020603050405020304" pitchFamily="18" charset="0"/>
              </a:rPr>
              <a:t>的词条做相应的变更，从而保证原始的助动词规则不再适用，这可通过将</a:t>
            </a:r>
            <a:r>
              <a:rPr lang="en-US" altLang="zh-CN" sz="2000" b="1" dirty="0">
                <a:solidFill>
                  <a:schemeClr val="folHlink"/>
                </a:solidFill>
                <a:latin typeface="Times New Roman" panose="02020603050405020304" pitchFamily="18" charset="0"/>
              </a:rPr>
              <a:t>COMPFORM</a:t>
            </a:r>
            <a:r>
              <a:rPr lang="zh-CN" altLang="en-US" sz="2400" b="1" dirty="0">
                <a:latin typeface="Times New Roman" panose="02020603050405020304" pitchFamily="18" charset="0"/>
              </a:rPr>
              <a:t>特征设置为“</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来实现。</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C323B974-0AA3-42DE-B768-294028110D3C}"/>
              </a:ext>
            </a:extLst>
          </p:cNvPr>
          <p:cNvSpPr>
            <a:spLocks noGrp="1" noChangeArrowheads="1"/>
          </p:cNvSpPr>
          <p:nvPr>
            <p:ph type="title"/>
          </p:nvPr>
        </p:nvSpPr>
        <p:spPr/>
        <p:txBody>
          <a:bodyPr/>
          <a:lstStyle/>
          <a:p>
            <a:pPr eaLnBrk="1" hangingPunct="1"/>
            <a:r>
              <a:rPr lang="zh-CN" altLang="en-US" b="1"/>
              <a:t>英语助动词</a:t>
            </a:r>
            <a:r>
              <a:rPr lang="en-US" altLang="zh-CN" b="1"/>
              <a:t>(9)</a:t>
            </a:r>
          </a:p>
        </p:txBody>
      </p:sp>
      <p:sp>
        <p:nvSpPr>
          <p:cNvPr id="54275" name="Rectangle 3">
            <a:extLst>
              <a:ext uri="{FF2B5EF4-FFF2-40B4-BE49-F238E27FC236}">
                <a16:creationId xmlns:a16="http://schemas.microsoft.com/office/drawing/2014/main" id="{847438EA-700B-4DE6-BE4F-0EBB276B2C46}"/>
              </a:ext>
            </a:extLst>
          </p:cNvPr>
          <p:cNvSpPr txBox="1">
            <a:spLocks noChangeArrowheads="1"/>
          </p:cNvSpPr>
          <p:nvPr/>
        </p:nvSpPr>
        <p:spPr bwMode="auto">
          <a:xfrm>
            <a:off x="566738" y="1968500"/>
            <a:ext cx="8001000" cy="318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a:lnSpc>
                <a:spcPct val="90000"/>
              </a:lnSpc>
            </a:pPr>
            <a:r>
              <a:rPr lang="zh-CN" altLang="en-US" sz="2400" b="1" dirty="0">
                <a:latin typeface="Times New Roman" panose="02020603050405020304" pitchFamily="18" charset="0"/>
              </a:rPr>
              <a:t>现在来考虑关于被动语态的规则。一种比较简单的方法是添加一条规则以允许被动形式的补语，这样要引入一个新的布尔特征</a:t>
            </a:r>
            <a:r>
              <a:rPr lang="en-US" altLang="zh-CN" sz="2400" b="1" dirty="0">
                <a:solidFill>
                  <a:schemeClr val="folHlink"/>
                </a:solidFill>
                <a:latin typeface="Times New Roman" panose="02020603050405020304" pitchFamily="18" charset="0"/>
              </a:rPr>
              <a:t>PASS</a:t>
            </a:r>
            <a:r>
              <a:rPr lang="zh-CN" altLang="en-US" sz="2400" b="1" dirty="0">
                <a:latin typeface="Times New Roman" panose="02020603050405020304" pitchFamily="18" charset="0"/>
              </a:rPr>
              <a:t>，</a:t>
            </a:r>
            <a:r>
              <a:rPr lang="en-US" altLang="zh-CN" sz="2400" b="1" dirty="0">
                <a:solidFill>
                  <a:schemeClr val="folHlink"/>
                </a:solidFill>
                <a:latin typeface="Times New Roman" panose="02020603050405020304" pitchFamily="18" charset="0"/>
              </a:rPr>
              <a:t>PASS</a:t>
            </a:r>
            <a:r>
              <a:rPr lang="zh-CN" altLang="en-US" sz="2400" b="1" dirty="0">
                <a:latin typeface="Times New Roman" panose="02020603050405020304" pitchFamily="18" charset="0"/>
              </a:rPr>
              <a:t>的特征值为＋时表示</a:t>
            </a:r>
            <a:r>
              <a:rPr lang="en-US" altLang="zh-CN" sz="2400" b="1" dirty="0">
                <a:latin typeface="Times New Roman" panose="02020603050405020304" pitchFamily="18" charset="0"/>
              </a:rPr>
              <a:t>VP</a:t>
            </a:r>
            <a:r>
              <a:rPr lang="zh-CN" altLang="en-US" sz="2400" b="1" dirty="0">
                <a:latin typeface="Times New Roman" panose="02020603050405020304" pitchFamily="18" charset="0"/>
              </a:rPr>
              <a:t>是被动语态：</a:t>
            </a:r>
          </a:p>
          <a:p>
            <a:pPr>
              <a:lnSpc>
                <a:spcPct val="90000"/>
              </a:lnSpc>
              <a:buFont typeface="Wingdings" panose="05000000000000000000" pitchFamily="2" charset="2"/>
              <a:buNone/>
            </a:pPr>
            <a:r>
              <a:rPr lang="zh-CN" altLang="en-US" sz="2400" b="1" dirty="0">
                <a:latin typeface="Times New Roman" panose="02020603050405020304" pitchFamily="18" charset="0"/>
              </a:rPr>
              <a:t>                 </a:t>
            </a:r>
            <a:r>
              <a:rPr lang="en-US" altLang="zh-CN" sz="2400" b="1" dirty="0">
                <a:latin typeface="Times New Roman" panose="02020603050405020304" pitchFamily="18" charset="0"/>
              </a:rPr>
              <a:t>VP</a:t>
            </a:r>
            <a:r>
              <a:rPr lang="en-US" altLang="zh-CN" sz="2400" b="1" dirty="0">
                <a:latin typeface="Times New Roman" panose="02020603050405020304" pitchFamily="18" charset="0"/>
                <a:sym typeface="Symbol" panose="05050102010706020507" pitchFamily="18" charset="2"/>
              </a:rPr>
              <a:t></a:t>
            </a:r>
            <a:r>
              <a:rPr lang="en-US" altLang="zh-CN" sz="2400" b="1" dirty="0">
                <a:latin typeface="Times New Roman" panose="02020603050405020304" pitchFamily="18" charset="0"/>
              </a:rPr>
              <a:t>AUX[be] VP[</a:t>
            </a:r>
            <a:r>
              <a:rPr lang="en-US" altLang="zh-CN" sz="2400" b="1" dirty="0" err="1">
                <a:latin typeface="Times New Roman" panose="02020603050405020304" pitchFamily="18" charset="0"/>
              </a:rPr>
              <a:t>ing</a:t>
            </a:r>
            <a:r>
              <a:rPr lang="en-US" altLang="zh-CN" sz="2400" b="1" dirty="0">
                <a:latin typeface="Times New Roman" panose="02020603050405020304" pitchFamily="18" charset="0"/>
              </a:rPr>
              <a:t>, +</a:t>
            </a:r>
            <a:r>
              <a:rPr lang="en-US" altLang="zh-CN" sz="2400" b="1" dirty="0">
                <a:solidFill>
                  <a:schemeClr val="folHlink"/>
                </a:solidFill>
                <a:latin typeface="Times New Roman" panose="02020603050405020304" pitchFamily="18" charset="0"/>
              </a:rPr>
              <a:t>PASS</a:t>
            </a:r>
            <a:r>
              <a:rPr lang="en-US" altLang="zh-CN" sz="2400" b="1" dirty="0">
                <a:latin typeface="Times New Roman" panose="02020603050405020304" pitchFamily="18" charset="0"/>
              </a:rPr>
              <a:t>]</a:t>
            </a:r>
          </a:p>
          <a:p>
            <a:pPr>
              <a:lnSpc>
                <a:spcPct val="90000"/>
              </a:lnSpc>
              <a:buFont typeface="Wingdings" panose="05000000000000000000" pitchFamily="2" charset="2"/>
              <a:buNone/>
            </a:pPr>
            <a:r>
              <a:rPr lang="en-US" altLang="zh-CN" sz="2400" b="1" dirty="0">
                <a:latin typeface="Times New Roman" panose="02020603050405020304" pitchFamily="18" charset="0"/>
              </a:rPr>
              <a:t>      </a:t>
            </a:r>
            <a:r>
              <a:rPr lang="zh-CN" altLang="en-US" sz="2400" b="1" dirty="0">
                <a:latin typeface="Times New Roman" panose="02020603050405020304" pitchFamily="18" charset="0"/>
              </a:rPr>
              <a:t>而被动态规则是：</a:t>
            </a:r>
          </a:p>
          <a:p>
            <a:pPr>
              <a:lnSpc>
                <a:spcPct val="90000"/>
              </a:lnSpc>
              <a:buFont typeface="Wingdings" panose="05000000000000000000" pitchFamily="2" charset="2"/>
              <a:buNone/>
            </a:pPr>
            <a:r>
              <a:rPr lang="zh-CN" altLang="en-US" sz="2400" b="1" dirty="0">
                <a:latin typeface="Times New Roman" panose="02020603050405020304" pitchFamily="18" charset="0"/>
              </a:rPr>
              <a:t>                 </a:t>
            </a:r>
            <a:r>
              <a:rPr lang="en-US" altLang="zh-CN" sz="2400" b="1" dirty="0">
                <a:latin typeface="Times New Roman" panose="02020603050405020304" pitchFamily="18" charset="0"/>
              </a:rPr>
              <a:t>VP[+</a:t>
            </a:r>
            <a:r>
              <a:rPr lang="en-US" altLang="zh-CN" sz="2400" b="1" dirty="0">
                <a:solidFill>
                  <a:schemeClr val="folHlink"/>
                </a:solidFill>
                <a:latin typeface="Times New Roman" panose="02020603050405020304" pitchFamily="18" charset="0"/>
              </a:rPr>
              <a:t>PASS</a:t>
            </a:r>
            <a:r>
              <a:rPr lang="en-US" altLang="zh-CN" sz="2400" b="1" dirty="0">
                <a:latin typeface="Times New Roman" panose="02020603050405020304" pitchFamily="18" charset="0"/>
              </a:rPr>
              <a:t>]</a:t>
            </a:r>
            <a:r>
              <a:rPr lang="en-US" altLang="zh-CN" sz="2400" b="1" dirty="0">
                <a:latin typeface="Times New Roman" panose="02020603050405020304" pitchFamily="18" charset="0"/>
                <a:sym typeface="Symbol" panose="05050102010706020507" pitchFamily="18" charset="2"/>
              </a:rPr>
              <a:t></a:t>
            </a:r>
            <a:r>
              <a:rPr lang="en-US" altLang="zh-CN" sz="2400" b="1" dirty="0">
                <a:latin typeface="Times New Roman" panose="02020603050405020304" pitchFamily="18" charset="0"/>
              </a:rPr>
              <a:t>AUX[be] VP[</a:t>
            </a:r>
            <a:r>
              <a:rPr lang="en-US" altLang="zh-CN" sz="2400" b="1" dirty="0" err="1">
                <a:latin typeface="Times New Roman" panose="02020603050405020304" pitchFamily="18" charset="0"/>
              </a:rPr>
              <a:t>pastprt</a:t>
            </a:r>
            <a:r>
              <a:rPr lang="en-US" altLang="zh-CN" sz="2400" b="1" dirty="0">
                <a:latin typeface="Times New Roman" panose="02020603050405020304" pitchFamily="18" charset="0"/>
              </a:rPr>
              <a:t>, +</a:t>
            </a:r>
            <a:r>
              <a:rPr lang="en-US" altLang="zh-CN" sz="2400" b="1" dirty="0">
                <a:solidFill>
                  <a:schemeClr val="folHlink"/>
                </a:solidFill>
                <a:latin typeface="Times New Roman" panose="02020603050405020304" pitchFamily="18" charset="0"/>
              </a:rPr>
              <a:t>MAIN</a:t>
            </a:r>
            <a:r>
              <a:rPr lang="en-US" altLang="zh-CN" sz="2400" b="1" dirty="0">
                <a:latin typeface="Times New Roman" panose="02020603050405020304" pitchFamily="18" charset="0"/>
              </a:rPr>
              <a:t>]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E52AFDA5-30FE-4BFF-A6C7-9D6E62D10A22}"/>
              </a:ext>
            </a:extLst>
          </p:cNvPr>
          <p:cNvSpPr>
            <a:spLocks noGrp="1" noChangeArrowheads="1"/>
          </p:cNvSpPr>
          <p:nvPr>
            <p:ph type="title"/>
          </p:nvPr>
        </p:nvSpPr>
        <p:spPr/>
        <p:txBody>
          <a:bodyPr/>
          <a:lstStyle/>
          <a:p>
            <a:pPr eaLnBrk="1" hangingPunct="1"/>
            <a:r>
              <a:rPr lang="zh-CN" altLang="en-US" b="1" dirty="0"/>
              <a:t>英语助动词</a:t>
            </a:r>
            <a:r>
              <a:rPr lang="en-US" altLang="zh-CN" b="1" dirty="0"/>
              <a:t>(10)</a:t>
            </a:r>
            <a:r>
              <a:rPr lang="zh-CN" altLang="en-US" b="1" dirty="0"/>
              <a:t>：被动语态</a:t>
            </a:r>
            <a:endParaRPr lang="en-US" altLang="zh-CN" b="1" dirty="0"/>
          </a:p>
        </p:txBody>
      </p:sp>
      <p:sp>
        <p:nvSpPr>
          <p:cNvPr id="55299" name="Rectangle 3">
            <a:extLst>
              <a:ext uri="{FF2B5EF4-FFF2-40B4-BE49-F238E27FC236}">
                <a16:creationId xmlns:a16="http://schemas.microsoft.com/office/drawing/2014/main" id="{77F38453-DE5C-4FE4-AA5E-85B8B93D3DDD}"/>
              </a:ext>
            </a:extLst>
          </p:cNvPr>
          <p:cNvSpPr txBox="1">
            <a:spLocks noChangeArrowheads="1"/>
          </p:cNvSpPr>
          <p:nvPr/>
        </p:nvSpPr>
        <p:spPr bwMode="auto">
          <a:xfrm>
            <a:off x="566738" y="1752600"/>
            <a:ext cx="8001000" cy="426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95300" indent="-4953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93863" indent="-38735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93913" indent="-398463">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r>
              <a:rPr lang="zh-CN" altLang="en-US" sz="2400" b="1" dirty="0">
                <a:latin typeface="Times New Roman" panose="02020603050405020304" pitchFamily="18" charset="0"/>
              </a:rPr>
              <a:t>有些动词后面须跟名词短语作宾语，但当句子变为被动语态时，该名词短语通常会放到主语的位置，或者放在以介词</a:t>
            </a:r>
            <a:r>
              <a:rPr lang="en-US" altLang="zh-CN" sz="2400" b="1" dirty="0">
                <a:latin typeface="Times New Roman" panose="02020603050405020304" pitchFamily="18" charset="0"/>
              </a:rPr>
              <a:t>by</a:t>
            </a:r>
            <a:r>
              <a:rPr lang="zh-CN" altLang="en-US" sz="2400" b="1" dirty="0">
                <a:latin typeface="Times New Roman" panose="02020603050405020304" pitchFamily="18" charset="0"/>
              </a:rPr>
              <a:t>开头的介词短语中。</a:t>
            </a:r>
            <a:r>
              <a:rPr lang="zh-CN" altLang="en-US" sz="2400" dirty="0">
                <a:latin typeface="Times New Roman" panose="02020603050405020304" pitchFamily="18" charset="0"/>
              </a:rPr>
              <a:t> </a:t>
            </a:r>
          </a:p>
          <a:p>
            <a:r>
              <a:rPr lang="zh-CN" altLang="en-US" sz="2400" b="1" dirty="0">
                <a:latin typeface="Times New Roman" panose="02020603050405020304" pitchFamily="18" charset="0"/>
              </a:rPr>
              <a:t>被动语态的复杂性就在于</a:t>
            </a:r>
            <a:r>
              <a:rPr lang="en-US" altLang="zh-CN" sz="2400" b="1" dirty="0">
                <a:latin typeface="Times New Roman" panose="02020603050405020304" pitchFamily="18" charset="0"/>
              </a:rPr>
              <a:t>VP</a:t>
            </a:r>
            <a:r>
              <a:rPr lang="zh-CN" altLang="en-US" sz="2400" b="1" dirty="0">
                <a:latin typeface="Times New Roman" panose="02020603050405020304" pitchFamily="18" charset="0"/>
              </a:rPr>
              <a:t>中可能缺少了作为宾语的</a:t>
            </a:r>
            <a:r>
              <a:rPr lang="en-US" altLang="zh-CN" sz="2400" b="1" dirty="0">
                <a:latin typeface="Times New Roman" panose="02020603050405020304" pitchFamily="18" charset="0"/>
              </a:rPr>
              <a:t>NP</a:t>
            </a:r>
            <a:r>
              <a:rPr lang="zh-CN" altLang="en-US" sz="2400" b="1" dirty="0">
                <a:latin typeface="Times New Roman" panose="02020603050405020304" pitchFamily="18" charset="0"/>
              </a:rPr>
              <a:t>。为此引入一个新的布尔中心特征，</a:t>
            </a:r>
            <a:r>
              <a:rPr lang="en-US" altLang="zh-CN" sz="2400" b="1" dirty="0">
                <a:latin typeface="Times New Roman" panose="02020603050405020304" pitchFamily="18" charset="0"/>
              </a:rPr>
              <a:t>PASSGAP</a:t>
            </a:r>
            <a:r>
              <a:rPr lang="zh-CN" altLang="en-US" sz="2400" b="1" dirty="0">
                <a:latin typeface="Times New Roman" panose="02020603050405020304" pitchFamily="18" charset="0"/>
              </a:rPr>
              <a:t>，其值为＋表示</a:t>
            </a:r>
            <a:r>
              <a:rPr lang="en-US" altLang="zh-CN" sz="2400" b="1" dirty="0">
                <a:latin typeface="Times New Roman" panose="02020603050405020304" pitchFamily="18" charset="0"/>
              </a:rPr>
              <a:t>VP(</a:t>
            </a:r>
            <a:r>
              <a:rPr lang="zh-CN" altLang="en-US" sz="2400" b="1" dirty="0">
                <a:latin typeface="Times New Roman" panose="02020603050405020304" pitchFamily="18" charset="0"/>
              </a:rPr>
              <a:t>为被动语态且</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缺少宾语</a:t>
            </a:r>
            <a:r>
              <a:rPr lang="en-US" altLang="zh-CN" sz="2400" b="1" dirty="0">
                <a:latin typeface="Times New Roman" panose="02020603050405020304" pitchFamily="18" charset="0"/>
              </a:rPr>
              <a:t>NP</a:t>
            </a:r>
            <a:r>
              <a:rPr lang="zh-CN" altLang="en-US" sz="2400" b="1" dirty="0">
                <a:latin typeface="Times New Roman" panose="02020603050405020304" pitchFamily="18" charset="0"/>
              </a:rPr>
              <a:t>。与往常一样，若规则左边未指明，则表示该特征的默认值是“－”</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非被动语态</a:t>
            </a:r>
            <a:r>
              <a:rPr lang="en-US" altLang="zh-CN" sz="2400" b="1" dirty="0">
                <a:latin typeface="Times New Roman" panose="02020603050405020304" pitchFamily="18" charset="0"/>
              </a:rPr>
              <a:t>)</a:t>
            </a:r>
            <a:r>
              <a:rPr lang="zh-CN" altLang="en-US" sz="2400" b="1" dirty="0">
                <a:latin typeface="Times New Roman" panose="02020603050405020304" pitchFamily="18" charset="0"/>
              </a:rPr>
              <a:t>。</a:t>
            </a:r>
            <a:r>
              <a:rPr lang="zh-CN" altLang="en-US" sz="2400" dirty="0">
                <a:latin typeface="Times New Roman" panose="02020603050405020304" pitchFamily="18" charset="0"/>
              </a:rPr>
              <a:t> 例如，简单</a:t>
            </a:r>
            <a:r>
              <a:rPr lang="en-US" altLang="zh-CN" sz="2400" dirty="0">
                <a:latin typeface="Times New Roman" panose="02020603050405020304" pitchFamily="18" charset="0"/>
              </a:rPr>
              <a:t>_np</a:t>
            </a:r>
            <a:r>
              <a:rPr lang="zh-CN" altLang="en-US" sz="2400" dirty="0">
                <a:latin typeface="Times New Roman" panose="02020603050405020304" pitchFamily="18" charset="0"/>
              </a:rPr>
              <a:t>次范畴的规则可分解为以下两条规则：</a:t>
            </a:r>
          </a:p>
          <a:p>
            <a:pPr>
              <a:buFont typeface="Wingdings" panose="05000000000000000000" pitchFamily="2" charset="2"/>
              <a:buNone/>
            </a:pPr>
            <a:r>
              <a:rPr lang="zh-CN" altLang="en-US" sz="2400" dirty="0">
                <a:latin typeface="Times New Roman" panose="02020603050405020304" pitchFamily="18" charset="0"/>
              </a:rPr>
              <a:t>              </a:t>
            </a:r>
            <a:r>
              <a:rPr lang="en-US" altLang="zh-CN" sz="2000" dirty="0">
                <a:latin typeface="Times New Roman" panose="02020603050405020304" pitchFamily="18" charset="0"/>
              </a:rPr>
              <a:t>VP[</a:t>
            </a:r>
            <a:r>
              <a:rPr lang="zh-CN" altLang="en-US" sz="2000" dirty="0">
                <a:latin typeface="Times New Roman" panose="02020603050405020304" pitchFamily="18" charset="0"/>
              </a:rPr>
              <a:t>－</a:t>
            </a:r>
            <a:r>
              <a:rPr lang="en-US" altLang="zh-CN" sz="2000" dirty="0" err="1">
                <a:latin typeface="Times New Roman" panose="02020603050405020304" pitchFamily="18" charset="0"/>
              </a:rPr>
              <a:t>passgap</a:t>
            </a:r>
            <a:r>
              <a:rPr lang="en-US" altLang="zh-CN" sz="2000" dirty="0">
                <a:latin typeface="Times New Roman" panose="02020603050405020304" pitchFamily="18" charset="0"/>
              </a:rPr>
              <a:t>, +</a:t>
            </a:r>
            <a:r>
              <a:rPr lang="en-US" altLang="zh-CN" sz="2000" b="1" dirty="0">
                <a:solidFill>
                  <a:schemeClr val="folHlink"/>
                </a:solidFill>
                <a:latin typeface="Times New Roman" panose="02020603050405020304" pitchFamily="18" charset="0"/>
              </a:rPr>
              <a:t>MAIN</a:t>
            </a:r>
            <a:r>
              <a:rPr lang="en-US" altLang="zh-CN" sz="2000" dirty="0">
                <a:latin typeface="Times New Roman" panose="02020603050405020304" pitchFamily="18" charset="0"/>
              </a:rPr>
              <a:t>]</a:t>
            </a:r>
            <a:r>
              <a:rPr lang="en-US" altLang="zh-CN" sz="2000" dirty="0">
                <a:latin typeface="Times New Roman" panose="02020603050405020304" pitchFamily="18" charset="0"/>
                <a:sym typeface="Symbol" panose="05050102010706020507" pitchFamily="18" charset="2"/>
              </a:rPr>
              <a:t></a:t>
            </a:r>
            <a:r>
              <a:rPr lang="en-US" altLang="zh-CN" sz="2000" dirty="0">
                <a:latin typeface="Times New Roman" panose="02020603050405020304" pitchFamily="18" charset="0"/>
              </a:rPr>
              <a:t>V[_np] NP</a:t>
            </a:r>
          </a:p>
          <a:p>
            <a:pPr>
              <a:buFont typeface="Wingdings" panose="05000000000000000000" pitchFamily="2" charset="2"/>
              <a:buNone/>
            </a:pPr>
            <a:r>
              <a:rPr lang="en-US" altLang="zh-CN" sz="2000" dirty="0">
                <a:latin typeface="Times New Roman" panose="02020603050405020304" pitchFamily="18" charset="0"/>
              </a:rPr>
              <a:t>                VP[+</a:t>
            </a:r>
            <a:r>
              <a:rPr lang="en-US" altLang="zh-CN" sz="2000" dirty="0" err="1">
                <a:latin typeface="Times New Roman" panose="02020603050405020304" pitchFamily="18" charset="0"/>
              </a:rPr>
              <a:t>passgap</a:t>
            </a:r>
            <a:r>
              <a:rPr lang="en-US" altLang="zh-CN" sz="2000" dirty="0">
                <a:latin typeface="Times New Roman" panose="02020603050405020304" pitchFamily="18" charset="0"/>
              </a:rPr>
              <a:t>, +</a:t>
            </a:r>
            <a:r>
              <a:rPr lang="en-US" altLang="zh-CN" sz="2000" b="1" dirty="0">
                <a:solidFill>
                  <a:schemeClr val="folHlink"/>
                </a:solidFill>
                <a:latin typeface="Times New Roman" panose="02020603050405020304" pitchFamily="18" charset="0"/>
              </a:rPr>
              <a:t>MAIN</a:t>
            </a:r>
            <a:r>
              <a:rPr lang="en-US" altLang="zh-CN" sz="2000" dirty="0">
                <a:latin typeface="Times New Roman" panose="02020603050405020304" pitchFamily="18" charset="0"/>
              </a:rPr>
              <a:t>]</a:t>
            </a:r>
            <a:r>
              <a:rPr lang="en-US" altLang="zh-CN" sz="2000" dirty="0">
                <a:latin typeface="Times New Roman" panose="02020603050405020304" pitchFamily="18" charset="0"/>
                <a:sym typeface="Symbol" panose="05050102010706020507" pitchFamily="18" charset="2"/>
              </a:rPr>
              <a:t></a:t>
            </a:r>
            <a:r>
              <a:rPr lang="en-US" altLang="zh-CN" sz="2000" dirty="0">
                <a:latin typeface="Times New Roman" panose="02020603050405020304" pitchFamily="18" charset="0"/>
              </a:rPr>
              <a:t>V[_np]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3BC1BBBA-5CE3-4EB6-A6C2-30E97FAD1C19}"/>
              </a:ext>
            </a:extLst>
          </p:cNvPr>
          <p:cNvSpPr>
            <a:spLocks noGrp="1" noChangeArrowheads="1"/>
          </p:cNvSpPr>
          <p:nvPr>
            <p:ph type="title"/>
          </p:nvPr>
        </p:nvSpPr>
        <p:spPr/>
        <p:txBody>
          <a:bodyPr/>
          <a:lstStyle/>
          <a:p>
            <a:pPr eaLnBrk="1" hangingPunct="1"/>
            <a:r>
              <a:rPr lang="zh-CN" altLang="en-US" b="1" dirty="0"/>
              <a:t>通用特征系统与合一文法</a:t>
            </a:r>
            <a:r>
              <a:rPr lang="en-US" altLang="zh-CN" b="1" dirty="0"/>
              <a:t>(9)</a:t>
            </a:r>
          </a:p>
        </p:txBody>
      </p:sp>
      <p:sp>
        <p:nvSpPr>
          <p:cNvPr id="56323" name="Rectangle 3">
            <a:extLst>
              <a:ext uri="{FF2B5EF4-FFF2-40B4-BE49-F238E27FC236}">
                <a16:creationId xmlns:a16="http://schemas.microsoft.com/office/drawing/2014/main" id="{BE29CDA1-FF8E-4A94-8805-765B80543BB3}"/>
              </a:ext>
            </a:extLst>
          </p:cNvPr>
          <p:cNvSpPr>
            <a:spLocks noGrp="1" noChangeArrowheads="1"/>
          </p:cNvSpPr>
          <p:nvPr>
            <p:ph type="body" idx="1"/>
          </p:nvPr>
        </p:nvSpPr>
        <p:spPr>
          <a:xfrm>
            <a:off x="566738" y="1895475"/>
            <a:ext cx="8001000" cy="3405188"/>
          </a:xfrm>
        </p:spPr>
        <p:txBody>
          <a:bodyPr/>
          <a:lstStyle/>
          <a:p>
            <a:pPr eaLnBrk="1" hangingPunct="1">
              <a:lnSpc>
                <a:spcPct val="90000"/>
              </a:lnSpc>
            </a:pPr>
            <a:r>
              <a:rPr lang="zh-CN" altLang="en-US" sz="2400" dirty="0"/>
              <a:t>基于合一的形式系统可以通过将特征结构表示为有向图</a:t>
            </a:r>
            <a:r>
              <a:rPr lang="en-US" altLang="zh-CN" sz="2400" dirty="0"/>
              <a:t>(Directed Acyclic graph, DAG)</a:t>
            </a:r>
            <a:r>
              <a:rPr lang="zh-CN" altLang="en-US" sz="2400" dirty="0"/>
              <a:t>而精确定义。特征结构的每个成分和</a:t>
            </a:r>
            <a:r>
              <a:rPr lang="en-US" altLang="zh-CN" sz="2400" dirty="0"/>
              <a:t>(</a:t>
            </a:r>
            <a:r>
              <a:rPr lang="zh-CN" altLang="en-US" sz="2400" dirty="0"/>
              <a:t>特征的</a:t>
            </a:r>
            <a:r>
              <a:rPr lang="en-US" altLang="zh-CN" sz="2400" dirty="0"/>
              <a:t>)</a:t>
            </a:r>
            <a:r>
              <a:rPr lang="zh-CN" altLang="en-US" sz="2400" dirty="0"/>
              <a:t>值表示为节点，特征则表示为带标记的边。例如，下面两个成分可表示为如下页所示的有向图：</a:t>
            </a:r>
          </a:p>
          <a:p>
            <a:pPr eaLnBrk="1" hangingPunct="1">
              <a:lnSpc>
                <a:spcPct val="90000"/>
              </a:lnSpc>
              <a:buFont typeface="Wingdings" panose="05000000000000000000" pitchFamily="2" charset="2"/>
              <a:buNone/>
            </a:pPr>
            <a:r>
              <a:rPr lang="zh-CN" altLang="en-US" sz="2400" dirty="0"/>
              <a:t>        </a:t>
            </a:r>
            <a:r>
              <a:rPr lang="en-US" altLang="zh-CN" sz="2400" dirty="0"/>
              <a:t>N1:  (</a:t>
            </a:r>
            <a:r>
              <a:rPr lang="en-US" altLang="zh-CN" sz="2400" b="1" dirty="0">
                <a:solidFill>
                  <a:schemeClr val="folHlink"/>
                </a:solidFill>
              </a:rPr>
              <a:t>CAT</a:t>
            </a:r>
            <a:r>
              <a:rPr lang="en-US" altLang="zh-CN" sz="2400" dirty="0"/>
              <a:t> N               N2:  (</a:t>
            </a:r>
            <a:r>
              <a:rPr lang="en-US" altLang="zh-CN" sz="2400" b="1" dirty="0">
                <a:solidFill>
                  <a:schemeClr val="folHlink"/>
                </a:solidFill>
              </a:rPr>
              <a:t>CAT</a:t>
            </a:r>
            <a:r>
              <a:rPr lang="en-US" altLang="zh-CN" sz="2400" dirty="0"/>
              <a:t> N</a:t>
            </a:r>
          </a:p>
          <a:p>
            <a:pPr eaLnBrk="1" hangingPunct="1">
              <a:lnSpc>
                <a:spcPct val="90000"/>
              </a:lnSpc>
              <a:buFont typeface="Wingdings" panose="05000000000000000000" pitchFamily="2" charset="2"/>
              <a:buNone/>
            </a:pPr>
            <a:r>
              <a:rPr lang="en-US" altLang="zh-CN" sz="2400" dirty="0"/>
              <a:t>                 </a:t>
            </a:r>
            <a:r>
              <a:rPr lang="en-US" altLang="zh-CN" sz="2400" b="1" dirty="0">
                <a:solidFill>
                  <a:schemeClr val="folHlink"/>
                </a:solidFill>
              </a:rPr>
              <a:t>ROOT</a:t>
            </a:r>
            <a:r>
              <a:rPr lang="en-US" altLang="zh-CN" sz="2400" dirty="0"/>
              <a:t> fish                 </a:t>
            </a:r>
            <a:r>
              <a:rPr lang="en-US" altLang="zh-CN" sz="2400" b="1" dirty="0">
                <a:solidFill>
                  <a:schemeClr val="folHlink"/>
                </a:solidFill>
              </a:rPr>
              <a:t>AGR</a:t>
            </a:r>
            <a:r>
              <a:rPr lang="en-US" altLang="zh-CN" sz="2400" dirty="0"/>
              <a:t> 3s)</a:t>
            </a:r>
          </a:p>
          <a:p>
            <a:pPr eaLnBrk="1" hangingPunct="1">
              <a:lnSpc>
                <a:spcPct val="90000"/>
              </a:lnSpc>
              <a:buFont typeface="Wingdings" panose="05000000000000000000" pitchFamily="2" charset="2"/>
              <a:buNone/>
            </a:pPr>
            <a:r>
              <a:rPr lang="en-US" altLang="zh-CN" sz="2400" dirty="0"/>
              <a:t>                 </a:t>
            </a:r>
            <a:r>
              <a:rPr lang="en-US" altLang="zh-CN" sz="2400" b="1" dirty="0">
                <a:solidFill>
                  <a:schemeClr val="folHlink"/>
                </a:solidFill>
              </a:rPr>
              <a:t>AGR</a:t>
            </a:r>
            <a:r>
              <a:rPr lang="en-US" altLang="zh-CN" sz="2400" dirty="0"/>
              <a:t> {3s 3p})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BB2B939F-1993-4A1A-B167-5BB7CCE86B77}"/>
              </a:ext>
            </a:extLst>
          </p:cNvPr>
          <p:cNvSpPr>
            <a:spLocks noGrp="1" noChangeArrowheads="1"/>
          </p:cNvSpPr>
          <p:nvPr>
            <p:ph type="title"/>
          </p:nvPr>
        </p:nvSpPr>
        <p:spPr/>
        <p:txBody>
          <a:bodyPr/>
          <a:lstStyle/>
          <a:p>
            <a:pPr eaLnBrk="1" hangingPunct="1"/>
            <a:r>
              <a:rPr lang="zh-CN" altLang="en-US" b="1"/>
              <a:t>通用特征系统与合一文法</a:t>
            </a:r>
            <a:r>
              <a:rPr lang="en-US" altLang="zh-CN" b="1"/>
              <a:t>(10)</a:t>
            </a:r>
          </a:p>
        </p:txBody>
      </p:sp>
      <p:grpSp>
        <p:nvGrpSpPr>
          <p:cNvPr id="57347" name="Group 4">
            <a:extLst>
              <a:ext uri="{FF2B5EF4-FFF2-40B4-BE49-F238E27FC236}">
                <a16:creationId xmlns:a16="http://schemas.microsoft.com/office/drawing/2014/main" id="{0AF0558A-06AC-416C-BAF9-2AEE13646109}"/>
              </a:ext>
            </a:extLst>
          </p:cNvPr>
          <p:cNvGrpSpPr>
            <a:grpSpLocks/>
          </p:cNvGrpSpPr>
          <p:nvPr/>
        </p:nvGrpSpPr>
        <p:grpSpPr bwMode="auto">
          <a:xfrm>
            <a:off x="611188" y="2060575"/>
            <a:ext cx="7416800" cy="3816350"/>
            <a:chOff x="2187" y="10275"/>
            <a:chExt cx="7560" cy="3260"/>
          </a:xfrm>
        </p:grpSpPr>
        <p:sp>
          <p:nvSpPr>
            <p:cNvPr id="57348" name="Rectangle 5">
              <a:extLst>
                <a:ext uri="{FF2B5EF4-FFF2-40B4-BE49-F238E27FC236}">
                  <a16:creationId xmlns:a16="http://schemas.microsoft.com/office/drawing/2014/main" id="{57014C80-9442-4AC0-B607-9763C962633F}"/>
                </a:ext>
              </a:extLst>
            </p:cNvPr>
            <p:cNvSpPr>
              <a:spLocks noChangeArrowheads="1"/>
            </p:cNvSpPr>
            <p:nvPr/>
          </p:nvSpPr>
          <p:spPr bwMode="auto">
            <a:xfrm>
              <a:off x="2187" y="10275"/>
              <a:ext cx="7560" cy="3260"/>
            </a:xfrm>
            <a:prstGeom prst="rect">
              <a:avLst/>
            </a:prstGeom>
            <a:solidFill>
              <a:srgbClr val="FFFFFF"/>
            </a:solidFill>
            <a:ln w="9525">
              <a:solidFill>
                <a:srgbClr val="000000"/>
              </a:solidFill>
              <a:miter lim="800000"/>
              <a:headEnd/>
              <a:tailEnd/>
            </a:ln>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eaLnBrk="1" hangingPunct="1"/>
              <a:endParaRPr lang="en-US" altLang="zh-CN" sz="1600"/>
            </a:p>
          </p:txBody>
        </p:sp>
        <p:sp>
          <p:nvSpPr>
            <p:cNvPr id="57349" name="Oval 6">
              <a:extLst>
                <a:ext uri="{FF2B5EF4-FFF2-40B4-BE49-F238E27FC236}">
                  <a16:creationId xmlns:a16="http://schemas.microsoft.com/office/drawing/2014/main" id="{F3C63D80-9AE6-4E4C-9C07-1E50A4D84702}"/>
                </a:ext>
              </a:extLst>
            </p:cNvPr>
            <p:cNvSpPr>
              <a:spLocks noChangeArrowheads="1"/>
            </p:cNvSpPr>
            <p:nvPr/>
          </p:nvSpPr>
          <p:spPr bwMode="auto">
            <a:xfrm>
              <a:off x="3372" y="10601"/>
              <a:ext cx="1155"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N1</a:t>
              </a:r>
              <a:endParaRPr lang="en-US" altLang="zh-CN" sz="1600"/>
            </a:p>
          </p:txBody>
        </p:sp>
        <p:sp>
          <p:nvSpPr>
            <p:cNvPr id="57350" name="Oval 7">
              <a:extLst>
                <a:ext uri="{FF2B5EF4-FFF2-40B4-BE49-F238E27FC236}">
                  <a16:creationId xmlns:a16="http://schemas.microsoft.com/office/drawing/2014/main" id="{84162399-C438-4AAC-9DC0-F849E6B66C57}"/>
                </a:ext>
              </a:extLst>
            </p:cNvPr>
            <p:cNvSpPr>
              <a:spLocks noChangeArrowheads="1"/>
            </p:cNvSpPr>
            <p:nvPr/>
          </p:nvSpPr>
          <p:spPr bwMode="auto">
            <a:xfrm>
              <a:off x="3777" y="12497"/>
              <a:ext cx="1155"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fish</a:t>
              </a:r>
              <a:endParaRPr lang="en-US" altLang="zh-CN" sz="1600"/>
            </a:p>
          </p:txBody>
        </p:sp>
        <p:sp>
          <p:nvSpPr>
            <p:cNvPr id="57351" name="Text Box 8">
              <a:extLst>
                <a:ext uri="{FF2B5EF4-FFF2-40B4-BE49-F238E27FC236}">
                  <a16:creationId xmlns:a16="http://schemas.microsoft.com/office/drawing/2014/main" id="{DD96131F-CDAF-49D0-A426-1E3732257748}"/>
                </a:ext>
              </a:extLst>
            </p:cNvPr>
            <p:cNvSpPr txBox="1">
              <a:spLocks noChangeArrowheads="1"/>
            </p:cNvSpPr>
            <p:nvPr/>
          </p:nvSpPr>
          <p:spPr bwMode="auto">
            <a:xfrm>
              <a:off x="2487" y="10927"/>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CAT</a:t>
              </a:r>
              <a:endParaRPr lang="en-US" altLang="zh-CN" sz="1600">
                <a:solidFill>
                  <a:schemeClr val="folHlink"/>
                </a:solidFill>
              </a:endParaRPr>
            </a:p>
          </p:txBody>
        </p:sp>
        <p:sp>
          <p:nvSpPr>
            <p:cNvPr id="57352" name="Arc 9">
              <a:extLst>
                <a:ext uri="{FF2B5EF4-FFF2-40B4-BE49-F238E27FC236}">
                  <a16:creationId xmlns:a16="http://schemas.microsoft.com/office/drawing/2014/main" id="{C2DDD65F-D869-46E8-BED5-C9D67A7AACFC}"/>
                </a:ext>
              </a:extLst>
            </p:cNvPr>
            <p:cNvSpPr>
              <a:spLocks/>
            </p:cNvSpPr>
            <p:nvPr/>
          </p:nvSpPr>
          <p:spPr bwMode="auto">
            <a:xfrm rot="-4885082">
              <a:off x="2533" y="11166"/>
              <a:ext cx="1132" cy="534"/>
            </a:xfrm>
            <a:custGeom>
              <a:avLst/>
              <a:gdLst>
                <a:gd name="T0" fmla="*/ 0 w 37253"/>
                <a:gd name="T1" fmla="*/ 0 h 21600"/>
                <a:gd name="T2" fmla="*/ 1 w 37253"/>
                <a:gd name="T3" fmla="*/ 0 h 21600"/>
                <a:gd name="T4" fmla="*/ 0 w 37253"/>
                <a:gd name="T5" fmla="*/ 0 h 21600"/>
                <a:gd name="T6" fmla="*/ 0 60000 65536"/>
                <a:gd name="T7" fmla="*/ 0 60000 65536"/>
                <a:gd name="T8" fmla="*/ 0 60000 65536"/>
              </a:gdLst>
              <a:ahLst/>
              <a:cxnLst>
                <a:cxn ang="T6">
                  <a:pos x="T0" y="T1"/>
                </a:cxn>
                <a:cxn ang="T7">
                  <a:pos x="T2" y="T3"/>
                </a:cxn>
                <a:cxn ang="T8">
                  <a:pos x="T4" y="T5"/>
                </a:cxn>
              </a:cxnLst>
              <a:rect l="0" t="0" r="r" b="b"/>
              <a:pathLst>
                <a:path w="37253" h="21600" fill="none" extrusionOk="0">
                  <a:moveTo>
                    <a:pt x="0" y="7011"/>
                  </a:moveTo>
                  <a:cubicBezTo>
                    <a:pt x="4091" y="2543"/>
                    <a:pt x="9871" y="0"/>
                    <a:pt x="15929" y="0"/>
                  </a:cubicBezTo>
                  <a:cubicBezTo>
                    <a:pt x="26529" y="0"/>
                    <a:pt x="35563" y="7692"/>
                    <a:pt x="37252" y="18158"/>
                  </a:cubicBezTo>
                </a:path>
                <a:path w="37253" h="21600" stroke="0" extrusionOk="0">
                  <a:moveTo>
                    <a:pt x="0" y="7011"/>
                  </a:moveTo>
                  <a:cubicBezTo>
                    <a:pt x="4091" y="2543"/>
                    <a:pt x="9871" y="0"/>
                    <a:pt x="15929" y="0"/>
                  </a:cubicBezTo>
                  <a:cubicBezTo>
                    <a:pt x="26529" y="0"/>
                    <a:pt x="35563" y="7692"/>
                    <a:pt x="37252" y="18158"/>
                  </a:cubicBezTo>
                  <a:lnTo>
                    <a:pt x="15929" y="21600"/>
                  </a:lnTo>
                  <a:lnTo>
                    <a:pt x="0" y="7011"/>
                  </a:lnTo>
                  <a:close/>
                </a:path>
              </a:pathLst>
            </a:custGeom>
            <a:noFill/>
            <a:ln w="9525">
              <a:solidFill>
                <a:srgbClr val="000000"/>
              </a:solidFill>
              <a:round/>
              <a:headEnd type="arrow" w="sm" len="med"/>
              <a:tailEnd type="none"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7353" name="Oval 10">
              <a:extLst>
                <a:ext uri="{FF2B5EF4-FFF2-40B4-BE49-F238E27FC236}">
                  <a16:creationId xmlns:a16="http://schemas.microsoft.com/office/drawing/2014/main" id="{4C915398-2E62-4523-9F5B-4353B982DAAE}"/>
                </a:ext>
              </a:extLst>
            </p:cNvPr>
            <p:cNvSpPr>
              <a:spLocks noChangeArrowheads="1"/>
            </p:cNvSpPr>
            <p:nvPr/>
          </p:nvSpPr>
          <p:spPr bwMode="auto">
            <a:xfrm>
              <a:off x="2442" y="12000"/>
              <a:ext cx="1050"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N</a:t>
              </a:r>
              <a:endParaRPr lang="en-US" altLang="zh-CN" sz="1600"/>
            </a:p>
          </p:txBody>
        </p:sp>
        <p:sp>
          <p:nvSpPr>
            <p:cNvPr id="57354" name="Oval 11">
              <a:extLst>
                <a:ext uri="{FF2B5EF4-FFF2-40B4-BE49-F238E27FC236}">
                  <a16:creationId xmlns:a16="http://schemas.microsoft.com/office/drawing/2014/main" id="{D1D0B64C-C368-4D39-9803-14F89A1E752E}"/>
                </a:ext>
              </a:extLst>
            </p:cNvPr>
            <p:cNvSpPr>
              <a:spLocks noChangeArrowheads="1"/>
            </p:cNvSpPr>
            <p:nvPr/>
          </p:nvSpPr>
          <p:spPr bwMode="auto">
            <a:xfrm>
              <a:off x="4830" y="11905"/>
              <a:ext cx="1152"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4000" rIns="54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{3s 3p}</a:t>
              </a:r>
              <a:endParaRPr lang="en-US" altLang="zh-CN" sz="1600"/>
            </a:p>
          </p:txBody>
        </p:sp>
        <p:sp>
          <p:nvSpPr>
            <p:cNvPr id="57355" name="Text Box 12">
              <a:extLst>
                <a:ext uri="{FF2B5EF4-FFF2-40B4-BE49-F238E27FC236}">
                  <a16:creationId xmlns:a16="http://schemas.microsoft.com/office/drawing/2014/main" id="{4F07F35A-5432-4578-AE08-6925C1A9314A}"/>
                </a:ext>
              </a:extLst>
            </p:cNvPr>
            <p:cNvSpPr txBox="1">
              <a:spLocks noChangeArrowheads="1"/>
            </p:cNvSpPr>
            <p:nvPr/>
          </p:nvSpPr>
          <p:spPr bwMode="auto">
            <a:xfrm>
              <a:off x="3792" y="11579"/>
              <a:ext cx="630"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ROOT</a:t>
              </a:r>
              <a:endParaRPr lang="en-US" altLang="zh-CN" sz="1600">
                <a:solidFill>
                  <a:schemeClr val="folHlink"/>
                </a:solidFill>
              </a:endParaRPr>
            </a:p>
          </p:txBody>
        </p:sp>
        <p:sp>
          <p:nvSpPr>
            <p:cNvPr id="57356" name="Arc 13">
              <a:extLst>
                <a:ext uri="{FF2B5EF4-FFF2-40B4-BE49-F238E27FC236}">
                  <a16:creationId xmlns:a16="http://schemas.microsoft.com/office/drawing/2014/main" id="{757BF8F2-7E7D-4B98-9C54-3D7950FB940C}"/>
                </a:ext>
              </a:extLst>
            </p:cNvPr>
            <p:cNvSpPr>
              <a:spLocks/>
            </p:cNvSpPr>
            <p:nvPr/>
          </p:nvSpPr>
          <p:spPr bwMode="auto">
            <a:xfrm rot="720000">
              <a:off x="3641" y="11304"/>
              <a:ext cx="988" cy="1104"/>
            </a:xfrm>
            <a:custGeom>
              <a:avLst/>
              <a:gdLst>
                <a:gd name="T0" fmla="*/ 1 w 21600"/>
                <a:gd name="T1" fmla="*/ 0 h 28838"/>
                <a:gd name="T2" fmla="*/ 2 w 21600"/>
                <a:gd name="T3" fmla="*/ 2 h 28838"/>
                <a:gd name="T4" fmla="*/ 0 w 21600"/>
                <a:gd name="T5" fmla="*/ 1 h 28838"/>
                <a:gd name="T6" fmla="*/ 0 60000 65536"/>
                <a:gd name="T7" fmla="*/ 0 60000 65536"/>
                <a:gd name="T8" fmla="*/ 0 60000 65536"/>
              </a:gdLst>
              <a:ahLst/>
              <a:cxnLst>
                <a:cxn ang="T6">
                  <a:pos x="T0" y="T1"/>
                </a:cxn>
                <a:cxn ang="T7">
                  <a:pos x="T2" y="T3"/>
                </a:cxn>
                <a:cxn ang="T8">
                  <a:pos x="T4" y="T5"/>
                </a:cxn>
              </a:cxnLst>
              <a:rect l="0" t="0" r="r" b="b"/>
              <a:pathLst>
                <a:path w="21600" h="28838" fill="none" extrusionOk="0">
                  <a:moveTo>
                    <a:pt x="5183" y="0"/>
                  </a:moveTo>
                  <a:cubicBezTo>
                    <a:pt x="14826" y="2384"/>
                    <a:pt x="21600" y="11036"/>
                    <a:pt x="21600" y="20969"/>
                  </a:cubicBezTo>
                  <a:cubicBezTo>
                    <a:pt x="21600" y="23661"/>
                    <a:pt x="21096" y="26330"/>
                    <a:pt x="20115" y="28838"/>
                  </a:cubicBezTo>
                </a:path>
                <a:path w="21600" h="28838" stroke="0" extrusionOk="0">
                  <a:moveTo>
                    <a:pt x="5183" y="0"/>
                  </a:moveTo>
                  <a:cubicBezTo>
                    <a:pt x="14826" y="2384"/>
                    <a:pt x="21600" y="11036"/>
                    <a:pt x="21600" y="20969"/>
                  </a:cubicBezTo>
                  <a:cubicBezTo>
                    <a:pt x="21600" y="23661"/>
                    <a:pt x="21096" y="26330"/>
                    <a:pt x="20115" y="28838"/>
                  </a:cubicBezTo>
                  <a:lnTo>
                    <a:pt x="0" y="20969"/>
                  </a:lnTo>
                  <a:lnTo>
                    <a:pt x="5183" y="0"/>
                  </a:lnTo>
                  <a:close/>
                </a:path>
              </a:pathLst>
            </a:custGeom>
            <a:noFill/>
            <a:ln w="9525">
              <a:solidFill>
                <a:srgbClr val="000000"/>
              </a:solidFill>
              <a:round/>
              <a:headEnd/>
              <a:tailEnd type="arrow"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7357" name="Text Box 14">
              <a:extLst>
                <a:ext uri="{FF2B5EF4-FFF2-40B4-BE49-F238E27FC236}">
                  <a16:creationId xmlns:a16="http://schemas.microsoft.com/office/drawing/2014/main" id="{5BA52979-F7C2-4F02-88F8-6A2A994ED506}"/>
                </a:ext>
              </a:extLst>
            </p:cNvPr>
            <p:cNvSpPr txBox="1">
              <a:spLocks noChangeArrowheads="1"/>
            </p:cNvSpPr>
            <p:nvPr/>
          </p:nvSpPr>
          <p:spPr bwMode="auto">
            <a:xfrm>
              <a:off x="4737" y="11253"/>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AGR</a:t>
              </a:r>
              <a:endParaRPr lang="en-US" altLang="zh-CN" sz="1600">
                <a:solidFill>
                  <a:schemeClr val="folHlink"/>
                </a:solidFill>
              </a:endParaRPr>
            </a:p>
          </p:txBody>
        </p:sp>
        <p:sp>
          <p:nvSpPr>
            <p:cNvPr id="57358" name="Arc 15">
              <a:extLst>
                <a:ext uri="{FF2B5EF4-FFF2-40B4-BE49-F238E27FC236}">
                  <a16:creationId xmlns:a16="http://schemas.microsoft.com/office/drawing/2014/main" id="{172ADF39-8D6C-4DFB-9A5D-3FE9D3BE055E}"/>
                </a:ext>
              </a:extLst>
            </p:cNvPr>
            <p:cNvSpPr>
              <a:spLocks/>
            </p:cNvSpPr>
            <p:nvPr/>
          </p:nvSpPr>
          <p:spPr bwMode="auto">
            <a:xfrm rot="1005634">
              <a:off x="4315" y="10933"/>
              <a:ext cx="1222" cy="843"/>
            </a:xfrm>
            <a:custGeom>
              <a:avLst/>
              <a:gdLst>
                <a:gd name="T0" fmla="*/ 0 w 21582"/>
                <a:gd name="T1" fmla="*/ 0 h 21559"/>
                <a:gd name="T2" fmla="*/ 4 w 21582"/>
                <a:gd name="T3" fmla="*/ 1 h 21559"/>
                <a:gd name="T4" fmla="*/ 0 w 21582"/>
                <a:gd name="T5" fmla="*/ 1 h 21559"/>
                <a:gd name="T6" fmla="*/ 0 60000 65536"/>
                <a:gd name="T7" fmla="*/ 0 60000 65536"/>
                <a:gd name="T8" fmla="*/ 0 60000 65536"/>
              </a:gdLst>
              <a:ahLst/>
              <a:cxnLst>
                <a:cxn ang="T6">
                  <a:pos x="T0" y="T1"/>
                </a:cxn>
                <a:cxn ang="T7">
                  <a:pos x="T2" y="T3"/>
                </a:cxn>
                <a:cxn ang="T8">
                  <a:pos x="T4" y="T5"/>
                </a:cxn>
              </a:cxnLst>
              <a:rect l="0" t="0" r="r" b="b"/>
              <a:pathLst>
                <a:path w="21582" h="21559" fill="none" extrusionOk="0">
                  <a:moveTo>
                    <a:pt x="1331" y="0"/>
                  </a:moveTo>
                  <a:cubicBezTo>
                    <a:pt x="12382" y="682"/>
                    <a:pt x="21127" y="9610"/>
                    <a:pt x="21581" y="20672"/>
                  </a:cubicBezTo>
                </a:path>
                <a:path w="21582" h="21559" stroke="0" extrusionOk="0">
                  <a:moveTo>
                    <a:pt x="1331" y="0"/>
                  </a:moveTo>
                  <a:cubicBezTo>
                    <a:pt x="12382" y="682"/>
                    <a:pt x="21127" y="9610"/>
                    <a:pt x="21581" y="20672"/>
                  </a:cubicBezTo>
                  <a:lnTo>
                    <a:pt x="0" y="21559"/>
                  </a:lnTo>
                  <a:lnTo>
                    <a:pt x="1331" y="0"/>
                  </a:lnTo>
                  <a:close/>
                </a:path>
              </a:pathLst>
            </a:custGeom>
            <a:noFill/>
            <a:ln w="9525">
              <a:solidFill>
                <a:srgbClr val="000000"/>
              </a:solidFill>
              <a:round/>
              <a:headEnd/>
              <a:tailEnd type="arrow"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7359" name="Oval 16">
              <a:extLst>
                <a:ext uri="{FF2B5EF4-FFF2-40B4-BE49-F238E27FC236}">
                  <a16:creationId xmlns:a16="http://schemas.microsoft.com/office/drawing/2014/main" id="{D3684333-68E7-4318-AD5F-2054ABD3716D}"/>
                </a:ext>
              </a:extLst>
            </p:cNvPr>
            <p:cNvSpPr>
              <a:spLocks noChangeArrowheads="1"/>
            </p:cNvSpPr>
            <p:nvPr/>
          </p:nvSpPr>
          <p:spPr bwMode="auto">
            <a:xfrm>
              <a:off x="6897" y="10678"/>
              <a:ext cx="1155"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N2</a:t>
              </a:r>
              <a:endParaRPr lang="en-US" altLang="zh-CN" sz="1600"/>
            </a:p>
          </p:txBody>
        </p:sp>
        <p:sp>
          <p:nvSpPr>
            <p:cNvPr id="57360" name="Text Box 17">
              <a:extLst>
                <a:ext uri="{FF2B5EF4-FFF2-40B4-BE49-F238E27FC236}">
                  <a16:creationId xmlns:a16="http://schemas.microsoft.com/office/drawing/2014/main" id="{64E407E5-30D5-4CF8-A51C-C18632053D87}"/>
                </a:ext>
              </a:extLst>
            </p:cNvPr>
            <p:cNvSpPr txBox="1">
              <a:spLocks noChangeArrowheads="1"/>
            </p:cNvSpPr>
            <p:nvPr/>
          </p:nvSpPr>
          <p:spPr bwMode="auto">
            <a:xfrm>
              <a:off x="6012" y="11004"/>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CAT</a:t>
              </a:r>
              <a:endParaRPr lang="en-US" altLang="zh-CN" sz="1600">
                <a:solidFill>
                  <a:schemeClr val="folHlink"/>
                </a:solidFill>
              </a:endParaRPr>
            </a:p>
          </p:txBody>
        </p:sp>
        <p:sp>
          <p:nvSpPr>
            <p:cNvPr id="57361" name="Arc 18">
              <a:extLst>
                <a:ext uri="{FF2B5EF4-FFF2-40B4-BE49-F238E27FC236}">
                  <a16:creationId xmlns:a16="http://schemas.microsoft.com/office/drawing/2014/main" id="{877C6691-9DA5-4E9B-BD09-96A6FFACC6EE}"/>
                </a:ext>
              </a:extLst>
            </p:cNvPr>
            <p:cNvSpPr>
              <a:spLocks/>
            </p:cNvSpPr>
            <p:nvPr/>
          </p:nvSpPr>
          <p:spPr bwMode="auto">
            <a:xfrm rot="-4885082">
              <a:off x="6058" y="11243"/>
              <a:ext cx="1132" cy="534"/>
            </a:xfrm>
            <a:custGeom>
              <a:avLst/>
              <a:gdLst>
                <a:gd name="T0" fmla="*/ 0 w 37253"/>
                <a:gd name="T1" fmla="*/ 0 h 21600"/>
                <a:gd name="T2" fmla="*/ 1 w 37253"/>
                <a:gd name="T3" fmla="*/ 0 h 21600"/>
                <a:gd name="T4" fmla="*/ 0 w 37253"/>
                <a:gd name="T5" fmla="*/ 0 h 21600"/>
                <a:gd name="T6" fmla="*/ 0 60000 65536"/>
                <a:gd name="T7" fmla="*/ 0 60000 65536"/>
                <a:gd name="T8" fmla="*/ 0 60000 65536"/>
              </a:gdLst>
              <a:ahLst/>
              <a:cxnLst>
                <a:cxn ang="T6">
                  <a:pos x="T0" y="T1"/>
                </a:cxn>
                <a:cxn ang="T7">
                  <a:pos x="T2" y="T3"/>
                </a:cxn>
                <a:cxn ang="T8">
                  <a:pos x="T4" y="T5"/>
                </a:cxn>
              </a:cxnLst>
              <a:rect l="0" t="0" r="r" b="b"/>
              <a:pathLst>
                <a:path w="37253" h="21600" fill="none" extrusionOk="0">
                  <a:moveTo>
                    <a:pt x="0" y="7011"/>
                  </a:moveTo>
                  <a:cubicBezTo>
                    <a:pt x="4091" y="2543"/>
                    <a:pt x="9871" y="0"/>
                    <a:pt x="15929" y="0"/>
                  </a:cubicBezTo>
                  <a:cubicBezTo>
                    <a:pt x="26529" y="0"/>
                    <a:pt x="35563" y="7692"/>
                    <a:pt x="37252" y="18158"/>
                  </a:cubicBezTo>
                </a:path>
                <a:path w="37253" h="21600" stroke="0" extrusionOk="0">
                  <a:moveTo>
                    <a:pt x="0" y="7011"/>
                  </a:moveTo>
                  <a:cubicBezTo>
                    <a:pt x="4091" y="2543"/>
                    <a:pt x="9871" y="0"/>
                    <a:pt x="15929" y="0"/>
                  </a:cubicBezTo>
                  <a:cubicBezTo>
                    <a:pt x="26529" y="0"/>
                    <a:pt x="35563" y="7692"/>
                    <a:pt x="37252" y="18158"/>
                  </a:cubicBezTo>
                  <a:lnTo>
                    <a:pt x="15929" y="21600"/>
                  </a:lnTo>
                  <a:lnTo>
                    <a:pt x="0" y="7011"/>
                  </a:lnTo>
                  <a:close/>
                </a:path>
              </a:pathLst>
            </a:custGeom>
            <a:noFill/>
            <a:ln w="9525">
              <a:solidFill>
                <a:srgbClr val="000000"/>
              </a:solidFill>
              <a:round/>
              <a:headEnd type="arrow" w="sm" len="med"/>
              <a:tailEnd type="none"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7362" name="Oval 19">
              <a:extLst>
                <a:ext uri="{FF2B5EF4-FFF2-40B4-BE49-F238E27FC236}">
                  <a16:creationId xmlns:a16="http://schemas.microsoft.com/office/drawing/2014/main" id="{B4D33A20-969E-4E97-A5E2-2B5426F1D384}"/>
                </a:ext>
              </a:extLst>
            </p:cNvPr>
            <p:cNvSpPr>
              <a:spLocks noChangeArrowheads="1"/>
            </p:cNvSpPr>
            <p:nvPr/>
          </p:nvSpPr>
          <p:spPr bwMode="auto">
            <a:xfrm>
              <a:off x="6285" y="12017"/>
              <a:ext cx="1050"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N</a:t>
              </a:r>
              <a:endParaRPr lang="en-US" altLang="zh-CN" sz="1600"/>
            </a:p>
          </p:txBody>
        </p:sp>
        <p:sp>
          <p:nvSpPr>
            <p:cNvPr id="57363" name="Oval 20">
              <a:extLst>
                <a:ext uri="{FF2B5EF4-FFF2-40B4-BE49-F238E27FC236}">
                  <a16:creationId xmlns:a16="http://schemas.microsoft.com/office/drawing/2014/main" id="{95AEADCB-FD51-4BD0-A357-BB49BE97644C}"/>
                </a:ext>
              </a:extLst>
            </p:cNvPr>
            <p:cNvSpPr>
              <a:spLocks noChangeArrowheads="1"/>
            </p:cNvSpPr>
            <p:nvPr/>
          </p:nvSpPr>
          <p:spPr bwMode="auto">
            <a:xfrm>
              <a:off x="8280" y="12012"/>
              <a:ext cx="1077"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4000" rIns="54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{3s}</a:t>
              </a:r>
              <a:endParaRPr lang="en-US" altLang="zh-CN" sz="1600"/>
            </a:p>
          </p:txBody>
        </p:sp>
        <p:sp>
          <p:nvSpPr>
            <p:cNvPr id="57364" name="Text Box 21">
              <a:extLst>
                <a:ext uri="{FF2B5EF4-FFF2-40B4-BE49-F238E27FC236}">
                  <a16:creationId xmlns:a16="http://schemas.microsoft.com/office/drawing/2014/main" id="{21F63063-11CA-43A5-A2A8-CB30A77A3F40}"/>
                </a:ext>
              </a:extLst>
            </p:cNvPr>
            <p:cNvSpPr txBox="1">
              <a:spLocks noChangeArrowheads="1"/>
            </p:cNvSpPr>
            <p:nvPr/>
          </p:nvSpPr>
          <p:spPr bwMode="auto">
            <a:xfrm>
              <a:off x="8262" y="11330"/>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AGR</a:t>
              </a:r>
              <a:endParaRPr lang="en-US" altLang="zh-CN" sz="1600">
                <a:solidFill>
                  <a:schemeClr val="folHlink"/>
                </a:solidFill>
              </a:endParaRPr>
            </a:p>
          </p:txBody>
        </p:sp>
        <p:sp>
          <p:nvSpPr>
            <p:cNvPr id="57365" name="Arc 22">
              <a:extLst>
                <a:ext uri="{FF2B5EF4-FFF2-40B4-BE49-F238E27FC236}">
                  <a16:creationId xmlns:a16="http://schemas.microsoft.com/office/drawing/2014/main" id="{E9EBA619-4EC0-4969-8E5D-D03EB36D9D0E}"/>
                </a:ext>
              </a:extLst>
            </p:cNvPr>
            <p:cNvSpPr>
              <a:spLocks/>
            </p:cNvSpPr>
            <p:nvPr/>
          </p:nvSpPr>
          <p:spPr bwMode="auto">
            <a:xfrm rot="1005634">
              <a:off x="7840" y="11010"/>
              <a:ext cx="1222" cy="843"/>
            </a:xfrm>
            <a:custGeom>
              <a:avLst/>
              <a:gdLst>
                <a:gd name="T0" fmla="*/ 0 w 21582"/>
                <a:gd name="T1" fmla="*/ 0 h 21559"/>
                <a:gd name="T2" fmla="*/ 4 w 21582"/>
                <a:gd name="T3" fmla="*/ 1 h 21559"/>
                <a:gd name="T4" fmla="*/ 0 w 21582"/>
                <a:gd name="T5" fmla="*/ 1 h 21559"/>
                <a:gd name="T6" fmla="*/ 0 60000 65536"/>
                <a:gd name="T7" fmla="*/ 0 60000 65536"/>
                <a:gd name="T8" fmla="*/ 0 60000 65536"/>
              </a:gdLst>
              <a:ahLst/>
              <a:cxnLst>
                <a:cxn ang="T6">
                  <a:pos x="T0" y="T1"/>
                </a:cxn>
                <a:cxn ang="T7">
                  <a:pos x="T2" y="T3"/>
                </a:cxn>
                <a:cxn ang="T8">
                  <a:pos x="T4" y="T5"/>
                </a:cxn>
              </a:cxnLst>
              <a:rect l="0" t="0" r="r" b="b"/>
              <a:pathLst>
                <a:path w="21582" h="21559" fill="none" extrusionOk="0">
                  <a:moveTo>
                    <a:pt x="1331" y="0"/>
                  </a:moveTo>
                  <a:cubicBezTo>
                    <a:pt x="12382" y="682"/>
                    <a:pt x="21127" y="9610"/>
                    <a:pt x="21581" y="20672"/>
                  </a:cubicBezTo>
                </a:path>
                <a:path w="21582" h="21559" stroke="0" extrusionOk="0">
                  <a:moveTo>
                    <a:pt x="1331" y="0"/>
                  </a:moveTo>
                  <a:cubicBezTo>
                    <a:pt x="12382" y="682"/>
                    <a:pt x="21127" y="9610"/>
                    <a:pt x="21581" y="20672"/>
                  </a:cubicBezTo>
                  <a:lnTo>
                    <a:pt x="0" y="21559"/>
                  </a:lnTo>
                  <a:lnTo>
                    <a:pt x="1331" y="0"/>
                  </a:lnTo>
                  <a:close/>
                </a:path>
              </a:pathLst>
            </a:custGeom>
            <a:noFill/>
            <a:ln w="9525">
              <a:solidFill>
                <a:srgbClr val="000000"/>
              </a:solidFill>
              <a:round/>
              <a:headEnd/>
              <a:tailEnd type="arrow"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9B9577A9-6EAC-4CDB-A8B1-15636E75D200}"/>
              </a:ext>
            </a:extLst>
          </p:cNvPr>
          <p:cNvSpPr>
            <a:spLocks noGrp="1" noChangeArrowheads="1"/>
          </p:cNvSpPr>
          <p:nvPr>
            <p:ph type="title"/>
          </p:nvPr>
        </p:nvSpPr>
        <p:spPr/>
        <p:txBody>
          <a:bodyPr/>
          <a:lstStyle/>
          <a:p>
            <a:pPr eaLnBrk="1" hangingPunct="1"/>
            <a:r>
              <a:rPr lang="zh-CN" altLang="en-US" b="1"/>
              <a:t>通用特征系统与合一文法</a:t>
            </a:r>
            <a:r>
              <a:rPr lang="en-US" altLang="zh-CN" b="1"/>
              <a:t>(11)</a:t>
            </a:r>
          </a:p>
        </p:txBody>
      </p:sp>
      <p:sp>
        <p:nvSpPr>
          <p:cNvPr id="58371" name="Rectangle 3">
            <a:extLst>
              <a:ext uri="{FF2B5EF4-FFF2-40B4-BE49-F238E27FC236}">
                <a16:creationId xmlns:a16="http://schemas.microsoft.com/office/drawing/2014/main" id="{52AA89E2-0D73-46BF-936D-5F63BE5C6F52}"/>
              </a:ext>
            </a:extLst>
          </p:cNvPr>
          <p:cNvSpPr>
            <a:spLocks noGrp="1" noChangeArrowheads="1"/>
          </p:cNvSpPr>
          <p:nvPr>
            <p:ph type="body" idx="1"/>
          </p:nvPr>
        </p:nvSpPr>
        <p:spPr>
          <a:xfrm>
            <a:off x="566738" y="1897063"/>
            <a:ext cx="8001000" cy="3548062"/>
          </a:xfrm>
        </p:spPr>
        <p:txBody>
          <a:bodyPr/>
          <a:lstStyle/>
          <a:p>
            <a:pPr eaLnBrk="1" hangingPunct="1"/>
            <a:r>
              <a:rPr lang="zh-CN" altLang="en-US" sz="2600" dirty="0"/>
              <a:t>在有向图中没有输入边</a:t>
            </a:r>
            <a:r>
              <a:rPr lang="en-US" altLang="zh-CN" sz="2600" dirty="0"/>
              <a:t>(incoming)</a:t>
            </a:r>
            <a:r>
              <a:rPr lang="zh-CN" altLang="en-US" sz="2600" dirty="0"/>
              <a:t>的节点称为</a:t>
            </a:r>
            <a:r>
              <a:rPr lang="zh-CN" altLang="en-US" sz="2600" b="1" dirty="0"/>
              <a:t>源</a:t>
            </a:r>
            <a:r>
              <a:rPr lang="en-US" altLang="zh-CN" sz="2600" dirty="0"/>
              <a:t>(</a:t>
            </a:r>
            <a:r>
              <a:rPr lang="en-US" altLang="zh-CN" sz="2600" b="1" dirty="0"/>
              <a:t>source</a:t>
            </a:r>
            <a:r>
              <a:rPr lang="en-US" altLang="zh-CN" sz="2600" dirty="0"/>
              <a:t>)</a:t>
            </a:r>
            <a:r>
              <a:rPr lang="zh-CN" altLang="en-US" sz="2600" dirty="0"/>
              <a:t>，如前页图的节点</a:t>
            </a:r>
            <a:r>
              <a:rPr lang="en-US" altLang="zh-CN" sz="2600" dirty="0"/>
              <a:t>N1</a:t>
            </a:r>
            <a:r>
              <a:rPr lang="zh-CN" altLang="en-US" sz="2600" dirty="0"/>
              <a:t>和</a:t>
            </a:r>
            <a:r>
              <a:rPr lang="en-US" altLang="zh-CN" sz="2600" dirty="0"/>
              <a:t>N2</a:t>
            </a:r>
            <a:r>
              <a:rPr lang="zh-CN" altLang="en-US" sz="2600" dirty="0"/>
              <a:t>。特征结构的有向无环图有唯一的源点，称为</a:t>
            </a:r>
            <a:r>
              <a:rPr lang="zh-CN" altLang="en-US" sz="2600" b="1" dirty="0"/>
              <a:t>根节点</a:t>
            </a:r>
            <a:r>
              <a:rPr lang="en-US" altLang="zh-CN" sz="2600" dirty="0"/>
              <a:t>(</a:t>
            </a:r>
            <a:r>
              <a:rPr lang="en-US" altLang="zh-CN" sz="2600" b="1" dirty="0"/>
              <a:t>root node</a:t>
            </a:r>
            <a:r>
              <a:rPr lang="en-US" altLang="zh-CN" sz="2600" dirty="0"/>
              <a:t>)</a:t>
            </a:r>
            <a:r>
              <a:rPr lang="zh-CN" altLang="en-US" sz="2600" dirty="0"/>
              <a:t>；有向图也叫做</a:t>
            </a:r>
            <a:r>
              <a:rPr lang="zh-CN" altLang="en-US" sz="2600" b="1" dirty="0"/>
              <a:t>置根于</a:t>
            </a:r>
            <a:r>
              <a:rPr lang="en-US" altLang="zh-CN" sz="2600" dirty="0"/>
              <a:t>(rooted)</a:t>
            </a:r>
            <a:r>
              <a:rPr lang="zh-CN" altLang="en-US" sz="2600" dirty="0"/>
              <a:t>该节点。有向图中没有输出边</a:t>
            </a:r>
            <a:r>
              <a:rPr lang="en-US" altLang="zh-CN" sz="2600" dirty="0"/>
              <a:t>(outgoing)</a:t>
            </a:r>
            <a:r>
              <a:rPr lang="zh-CN" altLang="en-US" sz="2600" dirty="0"/>
              <a:t>的节点称为</a:t>
            </a:r>
            <a:r>
              <a:rPr lang="zh-CN" altLang="en-US" sz="2600" b="1" dirty="0"/>
              <a:t>汇</a:t>
            </a:r>
            <a:r>
              <a:rPr lang="en-US" altLang="zh-CN" sz="2600" dirty="0"/>
              <a:t>(</a:t>
            </a:r>
            <a:r>
              <a:rPr lang="en-US" altLang="zh-CN" sz="2600" b="1" dirty="0"/>
              <a:t>sink</a:t>
            </a:r>
            <a:r>
              <a:rPr lang="en-US" altLang="zh-CN" sz="2600" dirty="0"/>
              <a:t>)</a:t>
            </a:r>
            <a:r>
              <a:rPr lang="zh-CN" altLang="en-US" sz="2600" dirty="0"/>
              <a:t>。汇点是原子特征或原子特征集合所标记的特征结构</a:t>
            </a:r>
            <a:r>
              <a:rPr lang="en-US" altLang="zh-CN" sz="2600" dirty="0"/>
              <a:t>(</a:t>
            </a:r>
            <a:r>
              <a:rPr lang="zh-CN" altLang="en-US" sz="2600" dirty="0"/>
              <a:t>如</a:t>
            </a:r>
            <a:r>
              <a:rPr lang="en-US" altLang="zh-CN" sz="2600" dirty="0"/>
              <a:t>{3s 3p})</a:t>
            </a:r>
            <a:r>
              <a:rPr lang="zh-CN" altLang="en-US" sz="2600" dirty="0"/>
              <a:t>。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332A012B-94E0-4312-9EDE-DD55BC001E72}"/>
              </a:ext>
            </a:extLst>
          </p:cNvPr>
          <p:cNvSpPr>
            <a:spLocks noGrp="1" noChangeArrowheads="1"/>
          </p:cNvSpPr>
          <p:nvPr>
            <p:ph type="title"/>
          </p:nvPr>
        </p:nvSpPr>
        <p:spPr/>
        <p:txBody>
          <a:bodyPr/>
          <a:lstStyle/>
          <a:p>
            <a:pPr eaLnBrk="1" hangingPunct="1"/>
            <a:r>
              <a:rPr lang="zh-CN" altLang="en-US" b="1"/>
              <a:t>通用特征系统与合一文法</a:t>
            </a:r>
            <a:r>
              <a:rPr lang="en-US" altLang="zh-CN" b="1"/>
              <a:t>(12)</a:t>
            </a:r>
          </a:p>
        </p:txBody>
      </p:sp>
      <p:sp>
        <p:nvSpPr>
          <p:cNvPr id="59395" name="Rectangle 3">
            <a:extLst>
              <a:ext uri="{FF2B5EF4-FFF2-40B4-BE49-F238E27FC236}">
                <a16:creationId xmlns:a16="http://schemas.microsoft.com/office/drawing/2014/main" id="{2E3CB14E-06C2-4253-8CFF-5E5F2A3742FB}"/>
              </a:ext>
            </a:extLst>
          </p:cNvPr>
          <p:cNvSpPr>
            <a:spLocks noGrp="1" noChangeArrowheads="1"/>
          </p:cNvSpPr>
          <p:nvPr>
            <p:ph type="body" idx="1"/>
          </p:nvPr>
        </p:nvSpPr>
        <p:spPr>
          <a:xfrm>
            <a:off x="566738" y="1752600"/>
            <a:ext cx="8001000" cy="596900"/>
          </a:xfrm>
        </p:spPr>
        <p:txBody>
          <a:bodyPr/>
          <a:lstStyle/>
          <a:p>
            <a:pPr eaLnBrk="1" hangingPunct="1">
              <a:lnSpc>
                <a:spcPct val="80000"/>
              </a:lnSpc>
            </a:pPr>
            <a:r>
              <a:rPr lang="zh-CN" altLang="en-US" sz="1900" dirty="0"/>
              <a:t>两个特征结构的合一可通过图合一算法来定义。此算法以两个有根节点的有向图作为输入，输出则是两个结构最一般合一的有向图。 </a:t>
            </a:r>
          </a:p>
        </p:txBody>
      </p:sp>
      <p:sp>
        <p:nvSpPr>
          <p:cNvPr id="59396" name="Text Box 4">
            <a:extLst>
              <a:ext uri="{FF2B5EF4-FFF2-40B4-BE49-F238E27FC236}">
                <a16:creationId xmlns:a16="http://schemas.microsoft.com/office/drawing/2014/main" id="{523C19BD-8784-4992-9D82-B138CEC2D5B1}"/>
              </a:ext>
            </a:extLst>
          </p:cNvPr>
          <p:cNvSpPr txBox="1">
            <a:spLocks noChangeArrowheads="1"/>
          </p:cNvSpPr>
          <p:nvPr/>
        </p:nvSpPr>
        <p:spPr bwMode="auto">
          <a:xfrm>
            <a:off x="611188" y="2420938"/>
            <a:ext cx="7921625" cy="4032250"/>
          </a:xfrm>
          <a:prstGeom prst="rect">
            <a:avLst/>
          </a:prstGeom>
          <a:solidFill>
            <a:srgbClr val="FFFFFF"/>
          </a:solidFill>
          <a:ln w="9525">
            <a:solidFill>
              <a:srgbClr val="000000"/>
            </a:solidFill>
            <a:miter lim="800000"/>
            <a:headEnd/>
            <a:tailEnd/>
          </a:ln>
        </p:spPr>
        <p:txBody>
          <a:bodyPr/>
          <a:lstStyle>
            <a:lvl1pPr>
              <a:defRPr>
                <a:solidFill>
                  <a:schemeClr val="tx1"/>
                </a:solidFill>
                <a:latin typeface="Verdana" panose="020B0604030504040204" pitchFamily="34" charset="0"/>
                <a:ea typeface="宋体" panose="02010600030101010101" pitchFamily="2" charset="-122"/>
              </a:defRPr>
            </a:lvl1pPr>
            <a:lvl2pPr>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spcAft>
                <a:spcPts val="775"/>
              </a:spcAft>
            </a:pPr>
            <a:r>
              <a:rPr lang="zh-CN" altLang="en-US" b="1">
                <a:latin typeface="Times New Roman" panose="02020603050405020304" pitchFamily="18" charset="0"/>
              </a:rPr>
              <a:t>输入</a:t>
            </a:r>
            <a:r>
              <a:rPr lang="zh-CN" altLang="en-US">
                <a:latin typeface="Times New Roman" panose="02020603050405020304" pitchFamily="18" charset="0"/>
              </a:rPr>
              <a:t>：根节点为</a:t>
            </a:r>
            <a:r>
              <a:rPr lang="en-US" altLang="zh-CN">
                <a:latin typeface="Times New Roman" panose="02020603050405020304" pitchFamily="18" charset="0"/>
              </a:rPr>
              <a:t>N</a:t>
            </a:r>
            <a:r>
              <a:rPr lang="en-US" altLang="zh-CN" baseline="-25000">
                <a:latin typeface="Times New Roman" panose="02020603050405020304" pitchFamily="18" charset="0"/>
              </a:rPr>
              <a:t>i</a:t>
            </a:r>
            <a:r>
              <a:rPr lang="zh-CN" altLang="en-US">
                <a:latin typeface="Times New Roman" panose="02020603050405020304" pitchFamily="18" charset="0"/>
              </a:rPr>
              <a:t>和根节点为</a:t>
            </a:r>
            <a:r>
              <a:rPr lang="en-US" altLang="zh-CN">
                <a:latin typeface="Times New Roman" panose="02020603050405020304" pitchFamily="18" charset="0"/>
              </a:rPr>
              <a:t>N</a:t>
            </a:r>
            <a:r>
              <a:rPr lang="en-US" altLang="zh-CN" baseline="-25000">
                <a:latin typeface="Times New Roman" panose="02020603050405020304" pitchFamily="18" charset="0"/>
              </a:rPr>
              <a:t>j</a:t>
            </a:r>
            <a:r>
              <a:rPr lang="zh-CN" altLang="en-US">
                <a:latin typeface="Times New Roman" panose="02020603050405020304" pitchFamily="18" charset="0"/>
              </a:rPr>
              <a:t>的有向图</a:t>
            </a:r>
          </a:p>
          <a:p>
            <a:pPr eaLnBrk="1" hangingPunct="1">
              <a:buFont typeface="Times New Roman" panose="02020603050405020304" pitchFamily="18" charset="0"/>
              <a:buChar char="1"/>
            </a:pPr>
            <a:r>
              <a:rPr lang="zh-CN" altLang="en-US">
                <a:latin typeface="Times New Roman" panose="02020603050405020304" pitchFamily="18" charset="0"/>
              </a:rPr>
              <a:t>、若</a:t>
            </a:r>
            <a:r>
              <a:rPr lang="en-US" altLang="zh-CN">
                <a:latin typeface="Times New Roman" panose="02020603050405020304" pitchFamily="18" charset="0"/>
              </a:rPr>
              <a:t>N</a:t>
            </a:r>
            <a:r>
              <a:rPr lang="en-US" altLang="zh-CN" baseline="-25000">
                <a:latin typeface="Times New Roman" panose="02020603050405020304" pitchFamily="18" charset="0"/>
              </a:rPr>
              <a:t>i</a:t>
            </a:r>
            <a:r>
              <a:rPr lang="zh-CN" altLang="en-US">
                <a:latin typeface="Times New Roman" panose="02020603050405020304" pitchFamily="18" charset="0"/>
              </a:rPr>
              <a:t>和</a:t>
            </a:r>
            <a:r>
              <a:rPr lang="en-US" altLang="zh-CN">
                <a:latin typeface="Times New Roman" panose="02020603050405020304" pitchFamily="18" charset="0"/>
              </a:rPr>
              <a:t>N</a:t>
            </a:r>
            <a:r>
              <a:rPr lang="en-US" altLang="zh-CN" baseline="-25000">
                <a:latin typeface="Times New Roman" panose="02020603050405020304" pitchFamily="18" charset="0"/>
              </a:rPr>
              <a:t>j</a:t>
            </a:r>
            <a:r>
              <a:rPr lang="zh-CN" altLang="en-US">
                <a:latin typeface="Times New Roman" panose="02020603050405020304" pitchFamily="18" charset="0"/>
              </a:rPr>
              <a:t>相等，则成功并返回</a:t>
            </a:r>
            <a:r>
              <a:rPr lang="en-US" altLang="zh-CN">
                <a:latin typeface="Times New Roman" panose="02020603050405020304" pitchFamily="18" charset="0"/>
              </a:rPr>
              <a:t>N</a:t>
            </a:r>
            <a:r>
              <a:rPr lang="en-US" altLang="zh-CN" baseline="-25000">
                <a:latin typeface="Times New Roman" panose="02020603050405020304" pitchFamily="18" charset="0"/>
              </a:rPr>
              <a:t>i</a:t>
            </a:r>
            <a:r>
              <a:rPr lang="zh-CN" altLang="en-US">
                <a:latin typeface="Times New Roman" panose="02020603050405020304" pitchFamily="18" charset="0"/>
              </a:rPr>
              <a:t>。</a:t>
            </a:r>
          </a:p>
          <a:p>
            <a:pPr eaLnBrk="1" hangingPunct="1">
              <a:buFont typeface="Times New Roman" panose="02020603050405020304" pitchFamily="18" charset="0"/>
              <a:buChar char="2"/>
            </a:pPr>
            <a:r>
              <a:rPr lang="zh-CN" altLang="en-US">
                <a:latin typeface="Times New Roman" panose="02020603050405020304" pitchFamily="18" charset="0"/>
              </a:rPr>
              <a:t>、若</a:t>
            </a:r>
            <a:r>
              <a:rPr lang="en-US" altLang="zh-CN">
                <a:latin typeface="Times New Roman" panose="02020603050405020304" pitchFamily="18" charset="0"/>
              </a:rPr>
              <a:t>N</a:t>
            </a:r>
            <a:r>
              <a:rPr lang="en-US" altLang="zh-CN" baseline="-25000">
                <a:latin typeface="Times New Roman" panose="02020603050405020304" pitchFamily="18" charset="0"/>
              </a:rPr>
              <a:t>i</a:t>
            </a:r>
            <a:r>
              <a:rPr lang="zh-CN" altLang="en-US">
                <a:latin typeface="Times New Roman" panose="02020603050405020304" pitchFamily="18" charset="0"/>
              </a:rPr>
              <a:t>和</a:t>
            </a:r>
            <a:r>
              <a:rPr lang="en-US" altLang="zh-CN">
                <a:latin typeface="Times New Roman" panose="02020603050405020304" pitchFamily="18" charset="0"/>
              </a:rPr>
              <a:t>N</a:t>
            </a:r>
            <a:r>
              <a:rPr lang="en-US" altLang="zh-CN" baseline="-25000">
                <a:latin typeface="Times New Roman" panose="02020603050405020304" pitchFamily="18" charset="0"/>
              </a:rPr>
              <a:t>j</a:t>
            </a:r>
            <a:r>
              <a:rPr lang="zh-CN" altLang="en-US">
                <a:latin typeface="Times New Roman" panose="02020603050405020304" pitchFamily="18" charset="0"/>
              </a:rPr>
              <a:t>都是汇点，</a:t>
            </a:r>
          </a:p>
          <a:p>
            <a:pPr lvl="1" algn="just" eaLnBrk="1" hangingPunct="1">
              <a:buFont typeface="Times New Roman" panose="02020603050405020304" pitchFamily="18" charset="0"/>
              <a:buChar char="a"/>
            </a:pPr>
            <a:r>
              <a:rPr lang="en-US" altLang="zh-CN">
                <a:latin typeface="Times New Roman" panose="02020603050405020304" pitchFamily="18" charset="0"/>
              </a:rPr>
              <a:t>. </a:t>
            </a:r>
            <a:r>
              <a:rPr lang="zh-CN" altLang="en-US">
                <a:latin typeface="Times New Roman" panose="02020603050405020304" pitchFamily="18" charset="0"/>
              </a:rPr>
              <a:t>如果它们的标记集合的交集非空，则返回一个新节点，该节点的标记为</a:t>
            </a:r>
            <a:r>
              <a:rPr lang="en-US" altLang="zh-CN">
                <a:latin typeface="Times New Roman" panose="02020603050405020304" pitchFamily="18" charset="0"/>
              </a:rPr>
              <a:t>N</a:t>
            </a:r>
            <a:r>
              <a:rPr lang="en-US" altLang="zh-CN" baseline="-25000">
                <a:latin typeface="Times New Roman" panose="02020603050405020304" pitchFamily="18" charset="0"/>
              </a:rPr>
              <a:t>i</a:t>
            </a:r>
            <a:r>
              <a:rPr lang="zh-CN" altLang="en-US">
                <a:latin typeface="Times New Roman" panose="02020603050405020304" pitchFamily="18" charset="0"/>
              </a:rPr>
              <a:t>和</a:t>
            </a:r>
            <a:r>
              <a:rPr lang="en-US" altLang="zh-CN">
                <a:latin typeface="Times New Roman" panose="02020603050405020304" pitchFamily="18" charset="0"/>
              </a:rPr>
              <a:t>N</a:t>
            </a:r>
            <a:r>
              <a:rPr lang="en-US" altLang="zh-CN" baseline="-25000">
                <a:latin typeface="Times New Roman" panose="02020603050405020304" pitchFamily="18" charset="0"/>
              </a:rPr>
              <a:t>j</a:t>
            </a:r>
            <a:r>
              <a:rPr lang="zh-CN" altLang="en-US">
                <a:latin typeface="Times New Roman" panose="02020603050405020304" pitchFamily="18" charset="0"/>
              </a:rPr>
              <a:t>的交集。</a:t>
            </a:r>
          </a:p>
          <a:p>
            <a:pPr lvl="1" eaLnBrk="1" hangingPunct="1">
              <a:buFont typeface="Times New Roman" panose="02020603050405020304" pitchFamily="18" charset="0"/>
              <a:buChar char="b"/>
            </a:pPr>
            <a:r>
              <a:rPr lang="en-US" altLang="zh-CN">
                <a:latin typeface="Times New Roman" panose="02020603050405020304" pitchFamily="18" charset="0"/>
              </a:rPr>
              <a:t>. </a:t>
            </a:r>
            <a:r>
              <a:rPr lang="zh-CN" altLang="en-US">
                <a:latin typeface="Times New Roman" panose="02020603050405020304" pitchFamily="18" charset="0"/>
              </a:rPr>
              <a:t>否则，两个图不能合一。</a:t>
            </a:r>
          </a:p>
          <a:p>
            <a:pPr algn="just" eaLnBrk="1" hangingPunct="1">
              <a:buFont typeface="Times New Roman" panose="02020603050405020304" pitchFamily="18" charset="0"/>
              <a:buChar char="3"/>
            </a:pPr>
            <a:r>
              <a:rPr lang="zh-CN" altLang="en-US">
                <a:latin typeface="Times New Roman" panose="02020603050405020304" pitchFamily="18" charset="0"/>
              </a:rPr>
              <a:t>、若</a:t>
            </a:r>
            <a:r>
              <a:rPr lang="en-US" altLang="zh-CN">
                <a:latin typeface="Times New Roman" panose="02020603050405020304" pitchFamily="18" charset="0"/>
              </a:rPr>
              <a:t>N</a:t>
            </a:r>
            <a:r>
              <a:rPr lang="en-US" altLang="zh-CN" baseline="-25000">
                <a:latin typeface="Times New Roman" panose="02020603050405020304" pitchFamily="18" charset="0"/>
              </a:rPr>
              <a:t>i</a:t>
            </a:r>
            <a:r>
              <a:rPr lang="zh-CN" altLang="en-US">
                <a:latin typeface="Times New Roman" panose="02020603050405020304" pitchFamily="18" charset="0"/>
              </a:rPr>
              <a:t>和</a:t>
            </a:r>
            <a:r>
              <a:rPr lang="en-US" altLang="zh-CN">
                <a:latin typeface="Times New Roman" panose="02020603050405020304" pitchFamily="18" charset="0"/>
              </a:rPr>
              <a:t>N</a:t>
            </a:r>
            <a:r>
              <a:rPr lang="en-US" altLang="zh-CN" baseline="-25000">
                <a:latin typeface="Times New Roman" panose="02020603050405020304" pitchFamily="18" charset="0"/>
              </a:rPr>
              <a:t>j</a:t>
            </a:r>
            <a:r>
              <a:rPr lang="zh-CN" altLang="en-US">
                <a:latin typeface="Times New Roman" panose="02020603050405020304" pitchFamily="18" charset="0"/>
              </a:rPr>
              <a:t>不是汇点，则创建一个新节点</a:t>
            </a:r>
            <a:r>
              <a:rPr lang="en-US" altLang="zh-CN">
                <a:latin typeface="Times New Roman" panose="02020603050405020304" pitchFamily="18" charset="0"/>
              </a:rPr>
              <a:t>N</a:t>
            </a:r>
            <a:r>
              <a:rPr lang="zh-CN" altLang="en-US">
                <a:latin typeface="Times New Roman" panose="02020603050405020304" pitchFamily="18" charset="0"/>
              </a:rPr>
              <a:t>。对每条由</a:t>
            </a:r>
            <a:r>
              <a:rPr lang="en-US" altLang="zh-CN">
                <a:latin typeface="Times New Roman" panose="02020603050405020304" pitchFamily="18" charset="0"/>
              </a:rPr>
              <a:t>N</a:t>
            </a:r>
            <a:r>
              <a:rPr lang="en-US" altLang="zh-CN" baseline="-25000">
                <a:latin typeface="Times New Roman" panose="02020603050405020304" pitchFamily="18" charset="0"/>
              </a:rPr>
              <a:t>i</a:t>
            </a:r>
            <a:r>
              <a:rPr lang="zh-CN" altLang="en-US">
                <a:latin typeface="Times New Roman" panose="02020603050405020304" pitchFamily="18" charset="0"/>
              </a:rPr>
              <a:t>指向</a:t>
            </a:r>
            <a:r>
              <a:rPr lang="en-US" altLang="zh-CN">
                <a:latin typeface="Times New Roman" panose="02020603050405020304" pitchFamily="18" charset="0"/>
              </a:rPr>
              <a:t>NF</a:t>
            </a:r>
            <a:r>
              <a:rPr lang="en-US" altLang="zh-CN" baseline="-25000">
                <a:latin typeface="Times New Roman" panose="02020603050405020304" pitchFamily="18" charset="0"/>
              </a:rPr>
              <a:t>i</a:t>
            </a:r>
            <a:r>
              <a:rPr lang="zh-CN" altLang="en-US">
                <a:latin typeface="Times New Roman" panose="02020603050405020304" pitchFamily="18" charset="0"/>
              </a:rPr>
              <a:t>的标记为</a:t>
            </a:r>
            <a:r>
              <a:rPr lang="en-US" altLang="zh-CN">
                <a:latin typeface="Times New Roman" panose="02020603050405020304" pitchFamily="18" charset="0"/>
              </a:rPr>
              <a:t>F</a:t>
            </a:r>
            <a:r>
              <a:rPr lang="zh-CN" altLang="en-US">
                <a:latin typeface="Times New Roman" panose="02020603050405020304" pitchFamily="18" charset="0"/>
              </a:rPr>
              <a:t>的边，</a:t>
            </a:r>
          </a:p>
          <a:p>
            <a:pPr lvl="1" algn="just" eaLnBrk="1" hangingPunct="1">
              <a:buFont typeface="Times New Roman" panose="02020603050405020304" pitchFamily="18" charset="0"/>
              <a:buChar char="a"/>
            </a:pPr>
            <a:r>
              <a:rPr lang="en-US" altLang="zh-CN">
                <a:latin typeface="Times New Roman" panose="02020603050405020304" pitchFamily="18" charset="0"/>
              </a:rPr>
              <a:t>. </a:t>
            </a:r>
            <a:r>
              <a:rPr lang="zh-CN" altLang="en-US">
                <a:latin typeface="Times New Roman" panose="02020603050405020304" pitchFamily="18" charset="0"/>
              </a:rPr>
              <a:t>如果有一条从</a:t>
            </a:r>
            <a:r>
              <a:rPr lang="en-US" altLang="zh-CN">
                <a:latin typeface="Times New Roman" panose="02020603050405020304" pitchFamily="18" charset="0"/>
              </a:rPr>
              <a:t>N</a:t>
            </a:r>
            <a:r>
              <a:rPr lang="en-US" altLang="zh-CN" baseline="-25000">
                <a:latin typeface="Times New Roman" panose="02020603050405020304" pitchFamily="18" charset="0"/>
              </a:rPr>
              <a:t>j</a:t>
            </a:r>
            <a:r>
              <a:rPr lang="zh-CN" altLang="en-US">
                <a:latin typeface="Times New Roman" panose="02020603050405020304" pitchFamily="18" charset="0"/>
              </a:rPr>
              <a:t>到</a:t>
            </a:r>
            <a:r>
              <a:rPr lang="en-US" altLang="zh-CN">
                <a:latin typeface="Times New Roman" panose="02020603050405020304" pitchFamily="18" charset="0"/>
              </a:rPr>
              <a:t>NF</a:t>
            </a:r>
            <a:r>
              <a:rPr lang="en-US" altLang="zh-CN" baseline="-25000">
                <a:latin typeface="Times New Roman" panose="02020603050405020304" pitchFamily="18" charset="0"/>
              </a:rPr>
              <a:t>j</a:t>
            </a:r>
            <a:r>
              <a:rPr lang="zh-CN" altLang="en-US">
                <a:latin typeface="Times New Roman" panose="02020603050405020304" pitchFamily="18" charset="0"/>
              </a:rPr>
              <a:t>的标记为</a:t>
            </a:r>
            <a:r>
              <a:rPr lang="en-US" altLang="zh-CN">
                <a:latin typeface="Times New Roman" panose="02020603050405020304" pitchFamily="18" charset="0"/>
              </a:rPr>
              <a:t>F</a:t>
            </a:r>
            <a:r>
              <a:rPr lang="zh-CN" altLang="en-US">
                <a:latin typeface="Times New Roman" panose="02020603050405020304" pitchFamily="18" charset="0"/>
              </a:rPr>
              <a:t>的边，则递归地合一</a:t>
            </a:r>
            <a:r>
              <a:rPr lang="en-US" altLang="zh-CN">
                <a:latin typeface="Times New Roman" panose="02020603050405020304" pitchFamily="18" charset="0"/>
              </a:rPr>
              <a:t>NF</a:t>
            </a:r>
            <a:r>
              <a:rPr lang="en-US" altLang="zh-CN" baseline="-25000">
                <a:latin typeface="Times New Roman" panose="02020603050405020304" pitchFamily="18" charset="0"/>
              </a:rPr>
              <a:t>i</a:t>
            </a:r>
            <a:r>
              <a:rPr lang="zh-CN" altLang="en-US">
                <a:latin typeface="Times New Roman" panose="02020603050405020304" pitchFamily="18" charset="0"/>
              </a:rPr>
              <a:t>和</a:t>
            </a:r>
            <a:r>
              <a:rPr lang="en-US" altLang="zh-CN">
                <a:latin typeface="Times New Roman" panose="02020603050405020304" pitchFamily="18" charset="0"/>
              </a:rPr>
              <a:t>NF</a:t>
            </a:r>
            <a:r>
              <a:rPr lang="en-US" altLang="zh-CN" baseline="-25000">
                <a:latin typeface="Times New Roman" panose="02020603050405020304" pitchFamily="18" charset="0"/>
              </a:rPr>
              <a:t>j</a:t>
            </a:r>
            <a:r>
              <a:rPr lang="zh-CN" altLang="en-US">
                <a:latin typeface="Times New Roman" panose="02020603050405020304" pitchFamily="18" charset="0"/>
              </a:rPr>
              <a:t>。并在成功返回时，构造一条从</a:t>
            </a:r>
            <a:r>
              <a:rPr lang="en-US" altLang="zh-CN">
                <a:latin typeface="Times New Roman" panose="02020603050405020304" pitchFamily="18" charset="0"/>
              </a:rPr>
              <a:t>N</a:t>
            </a:r>
            <a:r>
              <a:rPr lang="zh-CN" altLang="en-US">
                <a:latin typeface="Times New Roman" panose="02020603050405020304" pitchFamily="18" charset="0"/>
              </a:rPr>
              <a:t>到返回节点的标记为</a:t>
            </a:r>
            <a:r>
              <a:rPr lang="en-US" altLang="zh-CN">
                <a:latin typeface="Times New Roman" panose="02020603050405020304" pitchFamily="18" charset="0"/>
              </a:rPr>
              <a:t>F</a:t>
            </a:r>
            <a:r>
              <a:rPr lang="zh-CN" altLang="en-US">
                <a:latin typeface="Times New Roman" panose="02020603050405020304" pitchFamily="18" charset="0"/>
              </a:rPr>
              <a:t>的边。</a:t>
            </a:r>
          </a:p>
          <a:p>
            <a:pPr lvl="1" eaLnBrk="1" hangingPunct="1">
              <a:buFont typeface="Times New Roman" panose="02020603050405020304" pitchFamily="18" charset="0"/>
              <a:buChar char="b"/>
            </a:pPr>
            <a:r>
              <a:rPr lang="en-US" altLang="zh-CN">
                <a:latin typeface="Times New Roman" panose="02020603050405020304" pitchFamily="18" charset="0"/>
              </a:rPr>
              <a:t>. </a:t>
            </a:r>
            <a:r>
              <a:rPr lang="zh-CN" altLang="en-US">
                <a:latin typeface="Times New Roman" panose="02020603050405020304" pitchFamily="18" charset="0"/>
              </a:rPr>
              <a:t>如果没有从</a:t>
            </a:r>
            <a:r>
              <a:rPr lang="en-US" altLang="zh-CN">
                <a:latin typeface="Times New Roman" panose="02020603050405020304" pitchFamily="18" charset="0"/>
              </a:rPr>
              <a:t>N</a:t>
            </a:r>
            <a:r>
              <a:rPr lang="en-US" altLang="zh-CN" baseline="-25000">
                <a:latin typeface="Times New Roman" panose="02020603050405020304" pitchFamily="18" charset="0"/>
              </a:rPr>
              <a:t>j</a:t>
            </a:r>
            <a:r>
              <a:rPr lang="zh-CN" altLang="en-US">
                <a:latin typeface="Times New Roman" panose="02020603050405020304" pitchFamily="18" charset="0"/>
              </a:rPr>
              <a:t>到</a:t>
            </a:r>
            <a:r>
              <a:rPr lang="en-US" altLang="zh-CN">
                <a:latin typeface="Times New Roman" panose="02020603050405020304" pitchFamily="18" charset="0"/>
              </a:rPr>
              <a:t>NF</a:t>
            </a:r>
            <a:r>
              <a:rPr lang="en-US" altLang="zh-CN" baseline="-25000">
                <a:latin typeface="Times New Roman" panose="02020603050405020304" pitchFamily="18" charset="0"/>
              </a:rPr>
              <a:t>j</a:t>
            </a:r>
            <a:r>
              <a:rPr lang="zh-CN" altLang="en-US">
                <a:latin typeface="Times New Roman" panose="02020603050405020304" pitchFamily="18" charset="0"/>
              </a:rPr>
              <a:t>的标记为</a:t>
            </a:r>
            <a:r>
              <a:rPr lang="en-US" altLang="zh-CN">
                <a:latin typeface="Times New Roman" panose="02020603050405020304" pitchFamily="18" charset="0"/>
              </a:rPr>
              <a:t>F</a:t>
            </a:r>
            <a:r>
              <a:rPr lang="zh-CN" altLang="en-US">
                <a:latin typeface="Times New Roman" panose="02020603050405020304" pitchFamily="18" charset="0"/>
              </a:rPr>
              <a:t>的边，则构造一条从</a:t>
            </a:r>
            <a:r>
              <a:rPr lang="en-US" altLang="zh-CN">
                <a:latin typeface="Times New Roman" panose="02020603050405020304" pitchFamily="18" charset="0"/>
              </a:rPr>
              <a:t>N</a:t>
            </a:r>
            <a:r>
              <a:rPr lang="zh-CN" altLang="en-US">
                <a:latin typeface="Times New Roman" panose="02020603050405020304" pitchFamily="18" charset="0"/>
              </a:rPr>
              <a:t>到</a:t>
            </a:r>
            <a:r>
              <a:rPr lang="en-US" altLang="zh-CN">
                <a:latin typeface="Times New Roman" panose="02020603050405020304" pitchFamily="18" charset="0"/>
              </a:rPr>
              <a:t>NF</a:t>
            </a:r>
            <a:r>
              <a:rPr lang="en-US" altLang="zh-CN" baseline="-25000">
                <a:latin typeface="Times New Roman" panose="02020603050405020304" pitchFamily="18" charset="0"/>
              </a:rPr>
              <a:t>i</a:t>
            </a:r>
            <a:r>
              <a:rPr lang="zh-CN" altLang="en-US">
                <a:latin typeface="Times New Roman" panose="02020603050405020304" pitchFamily="18" charset="0"/>
              </a:rPr>
              <a:t>的标记为</a:t>
            </a:r>
            <a:r>
              <a:rPr lang="en-US" altLang="zh-CN">
                <a:latin typeface="Times New Roman" panose="02020603050405020304" pitchFamily="18" charset="0"/>
              </a:rPr>
              <a:t>F</a:t>
            </a:r>
            <a:r>
              <a:rPr lang="zh-CN" altLang="en-US">
                <a:latin typeface="Times New Roman" panose="02020603050405020304" pitchFamily="18" charset="0"/>
              </a:rPr>
              <a:t>的边。</a:t>
            </a:r>
          </a:p>
          <a:p>
            <a:pPr lvl="1" algn="just" eaLnBrk="1" hangingPunct="1">
              <a:buFont typeface="Times New Roman" panose="02020603050405020304" pitchFamily="18" charset="0"/>
              <a:buChar char="c"/>
            </a:pPr>
            <a:r>
              <a:rPr lang="en-US" altLang="zh-CN">
                <a:latin typeface="Times New Roman" panose="02020603050405020304" pitchFamily="18" charset="0"/>
              </a:rPr>
              <a:t>. </a:t>
            </a:r>
            <a:r>
              <a:rPr lang="zh-CN" altLang="en-US">
                <a:latin typeface="Times New Roman" panose="02020603050405020304" pitchFamily="18" charset="0"/>
              </a:rPr>
              <a:t>对于每条从</a:t>
            </a:r>
            <a:r>
              <a:rPr lang="en-US" altLang="zh-CN">
                <a:latin typeface="Times New Roman" panose="02020603050405020304" pitchFamily="18" charset="0"/>
              </a:rPr>
              <a:t>N</a:t>
            </a:r>
            <a:r>
              <a:rPr lang="en-US" altLang="zh-CN" baseline="-25000">
                <a:latin typeface="Times New Roman" panose="02020603050405020304" pitchFamily="18" charset="0"/>
              </a:rPr>
              <a:t>j</a:t>
            </a:r>
            <a:r>
              <a:rPr lang="zh-CN" altLang="en-US">
                <a:latin typeface="Times New Roman" panose="02020603050405020304" pitchFamily="18" charset="0"/>
              </a:rPr>
              <a:t>到</a:t>
            </a:r>
            <a:r>
              <a:rPr lang="en-US" altLang="zh-CN">
                <a:latin typeface="Times New Roman" panose="02020603050405020304" pitchFamily="18" charset="0"/>
              </a:rPr>
              <a:t>NF</a:t>
            </a:r>
            <a:r>
              <a:rPr lang="en-US" altLang="zh-CN" baseline="-25000">
                <a:latin typeface="Times New Roman" panose="02020603050405020304" pitchFamily="18" charset="0"/>
              </a:rPr>
              <a:t>j</a:t>
            </a:r>
            <a:r>
              <a:rPr lang="zh-CN" altLang="en-US">
                <a:latin typeface="Times New Roman" panose="02020603050405020304" pitchFamily="18" charset="0"/>
              </a:rPr>
              <a:t>的标记为</a:t>
            </a:r>
            <a:r>
              <a:rPr lang="en-US" altLang="zh-CN">
                <a:latin typeface="Times New Roman" panose="02020603050405020304" pitchFamily="18" charset="0"/>
              </a:rPr>
              <a:t>F</a:t>
            </a:r>
            <a:r>
              <a:rPr lang="zh-CN" altLang="en-US">
                <a:latin typeface="Times New Roman" panose="02020603050405020304" pitchFamily="18" charset="0"/>
              </a:rPr>
              <a:t>的边，如果找不到离开</a:t>
            </a:r>
            <a:r>
              <a:rPr lang="en-US" altLang="zh-CN">
                <a:latin typeface="Times New Roman" panose="02020603050405020304" pitchFamily="18" charset="0"/>
              </a:rPr>
              <a:t>N</a:t>
            </a:r>
            <a:r>
              <a:rPr lang="en-US" altLang="zh-CN" baseline="-25000">
                <a:latin typeface="Times New Roman" panose="02020603050405020304" pitchFamily="18" charset="0"/>
              </a:rPr>
              <a:t>i</a:t>
            </a:r>
            <a:r>
              <a:rPr lang="zh-CN" altLang="en-US">
                <a:latin typeface="Times New Roman" panose="02020603050405020304" pitchFamily="18" charset="0"/>
              </a:rPr>
              <a:t>的标记为</a:t>
            </a:r>
            <a:r>
              <a:rPr lang="en-US" altLang="zh-CN">
                <a:latin typeface="Times New Roman" panose="02020603050405020304" pitchFamily="18" charset="0"/>
              </a:rPr>
              <a:t>F</a:t>
            </a:r>
            <a:r>
              <a:rPr lang="zh-CN" altLang="en-US">
                <a:latin typeface="Times New Roman" panose="02020603050405020304" pitchFamily="18" charset="0"/>
              </a:rPr>
              <a:t>的边，则构造一条从</a:t>
            </a:r>
            <a:r>
              <a:rPr lang="en-US" altLang="zh-CN">
                <a:latin typeface="Times New Roman" panose="02020603050405020304" pitchFamily="18" charset="0"/>
              </a:rPr>
              <a:t>N</a:t>
            </a:r>
            <a:r>
              <a:rPr lang="zh-CN" altLang="en-US">
                <a:latin typeface="Times New Roman" panose="02020603050405020304" pitchFamily="18" charset="0"/>
              </a:rPr>
              <a:t>到</a:t>
            </a:r>
            <a:r>
              <a:rPr lang="en-US" altLang="zh-CN">
                <a:latin typeface="Times New Roman" panose="02020603050405020304" pitchFamily="18" charset="0"/>
              </a:rPr>
              <a:t>NF</a:t>
            </a:r>
            <a:r>
              <a:rPr lang="en-US" altLang="zh-CN" baseline="-25000">
                <a:latin typeface="Times New Roman" panose="02020603050405020304" pitchFamily="18" charset="0"/>
              </a:rPr>
              <a:t>j</a:t>
            </a:r>
            <a:r>
              <a:rPr lang="zh-CN" altLang="en-US">
                <a:latin typeface="Times New Roman" panose="02020603050405020304" pitchFamily="18" charset="0"/>
              </a:rPr>
              <a:t>的标记为</a:t>
            </a:r>
            <a:r>
              <a:rPr lang="en-US" altLang="zh-CN">
                <a:latin typeface="Times New Roman" panose="02020603050405020304" pitchFamily="18" charset="0"/>
              </a:rPr>
              <a:t>F</a:t>
            </a:r>
            <a:r>
              <a:rPr lang="zh-CN" altLang="en-US">
                <a:latin typeface="Times New Roman" panose="02020603050405020304" pitchFamily="18" charset="0"/>
              </a:rPr>
              <a:t>的边。</a:t>
            </a:r>
            <a:endParaRPr lang="zh-CN" alt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5047CCF8-D1A3-4EBB-9A9E-B36BE67CE47A}"/>
              </a:ext>
            </a:extLst>
          </p:cNvPr>
          <p:cNvSpPr>
            <a:spLocks noGrp="1" noChangeArrowheads="1"/>
          </p:cNvSpPr>
          <p:nvPr>
            <p:ph type="title"/>
          </p:nvPr>
        </p:nvSpPr>
        <p:spPr/>
        <p:txBody>
          <a:bodyPr/>
          <a:lstStyle/>
          <a:p>
            <a:pPr eaLnBrk="1" hangingPunct="1"/>
            <a:r>
              <a:rPr lang="zh-CN" altLang="en-US" b="1"/>
              <a:t>通用特征系统与合一文法</a:t>
            </a:r>
            <a:r>
              <a:rPr lang="en-US" altLang="zh-CN" b="1"/>
              <a:t>(13)</a:t>
            </a:r>
          </a:p>
        </p:txBody>
      </p:sp>
      <p:sp>
        <p:nvSpPr>
          <p:cNvPr id="60419" name="Rectangle 3">
            <a:extLst>
              <a:ext uri="{FF2B5EF4-FFF2-40B4-BE49-F238E27FC236}">
                <a16:creationId xmlns:a16="http://schemas.microsoft.com/office/drawing/2014/main" id="{5D62D298-918E-4755-BE52-F406AA68BA7A}"/>
              </a:ext>
            </a:extLst>
          </p:cNvPr>
          <p:cNvSpPr>
            <a:spLocks noGrp="1" noChangeArrowheads="1"/>
          </p:cNvSpPr>
          <p:nvPr>
            <p:ph type="body" idx="1"/>
          </p:nvPr>
        </p:nvSpPr>
        <p:spPr>
          <a:xfrm>
            <a:off x="566738" y="1752600"/>
            <a:ext cx="8001000" cy="1531938"/>
          </a:xfrm>
        </p:spPr>
        <p:txBody>
          <a:bodyPr/>
          <a:lstStyle/>
          <a:p>
            <a:pPr eaLnBrk="1" hangingPunct="1"/>
            <a:r>
              <a:rPr lang="zh-CN" altLang="en-US" sz="2000"/>
              <a:t>运用图合一算法，可将下图的两个结构合一为</a:t>
            </a:r>
          </a:p>
          <a:p>
            <a:pPr eaLnBrk="1" hangingPunct="1">
              <a:buFont typeface="Wingdings" panose="05000000000000000000" pitchFamily="2" charset="2"/>
              <a:buNone/>
            </a:pPr>
            <a:r>
              <a:rPr lang="zh-CN" altLang="en-US" sz="2000"/>
              <a:t>      </a:t>
            </a:r>
            <a:r>
              <a:rPr lang="en-US" altLang="zh-CN" sz="2000"/>
              <a:t>N3:  (</a:t>
            </a:r>
            <a:r>
              <a:rPr lang="en-US" altLang="zh-CN" sz="2000" b="1">
                <a:solidFill>
                  <a:schemeClr val="folHlink"/>
                </a:solidFill>
              </a:rPr>
              <a:t>CAT</a:t>
            </a:r>
            <a:r>
              <a:rPr lang="en-US" altLang="zh-CN" sz="2000"/>
              <a:t> N</a:t>
            </a:r>
          </a:p>
          <a:p>
            <a:pPr eaLnBrk="1" hangingPunct="1">
              <a:buFont typeface="Wingdings" panose="05000000000000000000" pitchFamily="2" charset="2"/>
              <a:buNone/>
            </a:pPr>
            <a:r>
              <a:rPr lang="en-US" altLang="zh-CN" sz="2000"/>
              <a:t>               </a:t>
            </a:r>
            <a:r>
              <a:rPr lang="en-US" altLang="zh-CN" sz="2000" b="1">
                <a:solidFill>
                  <a:schemeClr val="folHlink"/>
                </a:solidFill>
              </a:rPr>
              <a:t>ROOT</a:t>
            </a:r>
            <a:r>
              <a:rPr lang="en-US" altLang="zh-CN" sz="2000"/>
              <a:t> fish</a:t>
            </a:r>
          </a:p>
          <a:p>
            <a:pPr eaLnBrk="1" hangingPunct="1">
              <a:buFont typeface="Wingdings" panose="05000000000000000000" pitchFamily="2" charset="2"/>
              <a:buNone/>
            </a:pPr>
            <a:r>
              <a:rPr lang="en-US" altLang="zh-CN" sz="2000"/>
              <a:t>               </a:t>
            </a:r>
            <a:r>
              <a:rPr lang="en-US" altLang="zh-CN" sz="2000" b="1">
                <a:solidFill>
                  <a:schemeClr val="folHlink"/>
                </a:solidFill>
              </a:rPr>
              <a:t>AGR</a:t>
            </a:r>
            <a:r>
              <a:rPr lang="en-US" altLang="zh-CN" sz="2000"/>
              <a:t> 3s) </a:t>
            </a:r>
          </a:p>
        </p:txBody>
      </p:sp>
      <p:grpSp>
        <p:nvGrpSpPr>
          <p:cNvPr id="60420" name="Group 4">
            <a:extLst>
              <a:ext uri="{FF2B5EF4-FFF2-40B4-BE49-F238E27FC236}">
                <a16:creationId xmlns:a16="http://schemas.microsoft.com/office/drawing/2014/main" id="{8D9B4CAE-4F7A-4D97-BD31-D2815CD0F8EB}"/>
              </a:ext>
            </a:extLst>
          </p:cNvPr>
          <p:cNvGrpSpPr>
            <a:grpSpLocks/>
          </p:cNvGrpSpPr>
          <p:nvPr/>
        </p:nvGrpSpPr>
        <p:grpSpPr bwMode="auto">
          <a:xfrm>
            <a:off x="684213" y="3211513"/>
            <a:ext cx="7416800" cy="3097212"/>
            <a:chOff x="2187" y="10275"/>
            <a:chExt cx="7560" cy="3260"/>
          </a:xfrm>
        </p:grpSpPr>
        <p:sp>
          <p:nvSpPr>
            <p:cNvPr id="60421" name="Rectangle 5">
              <a:extLst>
                <a:ext uri="{FF2B5EF4-FFF2-40B4-BE49-F238E27FC236}">
                  <a16:creationId xmlns:a16="http://schemas.microsoft.com/office/drawing/2014/main" id="{5D094983-092A-4F54-BDAC-8477016C1F01}"/>
                </a:ext>
              </a:extLst>
            </p:cNvPr>
            <p:cNvSpPr>
              <a:spLocks noChangeArrowheads="1"/>
            </p:cNvSpPr>
            <p:nvPr/>
          </p:nvSpPr>
          <p:spPr bwMode="auto">
            <a:xfrm>
              <a:off x="2187" y="10275"/>
              <a:ext cx="7560" cy="3260"/>
            </a:xfrm>
            <a:prstGeom prst="rect">
              <a:avLst/>
            </a:prstGeom>
            <a:solidFill>
              <a:srgbClr val="FFFFFF"/>
            </a:solidFill>
            <a:ln w="9525">
              <a:solidFill>
                <a:srgbClr val="000000"/>
              </a:solidFill>
              <a:miter lim="800000"/>
              <a:headEnd/>
              <a:tailEnd/>
            </a:ln>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eaLnBrk="1" hangingPunct="1"/>
              <a:endParaRPr lang="en-US" altLang="zh-CN" sz="1600"/>
            </a:p>
          </p:txBody>
        </p:sp>
        <p:sp>
          <p:nvSpPr>
            <p:cNvPr id="60422" name="Oval 6">
              <a:extLst>
                <a:ext uri="{FF2B5EF4-FFF2-40B4-BE49-F238E27FC236}">
                  <a16:creationId xmlns:a16="http://schemas.microsoft.com/office/drawing/2014/main" id="{7730EC94-5F41-4499-8902-CDE345727512}"/>
                </a:ext>
              </a:extLst>
            </p:cNvPr>
            <p:cNvSpPr>
              <a:spLocks noChangeArrowheads="1"/>
            </p:cNvSpPr>
            <p:nvPr/>
          </p:nvSpPr>
          <p:spPr bwMode="auto">
            <a:xfrm>
              <a:off x="3372" y="10601"/>
              <a:ext cx="1155"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N1</a:t>
              </a:r>
              <a:endParaRPr lang="en-US" altLang="zh-CN" sz="1600"/>
            </a:p>
          </p:txBody>
        </p:sp>
        <p:sp>
          <p:nvSpPr>
            <p:cNvPr id="60423" name="Oval 7">
              <a:extLst>
                <a:ext uri="{FF2B5EF4-FFF2-40B4-BE49-F238E27FC236}">
                  <a16:creationId xmlns:a16="http://schemas.microsoft.com/office/drawing/2014/main" id="{7056643B-2DB6-4C66-9DF7-C1AB8FE168BE}"/>
                </a:ext>
              </a:extLst>
            </p:cNvPr>
            <p:cNvSpPr>
              <a:spLocks noChangeArrowheads="1"/>
            </p:cNvSpPr>
            <p:nvPr/>
          </p:nvSpPr>
          <p:spPr bwMode="auto">
            <a:xfrm>
              <a:off x="3777" y="12497"/>
              <a:ext cx="1155"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fish</a:t>
              </a:r>
              <a:endParaRPr lang="en-US" altLang="zh-CN" sz="1600"/>
            </a:p>
          </p:txBody>
        </p:sp>
        <p:sp>
          <p:nvSpPr>
            <p:cNvPr id="60424" name="Text Box 8">
              <a:extLst>
                <a:ext uri="{FF2B5EF4-FFF2-40B4-BE49-F238E27FC236}">
                  <a16:creationId xmlns:a16="http://schemas.microsoft.com/office/drawing/2014/main" id="{EB3E975D-BF2D-4EE4-98D5-8444C4ED51EC}"/>
                </a:ext>
              </a:extLst>
            </p:cNvPr>
            <p:cNvSpPr txBox="1">
              <a:spLocks noChangeArrowheads="1"/>
            </p:cNvSpPr>
            <p:nvPr/>
          </p:nvSpPr>
          <p:spPr bwMode="auto">
            <a:xfrm>
              <a:off x="2487" y="10927"/>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CAT</a:t>
              </a:r>
              <a:endParaRPr lang="en-US" altLang="zh-CN" sz="1600">
                <a:solidFill>
                  <a:schemeClr val="folHlink"/>
                </a:solidFill>
              </a:endParaRPr>
            </a:p>
          </p:txBody>
        </p:sp>
        <p:sp>
          <p:nvSpPr>
            <p:cNvPr id="60425" name="Arc 9">
              <a:extLst>
                <a:ext uri="{FF2B5EF4-FFF2-40B4-BE49-F238E27FC236}">
                  <a16:creationId xmlns:a16="http://schemas.microsoft.com/office/drawing/2014/main" id="{30CA5066-5CAA-4320-B852-1A874FC55CC5}"/>
                </a:ext>
              </a:extLst>
            </p:cNvPr>
            <p:cNvSpPr>
              <a:spLocks/>
            </p:cNvSpPr>
            <p:nvPr/>
          </p:nvSpPr>
          <p:spPr bwMode="auto">
            <a:xfrm rot="-4885082">
              <a:off x="2533" y="11166"/>
              <a:ext cx="1132" cy="534"/>
            </a:xfrm>
            <a:custGeom>
              <a:avLst/>
              <a:gdLst>
                <a:gd name="T0" fmla="*/ 0 w 37253"/>
                <a:gd name="T1" fmla="*/ 0 h 21600"/>
                <a:gd name="T2" fmla="*/ 1 w 37253"/>
                <a:gd name="T3" fmla="*/ 0 h 21600"/>
                <a:gd name="T4" fmla="*/ 0 w 37253"/>
                <a:gd name="T5" fmla="*/ 0 h 21600"/>
                <a:gd name="T6" fmla="*/ 0 60000 65536"/>
                <a:gd name="T7" fmla="*/ 0 60000 65536"/>
                <a:gd name="T8" fmla="*/ 0 60000 65536"/>
              </a:gdLst>
              <a:ahLst/>
              <a:cxnLst>
                <a:cxn ang="T6">
                  <a:pos x="T0" y="T1"/>
                </a:cxn>
                <a:cxn ang="T7">
                  <a:pos x="T2" y="T3"/>
                </a:cxn>
                <a:cxn ang="T8">
                  <a:pos x="T4" y="T5"/>
                </a:cxn>
              </a:cxnLst>
              <a:rect l="0" t="0" r="r" b="b"/>
              <a:pathLst>
                <a:path w="37253" h="21600" fill="none" extrusionOk="0">
                  <a:moveTo>
                    <a:pt x="0" y="7011"/>
                  </a:moveTo>
                  <a:cubicBezTo>
                    <a:pt x="4091" y="2543"/>
                    <a:pt x="9871" y="0"/>
                    <a:pt x="15929" y="0"/>
                  </a:cubicBezTo>
                  <a:cubicBezTo>
                    <a:pt x="26529" y="0"/>
                    <a:pt x="35563" y="7692"/>
                    <a:pt x="37252" y="18158"/>
                  </a:cubicBezTo>
                </a:path>
                <a:path w="37253" h="21600" stroke="0" extrusionOk="0">
                  <a:moveTo>
                    <a:pt x="0" y="7011"/>
                  </a:moveTo>
                  <a:cubicBezTo>
                    <a:pt x="4091" y="2543"/>
                    <a:pt x="9871" y="0"/>
                    <a:pt x="15929" y="0"/>
                  </a:cubicBezTo>
                  <a:cubicBezTo>
                    <a:pt x="26529" y="0"/>
                    <a:pt x="35563" y="7692"/>
                    <a:pt x="37252" y="18158"/>
                  </a:cubicBezTo>
                  <a:lnTo>
                    <a:pt x="15929" y="21600"/>
                  </a:lnTo>
                  <a:lnTo>
                    <a:pt x="0" y="7011"/>
                  </a:lnTo>
                  <a:close/>
                </a:path>
              </a:pathLst>
            </a:custGeom>
            <a:noFill/>
            <a:ln w="9525">
              <a:solidFill>
                <a:srgbClr val="000000"/>
              </a:solidFill>
              <a:round/>
              <a:headEnd type="arrow" w="sm" len="med"/>
              <a:tailEnd type="none"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0426" name="Oval 10">
              <a:extLst>
                <a:ext uri="{FF2B5EF4-FFF2-40B4-BE49-F238E27FC236}">
                  <a16:creationId xmlns:a16="http://schemas.microsoft.com/office/drawing/2014/main" id="{9DF8F7D4-63BE-4C4D-A5F2-D2FD0BD39A55}"/>
                </a:ext>
              </a:extLst>
            </p:cNvPr>
            <p:cNvSpPr>
              <a:spLocks noChangeArrowheads="1"/>
            </p:cNvSpPr>
            <p:nvPr/>
          </p:nvSpPr>
          <p:spPr bwMode="auto">
            <a:xfrm>
              <a:off x="2442" y="12000"/>
              <a:ext cx="1050"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N</a:t>
              </a:r>
              <a:endParaRPr lang="en-US" altLang="zh-CN" sz="1600"/>
            </a:p>
          </p:txBody>
        </p:sp>
        <p:sp>
          <p:nvSpPr>
            <p:cNvPr id="60427" name="Oval 11">
              <a:extLst>
                <a:ext uri="{FF2B5EF4-FFF2-40B4-BE49-F238E27FC236}">
                  <a16:creationId xmlns:a16="http://schemas.microsoft.com/office/drawing/2014/main" id="{0202A4F4-42B8-40B9-B646-3581427C50BB}"/>
                </a:ext>
              </a:extLst>
            </p:cNvPr>
            <p:cNvSpPr>
              <a:spLocks noChangeArrowheads="1"/>
            </p:cNvSpPr>
            <p:nvPr/>
          </p:nvSpPr>
          <p:spPr bwMode="auto">
            <a:xfrm>
              <a:off x="4830" y="11905"/>
              <a:ext cx="1152"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4000" rIns="54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{3s 3p}</a:t>
              </a:r>
              <a:endParaRPr lang="en-US" altLang="zh-CN" sz="1600"/>
            </a:p>
          </p:txBody>
        </p:sp>
        <p:sp>
          <p:nvSpPr>
            <p:cNvPr id="60428" name="Text Box 12">
              <a:extLst>
                <a:ext uri="{FF2B5EF4-FFF2-40B4-BE49-F238E27FC236}">
                  <a16:creationId xmlns:a16="http://schemas.microsoft.com/office/drawing/2014/main" id="{2809952B-9382-436E-A349-861526DBF217}"/>
                </a:ext>
              </a:extLst>
            </p:cNvPr>
            <p:cNvSpPr txBox="1">
              <a:spLocks noChangeArrowheads="1"/>
            </p:cNvSpPr>
            <p:nvPr/>
          </p:nvSpPr>
          <p:spPr bwMode="auto">
            <a:xfrm>
              <a:off x="3792" y="11579"/>
              <a:ext cx="630"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ROOT</a:t>
              </a:r>
              <a:endParaRPr lang="en-US" altLang="zh-CN" sz="1600">
                <a:solidFill>
                  <a:schemeClr val="folHlink"/>
                </a:solidFill>
              </a:endParaRPr>
            </a:p>
          </p:txBody>
        </p:sp>
        <p:sp>
          <p:nvSpPr>
            <p:cNvPr id="60429" name="Arc 13">
              <a:extLst>
                <a:ext uri="{FF2B5EF4-FFF2-40B4-BE49-F238E27FC236}">
                  <a16:creationId xmlns:a16="http://schemas.microsoft.com/office/drawing/2014/main" id="{E713F3E1-D35E-4E7D-8E86-E687BF97078E}"/>
                </a:ext>
              </a:extLst>
            </p:cNvPr>
            <p:cNvSpPr>
              <a:spLocks/>
            </p:cNvSpPr>
            <p:nvPr/>
          </p:nvSpPr>
          <p:spPr bwMode="auto">
            <a:xfrm rot="720000">
              <a:off x="3641" y="11304"/>
              <a:ext cx="988" cy="1104"/>
            </a:xfrm>
            <a:custGeom>
              <a:avLst/>
              <a:gdLst>
                <a:gd name="T0" fmla="*/ 1 w 21600"/>
                <a:gd name="T1" fmla="*/ 0 h 28838"/>
                <a:gd name="T2" fmla="*/ 2 w 21600"/>
                <a:gd name="T3" fmla="*/ 2 h 28838"/>
                <a:gd name="T4" fmla="*/ 0 w 21600"/>
                <a:gd name="T5" fmla="*/ 1 h 28838"/>
                <a:gd name="T6" fmla="*/ 0 60000 65536"/>
                <a:gd name="T7" fmla="*/ 0 60000 65536"/>
                <a:gd name="T8" fmla="*/ 0 60000 65536"/>
              </a:gdLst>
              <a:ahLst/>
              <a:cxnLst>
                <a:cxn ang="T6">
                  <a:pos x="T0" y="T1"/>
                </a:cxn>
                <a:cxn ang="T7">
                  <a:pos x="T2" y="T3"/>
                </a:cxn>
                <a:cxn ang="T8">
                  <a:pos x="T4" y="T5"/>
                </a:cxn>
              </a:cxnLst>
              <a:rect l="0" t="0" r="r" b="b"/>
              <a:pathLst>
                <a:path w="21600" h="28838" fill="none" extrusionOk="0">
                  <a:moveTo>
                    <a:pt x="5183" y="0"/>
                  </a:moveTo>
                  <a:cubicBezTo>
                    <a:pt x="14826" y="2384"/>
                    <a:pt x="21600" y="11036"/>
                    <a:pt x="21600" y="20969"/>
                  </a:cubicBezTo>
                  <a:cubicBezTo>
                    <a:pt x="21600" y="23661"/>
                    <a:pt x="21096" y="26330"/>
                    <a:pt x="20115" y="28838"/>
                  </a:cubicBezTo>
                </a:path>
                <a:path w="21600" h="28838" stroke="0" extrusionOk="0">
                  <a:moveTo>
                    <a:pt x="5183" y="0"/>
                  </a:moveTo>
                  <a:cubicBezTo>
                    <a:pt x="14826" y="2384"/>
                    <a:pt x="21600" y="11036"/>
                    <a:pt x="21600" y="20969"/>
                  </a:cubicBezTo>
                  <a:cubicBezTo>
                    <a:pt x="21600" y="23661"/>
                    <a:pt x="21096" y="26330"/>
                    <a:pt x="20115" y="28838"/>
                  </a:cubicBezTo>
                  <a:lnTo>
                    <a:pt x="0" y="20969"/>
                  </a:lnTo>
                  <a:lnTo>
                    <a:pt x="5183" y="0"/>
                  </a:lnTo>
                  <a:close/>
                </a:path>
              </a:pathLst>
            </a:custGeom>
            <a:noFill/>
            <a:ln w="9525">
              <a:solidFill>
                <a:srgbClr val="000000"/>
              </a:solidFill>
              <a:round/>
              <a:headEnd/>
              <a:tailEnd type="arrow"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0430" name="Text Box 14">
              <a:extLst>
                <a:ext uri="{FF2B5EF4-FFF2-40B4-BE49-F238E27FC236}">
                  <a16:creationId xmlns:a16="http://schemas.microsoft.com/office/drawing/2014/main" id="{DA9DDFC6-9B02-413C-A369-DAEAC03FFF9D}"/>
                </a:ext>
              </a:extLst>
            </p:cNvPr>
            <p:cNvSpPr txBox="1">
              <a:spLocks noChangeArrowheads="1"/>
            </p:cNvSpPr>
            <p:nvPr/>
          </p:nvSpPr>
          <p:spPr bwMode="auto">
            <a:xfrm>
              <a:off x="4737" y="11253"/>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AGR</a:t>
              </a:r>
              <a:endParaRPr lang="en-US" altLang="zh-CN" sz="1600">
                <a:solidFill>
                  <a:schemeClr val="folHlink"/>
                </a:solidFill>
              </a:endParaRPr>
            </a:p>
          </p:txBody>
        </p:sp>
        <p:sp>
          <p:nvSpPr>
            <p:cNvPr id="60431" name="Arc 15">
              <a:extLst>
                <a:ext uri="{FF2B5EF4-FFF2-40B4-BE49-F238E27FC236}">
                  <a16:creationId xmlns:a16="http://schemas.microsoft.com/office/drawing/2014/main" id="{4E4E6F2E-C074-4FDB-9177-25BB95C8D4CB}"/>
                </a:ext>
              </a:extLst>
            </p:cNvPr>
            <p:cNvSpPr>
              <a:spLocks/>
            </p:cNvSpPr>
            <p:nvPr/>
          </p:nvSpPr>
          <p:spPr bwMode="auto">
            <a:xfrm rot="1005634">
              <a:off x="4315" y="10933"/>
              <a:ext cx="1222" cy="843"/>
            </a:xfrm>
            <a:custGeom>
              <a:avLst/>
              <a:gdLst>
                <a:gd name="T0" fmla="*/ 0 w 21582"/>
                <a:gd name="T1" fmla="*/ 0 h 21559"/>
                <a:gd name="T2" fmla="*/ 4 w 21582"/>
                <a:gd name="T3" fmla="*/ 1 h 21559"/>
                <a:gd name="T4" fmla="*/ 0 w 21582"/>
                <a:gd name="T5" fmla="*/ 1 h 21559"/>
                <a:gd name="T6" fmla="*/ 0 60000 65536"/>
                <a:gd name="T7" fmla="*/ 0 60000 65536"/>
                <a:gd name="T8" fmla="*/ 0 60000 65536"/>
              </a:gdLst>
              <a:ahLst/>
              <a:cxnLst>
                <a:cxn ang="T6">
                  <a:pos x="T0" y="T1"/>
                </a:cxn>
                <a:cxn ang="T7">
                  <a:pos x="T2" y="T3"/>
                </a:cxn>
                <a:cxn ang="T8">
                  <a:pos x="T4" y="T5"/>
                </a:cxn>
              </a:cxnLst>
              <a:rect l="0" t="0" r="r" b="b"/>
              <a:pathLst>
                <a:path w="21582" h="21559" fill="none" extrusionOk="0">
                  <a:moveTo>
                    <a:pt x="1331" y="0"/>
                  </a:moveTo>
                  <a:cubicBezTo>
                    <a:pt x="12382" y="682"/>
                    <a:pt x="21127" y="9610"/>
                    <a:pt x="21581" y="20672"/>
                  </a:cubicBezTo>
                </a:path>
                <a:path w="21582" h="21559" stroke="0" extrusionOk="0">
                  <a:moveTo>
                    <a:pt x="1331" y="0"/>
                  </a:moveTo>
                  <a:cubicBezTo>
                    <a:pt x="12382" y="682"/>
                    <a:pt x="21127" y="9610"/>
                    <a:pt x="21581" y="20672"/>
                  </a:cubicBezTo>
                  <a:lnTo>
                    <a:pt x="0" y="21559"/>
                  </a:lnTo>
                  <a:lnTo>
                    <a:pt x="1331" y="0"/>
                  </a:lnTo>
                  <a:close/>
                </a:path>
              </a:pathLst>
            </a:custGeom>
            <a:noFill/>
            <a:ln w="9525">
              <a:solidFill>
                <a:srgbClr val="000000"/>
              </a:solidFill>
              <a:round/>
              <a:headEnd/>
              <a:tailEnd type="arrow"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0432" name="Oval 16">
              <a:extLst>
                <a:ext uri="{FF2B5EF4-FFF2-40B4-BE49-F238E27FC236}">
                  <a16:creationId xmlns:a16="http://schemas.microsoft.com/office/drawing/2014/main" id="{F69F5C87-B033-4136-8F68-FF7A551D8688}"/>
                </a:ext>
              </a:extLst>
            </p:cNvPr>
            <p:cNvSpPr>
              <a:spLocks noChangeArrowheads="1"/>
            </p:cNvSpPr>
            <p:nvPr/>
          </p:nvSpPr>
          <p:spPr bwMode="auto">
            <a:xfrm>
              <a:off x="6897" y="10678"/>
              <a:ext cx="1155"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N2</a:t>
              </a:r>
              <a:endParaRPr lang="en-US" altLang="zh-CN" sz="1600"/>
            </a:p>
          </p:txBody>
        </p:sp>
        <p:sp>
          <p:nvSpPr>
            <p:cNvPr id="60433" name="Text Box 17">
              <a:extLst>
                <a:ext uri="{FF2B5EF4-FFF2-40B4-BE49-F238E27FC236}">
                  <a16:creationId xmlns:a16="http://schemas.microsoft.com/office/drawing/2014/main" id="{05F7BABB-04C9-4D59-8B65-66C712133E46}"/>
                </a:ext>
              </a:extLst>
            </p:cNvPr>
            <p:cNvSpPr txBox="1">
              <a:spLocks noChangeArrowheads="1"/>
            </p:cNvSpPr>
            <p:nvPr/>
          </p:nvSpPr>
          <p:spPr bwMode="auto">
            <a:xfrm>
              <a:off x="6012" y="11004"/>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CAT</a:t>
              </a:r>
              <a:endParaRPr lang="en-US" altLang="zh-CN" sz="1600">
                <a:solidFill>
                  <a:schemeClr val="folHlink"/>
                </a:solidFill>
              </a:endParaRPr>
            </a:p>
          </p:txBody>
        </p:sp>
        <p:sp>
          <p:nvSpPr>
            <p:cNvPr id="60434" name="Arc 18">
              <a:extLst>
                <a:ext uri="{FF2B5EF4-FFF2-40B4-BE49-F238E27FC236}">
                  <a16:creationId xmlns:a16="http://schemas.microsoft.com/office/drawing/2014/main" id="{5DEDCFAB-D35F-40CC-8ABE-FA3BE379A1BA}"/>
                </a:ext>
              </a:extLst>
            </p:cNvPr>
            <p:cNvSpPr>
              <a:spLocks/>
            </p:cNvSpPr>
            <p:nvPr/>
          </p:nvSpPr>
          <p:spPr bwMode="auto">
            <a:xfrm rot="-4885082">
              <a:off x="6058" y="11243"/>
              <a:ext cx="1132" cy="534"/>
            </a:xfrm>
            <a:custGeom>
              <a:avLst/>
              <a:gdLst>
                <a:gd name="T0" fmla="*/ 0 w 37253"/>
                <a:gd name="T1" fmla="*/ 0 h 21600"/>
                <a:gd name="T2" fmla="*/ 1 w 37253"/>
                <a:gd name="T3" fmla="*/ 0 h 21600"/>
                <a:gd name="T4" fmla="*/ 0 w 37253"/>
                <a:gd name="T5" fmla="*/ 0 h 21600"/>
                <a:gd name="T6" fmla="*/ 0 60000 65536"/>
                <a:gd name="T7" fmla="*/ 0 60000 65536"/>
                <a:gd name="T8" fmla="*/ 0 60000 65536"/>
              </a:gdLst>
              <a:ahLst/>
              <a:cxnLst>
                <a:cxn ang="T6">
                  <a:pos x="T0" y="T1"/>
                </a:cxn>
                <a:cxn ang="T7">
                  <a:pos x="T2" y="T3"/>
                </a:cxn>
                <a:cxn ang="T8">
                  <a:pos x="T4" y="T5"/>
                </a:cxn>
              </a:cxnLst>
              <a:rect l="0" t="0" r="r" b="b"/>
              <a:pathLst>
                <a:path w="37253" h="21600" fill="none" extrusionOk="0">
                  <a:moveTo>
                    <a:pt x="0" y="7011"/>
                  </a:moveTo>
                  <a:cubicBezTo>
                    <a:pt x="4091" y="2543"/>
                    <a:pt x="9871" y="0"/>
                    <a:pt x="15929" y="0"/>
                  </a:cubicBezTo>
                  <a:cubicBezTo>
                    <a:pt x="26529" y="0"/>
                    <a:pt x="35563" y="7692"/>
                    <a:pt x="37252" y="18158"/>
                  </a:cubicBezTo>
                </a:path>
                <a:path w="37253" h="21600" stroke="0" extrusionOk="0">
                  <a:moveTo>
                    <a:pt x="0" y="7011"/>
                  </a:moveTo>
                  <a:cubicBezTo>
                    <a:pt x="4091" y="2543"/>
                    <a:pt x="9871" y="0"/>
                    <a:pt x="15929" y="0"/>
                  </a:cubicBezTo>
                  <a:cubicBezTo>
                    <a:pt x="26529" y="0"/>
                    <a:pt x="35563" y="7692"/>
                    <a:pt x="37252" y="18158"/>
                  </a:cubicBezTo>
                  <a:lnTo>
                    <a:pt x="15929" y="21600"/>
                  </a:lnTo>
                  <a:lnTo>
                    <a:pt x="0" y="7011"/>
                  </a:lnTo>
                  <a:close/>
                </a:path>
              </a:pathLst>
            </a:custGeom>
            <a:noFill/>
            <a:ln w="9525">
              <a:solidFill>
                <a:srgbClr val="000000"/>
              </a:solidFill>
              <a:round/>
              <a:headEnd type="arrow" w="sm" len="med"/>
              <a:tailEnd type="none"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0435" name="Oval 19">
              <a:extLst>
                <a:ext uri="{FF2B5EF4-FFF2-40B4-BE49-F238E27FC236}">
                  <a16:creationId xmlns:a16="http://schemas.microsoft.com/office/drawing/2014/main" id="{A62E9CA1-C27C-4599-BB5C-C0EEBDDE6253}"/>
                </a:ext>
              </a:extLst>
            </p:cNvPr>
            <p:cNvSpPr>
              <a:spLocks noChangeArrowheads="1"/>
            </p:cNvSpPr>
            <p:nvPr/>
          </p:nvSpPr>
          <p:spPr bwMode="auto">
            <a:xfrm>
              <a:off x="6285" y="12017"/>
              <a:ext cx="1050"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N</a:t>
              </a:r>
              <a:endParaRPr lang="en-US" altLang="zh-CN" sz="1600"/>
            </a:p>
          </p:txBody>
        </p:sp>
        <p:sp>
          <p:nvSpPr>
            <p:cNvPr id="60436" name="Oval 20">
              <a:extLst>
                <a:ext uri="{FF2B5EF4-FFF2-40B4-BE49-F238E27FC236}">
                  <a16:creationId xmlns:a16="http://schemas.microsoft.com/office/drawing/2014/main" id="{662EA26C-1384-4FDD-8E5B-1E28F1856C2B}"/>
                </a:ext>
              </a:extLst>
            </p:cNvPr>
            <p:cNvSpPr>
              <a:spLocks noChangeArrowheads="1"/>
            </p:cNvSpPr>
            <p:nvPr/>
          </p:nvSpPr>
          <p:spPr bwMode="auto">
            <a:xfrm>
              <a:off x="8280" y="12012"/>
              <a:ext cx="1077"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4000" rIns="54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{3s}</a:t>
              </a:r>
              <a:endParaRPr lang="en-US" altLang="zh-CN" sz="1600"/>
            </a:p>
          </p:txBody>
        </p:sp>
        <p:sp>
          <p:nvSpPr>
            <p:cNvPr id="60437" name="Text Box 21">
              <a:extLst>
                <a:ext uri="{FF2B5EF4-FFF2-40B4-BE49-F238E27FC236}">
                  <a16:creationId xmlns:a16="http://schemas.microsoft.com/office/drawing/2014/main" id="{6853B4EC-9CE9-49AE-9D92-5469BB248B47}"/>
                </a:ext>
              </a:extLst>
            </p:cNvPr>
            <p:cNvSpPr txBox="1">
              <a:spLocks noChangeArrowheads="1"/>
            </p:cNvSpPr>
            <p:nvPr/>
          </p:nvSpPr>
          <p:spPr bwMode="auto">
            <a:xfrm>
              <a:off x="8262" y="11330"/>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AGR</a:t>
              </a:r>
              <a:endParaRPr lang="en-US" altLang="zh-CN" sz="1600">
                <a:solidFill>
                  <a:schemeClr val="folHlink"/>
                </a:solidFill>
              </a:endParaRPr>
            </a:p>
          </p:txBody>
        </p:sp>
        <p:sp>
          <p:nvSpPr>
            <p:cNvPr id="60438" name="Arc 22">
              <a:extLst>
                <a:ext uri="{FF2B5EF4-FFF2-40B4-BE49-F238E27FC236}">
                  <a16:creationId xmlns:a16="http://schemas.microsoft.com/office/drawing/2014/main" id="{D1AE5E1D-1CC5-49E1-B663-9AF6074D349E}"/>
                </a:ext>
              </a:extLst>
            </p:cNvPr>
            <p:cNvSpPr>
              <a:spLocks/>
            </p:cNvSpPr>
            <p:nvPr/>
          </p:nvSpPr>
          <p:spPr bwMode="auto">
            <a:xfrm rot="1005634">
              <a:off x="7840" y="11010"/>
              <a:ext cx="1222" cy="843"/>
            </a:xfrm>
            <a:custGeom>
              <a:avLst/>
              <a:gdLst>
                <a:gd name="T0" fmla="*/ 0 w 21582"/>
                <a:gd name="T1" fmla="*/ 0 h 21559"/>
                <a:gd name="T2" fmla="*/ 4 w 21582"/>
                <a:gd name="T3" fmla="*/ 1 h 21559"/>
                <a:gd name="T4" fmla="*/ 0 w 21582"/>
                <a:gd name="T5" fmla="*/ 1 h 21559"/>
                <a:gd name="T6" fmla="*/ 0 60000 65536"/>
                <a:gd name="T7" fmla="*/ 0 60000 65536"/>
                <a:gd name="T8" fmla="*/ 0 60000 65536"/>
              </a:gdLst>
              <a:ahLst/>
              <a:cxnLst>
                <a:cxn ang="T6">
                  <a:pos x="T0" y="T1"/>
                </a:cxn>
                <a:cxn ang="T7">
                  <a:pos x="T2" y="T3"/>
                </a:cxn>
                <a:cxn ang="T8">
                  <a:pos x="T4" y="T5"/>
                </a:cxn>
              </a:cxnLst>
              <a:rect l="0" t="0" r="r" b="b"/>
              <a:pathLst>
                <a:path w="21582" h="21559" fill="none" extrusionOk="0">
                  <a:moveTo>
                    <a:pt x="1331" y="0"/>
                  </a:moveTo>
                  <a:cubicBezTo>
                    <a:pt x="12382" y="682"/>
                    <a:pt x="21127" y="9610"/>
                    <a:pt x="21581" y="20672"/>
                  </a:cubicBezTo>
                </a:path>
                <a:path w="21582" h="21559" stroke="0" extrusionOk="0">
                  <a:moveTo>
                    <a:pt x="1331" y="0"/>
                  </a:moveTo>
                  <a:cubicBezTo>
                    <a:pt x="12382" y="682"/>
                    <a:pt x="21127" y="9610"/>
                    <a:pt x="21581" y="20672"/>
                  </a:cubicBezTo>
                  <a:lnTo>
                    <a:pt x="0" y="21559"/>
                  </a:lnTo>
                  <a:lnTo>
                    <a:pt x="1331" y="0"/>
                  </a:lnTo>
                  <a:close/>
                </a:path>
              </a:pathLst>
            </a:custGeom>
            <a:noFill/>
            <a:ln w="9525">
              <a:solidFill>
                <a:srgbClr val="000000"/>
              </a:solidFill>
              <a:round/>
              <a:headEnd/>
              <a:tailEnd type="arrow"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F9280F9D-BC87-403C-9714-DD1231B9B135}"/>
              </a:ext>
            </a:extLst>
          </p:cNvPr>
          <p:cNvSpPr>
            <a:spLocks noGrp="1" noChangeArrowheads="1"/>
          </p:cNvSpPr>
          <p:nvPr>
            <p:ph type="title"/>
          </p:nvPr>
        </p:nvSpPr>
        <p:spPr/>
        <p:txBody>
          <a:bodyPr/>
          <a:lstStyle/>
          <a:p>
            <a:pPr eaLnBrk="1" hangingPunct="1"/>
            <a:r>
              <a:rPr lang="zh-CN" altLang="en-US" b="1"/>
              <a:t>通用特征系统与合一文法</a:t>
            </a:r>
            <a:r>
              <a:rPr lang="en-US" altLang="zh-CN" b="1"/>
              <a:t>(14)</a:t>
            </a:r>
          </a:p>
        </p:txBody>
      </p:sp>
      <p:sp>
        <p:nvSpPr>
          <p:cNvPr id="61443" name="Rectangle 3">
            <a:extLst>
              <a:ext uri="{FF2B5EF4-FFF2-40B4-BE49-F238E27FC236}">
                <a16:creationId xmlns:a16="http://schemas.microsoft.com/office/drawing/2014/main" id="{B8BDFEA4-2B6B-41DB-A54A-CB1D887330E5}"/>
              </a:ext>
            </a:extLst>
          </p:cNvPr>
          <p:cNvSpPr>
            <a:spLocks noGrp="1" noChangeArrowheads="1"/>
          </p:cNvSpPr>
          <p:nvPr>
            <p:ph type="body" idx="1"/>
          </p:nvPr>
        </p:nvSpPr>
        <p:spPr>
          <a:xfrm>
            <a:off x="566738" y="1897063"/>
            <a:ext cx="8001000" cy="3548062"/>
          </a:xfrm>
        </p:spPr>
        <p:txBody>
          <a:bodyPr/>
          <a:lstStyle/>
          <a:p>
            <a:pPr eaLnBrk="1" hangingPunct="1"/>
            <a:r>
              <a:rPr lang="zh-CN" altLang="en-US" sz="2600"/>
              <a:t>有了图合一算法，我们就能够得到构造新成分的算法，而这可用于任何标准的分析器。算法在构造一个类型为</a:t>
            </a:r>
            <a:r>
              <a:rPr lang="en-US" altLang="zh-CN" sz="2600"/>
              <a:t>C</a:t>
            </a:r>
            <a:r>
              <a:rPr lang="zh-CN" altLang="en-US" sz="2600"/>
              <a:t>的新成分时，要用到带特征</a:t>
            </a:r>
            <a:r>
              <a:rPr lang="en-US" altLang="zh-CN" sz="2600"/>
              <a:t>(</a:t>
            </a:r>
            <a:r>
              <a:rPr lang="zh-CN" altLang="en-US" sz="2600"/>
              <a:t>合一</a:t>
            </a:r>
            <a:r>
              <a:rPr lang="en-US" altLang="zh-CN" sz="2600"/>
              <a:t>)</a:t>
            </a:r>
            <a:r>
              <a:rPr lang="zh-CN" altLang="en-US" sz="2600"/>
              <a:t>等式的重写规则，特征</a:t>
            </a:r>
            <a:r>
              <a:rPr lang="en-US" altLang="zh-CN" sz="2600"/>
              <a:t>(</a:t>
            </a:r>
            <a:r>
              <a:rPr lang="zh-CN" altLang="en-US" sz="2600"/>
              <a:t>合一</a:t>
            </a:r>
            <a:r>
              <a:rPr lang="en-US" altLang="zh-CN" sz="2600"/>
              <a:t>)</a:t>
            </a:r>
            <a:r>
              <a:rPr lang="zh-CN" altLang="en-US" sz="2600"/>
              <a:t>等式的形式为</a:t>
            </a:r>
            <a:r>
              <a:rPr lang="en-US" altLang="zh-CN" sz="2600"/>
              <a:t>Fi=V</a:t>
            </a:r>
            <a:r>
              <a:rPr lang="zh-CN" altLang="en-US" sz="2600"/>
              <a:t>，其中</a:t>
            </a:r>
            <a:r>
              <a:rPr lang="en-US" altLang="zh-CN" sz="2600"/>
              <a:t>Fi</a:t>
            </a:r>
            <a:r>
              <a:rPr lang="zh-CN" altLang="en-US" sz="2600"/>
              <a:t>是</a:t>
            </a:r>
            <a:r>
              <a:rPr lang="en-US" altLang="zh-CN" sz="2600"/>
              <a:t>(</a:t>
            </a:r>
            <a:r>
              <a:rPr lang="zh-CN" altLang="en-US" sz="2600"/>
              <a:t>规则右边</a:t>
            </a:r>
            <a:r>
              <a:rPr lang="en-US" altLang="zh-CN" sz="2600"/>
              <a:t>)</a:t>
            </a:r>
            <a:r>
              <a:rPr lang="zh-CN" altLang="en-US" sz="2600"/>
              <a:t>第</a:t>
            </a:r>
            <a:r>
              <a:rPr lang="en-US" altLang="zh-CN" sz="2600"/>
              <a:t>i</a:t>
            </a:r>
            <a:r>
              <a:rPr lang="zh-CN" altLang="en-US" sz="2600"/>
              <a:t>个子成分的</a:t>
            </a:r>
            <a:r>
              <a:rPr lang="en-US" altLang="zh-CN" sz="2600"/>
              <a:t>F</a:t>
            </a:r>
            <a:r>
              <a:rPr lang="zh-CN" altLang="en-US" sz="2600"/>
              <a:t>特征，</a:t>
            </a:r>
            <a:r>
              <a:rPr lang="en-US" altLang="zh-CN" sz="2600"/>
              <a:t>V</a:t>
            </a:r>
            <a:r>
              <a:rPr lang="zh-CN" altLang="en-US" sz="2600"/>
              <a:t>可以是具体的值或另一特征名。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52A46F88-D6C5-46DD-A05C-BD5B3834ED3D}"/>
              </a:ext>
            </a:extLst>
          </p:cNvPr>
          <p:cNvSpPr>
            <a:spLocks noGrp="1" noChangeArrowheads="1"/>
          </p:cNvSpPr>
          <p:nvPr>
            <p:ph type="title"/>
          </p:nvPr>
        </p:nvSpPr>
        <p:spPr/>
        <p:txBody>
          <a:bodyPr/>
          <a:lstStyle/>
          <a:p>
            <a:pPr eaLnBrk="1" hangingPunct="1"/>
            <a:r>
              <a:rPr lang="zh-CN" altLang="en-US" b="1"/>
              <a:t>通用特征系统与合一文法</a:t>
            </a:r>
            <a:r>
              <a:rPr lang="en-US" altLang="zh-CN" b="1"/>
              <a:t>(15)</a:t>
            </a:r>
          </a:p>
        </p:txBody>
      </p:sp>
      <p:sp>
        <p:nvSpPr>
          <p:cNvPr id="62467" name="Text Box 4">
            <a:extLst>
              <a:ext uri="{FF2B5EF4-FFF2-40B4-BE49-F238E27FC236}">
                <a16:creationId xmlns:a16="http://schemas.microsoft.com/office/drawing/2014/main" id="{4BF22CFE-9ED3-4476-BBCB-BFA5BDBB0CD3}"/>
              </a:ext>
            </a:extLst>
          </p:cNvPr>
          <p:cNvSpPr txBox="1">
            <a:spLocks noChangeArrowheads="1"/>
          </p:cNvSpPr>
          <p:nvPr/>
        </p:nvSpPr>
        <p:spPr bwMode="auto">
          <a:xfrm>
            <a:off x="539750" y="1628775"/>
            <a:ext cx="8135938" cy="4895850"/>
          </a:xfrm>
          <a:prstGeom prst="rect">
            <a:avLst/>
          </a:prstGeom>
          <a:solidFill>
            <a:srgbClr val="FFFFFF"/>
          </a:solidFill>
          <a:ln w="9525">
            <a:solidFill>
              <a:srgbClr val="000000"/>
            </a:solidFill>
            <a:miter lim="800000"/>
            <a:headEnd/>
            <a:tailEnd/>
          </a:ln>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a:defRPr>
                <a:solidFill>
                  <a:schemeClr val="tx1"/>
                </a:solidFill>
                <a:latin typeface="Verdana" panose="020B0604030504040204" pitchFamily="34" charset="0"/>
                <a:ea typeface="宋体" panose="02010600030101010101" pitchFamily="2" charset="-122"/>
              </a:defRPr>
            </a:lvl3pPr>
            <a:lvl4pPr>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spcAft>
                <a:spcPts val="775"/>
              </a:spcAft>
            </a:pPr>
            <a:r>
              <a:rPr lang="zh-CN" altLang="en-US">
                <a:latin typeface="Times New Roman" panose="02020603050405020304" pitchFamily="18" charset="0"/>
              </a:rPr>
              <a:t>给定规则</a:t>
            </a:r>
            <a:r>
              <a:rPr lang="en-US" altLang="zh-CN">
                <a:latin typeface="Times New Roman" panose="02020603050405020304" pitchFamily="18" charset="0"/>
              </a:rPr>
              <a:t>X0</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X1 … Xn</a:t>
            </a:r>
            <a:r>
              <a:rPr lang="zh-CN" altLang="en-US">
                <a:latin typeface="Times New Roman" panose="02020603050405020304" pitchFamily="18" charset="0"/>
              </a:rPr>
              <a:t>及一组形如</a:t>
            </a:r>
            <a:r>
              <a:rPr lang="en-US" altLang="zh-CN">
                <a:latin typeface="Times New Roman" panose="02020603050405020304" pitchFamily="18" charset="0"/>
              </a:rPr>
              <a:t>F</a:t>
            </a:r>
            <a:r>
              <a:rPr lang="en-US" altLang="zh-CN" baseline="-25000">
                <a:latin typeface="Times New Roman" panose="02020603050405020304" pitchFamily="18" charset="0"/>
              </a:rPr>
              <a:t>i</a:t>
            </a:r>
            <a:r>
              <a:rPr lang="en-US" altLang="zh-CN">
                <a:latin typeface="Times New Roman" panose="02020603050405020304" pitchFamily="18" charset="0"/>
              </a:rPr>
              <a:t>=V</a:t>
            </a:r>
            <a:r>
              <a:rPr lang="zh-CN" altLang="en-US">
                <a:latin typeface="Times New Roman" panose="02020603050405020304" pitchFamily="18" charset="0"/>
              </a:rPr>
              <a:t>的特征等式。</a:t>
            </a:r>
            <a:r>
              <a:rPr lang="en-US" altLang="zh-CN">
                <a:latin typeface="Times New Roman" panose="02020603050405020304" pitchFamily="18" charset="0"/>
              </a:rPr>
              <a:t>SC1,…SCn</a:t>
            </a:r>
            <a:r>
              <a:rPr lang="zh-CN" altLang="en-US">
                <a:latin typeface="Times New Roman" panose="02020603050405020304" pitchFamily="18" charset="0"/>
              </a:rPr>
              <a:t>是 对应于</a:t>
            </a:r>
            <a:r>
              <a:rPr lang="en-US" altLang="zh-CN">
                <a:latin typeface="Times New Roman" panose="02020603050405020304" pitchFamily="18" charset="0"/>
              </a:rPr>
              <a:t>X1 … Xn</a:t>
            </a:r>
            <a:r>
              <a:rPr lang="zh-CN" altLang="en-US">
                <a:latin typeface="Times New Roman" panose="02020603050405020304" pitchFamily="18" charset="0"/>
              </a:rPr>
              <a:t>的子成分。算法将构造一个满足所有特征等式的有向图。</a:t>
            </a:r>
          </a:p>
          <a:p>
            <a:pPr algn="just" eaLnBrk="1" hangingPunct="1">
              <a:buFont typeface="Times New Roman" panose="02020603050405020304" pitchFamily="18" charset="0"/>
              <a:buChar char="1"/>
            </a:pPr>
            <a:r>
              <a:rPr lang="zh-CN" altLang="en-US">
                <a:latin typeface="Times New Roman" panose="02020603050405020304" pitchFamily="18" charset="0"/>
              </a:rPr>
              <a:t>、构造新特征结构的根节点</a:t>
            </a:r>
            <a:r>
              <a:rPr lang="en-US" altLang="zh-CN">
                <a:latin typeface="Times New Roman" panose="02020603050405020304" pitchFamily="18" charset="0"/>
              </a:rPr>
              <a:t>CC0</a:t>
            </a:r>
            <a:r>
              <a:rPr lang="zh-CN" altLang="en-US">
                <a:latin typeface="Times New Roman" panose="02020603050405020304" pitchFamily="18" charset="0"/>
              </a:rPr>
              <a:t>。</a:t>
            </a:r>
          </a:p>
          <a:p>
            <a:pPr eaLnBrk="1" hangingPunct="1">
              <a:buFont typeface="Times New Roman" panose="02020603050405020304" pitchFamily="18" charset="0"/>
              <a:buChar char="2"/>
            </a:pPr>
            <a:r>
              <a:rPr lang="zh-CN" altLang="en-US">
                <a:latin typeface="Times New Roman" panose="02020603050405020304" pitchFamily="18" charset="0"/>
              </a:rPr>
              <a:t>、作以</a:t>
            </a:r>
            <a:r>
              <a:rPr lang="en-US" altLang="zh-CN">
                <a:latin typeface="Times New Roman" panose="02020603050405020304" pitchFamily="18" charset="0"/>
              </a:rPr>
              <a:t>SC</a:t>
            </a:r>
            <a:r>
              <a:rPr lang="en-US" altLang="zh-CN" baseline="-25000">
                <a:latin typeface="Times New Roman" panose="02020603050405020304" pitchFamily="18" charset="0"/>
              </a:rPr>
              <a:t>i</a:t>
            </a:r>
            <a:r>
              <a:rPr lang="zh-CN" altLang="en-US">
                <a:latin typeface="Times New Roman" panose="02020603050405020304" pitchFamily="18" charset="0"/>
              </a:rPr>
              <a:t>为根节点的图的一份拷贝</a:t>
            </a:r>
            <a:r>
              <a:rPr lang="en-US" altLang="zh-CN">
                <a:latin typeface="Times New Roman" panose="02020603050405020304" pitchFamily="18" charset="0"/>
              </a:rPr>
              <a:t>(</a:t>
            </a:r>
            <a:r>
              <a:rPr lang="zh-CN" altLang="en-US">
                <a:latin typeface="Times New Roman" panose="02020603050405020304" pitchFamily="18" charset="0"/>
              </a:rPr>
              <a:t>称拷贝的根节点为</a:t>
            </a:r>
            <a:r>
              <a:rPr lang="en-US" altLang="zh-CN">
                <a:latin typeface="Times New Roman" panose="02020603050405020304" pitchFamily="18" charset="0"/>
              </a:rPr>
              <a:t>CC</a:t>
            </a:r>
            <a:r>
              <a:rPr lang="en-US" altLang="zh-CN" baseline="-25000">
                <a:latin typeface="Times New Roman" panose="02020603050405020304" pitchFamily="18" charset="0"/>
              </a:rPr>
              <a:t>i</a:t>
            </a:r>
            <a:r>
              <a:rPr lang="en-US" altLang="zh-CN">
                <a:latin typeface="Times New Roman" panose="02020603050405020304" pitchFamily="18" charset="0"/>
              </a:rPr>
              <a:t>)</a:t>
            </a:r>
            <a:r>
              <a:rPr lang="zh-CN" altLang="en-US">
                <a:latin typeface="Times New Roman" panose="02020603050405020304" pitchFamily="18" charset="0"/>
              </a:rPr>
              <a:t>，</a:t>
            </a:r>
            <a:r>
              <a:rPr lang="en-US" altLang="zh-CN">
                <a:latin typeface="Times New Roman" panose="02020603050405020304" pitchFamily="18" charset="0"/>
              </a:rPr>
              <a:t>i=1,…,n</a:t>
            </a:r>
            <a:r>
              <a:rPr lang="zh-CN" altLang="en-US">
                <a:latin typeface="Times New Roman" panose="02020603050405020304" pitchFamily="18" charset="0"/>
              </a:rPr>
              <a:t>。增加 一条从</a:t>
            </a:r>
            <a:r>
              <a:rPr lang="en-US" altLang="zh-CN">
                <a:latin typeface="Times New Roman" panose="02020603050405020304" pitchFamily="18" charset="0"/>
              </a:rPr>
              <a:t>CC0</a:t>
            </a:r>
            <a:r>
              <a:rPr lang="zh-CN" altLang="en-US">
                <a:latin typeface="Times New Roman" panose="02020603050405020304" pitchFamily="18" charset="0"/>
              </a:rPr>
              <a:t>到每个</a:t>
            </a:r>
            <a:r>
              <a:rPr lang="en-US" altLang="zh-CN">
                <a:latin typeface="Times New Roman" panose="02020603050405020304" pitchFamily="18" charset="0"/>
              </a:rPr>
              <a:t>CC</a:t>
            </a:r>
            <a:r>
              <a:rPr lang="en-US" altLang="zh-CN" baseline="-25000">
                <a:latin typeface="Times New Roman" panose="02020603050405020304" pitchFamily="18" charset="0"/>
              </a:rPr>
              <a:t>i</a:t>
            </a:r>
            <a:r>
              <a:rPr lang="zh-CN" altLang="en-US">
                <a:latin typeface="Times New Roman" panose="02020603050405020304" pitchFamily="18" charset="0"/>
              </a:rPr>
              <a:t>的标记为</a:t>
            </a:r>
            <a:r>
              <a:rPr lang="en-US" altLang="zh-CN">
                <a:latin typeface="Times New Roman" panose="02020603050405020304" pitchFamily="18" charset="0"/>
              </a:rPr>
              <a:t>i</a:t>
            </a:r>
            <a:r>
              <a:rPr lang="zh-CN" altLang="en-US">
                <a:latin typeface="Times New Roman" panose="02020603050405020304" pitchFamily="18" charset="0"/>
              </a:rPr>
              <a:t>的边。</a:t>
            </a:r>
          </a:p>
          <a:p>
            <a:pPr eaLnBrk="1" hangingPunct="1">
              <a:buFont typeface="Times New Roman" panose="02020603050405020304" pitchFamily="18" charset="0"/>
              <a:buChar char="3"/>
            </a:pPr>
            <a:r>
              <a:rPr lang="zh-CN" altLang="en-US">
                <a:latin typeface="Times New Roman" panose="02020603050405020304" pitchFamily="18" charset="0"/>
              </a:rPr>
              <a:t>、对于每个形如</a:t>
            </a:r>
            <a:r>
              <a:rPr lang="en-US" altLang="zh-CN">
                <a:latin typeface="Times New Roman" panose="02020603050405020304" pitchFamily="18" charset="0"/>
              </a:rPr>
              <a:t>F</a:t>
            </a:r>
            <a:r>
              <a:rPr lang="en-US" altLang="zh-CN" baseline="-25000">
                <a:latin typeface="Times New Roman" panose="02020603050405020304" pitchFamily="18" charset="0"/>
              </a:rPr>
              <a:t>i</a:t>
            </a:r>
            <a:r>
              <a:rPr lang="en-US" altLang="zh-CN">
                <a:latin typeface="Times New Roman" panose="02020603050405020304" pitchFamily="18" charset="0"/>
              </a:rPr>
              <a:t>=V</a:t>
            </a:r>
            <a:r>
              <a:rPr lang="zh-CN" altLang="en-US">
                <a:latin typeface="Times New Roman" panose="02020603050405020304" pitchFamily="18" charset="0"/>
              </a:rPr>
              <a:t>的特征等式，其中</a:t>
            </a:r>
            <a:r>
              <a:rPr lang="en-US" altLang="zh-CN">
                <a:latin typeface="Times New Roman" panose="02020603050405020304" pitchFamily="18" charset="0"/>
              </a:rPr>
              <a:t>V</a:t>
            </a:r>
            <a:r>
              <a:rPr lang="zh-CN" altLang="en-US">
                <a:latin typeface="Times New Roman" panose="02020603050405020304" pitchFamily="18" charset="0"/>
              </a:rPr>
              <a:t>是一个值。沿标记为</a:t>
            </a:r>
            <a:r>
              <a:rPr lang="en-US" altLang="zh-CN">
                <a:latin typeface="Times New Roman" panose="02020603050405020304" pitchFamily="18" charset="0"/>
              </a:rPr>
              <a:t>F</a:t>
            </a:r>
            <a:r>
              <a:rPr lang="zh-CN" altLang="en-US">
                <a:latin typeface="Times New Roman" panose="02020603050405020304" pitchFamily="18" charset="0"/>
              </a:rPr>
              <a:t>的边从节点</a:t>
            </a:r>
            <a:r>
              <a:rPr lang="en-US" altLang="zh-CN">
                <a:latin typeface="Times New Roman" panose="02020603050405020304" pitchFamily="18" charset="0"/>
              </a:rPr>
              <a:t>CC</a:t>
            </a:r>
            <a:r>
              <a:rPr lang="en-US" altLang="zh-CN" baseline="-25000">
                <a:latin typeface="Times New Roman" panose="02020603050405020304" pitchFamily="18" charset="0"/>
              </a:rPr>
              <a:t>i</a:t>
            </a:r>
            <a:r>
              <a:rPr lang="zh-CN" altLang="en-US">
                <a:latin typeface="Times New Roman" panose="02020603050405020304" pitchFamily="18" charset="0"/>
              </a:rPr>
              <a:t>到另一节点</a:t>
            </a:r>
            <a:r>
              <a:rPr lang="en-US" altLang="zh-CN">
                <a:latin typeface="Times New Roman" panose="02020603050405020304" pitchFamily="18" charset="0"/>
              </a:rPr>
              <a:t>N</a:t>
            </a:r>
            <a:r>
              <a:rPr lang="en-US" altLang="zh-CN" baseline="-25000">
                <a:latin typeface="Times New Roman" panose="02020603050405020304" pitchFamily="18" charset="0"/>
              </a:rPr>
              <a:t>i</a:t>
            </a:r>
            <a:r>
              <a:rPr lang="zh-CN" altLang="en-US">
                <a:latin typeface="Times New Roman" panose="02020603050405020304" pitchFamily="18" charset="0"/>
              </a:rPr>
              <a:t>，将</a:t>
            </a:r>
            <a:r>
              <a:rPr lang="en-US" altLang="zh-CN">
                <a:latin typeface="Times New Roman" panose="02020603050405020304" pitchFamily="18" charset="0"/>
              </a:rPr>
              <a:t>N</a:t>
            </a:r>
            <a:r>
              <a:rPr lang="en-US" altLang="zh-CN" baseline="-25000">
                <a:latin typeface="Times New Roman" panose="02020603050405020304" pitchFamily="18" charset="0"/>
              </a:rPr>
              <a:t>i</a:t>
            </a:r>
            <a:r>
              <a:rPr lang="zh-CN" altLang="en-US">
                <a:latin typeface="Times New Roman" panose="02020603050405020304" pitchFamily="18" charset="0"/>
              </a:rPr>
              <a:t>与</a:t>
            </a:r>
            <a:r>
              <a:rPr lang="en-US" altLang="zh-CN">
                <a:latin typeface="Times New Roman" panose="02020603050405020304" pitchFamily="18" charset="0"/>
              </a:rPr>
              <a:t>V</a:t>
            </a:r>
            <a:r>
              <a:rPr lang="zh-CN" altLang="en-US">
                <a:latin typeface="Times New Roman" panose="02020603050405020304" pitchFamily="18" charset="0"/>
              </a:rPr>
              <a:t>合一。</a:t>
            </a:r>
          </a:p>
          <a:p>
            <a:pPr eaLnBrk="1" hangingPunct="1">
              <a:buFont typeface="Times New Roman" panose="02020603050405020304" pitchFamily="18" charset="0"/>
              <a:buChar char="4"/>
            </a:pPr>
            <a:r>
              <a:rPr lang="zh-CN" altLang="en-US">
                <a:latin typeface="Times New Roman" panose="02020603050405020304" pitchFamily="18" charset="0"/>
              </a:rPr>
              <a:t>、对于每个形如</a:t>
            </a:r>
            <a:r>
              <a:rPr lang="en-US" altLang="zh-CN">
                <a:latin typeface="Times New Roman" panose="02020603050405020304" pitchFamily="18" charset="0"/>
              </a:rPr>
              <a:t>F</a:t>
            </a:r>
            <a:r>
              <a:rPr lang="en-US" altLang="zh-CN" baseline="-25000">
                <a:latin typeface="Times New Roman" panose="02020603050405020304" pitchFamily="18" charset="0"/>
              </a:rPr>
              <a:t>i</a:t>
            </a:r>
            <a:r>
              <a:rPr lang="en-US" altLang="zh-CN">
                <a:latin typeface="Times New Roman" panose="02020603050405020304" pitchFamily="18" charset="0"/>
              </a:rPr>
              <a:t>=G</a:t>
            </a:r>
            <a:r>
              <a:rPr lang="en-US" altLang="zh-CN" baseline="-25000">
                <a:latin typeface="Times New Roman" panose="02020603050405020304" pitchFamily="18" charset="0"/>
              </a:rPr>
              <a:t>j</a:t>
            </a:r>
            <a:r>
              <a:rPr lang="zh-CN" altLang="en-US">
                <a:latin typeface="Times New Roman" panose="02020603050405020304" pitchFamily="18" charset="0"/>
              </a:rPr>
              <a:t>的特征等式，</a:t>
            </a:r>
          </a:p>
          <a:p>
            <a:pPr lvl="2" algn="just" eaLnBrk="1" hangingPunct="1">
              <a:buFont typeface="Times New Roman" panose="02020603050405020304" pitchFamily="18" charset="0"/>
              <a:buChar char="a"/>
            </a:pPr>
            <a:r>
              <a:rPr lang="en-US" altLang="zh-CN">
                <a:latin typeface="Times New Roman" panose="02020603050405020304" pitchFamily="18" charset="0"/>
              </a:rPr>
              <a:t>. </a:t>
            </a:r>
            <a:r>
              <a:rPr lang="zh-CN" altLang="en-US">
                <a:latin typeface="Times New Roman" panose="02020603050405020304" pitchFamily="18" charset="0"/>
              </a:rPr>
              <a:t>如果有一条从</a:t>
            </a:r>
            <a:r>
              <a:rPr lang="en-US" altLang="zh-CN">
                <a:latin typeface="Times New Roman" panose="02020603050405020304" pitchFamily="18" charset="0"/>
              </a:rPr>
              <a:t>CC</a:t>
            </a:r>
            <a:r>
              <a:rPr lang="en-US" altLang="zh-CN" baseline="-25000">
                <a:latin typeface="Times New Roman" panose="02020603050405020304" pitchFamily="18" charset="0"/>
              </a:rPr>
              <a:t>i</a:t>
            </a:r>
            <a:r>
              <a:rPr lang="zh-CN" altLang="en-US">
                <a:latin typeface="Times New Roman" panose="02020603050405020304" pitchFamily="18" charset="0"/>
              </a:rPr>
              <a:t>出发的标记为</a:t>
            </a:r>
            <a:r>
              <a:rPr lang="en-US" altLang="zh-CN">
                <a:latin typeface="Times New Roman" panose="02020603050405020304" pitchFamily="18" charset="0"/>
              </a:rPr>
              <a:t>F</a:t>
            </a:r>
            <a:r>
              <a:rPr lang="zh-CN" altLang="en-US">
                <a:latin typeface="Times New Roman" panose="02020603050405020304" pitchFamily="18" charset="0"/>
              </a:rPr>
              <a:t>的边及一条从</a:t>
            </a:r>
            <a:r>
              <a:rPr lang="en-US" altLang="zh-CN">
                <a:latin typeface="Times New Roman" panose="02020603050405020304" pitchFamily="18" charset="0"/>
              </a:rPr>
              <a:t>CC</a:t>
            </a:r>
            <a:r>
              <a:rPr lang="en-US" altLang="zh-CN" baseline="-25000">
                <a:latin typeface="Times New Roman" panose="02020603050405020304" pitchFamily="18" charset="0"/>
              </a:rPr>
              <a:t>j</a:t>
            </a:r>
            <a:r>
              <a:rPr lang="zh-CN" altLang="en-US">
                <a:latin typeface="Times New Roman" panose="02020603050405020304" pitchFamily="18" charset="0"/>
              </a:rPr>
              <a:t>出发的标记为</a:t>
            </a:r>
            <a:r>
              <a:rPr lang="en-US" altLang="zh-CN">
                <a:latin typeface="Times New Roman" panose="02020603050405020304" pitchFamily="18" charset="0"/>
              </a:rPr>
              <a:t>G</a:t>
            </a:r>
            <a:r>
              <a:rPr lang="zh-CN" altLang="en-US">
                <a:latin typeface="Times New Roman" panose="02020603050405020304" pitchFamily="18" charset="0"/>
              </a:rPr>
              <a:t>的边，则</a:t>
            </a:r>
          </a:p>
          <a:p>
            <a:pPr lvl="3" algn="just" eaLnBrk="1" hangingPunct="1">
              <a:buFont typeface="Times New Roman" panose="02020603050405020304" pitchFamily="18" charset="0"/>
              <a:buChar char="i"/>
            </a:pPr>
            <a:r>
              <a:rPr lang="en-US" altLang="zh-CN">
                <a:latin typeface="Times New Roman" panose="02020603050405020304" pitchFamily="18" charset="0"/>
              </a:rPr>
              <a:t>. </a:t>
            </a:r>
            <a:r>
              <a:rPr lang="zh-CN" altLang="en-US">
                <a:latin typeface="Times New Roman" panose="02020603050405020304" pitchFamily="18" charset="0"/>
              </a:rPr>
              <a:t>沿</a:t>
            </a:r>
            <a:r>
              <a:rPr lang="en-US" altLang="zh-CN">
                <a:latin typeface="Times New Roman" panose="02020603050405020304" pitchFamily="18" charset="0"/>
              </a:rPr>
              <a:t>F</a:t>
            </a:r>
            <a:r>
              <a:rPr lang="zh-CN" altLang="en-US">
                <a:latin typeface="Times New Roman" panose="02020603050405020304" pitchFamily="18" charset="0"/>
              </a:rPr>
              <a:t>边到达节点</a:t>
            </a:r>
            <a:r>
              <a:rPr lang="en-US" altLang="zh-CN">
                <a:latin typeface="Times New Roman" panose="02020603050405020304" pitchFamily="18" charset="0"/>
              </a:rPr>
              <a:t>N</a:t>
            </a:r>
            <a:r>
              <a:rPr lang="en-US" altLang="zh-CN" baseline="-25000">
                <a:latin typeface="Times New Roman" panose="02020603050405020304" pitchFamily="18" charset="0"/>
              </a:rPr>
              <a:t>i</a:t>
            </a:r>
            <a:r>
              <a:rPr lang="zh-CN" altLang="en-US">
                <a:latin typeface="Times New Roman" panose="02020603050405020304" pitchFamily="18" charset="0"/>
              </a:rPr>
              <a:t>，沿</a:t>
            </a:r>
            <a:r>
              <a:rPr lang="en-US" altLang="zh-CN">
                <a:latin typeface="Times New Roman" panose="02020603050405020304" pitchFamily="18" charset="0"/>
              </a:rPr>
              <a:t>G</a:t>
            </a:r>
            <a:r>
              <a:rPr lang="zh-CN" altLang="en-US">
                <a:latin typeface="Times New Roman" panose="02020603050405020304" pitchFamily="18" charset="0"/>
              </a:rPr>
              <a:t>边到达节点</a:t>
            </a:r>
            <a:r>
              <a:rPr lang="en-US" altLang="zh-CN">
                <a:latin typeface="Times New Roman" panose="02020603050405020304" pitchFamily="18" charset="0"/>
              </a:rPr>
              <a:t>N</a:t>
            </a:r>
            <a:r>
              <a:rPr lang="en-US" altLang="zh-CN" baseline="-25000">
                <a:latin typeface="Times New Roman" panose="02020603050405020304" pitchFamily="18" charset="0"/>
              </a:rPr>
              <a:t>j</a:t>
            </a:r>
            <a:r>
              <a:rPr lang="zh-CN" altLang="en-US">
                <a:latin typeface="Times New Roman" panose="02020603050405020304" pitchFamily="18" charset="0"/>
              </a:rPr>
              <a:t>；</a:t>
            </a:r>
          </a:p>
          <a:p>
            <a:pPr lvl="3" eaLnBrk="1" hangingPunct="1">
              <a:buFont typeface="Times New Roman" panose="02020603050405020304" pitchFamily="18" charset="0"/>
              <a:buChar char="i"/>
            </a:pPr>
            <a:r>
              <a:rPr lang="en-US" altLang="zh-CN">
                <a:latin typeface="Times New Roman" panose="02020603050405020304" pitchFamily="18" charset="0"/>
              </a:rPr>
              <a:t>i. </a:t>
            </a:r>
            <a:r>
              <a:rPr lang="zh-CN" altLang="en-US">
                <a:latin typeface="Times New Roman" panose="02020603050405020304" pitchFamily="18" charset="0"/>
              </a:rPr>
              <a:t>用图合一算法对</a:t>
            </a:r>
            <a:r>
              <a:rPr lang="en-US" altLang="zh-CN">
                <a:latin typeface="Times New Roman" panose="02020603050405020304" pitchFamily="18" charset="0"/>
              </a:rPr>
              <a:t>N</a:t>
            </a:r>
            <a:r>
              <a:rPr lang="en-US" altLang="zh-CN" baseline="-25000">
                <a:latin typeface="Times New Roman" panose="02020603050405020304" pitchFamily="18" charset="0"/>
              </a:rPr>
              <a:t>i</a:t>
            </a:r>
            <a:r>
              <a:rPr lang="zh-CN" altLang="en-US">
                <a:latin typeface="Times New Roman" panose="02020603050405020304" pitchFamily="18" charset="0"/>
              </a:rPr>
              <a:t>和</a:t>
            </a:r>
            <a:r>
              <a:rPr lang="en-US" altLang="zh-CN">
                <a:latin typeface="Times New Roman" panose="02020603050405020304" pitchFamily="18" charset="0"/>
              </a:rPr>
              <a:t>N</a:t>
            </a:r>
            <a:r>
              <a:rPr lang="en-US" altLang="zh-CN" baseline="-25000">
                <a:latin typeface="Times New Roman" panose="02020603050405020304" pitchFamily="18" charset="0"/>
              </a:rPr>
              <a:t>j</a:t>
            </a:r>
            <a:r>
              <a:rPr lang="zh-CN" altLang="en-US">
                <a:latin typeface="Times New Roman" panose="02020603050405020304" pitchFamily="18" charset="0"/>
              </a:rPr>
              <a:t>进行合一，并</a:t>
            </a:r>
            <a:r>
              <a:rPr lang="en-US" altLang="zh-CN">
                <a:latin typeface="Times New Roman" panose="02020603050405020304" pitchFamily="18" charset="0"/>
              </a:rPr>
              <a:t>(</a:t>
            </a:r>
            <a:r>
              <a:rPr lang="zh-CN" altLang="en-US">
                <a:latin typeface="Times New Roman" panose="02020603050405020304" pitchFamily="18" charset="0"/>
              </a:rPr>
              <a:t>在成功时</a:t>
            </a:r>
            <a:r>
              <a:rPr lang="en-US" altLang="zh-CN">
                <a:latin typeface="Times New Roman" panose="02020603050405020304" pitchFamily="18" charset="0"/>
              </a:rPr>
              <a:t>)</a:t>
            </a:r>
            <a:r>
              <a:rPr lang="zh-CN" altLang="en-US">
                <a:latin typeface="Times New Roman" panose="02020603050405020304" pitchFamily="18" charset="0"/>
              </a:rPr>
              <a:t>构造新节点</a:t>
            </a:r>
            <a:r>
              <a:rPr lang="en-US" altLang="zh-CN">
                <a:latin typeface="Times New Roman" panose="02020603050405020304" pitchFamily="18" charset="0"/>
              </a:rPr>
              <a:t>X</a:t>
            </a:r>
            <a:r>
              <a:rPr lang="zh-CN" altLang="en-US">
                <a:latin typeface="Times New Roman" panose="02020603050405020304" pitchFamily="18" charset="0"/>
              </a:rPr>
              <a:t>；</a:t>
            </a:r>
          </a:p>
          <a:p>
            <a:pPr lvl="3" eaLnBrk="1" hangingPunct="1">
              <a:buFont typeface="Times New Roman" panose="02020603050405020304" pitchFamily="18" charset="0"/>
              <a:buChar char="i"/>
            </a:pPr>
            <a:r>
              <a:rPr lang="en-US" altLang="zh-CN">
                <a:latin typeface="Times New Roman" panose="02020603050405020304" pitchFamily="18" charset="0"/>
              </a:rPr>
              <a:t>ii. </a:t>
            </a:r>
            <a:r>
              <a:rPr lang="zh-CN" altLang="en-US">
                <a:latin typeface="Times New Roman" panose="02020603050405020304" pitchFamily="18" charset="0"/>
              </a:rPr>
              <a:t>将所有指向</a:t>
            </a:r>
            <a:r>
              <a:rPr lang="en-US" altLang="zh-CN">
                <a:latin typeface="Times New Roman" panose="02020603050405020304" pitchFamily="18" charset="0"/>
              </a:rPr>
              <a:t>N</a:t>
            </a:r>
            <a:r>
              <a:rPr lang="en-US" altLang="zh-CN" baseline="-25000">
                <a:latin typeface="Times New Roman" panose="02020603050405020304" pitchFamily="18" charset="0"/>
              </a:rPr>
              <a:t>i</a:t>
            </a:r>
            <a:r>
              <a:rPr lang="zh-CN" altLang="en-US">
                <a:latin typeface="Times New Roman" panose="02020603050405020304" pitchFamily="18" charset="0"/>
              </a:rPr>
              <a:t>或</a:t>
            </a:r>
            <a:r>
              <a:rPr lang="en-US" altLang="zh-CN">
                <a:latin typeface="Times New Roman" panose="02020603050405020304" pitchFamily="18" charset="0"/>
              </a:rPr>
              <a:t>N</a:t>
            </a:r>
            <a:r>
              <a:rPr lang="en-US" altLang="zh-CN" baseline="-25000">
                <a:latin typeface="Times New Roman" panose="02020603050405020304" pitchFamily="18" charset="0"/>
              </a:rPr>
              <a:t>j</a:t>
            </a:r>
            <a:r>
              <a:rPr lang="zh-CN" altLang="en-US">
                <a:latin typeface="Times New Roman" panose="02020603050405020304" pitchFamily="18" charset="0"/>
              </a:rPr>
              <a:t>的改为指向</a:t>
            </a:r>
            <a:r>
              <a:rPr lang="en-US" altLang="zh-CN">
                <a:latin typeface="Times New Roman" panose="02020603050405020304" pitchFamily="18" charset="0"/>
              </a:rPr>
              <a:t>X</a:t>
            </a:r>
            <a:r>
              <a:rPr lang="zh-CN" altLang="en-US">
                <a:latin typeface="Times New Roman" panose="02020603050405020304" pitchFamily="18" charset="0"/>
              </a:rPr>
              <a:t>；</a:t>
            </a:r>
          </a:p>
          <a:p>
            <a:pPr lvl="2" algn="just" eaLnBrk="1" hangingPunct="1">
              <a:buFont typeface="Times New Roman" panose="02020603050405020304" pitchFamily="18" charset="0"/>
              <a:buChar char="b"/>
            </a:pPr>
            <a:r>
              <a:rPr lang="en-US" altLang="zh-CN">
                <a:latin typeface="Times New Roman" panose="02020603050405020304" pitchFamily="18" charset="0"/>
              </a:rPr>
              <a:t>. </a:t>
            </a:r>
            <a:r>
              <a:rPr lang="zh-CN" altLang="en-US">
                <a:latin typeface="Times New Roman" panose="02020603050405020304" pitchFamily="18" charset="0"/>
              </a:rPr>
              <a:t>如果没有从</a:t>
            </a:r>
            <a:r>
              <a:rPr lang="en-US" altLang="zh-CN">
                <a:latin typeface="Times New Roman" panose="02020603050405020304" pitchFamily="18" charset="0"/>
              </a:rPr>
              <a:t>CC</a:t>
            </a:r>
            <a:r>
              <a:rPr lang="en-US" altLang="zh-CN" baseline="-25000">
                <a:latin typeface="Times New Roman" panose="02020603050405020304" pitchFamily="18" charset="0"/>
              </a:rPr>
              <a:t>i</a:t>
            </a:r>
            <a:r>
              <a:rPr lang="zh-CN" altLang="en-US">
                <a:latin typeface="Times New Roman" panose="02020603050405020304" pitchFamily="18" charset="0"/>
              </a:rPr>
              <a:t>出发的标记为</a:t>
            </a:r>
            <a:r>
              <a:rPr lang="en-US" altLang="zh-CN">
                <a:latin typeface="Times New Roman" panose="02020603050405020304" pitchFamily="18" charset="0"/>
              </a:rPr>
              <a:t>F</a:t>
            </a:r>
            <a:r>
              <a:rPr lang="zh-CN" altLang="en-US">
                <a:latin typeface="Times New Roman" panose="02020603050405020304" pitchFamily="18" charset="0"/>
              </a:rPr>
              <a:t>的边，但有一条从</a:t>
            </a:r>
            <a:r>
              <a:rPr lang="en-US" altLang="zh-CN">
                <a:latin typeface="Times New Roman" panose="02020603050405020304" pitchFamily="18" charset="0"/>
              </a:rPr>
              <a:t>CC</a:t>
            </a:r>
            <a:r>
              <a:rPr lang="en-US" altLang="zh-CN" baseline="-25000">
                <a:latin typeface="Times New Roman" panose="02020603050405020304" pitchFamily="18" charset="0"/>
              </a:rPr>
              <a:t>j</a:t>
            </a:r>
            <a:r>
              <a:rPr lang="zh-CN" altLang="en-US">
                <a:latin typeface="Times New Roman" panose="02020603050405020304" pitchFamily="18" charset="0"/>
              </a:rPr>
              <a:t>到节点</a:t>
            </a:r>
            <a:r>
              <a:rPr lang="en-US" altLang="zh-CN">
                <a:latin typeface="Times New Roman" panose="02020603050405020304" pitchFamily="18" charset="0"/>
              </a:rPr>
              <a:t>N</a:t>
            </a:r>
            <a:r>
              <a:rPr lang="en-US" altLang="zh-CN" baseline="-25000">
                <a:latin typeface="Times New Roman" panose="02020603050405020304" pitchFamily="18" charset="0"/>
              </a:rPr>
              <a:t>j</a:t>
            </a:r>
            <a:r>
              <a:rPr lang="zh-CN" altLang="en-US">
                <a:latin typeface="Times New Roman" panose="02020603050405020304" pitchFamily="18" charset="0"/>
              </a:rPr>
              <a:t>的标记为</a:t>
            </a:r>
            <a:r>
              <a:rPr lang="en-US" altLang="zh-CN">
                <a:latin typeface="Times New Roman" panose="02020603050405020304" pitchFamily="18" charset="0"/>
              </a:rPr>
              <a:t>G</a:t>
            </a:r>
            <a:r>
              <a:rPr lang="zh-CN" altLang="en-US">
                <a:latin typeface="Times New Roman" panose="02020603050405020304" pitchFamily="18" charset="0"/>
              </a:rPr>
              <a:t>的边，则添加一条从</a:t>
            </a:r>
            <a:r>
              <a:rPr lang="en-US" altLang="zh-CN">
                <a:latin typeface="Times New Roman" panose="02020603050405020304" pitchFamily="18" charset="0"/>
              </a:rPr>
              <a:t>CC</a:t>
            </a:r>
            <a:r>
              <a:rPr lang="en-US" altLang="zh-CN" baseline="-25000">
                <a:latin typeface="Times New Roman" panose="02020603050405020304" pitchFamily="18" charset="0"/>
              </a:rPr>
              <a:t>i</a:t>
            </a:r>
            <a:r>
              <a:rPr lang="zh-CN" altLang="en-US">
                <a:latin typeface="Times New Roman" panose="02020603050405020304" pitchFamily="18" charset="0"/>
              </a:rPr>
              <a:t>到节点</a:t>
            </a:r>
            <a:r>
              <a:rPr lang="en-US" altLang="zh-CN">
                <a:latin typeface="Times New Roman" panose="02020603050405020304" pitchFamily="18" charset="0"/>
              </a:rPr>
              <a:t>N</a:t>
            </a:r>
            <a:r>
              <a:rPr lang="en-US" altLang="zh-CN" baseline="-25000">
                <a:latin typeface="Times New Roman" panose="02020603050405020304" pitchFamily="18" charset="0"/>
              </a:rPr>
              <a:t>j</a:t>
            </a:r>
            <a:r>
              <a:rPr lang="zh-CN" altLang="en-US">
                <a:latin typeface="Times New Roman" panose="02020603050405020304" pitchFamily="18" charset="0"/>
              </a:rPr>
              <a:t>的标记为</a:t>
            </a:r>
            <a:r>
              <a:rPr lang="en-US" altLang="zh-CN">
                <a:latin typeface="Times New Roman" panose="02020603050405020304" pitchFamily="18" charset="0"/>
              </a:rPr>
              <a:t>F</a:t>
            </a:r>
            <a:r>
              <a:rPr lang="zh-CN" altLang="en-US">
                <a:latin typeface="Times New Roman" panose="02020603050405020304" pitchFamily="18" charset="0"/>
              </a:rPr>
              <a:t>的边；</a:t>
            </a:r>
          </a:p>
          <a:p>
            <a:pPr lvl="2" eaLnBrk="1" hangingPunct="1">
              <a:buFont typeface="Times New Roman" panose="02020603050405020304" pitchFamily="18" charset="0"/>
              <a:buChar char="c"/>
            </a:pPr>
            <a:r>
              <a:rPr lang="en-US" altLang="zh-CN">
                <a:latin typeface="Times New Roman" panose="02020603050405020304" pitchFamily="18" charset="0"/>
              </a:rPr>
              <a:t>. </a:t>
            </a:r>
            <a:r>
              <a:rPr lang="zh-CN" altLang="en-US">
                <a:latin typeface="Times New Roman" panose="02020603050405020304" pitchFamily="18" charset="0"/>
              </a:rPr>
              <a:t>如果有一条从</a:t>
            </a:r>
            <a:r>
              <a:rPr lang="en-US" altLang="zh-CN">
                <a:latin typeface="Times New Roman" panose="02020603050405020304" pitchFamily="18" charset="0"/>
              </a:rPr>
              <a:t>CC</a:t>
            </a:r>
            <a:r>
              <a:rPr lang="en-US" altLang="zh-CN" baseline="-25000">
                <a:latin typeface="Times New Roman" panose="02020603050405020304" pitchFamily="18" charset="0"/>
              </a:rPr>
              <a:t>i</a:t>
            </a:r>
            <a:r>
              <a:rPr lang="zh-CN" altLang="en-US">
                <a:latin typeface="Times New Roman" panose="02020603050405020304" pitchFamily="18" charset="0"/>
              </a:rPr>
              <a:t>到节点</a:t>
            </a:r>
            <a:r>
              <a:rPr lang="en-US" altLang="zh-CN">
                <a:latin typeface="Times New Roman" panose="02020603050405020304" pitchFamily="18" charset="0"/>
              </a:rPr>
              <a:t>N</a:t>
            </a:r>
            <a:r>
              <a:rPr lang="en-US" altLang="zh-CN" baseline="-25000">
                <a:latin typeface="Times New Roman" panose="02020603050405020304" pitchFamily="18" charset="0"/>
              </a:rPr>
              <a:t>i</a:t>
            </a:r>
            <a:r>
              <a:rPr lang="zh-CN" altLang="en-US">
                <a:latin typeface="Times New Roman" panose="02020603050405020304" pitchFamily="18" charset="0"/>
              </a:rPr>
              <a:t>的标记为</a:t>
            </a:r>
            <a:r>
              <a:rPr lang="en-US" altLang="zh-CN">
                <a:latin typeface="Times New Roman" panose="02020603050405020304" pitchFamily="18" charset="0"/>
              </a:rPr>
              <a:t>F</a:t>
            </a:r>
            <a:r>
              <a:rPr lang="zh-CN" altLang="en-US">
                <a:latin typeface="Times New Roman" panose="02020603050405020304" pitchFamily="18" charset="0"/>
              </a:rPr>
              <a:t>的边，但没有从</a:t>
            </a:r>
            <a:r>
              <a:rPr lang="en-US" altLang="zh-CN">
                <a:latin typeface="Times New Roman" panose="02020603050405020304" pitchFamily="18" charset="0"/>
              </a:rPr>
              <a:t>CC</a:t>
            </a:r>
            <a:r>
              <a:rPr lang="en-US" altLang="zh-CN" baseline="-25000">
                <a:latin typeface="Times New Roman" panose="02020603050405020304" pitchFamily="18" charset="0"/>
              </a:rPr>
              <a:t>j</a:t>
            </a:r>
            <a:r>
              <a:rPr lang="zh-CN" altLang="en-US">
                <a:latin typeface="Times New Roman" panose="02020603050405020304" pitchFamily="18" charset="0"/>
              </a:rPr>
              <a:t>出发的标记为</a:t>
            </a:r>
            <a:r>
              <a:rPr lang="en-US" altLang="zh-CN">
                <a:latin typeface="Times New Roman" panose="02020603050405020304" pitchFamily="18" charset="0"/>
              </a:rPr>
              <a:t>G</a:t>
            </a:r>
            <a:r>
              <a:rPr lang="zh-CN" altLang="en-US">
                <a:latin typeface="Times New Roman" panose="02020603050405020304" pitchFamily="18" charset="0"/>
              </a:rPr>
              <a:t>的边，则添加一条从</a:t>
            </a:r>
            <a:r>
              <a:rPr lang="en-US" altLang="zh-CN">
                <a:latin typeface="Times New Roman" panose="02020603050405020304" pitchFamily="18" charset="0"/>
              </a:rPr>
              <a:t>CC</a:t>
            </a:r>
            <a:r>
              <a:rPr lang="en-US" altLang="zh-CN" baseline="-25000">
                <a:latin typeface="Times New Roman" panose="02020603050405020304" pitchFamily="18" charset="0"/>
              </a:rPr>
              <a:t>j</a:t>
            </a:r>
            <a:r>
              <a:rPr lang="zh-CN" altLang="en-US">
                <a:latin typeface="Times New Roman" panose="02020603050405020304" pitchFamily="18" charset="0"/>
              </a:rPr>
              <a:t>到节点</a:t>
            </a:r>
            <a:r>
              <a:rPr lang="en-US" altLang="zh-CN">
                <a:latin typeface="Times New Roman" panose="02020603050405020304" pitchFamily="18" charset="0"/>
              </a:rPr>
              <a:t>N</a:t>
            </a:r>
            <a:r>
              <a:rPr lang="en-US" altLang="zh-CN" baseline="-25000">
                <a:latin typeface="Times New Roman" panose="02020603050405020304" pitchFamily="18" charset="0"/>
              </a:rPr>
              <a:t>i</a:t>
            </a:r>
            <a:r>
              <a:rPr lang="zh-CN" altLang="en-US">
                <a:latin typeface="Times New Roman" panose="02020603050405020304" pitchFamily="18" charset="0"/>
              </a:rPr>
              <a:t>的标记为</a:t>
            </a:r>
            <a:r>
              <a:rPr lang="en-US" altLang="zh-CN">
                <a:latin typeface="Times New Roman" panose="02020603050405020304" pitchFamily="18" charset="0"/>
              </a:rPr>
              <a:t>G</a:t>
            </a:r>
            <a:r>
              <a:rPr lang="zh-CN" altLang="en-US">
                <a:latin typeface="Times New Roman" panose="02020603050405020304" pitchFamily="18" charset="0"/>
              </a:rPr>
              <a:t>的边。</a:t>
            </a:r>
            <a:endParaRPr lang="zh-CN" alt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A445BC8E-A5ED-45E8-BD4C-0F77338A64D5}"/>
              </a:ext>
            </a:extLst>
          </p:cNvPr>
          <p:cNvSpPr>
            <a:spLocks noGrp="1" noChangeArrowheads="1"/>
          </p:cNvSpPr>
          <p:nvPr>
            <p:ph type="title"/>
          </p:nvPr>
        </p:nvSpPr>
        <p:spPr/>
        <p:txBody>
          <a:bodyPr/>
          <a:lstStyle/>
          <a:p>
            <a:pPr eaLnBrk="1" hangingPunct="1"/>
            <a:r>
              <a:rPr lang="zh-CN" altLang="en-US" b="1"/>
              <a:t>通用特征系统与合一文法</a:t>
            </a:r>
            <a:r>
              <a:rPr lang="en-US" altLang="zh-CN" b="1"/>
              <a:t>(16)</a:t>
            </a:r>
          </a:p>
        </p:txBody>
      </p:sp>
      <p:sp>
        <p:nvSpPr>
          <p:cNvPr id="63491" name="Rectangle 3">
            <a:extLst>
              <a:ext uri="{FF2B5EF4-FFF2-40B4-BE49-F238E27FC236}">
                <a16:creationId xmlns:a16="http://schemas.microsoft.com/office/drawing/2014/main" id="{2F4DABFE-3D88-4BCD-93EB-487CEF2C27E3}"/>
              </a:ext>
            </a:extLst>
          </p:cNvPr>
          <p:cNvSpPr>
            <a:spLocks noGrp="1" noChangeArrowheads="1"/>
          </p:cNvSpPr>
          <p:nvPr>
            <p:ph type="body" idx="1"/>
          </p:nvPr>
        </p:nvSpPr>
        <p:spPr>
          <a:xfrm>
            <a:off x="566738" y="1824038"/>
            <a:ext cx="8001000" cy="3692525"/>
          </a:xfrm>
        </p:spPr>
        <p:txBody>
          <a:bodyPr/>
          <a:lstStyle/>
          <a:p>
            <a:pPr eaLnBrk="1" hangingPunct="1">
              <a:lnSpc>
                <a:spcPct val="90000"/>
              </a:lnSpc>
            </a:pPr>
            <a:r>
              <a:rPr lang="zh-CN" altLang="en-US" sz="2100"/>
              <a:t>考虑一个例子。假定如下两个成分</a:t>
            </a:r>
            <a:r>
              <a:rPr lang="en-US" altLang="zh-CN" sz="2100"/>
              <a:t>(</a:t>
            </a:r>
            <a:r>
              <a:rPr lang="zh-CN" altLang="en-US" sz="2100"/>
              <a:t>表示在下页图中</a:t>
            </a:r>
            <a:r>
              <a:rPr lang="en-US" altLang="zh-CN" sz="2100"/>
              <a:t>)</a:t>
            </a:r>
            <a:r>
              <a:rPr lang="zh-CN" altLang="en-US" sz="2100"/>
              <a:t>已预先定义：</a:t>
            </a:r>
          </a:p>
          <a:p>
            <a:pPr eaLnBrk="1" hangingPunct="1">
              <a:lnSpc>
                <a:spcPct val="90000"/>
              </a:lnSpc>
              <a:buFont typeface="Wingdings" panose="05000000000000000000" pitchFamily="2" charset="2"/>
              <a:buNone/>
            </a:pPr>
            <a:r>
              <a:rPr lang="zh-CN" altLang="en-US" sz="2100"/>
              <a:t>          </a:t>
            </a:r>
            <a:r>
              <a:rPr lang="en-US" altLang="zh-CN" sz="2100"/>
              <a:t>ART1:  (</a:t>
            </a:r>
            <a:r>
              <a:rPr lang="en-US" altLang="zh-CN" sz="2100" b="1">
                <a:solidFill>
                  <a:schemeClr val="folHlink"/>
                </a:solidFill>
              </a:rPr>
              <a:t>CAT</a:t>
            </a:r>
            <a:r>
              <a:rPr lang="en-US" altLang="zh-CN" sz="2100"/>
              <a:t> N               N1:  (</a:t>
            </a:r>
            <a:r>
              <a:rPr lang="en-US" altLang="zh-CN" sz="2100" b="1">
                <a:solidFill>
                  <a:schemeClr val="folHlink"/>
                </a:solidFill>
              </a:rPr>
              <a:t>CAT</a:t>
            </a:r>
            <a:r>
              <a:rPr lang="en-US" altLang="zh-CN" sz="2100"/>
              <a:t> N</a:t>
            </a:r>
          </a:p>
          <a:p>
            <a:pPr eaLnBrk="1" hangingPunct="1">
              <a:lnSpc>
                <a:spcPct val="90000"/>
              </a:lnSpc>
              <a:buFont typeface="Wingdings" panose="05000000000000000000" pitchFamily="2" charset="2"/>
              <a:buNone/>
            </a:pPr>
            <a:r>
              <a:rPr lang="en-US" altLang="zh-CN" sz="2100"/>
              <a:t>                      </a:t>
            </a:r>
            <a:r>
              <a:rPr lang="en-US" altLang="zh-CN" sz="2100" b="1">
                <a:solidFill>
                  <a:schemeClr val="folHlink"/>
                </a:solidFill>
              </a:rPr>
              <a:t>ROOT</a:t>
            </a:r>
            <a:r>
              <a:rPr lang="en-US" altLang="zh-CN" sz="2100"/>
              <a:t> the                  </a:t>
            </a:r>
            <a:r>
              <a:rPr lang="en-US" altLang="zh-CN" sz="2100" b="1">
                <a:solidFill>
                  <a:schemeClr val="folHlink"/>
                </a:solidFill>
              </a:rPr>
              <a:t>ROOT</a:t>
            </a:r>
            <a:r>
              <a:rPr lang="en-US" altLang="zh-CN" sz="2100"/>
              <a:t> fish)</a:t>
            </a:r>
          </a:p>
          <a:p>
            <a:pPr eaLnBrk="1" hangingPunct="1">
              <a:lnSpc>
                <a:spcPct val="90000"/>
              </a:lnSpc>
              <a:buFont typeface="Wingdings" panose="05000000000000000000" pitchFamily="2" charset="2"/>
              <a:buNone/>
            </a:pPr>
            <a:r>
              <a:rPr lang="en-US" altLang="zh-CN" sz="2100"/>
              <a:t>                      </a:t>
            </a:r>
            <a:r>
              <a:rPr lang="en-US" altLang="zh-CN" sz="2100" b="1">
                <a:solidFill>
                  <a:schemeClr val="folHlink"/>
                </a:solidFill>
              </a:rPr>
              <a:t>AGR</a:t>
            </a:r>
            <a:r>
              <a:rPr lang="en-US" altLang="zh-CN" sz="2100"/>
              <a:t> {3s 3p})            </a:t>
            </a:r>
            <a:r>
              <a:rPr lang="en-US" altLang="zh-CN" sz="2100" b="1">
                <a:solidFill>
                  <a:schemeClr val="folHlink"/>
                </a:solidFill>
              </a:rPr>
              <a:t>AGR</a:t>
            </a:r>
            <a:r>
              <a:rPr lang="en-US" altLang="zh-CN" sz="2100"/>
              <a:t> {3s 3p})</a:t>
            </a:r>
          </a:p>
          <a:p>
            <a:pPr eaLnBrk="1" hangingPunct="1">
              <a:lnSpc>
                <a:spcPct val="90000"/>
              </a:lnSpc>
              <a:buFont typeface="Wingdings" panose="05000000000000000000" pitchFamily="2" charset="2"/>
              <a:buNone/>
            </a:pPr>
            <a:r>
              <a:rPr lang="en-US" altLang="zh-CN" sz="2100"/>
              <a:t>     </a:t>
            </a:r>
            <a:r>
              <a:rPr lang="zh-CN" altLang="en-US" sz="2100"/>
              <a:t>新成分</a:t>
            </a:r>
            <a:r>
              <a:rPr lang="en-US" altLang="zh-CN" sz="2100"/>
              <a:t>NP</a:t>
            </a:r>
            <a:r>
              <a:rPr lang="zh-CN" altLang="en-US" sz="2100"/>
              <a:t>将通过规则</a:t>
            </a:r>
            <a:r>
              <a:rPr lang="en-US" altLang="zh-CN" sz="2100"/>
              <a:t>2</a:t>
            </a:r>
            <a:r>
              <a:rPr lang="en-US" altLang="zh-CN" sz="2100">
                <a:latin typeface="Arial" panose="020B0604020202020204" pitchFamily="34" charset="0"/>
              </a:rPr>
              <a:t>’</a:t>
            </a:r>
            <a:r>
              <a:rPr lang="en-US" altLang="zh-CN" sz="2100"/>
              <a:t>(NP</a:t>
            </a:r>
            <a:r>
              <a:rPr lang="en-US" altLang="zh-CN" sz="2100">
                <a:sym typeface="Symbol" panose="05050102010706020507" pitchFamily="18" charset="2"/>
              </a:rPr>
              <a:t></a:t>
            </a:r>
            <a:r>
              <a:rPr lang="en-US" altLang="zh-CN" sz="2100"/>
              <a:t>ART N)</a:t>
            </a:r>
            <a:r>
              <a:rPr lang="zh-CN" altLang="en-US" sz="2100"/>
              <a:t>来生成。相应等式为</a:t>
            </a:r>
            <a:endParaRPr lang="zh-CN" altLang="en-US" sz="2100" b="1"/>
          </a:p>
          <a:p>
            <a:pPr eaLnBrk="1" hangingPunct="1">
              <a:lnSpc>
                <a:spcPct val="90000"/>
              </a:lnSpc>
              <a:buFont typeface="Wingdings" panose="05000000000000000000" pitchFamily="2" charset="2"/>
              <a:buNone/>
            </a:pPr>
            <a:r>
              <a:rPr lang="zh-CN" altLang="en-US" sz="2100" b="1"/>
              <a:t>     </a:t>
            </a:r>
            <a:r>
              <a:rPr lang="en-US" altLang="zh-CN" sz="2100" b="1">
                <a:solidFill>
                  <a:schemeClr val="folHlink"/>
                </a:solidFill>
              </a:rPr>
              <a:t>CAT</a:t>
            </a:r>
            <a:r>
              <a:rPr lang="en-US" altLang="zh-CN" sz="2100">
                <a:solidFill>
                  <a:schemeClr val="folHlink"/>
                </a:solidFill>
              </a:rPr>
              <a:t>0</a:t>
            </a:r>
            <a:r>
              <a:rPr lang="en-US" altLang="zh-CN" sz="2100"/>
              <a:t>=NP</a:t>
            </a:r>
            <a:endParaRPr lang="en-US" altLang="zh-CN" sz="2100" b="1"/>
          </a:p>
          <a:p>
            <a:pPr eaLnBrk="1" hangingPunct="1">
              <a:lnSpc>
                <a:spcPct val="90000"/>
              </a:lnSpc>
              <a:buFont typeface="Wingdings" panose="05000000000000000000" pitchFamily="2" charset="2"/>
              <a:buNone/>
            </a:pPr>
            <a:r>
              <a:rPr lang="en-US" altLang="zh-CN" sz="2100" b="1"/>
              <a:t>     </a:t>
            </a:r>
            <a:r>
              <a:rPr lang="en-US" altLang="zh-CN" sz="2100" b="1">
                <a:solidFill>
                  <a:schemeClr val="folHlink"/>
                </a:solidFill>
              </a:rPr>
              <a:t>CAT</a:t>
            </a:r>
            <a:r>
              <a:rPr lang="en-US" altLang="zh-CN" sz="2100">
                <a:solidFill>
                  <a:schemeClr val="folHlink"/>
                </a:solidFill>
              </a:rPr>
              <a:t>1</a:t>
            </a:r>
            <a:r>
              <a:rPr lang="en-US" altLang="zh-CN" sz="2100"/>
              <a:t>=ART</a:t>
            </a:r>
            <a:endParaRPr lang="en-US" altLang="zh-CN" sz="2100" b="1"/>
          </a:p>
          <a:p>
            <a:pPr eaLnBrk="1" hangingPunct="1">
              <a:lnSpc>
                <a:spcPct val="90000"/>
              </a:lnSpc>
              <a:buFont typeface="Wingdings" panose="05000000000000000000" pitchFamily="2" charset="2"/>
              <a:buNone/>
            </a:pPr>
            <a:r>
              <a:rPr lang="en-US" altLang="zh-CN" sz="2100" b="1"/>
              <a:t>     </a:t>
            </a:r>
            <a:r>
              <a:rPr lang="en-US" altLang="zh-CN" sz="2100" b="1">
                <a:solidFill>
                  <a:schemeClr val="folHlink"/>
                </a:solidFill>
              </a:rPr>
              <a:t>CAT</a:t>
            </a:r>
            <a:r>
              <a:rPr lang="en-US" altLang="zh-CN" sz="2100">
                <a:solidFill>
                  <a:schemeClr val="folHlink"/>
                </a:solidFill>
              </a:rPr>
              <a:t>2</a:t>
            </a:r>
            <a:r>
              <a:rPr lang="en-US" altLang="zh-CN" sz="2100"/>
              <a:t>=N</a:t>
            </a:r>
            <a:endParaRPr lang="en-US" altLang="zh-CN" sz="2100" b="1"/>
          </a:p>
          <a:p>
            <a:pPr eaLnBrk="1" hangingPunct="1">
              <a:lnSpc>
                <a:spcPct val="90000"/>
              </a:lnSpc>
              <a:buFont typeface="Wingdings" panose="05000000000000000000" pitchFamily="2" charset="2"/>
              <a:buNone/>
            </a:pPr>
            <a:r>
              <a:rPr lang="en-US" altLang="zh-CN" sz="2100" b="1"/>
              <a:t>     </a:t>
            </a:r>
            <a:r>
              <a:rPr lang="en-US" altLang="zh-CN" sz="2100" b="1">
                <a:solidFill>
                  <a:schemeClr val="folHlink"/>
                </a:solidFill>
              </a:rPr>
              <a:t>AGR</a:t>
            </a:r>
            <a:r>
              <a:rPr lang="en-US" altLang="zh-CN" sz="2100">
                <a:solidFill>
                  <a:schemeClr val="folHlink"/>
                </a:solidFill>
              </a:rPr>
              <a:t>0</a:t>
            </a:r>
            <a:r>
              <a:rPr lang="en-US" altLang="zh-CN" sz="2100"/>
              <a:t>=</a:t>
            </a:r>
            <a:r>
              <a:rPr lang="en-US" altLang="zh-CN" sz="2100" b="1">
                <a:solidFill>
                  <a:schemeClr val="folHlink"/>
                </a:solidFill>
              </a:rPr>
              <a:t>AGR</a:t>
            </a:r>
            <a:r>
              <a:rPr lang="en-US" altLang="zh-CN" sz="2100">
                <a:solidFill>
                  <a:schemeClr val="folHlink"/>
                </a:solidFill>
              </a:rPr>
              <a:t>1</a:t>
            </a:r>
            <a:r>
              <a:rPr lang="en-US" altLang="zh-CN" sz="2100"/>
              <a:t>=</a:t>
            </a:r>
            <a:r>
              <a:rPr lang="en-US" altLang="zh-CN" sz="2100" b="1">
                <a:solidFill>
                  <a:schemeClr val="folHlink"/>
                </a:solidFill>
              </a:rPr>
              <a:t>AGR</a:t>
            </a:r>
            <a:r>
              <a:rPr lang="en-US" altLang="zh-CN" sz="2100">
                <a:solidFill>
                  <a:schemeClr val="folHlink"/>
                </a:solidFill>
              </a:rPr>
              <a:t>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84AC6BFA-F1B3-4CAF-84DB-D87788D4E051}"/>
              </a:ext>
            </a:extLst>
          </p:cNvPr>
          <p:cNvSpPr>
            <a:spLocks noGrp="1" noChangeArrowheads="1"/>
          </p:cNvSpPr>
          <p:nvPr>
            <p:ph type="title"/>
          </p:nvPr>
        </p:nvSpPr>
        <p:spPr/>
        <p:txBody>
          <a:bodyPr/>
          <a:lstStyle/>
          <a:p>
            <a:pPr eaLnBrk="1" hangingPunct="1"/>
            <a:r>
              <a:rPr lang="zh-CN" altLang="en-US" b="1"/>
              <a:t>通用特征系统与合一文法</a:t>
            </a:r>
            <a:r>
              <a:rPr lang="en-US" altLang="zh-CN" b="1"/>
              <a:t>(17)</a:t>
            </a:r>
          </a:p>
        </p:txBody>
      </p:sp>
      <p:grpSp>
        <p:nvGrpSpPr>
          <p:cNvPr id="64515" name="Group 4">
            <a:extLst>
              <a:ext uri="{FF2B5EF4-FFF2-40B4-BE49-F238E27FC236}">
                <a16:creationId xmlns:a16="http://schemas.microsoft.com/office/drawing/2014/main" id="{F3534721-DE4B-422F-AADC-564B1DC8CEBE}"/>
              </a:ext>
            </a:extLst>
          </p:cNvPr>
          <p:cNvGrpSpPr>
            <a:grpSpLocks/>
          </p:cNvGrpSpPr>
          <p:nvPr/>
        </p:nvGrpSpPr>
        <p:grpSpPr bwMode="auto">
          <a:xfrm>
            <a:off x="611188" y="1916113"/>
            <a:ext cx="7921625" cy="3241675"/>
            <a:chOff x="1812" y="8407"/>
            <a:chExt cx="8295" cy="3260"/>
          </a:xfrm>
        </p:grpSpPr>
        <p:sp>
          <p:nvSpPr>
            <p:cNvPr id="64517" name="Rectangle 5">
              <a:extLst>
                <a:ext uri="{FF2B5EF4-FFF2-40B4-BE49-F238E27FC236}">
                  <a16:creationId xmlns:a16="http://schemas.microsoft.com/office/drawing/2014/main" id="{A0074589-0609-41A7-A041-2928079A3BE6}"/>
                </a:ext>
              </a:extLst>
            </p:cNvPr>
            <p:cNvSpPr>
              <a:spLocks noChangeArrowheads="1"/>
            </p:cNvSpPr>
            <p:nvPr/>
          </p:nvSpPr>
          <p:spPr bwMode="auto">
            <a:xfrm>
              <a:off x="1812" y="8407"/>
              <a:ext cx="8295" cy="3260"/>
            </a:xfrm>
            <a:prstGeom prst="rect">
              <a:avLst/>
            </a:prstGeom>
            <a:solidFill>
              <a:srgbClr val="FFFFFF"/>
            </a:solidFill>
            <a:ln w="9525">
              <a:solidFill>
                <a:srgbClr val="000000"/>
              </a:solidFill>
              <a:miter lim="800000"/>
              <a:headEnd/>
              <a:tailEnd/>
            </a:ln>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algn="just" eaLnBrk="1" hangingPunct="1"/>
              <a:endParaRPr lang="en-US" altLang="zh-CN" sz="1600">
                <a:latin typeface="Times New Roman" panose="02020603050405020304" pitchFamily="18" charset="0"/>
              </a:endParaRPr>
            </a:p>
            <a:p>
              <a:pPr eaLnBrk="1" hangingPunct="1"/>
              <a:endParaRPr lang="en-US" altLang="zh-CN" sz="1600"/>
            </a:p>
          </p:txBody>
        </p:sp>
        <p:sp>
          <p:nvSpPr>
            <p:cNvPr id="64518" name="Oval 6">
              <a:extLst>
                <a:ext uri="{FF2B5EF4-FFF2-40B4-BE49-F238E27FC236}">
                  <a16:creationId xmlns:a16="http://schemas.microsoft.com/office/drawing/2014/main" id="{EB04ACF0-C52B-45EB-8AB8-4915CD6C7797}"/>
                </a:ext>
              </a:extLst>
            </p:cNvPr>
            <p:cNvSpPr>
              <a:spLocks noChangeArrowheads="1"/>
            </p:cNvSpPr>
            <p:nvPr/>
          </p:nvSpPr>
          <p:spPr bwMode="auto">
            <a:xfrm>
              <a:off x="3267" y="8733"/>
              <a:ext cx="1155"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ART1</a:t>
              </a:r>
              <a:endParaRPr lang="en-US" altLang="zh-CN" sz="1600"/>
            </a:p>
          </p:txBody>
        </p:sp>
        <p:sp>
          <p:nvSpPr>
            <p:cNvPr id="64519" name="Oval 7">
              <a:extLst>
                <a:ext uri="{FF2B5EF4-FFF2-40B4-BE49-F238E27FC236}">
                  <a16:creationId xmlns:a16="http://schemas.microsoft.com/office/drawing/2014/main" id="{212C1C5D-12C0-4B4D-95C4-F10529BFA7B7}"/>
                </a:ext>
              </a:extLst>
            </p:cNvPr>
            <p:cNvSpPr>
              <a:spLocks noChangeArrowheads="1"/>
            </p:cNvSpPr>
            <p:nvPr/>
          </p:nvSpPr>
          <p:spPr bwMode="auto">
            <a:xfrm>
              <a:off x="3672" y="10629"/>
              <a:ext cx="1155"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the</a:t>
              </a:r>
              <a:endParaRPr lang="en-US" altLang="zh-CN" sz="1600"/>
            </a:p>
          </p:txBody>
        </p:sp>
        <p:sp>
          <p:nvSpPr>
            <p:cNvPr id="64520" name="Text Box 8">
              <a:extLst>
                <a:ext uri="{FF2B5EF4-FFF2-40B4-BE49-F238E27FC236}">
                  <a16:creationId xmlns:a16="http://schemas.microsoft.com/office/drawing/2014/main" id="{85D81222-FA39-4A42-AA5F-00BAEE51E2E3}"/>
                </a:ext>
              </a:extLst>
            </p:cNvPr>
            <p:cNvSpPr txBox="1">
              <a:spLocks noChangeArrowheads="1"/>
            </p:cNvSpPr>
            <p:nvPr/>
          </p:nvSpPr>
          <p:spPr bwMode="auto">
            <a:xfrm>
              <a:off x="2382" y="9059"/>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CAT</a:t>
              </a:r>
              <a:endParaRPr lang="en-US" altLang="zh-CN" sz="1600">
                <a:solidFill>
                  <a:schemeClr val="folHlink"/>
                </a:solidFill>
              </a:endParaRPr>
            </a:p>
          </p:txBody>
        </p:sp>
        <p:sp>
          <p:nvSpPr>
            <p:cNvPr id="64521" name="Arc 9">
              <a:extLst>
                <a:ext uri="{FF2B5EF4-FFF2-40B4-BE49-F238E27FC236}">
                  <a16:creationId xmlns:a16="http://schemas.microsoft.com/office/drawing/2014/main" id="{581E936A-4D5D-4385-AC28-81108BC782EB}"/>
                </a:ext>
              </a:extLst>
            </p:cNvPr>
            <p:cNvSpPr>
              <a:spLocks/>
            </p:cNvSpPr>
            <p:nvPr/>
          </p:nvSpPr>
          <p:spPr bwMode="auto">
            <a:xfrm rot="-4885082">
              <a:off x="2428" y="9298"/>
              <a:ext cx="1132" cy="534"/>
            </a:xfrm>
            <a:custGeom>
              <a:avLst/>
              <a:gdLst>
                <a:gd name="T0" fmla="*/ 0 w 37253"/>
                <a:gd name="T1" fmla="*/ 0 h 21600"/>
                <a:gd name="T2" fmla="*/ 1 w 37253"/>
                <a:gd name="T3" fmla="*/ 0 h 21600"/>
                <a:gd name="T4" fmla="*/ 0 w 37253"/>
                <a:gd name="T5" fmla="*/ 0 h 21600"/>
                <a:gd name="T6" fmla="*/ 0 60000 65536"/>
                <a:gd name="T7" fmla="*/ 0 60000 65536"/>
                <a:gd name="T8" fmla="*/ 0 60000 65536"/>
              </a:gdLst>
              <a:ahLst/>
              <a:cxnLst>
                <a:cxn ang="T6">
                  <a:pos x="T0" y="T1"/>
                </a:cxn>
                <a:cxn ang="T7">
                  <a:pos x="T2" y="T3"/>
                </a:cxn>
                <a:cxn ang="T8">
                  <a:pos x="T4" y="T5"/>
                </a:cxn>
              </a:cxnLst>
              <a:rect l="0" t="0" r="r" b="b"/>
              <a:pathLst>
                <a:path w="37253" h="21600" fill="none" extrusionOk="0">
                  <a:moveTo>
                    <a:pt x="0" y="7011"/>
                  </a:moveTo>
                  <a:cubicBezTo>
                    <a:pt x="4091" y="2543"/>
                    <a:pt x="9871" y="0"/>
                    <a:pt x="15929" y="0"/>
                  </a:cubicBezTo>
                  <a:cubicBezTo>
                    <a:pt x="26529" y="0"/>
                    <a:pt x="35563" y="7692"/>
                    <a:pt x="37252" y="18158"/>
                  </a:cubicBezTo>
                </a:path>
                <a:path w="37253" h="21600" stroke="0" extrusionOk="0">
                  <a:moveTo>
                    <a:pt x="0" y="7011"/>
                  </a:moveTo>
                  <a:cubicBezTo>
                    <a:pt x="4091" y="2543"/>
                    <a:pt x="9871" y="0"/>
                    <a:pt x="15929" y="0"/>
                  </a:cubicBezTo>
                  <a:cubicBezTo>
                    <a:pt x="26529" y="0"/>
                    <a:pt x="35563" y="7692"/>
                    <a:pt x="37252" y="18158"/>
                  </a:cubicBezTo>
                  <a:lnTo>
                    <a:pt x="15929" y="21600"/>
                  </a:lnTo>
                  <a:lnTo>
                    <a:pt x="0" y="7011"/>
                  </a:lnTo>
                  <a:close/>
                </a:path>
              </a:pathLst>
            </a:custGeom>
            <a:noFill/>
            <a:ln w="9525">
              <a:solidFill>
                <a:srgbClr val="000000"/>
              </a:solidFill>
              <a:round/>
              <a:headEnd type="arrow" w="sm" len="med"/>
              <a:tailEnd type="none"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4522" name="Oval 10">
              <a:extLst>
                <a:ext uri="{FF2B5EF4-FFF2-40B4-BE49-F238E27FC236}">
                  <a16:creationId xmlns:a16="http://schemas.microsoft.com/office/drawing/2014/main" id="{00A0BB2F-353A-47C6-8F77-D849FB190F90}"/>
                </a:ext>
              </a:extLst>
            </p:cNvPr>
            <p:cNvSpPr>
              <a:spLocks noChangeArrowheads="1"/>
            </p:cNvSpPr>
            <p:nvPr/>
          </p:nvSpPr>
          <p:spPr bwMode="auto">
            <a:xfrm>
              <a:off x="2337" y="10132"/>
              <a:ext cx="1050"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ART</a:t>
              </a:r>
              <a:endParaRPr lang="en-US" altLang="zh-CN" sz="1600"/>
            </a:p>
          </p:txBody>
        </p:sp>
        <p:sp>
          <p:nvSpPr>
            <p:cNvPr id="64523" name="Oval 11">
              <a:extLst>
                <a:ext uri="{FF2B5EF4-FFF2-40B4-BE49-F238E27FC236}">
                  <a16:creationId xmlns:a16="http://schemas.microsoft.com/office/drawing/2014/main" id="{758F4296-1393-47C6-B3AE-236E3C7526B3}"/>
                </a:ext>
              </a:extLst>
            </p:cNvPr>
            <p:cNvSpPr>
              <a:spLocks noChangeArrowheads="1"/>
            </p:cNvSpPr>
            <p:nvPr/>
          </p:nvSpPr>
          <p:spPr bwMode="auto">
            <a:xfrm>
              <a:off x="4725" y="10037"/>
              <a:ext cx="1152"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4000" rIns="54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{3s 3p}</a:t>
              </a:r>
              <a:endParaRPr lang="en-US" altLang="zh-CN" sz="1600"/>
            </a:p>
          </p:txBody>
        </p:sp>
        <p:sp>
          <p:nvSpPr>
            <p:cNvPr id="64524" name="Text Box 12">
              <a:extLst>
                <a:ext uri="{FF2B5EF4-FFF2-40B4-BE49-F238E27FC236}">
                  <a16:creationId xmlns:a16="http://schemas.microsoft.com/office/drawing/2014/main" id="{97A8FBF8-E9D9-4854-9278-11C98B92D624}"/>
                </a:ext>
              </a:extLst>
            </p:cNvPr>
            <p:cNvSpPr txBox="1">
              <a:spLocks noChangeArrowheads="1"/>
            </p:cNvSpPr>
            <p:nvPr/>
          </p:nvSpPr>
          <p:spPr bwMode="auto">
            <a:xfrm>
              <a:off x="3687" y="9711"/>
              <a:ext cx="630"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ROOT</a:t>
              </a:r>
              <a:endParaRPr lang="en-US" altLang="zh-CN" sz="1600">
                <a:solidFill>
                  <a:schemeClr val="folHlink"/>
                </a:solidFill>
              </a:endParaRPr>
            </a:p>
          </p:txBody>
        </p:sp>
        <p:sp>
          <p:nvSpPr>
            <p:cNvPr id="64525" name="Arc 13">
              <a:extLst>
                <a:ext uri="{FF2B5EF4-FFF2-40B4-BE49-F238E27FC236}">
                  <a16:creationId xmlns:a16="http://schemas.microsoft.com/office/drawing/2014/main" id="{1833A3EE-26C6-4923-9393-BE7657A89B7F}"/>
                </a:ext>
              </a:extLst>
            </p:cNvPr>
            <p:cNvSpPr>
              <a:spLocks/>
            </p:cNvSpPr>
            <p:nvPr/>
          </p:nvSpPr>
          <p:spPr bwMode="auto">
            <a:xfrm rot="720000">
              <a:off x="3536" y="9436"/>
              <a:ext cx="988" cy="1104"/>
            </a:xfrm>
            <a:custGeom>
              <a:avLst/>
              <a:gdLst>
                <a:gd name="T0" fmla="*/ 1 w 21600"/>
                <a:gd name="T1" fmla="*/ 0 h 28838"/>
                <a:gd name="T2" fmla="*/ 2 w 21600"/>
                <a:gd name="T3" fmla="*/ 2 h 28838"/>
                <a:gd name="T4" fmla="*/ 0 w 21600"/>
                <a:gd name="T5" fmla="*/ 1 h 28838"/>
                <a:gd name="T6" fmla="*/ 0 60000 65536"/>
                <a:gd name="T7" fmla="*/ 0 60000 65536"/>
                <a:gd name="T8" fmla="*/ 0 60000 65536"/>
              </a:gdLst>
              <a:ahLst/>
              <a:cxnLst>
                <a:cxn ang="T6">
                  <a:pos x="T0" y="T1"/>
                </a:cxn>
                <a:cxn ang="T7">
                  <a:pos x="T2" y="T3"/>
                </a:cxn>
                <a:cxn ang="T8">
                  <a:pos x="T4" y="T5"/>
                </a:cxn>
              </a:cxnLst>
              <a:rect l="0" t="0" r="r" b="b"/>
              <a:pathLst>
                <a:path w="21600" h="28838" fill="none" extrusionOk="0">
                  <a:moveTo>
                    <a:pt x="5183" y="0"/>
                  </a:moveTo>
                  <a:cubicBezTo>
                    <a:pt x="14826" y="2384"/>
                    <a:pt x="21600" y="11036"/>
                    <a:pt x="21600" y="20969"/>
                  </a:cubicBezTo>
                  <a:cubicBezTo>
                    <a:pt x="21600" y="23661"/>
                    <a:pt x="21096" y="26330"/>
                    <a:pt x="20115" y="28838"/>
                  </a:cubicBezTo>
                </a:path>
                <a:path w="21600" h="28838" stroke="0" extrusionOk="0">
                  <a:moveTo>
                    <a:pt x="5183" y="0"/>
                  </a:moveTo>
                  <a:cubicBezTo>
                    <a:pt x="14826" y="2384"/>
                    <a:pt x="21600" y="11036"/>
                    <a:pt x="21600" y="20969"/>
                  </a:cubicBezTo>
                  <a:cubicBezTo>
                    <a:pt x="21600" y="23661"/>
                    <a:pt x="21096" y="26330"/>
                    <a:pt x="20115" y="28838"/>
                  </a:cubicBezTo>
                  <a:lnTo>
                    <a:pt x="0" y="20969"/>
                  </a:lnTo>
                  <a:lnTo>
                    <a:pt x="5183" y="0"/>
                  </a:lnTo>
                  <a:close/>
                </a:path>
              </a:pathLst>
            </a:custGeom>
            <a:noFill/>
            <a:ln w="9525">
              <a:solidFill>
                <a:srgbClr val="000000"/>
              </a:solidFill>
              <a:round/>
              <a:headEnd/>
              <a:tailEnd type="arrow"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4526" name="Text Box 14">
              <a:extLst>
                <a:ext uri="{FF2B5EF4-FFF2-40B4-BE49-F238E27FC236}">
                  <a16:creationId xmlns:a16="http://schemas.microsoft.com/office/drawing/2014/main" id="{E3CC183D-00D6-436B-93E0-D6313D206C5E}"/>
                </a:ext>
              </a:extLst>
            </p:cNvPr>
            <p:cNvSpPr txBox="1">
              <a:spLocks noChangeArrowheads="1"/>
            </p:cNvSpPr>
            <p:nvPr/>
          </p:nvSpPr>
          <p:spPr bwMode="auto">
            <a:xfrm>
              <a:off x="4632" y="9385"/>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AGR</a:t>
              </a:r>
              <a:endParaRPr lang="en-US" altLang="zh-CN" sz="1600">
                <a:solidFill>
                  <a:schemeClr val="folHlink"/>
                </a:solidFill>
              </a:endParaRPr>
            </a:p>
          </p:txBody>
        </p:sp>
        <p:sp>
          <p:nvSpPr>
            <p:cNvPr id="64527" name="Arc 15">
              <a:extLst>
                <a:ext uri="{FF2B5EF4-FFF2-40B4-BE49-F238E27FC236}">
                  <a16:creationId xmlns:a16="http://schemas.microsoft.com/office/drawing/2014/main" id="{F0E0DCEA-748E-4679-B022-0A2E48EEAB21}"/>
                </a:ext>
              </a:extLst>
            </p:cNvPr>
            <p:cNvSpPr>
              <a:spLocks/>
            </p:cNvSpPr>
            <p:nvPr/>
          </p:nvSpPr>
          <p:spPr bwMode="auto">
            <a:xfrm rot="1005634">
              <a:off x="4210" y="9065"/>
              <a:ext cx="1222" cy="843"/>
            </a:xfrm>
            <a:custGeom>
              <a:avLst/>
              <a:gdLst>
                <a:gd name="T0" fmla="*/ 0 w 21582"/>
                <a:gd name="T1" fmla="*/ 0 h 21559"/>
                <a:gd name="T2" fmla="*/ 4 w 21582"/>
                <a:gd name="T3" fmla="*/ 1 h 21559"/>
                <a:gd name="T4" fmla="*/ 0 w 21582"/>
                <a:gd name="T5" fmla="*/ 1 h 21559"/>
                <a:gd name="T6" fmla="*/ 0 60000 65536"/>
                <a:gd name="T7" fmla="*/ 0 60000 65536"/>
                <a:gd name="T8" fmla="*/ 0 60000 65536"/>
              </a:gdLst>
              <a:ahLst/>
              <a:cxnLst>
                <a:cxn ang="T6">
                  <a:pos x="T0" y="T1"/>
                </a:cxn>
                <a:cxn ang="T7">
                  <a:pos x="T2" y="T3"/>
                </a:cxn>
                <a:cxn ang="T8">
                  <a:pos x="T4" y="T5"/>
                </a:cxn>
              </a:cxnLst>
              <a:rect l="0" t="0" r="r" b="b"/>
              <a:pathLst>
                <a:path w="21582" h="21559" fill="none" extrusionOk="0">
                  <a:moveTo>
                    <a:pt x="1331" y="0"/>
                  </a:moveTo>
                  <a:cubicBezTo>
                    <a:pt x="12382" y="682"/>
                    <a:pt x="21127" y="9610"/>
                    <a:pt x="21581" y="20672"/>
                  </a:cubicBezTo>
                </a:path>
                <a:path w="21582" h="21559" stroke="0" extrusionOk="0">
                  <a:moveTo>
                    <a:pt x="1331" y="0"/>
                  </a:moveTo>
                  <a:cubicBezTo>
                    <a:pt x="12382" y="682"/>
                    <a:pt x="21127" y="9610"/>
                    <a:pt x="21581" y="20672"/>
                  </a:cubicBezTo>
                  <a:lnTo>
                    <a:pt x="0" y="21559"/>
                  </a:lnTo>
                  <a:lnTo>
                    <a:pt x="1331" y="0"/>
                  </a:lnTo>
                  <a:close/>
                </a:path>
              </a:pathLst>
            </a:custGeom>
            <a:noFill/>
            <a:ln w="9525">
              <a:solidFill>
                <a:srgbClr val="000000"/>
              </a:solidFill>
              <a:round/>
              <a:headEnd/>
              <a:tailEnd type="arrow"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4528" name="Oval 16">
              <a:extLst>
                <a:ext uri="{FF2B5EF4-FFF2-40B4-BE49-F238E27FC236}">
                  <a16:creationId xmlns:a16="http://schemas.microsoft.com/office/drawing/2014/main" id="{3E226F40-08E2-4E48-9C66-2BBDCFCFEB27}"/>
                </a:ext>
              </a:extLst>
            </p:cNvPr>
            <p:cNvSpPr>
              <a:spLocks noChangeArrowheads="1"/>
            </p:cNvSpPr>
            <p:nvPr/>
          </p:nvSpPr>
          <p:spPr bwMode="auto">
            <a:xfrm>
              <a:off x="6897" y="8810"/>
              <a:ext cx="1155"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N1</a:t>
              </a:r>
              <a:endParaRPr lang="en-US" altLang="zh-CN" sz="1600"/>
            </a:p>
          </p:txBody>
        </p:sp>
        <p:sp>
          <p:nvSpPr>
            <p:cNvPr id="64529" name="Text Box 17">
              <a:extLst>
                <a:ext uri="{FF2B5EF4-FFF2-40B4-BE49-F238E27FC236}">
                  <a16:creationId xmlns:a16="http://schemas.microsoft.com/office/drawing/2014/main" id="{630766C0-01F3-4840-AE5F-00861135B8D2}"/>
                </a:ext>
              </a:extLst>
            </p:cNvPr>
            <p:cNvSpPr txBox="1">
              <a:spLocks noChangeArrowheads="1"/>
            </p:cNvSpPr>
            <p:nvPr/>
          </p:nvSpPr>
          <p:spPr bwMode="auto">
            <a:xfrm>
              <a:off x="6012" y="9136"/>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CAT</a:t>
              </a:r>
              <a:endParaRPr lang="en-US" altLang="zh-CN" sz="1600">
                <a:solidFill>
                  <a:schemeClr val="folHlink"/>
                </a:solidFill>
              </a:endParaRPr>
            </a:p>
          </p:txBody>
        </p:sp>
        <p:sp>
          <p:nvSpPr>
            <p:cNvPr id="64530" name="Arc 18">
              <a:extLst>
                <a:ext uri="{FF2B5EF4-FFF2-40B4-BE49-F238E27FC236}">
                  <a16:creationId xmlns:a16="http://schemas.microsoft.com/office/drawing/2014/main" id="{40E75F05-82EF-40C3-8E6A-9FD3D6F6C481}"/>
                </a:ext>
              </a:extLst>
            </p:cNvPr>
            <p:cNvSpPr>
              <a:spLocks/>
            </p:cNvSpPr>
            <p:nvPr/>
          </p:nvSpPr>
          <p:spPr bwMode="auto">
            <a:xfrm rot="-4885082">
              <a:off x="6058" y="9375"/>
              <a:ext cx="1132" cy="534"/>
            </a:xfrm>
            <a:custGeom>
              <a:avLst/>
              <a:gdLst>
                <a:gd name="T0" fmla="*/ 0 w 37253"/>
                <a:gd name="T1" fmla="*/ 0 h 21600"/>
                <a:gd name="T2" fmla="*/ 1 w 37253"/>
                <a:gd name="T3" fmla="*/ 0 h 21600"/>
                <a:gd name="T4" fmla="*/ 0 w 37253"/>
                <a:gd name="T5" fmla="*/ 0 h 21600"/>
                <a:gd name="T6" fmla="*/ 0 60000 65536"/>
                <a:gd name="T7" fmla="*/ 0 60000 65536"/>
                <a:gd name="T8" fmla="*/ 0 60000 65536"/>
              </a:gdLst>
              <a:ahLst/>
              <a:cxnLst>
                <a:cxn ang="T6">
                  <a:pos x="T0" y="T1"/>
                </a:cxn>
                <a:cxn ang="T7">
                  <a:pos x="T2" y="T3"/>
                </a:cxn>
                <a:cxn ang="T8">
                  <a:pos x="T4" y="T5"/>
                </a:cxn>
              </a:cxnLst>
              <a:rect l="0" t="0" r="r" b="b"/>
              <a:pathLst>
                <a:path w="37253" h="21600" fill="none" extrusionOk="0">
                  <a:moveTo>
                    <a:pt x="0" y="7011"/>
                  </a:moveTo>
                  <a:cubicBezTo>
                    <a:pt x="4091" y="2543"/>
                    <a:pt x="9871" y="0"/>
                    <a:pt x="15929" y="0"/>
                  </a:cubicBezTo>
                  <a:cubicBezTo>
                    <a:pt x="26529" y="0"/>
                    <a:pt x="35563" y="7692"/>
                    <a:pt x="37252" y="18158"/>
                  </a:cubicBezTo>
                </a:path>
                <a:path w="37253" h="21600" stroke="0" extrusionOk="0">
                  <a:moveTo>
                    <a:pt x="0" y="7011"/>
                  </a:moveTo>
                  <a:cubicBezTo>
                    <a:pt x="4091" y="2543"/>
                    <a:pt x="9871" y="0"/>
                    <a:pt x="15929" y="0"/>
                  </a:cubicBezTo>
                  <a:cubicBezTo>
                    <a:pt x="26529" y="0"/>
                    <a:pt x="35563" y="7692"/>
                    <a:pt x="37252" y="18158"/>
                  </a:cubicBezTo>
                  <a:lnTo>
                    <a:pt x="15929" y="21600"/>
                  </a:lnTo>
                  <a:lnTo>
                    <a:pt x="0" y="7011"/>
                  </a:lnTo>
                  <a:close/>
                </a:path>
              </a:pathLst>
            </a:custGeom>
            <a:noFill/>
            <a:ln w="9525">
              <a:solidFill>
                <a:srgbClr val="000000"/>
              </a:solidFill>
              <a:round/>
              <a:headEnd type="arrow" w="sm" len="med"/>
              <a:tailEnd type="none"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4531" name="Oval 19">
              <a:extLst>
                <a:ext uri="{FF2B5EF4-FFF2-40B4-BE49-F238E27FC236}">
                  <a16:creationId xmlns:a16="http://schemas.microsoft.com/office/drawing/2014/main" id="{9E8D8DFB-CAE5-49CE-AA70-6D0300B27C58}"/>
                </a:ext>
              </a:extLst>
            </p:cNvPr>
            <p:cNvSpPr>
              <a:spLocks noChangeArrowheads="1"/>
            </p:cNvSpPr>
            <p:nvPr/>
          </p:nvSpPr>
          <p:spPr bwMode="auto">
            <a:xfrm>
              <a:off x="6162" y="10149"/>
              <a:ext cx="1050"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N</a:t>
              </a:r>
              <a:endParaRPr lang="en-US" altLang="zh-CN" sz="1600"/>
            </a:p>
          </p:txBody>
        </p:sp>
        <p:sp>
          <p:nvSpPr>
            <p:cNvPr id="64532" name="Oval 20">
              <a:extLst>
                <a:ext uri="{FF2B5EF4-FFF2-40B4-BE49-F238E27FC236}">
                  <a16:creationId xmlns:a16="http://schemas.microsoft.com/office/drawing/2014/main" id="{DF523A1B-B3B6-4726-BCB7-46E02FAADC79}"/>
                </a:ext>
              </a:extLst>
            </p:cNvPr>
            <p:cNvSpPr>
              <a:spLocks noChangeArrowheads="1"/>
            </p:cNvSpPr>
            <p:nvPr/>
          </p:nvSpPr>
          <p:spPr bwMode="auto">
            <a:xfrm>
              <a:off x="8445" y="10097"/>
              <a:ext cx="1152"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4000" rIns="54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{3s 3p}</a:t>
              </a:r>
              <a:endParaRPr lang="en-US" altLang="zh-CN" sz="1600"/>
            </a:p>
          </p:txBody>
        </p:sp>
        <p:sp>
          <p:nvSpPr>
            <p:cNvPr id="64533" name="Text Box 21">
              <a:extLst>
                <a:ext uri="{FF2B5EF4-FFF2-40B4-BE49-F238E27FC236}">
                  <a16:creationId xmlns:a16="http://schemas.microsoft.com/office/drawing/2014/main" id="{B300ACFB-8DD7-4456-993F-0243B6644652}"/>
                </a:ext>
              </a:extLst>
            </p:cNvPr>
            <p:cNvSpPr txBox="1">
              <a:spLocks noChangeArrowheads="1"/>
            </p:cNvSpPr>
            <p:nvPr/>
          </p:nvSpPr>
          <p:spPr bwMode="auto">
            <a:xfrm>
              <a:off x="8262" y="9462"/>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AGR</a:t>
              </a:r>
              <a:endParaRPr lang="en-US" altLang="zh-CN" sz="1600">
                <a:solidFill>
                  <a:schemeClr val="folHlink"/>
                </a:solidFill>
              </a:endParaRPr>
            </a:p>
          </p:txBody>
        </p:sp>
        <p:sp>
          <p:nvSpPr>
            <p:cNvPr id="64534" name="Arc 22">
              <a:extLst>
                <a:ext uri="{FF2B5EF4-FFF2-40B4-BE49-F238E27FC236}">
                  <a16:creationId xmlns:a16="http://schemas.microsoft.com/office/drawing/2014/main" id="{2714E004-65E3-437E-8432-493A89E01C20}"/>
                </a:ext>
              </a:extLst>
            </p:cNvPr>
            <p:cNvSpPr>
              <a:spLocks/>
            </p:cNvSpPr>
            <p:nvPr/>
          </p:nvSpPr>
          <p:spPr bwMode="auto">
            <a:xfrm rot="1005634">
              <a:off x="7891" y="9182"/>
              <a:ext cx="1214" cy="768"/>
            </a:xfrm>
            <a:custGeom>
              <a:avLst/>
              <a:gdLst>
                <a:gd name="T0" fmla="*/ 0 w 26738"/>
                <a:gd name="T1" fmla="*/ 0 h 21600"/>
                <a:gd name="T2" fmla="*/ 2 w 26738"/>
                <a:gd name="T3" fmla="*/ 1 h 21600"/>
                <a:gd name="T4" fmla="*/ 0 w 26738"/>
                <a:gd name="T5" fmla="*/ 1 h 21600"/>
                <a:gd name="T6" fmla="*/ 0 60000 65536"/>
                <a:gd name="T7" fmla="*/ 0 60000 65536"/>
                <a:gd name="T8" fmla="*/ 0 60000 65536"/>
              </a:gdLst>
              <a:ahLst/>
              <a:cxnLst>
                <a:cxn ang="T6">
                  <a:pos x="T0" y="T1"/>
                </a:cxn>
                <a:cxn ang="T7">
                  <a:pos x="T2" y="T3"/>
                </a:cxn>
                <a:cxn ang="T8">
                  <a:pos x="T4" y="T5"/>
                </a:cxn>
              </a:cxnLst>
              <a:rect l="0" t="0" r="r" b="b"/>
              <a:pathLst>
                <a:path w="26738" h="21600" fill="none" extrusionOk="0">
                  <a:moveTo>
                    <a:pt x="0" y="624"/>
                  </a:moveTo>
                  <a:cubicBezTo>
                    <a:pt x="1687" y="209"/>
                    <a:pt x="3418" y="0"/>
                    <a:pt x="5156" y="0"/>
                  </a:cubicBezTo>
                  <a:cubicBezTo>
                    <a:pt x="16740" y="0"/>
                    <a:pt x="26262" y="9138"/>
                    <a:pt x="26737" y="20713"/>
                  </a:cubicBezTo>
                </a:path>
                <a:path w="26738" h="21600" stroke="0" extrusionOk="0">
                  <a:moveTo>
                    <a:pt x="0" y="624"/>
                  </a:moveTo>
                  <a:cubicBezTo>
                    <a:pt x="1687" y="209"/>
                    <a:pt x="3418" y="0"/>
                    <a:pt x="5156" y="0"/>
                  </a:cubicBezTo>
                  <a:cubicBezTo>
                    <a:pt x="16740" y="0"/>
                    <a:pt x="26262" y="9138"/>
                    <a:pt x="26737" y="20713"/>
                  </a:cubicBezTo>
                  <a:lnTo>
                    <a:pt x="5156" y="21600"/>
                  </a:lnTo>
                  <a:lnTo>
                    <a:pt x="0" y="624"/>
                  </a:lnTo>
                  <a:close/>
                </a:path>
              </a:pathLst>
            </a:custGeom>
            <a:noFill/>
            <a:ln w="9525">
              <a:solidFill>
                <a:srgbClr val="000000"/>
              </a:solidFill>
              <a:round/>
              <a:headEnd/>
              <a:tailEnd type="arrow"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4535" name="Oval 23">
              <a:extLst>
                <a:ext uri="{FF2B5EF4-FFF2-40B4-BE49-F238E27FC236}">
                  <a16:creationId xmlns:a16="http://schemas.microsoft.com/office/drawing/2014/main" id="{BE4666F0-D23D-486F-93BA-320A265B685D}"/>
                </a:ext>
              </a:extLst>
            </p:cNvPr>
            <p:cNvSpPr>
              <a:spLocks noChangeArrowheads="1"/>
            </p:cNvSpPr>
            <p:nvPr/>
          </p:nvSpPr>
          <p:spPr bwMode="auto">
            <a:xfrm>
              <a:off x="7197" y="10644"/>
              <a:ext cx="1155"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fish</a:t>
              </a:r>
              <a:endParaRPr lang="en-US" altLang="zh-CN" sz="1600"/>
            </a:p>
          </p:txBody>
        </p:sp>
        <p:sp>
          <p:nvSpPr>
            <p:cNvPr id="64536" name="Text Box 24">
              <a:extLst>
                <a:ext uri="{FF2B5EF4-FFF2-40B4-BE49-F238E27FC236}">
                  <a16:creationId xmlns:a16="http://schemas.microsoft.com/office/drawing/2014/main" id="{72F89084-643A-47BB-B4FA-20614474F488}"/>
                </a:ext>
              </a:extLst>
            </p:cNvPr>
            <p:cNvSpPr txBox="1">
              <a:spLocks noChangeArrowheads="1"/>
            </p:cNvSpPr>
            <p:nvPr/>
          </p:nvSpPr>
          <p:spPr bwMode="auto">
            <a:xfrm>
              <a:off x="7182" y="9771"/>
              <a:ext cx="630"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ROOT</a:t>
              </a:r>
              <a:endParaRPr lang="en-US" altLang="zh-CN" sz="1600">
                <a:solidFill>
                  <a:schemeClr val="folHlink"/>
                </a:solidFill>
              </a:endParaRPr>
            </a:p>
          </p:txBody>
        </p:sp>
        <p:sp>
          <p:nvSpPr>
            <p:cNvPr id="64537" name="Arc 25">
              <a:extLst>
                <a:ext uri="{FF2B5EF4-FFF2-40B4-BE49-F238E27FC236}">
                  <a16:creationId xmlns:a16="http://schemas.microsoft.com/office/drawing/2014/main" id="{BBCAFA67-CB3B-4B69-A8B0-8D43A9B4D5E1}"/>
                </a:ext>
              </a:extLst>
            </p:cNvPr>
            <p:cNvSpPr>
              <a:spLocks/>
            </p:cNvSpPr>
            <p:nvPr/>
          </p:nvSpPr>
          <p:spPr bwMode="auto">
            <a:xfrm rot="720000">
              <a:off x="7067" y="9516"/>
              <a:ext cx="1036" cy="1032"/>
            </a:xfrm>
            <a:custGeom>
              <a:avLst/>
              <a:gdLst>
                <a:gd name="T0" fmla="*/ 1 w 21600"/>
                <a:gd name="T1" fmla="*/ 0 h 28838"/>
                <a:gd name="T2" fmla="*/ 2 w 21600"/>
                <a:gd name="T3" fmla="*/ 1 h 28838"/>
                <a:gd name="T4" fmla="*/ 0 w 21600"/>
                <a:gd name="T5" fmla="*/ 1 h 28838"/>
                <a:gd name="T6" fmla="*/ 0 60000 65536"/>
                <a:gd name="T7" fmla="*/ 0 60000 65536"/>
                <a:gd name="T8" fmla="*/ 0 60000 65536"/>
              </a:gdLst>
              <a:ahLst/>
              <a:cxnLst>
                <a:cxn ang="T6">
                  <a:pos x="T0" y="T1"/>
                </a:cxn>
                <a:cxn ang="T7">
                  <a:pos x="T2" y="T3"/>
                </a:cxn>
                <a:cxn ang="T8">
                  <a:pos x="T4" y="T5"/>
                </a:cxn>
              </a:cxnLst>
              <a:rect l="0" t="0" r="r" b="b"/>
              <a:pathLst>
                <a:path w="21600" h="28838" fill="none" extrusionOk="0">
                  <a:moveTo>
                    <a:pt x="5183" y="0"/>
                  </a:moveTo>
                  <a:cubicBezTo>
                    <a:pt x="14826" y="2384"/>
                    <a:pt x="21600" y="11036"/>
                    <a:pt x="21600" y="20969"/>
                  </a:cubicBezTo>
                  <a:cubicBezTo>
                    <a:pt x="21600" y="23661"/>
                    <a:pt x="21096" y="26330"/>
                    <a:pt x="20115" y="28838"/>
                  </a:cubicBezTo>
                </a:path>
                <a:path w="21600" h="28838" stroke="0" extrusionOk="0">
                  <a:moveTo>
                    <a:pt x="5183" y="0"/>
                  </a:moveTo>
                  <a:cubicBezTo>
                    <a:pt x="14826" y="2384"/>
                    <a:pt x="21600" y="11036"/>
                    <a:pt x="21600" y="20969"/>
                  </a:cubicBezTo>
                  <a:cubicBezTo>
                    <a:pt x="21600" y="23661"/>
                    <a:pt x="21096" y="26330"/>
                    <a:pt x="20115" y="28838"/>
                  </a:cubicBezTo>
                  <a:lnTo>
                    <a:pt x="0" y="20969"/>
                  </a:lnTo>
                  <a:lnTo>
                    <a:pt x="5183" y="0"/>
                  </a:lnTo>
                  <a:close/>
                </a:path>
              </a:pathLst>
            </a:custGeom>
            <a:noFill/>
            <a:ln w="9525">
              <a:solidFill>
                <a:srgbClr val="000000"/>
              </a:solidFill>
              <a:round/>
              <a:headEnd/>
              <a:tailEnd type="arrow"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64516" name="Rectangle 26">
            <a:extLst>
              <a:ext uri="{FF2B5EF4-FFF2-40B4-BE49-F238E27FC236}">
                <a16:creationId xmlns:a16="http://schemas.microsoft.com/office/drawing/2014/main" id="{890E1E45-D1DA-456E-BE35-89119EA7808E}"/>
              </a:ext>
            </a:extLst>
          </p:cNvPr>
          <p:cNvSpPr>
            <a:spLocks noChangeArrowheads="1"/>
          </p:cNvSpPr>
          <p:nvPr/>
        </p:nvSpPr>
        <p:spPr bwMode="auto">
          <a:xfrm>
            <a:off x="2411413" y="5516563"/>
            <a:ext cx="20113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en-US" altLang="zh-CN"/>
              <a:t>the</a:t>
            </a:r>
            <a:r>
              <a:rPr lang="zh-CN" altLang="en-US"/>
              <a:t>和</a:t>
            </a:r>
            <a:r>
              <a:rPr lang="en-US" altLang="zh-CN"/>
              <a:t>fish</a:t>
            </a:r>
            <a:r>
              <a:rPr lang="zh-CN" altLang="en-US"/>
              <a:t>的</a:t>
            </a:r>
            <a:r>
              <a:rPr lang="en-US" altLang="zh-CN"/>
              <a:t>DAG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AADA1EDA-BA6C-45F9-AF40-5DFD07486F7A}"/>
              </a:ext>
            </a:extLst>
          </p:cNvPr>
          <p:cNvSpPr>
            <a:spLocks noGrp="1" noChangeArrowheads="1"/>
          </p:cNvSpPr>
          <p:nvPr>
            <p:ph type="title"/>
          </p:nvPr>
        </p:nvSpPr>
        <p:spPr/>
        <p:txBody>
          <a:bodyPr/>
          <a:lstStyle/>
          <a:p>
            <a:pPr eaLnBrk="1" hangingPunct="1"/>
            <a:r>
              <a:rPr lang="zh-CN" altLang="en-US" b="1"/>
              <a:t>通用特征系统与合一文法</a:t>
            </a:r>
            <a:r>
              <a:rPr lang="en-US" altLang="zh-CN" b="1"/>
              <a:t>(18)</a:t>
            </a:r>
          </a:p>
        </p:txBody>
      </p:sp>
      <p:grpSp>
        <p:nvGrpSpPr>
          <p:cNvPr id="65539" name="Group 4">
            <a:extLst>
              <a:ext uri="{FF2B5EF4-FFF2-40B4-BE49-F238E27FC236}">
                <a16:creationId xmlns:a16="http://schemas.microsoft.com/office/drawing/2014/main" id="{664EBB32-EAA1-4068-801F-D2A42EF181A4}"/>
              </a:ext>
            </a:extLst>
          </p:cNvPr>
          <p:cNvGrpSpPr>
            <a:grpSpLocks/>
          </p:cNvGrpSpPr>
          <p:nvPr/>
        </p:nvGrpSpPr>
        <p:grpSpPr bwMode="auto">
          <a:xfrm>
            <a:off x="611188" y="1700213"/>
            <a:ext cx="7921625" cy="4033837"/>
            <a:chOff x="1797" y="1904"/>
            <a:chExt cx="8295" cy="4727"/>
          </a:xfrm>
        </p:grpSpPr>
        <p:sp>
          <p:nvSpPr>
            <p:cNvPr id="65541" name="Rectangle 5">
              <a:extLst>
                <a:ext uri="{FF2B5EF4-FFF2-40B4-BE49-F238E27FC236}">
                  <a16:creationId xmlns:a16="http://schemas.microsoft.com/office/drawing/2014/main" id="{316DDE66-2CBE-41B6-B162-5574800D0CBC}"/>
                </a:ext>
              </a:extLst>
            </p:cNvPr>
            <p:cNvSpPr>
              <a:spLocks noChangeArrowheads="1"/>
            </p:cNvSpPr>
            <p:nvPr/>
          </p:nvSpPr>
          <p:spPr bwMode="auto">
            <a:xfrm>
              <a:off x="1797" y="1904"/>
              <a:ext cx="8295" cy="4727"/>
            </a:xfrm>
            <a:prstGeom prst="rect">
              <a:avLst/>
            </a:prstGeom>
            <a:solidFill>
              <a:srgbClr val="FFFFFF"/>
            </a:solidFill>
            <a:ln w="9525">
              <a:solidFill>
                <a:srgbClr val="000000"/>
              </a:solidFill>
              <a:miter lim="800000"/>
              <a:headEnd/>
              <a:tailEnd/>
            </a:ln>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endParaRPr lang="en-US" altLang="zh-CN" sz="1000">
                <a:latin typeface="Times New Roman" panose="02020603050405020304" pitchFamily="18" charset="0"/>
              </a:endParaRPr>
            </a:p>
            <a:p>
              <a:pPr algn="just" eaLnBrk="1" hangingPunct="1"/>
              <a:endParaRPr lang="en-US" altLang="zh-CN" sz="1000">
                <a:latin typeface="Times New Roman" panose="02020603050405020304" pitchFamily="18" charset="0"/>
              </a:endParaRPr>
            </a:p>
            <a:p>
              <a:pPr algn="just" eaLnBrk="1" hangingPunct="1"/>
              <a:endParaRPr lang="en-US" altLang="zh-CN" sz="1000">
                <a:latin typeface="Times New Roman" panose="02020603050405020304" pitchFamily="18" charset="0"/>
              </a:endParaRPr>
            </a:p>
            <a:p>
              <a:pPr algn="just" eaLnBrk="1" hangingPunct="1"/>
              <a:endParaRPr lang="en-US" altLang="zh-CN" sz="1000">
                <a:latin typeface="Times New Roman" panose="02020603050405020304" pitchFamily="18" charset="0"/>
              </a:endParaRPr>
            </a:p>
            <a:p>
              <a:pPr algn="just" eaLnBrk="1" hangingPunct="1"/>
              <a:endParaRPr lang="en-US" altLang="zh-CN" sz="1000">
                <a:latin typeface="Times New Roman" panose="02020603050405020304" pitchFamily="18" charset="0"/>
              </a:endParaRPr>
            </a:p>
            <a:p>
              <a:pPr algn="just" eaLnBrk="1" hangingPunct="1"/>
              <a:endParaRPr lang="en-US" altLang="zh-CN" sz="1000">
                <a:latin typeface="Times New Roman" panose="02020603050405020304" pitchFamily="18" charset="0"/>
              </a:endParaRPr>
            </a:p>
            <a:p>
              <a:pPr algn="just" eaLnBrk="1" hangingPunct="1"/>
              <a:endParaRPr lang="en-US" altLang="zh-CN" sz="1000">
                <a:latin typeface="Times New Roman" panose="02020603050405020304" pitchFamily="18" charset="0"/>
              </a:endParaRPr>
            </a:p>
            <a:p>
              <a:pPr algn="just" eaLnBrk="1" hangingPunct="1"/>
              <a:endParaRPr lang="en-US" altLang="zh-CN" sz="1000">
                <a:latin typeface="Times New Roman" panose="02020603050405020304" pitchFamily="18" charset="0"/>
              </a:endParaRPr>
            </a:p>
            <a:p>
              <a:pPr algn="just" eaLnBrk="1" hangingPunct="1"/>
              <a:endParaRPr lang="en-US" altLang="zh-CN" sz="1000">
                <a:latin typeface="Times New Roman" panose="02020603050405020304" pitchFamily="18" charset="0"/>
              </a:endParaRPr>
            </a:p>
            <a:p>
              <a:pPr algn="just" eaLnBrk="1" hangingPunct="1"/>
              <a:endParaRPr lang="en-US" altLang="zh-CN" sz="1000">
                <a:latin typeface="Times New Roman" panose="02020603050405020304" pitchFamily="18" charset="0"/>
              </a:endParaRPr>
            </a:p>
            <a:p>
              <a:pPr algn="just" eaLnBrk="1" hangingPunct="1"/>
              <a:endParaRPr lang="en-US" altLang="zh-CN" sz="1000">
                <a:latin typeface="Times New Roman" panose="02020603050405020304" pitchFamily="18" charset="0"/>
              </a:endParaRPr>
            </a:p>
            <a:p>
              <a:pPr algn="just" eaLnBrk="1" hangingPunct="1"/>
              <a:endParaRPr lang="en-US" altLang="zh-CN" sz="1000">
                <a:latin typeface="Times New Roman" panose="02020603050405020304" pitchFamily="18" charset="0"/>
              </a:endParaRPr>
            </a:p>
            <a:p>
              <a:pPr algn="just" eaLnBrk="1" hangingPunct="1"/>
              <a:endParaRPr lang="en-US" altLang="zh-CN" sz="1000">
                <a:latin typeface="Times New Roman" panose="02020603050405020304" pitchFamily="18" charset="0"/>
              </a:endParaRPr>
            </a:p>
            <a:p>
              <a:pPr algn="just" eaLnBrk="1" hangingPunct="1"/>
              <a:endParaRPr lang="en-US" altLang="zh-CN" sz="1000">
                <a:latin typeface="Times New Roman" panose="02020603050405020304" pitchFamily="18" charset="0"/>
              </a:endParaRPr>
            </a:p>
            <a:p>
              <a:pPr eaLnBrk="1" hangingPunct="1"/>
              <a:endParaRPr lang="en-US" altLang="zh-CN"/>
            </a:p>
          </p:txBody>
        </p:sp>
        <p:sp>
          <p:nvSpPr>
            <p:cNvPr id="65542" name="Oval 6">
              <a:extLst>
                <a:ext uri="{FF2B5EF4-FFF2-40B4-BE49-F238E27FC236}">
                  <a16:creationId xmlns:a16="http://schemas.microsoft.com/office/drawing/2014/main" id="{A0ACBD63-614E-4949-8574-0CD00B4CCC67}"/>
                </a:ext>
              </a:extLst>
            </p:cNvPr>
            <p:cNvSpPr>
              <a:spLocks noChangeArrowheads="1"/>
            </p:cNvSpPr>
            <p:nvPr/>
          </p:nvSpPr>
          <p:spPr bwMode="auto">
            <a:xfrm>
              <a:off x="3252" y="3682"/>
              <a:ext cx="1155"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CC1</a:t>
              </a:r>
              <a:endParaRPr lang="en-US" altLang="zh-CN" sz="1600"/>
            </a:p>
          </p:txBody>
        </p:sp>
        <p:sp>
          <p:nvSpPr>
            <p:cNvPr id="65543" name="Oval 7">
              <a:extLst>
                <a:ext uri="{FF2B5EF4-FFF2-40B4-BE49-F238E27FC236}">
                  <a16:creationId xmlns:a16="http://schemas.microsoft.com/office/drawing/2014/main" id="{FC08AB9E-3DD2-490B-A346-352938235AC4}"/>
                </a:ext>
              </a:extLst>
            </p:cNvPr>
            <p:cNvSpPr>
              <a:spLocks noChangeArrowheads="1"/>
            </p:cNvSpPr>
            <p:nvPr/>
          </p:nvSpPr>
          <p:spPr bwMode="auto">
            <a:xfrm>
              <a:off x="3657" y="5578"/>
              <a:ext cx="1155"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the</a:t>
              </a:r>
              <a:endParaRPr lang="en-US" altLang="zh-CN" sz="1600"/>
            </a:p>
          </p:txBody>
        </p:sp>
        <p:sp>
          <p:nvSpPr>
            <p:cNvPr id="65544" name="Text Box 8">
              <a:extLst>
                <a:ext uri="{FF2B5EF4-FFF2-40B4-BE49-F238E27FC236}">
                  <a16:creationId xmlns:a16="http://schemas.microsoft.com/office/drawing/2014/main" id="{BA5561F3-99AF-4EB2-9806-8CFCF44FC1CB}"/>
                </a:ext>
              </a:extLst>
            </p:cNvPr>
            <p:cNvSpPr txBox="1">
              <a:spLocks noChangeArrowheads="1"/>
            </p:cNvSpPr>
            <p:nvPr/>
          </p:nvSpPr>
          <p:spPr bwMode="auto">
            <a:xfrm>
              <a:off x="2367" y="4008"/>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CAT</a:t>
              </a:r>
              <a:endParaRPr lang="en-US" altLang="zh-CN" sz="1600">
                <a:solidFill>
                  <a:schemeClr val="folHlink"/>
                </a:solidFill>
              </a:endParaRPr>
            </a:p>
          </p:txBody>
        </p:sp>
        <p:sp>
          <p:nvSpPr>
            <p:cNvPr id="65545" name="Arc 9">
              <a:extLst>
                <a:ext uri="{FF2B5EF4-FFF2-40B4-BE49-F238E27FC236}">
                  <a16:creationId xmlns:a16="http://schemas.microsoft.com/office/drawing/2014/main" id="{EDE0693E-7CA1-47FB-8F72-88DBB5FC0481}"/>
                </a:ext>
              </a:extLst>
            </p:cNvPr>
            <p:cNvSpPr>
              <a:spLocks/>
            </p:cNvSpPr>
            <p:nvPr/>
          </p:nvSpPr>
          <p:spPr bwMode="auto">
            <a:xfrm rot="-4885082">
              <a:off x="2413" y="4247"/>
              <a:ext cx="1132" cy="534"/>
            </a:xfrm>
            <a:custGeom>
              <a:avLst/>
              <a:gdLst>
                <a:gd name="T0" fmla="*/ 0 w 37253"/>
                <a:gd name="T1" fmla="*/ 0 h 21600"/>
                <a:gd name="T2" fmla="*/ 1 w 37253"/>
                <a:gd name="T3" fmla="*/ 0 h 21600"/>
                <a:gd name="T4" fmla="*/ 0 w 37253"/>
                <a:gd name="T5" fmla="*/ 0 h 21600"/>
                <a:gd name="T6" fmla="*/ 0 60000 65536"/>
                <a:gd name="T7" fmla="*/ 0 60000 65536"/>
                <a:gd name="T8" fmla="*/ 0 60000 65536"/>
              </a:gdLst>
              <a:ahLst/>
              <a:cxnLst>
                <a:cxn ang="T6">
                  <a:pos x="T0" y="T1"/>
                </a:cxn>
                <a:cxn ang="T7">
                  <a:pos x="T2" y="T3"/>
                </a:cxn>
                <a:cxn ang="T8">
                  <a:pos x="T4" y="T5"/>
                </a:cxn>
              </a:cxnLst>
              <a:rect l="0" t="0" r="r" b="b"/>
              <a:pathLst>
                <a:path w="37253" h="21600" fill="none" extrusionOk="0">
                  <a:moveTo>
                    <a:pt x="0" y="7011"/>
                  </a:moveTo>
                  <a:cubicBezTo>
                    <a:pt x="4091" y="2543"/>
                    <a:pt x="9871" y="0"/>
                    <a:pt x="15929" y="0"/>
                  </a:cubicBezTo>
                  <a:cubicBezTo>
                    <a:pt x="26529" y="0"/>
                    <a:pt x="35563" y="7692"/>
                    <a:pt x="37252" y="18158"/>
                  </a:cubicBezTo>
                </a:path>
                <a:path w="37253" h="21600" stroke="0" extrusionOk="0">
                  <a:moveTo>
                    <a:pt x="0" y="7011"/>
                  </a:moveTo>
                  <a:cubicBezTo>
                    <a:pt x="4091" y="2543"/>
                    <a:pt x="9871" y="0"/>
                    <a:pt x="15929" y="0"/>
                  </a:cubicBezTo>
                  <a:cubicBezTo>
                    <a:pt x="26529" y="0"/>
                    <a:pt x="35563" y="7692"/>
                    <a:pt x="37252" y="18158"/>
                  </a:cubicBezTo>
                  <a:lnTo>
                    <a:pt x="15929" y="21600"/>
                  </a:lnTo>
                  <a:lnTo>
                    <a:pt x="0" y="7011"/>
                  </a:lnTo>
                  <a:close/>
                </a:path>
              </a:pathLst>
            </a:custGeom>
            <a:noFill/>
            <a:ln w="9525">
              <a:solidFill>
                <a:srgbClr val="000000"/>
              </a:solidFill>
              <a:round/>
              <a:headEnd type="arrow" w="sm" len="med"/>
              <a:tailEnd type="none"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5546" name="Oval 10">
              <a:extLst>
                <a:ext uri="{FF2B5EF4-FFF2-40B4-BE49-F238E27FC236}">
                  <a16:creationId xmlns:a16="http://schemas.microsoft.com/office/drawing/2014/main" id="{F7E9D0F4-ECF5-4159-A4A5-95C0857ED989}"/>
                </a:ext>
              </a:extLst>
            </p:cNvPr>
            <p:cNvSpPr>
              <a:spLocks noChangeArrowheads="1"/>
            </p:cNvSpPr>
            <p:nvPr/>
          </p:nvSpPr>
          <p:spPr bwMode="auto">
            <a:xfrm>
              <a:off x="2322" y="5081"/>
              <a:ext cx="1050"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ART</a:t>
              </a:r>
              <a:endParaRPr lang="en-US" altLang="zh-CN" sz="1600"/>
            </a:p>
          </p:txBody>
        </p:sp>
        <p:sp>
          <p:nvSpPr>
            <p:cNvPr id="65547" name="Oval 11">
              <a:extLst>
                <a:ext uri="{FF2B5EF4-FFF2-40B4-BE49-F238E27FC236}">
                  <a16:creationId xmlns:a16="http://schemas.microsoft.com/office/drawing/2014/main" id="{6BEC0489-3F4F-4660-988B-D49B17446D32}"/>
                </a:ext>
              </a:extLst>
            </p:cNvPr>
            <p:cNvSpPr>
              <a:spLocks noChangeArrowheads="1"/>
            </p:cNvSpPr>
            <p:nvPr/>
          </p:nvSpPr>
          <p:spPr bwMode="auto">
            <a:xfrm>
              <a:off x="5202" y="4838"/>
              <a:ext cx="1260"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4000" rIns="54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{3s 3p}</a:t>
              </a:r>
              <a:endParaRPr lang="en-US" altLang="zh-CN" sz="1600"/>
            </a:p>
          </p:txBody>
        </p:sp>
        <p:sp>
          <p:nvSpPr>
            <p:cNvPr id="65548" name="Text Box 12">
              <a:extLst>
                <a:ext uri="{FF2B5EF4-FFF2-40B4-BE49-F238E27FC236}">
                  <a16:creationId xmlns:a16="http://schemas.microsoft.com/office/drawing/2014/main" id="{CF3F4756-CBC9-4883-98AD-5759AEA8A8CD}"/>
                </a:ext>
              </a:extLst>
            </p:cNvPr>
            <p:cNvSpPr txBox="1">
              <a:spLocks noChangeArrowheads="1"/>
            </p:cNvSpPr>
            <p:nvPr/>
          </p:nvSpPr>
          <p:spPr bwMode="auto">
            <a:xfrm>
              <a:off x="3672" y="4660"/>
              <a:ext cx="630"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ROOT</a:t>
              </a:r>
              <a:endParaRPr lang="en-US" altLang="zh-CN" sz="1600">
                <a:solidFill>
                  <a:schemeClr val="folHlink"/>
                </a:solidFill>
              </a:endParaRPr>
            </a:p>
          </p:txBody>
        </p:sp>
        <p:sp>
          <p:nvSpPr>
            <p:cNvPr id="65549" name="Arc 13">
              <a:extLst>
                <a:ext uri="{FF2B5EF4-FFF2-40B4-BE49-F238E27FC236}">
                  <a16:creationId xmlns:a16="http://schemas.microsoft.com/office/drawing/2014/main" id="{05D1685D-1ED9-4A8A-9213-4BA4FCBE02AA}"/>
                </a:ext>
              </a:extLst>
            </p:cNvPr>
            <p:cNvSpPr>
              <a:spLocks/>
            </p:cNvSpPr>
            <p:nvPr/>
          </p:nvSpPr>
          <p:spPr bwMode="auto">
            <a:xfrm rot="720000">
              <a:off x="3521" y="4385"/>
              <a:ext cx="988" cy="1104"/>
            </a:xfrm>
            <a:custGeom>
              <a:avLst/>
              <a:gdLst>
                <a:gd name="T0" fmla="*/ 1 w 21600"/>
                <a:gd name="T1" fmla="*/ 0 h 28838"/>
                <a:gd name="T2" fmla="*/ 2 w 21600"/>
                <a:gd name="T3" fmla="*/ 2 h 28838"/>
                <a:gd name="T4" fmla="*/ 0 w 21600"/>
                <a:gd name="T5" fmla="*/ 1 h 28838"/>
                <a:gd name="T6" fmla="*/ 0 60000 65536"/>
                <a:gd name="T7" fmla="*/ 0 60000 65536"/>
                <a:gd name="T8" fmla="*/ 0 60000 65536"/>
              </a:gdLst>
              <a:ahLst/>
              <a:cxnLst>
                <a:cxn ang="T6">
                  <a:pos x="T0" y="T1"/>
                </a:cxn>
                <a:cxn ang="T7">
                  <a:pos x="T2" y="T3"/>
                </a:cxn>
                <a:cxn ang="T8">
                  <a:pos x="T4" y="T5"/>
                </a:cxn>
              </a:cxnLst>
              <a:rect l="0" t="0" r="r" b="b"/>
              <a:pathLst>
                <a:path w="21600" h="28838" fill="none" extrusionOk="0">
                  <a:moveTo>
                    <a:pt x="5183" y="0"/>
                  </a:moveTo>
                  <a:cubicBezTo>
                    <a:pt x="14826" y="2384"/>
                    <a:pt x="21600" y="11036"/>
                    <a:pt x="21600" y="20969"/>
                  </a:cubicBezTo>
                  <a:cubicBezTo>
                    <a:pt x="21600" y="23661"/>
                    <a:pt x="21096" y="26330"/>
                    <a:pt x="20115" y="28838"/>
                  </a:cubicBezTo>
                </a:path>
                <a:path w="21600" h="28838" stroke="0" extrusionOk="0">
                  <a:moveTo>
                    <a:pt x="5183" y="0"/>
                  </a:moveTo>
                  <a:cubicBezTo>
                    <a:pt x="14826" y="2384"/>
                    <a:pt x="21600" y="11036"/>
                    <a:pt x="21600" y="20969"/>
                  </a:cubicBezTo>
                  <a:cubicBezTo>
                    <a:pt x="21600" y="23661"/>
                    <a:pt x="21096" y="26330"/>
                    <a:pt x="20115" y="28838"/>
                  </a:cubicBezTo>
                  <a:lnTo>
                    <a:pt x="0" y="20969"/>
                  </a:lnTo>
                  <a:lnTo>
                    <a:pt x="5183" y="0"/>
                  </a:lnTo>
                  <a:close/>
                </a:path>
              </a:pathLst>
            </a:custGeom>
            <a:noFill/>
            <a:ln w="9525">
              <a:solidFill>
                <a:srgbClr val="000000"/>
              </a:solidFill>
              <a:round/>
              <a:headEnd/>
              <a:tailEnd type="arrow"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5550" name="Text Box 14">
              <a:extLst>
                <a:ext uri="{FF2B5EF4-FFF2-40B4-BE49-F238E27FC236}">
                  <a16:creationId xmlns:a16="http://schemas.microsoft.com/office/drawing/2014/main" id="{17C9EA18-90DA-4F9D-A622-54149905F345}"/>
                </a:ext>
              </a:extLst>
            </p:cNvPr>
            <p:cNvSpPr txBox="1">
              <a:spLocks noChangeArrowheads="1"/>
            </p:cNvSpPr>
            <p:nvPr/>
          </p:nvSpPr>
          <p:spPr bwMode="auto">
            <a:xfrm>
              <a:off x="4617" y="4334"/>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AGR</a:t>
              </a:r>
              <a:endParaRPr lang="en-US" altLang="zh-CN" sz="1600">
                <a:solidFill>
                  <a:schemeClr val="folHlink"/>
                </a:solidFill>
              </a:endParaRPr>
            </a:p>
          </p:txBody>
        </p:sp>
        <p:sp>
          <p:nvSpPr>
            <p:cNvPr id="65551" name="Arc 15">
              <a:extLst>
                <a:ext uri="{FF2B5EF4-FFF2-40B4-BE49-F238E27FC236}">
                  <a16:creationId xmlns:a16="http://schemas.microsoft.com/office/drawing/2014/main" id="{4C52B70E-B14E-43C6-8B51-B4545BEC6BE8}"/>
                </a:ext>
              </a:extLst>
            </p:cNvPr>
            <p:cNvSpPr>
              <a:spLocks/>
            </p:cNvSpPr>
            <p:nvPr/>
          </p:nvSpPr>
          <p:spPr bwMode="auto">
            <a:xfrm rot="1005634">
              <a:off x="4240" y="4096"/>
              <a:ext cx="1288" cy="671"/>
            </a:xfrm>
            <a:custGeom>
              <a:avLst/>
              <a:gdLst>
                <a:gd name="T0" fmla="*/ 0 w 21582"/>
                <a:gd name="T1" fmla="*/ 0 h 21559"/>
                <a:gd name="T2" fmla="*/ 5 w 21582"/>
                <a:gd name="T3" fmla="*/ 1 h 21559"/>
                <a:gd name="T4" fmla="*/ 0 w 21582"/>
                <a:gd name="T5" fmla="*/ 1 h 21559"/>
                <a:gd name="T6" fmla="*/ 0 60000 65536"/>
                <a:gd name="T7" fmla="*/ 0 60000 65536"/>
                <a:gd name="T8" fmla="*/ 0 60000 65536"/>
              </a:gdLst>
              <a:ahLst/>
              <a:cxnLst>
                <a:cxn ang="T6">
                  <a:pos x="T0" y="T1"/>
                </a:cxn>
                <a:cxn ang="T7">
                  <a:pos x="T2" y="T3"/>
                </a:cxn>
                <a:cxn ang="T8">
                  <a:pos x="T4" y="T5"/>
                </a:cxn>
              </a:cxnLst>
              <a:rect l="0" t="0" r="r" b="b"/>
              <a:pathLst>
                <a:path w="21582" h="21559" fill="none" extrusionOk="0">
                  <a:moveTo>
                    <a:pt x="1331" y="0"/>
                  </a:moveTo>
                  <a:cubicBezTo>
                    <a:pt x="12382" y="682"/>
                    <a:pt x="21127" y="9610"/>
                    <a:pt x="21581" y="20672"/>
                  </a:cubicBezTo>
                </a:path>
                <a:path w="21582" h="21559" stroke="0" extrusionOk="0">
                  <a:moveTo>
                    <a:pt x="1331" y="0"/>
                  </a:moveTo>
                  <a:cubicBezTo>
                    <a:pt x="12382" y="682"/>
                    <a:pt x="21127" y="9610"/>
                    <a:pt x="21581" y="20672"/>
                  </a:cubicBezTo>
                  <a:lnTo>
                    <a:pt x="0" y="21559"/>
                  </a:lnTo>
                  <a:lnTo>
                    <a:pt x="1331" y="0"/>
                  </a:lnTo>
                  <a:close/>
                </a:path>
              </a:pathLst>
            </a:custGeom>
            <a:noFill/>
            <a:ln w="9525">
              <a:solidFill>
                <a:srgbClr val="000000"/>
              </a:solidFill>
              <a:round/>
              <a:headEnd/>
              <a:tailEnd type="arrow"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5552" name="Oval 16">
              <a:extLst>
                <a:ext uri="{FF2B5EF4-FFF2-40B4-BE49-F238E27FC236}">
                  <a16:creationId xmlns:a16="http://schemas.microsoft.com/office/drawing/2014/main" id="{F04CD59E-00A2-4637-993F-869229D27AD7}"/>
                </a:ext>
              </a:extLst>
            </p:cNvPr>
            <p:cNvSpPr>
              <a:spLocks noChangeArrowheads="1"/>
            </p:cNvSpPr>
            <p:nvPr/>
          </p:nvSpPr>
          <p:spPr bwMode="auto">
            <a:xfrm>
              <a:off x="6882" y="3759"/>
              <a:ext cx="1155"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CC2</a:t>
              </a:r>
              <a:endParaRPr lang="en-US" altLang="zh-CN" sz="1600"/>
            </a:p>
          </p:txBody>
        </p:sp>
        <p:sp>
          <p:nvSpPr>
            <p:cNvPr id="65553" name="Text Box 17">
              <a:extLst>
                <a:ext uri="{FF2B5EF4-FFF2-40B4-BE49-F238E27FC236}">
                  <a16:creationId xmlns:a16="http://schemas.microsoft.com/office/drawing/2014/main" id="{28334F4F-4AE8-4DE7-AFCA-200D04D760E3}"/>
                </a:ext>
              </a:extLst>
            </p:cNvPr>
            <p:cNvSpPr txBox="1">
              <a:spLocks noChangeArrowheads="1"/>
            </p:cNvSpPr>
            <p:nvPr/>
          </p:nvSpPr>
          <p:spPr bwMode="auto">
            <a:xfrm>
              <a:off x="8727" y="4023"/>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CAT</a:t>
              </a:r>
              <a:endParaRPr lang="en-US" altLang="zh-CN" sz="1600">
                <a:solidFill>
                  <a:schemeClr val="folHlink"/>
                </a:solidFill>
              </a:endParaRPr>
            </a:p>
          </p:txBody>
        </p:sp>
        <p:sp>
          <p:nvSpPr>
            <p:cNvPr id="65554" name="Oval 18">
              <a:extLst>
                <a:ext uri="{FF2B5EF4-FFF2-40B4-BE49-F238E27FC236}">
                  <a16:creationId xmlns:a16="http://schemas.microsoft.com/office/drawing/2014/main" id="{FC7D684A-A5A5-44AF-B852-04BA134B4B0D}"/>
                </a:ext>
              </a:extLst>
            </p:cNvPr>
            <p:cNvSpPr>
              <a:spLocks noChangeArrowheads="1"/>
            </p:cNvSpPr>
            <p:nvPr/>
          </p:nvSpPr>
          <p:spPr bwMode="auto">
            <a:xfrm>
              <a:off x="8412" y="5031"/>
              <a:ext cx="1050"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N</a:t>
              </a:r>
              <a:endParaRPr lang="en-US" altLang="zh-CN" sz="1600"/>
            </a:p>
          </p:txBody>
        </p:sp>
        <p:sp>
          <p:nvSpPr>
            <p:cNvPr id="65555" name="Text Box 19">
              <a:extLst>
                <a:ext uri="{FF2B5EF4-FFF2-40B4-BE49-F238E27FC236}">
                  <a16:creationId xmlns:a16="http://schemas.microsoft.com/office/drawing/2014/main" id="{ECA14DB5-6763-4EC1-B7EF-D02B55687DDE}"/>
                </a:ext>
              </a:extLst>
            </p:cNvPr>
            <p:cNvSpPr txBox="1">
              <a:spLocks noChangeArrowheads="1"/>
            </p:cNvSpPr>
            <p:nvPr/>
          </p:nvSpPr>
          <p:spPr bwMode="auto">
            <a:xfrm>
              <a:off x="6102" y="3892"/>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AGR</a:t>
              </a:r>
              <a:endParaRPr lang="en-US" altLang="zh-CN" sz="1600">
                <a:solidFill>
                  <a:schemeClr val="folHlink"/>
                </a:solidFill>
              </a:endParaRPr>
            </a:p>
          </p:txBody>
        </p:sp>
        <p:sp>
          <p:nvSpPr>
            <p:cNvPr id="65556" name="Arc 20">
              <a:extLst>
                <a:ext uri="{FF2B5EF4-FFF2-40B4-BE49-F238E27FC236}">
                  <a16:creationId xmlns:a16="http://schemas.microsoft.com/office/drawing/2014/main" id="{D7825856-95BF-4B6D-A043-88CBFCEE9FF1}"/>
                </a:ext>
              </a:extLst>
            </p:cNvPr>
            <p:cNvSpPr>
              <a:spLocks/>
            </p:cNvSpPr>
            <p:nvPr/>
          </p:nvSpPr>
          <p:spPr bwMode="auto">
            <a:xfrm rot="1005634">
              <a:off x="7876" y="4131"/>
              <a:ext cx="1214" cy="768"/>
            </a:xfrm>
            <a:custGeom>
              <a:avLst/>
              <a:gdLst>
                <a:gd name="T0" fmla="*/ 0 w 26738"/>
                <a:gd name="T1" fmla="*/ 0 h 21600"/>
                <a:gd name="T2" fmla="*/ 2 w 26738"/>
                <a:gd name="T3" fmla="*/ 1 h 21600"/>
                <a:gd name="T4" fmla="*/ 0 w 26738"/>
                <a:gd name="T5" fmla="*/ 1 h 21600"/>
                <a:gd name="T6" fmla="*/ 0 60000 65536"/>
                <a:gd name="T7" fmla="*/ 0 60000 65536"/>
                <a:gd name="T8" fmla="*/ 0 60000 65536"/>
              </a:gdLst>
              <a:ahLst/>
              <a:cxnLst>
                <a:cxn ang="T6">
                  <a:pos x="T0" y="T1"/>
                </a:cxn>
                <a:cxn ang="T7">
                  <a:pos x="T2" y="T3"/>
                </a:cxn>
                <a:cxn ang="T8">
                  <a:pos x="T4" y="T5"/>
                </a:cxn>
              </a:cxnLst>
              <a:rect l="0" t="0" r="r" b="b"/>
              <a:pathLst>
                <a:path w="26738" h="21600" fill="none" extrusionOk="0">
                  <a:moveTo>
                    <a:pt x="0" y="624"/>
                  </a:moveTo>
                  <a:cubicBezTo>
                    <a:pt x="1687" y="209"/>
                    <a:pt x="3418" y="0"/>
                    <a:pt x="5156" y="0"/>
                  </a:cubicBezTo>
                  <a:cubicBezTo>
                    <a:pt x="16740" y="0"/>
                    <a:pt x="26262" y="9138"/>
                    <a:pt x="26737" y="20713"/>
                  </a:cubicBezTo>
                </a:path>
                <a:path w="26738" h="21600" stroke="0" extrusionOk="0">
                  <a:moveTo>
                    <a:pt x="0" y="624"/>
                  </a:moveTo>
                  <a:cubicBezTo>
                    <a:pt x="1687" y="209"/>
                    <a:pt x="3418" y="0"/>
                    <a:pt x="5156" y="0"/>
                  </a:cubicBezTo>
                  <a:cubicBezTo>
                    <a:pt x="16740" y="0"/>
                    <a:pt x="26262" y="9138"/>
                    <a:pt x="26737" y="20713"/>
                  </a:cubicBezTo>
                  <a:lnTo>
                    <a:pt x="5156" y="21600"/>
                  </a:lnTo>
                  <a:lnTo>
                    <a:pt x="0" y="624"/>
                  </a:lnTo>
                  <a:close/>
                </a:path>
              </a:pathLst>
            </a:custGeom>
            <a:noFill/>
            <a:ln w="9525">
              <a:solidFill>
                <a:srgbClr val="000000"/>
              </a:solidFill>
              <a:round/>
              <a:headEnd/>
              <a:tailEnd type="arrow"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5557" name="Oval 21">
              <a:extLst>
                <a:ext uri="{FF2B5EF4-FFF2-40B4-BE49-F238E27FC236}">
                  <a16:creationId xmlns:a16="http://schemas.microsoft.com/office/drawing/2014/main" id="{137AD96E-E89C-4DD3-B29A-1CA6D1C8AA0A}"/>
                </a:ext>
              </a:extLst>
            </p:cNvPr>
            <p:cNvSpPr>
              <a:spLocks noChangeArrowheads="1"/>
            </p:cNvSpPr>
            <p:nvPr/>
          </p:nvSpPr>
          <p:spPr bwMode="auto">
            <a:xfrm>
              <a:off x="7182" y="5653"/>
              <a:ext cx="1155"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fish</a:t>
              </a:r>
              <a:endParaRPr lang="en-US" altLang="zh-CN" sz="1600"/>
            </a:p>
          </p:txBody>
        </p:sp>
        <p:sp>
          <p:nvSpPr>
            <p:cNvPr id="65558" name="Text Box 22">
              <a:extLst>
                <a:ext uri="{FF2B5EF4-FFF2-40B4-BE49-F238E27FC236}">
                  <a16:creationId xmlns:a16="http://schemas.microsoft.com/office/drawing/2014/main" id="{E91D5204-9354-4FA8-9146-5A99F3CA7BC9}"/>
                </a:ext>
              </a:extLst>
            </p:cNvPr>
            <p:cNvSpPr txBox="1">
              <a:spLocks noChangeArrowheads="1"/>
            </p:cNvSpPr>
            <p:nvPr/>
          </p:nvSpPr>
          <p:spPr bwMode="auto">
            <a:xfrm>
              <a:off x="7167" y="4720"/>
              <a:ext cx="630"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ROOT</a:t>
              </a:r>
              <a:endParaRPr lang="en-US" altLang="zh-CN" sz="1600">
                <a:solidFill>
                  <a:schemeClr val="folHlink"/>
                </a:solidFill>
              </a:endParaRPr>
            </a:p>
          </p:txBody>
        </p:sp>
        <p:sp>
          <p:nvSpPr>
            <p:cNvPr id="65559" name="Arc 23">
              <a:extLst>
                <a:ext uri="{FF2B5EF4-FFF2-40B4-BE49-F238E27FC236}">
                  <a16:creationId xmlns:a16="http://schemas.microsoft.com/office/drawing/2014/main" id="{F78AA451-0717-4B18-8FB4-11157DC8BAD5}"/>
                </a:ext>
              </a:extLst>
            </p:cNvPr>
            <p:cNvSpPr>
              <a:spLocks/>
            </p:cNvSpPr>
            <p:nvPr/>
          </p:nvSpPr>
          <p:spPr bwMode="auto">
            <a:xfrm rot="720000">
              <a:off x="7046" y="4444"/>
              <a:ext cx="988" cy="1104"/>
            </a:xfrm>
            <a:custGeom>
              <a:avLst/>
              <a:gdLst>
                <a:gd name="T0" fmla="*/ 1 w 21600"/>
                <a:gd name="T1" fmla="*/ 0 h 28838"/>
                <a:gd name="T2" fmla="*/ 2 w 21600"/>
                <a:gd name="T3" fmla="*/ 2 h 28838"/>
                <a:gd name="T4" fmla="*/ 0 w 21600"/>
                <a:gd name="T5" fmla="*/ 1 h 28838"/>
                <a:gd name="T6" fmla="*/ 0 60000 65536"/>
                <a:gd name="T7" fmla="*/ 0 60000 65536"/>
                <a:gd name="T8" fmla="*/ 0 60000 65536"/>
              </a:gdLst>
              <a:ahLst/>
              <a:cxnLst>
                <a:cxn ang="T6">
                  <a:pos x="T0" y="T1"/>
                </a:cxn>
                <a:cxn ang="T7">
                  <a:pos x="T2" y="T3"/>
                </a:cxn>
                <a:cxn ang="T8">
                  <a:pos x="T4" y="T5"/>
                </a:cxn>
              </a:cxnLst>
              <a:rect l="0" t="0" r="r" b="b"/>
              <a:pathLst>
                <a:path w="21600" h="28838" fill="none" extrusionOk="0">
                  <a:moveTo>
                    <a:pt x="5183" y="0"/>
                  </a:moveTo>
                  <a:cubicBezTo>
                    <a:pt x="14826" y="2384"/>
                    <a:pt x="21600" y="11036"/>
                    <a:pt x="21600" y="20969"/>
                  </a:cubicBezTo>
                  <a:cubicBezTo>
                    <a:pt x="21600" y="23661"/>
                    <a:pt x="21096" y="26330"/>
                    <a:pt x="20115" y="28838"/>
                  </a:cubicBezTo>
                </a:path>
                <a:path w="21600" h="28838" stroke="0" extrusionOk="0">
                  <a:moveTo>
                    <a:pt x="5183" y="0"/>
                  </a:moveTo>
                  <a:cubicBezTo>
                    <a:pt x="14826" y="2384"/>
                    <a:pt x="21600" y="11036"/>
                    <a:pt x="21600" y="20969"/>
                  </a:cubicBezTo>
                  <a:cubicBezTo>
                    <a:pt x="21600" y="23661"/>
                    <a:pt x="21096" y="26330"/>
                    <a:pt x="20115" y="28838"/>
                  </a:cubicBezTo>
                  <a:lnTo>
                    <a:pt x="0" y="20969"/>
                  </a:lnTo>
                  <a:lnTo>
                    <a:pt x="5183" y="0"/>
                  </a:lnTo>
                  <a:close/>
                </a:path>
              </a:pathLst>
            </a:custGeom>
            <a:noFill/>
            <a:ln w="9525">
              <a:solidFill>
                <a:srgbClr val="000000"/>
              </a:solidFill>
              <a:round/>
              <a:headEnd/>
              <a:tailEnd type="arrow"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5560" name="Oval 24">
              <a:extLst>
                <a:ext uri="{FF2B5EF4-FFF2-40B4-BE49-F238E27FC236}">
                  <a16:creationId xmlns:a16="http://schemas.microsoft.com/office/drawing/2014/main" id="{19D57017-20E5-4F90-9E92-D6F35D35EFD4}"/>
                </a:ext>
              </a:extLst>
            </p:cNvPr>
            <p:cNvSpPr>
              <a:spLocks noChangeArrowheads="1"/>
            </p:cNvSpPr>
            <p:nvPr/>
          </p:nvSpPr>
          <p:spPr bwMode="auto">
            <a:xfrm>
              <a:off x="4992" y="2719"/>
              <a:ext cx="1155"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1600">
                  <a:latin typeface="Times New Roman" panose="02020603050405020304" pitchFamily="18" charset="0"/>
                </a:rPr>
                <a:t>CC0</a:t>
              </a:r>
              <a:endParaRPr lang="en-US" altLang="zh-CN" sz="1600"/>
            </a:p>
          </p:txBody>
        </p:sp>
        <p:sp>
          <p:nvSpPr>
            <p:cNvPr id="65561" name="Text Box 25">
              <a:extLst>
                <a:ext uri="{FF2B5EF4-FFF2-40B4-BE49-F238E27FC236}">
                  <a16:creationId xmlns:a16="http://schemas.microsoft.com/office/drawing/2014/main" id="{F0C42AD4-7DFC-4D90-BA6F-BEF82998D743}"/>
                </a:ext>
              </a:extLst>
            </p:cNvPr>
            <p:cNvSpPr txBox="1">
              <a:spLocks noChangeArrowheads="1"/>
            </p:cNvSpPr>
            <p:nvPr/>
          </p:nvSpPr>
          <p:spPr bwMode="auto">
            <a:xfrm>
              <a:off x="5157" y="3697"/>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AGR</a:t>
              </a:r>
              <a:endParaRPr lang="en-US" altLang="zh-CN" sz="1600">
                <a:solidFill>
                  <a:schemeClr val="folHlink"/>
                </a:solidFill>
              </a:endParaRPr>
            </a:p>
          </p:txBody>
        </p:sp>
        <p:sp>
          <p:nvSpPr>
            <p:cNvPr id="65562" name="Line 26">
              <a:extLst>
                <a:ext uri="{FF2B5EF4-FFF2-40B4-BE49-F238E27FC236}">
                  <a16:creationId xmlns:a16="http://schemas.microsoft.com/office/drawing/2014/main" id="{88E9D68E-7306-4E39-B879-27B8DAEEB247}"/>
                </a:ext>
              </a:extLst>
            </p:cNvPr>
            <p:cNvSpPr>
              <a:spLocks noChangeShapeType="1"/>
            </p:cNvSpPr>
            <p:nvPr/>
          </p:nvSpPr>
          <p:spPr bwMode="auto">
            <a:xfrm>
              <a:off x="5622" y="3371"/>
              <a:ext cx="210" cy="1467"/>
            </a:xfrm>
            <a:prstGeom prst="line">
              <a:avLst/>
            </a:prstGeom>
            <a:noFill/>
            <a:ln w="9525">
              <a:solidFill>
                <a:srgbClr val="000000"/>
              </a:solidFill>
              <a:round/>
              <a:headEnd/>
              <a:tailEnd type="arrow" w="sm" len="med"/>
            </a:ln>
            <a:extLst>
              <a:ext uri="{909E8E84-426E-40DD-AFC4-6F175D3DCCD1}">
                <a14:hiddenFill xmlns:a14="http://schemas.microsoft.com/office/drawing/2010/main">
                  <a:noFill/>
                </a14:hiddenFill>
              </a:ext>
            </a:extLst>
          </p:spPr>
          <p:txBody>
            <a:bodyPr/>
            <a:lstStyle/>
            <a:p>
              <a:endParaRPr lang="zh-CN" altLang="en-US"/>
            </a:p>
          </p:txBody>
        </p:sp>
        <p:sp>
          <p:nvSpPr>
            <p:cNvPr id="65563" name="Arc 27">
              <a:extLst>
                <a:ext uri="{FF2B5EF4-FFF2-40B4-BE49-F238E27FC236}">
                  <a16:creationId xmlns:a16="http://schemas.microsoft.com/office/drawing/2014/main" id="{9E8BEBFD-727E-495C-A08D-6C9F6F644064}"/>
                </a:ext>
              </a:extLst>
            </p:cNvPr>
            <p:cNvSpPr>
              <a:spLocks/>
            </p:cNvSpPr>
            <p:nvPr/>
          </p:nvSpPr>
          <p:spPr bwMode="auto">
            <a:xfrm rot="-4885082">
              <a:off x="6113" y="4219"/>
              <a:ext cx="962" cy="564"/>
            </a:xfrm>
            <a:custGeom>
              <a:avLst/>
              <a:gdLst>
                <a:gd name="T0" fmla="*/ 0 w 28230"/>
                <a:gd name="T1" fmla="*/ 0 h 21600"/>
                <a:gd name="T2" fmla="*/ 1 w 28230"/>
                <a:gd name="T3" fmla="*/ 0 h 21600"/>
                <a:gd name="T4" fmla="*/ 0 w 28230"/>
                <a:gd name="T5" fmla="*/ 0 h 21600"/>
                <a:gd name="T6" fmla="*/ 0 60000 65536"/>
                <a:gd name="T7" fmla="*/ 0 60000 65536"/>
                <a:gd name="T8" fmla="*/ 0 60000 65536"/>
              </a:gdLst>
              <a:ahLst/>
              <a:cxnLst>
                <a:cxn ang="T6">
                  <a:pos x="T0" y="T1"/>
                </a:cxn>
                <a:cxn ang="T7">
                  <a:pos x="T2" y="T3"/>
                </a:cxn>
                <a:cxn ang="T8">
                  <a:pos x="T4" y="T5"/>
                </a:cxn>
              </a:cxnLst>
              <a:rect l="0" t="0" r="r" b="b"/>
              <a:pathLst>
                <a:path w="28230" h="21600" fill="none" extrusionOk="0">
                  <a:moveTo>
                    <a:pt x="-1" y="1133"/>
                  </a:moveTo>
                  <a:cubicBezTo>
                    <a:pt x="2225" y="382"/>
                    <a:pt x="4557" y="0"/>
                    <a:pt x="6906" y="0"/>
                  </a:cubicBezTo>
                  <a:cubicBezTo>
                    <a:pt x="17506" y="0"/>
                    <a:pt x="26540" y="7692"/>
                    <a:pt x="28229" y="18158"/>
                  </a:cubicBezTo>
                </a:path>
                <a:path w="28230" h="21600" stroke="0" extrusionOk="0">
                  <a:moveTo>
                    <a:pt x="-1" y="1133"/>
                  </a:moveTo>
                  <a:cubicBezTo>
                    <a:pt x="2225" y="382"/>
                    <a:pt x="4557" y="0"/>
                    <a:pt x="6906" y="0"/>
                  </a:cubicBezTo>
                  <a:cubicBezTo>
                    <a:pt x="17506" y="0"/>
                    <a:pt x="26540" y="7692"/>
                    <a:pt x="28229" y="18158"/>
                  </a:cubicBezTo>
                  <a:lnTo>
                    <a:pt x="6906" y="21600"/>
                  </a:lnTo>
                  <a:lnTo>
                    <a:pt x="-1" y="1133"/>
                  </a:lnTo>
                  <a:close/>
                </a:path>
              </a:pathLst>
            </a:custGeom>
            <a:noFill/>
            <a:ln w="9525">
              <a:solidFill>
                <a:srgbClr val="000000"/>
              </a:solidFill>
              <a:round/>
              <a:headEnd type="arrow" w="sm" len="med"/>
              <a:tailEnd type="none"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5564" name="Text Box 28">
              <a:extLst>
                <a:ext uri="{FF2B5EF4-FFF2-40B4-BE49-F238E27FC236}">
                  <a16:creationId xmlns:a16="http://schemas.microsoft.com/office/drawing/2014/main" id="{5D191B0B-C4E5-4910-9650-AC1814F27651}"/>
                </a:ext>
              </a:extLst>
            </p:cNvPr>
            <p:cNvSpPr txBox="1">
              <a:spLocks noChangeArrowheads="1"/>
            </p:cNvSpPr>
            <p:nvPr/>
          </p:nvSpPr>
          <p:spPr bwMode="auto">
            <a:xfrm>
              <a:off x="4092" y="2927"/>
              <a:ext cx="2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1</a:t>
              </a:r>
              <a:endParaRPr lang="en-US" altLang="zh-CN" sz="1600">
                <a:solidFill>
                  <a:schemeClr val="folHlink"/>
                </a:solidFill>
              </a:endParaRPr>
            </a:p>
          </p:txBody>
        </p:sp>
        <p:sp>
          <p:nvSpPr>
            <p:cNvPr id="65565" name="Arc 29">
              <a:extLst>
                <a:ext uri="{FF2B5EF4-FFF2-40B4-BE49-F238E27FC236}">
                  <a16:creationId xmlns:a16="http://schemas.microsoft.com/office/drawing/2014/main" id="{07A84A7B-1CF0-4144-845B-4020EF458AD0}"/>
                </a:ext>
              </a:extLst>
            </p:cNvPr>
            <p:cNvSpPr>
              <a:spLocks/>
            </p:cNvSpPr>
            <p:nvPr/>
          </p:nvSpPr>
          <p:spPr bwMode="auto">
            <a:xfrm rot="-4885082">
              <a:off x="4157" y="2759"/>
              <a:ext cx="661" cy="1212"/>
            </a:xfrm>
            <a:custGeom>
              <a:avLst/>
              <a:gdLst>
                <a:gd name="T0" fmla="*/ 0 w 21324"/>
                <a:gd name="T1" fmla="*/ 0 h 21596"/>
                <a:gd name="T2" fmla="*/ 1 w 21324"/>
                <a:gd name="T3" fmla="*/ 3 h 21596"/>
                <a:gd name="T4" fmla="*/ 0 w 21324"/>
                <a:gd name="T5" fmla="*/ 4 h 21596"/>
                <a:gd name="T6" fmla="*/ 0 60000 65536"/>
                <a:gd name="T7" fmla="*/ 0 60000 65536"/>
                <a:gd name="T8" fmla="*/ 0 60000 65536"/>
              </a:gdLst>
              <a:ahLst/>
              <a:cxnLst>
                <a:cxn ang="T6">
                  <a:pos x="T0" y="T1"/>
                </a:cxn>
                <a:cxn ang="T7">
                  <a:pos x="T2" y="T3"/>
                </a:cxn>
                <a:cxn ang="T8">
                  <a:pos x="T4" y="T5"/>
                </a:cxn>
              </a:cxnLst>
              <a:rect l="0" t="0" r="r" b="b"/>
              <a:pathLst>
                <a:path w="21324" h="21596" fill="none" extrusionOk="0">
                  <a:moveTo>
                    <a:pt x="410" y="-1"/>
                  </a:moveTo>
                  <a:cubicBezTo>
                    <a:pt x="10853" y="198"/>
                    <a:pt x="19659" y="7841"/>
                    <a:pt x="21323" y="18154"/>
                  </a:cubicBezTo>
                </a:path>
                <a:path w="21324" h="21596" stroke="0" extrusionOk="0">
                  <a:moveTo>
                    <a:pt x="410" y="-1"/>
                  </a:moveTo>
                  <a:cubicBezTo>
                    <a:pt x="10853" y="198"/>
                    <a:pt x="19659" y="7841"/>
                    <a:pt x="21323" y="18154"/>
                  </a:cubicBezTo>
                  <a:lnTo>
                    <a:pt x="0" y="21596"/>
                  </a:lnTo>
                  <a:lnTo>
                    <a:pt x="410" y="-1"/>
                  </a:lnTo>
                  <a:close/>
                </a:path>
              </a:pathLst>
            </a:custGeom>
            <a:noFill/>
            <a:ln w="9525">
              <a:solidFill>
                <a:srgbClr val="000000"/>
              </a:solidFill>
              <a:round/>
              <a:headEnd type="arrow" w="sm" len="med"/>
              <a:tailEnd type="none"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5566" name="Text Box 30">
              <a:extLst>
                <a:ext uri="{FF2B5EF4-FFF2-40B4-BE49-F238E27FC236}">
                  <a16:creationId xmlns:a16="http://schemas.microsoft.com/office/drawing/2014/main" id="{1E9D5037-2946-461E-927F-252808C44B25}"/>
                </a:ext>
              </a:extLst>
            </p:cNvPr>
            <p:cNvSpPr txBox="1">
              <a:spLocks noChangeArrowheads="1"/>
            </p:cNvSpPr>
            <p:nvPr/>
          </p:nvSpPr>
          <p:spPr bwMode="auto">
            <a:xfrm>
              <a:off x="6942" y="3045"/>
              <a:ext cx="31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2</a:t>
              </a:r>
              <a:endParaRPr lang="en-US" altLang="zh-CN" sz="1600">
                <a:solidFill>
                  <a:schemeClr val="folHlink"/>
                </a:solidFill>
              </a:endParaRPr>
            </a:p>
          </p:txBody>
        </p:sp>
        <p:sp>
          <p:nvSpPr>
            <p:cNvPr id="65567" name="Arc 31">
              <a:extLst>
                <a:ext uri="{FF2B5EF4-FFF2-40B4-BE49-F238E27FC236}">
                  <a16:creationId xmlns:a16="http://schemas.microsoft.com/office/drawing/2014/main" id="{5201D2C1-A69A-418C-B60C-57BCBF3824C6}"/>
                </a:ext>
              </a:extLst>
            </p:cNvPr>
            <p:cNvSpPr>
              <a:spLocks/>
            </p:cNvSpPr>
            <p:nvPr/>
          </p:nvSpPr>
          <p:spPr bwMode="auto">
            <a:xfrm rot="1005634">
              <a:off x="6090" y="3172"/>
              <a:ext cx="1312" cy="544"/>
            </a:xfrm>
            <a:custGeom>
              <a:avLst/>
              <a:gdLst>
                <a:gd name="T0" fmla="*/ 0 w 26132"/>
                <a:gd name="T1" fmla="*/ 0 h 21600"/>
                <a:gd name="T2" fmla="*/ 3 w 26132"/>
                <a:gd name="T3" fmla="*/ 0 h 21600"/>
                <a:gd name="T4" fmla="*/ 1 w 26132"/>
                <a:gd name="T5" fmla="*/ 0 h 21600"/>
                <a:gd name="T6" fmla="*/ 0 60000 65536"/>
                <a:gd name="T7" fmla="*/ 0 60000 65536"/>
                <a:gd name="T8" fmla="*/ 0 60000 65536"/>
              </a:gdLst>
              <a:ahLst/>
              <a:cxnLst>
                <a:cxn ang="T6">
                  <a:pos x="T0" y="T1"/>
                </a:cxn>
                <a:cxn ang="T7">
                  <a:pos x="T2" y="T3"/>
                </a:cxn>
                <a:cxn ang="T8">
                  <a:pos x="T4" y="T5"/>
                </a:cxn>
              </a:cxnLst>
              <a:rect l="0" t="0" r="r" b="b"/>
              <a:pathLst>
                <a:path w="26132" h="21600" fill="none" extrusionOk="0">
                  <a:moveTo>
                    <a:pt x="0" y="624"/>
                  </a:moveTo>
                  <a:cubicBezTo>
                    <a:pt x="1687" y="209"/>
                    <a:pt x="3418" y="0"/>
                    <a:pt x="5156" y="0"/>
                  </a:cubicBezTo>
                  <a:cubicBezTo>
                    <a:pt x="15100" y="0"/>
                    <a:pt x="23759" y="6789"/>
                    <a:pt x="26132" y="16446"/>
                  </a:cubicBezTo>
                </a:path>
                <a:path w="26132" h="21600" stroke="0" extrusionOk="0">
                  <a:moveTo>
                    <a:pt x="0" y="624"/>
                  </a:moveTo>
                  <a:cubicBezTo>
                    <a:pt x="1687" y="209"/>
                    <a:pt x="3418" y="0"/>
                    <a:pt x="5156" y="0"/>
                  </a:cubicBezTo>
                  <a:cubicBezTo>
                    <a:pt x="15100" y="0"/>
                    <a:pt x="23759" y="6789"/>
                    <a:pt x="26132" y="16446"/>
                  </a:cubicBezTo>
                  <a:lnTo>
                    <a:pt x="5156" y="21600"/>
                  </a:lnTo>
                  <a:lnTo>
                    <a:pt x="0" y="624"/>
                  </a:lnTo>
                  <a:close/>
                </a:path>
              </a:pathLst>
            </a:custGeom>
            <a:noFill/>
            <a:ln w="9525">
              <a:solidFill>
                <a:srgbClr val="000000"/>
              </a:solidFill>
              <a:round/>
              <a:headEnd/>
              <a:tailEnd type="arrow"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5568" name="Text Box 32">
              <a:extLst>
                <a:ext uri="{FF2B5EF4-FFF2-40B4-BE49-F238E27FC236}">
                  <a16:creationId xmlns:a16="http://schemas.microsoft.com/office/drawing/2014/main" id="{7CD0EA10-F1EC-48AE-A860-789042723166}"/>
                </a:ext>
              </a:extLst>
            </p:cNvPr>
            <p:cNvSpPr txBox="1">
              <a:spLocks noChangeArrowheads="1"/>
            </p:cNvSpPr>
            <p:nvPr/>
          </p:nvSpPr>
          <p:spPr bwMode="auto">
            <a:xfrm>
              <a:off x="6093" y="2125"/>
              <a:ext cx="525" cy="32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just" eaLnBrk="1" hangingPunct="1"/>
              <a:r>
                <a:rPr lang="en-US" altLang="zh-CN" sz="1600">
                  <a:solidFill>
                    <a:schemeClr val="folHlink"/>
                  </a:solidFill>
                  <a:latin typeface="Times New Roman" panose="02020603050405020304" pitchFamily="18" charset="0"/>
                </a:rPr>
                <a:t>CAT</a:t>
              </a:r>
              <a:endParaRPr lang="en-US" altLang="zh-CN" sz="1600">
                <a:solidFill>
                  <a:schemeClr val="folHlink"/>
                </a:solidFill>
              </a:endParaRPr>
            </a:p>
          </p:txBody>
        </p:sp>
        <p:sp>
          <p:nvSpPr>
            <p:cNvPr id="65569" name="Oval 33">
              <a:extLst>
                <a:ext uri="{FF2B5EF4-FFF2-40B4-BE49-F238E27FC236}">
                  <a16:creationId xmlns:a16="http://schemas.microsoft.com/office/drawing/2014/main" id="{4600CA86-E912-4472-A682-B32142D5CE92}"/>
                </a:ext>
              </a:extLst>
            </p:cNvPr>
            <p:cNvSpPr>
              <a:spLocks noChangeArrowheads="1"/>
            </p:cNvSpPr>
            <p:nvPr/>
          </p:nvSpPr>
          <p:spPr bwMode="auto">
            <a:xfrm>
              <a:off x="7173" y="2215"/>
              <a:ext cx="1050" cy="652"/>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ts val="300"/>
                </a:spcBef>
              </a:pPr>
              <a:r>
                <a:rPr lang="en-US" altLang="zh-CN" sz="1600">
                  <a:latin typeface="Times New Roman" panose="02020603050405020304" pitchFamily="18" charset="0"/>
                </a:rPr>
                <a:t>NP</a:t>
              </a:r>
              <a:endParaRPr lang="en-US" altLang="zh-CN" sz="1600"/>
            </a:p>
          </p:txBody>
        </p:sp>
        <p:sp>
          <p:nvSpPr>
            <p:cNvPr id="65570" name="Arc 34">
              <a:extLst>
                <a:ext uri="{FF2B5EF4-FFF2-40B4-BE49-F238E27FC236}">
                  <a16:creationId xmlns:a16="http://schemas.microsoft.com/office/drawing/2014/main" id="{CAECC0FA-75CF-4336-A46E-5F67F2791149}"/>
                </a:ext>
              </a:extLst>
            </p:cNvPr>
            <p:cNvSpPr>
              <a:spLocks/>
            </p:cNvSpPr>
            <p:nvPr/>
          </p:nvSpPr>
          <p:spPr bwMode="auto">
            <a:xfrm rot="-2431003">
              <a:off x="6087" y="2290"/>
              <a:ext cx="1249" cy="786"/>
            </a:xfrm>
            <a:custGeom>
              <a:avLst/>
              <a:gdLst>
                <a:gd name="T0" fmla="*/ 0 w 24791"/>
                <a:gd name="T1" fmla="*/ 0 h 21600"/>
                <a:gd name="T2" fmla="*/ 3 w 24791"/>
                <a:gd name="T3" fmla="*/ 1 h 21600"/>
                <a:gd name="T4" fmla="*/ 1 w 24791"/>
                <a:gd name="T5" fmla="*/ 1 h 21600"/>
                <a:gd name="T6" fmla="*/ 0 60000 65536"/>
                <a:gd name="T7" fmla="*/ 0 60000 65536"/>
                <a:gd name="T8" fmla="*/ 0 60000 65536"/>
              </a:gdLst>
              <a:ahLst/>
              <a:cxnLst>
                <a:cxn ang="T6">
                  <a:pos x="T0" y="T1"/>
                </a:cxn>
                <a:cxn ang="T7">
                  <a:pos x="T2" y="T3"/>
                </a:cxn>
                <a:cxn ang="T8">
                  <a:pos x="T4" y="T5"/>
                </a:cxn>
              </a:cxnLst>
              <a:rect l="0" t="0" r="r" b="b"/>
              <a:pathLst>
                <a:path w="24791" h="21600" fill="none" extrusionOk="0">
                  <a:moveTo>
                    <a:pt x="0" y="624"/>
                  </a:moveTo>
                  <a:cubicBezTo>
                    <a:pt x="1687" y="209"/>
                    <a:pt x="3418" y="0"/>
                    <a:pt x="5156" y="0"/>
                  </a:cubicBezTo>
                  <a:cubicBezTo>
                    <a:pt x="13601" y="0"/>
                    <a:pt x="21271" y="4921"/>
                    <a:pt x="24791" y="12598"/>
                  </a:cubicBezTo>
                </a:path>
                <a:path w="24791" h="21600" stroke="0" extrusionOk="0">
                  <a:moveTo>
                    <a:pt x="0" y="624"/>
                  </a:moveTo>
                  <a:cubicBezTo>
                    <a:pt x="1687" y="209"/>
                    <a:pt x="3418" y="0"/>
                    <a:pt x="5156" y="0"/>
                  </a:cubicBezTo>
                  <a:cubicBezTo>
                    <a:pt x="13601" y="0"/>
                    <a:pt x="21271" y="4921"/>
                    <a:pt x="24791" y="12598"/>
                  </a:cubicBezTo>
                  <a:lnTo>
                    <a:pt x="5156" y="21600"/>
                  </a:lnTo>
                  <a:lnTo>
                    <a:pt x="0" y="624"/>
                  </a:lnTo>
                  <a:close/>
                </a:path>
              </a:pathLst>
            </a:custGeom>
            <a:noFill/>
            <a:ln w="9525">
              <a:solidFill>
                <a:srgbClr val="000000"/>
              </a:solidFill>
              <a:round/>
              <a:headEnd/>
              <a:tailEnd type="arrow" w="sm"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65540" name="Rectangle 35">
            <a:extLst>
              <a:ext uri="{FF2B5EF4-FFF2-40B4-BE49-F238E27FC236}">
                <a16:creationId xmlns:a16="http://schemas.microsoft.com/office/drawing/2014/main" id="{C1A057D2-6CEE-494C-A5DF-2A9DAD25D9A8}"/>
              </a:ext>
            </a:extLst>
          </p:cNvPr>
          <p:cNvSpPr>
            <a:spLocks noChangeArrowheads="1"/>
          </p:cNvSpPr>
          <p:nvPr/>
        </p:nvSpPr>
        <p:spPr bwMode="auto">
          <a:xfrm>
            <a:off x="2195513" y="5805488"/>
            <a:ext cx="27781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zh-CN" altLang="en-US"/>
              <a:t>名词短语</a:t>
            </a:r>
            <a:r>
              <a:rPr lang="en-US" altLang="zh-CN" i="1"/>
              <a:t>the fish</a:t>
            </a:r>
            <a:r>
              <a:rPr lang="zh-CN" altLang="en-US"/>
              <a:t>的</a:t>
            </a:r>
            <a:r>
              <a:rPr lang="en-US" altLang="zh-CN"/>
              <a:t>DAG </a:t>
            </a:r>
          </a:p>
        </p:txBody>
      </p:sp>
    </p:spTree>
  </p:cSld>
  <p:clrMapOvr>
    <a:masterClrMapping/>
  </p:clrMapOvr>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Profile</Template>
  <TotalTime>3957</TotalTime>
  <Words>7184</Words>
  <Application>Microsoft Office PowerPoint</Application>
  <PresentationFormat>全屏显示(4:3)</PresentationFormat>
  <Paragraphs>663</Paragraphs>
  <Slides>61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61</vt:i4>
      </vt:variant>
    </vt:vector>
  </HeadingPairs>
  <TitlesOfParts>
    <vt:vector size="70" baseType="lpstr">
      <vt:lpstr>Verdana</vt:lpstr>
      <vt:lpstr>宋体</vt:lpstr>
      <vt:lpstr>Arial</vt:lpstr>
      <vt:lpstr>Wingdings</vt:lpstr>
      <vt:lpstr>Calibri</vt:lpstr>
      <vt:lpstr>等线</vt:lpstr>
      <vt:lpstr>Symbol</vt:lpstr>
      <vt:lpstr>Times New Roman</vt:lpstr>
      <vt:lpstr>Profile</vt:lpstr>
      <vt:lpstr>自然语言理解讲义</vt:lpstr>
      <vt:lpstr>主要内容</vt:lpstr>
      <vt:lpstr>特征系统与扩充文法(1)</vt:lpstr>
      <vt:lpstr>特征系统与扩充文法(2)</vt:lpstr>
      <vt:lpstr>特征系统与扩充文法(3)</vt:lpstr>
      <vt:lpstr>特征系统与扩充文法(4)</vt:lpstr>
      <vt:lpstr>特征系统与扩充文法(5)</vt:lpstr>
      <vt:lpstr>特征系统与扩充文法(6)</vt:lpstr>
      <vt:lpstr>特征系统与扩充文法(7)</vt:lpstr>
      <vt:lpstr>英语基本特征系统(1)</vt:lpstr>
      <vt:lpstr>英语基本特征系统(2)</vt:lpstr>
      <vt:lpstr>英语基本特征系统(3)</vt:lpstr>
      <vt:lpstr>英语基本特征系统(4)</vt:lpstr>
      <vt:lpstr>英语基本特征系统(5)</vt:lpstr>
      <vt:lpstr>英语基本特征系统(6)</vt:lpstr>
      <vt:lpstr>英语基本特征系统(7)</vt:lpstr>
      <vt:lpstr>英语基本特征系统(8)</vt:lpstr>
      <vt:lpstr>英语基本特征系统(9)</vt:lpstr>
      <vt:lpstr>英语基本特征系统(10)</vt:lpstr>
      <vt:lpstr>词语形态分析与词典(1)</vt:lpstr>
      <vt:lpstr>词语形态分析与词典(2)</vt:lpstr>
      <vt:lpstr>词语形态分析与词典(3)</vt:lpstr>
      <vt:lpstr>词语形态分析与词典(4)</vt:lpstr>
      <vt:lpstr>词语形态分析与词典(5)</vt:lpstr>
      <vt:lpstr>词语形态分析与词典(6)</vt:lpstr>
      <vt:lpstr>词语形态分析与词典(7)</vt:lpstr>
      <vt:lpstr>词语形态分析与词典(8)</vt:lpstr>
      <vt:lpstr>词语形态分析与词典(9)</vt:lpstr>
      <vt:lpstr>一个带特征的文法及其分析(1)</vt:lpstr>
      <vt:lpstr>一个带特征的文法及其分析(2)</vt:lpstr>
      <vt:lpstr>一个带特征的文法及其分析(3)</vt:lpstr>
      <vt:lpstr>一个带特征的文法及其分析(4)</vt:lpstr>
      <vt:lpstr>一个带特征的文法及其分析(5)</vt:lpstr>
      <vt:lpstr>一个带特征的文法及其分析(6)</vt:lpstr>
      <vt:lpstr>一个带特征的文法及其分析(7)</vt:lpstr>
      <vt:lpstr>一个带特征的文法及其分析(8)</vt:lpstr>
      <vt:lpstr>一个带特征的文法及其分析(9)</vt:lpstr>
      <vt:lpstr>一个带特征的文法及其分析(10)</vt:lpstr>
      <vt:lpstr>一个带特征的文法及其分析(11)</vt:lpstr>
      <vt:lpstr>一个带特征的文法及其分析(12)</vt:lpstr>
      <vt:lpstr>PowerPoint 演示文稿</vt:lpstr>
      <vt:lpstr>英语助动词(1)</vt:lpstr>
      <vt:lpstr>英语助动词(2)</vt:lpstr>
      <vt:lpstr>英语助动词(3)</vt:lpstr>
      <vt:lpstr>英语助动词(4)</vt:lpstr>
      <vt:lpstr>英语助动词(5)</vt:lpstr>
      <vt:lpstr>英语助动词(6)</vt:lpstr>
      <vt:lpstr>英语助动词(7)</vt:lpstr>
      <vt:lpstr>英语助动词(8)</vt:lpstr>
      <vt:lpstr>英语助动词(9)</vt:lpstr>
      <vt:lpstr>英语助动词(10)：被动语态</vt:lpstr>
      <vt:lpstr>通用特征系统与合一文法(9)</vt:lpstr>
      <vt:lpstr>通用特征系统与合一文法(10)</vt:lpstr>
      <vt:lpstr>通用特征系统与合一文法(11)</vt:lpstr>
      <vt:lpstr>通用特征系统与合一文法(12)</vt:lpstr>
      <vt:lpstr>通用特征系统与合一文法(13)</vt:lpstr>
      <vt:lpstr>通用特征系统与合一文法(14)</vt:lpstr>
      <vt:lpstr>通用特征系统与合一文法(15)</vt:lpstr>
      <vt:lpstr>通用特征系统与合一文法(16)</vt:lpstr>
      <vt:lpstr>通用特征系统与合一文法(17)</vt:lpstr>
      <vt:lpstr>通用特征系统与合一文法(18)</vt:lpstr>
    </vt:vector>
  </TitlesOfParts>
  <Company>ustc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自然语言理解讲义</dc:title>
  <dc:creator>liu</dc:creator>
  <cp:lastModifiedBy>许 荣仁</cp:lastModifiedBy>
  <cp:revision>54</cp:revision>
  <dcterms:created xsi:type="dcterms:W3CDTF">2009-02-24T08:21:20Z</dcterms:created>
  <dcterms:modified xsi:type="dcterms:W3CDTF">2022-06-05T12:32:48Z</dcterms:modified>
</cp:coreProperties>
</file>