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1"/>
  </p:notesMasterIdLst>
  <p:handoutMasterIdLst>
    <p:handoutMasterId r:id="rId52"/>
  </p:handoutMasterIdLst>
  <p:sldIdLst>
    <p:sldId id="491" r:id="rId2"/>
    <p:sldId id="492" r:id="rId3"/>
    <p:sldId id="392" r:id="rId4"/>
    <p:sldId id="451" r:id="rId5"/>
    <p:sldId id="535" r:id="rId6"/>
    <p:sldId id="335" r:id="rId7"/>
    <p:sldId id="377" r:id="rId8"/>
    <p:sldId id="393" r:id="rId9"/>
    <p:sldId id="495" r:id="rId10"/>
    <p:sldId id="400" r:id="rId11"/>
    <p:sldId id="362" r:id="rId12"/>
    <p:sldId id="387" r:id="rId13"/>
    <p:sldId id="337" r:id="rId14"/>
    <p:sldId id="338" r:id="rId15"/>
    <p:sldId id="336" r:id="rId16"/>
    <p:sldId id="388" r:id="rId17"/>
    <p:sldId id="390" r:id="rId18"/>
    <p:sldId id="532" r:id="rId19"/>
    <p:sldId id="534" r:id="rId20"/>
    <p:sldId id="539" r:id="rId21"/>
    <p:sldId id="538" r:id="rId22"/>
    <p:sldId id="540" r:id="rId23"/>
    <p:sldId id="541" r:id="rId24"/>
    <p:sldId id="542" r:id="rId25"/>
    <p:sldId id="543" r:id="rId26"/>
    <p:sldId id="496" r:id="rId27"/>
    <p:sldId id="498" r:id="rId28"/>
    <p:sldId id="500" r:id="rId29"/>
    <p:sldId id="502" r:id="rId30"/>
    <p:sldId id="548" r:id="rId31"/>
    <p:sldId id="549" r:id="rId32"/>
    <p:sldId id="544" r:id="rId33"/>
    <p:sldId id="479" r:id="rId34"/>
    <p:sldId id="550" r:id="rId35"/>
    <p:sldId id="551" r:id="rId36"/>
    <p:sldId id="552" r:id="rId37"/>
    <p:sldId id="553" r:id="rId38"/>
    <p:sldId id="554" r:id="rId39"/>
    <p:sldId id="555" r:id="rId40"/>
    <p:sldId id="556" r:id="rId41"/>
    <p:sldId id="566" r:id="rId42"/>
    <p:sldId id="557" r:id="rId43"/>
    <p:sldId id="558" r:id="rId44"/>
    <p:sldId id="559" r:id="rId45"/>
    <p:sldId id="560" r:id="rId46"/>
    <p:sldId id="561" r:id="rId47"/>
    <p:sldId id="562" r:id="rId48"/>
    <p:sldId id="563" r:id="rId49"/>
    <p:sldId id="565" r:id="rId50"/>
  </p:sldIdLst>
  <p:sldSz cx="9144000" cy="6858000" type="letter"/>
  <p:notesSz cx="7099300" cy="10234613"/>
  <p:kinsoku lang="zh-CN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8000"/>
    <a:srgbClr val="B3110D"/>
    <a:srgbClr val="ED1611"/>
    <a:srgbClr val="FF3300"/>
    <a:srgbClr val="FFFFFF"/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9" autoAdjust="0"/>
    <p:restoredTop sz="96501" autoAdjust="0"/>
  </p:normalViewPr>
  <p:slideViewPr>
    <p:cSldViewPr snapToGrid="0">
      <p:cViewPr>
        <p:scale>
          <a:sx n="66" d="100"/>
          <a:sy n="66" d="100"/>
        </p:scale>
        <p:origin x="-2286" y="-10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1724"/>
    </p:cViewPr>
  </p:sorterViewPr>
  <p:notesViewPr>
    <p:cSldViewPr snapToGrid="0">
      <p:cViewPr varScale="1">
        <p:scale>
          <a:sx n="42" d="100"/>
          <a:sy n="42" d="100"/>
        </p:scale>
        <p:origin x="-1440" y="-78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9013" y="644525"/>
            <a:ext cx="5135562" cy="385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051" name="Rectangle 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534988" y="4859338"/>
            <a:ext cx="6116637" cy="46085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7546" tIns="47917" rIns="97546" bIns="479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noProof="0"/>
              <a:t>We want this to be in font 11 and justify.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just" rtl="0" eaLnBrk="0" fontAlgn="base" hangingPunct="0">
      <a:lnSpc>
        <a:spcPct val="90000"/>
      </a:lnSpc>
      <a:spcBef>
        <a:spcPct val="4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 txBox="1">
            <a:spLocks noGrp="1" noChangeArrowheads="1"/>
          </p:cNvSpPr>
          <p:nvPr/>
        </p:nvSpPr>
        <p:spPr bwMode="auto">
          <a:xfrm>
            <a:off x="4024313" y="9723438"/>
            <a:ext cx="3074987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575" tIns="48288" rIns="96575" bIns="48288" anchor="b"/>
          <a:lstStyle>
            <a:lvl1pPr algn="just" defTabSz="965200">
              <a:lnSpc>
                <a:spcPct val="90000"/>
              </a:lnSpc>
              <a:spcBef>
                <a:spcPct val="40000"/>
              </a:spcBef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</a:pPr>
            <a:fld id="{8C18CBDB-2DFE-4B72-B18C-57ADC44A9BF2}" type="slidenum">
              <a:rPr kumimoji="1" lang="zh-CN" altLang="en-US" sz="1300">
                <a:latin typeface="Times New Roman" panose="02020603050405020304" pitchFamily="18" charset="0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</a:pPr>
              <a:t>5</a:t>
            </a:fld>
            <a:endParaRPr kumimoji="1" lang="en-US" altLang="zh-CN" sz="1300">
              <a:latin typeface="Times New Roman" panose="02020603050405020304" pitchFamily="18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66763"/>
            <a:ext cx="5118100" cy="3838575"/>
          </a:xfrm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8025" y="4859338"/>
            <a:ext cx="5683250" cy="4608512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575" tIns="48288" rIns="96575" bIns="48288"/>
          <a:lstStyle/>
          <a:p>
            <a:pPr eaLnBrk="1" hangingPunct="1"/>
            <a:r>
              <a:rPr lang="zh-CN" altLang="en-US">
                <a:latin typeface="Arial" panose="020B0604020202020204" pitchFamily="34" charset="0"/>
              </a:rPr>
              <a:t>参考阅读材料</a:t>
            </a:r>
            <a:r>
              <a:rPr lang="en-US" altLang="zh-CN">
                <a:latin typeface="Arial" panose="020B0604020202020204" pitchFamily="34" charset="0"/>
              </a:rPr>
              <a:t>2.3</a:t>
            </a:r>
            <a:r>
              <a:rPr lang="zh-CN" altLang="en-US">
                <a:latin typeface="Arial" panose="020B0604020202020204" pitchFamily="34" charset="0"/>
              </a:rPr>
              <a:t>中的介绍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642938"/>
            <a:ext cx="5137150" cy="3852862"/>
          </a:xfrm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4988" y="4860925"/>
            <a:ext cx="6116637" cy="4605338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>
                <a:latin typeface="Arial" panose="020B0604020202020204" pitchFamily="34" charset="0"/>
              </a:rPr>
              <a:t>Ingot </a:t>
            </a:r>
            <a:r>
              <a:rPr lang="en-US" altLang="zh-CN">
                <a:latin typeface="Arial" panose="020B0604020202020204" pitchFamily="34" charset="0"/>
                <a:sym typeface="Wingdings" panose="05000000000000000000" pitchFamily="2" charset="2"/>
              </a:rPr>
              <a:t> wafer  die  chip</a:t>
            </a:r>
            <a:endParaRPr lang="en-US" altLang="zh-CN">
              <a:latin typeface="Arial" panose="020B0604020202020204" pitchFamily="34" charset="0"/>
            </a:endParaRPr>
          </a:p>
          <a:p>
            <a:r>
              <a:rPr lang="en-US" altLang="zh-CN">
                <a:latin typeface="Arial" panose="020B0604020202020204" pitchFamily="34" charset="0"/>
              </a:rPr>
              <a:t>Please click “how chips are made” on the course website to see the steps in details.</a:t>
            </a:r>
          </a:p>
          <a:p>
            <a:r>
              <a:rPr lang="en-US" altLang="zh-CN">
                <a:latin typeface="Arial" panose="020B0604020202020204" pitchFamily="34" charset="0"/>
              </a:rPr>
              <a:t>Question asked by a student: why is the wafer a round shape, not a square shape?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09550" indent="-209550" algn="l">
              <a:lnSpc>
                <a:spcPct val="100000"/>
              </a:lnSpc>
              <a:spcBef>
                <a:spcPct val="50000"/>
              </a:spcBef>
            </a:pPr>
            <a:r>
              <a:rPr lang="en-US" altLang="zh-CN" b="1">
                <a:solidFill>
                  <a:schemeClr val="accent2"/>
                </a:solidFill>
                <a:latin typeface="Arial" panose="020B0604020202020204" pitchFamily="34" charset="0"/>
              </a:rPr>
              <a:t>Hello</a:t>
            </a:r>
            <a:r>
              <a:rPr lang="zh-CN" altLang="en-US" b="1">
                <a:solidFill>
                  <a:schemeClr val="accent2"/>
                </a:solidFill>
                <a:latin typeface="Arial" panose="020B0604020202020204" pitchFamily="34" charset="0"/>
              </a:rPr>
              <a:t>程序被启动后，计算机的动作过程如下：</a:t>
            </a:r>
          </a:p>
          <a:p>
            <a:pPr marL="209550" indent="-209550"/>
            <a:r>
              <a:rPr lang="en-US" altLang="zh-CN" b="1">
                <a:latin typeface="Arial" panose="020B0604020202020204" pitchFamily="34" charset="0"/>
              </a:rPr>
              <a:t>Shell</a:t>
            </a:r>
            <a:r>
              <a:rPr lang="zh-CN" altLang="en-US" b="1">
                <a:latin typeface="Arial" panose="020B0604020202020204" pitchFamily="34" charset="0"/>
              </a:rPr>
              <a:t>程序读取字符串“</a:t>
            </a:r>
            <a:r>
              <a:rPr lang="en-US" altLang="zh-CN" b="1">
                <a:latin typeface="Arial" panose="020B0604020202020204" pitchFamily="34" charset="0"/>
              </a:rPr>
              <a:t>./hello</a:t>
            </a:r>
            <a:r>
              <a:rPr lang="zh-CN" altLang="en-US" b="1">
                <a:latin typeface="Arial" panose="020B0604020202020204" pitchFamily="34" charset="0"/>
              </a:rPr>
              <a:t>”中各字符到寄存器，然后存放到主存；</a:t>
            </a:r>
            <a:endParaRPr lang="en-US" altLang="zh-CN" b="1">
              <a:latin typeface="Arial" panose="020B0604020202020204" pitchFamily="34" charset="0"/>
            </a:endParaRPr>
          </a:p>
          <a:p>
            <a:pPr marL="209550" indent="-209550"/>
            <a:r>
              <a:rPr lang="en-US" altLang="zh-CN" b="1">
                <a:latin typeface="Arial" panose="020B0604020202020204" pitchFamily="34" charset="0"/>
              </a:rPr>
              <a:t>“Enter</a:t>
            </a:r>
            <a:r>
              <a:rPr lang="zh-CN" altLang="en-US" b="1">
                <a:latin typeface="Arial" panose="020B0604020202020204" pitchFamily="34" charset="0"/>
              </a:rPr>
              <a:t>”键输入后，操作系统内核（载入程序）根据主存中的字符串“</a:t>
            </a:r>
            <a:r>
              <a:rPr lang="en-US" altLang="zh-CN" b="1">
                <a:latin typeface="Arial" panose="020B0604020202020204" pitchFamily="34" charset="0"/>
              </a:rPr>
              <a:t>hello”</a:t>
            </a:r>
            <a:r>
              <a:rPr lang="zh-CN" altLang="en-US" b="1">
                <a:latin typeface="Arial" panose="020B0604020202020204" pitchFamily="34" charset="0"/>
              </a:rPr>
              <a:t>到磁盘上找到特定的</a:t>
            </a:r>
            <a:r>
              <a:rPr lang="en-US" altLang="zh-CN" b="1">
                <a:latin typeface="Arial" panose="020B0604020202020204" pitchFamily="34" charset="0"/>
              </a:rPr>
              <a:t>hello</a:t>
            </a:r>
            <a:r>
              <a:rPr lang="zh-CN" altLang="en-US" b="1">
                <a:latin typeface="Arial" panose="020B0604020202020204" pitchFamily="34" charset="0"/>
              </a:rPr>
              <a:t>目标文件，将其包含的指令代码和数据（“</a:t>
            </a:r>
            <a:r>
              <a:rPr lang="en-US" altLang="zh-CN" b="1">
                <a:latin typeface="Arial" panose="020B0604020202020204" pitchFamily="34" charset="0"/>
              </a:rPr>
              <a:t>hello, world\n</a:t>
            </a:r>
            <a:r>
              <a:rPr lang="zh-CN" altLang="en-US" b="1">
                <a:latin typeface="Arial" panose="020B0604020202020204" pitchFamily="34" charset="0"/>
              </a:rPr>
              <a:t>”）从磁盘读到主存，并将控制权转交给</a:t>
            </a:r>
            <a:r>
              <a:rPr lang="en-US" altLang="zh-CN" b="1">
                <a:latin typeface="Arial" panose="020B0604020202020204" pitchFamily="34" charset="0"/>
              </a:rPr>
              <a:t>hello</a:t>
            </a:r>
            <a:r>
              <a:rPr lang="zh-CN" altLang="en-US" b="1">
                <a:latin typeface="Arial" panose="020B0604020202020204" pitchFamily="34" charset="0"/>
              </a:rPr>
              <a:t>程序，即将</a:t>
            </a:r>
            <a:r>
              <a:rPr lang="en-US" altLang="zh-CN" b="1">
                <a:latin typeface="Arial" panose="020B0604020202020204" pitchFamily="34" charset="0"/>
              </a:rPr>
              <a:t>hello</a:t>
            </a:r>
            <a:r>
              <a:rPr lang="zh-CN" altLang="en-US" b="1">
                <a:latin typeface="Arial" panose="020B0604020202020204" pitchFamily="34" charset="0"/>
              </a:rPr>
              <a:t>程序的第一条指令的地址送到</a:t>
            </a:r>
            <a:r>
              <a:rPr lang="en-US" altLang="zh-CN" b="1">
                <a:latin typeface="Arial" panose="020B0604020202020204" pitchFamily="34" charset="0"/>
              </a:rPr>
              <a:t>PC</a:t>
            </a:r>
            <a:r>
              <a:rPr lang="zh-CN" altLang="en-US" b="1">
                <a:latin typeface="Arial" panose="020B0604020202020204" pitchFamily="34" charset="0"/>
              </a:rPr>
              <a:t>中；处理器从</a:t>
            </a:r>
            <a:r>
              <a:rPr lang="en-US" altLang="zh-CN" b="1">
                <a:latin typeface="Arial" panose="020B0604020202020204" pitchFamily="34" charset="0"/>
              </a:rPr>
              <a:t>hello</a:t>
            </a:r>
            <a:r>
              <a:rPr lang="zh-CN" altLang="en-US" b="1">
                <a:latin typeface="Arial" panose="020B0604020202020204" pitchFamily="34" charset="0"/>
              </a:rPr>
              <a:t>主程序的指令代码开始执行；</a:t>
            </a:r>
            <a:r>
              <a:rPr lang="en-US" altLang="zh-CN" b="1">
                <a:latin typeface="Arial" panose="020B0604020202020204" pitchFamily="34" charset="0"/>
              </a:rPr>
              <a:t>Hello</a:t>
            </a:r>
            <a:r>
              <a:rPr lang="zh-CN" altLang="en-US" b="1">
                <a:latin typeface="Arial" panose="020B0604020202020204" pitchFamily="34" charset="0"/>
              </a:rPr>
              <a:t>程序将“</a:t>
            </a:r>
            <a:r>
              <a:rPr lang="en-US" altLang="zh-CN" b="1">
                <a:latin typeface="Arial" panose="020B0604020202020204" pitchFamily="34" charset="0"/>
              </a:rPr>
              <a:t>hello, world\n</a:t>
            </a:r>
            <a:r>
              <a:rPr lang="zh-CN" altLang="en-US" b="1">
                <a:latin typeface="Arial" panose="020B0604020202020204" pitchFamily="34" charset="0"/>
              </a:rPr>
              <a:t>”串中的字节从主存读到寄存器，再从寄存器输出到显示器上。</a:t>
            </a:r>
            <a:endParaRPr lang="en-US" altLang="zh-CN" b="1">
              <a:latin typeface="Arial" panose="020B0604020202020204" pitchFamily="34" charset="0"/>
            </a:endParaRPr>
          </a:p>
          <a:p>
            <a:pPr marL="209550" indent="-209550" algn="l">
              <a:lnSpc>
                <a:spcPct val="100000"/>
              </a:lnSpc>
              <a:spcBef>
                <a:spcPct val="50000"/>
              </a:spcBef>
            </a:pPr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56323" name="备注占位符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57347" name="备注占位符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7348" name="灯片编号占位符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48" tIns="49524" rIns="99048" bIns="49524"/>
          <a:lstStyle>
            <a:lvl1pPr algn="just">
              <a:lnSpc>
                <a:spcPct val="90000"/>
              </a:lnSpc>
              <a:spcBef>
                <a:spcPct val="40000"/>
              </a:spcBef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</a:pPr>
            <a:fld id="{D0DF9E87-2378-42AD-B0F2-AD4FAD64FD7E}" type="slidenum">
              <a:rPr lang="en-US" altLang="zh-CN" sz="1400"/>
              <a:pPr algn="ctr" eaLnBrk="1" hangingPunct="1">
                <a:lnSpc>
                  <a:spcPct val="100000"/>
                </a:lnSpc>
                <a:spcBef>
                  <a:spcPct val="0"/>
                </a:spcBef>
              </a:pPr>
              <a:t>43</a:t>
            </a:fld>
            <a:endParaRPr lang="en-US" altLang="zh-CN" sz="14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58371" name="备注占位符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>
                <a:latin typeface="Arial" panose="020B0604020202020204" pitchFamily="34" charset="0"/>
              </a:rPr>
              <a:t>34</a:t>
            </a:r>
            <a:r>
              <a:rPr lang="zh-CN" altLang="en-US">
                <a:latin typeface="Arial" panose="020B0604020202020204" pitchFamily="34" charset="0"/>
              </a:rPr>
              <a:t>的</a:t>
            </a:r>
            <a:r>
              <a:rPr lang="en-US" altLang="zh-CN">
                <a:latin typeface="Arial" panose="020B0604020202020204" pitchFamily="34" charset="0"/>
              </a:rPr>
              <a:t>(5)</a:t>
            </a:r>
            <a:r>
              <a:rPr lang="zh-CN" altLang="en-US">
                <a:latin typeface="Arial" panose="020B0604020202020204" pitchFamily="34" charset="0"/>
              </a:rPr>
              <a:t>，在</a:t>
            </a:r>
            <a:r>
              <a:rPr lang="en-US" altLang="zh-CN">
                <a:latin typeface="Arial" panose="020B0604020202020204" pitchFamily="34" charset="0"/>
              </a:rPr>
              <a:t>C</a:t>
            </a:r>
            <a:r>
              <a:rPr lang="zh-CN" altLang="en-US">
                <a:latin typeface="Arial" panose="020B0604020202020204" pitchFamily="34" charset="0"/>
              </a:rPr>
              <a:t>语言中，“</a:t>
            </a:r>
            <a:r>
              <a:rPr lang="en-US" altLang="zh-CN">
                <a:latin typeface="Arial" panose="020B0604020202020204" pitchFamily="34" charset="0"/>
              </a:rPr>
              <a:t>!=”</a:t>
            </a:r>
            <a:r>
              <a:rPr lang="zh-CN" altLang="en-US">
                <a:latin typeface="Arial" panose="020B0604020202020204" pitchFamily="34" charset="0"/>
              </a:rPr>
              <a:t>优先级高于“</a:t>
            </a:r>
            <a:r>
              <a:rPr lang="en-US" altLang="zh-CN">
                <a:latin typeface="Arial" panose="020B0604020202020204" pitchFamily="34" charset="0"/>
              </a:rPr>
              <a:t>&amp;”</a:t>
            </a:r>
            <a:r>
              <a:rPr lang="zh-CN" altLang="en-US">
                <a:latin typeface="Arial" panose="020B0604020202020204" pitchFamily="34" charset="0"/>
              </a:rPr>
              <a:t>，但是</a:t>
            </a:r>
            <a:r>
              <a:rPr lang="en-US" altLang="zh-CN">
                <a:latin typeface="Arial" panose="020B0604020202020204" pitchFamily="34" charset="0"/>
              </a:rPr>
              <a:t>x&amp;oxf</a:t>
            </a:r>
            <a:r>
              <a:rPr lang="zh-CN" altLang="en-US">
                <a:latin typeface="Arial" panose="020B0604020202020204" pitchFamily="34" charset="0"/>
              </a:rPr>
              <a:t>没有带括号，这可能是作者的笔误，但却严重影响了表达式的结果 </a:t>
            </a:r>
            <a:endParaRPr lang="en-US" altLang="zh-CN">
              <a:latin typeface="Arial" panose="020B0604020202020204" pitchFamily="34" charset="0"/>
            </a:endParaRPr>
          </a:p>
          <a:p>
            <a:r>
              <a:rPr lang="en-US" altLang="zh-CN">
                <a:latin typeface="Arial" panose="020B0604020202020204" pitchFamily="34" charset="0"/>
              </a:rPr>
              <a:t>35</a:t>
            </a:r>
            <a:r>
              <a:rPr lang="zh-CN" altLang="en-US">
                <a:latin typeface="Arial" panose="020B0604020202020204" pitchFamily="34" charset="0"/>
              </a:rPr>
              <a:t>的</a:t>
            </a:r>
            <a:r>
              <a:rPr lang="en-US" altLang="zh-CN">
                <a:latin typeface="Arial" panose="020B0604020202020204" pitchFamily="34" charset="0"/>
              </a:rPr>
              <a:t>(2)</a:t>
            </a:r>
            <a:r>
              <a:rPr lang="zh-CN" altLang="en-US">
                <a:latin typeface="Arial" panose="020B0604020202020204" pitchFamily="34" charset="0"/>
              </a:rPr>
              <a:t>，看上去</a:t>
            </a:r>
            <a:r>
              <a:rPr lang="en-US" altLang="zh-CN">
                <a:latin typeface="Arial" panose="020B0604020202020204" pitchFamily="34" charset="0"/>
              </a:rPr>
              <a:t>(double)(float)x</a:t>
            </a:r>
            <a:r>
              <a:rPr lang="zh-CN" altLang="en-US">
                <a:latin typeface="Arial" panose="020B0604020202020204" pitchFamily="34" charset="0"/>
              </a:rPr>
              <a:t>是首先对</a:t>
            </a:r>
            <a:r>
              <a:rPr lang="en-US" altLang="zh-CN">
                <a:latin typeface="Arial" panose="020B0604020202020204" pitchFamily="34" charset="0"/>
              </a:rPr>
              <a:t>x</a:t>
            </a:r>
            <a:r>
              <a:rPr lang="zh-CN" altLang="en-US">
                <a:latin typeface="Arial" panose="020B0604020202020204" pitchFamily="34" charset="0"/>
              </a:rPr>
              <a:t>强制临时转换为</a:t>
            </a:r>
            <a:r>
              <a:rPr lang="en-US" altLang="zh-CN">
                <a:latin typeface="Arial" panose="020B0604020202020204" pitchFamily="34" charset="0"/>
              </a:rPr>
              <a:t>float</a:t>
            </a:r>
            <a:r>
              <a:rPr lang="zh-CN" altLang="en-US">
                <a:latin typeface="Arial" panose="020B0604020202020204" pitchFamily="34" charset="0"/>
              </a:rPr>
              <a:t>，再转换为</a:t>
            </a:r>
            <a:r>
              <a:rPr lang="en-US" altLang="zh-CN">
                <a:latin typeface="Arial" panose="020B0604020202020204" pitchFamily="34" charset="0"/>
              </a:rPr>
              <a:t>double</a:t>
            </a:r>
            <a:r>
              <a:rPr lang="zh-CN" altLang="en-US">
                <a:latin typeface="Arial" panose="020B0604020202020204" pitchFamily="34" charset="0"/>
              </a:rPr>
              <a:t>，在</a:t>
            </a:r>
            <a:r>
              <a:rPr lang="en-US" altLang="zh-CN">
                <a:latin typeface="Arial" panose="020B0604020202020204" pitchFamily="34" charset="0"/>
              </a:rPr>
              <a:t>x=2^30+1</a:t>
            </a:r>
            <a:r>
              <a:rPr lang="zh-CN" altLang="en-US">
                <a:latin typeface="Arial" panose="020B0604020202020204" pitchFamily="34" charset="0"/>
              </a:rPr>
              <a:t>的时候，会在转换为</a:t>
            </a:r>
            <a:r>
              <a:rPr lang="en-US" altLang="zh-CN">
                <a:latin typeface="Arial" panose="020B0604020202020204" pitchFamily="34" charset="0"/>
              </a:rPr>
              <a:t>float</a:t>
            </a:r>
            <a:r>
              <a:rPr lang="zh-CN" altLang="en-US">
                <a:latin typeface="Arial" panose="020B0604020202020204" pitchFamily="34" charset="0"/>
              </a:rPr>
              <a:t>的时候丢失那个</a:t>
            </a:r>
            <a:r>
              <a:rPr lang="en-US" altLang="zh-CN">
                <a:latin typeface="Arial" panose="020B0604020202020204" pitchFamily="34" charset="0"/>
              </a:rPr>
              <a:t>1</a:t>
            </a:r>
            <a:r>
              <a:rPr lang="zh-CN" altLang="en-US">
                <a:latin typeface="Arial" panose="020B0604020202020204" pitchFamily="34" charset="0"/>
              </a:rPr>
              <a:t>，造成不等于</a:t>
            </a:r>
            <a:r>
              <a:rPr lang="en-US" altLang="zh-CN">
                <a:latin typeface="Arial" panose="020B0604020202020204" pitchFamily="34" charset="0"/>
              </a:rPr>
              <a:t>dx </a:t>
            </a:r>
          </a:p>
          <a:p>
            <a:r>
              <a:rPr lang="zh-CN" altLang="en-US">
                <a:latin typeface="Arial" panose="020B0604020202020204" pitchFamily="34" charset="0"/>
              </a:rPr>
              <a:t>实际上，由于</a:t>
            </a:r>
            <a:r>
              <a:rPr lang="en-US" altLang="zh-CN">
                <a:latin typeface="Arial" panose="020B0604020202020204" pitchFamily="34" charset="0"/>
              </a:rPr>
              <a:t>C</a:t>
            </a:r>
            <a:r>
              <a:rPr lang="zh-CN" altLang="en-US">
                <a:latin typeface="Arial" panose="020B0604020202020204" pitchFamily="34" charset="0"/>
              </a:rPr>
              <a:t>语言内部的实现，</a:t>
            </a:r>
            <a:r>
              <a:rPr lang="en-US" altLang="zh-CN">
                <a:latin typeface="Arial" panose="020B0604020202020204" pitchFamily="34" charset="0"/>
              </a:rPr>
              <a:t>C</a:t>
            </a:r>
            <a:r>
              <a:rPr lang="zh-CN" altLang="en-US">
                <a:latin typeface="Arial" panose="020B0604020202020204" pitchFamily="34" charset="0"/>
              </a:rPr>
              <a:t>语言中的表达式其实并不存在</a:t>
            </a:r>
            <a:r>
              <a:rPr lang="en-US" altLang="zh-CN">
                <a:latin typeface="Arial" panose="020B0604020202020204" pitchFamily="34" charset="0"/>
              </a:rPr>
              <a:t>float</a:t>
            </a:r>
            <a:r>
              <a:rPr lang="zh-CN" altLang="en-US">
                <a:latin typeface="Arial" panose="020B0604020202020204" pitchFamily="34" charset="0"/>
              </a:rPr>
              <a:t>，所有的</a:t>
            </a:r>
            <a:r>
              <a:rPr lang="en-US" altLang="zh-CN">
                <a:latin typeface="Arial" panose="020B0604020202020204" pitchFamily="34" charset="0"/>
              </a:rPr>
              <a:t>float</a:t>
            </a:r>
            <a:r>
              <a:rPr lang="zh-CN" altLang="en-US">
                <a:latin typeface="Arial" panose="020B0604020202020204" pitchFamily="34" charset="0"/>
              </a:rPr>
              <a:t>在表达式中都会被移阶码</a:t>
            </a:r>
            <a:r>
              <a:rPr lang="en-US" altLang="zh-CN">
                <a:latin typeface="Arial" panose="020B0604020202020204" pitchFamily="34" charset="0"/>
              </a:rPr>
              <a:t>+</a:t>
            </a:r>
            <a:r>
              <a:rPr lang="zh-CN" altLang="en-US">
                <a:latin typeface="Arial" panose="020B0604020202020204" pitchFamily="34" charset="0"/>
              </a:rPr>
              <a:t>尾数补</a:t>
            </a:r>
            <a:r>
              <a:rPr lang="en-US" altLang="zh-CN">
                <a:latin typeface="Arial" panose="020B0604020202020204" pitchFamily="34" charset="0"/>
              </a:rPr>
              <a:t>0</a:t>
            </a:r>
            <a:r>
              <a:rPr lang="zh-CN" altLang="en-US">
                <a:latin typeface="Arial" panose="020B0604020202020204" pitchFamily="34" charset="0"/>
              </a:rPr>
              <a:t>，转为</a:t>
            </a:r>
            <a:r>
              <a:rPr lang="en-US" altLang="zh-CN">
                <a:latin typeface="Arial" panose="020B0604020202020204" pitchFamily="34" charset="0"/>
              </a:rPr>
              <a:t>double</a:t>
            </a:r>
            <a:r>
              <a:rPr lang="zh-CN" altLang="en-US">
                <a:latin typeface="Arial" panose="020B0604020202020204" pitchFamily="34" charset="0"/>
              </a:rPr>
              <a:t>，也就导致，其实在</a:t>
            </a:r>
            <a:r>
              <a:rPr lang="en-US" altLang="zh-CN">
                <a:latin typeface="Arial" panose="020B0604020202020204" pitchFamily="34" charset="0"/>
              </a:rPr>
              <a:t>(float)x</a:t>
            </a:r>
            <a:r>
              <a:rPr lang="zh-CN" altLang="en-US">
                <a:latin typeface="Arial" panose="020B0604020202020204" pitchFamily="34" charset="0"/>
              </a:rPr>
              <a:t>的时候并没有发生精度损失，也影响了这个表达式的结果 </a:t>
            </a:r>
            <a:endParaRPr lang="en-US" altLang="zh-CN">
              <a:latin typeface="Arial" panose="020B0604020202020204" pitchFamily="34" charset="0"/>
            </a:endParaRPr>
          </a:p>
          <a:p>
            <a:r>
              <a:rPr lang="zh-CN" altLang="en-US">
                <a:latin typeface="Arial" panose="020B0604020202020204" pitchFamily="34" charset="0"/>
              </a:rPr>
              <a:t>此问题上机验证过</a:t>
            </a:r>
          </a:p>
          <a:p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8372" name="灯片编号占位符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48" tIns="49524" rIns="99048" bIns="49524"/>
          <a:lstStyle>
            <a:lvl1pPr algn="just">
              <a:lnSpc>
                <a:spcPct val="90000"/>
              </a:lnSpc>
              <a:spcBef>
                <a:spcPct val="40000"/>
              </a:spcBef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fld id="{47B2133A-7E5D-42FB-B277-BFD98D7E1A4C}" type="slidenum">
              <a:rPr lang="en-US" altLang="zh-CN" sz="1300"/>
              <a:pPr algn="ctr">
                <a:lnSpc>
                  <a:spcPct val="100000"/>
                </a:lnSpc>
                <a:spcBef>
                  <a:spcPct val="0"/>
                </a:spcBef>
              </a:pPr>
              <a:t>44</a:t>
            </a:fld>
            <a:endParaRPr lang="en-US" altLang="zh-CN" sz="13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</p:spTree>
    <p:extLst>
      <p:ext uri="{BB962C8B-B14F-4D97-AF65-F5344CB8AC3E}">
        <p14:creationId xmlns:p14="http://schemas.microsoft.com/office/powerpoint/2010/main" val="793194698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89319697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927792162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95300" y="1295400"/>
            <a:ext cx="4019550" cy="24114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67250" y="1295400"/>
            <a:ext cx="4019550" cy="24114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413470546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1667984078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063888728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6444165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063962436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510500051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380967716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38925" y="228600"/>
            <a:ext cx="2047875" cy="3478213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95300" y="228600"/>
            <a:ext cx="5991225" cy="3478213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139724584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标题，文本与剪贴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00100" y="228600"/>
            <a:ext cx="5629275" cy="3683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495300" y="1295400"/>
            <a:ext cx="4019550" cy="241141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剪贴画占位符 3"/>
          <p:cNvSpPr>
            <a:spLocks noGrp="1"/>
          </p:cNvSpPr>
          <p:nvPr>
            <p:ph type="clipArt" sz="half" idx="2"/>
          </p:nvPr>
        </p:nvSpPr>
        <p:spPr>
          <a:xfrm>
            <a:off x="4667250" y="1295400"/>
            <a:ext cx="4019550" cy="2411413"/>
          </a:xfrm>
        </p:spPr>
        <p:txBody>
          <a:bodyPr/>
          <a:lstStyle/>
          <a:p>
            <a:pPr lvl="0"/>
            <a:endParaRPr lang="zh-CN" altLang="en-US" noProof="0"/>
          </a:p>
        </p:txBody>
      </p:sp>
    </p:spTree>
    <p:extLst>
      <p:ext uri="{BB962C8B-B14F-4D97-AF65-F5344CB8AC3E}">
        <p14:creationId xmlns:p14="http://schemas.microsoft.com/office/powerpoint/2010/main" val="4042480794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495300" y="228600"/>
            <a:ext cx="8191500" cy="347821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469106216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00100" y="228600"/>
            <a:ext cx="5629275" cy="3683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495300" y="1295400"/>
            <a:ext cx="4019550" cy="241141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67250" y="1295400"/>
            <a:ext cx="4019550" cy="241141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71140611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00100" y="228600"/>
            <a:ext cx="5629275" cy="3683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495300" y="1295400"/>
            <a:ext cx="8191500" cy="2411413"/>
          </a:xfrm>
        </p:spPr>
        <p:txBody>
          <a:bodyPr/>
          <a:lstStyle/>
          <a:p>
            <a:pPr lvl="0"/>
            <a:endParaRPr lang="zh-CN" altLang="en-US" noProof="0"/>
          </a:p>
        </p:txBody>
      </p:sp>
    </p:spTree>
    <p:extLst>
      <p:ext uri="{BB962C8B-B14F-4D97-AF65-F5344CB8AC3E}">
        <p14:creationId xmlns:p14="http://schemas.microsoft.com/office/powerpoint/2010/main" val="922518243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00100" y="228600"/>
            <a:ext cx="56292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3500" tIns="25400" rIns="63500" bIns="2540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zh-CN"/>
              <a:t>Title</a:t>
            </a: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76200" y="6608763"/>
            <a:ext cx="835025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l"/>
            <a:r>
              <a:rPr lang="en-US" altLang="zh-CN" sz="800" b="1">
                <a:solidFill>
                  <a:schemeClr val="accent2"/>
                </a:solidFill>
                <a:latin typeface="Arial" panose="020B0604020202020204" pitchFamily="34" charset="0"/>
              </a:rPr>
              <a:t>  Chapter 1 .</a:t>
            </a:r>
            <a:fld id="{7AA5F810-35CF-408F-A1A3-6F39AE4E80BE}" type="slidenum">
              <a:rPr lang="en-US" altLang="zh-CN" sz="800" b="1">
                <a:solidFill>
                  <a:schemeClr val="accent2"/>
                </a:solidFill>
                <a:latin typeface="Arial" panose="020B0604020202020204" pitchFamily="34" charset="0"/>
              </a:rPr>
              <a:pPr algn="l"/>
              <a:t>‹#›</a:t>
            </a:fld>
            <a:endParaRPr lang="en-US" altLang="zh-CN" sz="800" b="1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7721600" y="6553200"/>
            <a:ext cx="1136650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1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l">
              <a:defRPr/>
            </a:pPr>
            <a:fld id="{11A6FE4D-CCC1-4507-B555-93104F53B63A}" type="datetime4">
              <a:rPr lang="zh-CN" altLang="en-US" sz="800" b="1" smtClean="0">
                <a:solidFill>
                  <a:schemeClr val="accent2"/>
                </a:solidFill>
                <a:latin typeface="Arial" pitchFamily="34" charset="0"/>
              </a:rPr>
              <a:pPr algn="l">
                <a:defRPr/>
              </a:pPr>
              <a:t>2016年5月15日星期日</a:t>
            </a:fld>
            <a:endParaRPr lang="en-US" altLang="zh-CN" sz="800" b="1">
              <a:solidFill>
                <a:schemeClr val="accent2"/>
              </a:solidFill>
              <a:latin typeface="Arial" pitchFamily="34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295400"/>
            <a:ext cx="8191500" cy="2411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3500" tIns="25400" rIns="63500" bIns="2540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zh-CN"/>
              <a:t>This is our 1st Level Bullelt</a:t>
            </a:r>
          </a:p>
          <a:p>
            <a:pPr lvl="1"/>
            <a:r>
              <a:rPr lang="en-US" altLang="zh-CN"/>
              <a:t>This is our 2nd level bullet</a:t>
            </a:r>
          </a:p>
          <a:p>
            <a:pPr lvl="2"/>
            <a:r>
              <a:rPr lang="en-US" altLang="zh-CN"/>
              <a:t>This is our 3rd level bullet</a:t>
            </a:r>
          </a:p>
          <a:p>
            <a:pPr lvl="0"/>
            <a:r>
              <a:rPr lang="en-US" altLang="zh-CN"/>
              <a:t>This is our next 1st Level Bullelt</a:t>
            </a:r>
          </a:p>
          <a:p>
            <a:pPr lvl="1"/>
            <a:r>
              <a:rPr lang="en-US" altLang="zh-CN"/>
              <a:t>This is our 2nd level bullet</a:t>
            </a:r>
          </a:p>
          <a:p>
            <a:pPr lvl="2"/>
            <a:r>
              <a:rPr lang="en-US" altLang="zh-CN"/>
              <a:t>This is our 3rd level bullet</a:t>
            </a:r>
          </a:p>
        </p:txBody>
      </p:sp>
      <p:sp>
        <p:nvSpPr>
          <p:cNvPr id="1030" name="Line 6"/>
          <p:cNvSpPr>
            <a:spLocks noChangeShapeType="1"/>
          </p:cNvSpPr>
          <p:nvPr userDrawn="1"/>
        </p:nvSpPr>
        <p:spPr bwMode="auto">
          <a:xfrm flipV="1">
            <a:off x="241300" y="885825"/>
            <a:ext cx="8509000" cy="0"/>
          </a:xfrm>
          <a:prstGeom prst="line">
            <a:avLst/>
          </a:prstGeom>
          <a:noFill/>
          <a:ln w="12700">
            <a:solidFill>
              <a:srgbClr val="B3110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 spd="med"/>
  <p:txStyles>
    <p:titleStyle>
      <a:lvl1pPr algn="l" rtl="0" eaLnBrk="0" fontAlgn="base" hangingPunct="0">
        <a:lnSpc>
          <a:spcPct val="87000"/>
        </a:lnSpc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7000"/>
        </a:lnSpc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" charset="0"/>
          <a:ea typeface="宋体" pitchFamily="2" charset="-122"/>
          <a:cs typeface="Arial" charset="0"/>
        </a:defRPr>
      </a:lvl2pPr>
      <a:lvl3pPr algn="l" rtl="0" eaLnBrk="0" fontAlgn="base" hangingPunct="0">
        <a:lnSpc>
          <a:spcPct val="87000"/>
        </a:lnSpc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" charset="0"/>
          <a:ea typeface="宋体" pitchFamily="2" charset="-122"/>
          <a:cs typeface="Arial" charset="0"/>
        </a:defRPr>
      </a:lvl3pPr>
      <a:lvl4pPr algn="l" rtl="0" eaLnBrk="0" fontAlgn="base" hangingPunct="0">
        <a:lnSpc>
          <a:spcPct val="87000"/>
        </a:lnSpc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" charset="0"/>
          <a:ea typeface="宋体" pitchFamily="2" charset="-122"/>
          <a:cs typeface="Arial" charset="0"/>
        </a:defRPr>
      </a:lvl4pPr>
      <a:lvl5pPr algn="l" rtl="0" eaLnBrk="0" fontAlgn="base" hangingPunct="0">
        <a:lnSpc>
          <a:spcPct val="87000"/>
        </a:lnSpc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" charset="0"/>
          <a:ea typeface="宋体" pitchFamily="2" charset="-122"/>
          <a:cs typeface="Arial" charset="0"/>
        </a:defRPr>
      </a:lvl5pPr>
      <a:lvl6pPr marL="457200" algn="l" rtl="0" eaLnBrk="0" fontAlgn="base" hangingPunct="0">
        <a:lnSpc>
          <a:spcPct val="87000"/>
        </a:lnSpc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" charset="0"/>
          <a:ea typeface="宋体" pitchFamily="2" charset="-122"/>
          <a:cs typeface="Arial" charset="0"/>
        </a:defRPr>
      </a:lvl6pPr>
      <a:lvl7pPr marL="914400" algn="l" rtl="0" eaLnBrk="0" fontAlgn="base" hangingPunct="0">
        <a:lnSpc>
          <a:spcPct val="87000"/>
        </a:lnSpc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" charset="0"/>
          <a:ea typeface="宋体" pitchFamily="2" charset="-122"/>
          <a:cs typeface="Arial" charset="0"/>
        </a:defRPr>
      </a:lvl7pPr>
      <a:lvl8pPr marL="1371600" algn="l" rtl="0" eaLnBrk="0" fontAlgn="base" hangingPunct="0">
        <a:lnSpc>
          <a:spcPct val="87000"/>
        </a:lnSpc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" charset="0"/>
          <a:ea typeface="宋体" pitchFamily="2" charset="-122"/>
          <a:cs typeface="Arial" charset="0"/>
        </a:defRPr>
      </a:lvl8pPr>
      <a:lvl9pPr marL="1828800" algn="l" rtl="0" eaLnBrk="0" fontAlgn="base" hangingPunct="0">
        <a:lnSpc>
          <a:spcPct val="87000"/>
        </a:lnSpc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" charset="0"/>
          <a:ea typeface="宋体" pitchFamily="2" charset="-122"/>
          <a:cs typeface="Arial" charset="0"/>
        </a:defRPr>
      </a:lvl9pPr>
    </p:titleStyle>
    <p:bodyStyle>
      <a:lvl1pPr marL="203200" indent="-203200" algn="l" rtl="0" eaLnBrk="0" fontAlgn="base" hangingPunct="0">
        <a:spcBef>
          <a:spcPct val="100000"/>
        </a:spcBef>
        <a:spcAft>
          <a:spcPct val="0"/>
        </a:spcAft>
        <a:buSzPct val="100000"/>
        <a:buChar char="°"/>
        <a:defRPr b="1">
          <a:solidFill>
            <a:schemeClr val="tx1"/>
          </a:solidFill>
          <a:latin typeface="+mn-lt"/>
          <a:ea typeface="+mn-ea"/>
          <a:cs typeface="+mn-cs"/>
        </a:defRPr>
      </a:lvl1pPr>
      <a:lvl2pPr marL="685800" indent="-190500" algn="l" rtl="0" eaLnBrk="0" fontAlgn="base" hangingPunct="0">
        <a:spcBef>
          <a:spcPct val="40000"/>
        </a:spcBef>
        <a:spcAft>
          <a:spcPct val="0"/>
        </a:spcAft>
        <a:buSzPct val="100000"/>
        <a:buChar char="•"/>
        <a:defRPr b="1">
          <a:solidFill>
            <a:schemeClr val="accent2"/>
          </a:solidFill>
          <a:latin typeface="+mn-lt"/>
          <a:ea typeface="+mn-ea"/>
        </a:defRPr>
      </a:lvl2pPr>
      <a:lvl3pPr marL="1257300" indent="-342900" algn="l" rtl="0" eaLnBrk="0" fontAlgn="base" hangingPunct="0">
        <a:spcBef>
          <a:spcPct val="40000"/>
        </a:spcBef>
        <a:spcAft>
          <a:spcPct val="0"/>
        </a:spcAft>
        <a:buSzPct val="100000"/>
        <a:buChar char="-"/>
        <a:defRPr b="1">
          <a:solidFill>
            <a:schemeClr val="tx1"/>
          </a:solidFill>
          <a:latin typeface="+mn-lt"/>
          <a:ea typeface="+mn-ea"/>
        </a:defRPr>
      </a:lvl3pPr>
      <a:lvl4pPr marL="1714500" indent="-3429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pitchFamily="18" charset="0"/>
          <a:ea typeface="+mn-ea"/>
        </a:defRPr>
      </a:lvl4pPr>
      <a:lvl5pPr marL="2171700" indent="-3429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  <a:ea typeface="+mn-ea"/>
        </a:defRPr>
      </a:lvl5pPr>
      <a:lvl6pPr marL="2628900" indent="-3429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  <a:ea typeface="+mn-ea"/>
        </a:defRPr>
      </a:lvl6pPr>
      <a:lvl7pPr marL="3086100" indent="-3429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  <a:ea typeface="+mn-ea"/>
        </a:defRPr>
      </a:lvl7pPr>
      <a:lvl8pPr marL="3543300" indent="-3429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  <a:ea typeface="+mn-ea"/>
        </a:defRPr>
      </a:lvl8pPr>
      <a:lvl9pPr marL="4000500" indent="-3429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http://news.mydrivers.com/pages/images/20040311155720_14678.jpg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hyperlink" Target="http://6004.csail.mit.edu/" TargetMode="External"/><Relationship Id="rId3" Type="http://schemas.openxmlformats.org/officeDocument/2006/relationships/hyperlink" Target="http://inst.eecs.berkeley.edu/~cs150/sp13/" TargetMode="External"/><Relationship Id="rId7" Type="http://schemas.openxmlformats.org/officeDocument/2006/relationships/hyperlink" Target="http://www.ece.cmu.edu/~ece447/" TargetMode="External"/><Relationship Id="rId2" Type="http://schemas.openxmlformats.org/officeDocument/2006/relationships/hyperlink" Target="http://inst.eecs.berkeley.edu/~cs61c/sp13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stanford.edu/class/ee108b/" TargetMode="External"/><Relationship Id="rId5" Type="http://schemas.openxmlformats.org/officeDocument/2006/relationships/hyperlink" Target="http://www.stanford.edu/class/cs107/" TargetMode="External"/><Relationship Id="rId4" Type="http://schemas.openxmlformats.org/officeDocument/2006/relationships/hyperlink" Target="http://inst.eecs.berkeley.edu/~cs152/sp13/" TargetMode="Externa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476250" y="1241425"/>
            <a:ext cx="8145463" cy="3897313"/>
          </a:xfrm>
        </p:spPr>
        <p:txBody>
          <a:bodyPr lIns="91440" tIns="45720" rIns="91440" bIns="45720" anchor="ctr"/>
          <a:lstStyle/>
          <a:p>
            <a:pPr algn="ctr" eaLnBrk="1" hangingPunct="1">
              <a:lnSpc>
                <a:spcPct val="120000"/>
              </a:lnSpc>
            </a:pPr>
            <a:br>
              <a:rPr lang="en-US" altLang="zh-CN" sz="4000">
                <a:ea typeface="微软雅黑" panose="020B0503020204020204" pitchFamily="34" charset="-122"/>
              </a:rPr>
            </a:br>
            <a:br>
              <a:rPr lang="zh-CN" altLang="en-US" sz="4000">
                <a:ea typeface="微软雅黑" panose="020B0503020204020204" pitchFamily="34" charset="-122"/>
              </a:rPr>
            </a:br>
            <a:r>
              <a:rPr lang="zh-CN" altLang="en-US" sz="4000">
                <a:ea typeface="微软雅黑" panose="020B0503020204020204" pitchFamily="34" charset="-122"/>
              </a:rPr>
              <a:t>计算机是如何执行程序的？</a:t>
            </a:r>
            <a:br>
              <a:rPr lang="zh-CN" altLang="en-US" sz="2800">
                <a:solidFill>
                  <a:srgbClr val="FF0000"/>
                </a:solidFill>
              </a:rPr>
            </a:br>
            <a:br>
              <a:rPr lang="zh-CN" altLang="en-US" sz="2800">
                <a:solidFill>
                  <a:srgbClr val="FF0000"/>
                </a:solidFill>
              </a:rPr>
            </a:br>
            <a:br>
              <a:rPr lang="zh-CN" altLang="en-US" sz="2800"/>
            </a:br>
            <a:endParaRPr lang="en-US" altLang="zh-CN" sz="3200">
              <a:solidFill>
                <a:srgbClr val="0000CC"/>
              </a:solidFill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57163"/>
            <a:ext cx="8229600" cy="622300"/>
          </a:xfrm>
        </p:spPr>
        <p:txBody>
          <a:bodyPr lIns="91440" tIns="45720" rIns="91440" bIns="45720" anchor="ctr"/>
          <a:lstStyle/>
          <a:p>
            <a:r>
              <a:rPr lang="zh-CN" altLang="en-US" sz="4000"/>
              <a:t>主要内容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31800" y="1106488"/>
            <a:ext cx="8370888" cy="4699000"/>
          </a:xfrm>
        </p:spPr>
        <p:txBody>
          <a:bodyPr lIns="91440" tIns="45720" rIns="91440" bIns="45720"/>
          <a:lstStyle/>
          <a:p>
            <a:pPr>
              <a:spcBef>
                <a:spcPts val="1300"/>
              </a:spcBef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计算机硬件是什么样子的？</a:t>
            </a:r>
          </a:p>
          <a:p>
            <a:pPr>
              <a:spcBef>
                <a:spcPts val="1300"/>
              </a:spcBef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应用问题离电信号到底有多远？</a:t>
            </a:r>
          </a:p>
          <a:p>
            <a:pPr>
              <a:spcBef>
                <a:spcPts val="1300"/>
              </a:spcBef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软件和硬件的接口界面是什么？</a:t>
            </a:r>
          </a:p>
          <a:p>
            <a:pPr>
              <a:spcBef>
                <a:spcPts val="1300"/>
              </a:spcBef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指令貌似很关键，它是什么？</a:t>
            </a:r>
          </a:p>
          <a:p>
            <a:pPr>
              <a:spcBef>
                <a:spcPts val="1300"/>
              </a:spcBef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高级语言程序如何转换为机器级代码？</a:t>
            </a:r>
          </a:p>
          <a:p>
            <a:pPr>
              <a:spcBef>
                <a:spcPts val="1300"/>
              </a:spcBef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计算机中如何表示整数并进行运算？</a:t>
            </a:r>
          </a:p>
          <a:p>
            <a:pPr>
              <a:spcBef>
                <a:spcPts val="1300"/>
              </a:spcBef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举例说明整个过程</a:t>
            </a:r>
          </a:p>
          <a:p>
            <a:pPr>
              <a:spcBef>
                <a:spcPts val="1300"/>
              </a:spcBef>
            </a:pP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ts val="1300"/>
              </a:spcBef>
            </a:pP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771525" y="228600"/>
            <a:ext cx="7597775" cy="528638"/>
          </a:xfrm>
        </p:spPr>
        <p:txBody>
          <a:bodyPr/>
          <a:lstStyle/>
          <a:p>
            <a:r>
              <a:rPr lang="en-US" altLang="zh-CN" sz="3600"/>
              <a:t>PC</a:t>
            </a:r>
            <a:r>
              <a:rPr lang="zh-CN" altLang="en-US" sz="3600"/>
              <a:t>里面长啥样啊？</a:t>
            </a:r>
          </a:p>
        </p:txBody>
      </p:sp>
      <p:graphicFrame>
        <p:nvGraphicFramePr>
          <p:cNvPr id="4099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268288" y="941388"/>
          <a:ext cx="8875712" cy="5916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位图图像" r:id="rId3" imgW="0" imgH="0" progId="Paint.Picture">
                  <p:embed/>
                </p:oleObj>
              </mc:Choice>
              <mc:Fallback>
                <p:oleObj name="位图图像" r:id="rId3" imgW="0" imgH="0" progId="Paint.Picture">
                  <p:embed/>
                  <p:pic>
                    <p:nvPicPr>
                      <p:cNvPr id="4099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8288" y="941388"/>
                        <a:ext cx="8875712" cy="5916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cap="flat" cmpd="sng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 type="none" w="med" len="med"/>
                            <a:tailEnd type="none" w="med" len="med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800100" y="228600"/>
            <a:ext cx="5629275" cy="581025"/>
          </a:xfrm>
        </p:spPr>
        <p:txBody>
          <a:bodyPr/>
          <a:lstStyle/>
          <a:p>
            <a:r>
              <a:rPr lang="en-US" altLang="zh-CN" sz="4000"/>
              <a:t>PC</a:t>
            </a:r>
            <a:r>
              <a:rPr lang="zh-CN" altLang="en-US" sz="4000"/>
              <a:t>主板是啥？</a:t>
            </a:r>
          </a:p>
        </p:txBody>
      </p:sp>
      <p:pic>
        <p:nvPicPr>
          <p:cNvPr id="5123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893763"/>
            <a:ext cx="8359775" cy="559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Text Box 6"/>
          <p:cNvSpPr txBox="1">
            <a:spLocks noChangeArrowheads="1"/>
          </p:cNvSpPr>
          <p:nvPr/>
        </p:nvSpPr>
        <p:spPr bwMode="auto">
          <a:xfrm>
            <a:off x="7335838" y="606425"/>
            <a:ext cx="133032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en-US" altLang="zh-CN" sz="2400" b="1"/>
              <a:t>CPU</a:t>
            </a:r>
            <a:r>
              <a:rPr lang="zh-CN" altLang="en-US" sz="2400" b="1"/>
              <a:t>插座</a:t>
            </a:r>
          </a:p>
        </p:txBody>
      </p:sp>
      <p:sp>
        <p:nvSpPr>
          <p:cNvPr id="5125" name="Line 7"/>
          <p:cNvSpPr>
            <a:spLocks noChangeShapeType="1"/>
          </p:cNvSpPr>
          <p:nvPr/>
        </p:nvSpPr>
        <p:spPr bwMode="auto">
          <a:xfrm flipH="1">
            <a:off x="7458075" y="909638"/>
            <a:ext cx="482600" cy="11525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6" name="Text Box 8"/>
          <p:cNvSpPr txBox="1">
            <a:spLocks noChangeArrowheads="1"/>
          </p:cNvSpPr>
          <p:nvPr/>
        </p:nvSpPr>
        <p:spPr bwMode="auto">
          <a:xfrm>
            <a:off x="6510338" y="6259513"/>
            <a:ext cx="1536700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zh-CN" altLang="en-US" sz="2400" b="1"/>
              <a:t>内存条</a:t>
            </a:r>
          </a:p>
        </p:txBody>
      </p:sp>
      <p:sp>
        <p:nvSpPr>
          <p:cNvPr id="5127" name="Line 9"/>
          <p:cNvSpPr>
            <a:spLocks noChangeShapeType="1"/>
          </p:cNvSpPr>
          <p:nvPr/>
        </p:nvSpPr>
        <p:spPr bwMode="auto">
          <a:xfrm flipH="1" flipV="1">
            <a:off x="6284913" y="5451475"/>
            <a:ext cx="407987" cy="896938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8" name="Text Box 10"/>
          <p:cNvSpPr txBox="1">
            <a:spLocks noChangeArrowheads="1"/>
          </p:cNvSpPr>
          <p:nvPr/>
        </p:nvSpPr>
        <p:spPr bwMode="auto">
          <a:xfrm>
            <a:off x="1527175" y="882650"/>
            <a:ext cx="22891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96000"/>
              </a:lnSpc>
            </a:pPr>
            <a:r>
              <a:rPr lang="en-US" altLang="zh-CN" sz="2400" b="1"/>
              <a:t>PCI</a:t>
            </a:r>
            <a:r>
              <a:rPr lang="zh-CN" altLang="en-US" sz="2400" b="1"/>
              <a:t>总线插槽</a:t>
            </a:r>
          </a:p>
        </p:txBody>
      </p:sp>
      <p:sp>
        <p:nvSpPr>
          <p:cNvPr id="5129" name="Line 11"/>
          <p:cNvSpPr>
            <a:spLocks noChangeShapeType="1"/>
          </p:cNvSpPr>
          <p:nvPr/>
        </p:nvSpPr>
        <p:spPr bwMode="auto">
          <a:xfrm flipH="1">
            <a:off x="2157413" y="1231900"/>
            <a:ext cx="384175" cy="1068388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01688" y="128588"/>
            <a:ext cx="5627687" cy="569912"/>
          </a:xfrm>
        </p:spPr>
        <p:txBody>
          <a:bodyPr lIns="91440" tIns="45720" rIns="91440" bIns="45720" anchor="ctr"/>
          <a:lstStyle/>
          <a:p>
            <a:pPr defTabSz="717550" eaLnBrk="1" hangingPunct="1"/>
            <a:r>
              <a:rPr lang="en-US" altLang="zh-CN" sz="3600"/>
              <a:t>PC</a:t>
            </a:r>
            <a:r>
              <a:rPr lang="zh-CN" altLang="en-US" sz="3600"/>
              <a:t>主存储器芯片</a:t>
            </a:r>
          </a:p>
        </p:txBody>
      </p:sp>
      <p:sp>
        <p:nvSpPr>
          <p:cNvPr id="5621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-14288" y="2882900"/>
            <a:ext cx="8189913" cy="1406525"/>
          </a:xfrm>
        </p:spPr>
        <p:txBody>
          <a:bodyPr lIns="91440" tIns="45720" rIns="91440" bIns="45720"/>
          <a:lstStyle/>
          <a:p>
            <a:pPr marL="268288" indent="-268288" algn="just" defTabSz="717550" eaLnBrk="1" hangingPunct="1">
              <a:spcBef>
                <a:spcPct val="30000"/>
              </a:spcBef>
            </a:pPr>
            <a:r>
              <a:rPr lang="zh-CN" altLang="en-US" sz="2400">
                <a:ea typeface="黑体" panose="02010609060101010101" pitchFamily="49" charset="-122"/>
              </a:rPr>
              <a:t>由若干内存条组成</a:t>
            </a:r>
          </a:p>
          <a:p>
            <a:pPr marL="582613" lvl="1" indent="-223838" algn="just" defTabSz="717550" eaLnBrk="1" hangingPunct="1">
              <a:spcBef>
                <a:spcPct val="30000"/>
              </a:spcBef>
              <a:buFontTx/>
              <a:buNone/>
            </a:pPr>
            <a:r>
              <a:rPr lang="zh-CN" altLang="en-US" sz="2400">
                <a:ea typeface="黑体" panose="02010609060101010101" pitchFamily="49" charset="-122"/>
              </a:rPr>
              <a:t>把若干片</a:t>
            </a:r>
            <a:r>
              <a:rPr lang="en-US" altLang="zh-CN" sz="2400">
                <a:ea typeface="黑体" panose="02010609060101010101" pitchFamily="49" charset="-122"/>
              </a:rPr>
              <a:t>DRAM</a:t>
            </a:r>
            <a:r>
              <a:rPr lang="zh-CN" altLang="en-US" sz="2400">
                <a:ea typeface="黑体" panose="02010609060101010101" pitchFamily="49" charset="-122"/>
              </a:rPr>
              <a:t>芯片焊装在一小条印制电路板上制成</a:t>
            </a:r>
          </a:p>
          <a:p>
            <a:pPr marL="268288" indent="-268288" algn="just" defTabSz="717550" eaLnBrk="1" hangingPunct="1">
              <a:spcBef>
                <a:spcPct val="30000"/>
              </a:spcBef>
            </a:pPr>
            <a:r>
              <a:rPr lang="zh-CN" altLang="en-US" sz="2400">
                <a:ea typeface="黑体" panose="02010609060101010101" pitchFamily="49" charset="-122"/>
              </a:rPr>
              <a:t>内存条必须插在主板上的内存条插槽中才能使用</a:t>
            </a:r>
          </a:p>
        </p:txBody>
      </p:sp>
      <p:pic>
        <p:nvPicPr>
          <p:cNvPr id="562181" name="Picture 5" descr="http://news.mydrivers.com/pages/images/20040311155720_14678.jpg"/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0900" y="923925"/>
            <a:ext cx="6843713" cy="207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2182" name="Picture 6" descr="2v623rmqs16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59" b="23047"/>
          <a:stretch>
            <a:fillRect/>
          </a:stretch>
        </p:blipFill>
        <p:spPr bwMode="auto">
          <a:xfrm>
            <a:off x="1311275" y="4419600"/>
            <a:ext cx="6256338" cy="208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62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62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62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62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562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217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82625"/>
            <a:ext cx="8458200" cy="561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Rectangle 5"/>
          <p:cNvSpPr>
            <a:spLocks noGrp="1" noChangeArrowheads="1"/>
          </p:cNvSpPr>
          <p:nvPr>
            <p:ph type="title"/>
          </p:nvPr>
        </p:nvSpPr>
        <p:spPr>
          <a:xfrm>
            <a:off x="434975" y="233363"/>
            <a:ext cx="7543800" cy="528637"/>
          </a:xfrm>
          <a:noFill/>
        </p:spPr>
        <p:txBody>
          <a:bodyPr/>
          <a:lstStyle/>
          <a:p>
            <a:r>
              <a:rPr lang="zh-CN" altLang="en-US" sz="3600"/>
              <a:t>计算机中的芯片是什么啊？</a:t>
            </a:r>
            <a:r>
              <a:rPr lang="zh-CN" altLang="en-US"/>
              <a:t> </a:t>
            </a:r>
          </a:p>
        </p:txBody>
      </p:sp>
      <p:sp>
        <p:nvSpPr>
          <p:cNvPr id="7172" name="Text Box 9"/>
          <p:cNvSpPr txBox="1">
            <a:spLocks noChangeArrowheads="1"/>
          </p:cNvSpPr>
          <p:nvPr/>
        </p:nvSpPr>
        <p:spPr bwMode="auto">
          <a:xfrm>
            <a:off x="711200" y="2462213"/>
            <a:ext cx="1855788" cy="10541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1800" b="1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个人计算机由主机和外设组成</a:t>
            </a:r>
          </a:p>
          <a:p>
            <a:pPr>
              <a:spcBef>
                <a:spcPct val="50000"/>
              </a:spcBef>
            </a:pPr>
            <a:endParaRPr lang="zh-CN" altLang="en-US" sz="1800" b="1"/>
          </a:p>
        </p:txBody>
      </p:sp>
      <p:sp>
        <p:nvSpPr>
          <p:cNvPr id="7173" name="Text Box 10"/>
          <p:cNvSpPr txBox="1">
            <a:spLocks noChangeArrowheads="1"/>
          </p:cNvSpPr>
          <p:nvPr/>
        </p:nvSpPr>
        <p:spPr bwMode="auto">
          <a:xfrm>
            <a:off x="3265488" y="2759075"/>
            <a:ext cx="1377950" cy="6413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1800" b="1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主机中包含多个电路板</a:t>
            </a:r>
          </a:p>
        </p:txBody>
      </p:sp>
      <p:sp>
        <p:nvSpPr>
          <p:cNvPr id="7174" name="Text Box 11"/>
          <p:cNvSpPr txBox="1">
            <a:spLocks noChangeArrowheads="1"/>
          </p:cNvSpPr>
          <p:nvPr/>
        </p:nvSpPr>
        <p:spPr bwMode="auto">
          <a:xfrm>
            <a:off x="4770438" y="2770188"/>
            <a:ext cx="1817687" cy="6413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1800" b="1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每个电路板中有十几个芯片</a:t>
            </a:r>
          </a:p>
        </p:txBody>
      </p:sp>
      <p:sp>
        <p:nvSpPr>
          <p:cNvPr id="7175" name="Text Box 12"/>
          <p:cNvSpPr txBox="1">
            <a:spLocks noChangeArrowheads="1"/>
          </p:cNvSpPr>
          <p:nvPr/>
        </p:nvSpPr>
        <p:spPr bwMode="auto">
          <a:xfrm>
            <a:off x="6702425" y="2989263"/>
            <a:ext cx="1681163" cy="6413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1800" b="1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每个集成电路中有十几个模块</a:t>
            </a:r>
          </a:p>
        </p:txBody>
      </p:sp>
      <p:sp>
        <p:nvSpPr>
          <p:cNvPr id="7176" name="Text Box 13"/>
          <p:cNvSpPr txBox="1">
            <a:spLocks noChangeArrowheads="1"/>
          </p:cNvSpPr>
          <p:nvPr/>
        </p:nvSpPr>
        <p:spPr bwMode="auto">
          <a:xfrm>
            <a:off x="6584950" y="5326063"/>
            <a:ext cx="1684338" cy="6413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1800" b="1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每个模块中有上千万个单元</a:t>
            </a:r>
          </a:p>
        </p:txBody>
      </p:sp>
      <p:sp>
        <p:nvSpPr>
          <p:cNvPr id="7177" name="Text Box 14"/>
          <p:cNvSpPr txBox="1">
            <a:spLocks noChangeArrowheads="1"/>
          </p:cNvSpPr>
          <p:nvPr/>
        </p:nvSpPr>
        <p:spPr bwMode="auto">
          <a:xfrm>
            <a:off x="4016375" y="5802313"/>
            <a:ext cx="2692400" cy="3667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1800" b="1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各单元有十几个门电路</a:t>
            </a:r>
          </a:p>
        </p:txBody>
      </p:sp>
      <p:sp>
        <p:nvSpPr>
          <p:cNvPr id="7178" name="Text Box 15"/>
          <p:cNvSpPr txBox="1">
            <a:spLocks noChangeArrowheads="1"/>
          </p:cNvSpPr>
          <p:nvPr/>
        </p:nvSpPr>
        <p:spPr bwMode="auto">
          <a:xfrm>
            <a:off x="320675" y="4033838"/>
            <a:ext cx="2071688" cy="6413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1800" b="1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每个门电路实现基本的逻辑运算</a:t>
            </a:r>
          </a:p>
        </p:txBody>
      </p:sp>
      <p:sp>
        <p:nvSpPr>
          <p:cNvPr id="7179" name="Text Box 16"/>
          <p:cNvSpPr txBox="1">
            <a:spLocks noChangeArrowheads="1"/>
          </p:cNvSpPr>
          <p:nvPr/>
        </p:nvSpPr>
        <p:spPr bwMode="auto">
          <a:xfrm>
            <a:off x="411163" y="5076825"/>
            <a:ext cx="1878012" cy="6413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1600"/>
              <a:t> </a:t>
            </a:r>
            <a:r>
              <a:rPr lang="zh-CN" altLang="en-US" sz="1800" b="1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所有信息都用二进制编码表示</a:t>
            </a:r>
          </a:p>
        </p:txBody>
      </p:sp>
      <p:sp>
        <p:nvSpPr>
          <p:cNvPr id="40977" name="Text Box 14"/>
          <p:cNvSpPr txBox="1">
            <a:spLocks noChangeArrowheads="1"/>
          </p:cNvSpPr>
          <p:nvPr/>
        </p:nvSpPr>
        <p:spPr bwMode="auto">
          <a:xfrm>
            <a:off x="85725" y="6346825"/>
            <a:ext cx="8178800" cy="3968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zh-CN" altLang="en-US" sz="2000" b="1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计算机由芯片构成，芯片包含若干门电路，门电路由若干晶体管组成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9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7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" y="258763"/>
            <a:ext cx="7415213" cy="528637"/>
          </a:xfrm>
          <a:noFill/>
        </p:spPr>
        <p:txBody>
          <a:bodyPr/>
          <a:lstStyle/>
          <a:p>
            <a:r>
              <a:rPr lang="zh-CN" altLang="en-US" sz="3600"/>
              <a:t>集成电路芯片是怎么造出来的呢？</a:t>
            </a:r>
            <a:endParaRPr lang="zh-CN" altLang="en-US" sz="3600">
              <a:solidFill>
                <a:schemeClr val="tx1"/>
              </a:solidFill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" y="1527175"/>
            <a:ext cx="8528050" cy="465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Text Box 5"/>
          <p:cNvSpPr txBox="1">
            <a:spLocks noChangeArrowheads="1"/>
          </p:cNvSpPr>
          <p:nvPr/>
        </p:nvSpPr>
        <p:spPr bwMode="auto">
          <a:xfrm>
            <a:off x="698500" y="1384300"/>
            <a:ext cx="1676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1800" b="1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单晶硅锭</a:t>
            </a:r>
          </a:p>
        </p:txBody>
      </p:sp>
      <p:sp>
        <p:nvSpPr>
          <p:cNvPr id="38917" name="Text Box 6"/>
          <p:cNvSpPr txBox="1">
            <a:spLocks noChangeArrowheads="1"/>
          </p:cNvSpPr>
          <p:nvPr/>
        </p:nvSpPr>
        <p:spPr bwMode="auto">
          <a:xfrm>
            <a:off x="3921125" y="1133475"/>
            <a:ext cx="30130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800" b="1">
                <a:solidFill>
                  <a:schemeClr val="accent2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圆形薄片 </a:t>
            </a:r>
            <a:r>
              <a:rPr lang="en-US" altLang="zh-CN" sz="1800" b="1">
                <a:solidFill>
                  <a:schemeClr val="accent2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/ </a:t>
            </a:r>
            <a:r>
              <a:rPr lang="zh-CN" altLang="en-US" sz="1800" b="1">
                <a:solidFill>
                  <a:schemeClr val="accent2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硅抛光片</a:t>
            </a:r>
          </a:p>
          <a:p>
            <a:r>
              <a:rPr lang="zh-CN" altLang="en-US" sz="1800" b="1">
                <a:solidFill>
                  <a:schemeClr val="accent2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（</a:t>
            </a:r>
            <a:r>
              <a:rPr lang="en-US" altLang="zh-CN" sz="1800" b="1">
                <a:solidFill>
                  <a:schemeClr val="accent2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6/8/12</a:t>
            </a:r>
            <a:r>
              <a:rPr lang="zh-CN" altLang="en-US" sz="1800" b="1">
                <a:solidFill>
                  <a:schemeClr val="accent2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寸</a:t>
            </a:r>
            <a:r>
              <a:rPr lang="en-US" altLang="zh-CN" sz="1800" b="1">
                <a:solidFill>
                  <a:schemeClr val="accent2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,</a:t>
            </a:r>
            <a:r>
              <a:rPr lang="zh-CN" altLang="en-US" sz="1800" b="1">
                <a:solidFill>
                  <a:schemeClr val="accent2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厚度不足</a:t>
            </a:r>
            <a:r>
              <a:rPr lang="en-US" altLang="zh-CN" sz="1800" b="1">
                <a:solidFill>
                  <a:schemeClr val="accent2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1mm</a:t>
            </a:r>
            <a:r>
              <a:rPr lang="zh-CN" altLang="en-US" sz="1800" b="1">
                <a:solidFill>
                  <a:schemeClr val="accent2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）</a:t>
            </a:r>
          </a:p>
        </p:txBody>
      </p:sp>
      <p:sp>
        <p:nvSpPr>
          <p:cNvPr id="8198" name="Text Box 7"/>
          <p:cNvSpPr txBox="1">
            <a:spLocks noChangeArrowheads="1"/>
          </p:cNvSpPr>
          <p:nvPr/>
        </p:nvSpPr>
        <p:spPr bwMode="auto">
          <a:xfrm>
            <a:off x="4083050" y="4286250"/>
            <a:ext cx="1930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1800" b="1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IC</a:t>
            </a:r>
            <a:r>
              <a:rPr lang="zh-CN" altLang="en-US" sz="1800" b="1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小片 </a:t>
            </a:r>
            <a:r>
              <a:rPr lang="en-US" altLang="zh-CN" sz="1800" b="1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/ </a:t>
            </a:r>
            <a:r>
              <a:rPr lang="zh-CN" altLang="en-US" sz="1800" b="1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芯片</a:t>
            </a:r>
          </a:p>
        </p:txBody>
      </p:sp>
      <p:sp>
        <p:nvSpPr>
          <p:cNvPr id="8199" name="Text Box 8"/>
          <p:cNvSpPr txBox="1">
            <a:spLocks noChangeArrowheads="1"/>
          </p:cNvSpPr>
          <p:nvPr/>
        </p:nvSpPr>
        <p:spPr bwMode="auto">
          <a:xfrm>
            <a:off x="1485900" y="4292600"/>
            <a:ext cx="16637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1800" b="1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不合格的用磁浆点上记号</a:t>
            </a:r>
          </a:p>
        </p:txBody>
      </p:sp>
      <p:sp>
        <p:nvSpPr>
          <p:cNvPr id="8200" name="Text Box 9"/>
          <p:cNvSpPr txBox="1">
            <a:spLocks noChangeArrowheads="1"/>
          </p:cNvSpPr>
          <p:nvPr/>
        </p:nvSpPr>
        <p:spPr bwMode="auto">
          <a:xfrm>
            <a:off x="90488" y="5875338"/>
            <a:ext cx="6443662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zh-CN" altLang="en-US" sz="1800" b="1">
                <a:solidFill>
                  <a:schemeClr val="accent2"/>
                </a:solidFill>
                <a:ea typeface="黑体" panose="02010609060101010101" pitchFamily="49" charset="-122"/>
              </a:rPr>
              <a:t>封装：将芯片固定在塑胶或陶瓷基座上，把芯片上蚀刻出来的引线与基座底部伸出的引脚连接，盖上盖板并封焊成芯片</a:t>
            </a:r>
          </a:p>
        </p:txBody>
      </p:sp>
      <p:sp>
        <p:nvSpPr>
          <p:cNvPr id="8201" name="Text Box 10"/>
          <p:cNvSpPr txBox="1">
            <a:spLocks noChangeArrowheads="1"/>
          </p:cNvSpPr>
          <p:nvPr/>
        </p:nvSpPr>
        <p:spPr bwMode="auto">
          <a:xfrm>
            <a:off x="7312025" y="5762625"/>
            <a:ext cx="15208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zh-CN" altLang="en-US" sz="2000" b="1">
                <a:solidFill>
                  <a:schemeClr val="accent1"/>
                </a:solidFill>
              </a:rPr>
              <a:t>约需</a:t>
            </a:r>
            <a:r>
              <a:rPr lang="en-US" altLang="zh-CN" sz="2000" b="1">
                <a:solidFill>
                  <a:schemeClr val="accent1"/>
                </a:solidFill>
              </a:rPr>
              <a:t>400</a:t>
            </a:r>
            <a:r>
              <a:rPr lang="zh-CN" altLang="en-US" sz="2000" b="1">
                <a:solidFill>
                  <a:schemeClr val="accent1"/>
                </a:solidFill>
              </a:rPr>
              <a:t>多道工序！</a:t>
            </a:r>
          </a:p>
        </p:txBody>
      </p:sp>
      <p:sp>
        <p:nvSpPr>
          <p:cNvPr id="8202" name="Text Box 11"/>
          <p:cNvSpPr txBox="1">
            <a:spLocks noChangeArrowheads="1"/>
          </p:cNvSpPr>
          <p:nvPr/>
        </p:nvSpPr>
        <p:spPr bwMode="auto">
          <a:xfrm>
            <a:off x="6751638" y="4648200"/>
            <a:ext cx="21256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1800" b="1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“晶圆”</a:t>
            </a:r>
            <a:r>
              <a:rPr lang="zh-CN" altLang="en-US" sz="1800" b="1">
                <a:solidFill>
                  <a:schemeClr val="accent2"/>
                </a:solidFill>
              </a:rPr>
              <a:t> </a:t>
            </a:r>
            <a:r>
              <a:rPr lang="en-US" altLang="zh-CN" sz="1800" b="1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/ </a:t>
            </a:r>
            <a:r>
              <a:rPr lang="zh-CN" altLang="en-US" sz="1800" b="1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大芯片</a:t>
            </a:r>
            <a:endParaRPr lang="en-US" altLang="zh-CN" sz="1800" b="1">
              <a:solidFill>
                <a:schemeClr val="accent2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800100" y="228600"/>
            <a:ext cx="6369050" cy="528638"/>
          </a:xfrm>
        </p:spPr>
        <p:txBody>
          <a:bodyPr/>
          <a:lstStyle/>
          <a:p>
            <a:r>
              <a:rPr lang="en-US" altLang="zh-CN" sz="3600"/>
              <a:t>Pentium4</a:t>
            </a:r>
            <a:r>
              <a:rPr lang="zh-CN" altLang="en-US" sz="3600"/>
              <a:t>处理器芯片内部布局</a:t>
            </a:r>
          </a:p>
        </p:txBody>
      </p:sp>
      <p:graphicFrame>
        <p:nvGraphicFramePr>
          <p:cNvPr id="9219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0" y="995363"/>
          <a:ext cx="9101138" cy="552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位图图像" r:id="rId3" imgW="0" imgH="0" progId="Paint.Picture">
                  <p:embed/>
                </p:oleObj>
              </mc:Choice>
              <mc:Fallback>
                <p:oleObj name="位图图像" r:id="rId3" imgW="0" imgH="0" progId="Paint.Picture">
                  <p:embed/>
                  <p:pic>
                    <p:nvPicPr>
                      <p:cNvPr id="9219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995363"/>
                        <a:ext cx="9101138" cy="5527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cap="flat" cmpd="sng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 type="none" w="med" len="med"/>
                            <a:tailEnd type="none" w="med" len="med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0" name="Text Box 5"/>
          <p:cNvSpPr txBox="1">
            <a:spLocks noChangeArrowheads="1"/>
          </p:cNvSpPr>
          <p:nvPr/>
        </p:nvSpPr>
        <p:spPr bwMode="auto">
          <a:xfrm>
            <a:off x="5186363" y="1377950"/>
            <a:ext cx="573087" cy="9159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1800" b="1">
                <a:solidFill>
                  <a:schemeClr val="accent2"/>
                </a:solidFill>
                <a:ea typeface="黑体" panose="02010609060101010101" pitchFamily="49" charset="-122"/>
              </a:rPr>
              <a:t>控制器</a:t>
            </a:r>
          </a:p>
        </p:txBody>
      </p:sp>
      <p:sp>
        <p:nvSpPr>
          <p:cNvPr id="9221" name="Text Box 6"/>
          <p:cNvSpPr txBox="1">
            <a:spLocks noChangeArrowheads="1"/>
          </p:cNvSpPr>
          <p:nvPr/>
        </p:nvSpPr>
        <p:spPr bwMode="auto">
          <a:xfrm>
            <a:off x="7108825" y="1254125"/>
            <a:ext cx="817563" cy="2746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1800" b="1">
                <a:solidFill>
                  <a:schemeClr val="accent2"/>
                </a:solidFill>
                <a:ea typeface="黑体" panose="02010609060101010101" pitchFamily="49" charset="-122"/>
              </a:rPr>
              <a:t>控制器</a:t>
            </a:r>
          </a:p>
        </p:txBody>
      </p:sp>
      <p:sp>
        <p:nvSpPr>
          <p:cNvPr id="9222" name="Text Box 7"/>
          <p:cNvSpPr txBox="1">
            <a:spLocks noChangeArrowheads="1"/>
          </p:cNvSpPr>
          <p:nvPr/>
        </p:nvSpPr>
        <p:spPr bwMode="auto">
          <a:xfrm>
            <a:off x="5168900" y="2711450"/>
            <a:ext cx="1392238" cy="2746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1800" b="1">
                <a:solidFill>
                  <a:schemeClr val="accent2"/>
                </a:solidFill>
                <a:ea typeface="黑体" panose="02010609060101010101" pitchFamily="49" charset="-122"/>
              </a:rPr>
              <a:t>指令</a:t>
            </a:r>
            <a:r>
              <a:rPr lang="en-US" altLang="zh-CN" sz="1800" b="1">
                <a:solidFill>
                  <a:schemeClr val="accent2"/>
                </a:solidFill>
                <a:ea typeface="黑体" panose="02010609060101010101" pitchFamily="49" charset="-122"/>
              </a:rPr>
              <a:t>Cache</a:t>
            </a:r>
          </a:p>
        </p:txBody>
      </p:sp>
      <p:sp>
        <p:nvSpPr>
          <p:cNvPr id="9223" name="Text Box 8"/>
          <p:cNvSpPr txBox="1">
            <a:spLocks noChangeArrowheads="1"/>
          </p:cNvSpPr>
          <p:nvPr/>
        </p:nvSpPr>
        <p:spPr bwMode="auto">
          <a:xfrm>
            <a:off x="7050088" y="2994025"/>
            <a:ext cx="900112" cy="5492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1800" b="1">
                <a:solidFill>
                  <a:schemeClr val="accent2"/>
                </a:solidFill>
                <a:ea typeface="黑体" panose="02010609060101010101" pitchFamily="49" charset="-122"/>
              </a:rPr>
              <a:t>数据</a:t>
            </a:r>
            <a:r>
              <a:rPr lang="en-US" altLang="zh-CN" sz="1800" b="1">
                <a:solidFill>
                  <a:schemeClr val="accent2"/>
                </a:solidFill>
                <a:ea typeface="黑体" panose="02010609060101010101" pitchFamily="49" charset="-122"/>
              </a:rPr>
              <a:t>Cache</a:t>
            </a:r>
          </a:p>
        </p:txBody>
      </p:sp>
      <p:sp>
        <p:nvSpPr>
          <p:cNvPr id="9224" name="Text Box 9"/>
          <p:cNvSpPr txBox="1">
            <a:spLocks noChangeArrowheads="1"/>
          </p:cNvSpPr>
          <p:nvPr/>
        </p:nvSpPr>
        <p:spPr bwMode="auto">
          <a:xfrm>
            <a:off x="8242300" y="1809750"/>
            <a:ext cx="627063" cy="5492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1800" b="1">
                <a:solidFill>
                  <a:schemeClr val="accent2"/>
                </a:solidFill>
                <a:ea typeface="黑体" panose="02010609060101010101" pitchFamily="49" charset="-122"/>
              </a:rPr>
              <a:t>I/O</a:t>
            </a:r>
            <a:r>
              <a:rPr lang="zh-CN" altLang="en-US" sz="1800" b="1">
                <a:solidFill>
                  <a:schemeClr val="accent2"/>
                </a:solidFill>
                <a:ea typeface="黑体" panose="02010609060101010101" pitchFamily="49" charset="-122"/>
              </a:rPr>
              <a:t>接口</a:t>
            </a:r>
            <a:r>
              <a:rPr lang="zh-CN" altLang="en-US" sz="1800" b="1">
                <a:ea typeface="黑体" panose="02010609060101010101" pitchFamily="49" charset="-122"/>
              </a:rPr>
              <a:t> </a:t>
            </a:r>
          </a:p>
        </p:txBody>
      </p:sp>
      <p:sp>
        <p:nvSpPr>
          <p:cNvPr id="9225" name="Text Box 10"/>
          <p:cNvSpPr txBox="1">
            <a:spLocks noChangeArrowheads="1"/>
          </p:cNvSpPr>
          <p:nvPr/>
        </p:nvSpPr>
        <p:spPr bwMode="auto">
          <a:xfrm>
            <a:off x="5492750" y="3403600"/>
            <a:ext cx="1392238" cy="5492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1800" b="1">
                <a:solidFill>
                  <a:schemeClr val="accent2"/>
                </a:solidFill>
                <a:ea typeface="黑体" panose="02010609060101010101" pitchFamily="49" charset="-122"/>
              </a:rPr>
              <a:t>浮点数和多媒体处理</a:t>
            </a:r>
          </a:p>
        </p:txBody>
      </p:sp>
      <p:sp>
        <p:nvSpPr>
          <p:cNvPr id="9226" name="Text Box 11"/>
          <p:cNvSpPr txBox="1">
            <a:spLocks noChangeArrowheads="1"/>
          </p:cNvSpPr>
          <p:nvPr/>
        </p:nvSpPr>
        <p:spPr bwMode="auto">
          <a:xfrm>
            <a:off x="5940425" y="4752975"/>
            <a:ext cx="1392238" cy="2746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1800" b="1">
                <a:solidFill>
                  <a:schemeClr val="accent2"/>
                </a:solidFill>
                <a:ea typeface="黑体" panose="02010609060101010101" pitchFamily="49" charset="-122"/>
              </a:rPr>
              <a:t>控制器</a:t>
            </a:r>
          </a:p>
        </p:txBody>
      </p:sp>
      <p:sp>
        <p:nvSpPr>
          <p:cNvPr id="9227" name="Text Box 12"/>
          <p:cNvSpPr txBox="1">
            <a:spLocks noChangeArrowheads="1"/>
          </p:cNvSpPr>
          <p:nvPr/>
        </p:nvSpPr>
        <p:spPr bwMode="auto">
          <a:xfrm>
            <a:off x="5191125" y="5749925"/>
            <a:ext cx="1555750" cy="5492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1800" b="1">
                <a:solidFill>
                  <a:schemeClr val="accent2"/>
                </a:solidFill>
                <a:ea typeface="黑体" panose="02010609060101010101" pitchFamily="49" charset="-122"/>
              </a:rPr>
              <a:t>高级流水线和超线程支持</a:t>
            </a:r>
          </a:p>
        </p:txBody>
      </p:sp>
      <p:sp>
        <p:nvSpPr>
          <p:cNvPr id="9228" name="Text Box 13"/>
          <p:cNvSpPr txBox="1">
            <a:spLocks noChangeArrowheads="1"/>
          </p:cNvSpPr>
          <p:nvPr/>
        </p:nvSpPr>
        <p:spPr bwMode="auto">
          <a:xfrm>
            <a:off x="7110413" y="5924550"/>
            <a:ext cx="806450" cy="2746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1800" b="1">
                <a:solidFill>
                  <a:schemeClr val="accent2"/>
                </a:solidFill>
                <a:ea typeface="黑体" panose="02010609060101010101" pitchFamily="49" charset="-122"/>
              </a:rPr>
              <a:t>控制器</a:t>
            </a:r>
          </a:p>
        </p:txBody>
      </p:sp>
      <p:sp>
        <p:nvSpPr>
          <p:cNvPr id="9229" name="Text Box 14"/>
          <p:cNvSpPr txBox="1">
            <a:spLocks noChangeArrowheads="1"/>
          </p:cNvSpPr>
          <p:nvPr/>
        </p:nvSpPr>
        <p:spPr bwMode="auto">
          <a:xfrm>
            <a:off x="7251700" y="3686175"/>
            <a:ext cx="585788" cy="5492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1800" b="1">
                <a:solidFill>
                  <a:schemeClr val="accent2"/>
                </a:solidFill>
                <a:ea typeface="黑体" panose="02010609060101010101" pitchFamily="49" charset="-122"/>
              </a:rPr>
              <a:t>整数处理</a:t>
            </a:r>
            <a:endParaRPr lang="en-US" altLang="zh-CN" sz="1800" b="1">
              <a:solidFill>
                <a:schemeClr val="accent2"/>
              </a:solidFill>
              <a:ea typeface="黑体" panose="02010609060101010101" pitchFamily="49" charset="-122"/>
            </a:endParaRPr>
          </a:p>
        </p:txBody>
      </p:sp>
      <p:sp>
        <p:nvSpPr>
          <p:cNvPr id="9230" name="Text Box 15"/>
          <p:cNvSpPr txBox="1">
            <a:spLocks noChangeArrowheads="1"/>
          </p:cNvSpPr>
          <p:nvPr/>
        </p:nvSpPr>
        <p:spPr bwMode="auto">
          <a:xfrm>
            <a:off x="8191500" y="3887788"/>
            <a:ext cx="736600" cy="13731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zh-CN" altLang="en-US" sz="1800" b="1">
                <a:solidFill>
                  <a:schemeClr val="accent2"/>
                </a:solidFill>
                <a:ea typeface="黑体" panose="02010609060101010101" pitchFamily="49" charset="-122"/>
              </a:rPr>
              <a:t>二级</a:t>
            </a:r>
            <a:r>
              <a:rPr lang="en-US" altLang="zh-CN" sz="1800" b="1">
                <a:solidFill>
                  <a:schemeClr val="accent2"/>
                </a:solidFill>
                <a:ea typeface="黑体" panose="02010609060101010101" pitchFamily="49" charset="-122"/>
              </a:rPr>
              <a:t>Cache</a:t>
            </a:r>
            <a:r>
              <a:rPr lang="zh-CN" altLang="en-US" sz="1800" b="1">
                <a:solidFill>
                  <a:schemeClr val="accent2"/>
                </a:solidFill>
                <a:ea typeface="黑体" panose="02010609060101010101" pitchFamily="49" charset="-122"/>
              </a:rPr>
              <a:t>和内存访问接口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" y="908050"/>
            <a:ext cx="8982075" cy="575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431800" y="177800"/>
            <a:ext cx="8229600" cy="528638"/>
          </a:xfrm>
        </p:spPr>
        <p:txBody>
          <a:bodyPr/>
          <a:lstStyle/>
          <a:p>
            <a:r>
              <a:rPr lang="zh-CN" altLang="en-US" sz="3600"/>
              <a:t>南京大学学生设计的</a:t>
            </a:r>
            <a:r>
              <a:rPr lang="en-US" altLang="zh-CN" sz="3600"/>
              <a:t>CPU</a:t>
            </a:r>
            <a:r>
              <a:rPr lang="zh-CN" altLang="en-US" sz="3600"/>
              <a:t>框图</a:t>
            </a:r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200025" y="901700"/>
            <a:ext cx="8229600" cy="355600"/>
          </a:xfrm>
        </p:spPr>
        <p:txBody>
          <a:bodyPr/>
          <a:lstStyle/>
          <a:p>
            <a:r>
              <a:rPr lang="en-US" altLang="zh-CN" sz="2000"/>
              <a:t>5</a:t>
            </a:r>
            <a:r>
              <a:rPr lang="zh-CN" altLang="en-US" sz="2000"/>
              <a:t>级</a:t>
            </a:r>
            <a:r>
              <a:rPr lang="en-US" altLang="zh-CN" sz="2000"/>
              <a:t>MIPS</a:t>
            </a:r>
            <a:r>
              <a:rPr lang="zh-CN" altLang="en-US" sz="2000"/>
              <a:t>架构基本流水线</a:t>
            </a:r>
            <a:r>
              <a:rPr lang="en-US" altLang="zh-CN" sz="2000"/>
              <a:t>CPU</a:t>
            </a:r>
            <a:endParaRPr lang="zh-CN" altLang="en-US" sz="2000"/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6063" y="1092200"/>
            <a:ext cx="8358187" cy="5170488"/>
          </a:xfrm>
        </p:spPr>
        <p:txBody>
          <a:bodyPr/>
          <a:lstStyle/>
          <a:p>
            <a:pPr>
              <a:spcBef>
                <a:spcPct val="30000"/>
              </a:spcBef>
            </a:pPr>
            <a:r>
              <a:rPr lang="zh-CN" altLang="en-US" sz="2800">
                <a:latin typeface="黑体" panose="02010609060101010101" pitchFamily="49" charset="-122"/>
                <a:ea typeface="黑体" panose="02010609060101010101" pitchFamily="49" charset="-122"/>
              </a:rPr>
              <a:t>什么是计算机？</a:t>
            </a:r>
          </a:p>
          <a:p>
            <a:pPr lvl="1">
              <a:spcBef>
                <a:spcPct val="30000"/>
              </a:spcBef>
            </a:pPr>
            <a:r>
              <a:rPr lang="zh-CN" altLang="en-US" sz="2800">
                <a:latin typeface="黑体" panose="02010609060101010101" pitchFamily="49" charset="-122"/>
                <a:ea typeface="黑体" panose="02010609060101010101" pitchFamily="49" charset="-122"/>
              </a:rPr>
              <a:t>计算机是一种能对</a:t>
            </a:r>
            <a:r>
              <a:rPr lang="zh-CN" altLang="en-US" sz="2800">
                <a:solidFill>
                  <a:srgbClr val="B3110D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数字化信息</a:t>
            </a:r>
            <a:r>
              <a:rPr lang="zh-CN" altLang="en-US" sz="2800">
                <a:latin typeface="黑体" panose="02010609060101010101" pitchFamily="49" charset="-122"/>
                <a:ea typeface="黑体" panose="02010609060101010101" pitchFamily="49" charset="-122"/>
              </a:rPr>
              <a:t>进行</a:t>
            </a:r>
            <a:r>
              <a:rPr lang="zh-CN" altLang="en-US" sz="2800">
                <a:solidFill>
                  <a:srgbClr val="B3110D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自动、高速</a:t>
            </a:r>
            <a:r>
              <a:rPr lang="zh-CN" altLang="en-US" sz="2800">
                <a:solidFill>
                  <a:srgbClr val="008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算术和逻辑</a:t>
            </a:r>
            <a:r>
              <a:rPr lang="zh-CN" altLang="en-US" sz="2800">
                <a:solidFill>
                  <a:srgbClr val="B3110D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运算</a:t>
            </a:r>
            <a:r>
              <a:rPr lang="zh-CN" altLang="en-US" sz="2800">
                <a:latin typeface="黑体" panose="02010609060101010101" pitchFamily="49" charset="-122"/>
                <a:ea typeface="黑体" panose="02010609060101010101" pitchFamily="49" charset="-122"/>
              </a:rPr>
              <a:t>的通用处理装置。</a:t>
            </a:r>
          </a:p>
          <a:p>
            <a:pPr lvl="1">
              <a:spcBef>
                <a:spcPct val="30000"/>
              </a:spcBef>
            </a:pPr>
            <a:endParaRPr lang="zh-CN" altLang="en-US" sz="10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spcBef>
                <a:spcPct val="30000"/>
              </a:spcBef>
            </a:pPr>
            <a:r>
              <a:rPr lang="zh-CN" altLang="en-US" sz="2800">
                <a:latin typeface="黑体" panose="02010609060101010101" pitchFamily="49" charset="-122"/>
                <a:ea typeface="黑体" panose="02010609060101010101" pitchFamily="49" charset="-122"/>
              </a:rPr>
              <a:t>计算机的功能</a:t>
            </a:r>
          </a:p>
          <a:p>
            <a:pPr lvl="1">
              <a:spcBef>
                <a:spcPct val="30000"/>
              </a:spcBef>
            </a:pPr>
            <a:r>
              <a:rPr lang="zh-CN" altLang="en-US" sz="2800">
                <a:latin typeface="黑体" panose="02010609060101010101" pitchFamily="49" charset="-122"/>
                <a:ea typeface="黑体" panose="02010609060101010101" pitchFamily="49" charset="-122"/>
              </a:rPr>
              <a:t>数据运算、数据存储、数据传送、</a:t>
            </a:r>
            <a:r>
              <a:rPr lang="zh-CN" altLang="en-US" sz="28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控制</a:t>
            </a:r>
          </a:p>
          <a:p>
            <a:pPr lvl="1">
              <a:spcBef>
                <a:spcPct val="30000"/>
              </a:spcBef>
            </a:pPr>
            <a:endParaRPr lang="zh-CN" altLang="en-US" sz="9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spcBef>
                <a:spcPct val="30000"/>
              </a:spcBef>
            </a:pPr>
            <a:r>
              <a:rPr lang="zh-CN" altLang="en-US" sz="2800">
                <a:latin typeface="黑体" panose="02010609060101010101" pitchFamily="49" charset="-122"/>
                <a:ea typeface="黑体" panose="02010609060101010101" pitchFamily="49" charset="-122"/>
              </a:rPr>
              <a:t>计算机的基本组成</a:t>
            </a:r>
          </a:p>
          <a:p>
            <a:pPr lvl="1">
              <a:spcBef>
                <a:spcPct val="30000"/>
              </a:spcBef>
            </a:pPr>
            <a:r>
              <a:rPr lang="zh-CN" altLang="en-US" sz="2800">
                <a:latin typeface="黑体" panose="02010609060101010101" pitchFamily="49" charset="-122"/>
                <a:ea typeface="黑体" panose="02010609060101010101" pitchFamily="49" charset="-122"/>
              </a:rPr>
              <a:t>软件 </a:t>
            </a:r>
            <a:r>
              <a:rPr lang="en-US" altLang="zh-CN" sz="2800">
                <a:latin typeface="黑体" panose="02010609060101010101" pitchFamily="49" charset="-122"/>
                <a:ea typeface="黑体" panose="02010609060101010101" pitchFamily="49" charset="-122"/>
              </a:rPr>
              <a:t>+ </a:t>
            </a:r>
            <a:r>
              <a:rPr lang="zh-CN" altLang="en-US" sz="2800">
                <a:latin typeface="黑体" panose="02010609060101010101" pitchFamily="49" charset="-122"/>
                <a:ea typeface="黑体" panose="02010609060101010101" pitchFamily="49" charset="-122"/>
              </a:rPr>
              <a:t>硬件（中间是指令系统）</a:t>
            </a:r>
          </a:p>
          <a:p>
            <a:pPr lvl="1">
              <a:spcBef>
                <a:spcPct val="30000"/>
              </a:spcBef>
            </a:pPr>
            <a:r>
              <a:rPr lang="zh-CN" altLang="en-US" sz="2800">
                <a:latin typeface="黑体" panose="02010609060101010101" pitchFamily="49" charset="-122"/>
                <a:ea typeface="黑体" panose="02010609060101010101" pitchFamily="49" charset="-122"/>
              </a:rPr>
              <a:t>软件：</a:t>
            </a:r>
            <a:r>
              <a:rPr lang="zh-CN" altLang="en-US" sz="2800">
                <a:solidFill>
                  <a:srgbClr val="99663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系统软件 </a:t>
            </a:r>
            <a:r>
              <a:rPr lang="en-US" altLang="zh-CN" sz="2800">
                <a:solidFill>
                  <a:srgbClr val="99663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+ </a:t>
            </a:r>
            <a:r>
              <a:rPr lang="zh-CN" altLang="en-US" sz="2800">
                <a:solidFill>
                  <a:srgbClr val="99663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应用软件</a:t>
            </a:r>
          </a:p>
          <a:p>
            <a:pPr lvl="1">
              <a:spcBef>
                <a:spcPct val="30000"/>
              </a:spcBef>
            </a:pPr>
            <a:r>
              <a:rPr lang="zh-CN" altLang="en-US" sz="2800">
                <a:latin typeface="黑体" panose="02010609060101010101" pitchFamily="49" charset="-122"/>
                <a:ea typeface="黑体" panose="02010609060101010101" pitchFamily="49" charset="-122"/>
              </a:rPr>
              <a:t>硬件：</a:t>
            </a:r>
            <a:r>
              <a:rPr lang="zh-CN" altLang="en-US" sz="2800">
                <a:solidFill>
                  <a:srgbClr val="99663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控制器 </a:t>
            </a:r>
            <a:r>
              <a:rPr lang="en-US" altLang="zh-CN" sz="2800">
                <a:solidFill>
                  <a:srgbClr val="99663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+ </a:t>
            </a:r>
            <a:r>
              <a:rPr lang="zh-CN" altLang="en-US" sz="2800">
                <a:solidFill>
                  <a:srgbClr val="99663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运算器 </a:t>
            </a:r>
            <a:r>
              <a:rPr lang="en-US" altLang="zh-CN" sz="2800">
                <a:solidFill>
                  <a:srgbClr val="99663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+ </a:t>
            </a:r>
            <a:r>
              <a:rPr lang="zh-CN" altLang="en-US" sz="2800">
                <a:solidFill>
                  <a:srgbClr val="99663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存储器 </a:t>
            </a:r>
            <a:r>
              <a:rPr lang="en-US" altLang="zh-CN" sz="2800">
                <a:solidFill>
                  <a:srgbClr val="99663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+ </a:t>
            </a:r>
            <a:r>
              <a:rPr lang="zh-CN" altLang="en-US" sz="2800">
                <a:solidFill>
                  <a:srgbClr val="99663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输入</a:t>
            </a:r>
            <a:r>
              <a:rPr lang="en-US" altLang="zh-CN" sz="2800">
                <a:solidFill>
                  <a:srgbClr val="99663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/</a:t>
            </a:r>
            <a:r>
              <a:rPr lang="zh-CN" altLang="en-US" sz="2800">
                <a:solidFill>
                  <a:srgbClr val="99663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输出</a:t>
            </a:r>
          </a:p>
        </p:txBody>
      </p:sp>
      <p:sp>
        <p:nvSpPr>
          <p:cNvPr id="11267" name="Rectangle 5"/>
          <p:cNvSpPr>
            <a:spLocks noGrp="1" noChangeArrowheads="1"/>
          </p:cNvSpPr>
          <p:nvPr>
            <p:ph type="title"/>
          </p:nvPr>
        </p:nvSpPr>
        <p:spPr>
          <a:xfrm>
            <a:off x="554038" y="246063"/>
            <a:ext cx="7356475" cy="528637"/>
          </a:xfrm>
          <a:noFill/>
        </p:spPr>
        <p:txBody>
          <a:bodyPr/>
          <a:lstStyle/>
          <a:p>
            <a:r>
              <a:rPr lang="zh-CN" altLang="en-US" sz="3600"/>
              <a:t>计算机系统到底是干什么的呢？</a:t>
            </a:r>
          </a:p>
        </p:txBody>
      </p:sp>
      <p:grpSp>
        <p:nvGrpSpPr>
          <p:cNvPr id="28690" name="Group 18"/>
          <p:cNvGrpSpPr>
            <a:grpSpLocks/>
          </p:cNvGrpSpPr>
          <p:nvPr/>
        </p:nvGrpSpPr>
        <p:grpSpPr bwMode="auto">
          <a:xfrm>
            <a:off x="7300913" y="2478088"/>
            <a:ext cx="1720850" cy="2728912"/>
            <a:chOff x="4599" y="1561"/>
            <a:chExt cx="1084" cy="1719"/>
          </a:xfrm>
        </p:grpSpPr>
        <p:sp>
          <p:nvSpPr>
            <p:cNvPr id="11269" name="Text Box 8"/>
            <p:cNvSpPr txBox="1">
              <a:spLocks noChangeArrowheads="1"/>
            </p:cNvSpPr>
            <p:nvPr/>
          </p:nvSpPr>
          <p:spPr bwMode="auto">
            <a:xfrm>
              <a:off x="4844" y="1781"/>
              <a:ext cx="77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zh-CN" altLang="en-US" sz="2400" b="1">
                  <a:ea typeface="微软雅黑" panose="020B0503020204020204" pitchFamily="34" charset="-122"/>
                </a:rPr>
                <a:t>搬数据</a:t>
              </a:r>
            </a:p>
          </p:txBody>
        </p:sp>
        <p:sp>
          <p:nvSpPr>
            <p:cNvPr id="11270" name="Text Box 9"/>
            <p:cNvSpPr txBox="1">
              <a:spLocks noChangeArrowheads="1"/>
            </p:cNvSpPr>
            <p:nvPr/>
          </p:nvSpPr>
          <p:spPr bwMode="auto">
            <a:xfrm>
              <a:off x="4761" y="2292"/>
              <a:ext cx="90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zh-CN" altLang="en-US" sz="2400" b="1">
                  <a:ea typeface="微软雅黑" panose="020B0503020204020204" pitchFamily="34" charset="-122"/>
                </a:rPr>
                <a:t>数据运算</a:t>
              </a:r>
            </a:p>
          </p:txBody>
        </p:sp>
        <p:sp>
          <p:nvSpPr>
            <p:cNvPr id="11271" name="Text Box 10"/>
            <p:cNvSpPr txBox="1">
              <a:spLocks noChangeArrowheads="1"/>
            </p:cNvSpPr>
            <p:nvPr/>
          </p:nvSpPr>
          <p:spPr bwMode="auto">
            <a:xfrm>
              <a:off x="4778" y="2766"/>
              <a:ext cx="90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zh-CN" altLang="en-US" sz="2400" b="1">
                  <a:ea typeface="微软雅黑" panose="020B0503020204020204" pitchFamily="34" charset="-122"/>
                </a:rPr>
                <a:t>存数据</a:t>
              </a:r>
            </a:p>
          </p:txBody>
        </p:sp>
        <p:sp>
          <p:nvSpPr>
            <p:cNvPr id="11272" name="Line 11"/>
            <p:cNvSpPr>
              <a:spLocks noChangeShapeType="1"/>
            </p:cNvSpPr>
            <p:nvPr/>
          </p:nvSpPr>
          <p:spPr bwMode="auto">
            <a:xfrm>
              <a:off x="5221" y="2064"/>
              <a:ext cx="0" cy="22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273" name="Line 12"/>
            <p:cNvSpPr>
              <a:spLocks noChangeShapeType="1"/>
            </p:cNvSpPr>
            <p:nvPr/>
          </p:nvSpPr>
          <p:spPr bwMode="auto">
            <a:xfrm>
              <a:off x="5231" y="2560"/>
              <a:ext cx="0" cy="22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274" name="Line 13"/>
            <p:cNvSpPr>
              <a:spLocks noChangeShapeType="1"/>
            </p:cNvSpPr>
            <p:nvPr/>
          </p:nvSpPr>
          <p:spPr bwMode="auto">
            <a:xfrm>
              <a:off x="5231" y="3046"/>
              <a:ext cx="0" cy="22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275" name="Line 14"/>
            <p:cNvSpPr>
              <a:spLocks noChangeShapeType="1"/>
            </p:cNvSpPr>
            <p:nvPr/>
          </p:nvSpPr>
          <p:spPr bwMode="auto">
            <a:xfrm flipH="1">
              <a:off x="4599" y="3280"/>
              <a:ext cx="63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276" name="Line 15"/>
            <p:cNvSpPr>
              <a:spLocks noChangeShapeType="1"/>
            </p:cNvSpPr>
            <p:nvPr/>
          </p:nvSpPr>
          <p:spPr bwMode="auto">
            <a:xfrm>
              <a:off x="4607" y="1570"/>
              <a:ext cx="0" cy="171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277" name="Line 16"/>
            <p:cNvSpPr>
              <a:spLocks noChangeShapeType="1"/>
            </p:cNvSpPr>
            <p:nvPr/>
          </p:nvSpPr>
          <p:spPr bwMode="auto">
            <a:xfrm>
              <a:off x="4608" y="1572"/>
              <a:ext cx="585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278" name="Line 17"/>
            <p:cNvSpPr>
              <a:spLocks noChangeShapeType="1"/>
            </p:cNvSpPr>
            <p:nvPr/>
          </p:nvSpPr>
          <p:spPr bwMode="auto">
            <a:xfrm>
              <a:off x="5204" y="1561"/>
              <a:ext cx="0" cy="22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89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89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8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89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891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891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757238" y="233363"/>
            <a:ext cx="7937500" cy="528637"/>
          </a:xfrm>
        </p:spPr>
        <p:txBody>
          <a:bodyPr/>
          <a:lstStyle/>
          <a:p>
            <a:r>
              <a:rPr lang="zh-CN" altLang="en-US" sz="3600"/>
              <a:t>计算机是按照什么思路造出来的呢？</a:t>
            </a:r>
          </a:p>
        </p:txBody>
      </p:sp>
      <p:sp>
        <p:nvSpPr>
          <p:cNvPr id="312323" name="Text Box 3"/>
          <p:cNvSpPr txBox="1">
            <a:spLocks noChangeArrowheads="1"/>
          </p:cNvSpPr>
          <p:nvPr/>
        </p:nvSpPr>
        <p:spPr bwMode="auto">
          <a:xfrm>
            <a:off x="339725" y="966788"/>
            <a:ext cx="8178800" cy="574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914400" indent="-4572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lnSpc>
                <a:spcPct val="110000"/>
              </a:lnSpc>
              <a:spcBef>
                <a:spcPct val="20000"/>
              </a:spcBef>
            </a:pPr>
            <a:r>
              <a:rPr lang="zh-CN" altLang="en-US" sz="2000" b="1">
                <a:solidFill>
                  <a:schemeClr val="accent1"/>
                </a:solidFill>
                <a:ea typeface="微软雅黑" panose="020B0503020204020204" pitchFamily="34" charset="-122"/>
              </a:rPr>
              <a:t>冯</a:t>
            </a:r>
            <a:r>
              <a:rPr lang="zh-CN" altLang="en-US" sz="20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2000" b="1">
                <a:solidFill>
                  <a:schemeClr val="accent1"/>
                </a:solidFill>
                <a:ea typeface="微软雅黑" panose="020B0503020204020204" pitchFamily="34" charset="-122"/>
              </a:rPr>
              <a:t>诺依曼结构的主要思想：</a:t>
            </a:r>
            <a:endParaRPr kumimoji="1" lang="zh-CN" altLang="en-US" sz="2000" b="1">
              <a:latin typeface="黑体" panose="02010609060101010101" pitchFamily="49" charset="-122"/>
              <a:ea typeface="微软雅黑" panose="020B0503020204020204" pitchFamily="34" charset="-122"/>
            </a:endParaRPr>
          </a:p>
          <a:p>
            <a:pPr algn="l" eaLnBrk="1" hangingPunct="1">
              <a:lnSpc>
                <a:spcPct val="110000"/>
              </a:lnSpc>
              <a:spcBef>
                <a:spcPct val="20000"/>
              </a:spcBef>
              <a:buFontTx/>
              <a:buAutoNum type="arabicPeriod"/>
            </a:pPr>
            <a:r>
              <a:rPr kumimoji="1" lang="zh-CN" altLang="en-US" sz="2200" b="1">
                <a:latin typeface="黑体" panose="02010609060101010101" pitchFamily="49" charset="-122"/>
                <a:ea typeface="黑体" panose="02010609060101010101" pitchFamily="49" charset="-122"/>
              </a:rPr>
              <a:t>计算机应由运算器、控制器、存储器、输入设备和输出设备五个基本部件组成。</a:t>
            </a:r>
          </a:p>
          <a:p>
            <a:pPr algn="l" eaLnBrk="1" hangingPunct="1">
              <a:lnSpc>
                <a:spcPct val="110000"/>
              </a:lnSpc>
              <a:spcBef>
                <a:spcPct val="20000"/>
              </a:spcBef>
              <a:buFontTx/>
              <a:buAutoNum type="arabicPeriod"/>
            </a:pPr>
            <a:r>
              <a:rPr kumimoji="1" lang="zh-CN" altLang="en-US" sz="2200" b="1">
                <a:latin typeface="黑体" panose="02010609060101010101" pitchFamily="49" charset="-122"/>
                <a:ea typeface="黑体" panose="02010609060101010101" pitchFamily="49" charset="-122"/>
              </a:rPr>
              <a:t>各基本部件的功能是：</a:t>
            </a:r>
          </a:p>
          <a:p>
            <a:pPr lvl="1" algn="l" eaLnBrk="1" hangingPunct="1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  <a:buSzPct val="80000"/>
              <a:buFontTx/>
              <a:buChar char="•"/>
            </a:pPr>
            <a:r>
              <a:rPr kumimoji="1" lang="zh-CN" altLang="en-US" sz="2200" b="1">
                <a:solidFill>
                  <a:srgbClr val="FF33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存储器</a:t>
            </a:r>
            <a:r>
              <a:rPr kumimoji="1" lang="zh-CN" altLang="en-US" sz="2200" b="1">
                <a:latin typeface="黑体" panose="02010609060101010101" pitchFamily="49" charset="-122"/>
                <a:ea typeface="黑体" panose="02010609060101010101" pitchFamily="49" charset="-122"/>
              </a:rPr>
              <a:t>不仅能存放数据，而且也能存放指令，形式上两者没有区别，但计算机应能区分数据还是指令；</a:t>
            </a:r>
          </a:p>
          <a:p>
            <a:pPr lvl="1" algn="l" eaLnBrk="1" hangingPunct="1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  <a:buSzPct val="80000"/>
              <a:buFontTx/>
              <a:buChar char="•"/>
            </a:pPr>
            <a:r>
              <a:rPr kumimoji="1" lang="zh-CN" altLang="en-US" sz="2200" b="1">
                <a:solidFill>
                  <a:srgbClr val="FF33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控制器</a:t>
            </a:r>
            <a:r>
              <a:rPr kumimoji="1" lang="zh-CN" altLang="en-US" sz="2200" b="1">
                <a:latin typeface="黑体" panose="02010609060101010101" pitchFamily="49" charset="-122"/>
                <a:ea typeface="黑体" panose="02010609060101010101" pitchFamily="49" charset="-122"/>
              </a:rPr>
              <a:t>应能自动执行指令；</a:t>
            </a:r>
          </a:p>
          <a:p>
            <a:pPr lvl="1" algn="l" eaLnBrk="1" hangingPunct="1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  <a:buSzPct val="80000"/>
              <a:buFontTx/>
              <a:buChar char="•"/>
            </a:pPr>
            <a:r>
              <a:rPr kumimoji="1" lang="zh-CN" altLang="en-US" sz="2200" b="1">
                <a:solidFill>
                  <a:srgbClr val="FF33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运算器</a:t>
            </a:r>
            <a:r>
              <a:rPr kumimoji="1" lang="zh-CN" altLang="en-US" sz="2200" b="1">
                <a:latin typeface="黑体" panose="02010609060101010101" pitchFamily="49" charset="-122"/>
                <a:ea typeface="黑体" panose="02010609060101010101" pitchFamily="49" charset="-122"/>
              </a:rPr>
              <a:t>应能进行加/减/乘/除四种基本算术运算，并且也能进行一些逻辑运算和附加运算；</a:t>
            </a:r>
          </a:p>
          <a:p>
            <a:pPr lvl="1" algn="l" eaLnBrk="1" hangingPunct="1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  <a:buSzPct val="80000"/>
              <a:buFontTx/>
              <a:buChar char="•"/>
            </a:pPr>
            <a:r>
              <a:rPr kumimoji="1" lang="zh-CN" altLang="en-US" sz="2200" b="1">
                <a:latin typeface="黑体" panose="02010609060101010101" pitchFamily="49" charset="-122"/>
                <a:ea typeface="黑体" panose="02010609060101010101" pitchFamily="49" charset="-122"/>
              </a:rPr>
              <a:t>操作人员可以通过</a:t>
            </a:r>
            <a:r>
              <a:rPr kumimoji="1" lang="zh-CN" altLang="en-US" sz="2200" b="1">
                <a:solidFill>
                  <a:srgbClr val="FF33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输入设备</a:t>
            </a:r>
            <a:r>
              <a:rPr kumimoji="1" lang="zh-CN" altLang="en-US" sz="2200" b="1"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kumimoji="1" lang="zh-CN" altLang="en-US" sz="2200" b="1">
                <a:solidFill>
                  <a:srgbClr val="FF33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输出设备</a:t>
            </a:r>
            <a:r>
              <a:rPr kumimoji="1" lang="zh-CN" altLang="en-US" sz="2200" b="1">
                <a:latin typeface="黑体" panose="02010609060101010101" pitchFamily="49" charset="-122"/>
                <a:ea typeface="黑体" panose="02010609060101010101" pitchFamily="49" charset="-122"/>
              </a:rPr>
              <a:t>和主机进行通信。</a:t>
            </a:r>
          </a:p>
          <a:p>
            <a:pPr algn="l" eaLnBrk="1" hangingPunct="1">
              <a:lnSpc>
                <a:spcPct val="110000"/>
              </a:lnSpc>
              <a:spcBef>
                <a:spcPct val="20000"/>
              </a:spcBef>
              <a:buFontTx/>
              <a:buAutoNum type="arabicPeriod"/>
            </a:pPr>
            <a:r>
              <a:rPr kumimoji="1" lang="zh-CN" altLang="en-US" sz="2200" b="1">
                <a:latin typeface="黑体" panose="02010609060101010101" pitchFamily="49" charset="-122"/>
                <a:ea typeface="黑体" panose="02010609060101010101" pitchFamily="49" charset="-122"/>
              </a:rPr>
              <a:t>内部以</a:t>
            </a:r>
            <a:r>
              <a:rPr kumimoji="1" lang="zh-CN" altLang="en-US" sz="2200" b="1">
                <a:solidFill>
                  <a:srgbClr val="FF33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二进制表示</a:t>
            </a:r>
            <a:r>
              <a:rPr kumimoji="1" lang="zh-CN" altLang="en-US" sz="2200" b="1">
                <a:latin typeface="黑体" panose="02010609060101010101" pitchFamily="49" charset="-122"/>
                <a:ea typeface="黑体" panose="02010609060101010101" pitchFamily="49" charset="-122"/>
              </a:rPr>
              <a:t>指令和数据。每条指令由操作码和地址码两部分组成。操作码指出操作类型，地址码指出操作数的地址。由一串指令组成程序。</a:t>
            </a:r>
          </a:p>
          <a:p>
            <a:pPr algn="l" eaLnBrk="1" hangingPunct="1">
              <a:lnSpc>
                <a:spcPct val="110000"/>
              </a:lnSpc>
              <a:spcBef>
                <a:spcPct val="20000"/>
              </a:spcBef>
              <a:buFontTx/>
              <a:buAutoNum type="arabicPeriod"/>
            </a:pPr>
            <a:r>
              <a:rPr kumimoji="1" lang="zh-CN" altLang="en-US" sz="2200" b="1">
                <a:latin typeface="黑体" panose="02010609060101010101" pitchFamily="49" charset="-122"/>
                <a:ea typeface="黑体" panose="02010609060101010101" pitchFamily="49" charset="-122"/>
              </a:rPr>
              <a:t>采用</a:t>
            </a:r>
            <a:r>
              <a:rPr kumimoji="1" lang="zh-CN" altLang="en-US" sz="2200" b="1">
                <a:solidFill>
                  <a:srgbClr val="FF3300"/>
                </a:solidFill>
                <a:ea typeface="黑体" panose="02010609060101010101" pitchFamily="49" charset="-122"/>
              </a:rPr>
              <a:t>“</a:t>
            </a:r>
            <a:r>
              <a:rPr kumimoji="1" lang="zh-CN" altLang="en-US" sz="2200" b="1">
                <a:solidFill>
                  <a:srgbClr val="FF33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存储程序</a:t>
            </a:r>
            <a:r>
              <a:rPr kumimoji="1" lang="zh-CN" altLang="en-US" sz="2200" b="1">
                <a:solidFill>
                  <a:srgbClr val="FF3300"/>
                </a:solidFill>
                <a:ea typeface="黑体" panose="02010609060101010101" pitchFamily="49" charset="-122"/>
              </a:rPr>
              <a:t>”</a:t>
            </a:r>
            <a:r>
              <a:rPr kumimoji="1" lang="zh-CN" altLang="en-US" sz="2200" b="1">
                <a:latin typeface="黑体" panose="02010609060101010101" pitchFamily="49" charset="-122"/>
                <a:ea typeface="黑体" panose="02010609060101010101" pitchFamily="49" charset="-122"/>
              </a:rPr>
              <a:t>工作方式。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12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12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12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12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12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12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12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123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123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88" y="928688"/>
            <a:ext cx="7564437" cy="4827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228600"/>
            <a:ext cx="8140700" cy="528638"/>
          </a:xfrm>
        </p:spPr>
        <p:txBody>
          <a:bodyPr/>
          <a:lstStyle/>
          <a:p>
            <a:r>
              <a:rPr lang="zh-CN" altLang="en-US" sz="3600"/>
              <a:t>一台计算机到底有哪几部分组成呢？</a:t>
            </a:r>
          </a:p>
        </p:txBody>
      </p:sp>
      <p:sp>
        <p:nvSpPr>
          <p:cNvPr id="357382" name="Text Box 6"/>
          <p:cNvSpPr txBox="1">
            <a:spLocks noChangeArrowheads="1"/>
          </p:cNvSpPr>
          <p:nvPr/>
        </p:nvSpPr>
        <p:spPr bwMode="auto">
          <a:xfrm>
            <a:off x="449263" y="5951538"/>
            <a:ext cx="8285162" cy="43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2200" b="1">
                <a:solidFill>
                  <a:srgbClr val="B311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PC</a:t>
            </a:r>
            <a:r>
              <a:rPr lang="zh-CN" altLang="en-US" sz="2200" b="1">
                <a:solidFill>
                  <a:srgbClr val="B311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：</a:t>
            </a:r>
            <a:r>
              <a:rPr lang="zh-CN" altLang="en-US" sz="2200" b="1">
                <a:solidFill>
                  <a:srgbClr val="B3110D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程序计数器；</a:t>
            </a:r>
            <a:r>
              <a:rPr lang="en-US" altLang="zh-CN" sz="2200" b="1">
                <a:solidFill>
                  <a:srgbClr val="B3110D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ALU</a:t>
            </a:r>
            <a:r>
              <a:rPr lang="zh-CN" altLang="en-US" sz="2200" b="1">
                <a:solidFill>
                  <a:srgbClr val="B3110D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：算术</a:t>
            </a:r>
            <a:r>
              <a:rPr lang="en-US" altLang="zh-CN" sz="2200" b="1">
                <a:solidFill>
                  <a:srgbClr val="B3110D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/</a:t>
            </a:r>
            <a:r>
              <a:rPr lang="zh-CN" altLang="en-US" sz="2200" b="1">
                <a:solidFill>
                  <a:srgbClr val="B3110D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逻辑单元；</a:t>
            </a:r>
            <a:r>
              <a:rPr lang="en-US" altLang="zh-CN" sz="2200" b="1">
                <a:solidFill>
                  <a:srgbClr val="B3110D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USB</a:t>
            </a:r>
            <a:r>
              <a:rPr lang="zh-CN" altLang="en-US" sz="2200" b="1">
                <a:solidFill>
                  <a:srgbClr val="B3110D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：通用串行总线</a:t>
            </a:r>
          </a:p>
        </p:txBody>
      </p:sp>
      <p:grpSp>
        <p:nvGrpSpPr>
          <p:cNvPr id="6168" name="Group 24"/>
          <p:cNvGrpSpPr>
            <a:grpSpLocks/>
          </p:cNvGrpSpPr>
          <p:nvPr/>
        </p:nvGrpSpPr>
        <p:grpSpPr bwMode="auto">
          <a:xfrm>
            <a:off x="869950" y="900113"/>
            <a:ext cx="3005138" cy="2336800"/>
            <a:chOff x="548" y="567"/>
            <a:chExt cx="1893" cy="1472"/>
          </a:xfrm>
        </p:grpSpPr>
        <p:sp>
          <p:nvSpPr>
            <p:cNvPr id="13330" name="Rectangle 7"/>
            <p:cNvSpPr>
              <a:spLocks noChangeArrowheads="1"/>
            </p:cNvSpPr>
            <p:nvPr/>
          </p:nvSpPr>
          <p:spPr bwMode="auto">
            <a:xfrm>
              <a:off x="558" y="805"/>
              <a:ext cx="1883" cy="1234"/>
            </a:xfrm>
            <a:prstGeom prst="rect">
              <a:avLst/>
            </a:prstGeom>
            <a:noFill/>
            <a:ln w="28575">
              <a:solidFill>
                <a:srgbClr val="FF3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31" name="Text Box 13"/>
            <p:cNvSpPr txBox="1">
              <a:spLocks noChangeArrowheads="1"/>
            </p:cNvSpPr>
            <p:nvPr/>
          </p:nvSpPr>
          <p:spPr bwMode="auto">
            <a:xfrm>
              <a:off x="548" y="567"/>
              <a:ext cx="759" cy="23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8000" tIns="0" rIns="18000" bIns="0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zh-CN" sz="2400" b="1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CPU</a:t>
              </a:r>
            </a:p>
          </p:txBody>
        </p:sp>
      </p:grpSp>
      <p:grpSp>
        <p:nvGrpSpPr>
          <p:cNvPr id="4" name="Group 23"/>
          <p:cNvGrpSpPr>
            <a:grpSpLocks/>
          </p:cNvGrpSpPr>
          <p:nvPr/>
        </p:nvGrpSpPr>
        <p:grpSpPr bwMode="auto">
          <a:xfrm>
            <a:off x="1146175" y="4392613"/>
            <a:ext cx="5435600" cy="1501775"/>
            <a:chOff x="722" y="2704"/>
            <a:chExt cx="3424" cy="946"/>
          </a:xfrm>
        </p:grpSpPr>
        <p:sp>
          <p:nvSpPr>
            <p:cNvPr id="13322" name="Rectangle 10"/>
            <p:cNvSpPr>
              <a:spLocks noChangeArrowheads="1"/>
            </p:cNvSpPr>
            <p:nvPr/>
          </p:nvSpPr>
          <p:spPr bwMode="auto">
            <a:xfrm>
              <a:off x="867" y="2704"/>
              <a:ext cx="731" cy="283"/>
            </a:xfrm>
            <a:prstGeom prst="rect">
              <a:avLst/>
            </a:prstGeom>
            <a:noFill/>
            <a:ln w="28575">
              <a:solidFill>
                <a:srgbClr val="FF3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23" name="Rectangle 11"/>
            <p:cNvSpPr>
              <a:spLocks noChangeArrowheads="1"/>
            </p:cNvSpPr>
            <p:nvPr/>
          </p:nvSpPr>
          <p:spPr bwMode="auto">
            <a:xfrm>
              <a:off x="1881" y="2731"/>
              <a:ext cx="813" cy="265"/>
            </a:xfrm>
            <a:prstGeom prst="rect">
              <a:avLst/>
            </a:prstGeom>
            <a:noFill/>
            <a:ln w="28575">
              <a:solidFill>
                <a:srgbClr val="FF3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24" name="Rectangle 12"/>
            <p:cNvSpPr>
              <a:spLocks noChangeArrowheads="1"/>
            </p:cNvSpPr>
            <p:nvPr/>
          </p:nvSpPr>
          <p:spPr bwMode="auto">
            <a:xfrm>
              <a:off x="3333" y="2730"/>
              <a:ext cx="813" cy="265"/>
            </a:xfrm>
            <a:prstGeom prst="rect">
              <a:avLst/>
            </a:prstGeom>
            <a:noFill/>
            <a:ln w="28575">
              <a:solidFill>
                <a:srgbClr val="FF3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25" name="Text Box 16"/>
            <p:cNvSpPr txBox="1">
              <a:spLocks noChangeArrowheads="1"/>
            </p:cNvSpPr>
            <p:nvPr/>
          </p:nvSpPr>
          <p:spPr bwMode="auto">
            <a:xfrm>
              <a:off x="1973" y="3381"/>
              <a:ext cx="1436" cy="2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zh-CN" altLang="en-US" sz="2200" b="1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输入</a:t>
              </a:r>
              <a:r>
                <a:rPr lang="en-US" altLang="zh-CN" sz="2200" b="1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/</a:t>
              </a:r>
              <a:r>
                <a:rPr lang="zh-CN" altLang="en-US" sz="2200" b="1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输出</a:t>
              </a:r>
            </a:p>
          </p:txBody>
        </p:sp>
        <p:sp>
          <p:nvSpPr>
            <p:cNvPr id="13326" name="Oval 19"/>
            <p:cNvSpPr>
              <a:spLocks noChangeArrowheads="1"/>
            </p:cNvSpPr>
            <p:nvPr/>
          </p:nvSpPr>
          <p:spPr bwMode="auto">
            <a:xfrm>
              <a:off x="722" y="3081"/>
              <a:ext cx="521" cy="210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27" name="Oval 20"/>
            <p:cNvSpPr>
              <a:spLocks noChangeArrowheads="1"/>
            </p:cNvSpPr>
            <p:nvPr/>
          </p:nvSpPr>
          <p:spPr bwMode="auto">
            <a:xfrm>
              <a:off x="1214" y="3054"/>
              <a:ext cx="613" cy="310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28" name="Oval 21"/>
            <p:cNvSpPr>
              <a:spLocks noChangeArrowheads="1"/>
            </p:cNvSpPr>
            <p:nvPr/>
          </p:nvSpPr>
          <p:spPr bwMode="auto">
            <a:xfrm>
              <a:off x="2028" y="3070"/>
              <a:ext cx="531" cy="246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29" name="Oval 22"/>
            <p:cNvSpPr>
              <a:spLocks noChangeArrowheads="1"/>
            </p:cNvSpPr>
            <p:nvPr/>
          </p:nvSpPr>
          <p:spPr bwMode="auto">
            <a:xfrm>
              <a:off x="3455" y="3072"/>
              <a:ext cx="594" cy="511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171" name="Group 27"/>
          <p:cNvGrpSpPr>
            <a:grpSpLocks/>
          </p:cNvGrpSpPr>
          <p:nvPr/>
        </p:nvGrpSpPr>
        <p:grpSpPr bwMode="auto">
          <a:xfrm>
            <a:off x="6835775" y="2097088"/>
            <a:ext cx="955675" cy="1174750"/>
            <a:chOff x="4306" y="1331"/>
            <a:chExt cx="602" cy="712"/>
          </a:xfrm>
        </p:grpSpPr>
        <p:sp>
          <p:nvSpPr>
            <p:cNvPr id="13320" name="Rectangle 9"/>
            <p:cNvSpPr>
              <a:spLocks noChangeArrowheads="1"/>
            </p:cNvSpPr>
            <p:nvPr/>
          </p:nvSpPr>
          <p:spPr bwMode="auto">
            <a:xfrm>
              <a:off x="4306" y="1595"/>
              <a:ext cx="566" cy="448"/>
            </a:xfrm>
            <a:prstGeom prst="rect">
              <a:avLst/>
            </a:prstGeom>
            <a:noFill/>
            <a:ln w="28575">
              <a:solidFill>
                <a:srgbClr val="FF3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21" name="Text Box 15"/>
            <p:cNvSpPr txBox="1">
              <a:spLocks noChangeArrowheads="1"/>
            </p:cNvSpPr>
            <p:nvPr/>
          </p:nvSpPr>
          <p:spPr bwMode="auto">
            <a:xfrm>
              <a:off x="4405" y="1331"/>
              <a:ext cx="503" cy="2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zh-CN" altLang="en-US" sz="2000" b="1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主存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3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573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438" y="1084263"/>
            <a:ext cx="8001000" cy="3795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Rectangle 3"/>
          <p:cNvSpPr>
            <a:spLocks noGrp="1" noChangeArrowheads="1"/>
          </p:cNvSpPr>
          <p:nvPr>
            <p:ph type="title"/>
          </p:nvPr>
        </p:nvSpPr>
        <p:spPr>
          <a:xfrm>
            <a:off x="373063" y="0"/>
            <a:ext cx="8369300" cy="1143000"/>
          </a:xfrm>
          <a:noFill/>
        </p:spPr>
        <p:txBody>
          <a:bodyPr lIns="92075" tIns="46038" rIns="92075" bIns="46038" anchor="ctr"/>
          <a:lstStyle/>
          <a:p>
            <a:r>
              <a:rPr lang="en-US" altLang="zh-CN" sz="3600">
                <a:solidFill>
                  <a:srgbClr val="FF3300"/>
                </a:solidFill>
              </a:rPr>
              <a:t>Hardware/Software  Interface</a:t>
            </a:r>
            <a:r>
              <a:rPr lang="zh-CN" altLang="en-US" sz="3600">
                <a:solidFill>
                  <a:srgbClr val="FF3300"/>
                </a:solidFill>
              </a:rPr>
              <a:t>（界面）</a:t>
            </a:r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495300" y="5929313"/>
            <a:ext cx="76962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30000"/>
              </a:spcBef>
            </a:pPr>
            <a:r>
              <a:rPr kumimoji="1" lang="zh-CN" altLang="en-US" sz="280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机器语言由指令代码构成，能被硬件直接执行。   </a:t>
            </a:r>
          </a:p>
        </p:txBody>
      </p:sp>
      <p:sp>
        <p:nvSpPr>
          <p:cNvPr id="14341" name="Rectangle 8"/>
          <p:cNvSpPr>
            <a:spLocks noChangeArrowheads="1"/>
          </p:cNvSpPr>
          <p:nvPr/>
        </p:nvSpPr>
        <p:spPr bwMode="auto">
          <a:xfrm>
            <a:off x="441325" y="4789488"/>
            <a:ext cx="8588375" cy="107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l">
              <a:spcBef>
                <a:spcPct val="30000"/>
              </a:spcBef>
            </a:pPr>
            <a:r>
              <a:rPr lang="zh-CN" altLang="en-US" sz="2800" b="1">
                <a:solidFill>
                  <a:srgbClr val="ED1611"/>
                </a:solidFill>
              </a:rPr>
              <a:t>软件和硬件的界面： </a:t>
            </a:r>
            <a:r>
              <a:rPr lang="en-US" altLang="zh-CN" sz="2800" b="1"/>
              <a:t>ISA</a:t>
            </a:r>
            <a:r>
              <a:rPr lang="zh-CN" altLang="en-US" sz="2800" b="1"/>
              <a:t>（</a:t>
            </a:r>
            <a:r>
              <a:rPr lang="en-US" altLang="zh-CN" sz="2400" b="1"/>
              <a:t>Instruction Set Architecture </a:t>
            </a:r>
            <a:r>
              <a:rPr lang="zh-CN" altLang="en-US" sz="2400" b="1"/>
              <a:t>）</a:t>
            </a:r>
            <a:endParaRPr lang="zh-CN" altLang="en-US" sz="2800" b="1"/>
          </a:p>
          <a:p>
            <a:pPr algn="l">
              <a:spcBef>
                <a:spcPct val="30000"/>
              </a:spcBef>
            </a:pPr>
            <a:r>
              <a:rPr lang="zh-CN" altLang="en-US" sz="2800">
                <a:solidFill>
                  <a:schemeClr val="tx2"/>
                </a:solidFill>
                <a:ea typeface="黑体" panose="02010609060101010101" pitchFamily="49" charset="-122"/>
              </a:rPr>
              <a:t>                                     指令集体系结构</a:t>
            </a:r>
          </a:p>
        </p:txBody>
      </p:sp>
      <p:sp>
        <p:nvSpPr>
          <p:cNvPr id="14342" name="Text Box 9"/>
          <p:cNvSpPr txBox="1">
            <a:spLocks noChangeArrowheads="1"/>
          </p:cNvSpPr>
          <p:nvPr/>
        </p:nvSpPr>
        <p:spPr bwMode="auto">
          <a:xfrm>
            <a:off x="1536700" y="1663700"/>
            <a:ext cx="17272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3600" b="1">
                <a:solidFill>
                  <a:schemeClr val="accent2"/>
                </a:solidFill>
              </a:rPr>
              <a:t>软件</a:t>
            </a:r>
          </a:p>
        </p:txBody>
      </p:sp>
      <p:sp>
        <p:nvSpPr>
          <p:cNvPr id="14343" name="Text Box 10"/>
          <p:cNvSpPr txBox="1">
            <a:spLocks noChangeArrowheads="1"/>
          </p:cNvSpPr>
          <p:nvPr/>
        </p:nvSpPr>
        <p:spPr bwMode="auto">
          <a:xfrm>
            <a:off x="1625600" y="3416300"/>
            <a:ext cx="17272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3600" b="1">
                <a:solidFill>
                  <a:schemeClr val="accent2"/>
                </a:solidFill>
              </a:rPr>
              <a:t>硬件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102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803275"/>
            <a:ext cx="8229600" cy="524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Rectangle 1027"/>
          <p:cNvSpPr>
            <a:spLocks noGrp="1" noChangeArrowheads="1"/>
          </p:cNvSpPr>
          <p:nvPr>
            <p:ph type="title"/>
          </p:nvPr>
        </p:nvSpPr>
        <p:spPr>
          <a:xfrm>
            <a:off x="609600" y="266700"/>
            <a:ext cx="8001000" cy="569913"/>
          </a:xfrm>
          <a:noFill/>
        </p:spPr>
        <p:txBody>
          <a:bodyPr lIns="92075" tIns="46038" rIns="92075" bIns="46038" anchor="ctr"/>
          <a:lstStyle/>
          <a:p>
            <a:r>
              <a:rPr lang="zh-CN" altLang="en-US" sz="3600">
                <a:solidFill>
                  <a:srgbClr val="FF3300"/>
                </a:solidFill>
              </a:rPr>
              <a:t>指令是啥呢？</a:t>
            </a:r>
          </a:p>
        </p:txBody>
      </p:sp>
      <p:sp>
        <p:nvSpPr>
          <p:cNvPr id="15364" name="Text Box 1029"/>
          <p:cNvSpPr txBox="1">
            <a:spLocks noChangeArrowheads="1"/>
          </p:cNvSpPr>
          <p:nvPr/>
        </p:nvSpPr>
        <p:spPr bwMode="auto">
          <a:xfrm>
            <a:off x="3444875" y="5278438"/>
            <a:ext cx="5648325" cy="8636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pt-BR" altLang="zh-CN" sz="1800" b="1">
                <a:latin typeface="Arial" panose="020B0604020202020204" pitchFamily="34" charset="0"/>
              </a:rPr>
              <a:t>… , EXTop=1,ALUSelA=1,ALUSelB=11,ALUop=add,</a:t>
            </a:r>
          </a:p>
          <a:p>
            <a:pPr algn="just"/>
            <a:r>
              <a:rPr lang="pt-BR" altLang="zh-CN" sz="1800" b="1">
                <a:latin typeface="Arial" panose="020B0604020202020204" pitchFamily="34" charset="0"/>
              </a:rPr>
              <a:t>IorD=1,Read,MemtoReg=1,RegWr=1,......</a:t>
            </a:r>
            <a:endParaRPr lang="en-US" altLang="zh-CN" sz="1800" b="1">
              <a:latin typeface="Arial" panose="020B0604020202020204" pitchFamily="34" charset="0"/>
            </a:endParaRPr>
          </a:p>
        </p:txBody>
      </p:sp>
      <p:sp>
        <p:nvSpPr>
          <p:cNvPr id="15365" name="Text Box 1030"/>
          <p:cNvSpPr txBox="1">
            <a:spLocks noChangeArrowheads="1"/>
          </p:cNvSpPr>
          <p:nvPr/>
        </p:nvSpPr>
        <p:spPr bwMode="auto">
          <a:xfrm>
            <a:off x="4373563" y="957263"/>
            <a:ext cx="2501900" cy="1193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en-US" altLang="zh-CN" sz="2000" b="1">
                <a:latin typeface="Arial" panose="020B0604020202020204" pitchFamily="34" charset="0"/>
              </a:rPr>
              <a:t>temp = v[k];</a:t>
            </a:r>
          </a:p>
          <a:p>
            <a:pPr algn="just"/>
            <a:r>
              <a:rPr lang="en-US" altLang="zh-CN" sz="2000" b="1">
                <a:latin typeface="Arial" panose="020B0604020202020204" pitchFamily="34" charset="0"/>
              </a:rPr>
              <a:t>v[k] = v[k+1];</a:t>
            </a:r>
          </a:p>
          <a:p>
            <a:pPr algn="just"/>
            <a:r>
              <a:rPr lang="en-US" altLang="zh-CN" sz="2000" b="1">
                <a:latin typeface="Arial" panose="020B0604020202020204" pitchFamily="34" charset="0"/>
              </a:rPr>
              <a:t>v[k+1] = temp;</a:t>
            </a:r>
          </a:p>
        </p:txBody>
      </p:sp>
      <p:sp>
        <p:nvSpPr>
          <p:cNvPr id="15366" name="Text Box 1031"/>
          <p:cNvSpPr txBox="1">
            <a:spLocks noChangeArrowheads="1"/>
          </p:cNvSpPr>
          <p:nvPr/>
        </p:nvSpPr>
        <p:spPr bwMode="auto">
          <a:xfrm>
            <a:off x="4392613" y="2354263"/>
            <a:ext cx="3378200" cy="13684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en-US" altLang="zh-CN" sz="2000" b="1">
                <a:solidFill>
                  <a:schemeClr val="accent2"/>
                </a:solidFill>
                <a:latin typeface="Arial" panose="020B0604020202020204" pitchFamily="34" charset="0"/>
              </a:rPr>
              <a:t>lw $15, 0($2)</a:t>
            </a:r>
          </a:p>
          <a:p>
            <a:pPr algn="just"/>
            <a:r>
              <a:rPr lang="en-US" altLang="zh-CN" sz="2000" b="1">
                <a:solidFill>
                  <a:schemeClr val="accent2"/>
                </a:solidFill>
                <a:latin typeface="Arial" panose="020B0604020202020204" pitchFamily="34" charset="0"/>
              </a:rPr>
              <a:t>lw $16, 4($2)</a:t>
            </a:r>
          </a:p>
          <a:p>
            <a:pPr algn="just"/>
            <a:r>
              <a:rPr lang="en-US" altLang="zh-CN" sz="2000" b="1">
                <a:solidFill>
                  <a:schemeClr val="accent2"/>
                </a:solidFill>
                <a:latin typeface="Arial" panose="020B0604020202020204" pitchFamily="34" charset="0"/>
              </a:rPr>
              <a:t>sw $16, 0($2)</a:t>
            </a:r>
          </a:p>
          <a:p>
            <a:pPr algn="just"/>
            <a:r>
              <a:rPr lang="en-US" altLang="zh-CN" sz="2000" b="1">
                <a:solidFill>
                  <a:schemeClr val="accent2"/>
                </a:solidFill>
                <a:latin typeface="Arial" panose="020B0604020202020204" pitchFamily="34" charset="0"/>
              </a:rPr>
              <a:t>sw $15, 4($2)</a:t>
            </a:r>
          </a:p>
          <a:p>
            <a:endParaRPr lang="en-US" altLang="zh-CN" sz="2000" b="1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  <p:sp>
        <p:nvSpPr>
          <p:cNvPr id="15367" name="Text Box 1032"/>
          <p:cNvSpPr txBox="1">
            <a:spLocks noChangeArrowheads="1"/>
          </p:cNvSpPr>
          <p:nvPr/>
        </p:nvSpPr>
        <p:spPr bwMode="auto">
          <a:xfrm>
            <a:off x="3905250" y="3709988"/>
            <a:ext cx="4616450" cy="106838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en-US" altLang="zh-CN" sz="1800" b="1">
                <a:solidFill>
                  <a:srgbClr val="ED1611"/>
                </a:solidFill>
                <a:latin typeface="Arial" panose="020B0604020202020204" pitchFamily="34" charset="0"/>
              </a:rPr>
              <a:t>1000 11</a:t>
            </a:r>
            <a:r>
              <a:rPr lang="en-US" altLang="zh-CN" sz="1800" b="1">
                <a:solidFill>
                  <a:srgbClr val="008000"/>
                </a:solidFill>
                <a:latin typeface="Arial" panose="020B0604020202020204" pitchFamily="34" charset="0"/>
              </a:rPr>
              <a:t>00 010</a:t>
            </a:r>
            <a:r>
              <a:rPr lang="en-US" altLang="zh-CN" sz="1800" b="1">
                <a:latin typeface="Arial" panose="020B0604020202020204" pitchFamily="34" charset="0"/>
              </a:rPr>
              <a:t>0 1111</a:t>
            </a:r>
            <a:r>
              <a:rPr lang="en-US" altLang="zh-CN" sz="1800" b="1">
                <a:solidFill>
                  <a:srgbClr val="ED1611"/>
                </a:solidFill>
                <a:latin typeface="Arial" panose="020B0604020202020204" pitchFamily="34" charset="0"/>
              </a:rPr>
              <a:t> </a:t>
            </a:r>
            <a:r>
              <a:rPr lang="en-US" altLang="zh-CN" sz="1800" b="1">
                <a:solidFill>
                  <a:schemeClr val="hlink"/>
                </a:solidFill>
                <a:latin typeface="Arial" panose="020B0604020202020204" pitchFamily="34" charset="0"/>
              </a:rPr>
              <a:t>0000 0000 0000 0000</a:t>
            </a:r>
          </a:p>
          <a:p>
            <a:pPr algn="just"/>
            <a:r>
              <a:rPr lang="en-US" altLang="zh-CN" sz="1800" b="1">
                <a:solidFill>
                  <a:srgbClr val="ED1611"/>
                </a:solidFill>
                <a:latin typeface="Arial" panose="020B0604020202020204" pitchFamily="34" charset="0"/>
              </a:rPr>
              <a:t>1000 11</a:t>
            </a:r>
            <a:r>
              <a:rPr lang="en-US" altLang="zh-CN" sz="1800" b="1">
                <a:solidFill>
                  <a:srgbClr val="008000"/>
                </a:solidFill>
                <a:latin typeface="Arial" panose="020B0604020202020204" pitchFamily="34" charset="0"/>
              </a:rPr>
              <a:t>00 010</a:t>
            </a:r>
            <a:r>
              <a:rPr lang="en-US" altLang="zh-CN" sz="1800" b="1">
                <a:latin typeface="Arial" panose="020B0604020202020204" pitchFamily="34" charset="0"/>
              </a:rPr>
              <a:t>1 0000</a:t>
            </a:r>
            <a:r>
              <a:rPr lang="en-US" altLang="zh-CN" sz="1800" b="1">
                <a:solidFill>
                  <a:srgbClr val="ED1611"/>
                </a:solidFill>
                <a:latin typeface="Arial" panose="020B0604020202020204" pitchFamily="34" charset="0"/>
              </a:rPr>
              <a:t> </a:t>
            </a:r>
            <a:r>
              <a:rPr lang="en-US" altLang="zh-CN" sz="1800" b="1">
                <a:solidFill>
                  <a:schemeClr val="hlink"/>
                </a:solidFill>
                <a:latin typeface="Arial" panose="020B0604020202020204" pitchFamily="34" charset="0"/>
              </a:rPr>
              <a:t>0000 0000 0000 0100</a:t>
            </a:r>
          </a:p>
          <a:p>
            <a:pPr algn="just"/>
            <a:r>
              <a:rPr lang="en-US" altLang="zh-CN" sz="1800" b="1">
                <a:solidFill>
                  <a:srgbClr val="ED1611"/>
                </a:solidFill>
                <a:latin typeface="Arial" panose="020B0604020202020204" pitchFamily="34" charset="0"/>
              </a:rPr>
              <a:t>1010 11</a:t>
            </a:r>
            <a:r>
              <a:rPr lang="en-US" altLang="zh-CN" sz="1800" b="1">
                <a:solidFill>
                  <a:srgbClr val="008000"/>
                </a:solidFill>
                <a:latin typeface="Arial" panose="020B0604020202020204" pitchFamily="34" charset="0"/>
              </a:rPr>
              <a:t>00 010</a:t>
            </a:r>
            <a:r>
              <a:rPr lang="en-US" altLang="zh-CN" sz="1800" b="1">
                <a:latin typeface="Arial" panose="020B0604020202020204" pitchFamily="34" charset="0"/>
              </a:rPr>
              <a:t>1 0000</a:t>
            </a:r>
            <a:r>
              <a:rPr lang="en-US" altLang="zh-CN" sz="1800" b="1">
                <a:solidFill>
                  <a:srgbClr val="ED1611"/>
                </a:solidFill>
                <a:latin typeface="Arial" panose="020B0604020202020204" pitchFamily="34" charset="0"/>
              </a:rPr>
              <a:t> </a:t>
            </a:r>
            <a:r>
              <a:rPr lang="en-US" altLang="zh-CN" sz="1800" b="1">
                <a:solidFill>
                  <a:schemeClr val="hlink"/>
                </a:solidFill>
                <a:latin typeface="Arial" panose="020B0604020202020204" pitchFamily="34" charset="0"/>
              </a:rPr>
              <a:t>0000 0000 0000 0000</a:t>
            </a:r>
          </a:p>
          <a:p>
            <a:pPr algn="just"/>
            <a:r>
              <a:rPr lang="en-US" altLang="zh-CN" sz="1800" b="1">
                <a:solidFill>
                  <a:srgbClr val="ED1611"/>
                </a:solidFill>
                <a:latin typeface="Arial" panose="020B0604020202020204" pitchFamily="34" charset="0"/>
              </a:rPr>
              <a:t>1010 11</a:t>
            </a:r>
            <a:r>
              <a:rPr lang="en-US" altLang="zh-CN" sz="1800" b="1">
                <a:solidFill>
                  <a:srgbClr val="008000"/>
                </a:solidFill>
                <a:latin typeface="Arial" panose="020B0604020202020204" pitchFamily="34" charset="0"/>
              </a:rPr>
              <a:t>00 010</a:t>
            </a:r>
            <a:r>
              <a:rPr lang="en-US" altLang="zh-CN" sz="1800" b="1">
                <a:latin typeface="Arial" panose="020B0604020202020204" pitchFamily="34" charset="0"/>
              </a:rPr>
              <a:t>0 1111</a:t>
            </a:r>
            <a:r>
              <a:rPr lang="en-US" altLang="zh-CN" sz="1800" b="1">
                <a:solidFill>
                  <a:schemeClr val="hlink"/>
                </a:solidFill>
                <a:latin typeface="Arial" panose="020B0604020202020204" pitchFamily="34" charset="0"/>
              </a:rPr>
              <a:t> 0000 0000 0000 0100</a:t>
            </a:r>
          </a:p>
          <a:p>
            <a:endParaRPr lang="en-US" altLang="zh-CN">
              <a:latin typeface="Arial" panose="020B0604020202020204" pitchFamily="34" charset="0"/>
            </a:endParaRPr>
          </a:p>
        </p:txBody>
      </p:sp>
      <p:sp>
        <p:nvSpPr>
          <p:cNvPr id="247818" name="Line 1034"/>
          <p:cNvSpPr>
            <a:spLocks noChangeShapeType="1"/>
          </p:cNvSpPr>
          <p:nvPr/>
        </p:nvSpPr>
        <p:spPr bwMode="auto">
          <a:xfrm>
            <a:off x="0" y="4513263"/>
            <a:ext cx="3898900" cy="0"/>
          </a:xfrm>
          <a:prstGeom prst="line">
            <a:avLst/>
          </a:prstGeom>
          <a:noFill/>
          <a:ln w="57150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grpSp>
        <p:nvGrpSpPr>
          <p:cNvPr id="2" name="Group 1037"/>
          <p:cNvGrpSpPr>
            <a:grpSpLocks/>
          </p:cNvGrpSpPr>
          <p:nvPr/>
        </p:nvGrpSpPr>
        <p:grpSpPr bwMode="auto">
          <a:xfrm>
            <a:off x="25400" y="2392363"/>
            <a:ext cx="508000" cy="2082800"/>
            <a:chOff x="16" y="1624"/>
            <a:chExt cx="320" cy="1312"/>
          </a:xfrm>
        </p:grpSpPr>
        <p:sp>
          <p:nvSpPr>
            <p:cNvPr id="15376" name="Line 1035"/>
            <p:cNvSpPr>
              <a:spLocks noChangeShapeType="1"/>
            </p:cNvSpPr>
            <p:nvPr/>
          </p:nvSpPr>
          <p:spPr bwMode="auto">
            <a:xfrm flipV="1">
              <a:off x="176" y="2064"/>
              <a:ext cx="0" cy="872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5377" name="Text Box 1036"/>
            <p:cNvSpPr txBox="1">
              <a:spLocks noChangeArrowheads="1"/>
            </p:cNvSpPr>
            <p:nvPr/>
          </p:nvSpPr>
          <p:spPr bwMode="auto">
            <a:xfrm>
              <a:off x="16" y="1624"/>
              <a:ext cx="320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zh-CN" altLang="en-US" sz="2000" b="1">
                  <a:solidFill>
                    <a:srgbClr val="008000"/>
                  </a:solidFill>
                </a:rPr>
                <a:t>软件</a:t>
              </a:r>
            </a:p>
          </p:txBody>
        </p:sp>
      </p:grpSp>
      <p:grpSp>
        <p:nvGrpSpPr>
          <p:cNvPr id="3" name="Group 1041"/>
          <p:cNvGrpSpPr>
            <a:grpSpLocks/>
          </p:cNvGrpSpPr>
          <p:nvPr/>
        </p:nvGrpSpPr>
        <p:grpSpPr bwMode="auto">
          <a:xfrm>
            <a:off x="25400" y="4525963"/>
            <a:ext cx="508000" cy="1333500"/>
            <a:chOff x="16" y="2968"/>
            <a:chExt cx="320" cy="840"/>
          </a:xfrm>
        </p:grpSpPr>
        <p:sp>
          <p:nvSpPr>
            <p:cNvPr id="15374" name="Line 1039"/>
            <p:cNvSpPr>
              <a:spLocks noChangeShapeType="1"/>
            </p:cNvSpPr>
            <p:nvPr/>
          </p:nvSpPr>
          <p:spPr bwMode="auto">
            <a:xfrm flipH="1">
              <a:off x="176" y="2968"/>
              <a:ext cx="0" cy="384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5375" name="Text Box 1040"/>
            <p:cNvSpPr txBox="1">
              <a:spLocks noChangeArrowheads="1"/>
            </p:cNvSpPr>
            <p:nvPr/>
          </p:nvSpPr>
          <p:spPr bwMode="auto">
            <a:xfrm>
              <a:off x="16" y="3366"/>
              <a:ext cx="320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zh-CN" altLang="en-US" sz="2000" b="1">
                  <a:solidFill>
                    <a:srgbClr val="008000"/>
                  </a:solidFill>
                </a:rPr>
                <a:t>硬件</a:t>
              </a:r>
            </a:p>
          </p:txBody>
        </p:sp>
      </p:grpSp>
      <p:sp>
        <p:nvSpPr>
          <p:cNvPr id="43027" name="Text Box 19"/>
          <p:cNvSpPr txBox="1">
            <a:spLocks noChangeArrowheads="1"/>
          </p:cNvSpPr>
          <p:nvPr/>
        </p:nvSpPr>
        <p:spPr bwMode="auto">
          <a:xfrm>
            <a:off x="777875" y="6016625"/>
            <a:ext cx="78232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zh-CN" altLang="en-US" sz="2000" b="1">
                <a:solidFill>
                  <a:srgbClr val="B311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指令就是一串</a:t>
            </a:r>
            <a:r>
              <a:rPr lang="en-US" altLang="zh-CN" sz="2000" b="1">
                <a:solidFill>
                  <a:srgbClr val="B311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0/1</a:t>
            </a:r>
            <a:r>
              <a:rPr lang="zh-CN" altLang="en-US" sz="2000" b="1">
                <a:solidFill>
                  <a:srgbClr val="B311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序列，其中要告诉</a:t>
            </a:r>
            <a:r>
              <a:rPr lang="en-US" altLang="zh-CN" sz="2000" b="1">
                <a:solidFill>
                  <a:srgbClr val="B311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CPU</a:t>
            </a:r>
            <a:r>
              <a:rPr lang="zh-CN" altLang="en-US" sz="2000" b="1">
                <a:solidFill>
                  <a:srgbClr val="B311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从哪里取数据、</a:t>
            </a:r>
            <a:r>
              <a:rPr lang="en-US" altLang="zh-CN" sz="2000" b="1">
                <a:solidFill>
                  <a:srgbClr val="B311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CPU</a:t>
            </a:r>
            <a:r>
              <a:rPr lang="zh-CN" altLang="en-US" sz="2000" b="1">
                <a:solidFill>
                  <a:srgbClr val="B311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做什么操作、结果存到哪里等。</a:t>
            </a:r>
          </a:p>
        </p:txBody>
      </p:sp>
      <p:sp>
        <p:nvSpPr>
          <p:cNvPr id="43028" name="Text Box 20"/>
          <p:cNvSpPr txBox="1">
            <a:spLocks noChangeArrowheads="1"/>
          </p:cNvSpPr>
          <p:nvPr/>
        </p:nvSpPr>
        <p:spPr bwMode="auto">
          <a:xfrm>
            <a:off x="6407150" y="2541588"/>
            <a:ext cx="15684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zh-CN" altLang="en-US" sz="2000" b="1">
                <a:solidFill>
                  <a:srgbClr val="008000"/>
                </a:solidFill>
                <a:ea typeface="黑体" panose="02010609060101010101" pitchFamily="49" charset="-122"/>
              </a:rPr>
              <a:t>汇编指令和机器指令是一一对应的</a:t>
            </a:r>
          </a:p>
        </p:txBody>
      </p:sp>
      <p:sp>
        <p:nvSpPr>
          <p:cNvPr id="43029" name="Text Box 21"/>
          <p:cNvSpPr txBox="1">
            <a:spLocks noChangeArrowheads="1"/>
          </p:cNvSpPr>
          <p:nvPr/>
        </p:nvSpPr>
        <p:spPr bwMode="auto">
          <a:xfrm>
            <a:off x="6350000" y="928688"/>
            <a:ext cx="2089150" cy="13112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zh-CN" altLang="en-US" sz="2000" b="1">
                <a:solidFill>
                  <a:srgbClr val="008000"/>
                </a:solidFill>
                <a:ea typeface="黑体" panose="02010609060101010101" pitchFamily="49" charset="-122"/>
              </a:rPr>
              <a:t>高级语言好懂，汇编语言勉强，机器语言完全读不懂啊！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7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3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3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3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27" grpId="0"/>
      <p:bldP spid="43028" grpId="0"/>
      <p:bldP spid="4302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257175"/>
            <a:ext cx="7543800" cy="569913"/>
          </a:xfrm>
          <a:noFill/>
        </p:spPr>
        <p:txBody>
          <a:bodyPr lIns="92075" tIns="46038" rIns="92075" bIns="46038" anchor="ctr"/>
          <a:lstStyle/>
          <a:p>
            <a:r>
              <a:rPr lang="zh-CN" altLang="en-US" sz="3600">
                <a:solidFill>
                  <a:srgbClr val="FF3300"/>
                </a:solidFill>
              </a:rPr>
              <a:t>软件到底有哪几类啊？</a:t>
            </a:r>
            <a:endParaRPr lang="zh-CN" altLang="en-US"/>
          </a:p>
        </p:txBody>
      </p:sp>
      <p:sp>
        <p:nvSpPr>
          <p:cNvPr id="245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039813"/>
            <a:ext cx="8891588" cy="5357812"/>
          </a:xfrm>
          <a:noFill/>
        </p:spPr>
        <p:txBody>
          <a:bodyPr/>
          <a:lstStyle/>
          <a:p>
            <a:pPr>
              <a:spcBef>
                <a:spcPct val="40000"/>
              </a:spcBef>
            </a:pPr>
            <a:r>
              <a:rPr lang="en-US" altLang="zh-CN" sz="2000">
                <a:ea typeface="黑体" panose="02010609060101010101" pitchFamily="49" charset="-122"/>
              </a:rPr>
              <a:t>System software(</a:t>
            </a:r>
            <a:r>
              <a:rPr lang="zh-CN" altLang="en-US" sz="2000">
                <a:ea typeface="黑体" panose="02010609060101010101" pitchFamily="49" charset="-122"/>
              </a:rPr>
              <a:t>系统软件</a:t>
            </a:r>
            <a:r>
              <a:rPr lang="en-US" altLang="zh-CN" sz="2000">
                <a:ea typeface="黑体" panose="02010609060101010101" pitchFamily="49" charset="-122"/>
              </a:rPr>
              <a:t>) -</a:t>
            </a:r>
            <a:r>
              <a:rPr lang="en-US" altLang="zh-CN" sz="2000">
                <a:solidFill>
                  <a:srgbClr val="663300"/>
                </a:solidFill>
                <a:ea typeface="黑体" panose="02010609060101010101" pitchFamily="49" charset="-122"/>
              </a:rPr>
              <a:t> </a:t>
            </a:r>
            <a:r>
              <a:rPr lang="zh-CN" altLang="en-US" sz="2000">
                <a:solidFill>
                  <a:srgbClr val="B3110D"/>
                </a:solidFill>
                <a:ea typeface="黑体" panose="02010609060101010101" pitchFamily="49" charset="-122"/>
              </a:rPr>
              <a:t>简化编程过程，并使资源被有效利用</a:t>
            </a:r>
            <a:r>
              <a:rPr lang="en-US" altLang="zh-CN" sz="2000">
                <a:solidFill>
                  <a:schemeClr val="hlink"/>
                </a:solidFill>
                <a:ea typeface="黑体" panose="02010609060101010101" pitchFamily="49" charset="-122"/>
              </a:rPr>
              <a:t>   </a:t>
            </a:r>
          </a:p>
          <a:p>
            <a:pPr marL="573088" lvl="1"/>
            <a:r>
              <a:rPr lang="zh-CN" altLang="en-US" sz="2000">
                <a:solidFill>
                  <a:srgbClr val="663300"/>
                </a:solidFill>
                <a:ea typeface="黑体" panose="02010609060101010101" pitchFamily="49" charset="-122"/>
              </a:rPr>
              <a:t>操作系统（</a:t>
            </a:r>
            <a:r>
              <a:rPr lang="en-US" altLang="zh-CN" sz="2000">
                <a:solidFill>
                  <a:srgbClr val="663300"/>
                </a:solidFill>
                <a:ea typeface="黑体" panose="02010609060101010101" pitchFamily="49" charset="-122"/>
              </a:rPr>
              <a:t>Operating System</a:t>
            </a:r>
            <a:r>
              <a:rPr lang="zh-CN" altLang="en-US" sz="2000">
                <a:solidFill>
                  <a:srgbClr val="663300"/>
                </a:solidFill>
                <a:ea typeface="黑体" panose="02010609060101010101" pitchFamily="49" charset="-122"/>
              </a:rPr>
              <a:t>）：</a:t>
            </a:r>
            <a:r>
              <a:rPr lang="zh-CN" altLang="en-US" sz="2000">
                <a:solidFill>
                  <a:srgbClr val="B3110D"/>
                </a:solidFill>
                <a:ea typeface="黑体" panose="02010609060101010101" pitchFamily="49" charset="-122"/>
              </a:rPr>
              <a:t>资源管理，用户接口</a:t>
            </a:r>
          </a:p>
          <a:p>
            <a:pPr marL="573088" lvl="1"/>
            <a:r>
              <a:rPr lang="zh-CN" altLang="en-US" sz="2000">
                <a:solidFill>
                  <a:srgbClr val="663300"/>
                </a:solidFill>
                <a:ea typeface="黑体" panose="02010609060101010101" pitchFamily="49" charset="-122"/>
              </a:rPr>
              <a:t>语言处理系统：翻译程序</a:t>
            </a:r>
            <a:r>
              <a:rPr lang="en-US" altLang="zh-CN" sz="2000">
                <a:solidFill>
                  <a:srgbClr val="663300"/>
                </a:solidFill>
                <a:ea typeface="黑体" panose="02010609060101010101" pitchFamily="49" charset="-122"/>
              </a:rPr>
              <a:t>+ </a:t>
            </a:r>
            <a:r>
              <a:rPr lang="en-US" altLang="zh-CN" sz="2000">
                <a:solidFill>
                  <a:schemeClr val="tx1"/>
                </a:solidFill>
                <a:ea typeface="黑体" panose="02010609060101010101" pitchFamily="49" charset="-122"/>
              </a:rPr>
              <a:t>Linker, Debug, etc</a:t>
            </a:r>
            <a:r>
              <a:rPr lang="en-US" altLang="zh-CN" sz="2000">
                <a:solidFill>
                  <a:srgbClr val="663300"/>
                </a:solidFill>
                <a:ea typeface="黑体" panose="02010609060101010101" pitchFamily="49" charset="-122"/>
              </a:rPr>
              <a:t> …</a:t>
            </a:r>
          </a:p>
          <a:p>
            <a:pPr marL="1095375" lvl="2"/>
            <a:r>
              <a:rPr lang="zh-CN" altLang="en-US" sz="2000">
                <a:solidFill>
                  <a:srgbClr val="663300"/>
                </a:solidFill>
                <a:ea typeface="黑体" panose="02010609060101010101" pitchFamily="49" charset="-122"/>
              </a:rPr>
              <a:t>翻译程序</a:t>
            </a:r>
            <a:r>
              <a:rPr lang="en-US" altLang="zh-CN" sz="2000">
                <a:solidFill>
                  <a:srgbClr val="663300"/>
                </a:solidFill>
                <a:ea typeface="黑体" panose="02010609060101010101" pitchFamily="49" charset="-122"/>
              </a:rPr>
              <a:t>(Translator)</a:t>
            </a:r>
            <a:r>
              <a:rPr lang="zh-CN" altLang="en-US" sz="2000">
                <a:solidFill>
                  <a:srgbClr val="663300"/>
                </a:solidFill>
                <a:ea typeface="黑体" panose="02010609060101010101" pitchFamily="49" charset="-122"/>
              </a:rPr>
              <a:t>有三类：</a:t>
            </a:r>
          </a:p>
          <a:p>
            <a:pPr marL="1274763" lvl="3" indent="0">
              <a:spcBef>
                <a:spcPct val="40000"/>
              </a:spcBef>
              <a:buSzPct val="85000"/>
              <a:buFont typeface="Wingdings" panose="05000000000000000000" pitchFamily="2" charset="2"/>
              <a:buNone/>
            </a:pPr>
            <a:r>
              <a:rPr lang="zh-CN" altLang="en-US" b="1">
                <a:solidFill>
                  <a:srgbClr val="ED161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汇编程序</a:t>
            </a:r>
            <a:r>
              <a:rPr lang="en-US" altLang="zh-CN" b="1">
                <a:solidFill>
                  <a:srgbClr val="ED161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(Assembler)</a:t>
            </a:r>
            <a:r>
              <a:rPr lang="zh-CN" altLang="en-US" b="1">
                <a:solidFill>
                  <a:srgbClr val="ED161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：</a:t>
            </a:r>
            <a:r>
              <a:rPr lang="zh-CN" altLang="en-US" b="1">
                <a:solidFill>
                  <a:schemeClr val="accent2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汇编语言源程序→机器语言目标程序</a:t>
            </a:r>
          </a:p>
          <a:p>
            <a:pPr marL="1274763" lvl="3" indent="0">
              <a:spcBef>
                <a:spcPct val="40000"/>
              </a:spcBef>
              <a:buSzPct val="85000"/>
              <a:buFont typeface="Wingdings" panose="05000000000000000000" pitchFamily="2" charset="2"/>
              <a:buNone/>
            </a:pPr>
            <a:r>
              <a:rPr lang="zh-CN" altLang="en-US" b="1">
                <a:solidFill>
                  <a:srgbClr val="ED161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编译程序</a:t>
            </a:r>
            <a:r>
              <a:rPr lang="en-US" altLang="zh-CN" b="1">
                <a:solidFill>
                  <a:srgbClr val="ED161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(Complier)</a:t>
            </a:r>
            <a:r>
              <a:rPr lang="zh-CN" altLang="en-US" b="1">
                <a:solidFill>
                  <a:srgbClr val="ED161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：</a:t>
            </a:r>
            <a:r>
              <a:rPr lang="zh-CN" altLang="en-US" b="1">
                <a:solidFill>
                  <a:schemeClr val="accent2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高级语言源程序→汇编</a:t>
            </a:r>
            <a:r>
              <a:rPr lang="en-US" altLang="zh-CN" b="1">
                <a:solidFill>
                  <a:schemeClr val="accent2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/</a:t>
            </a:r>
            <a:r>
              <a:rPr lang="zh-CN" altLang="en-US" b="1">
                <a:solidFill>
                  <a:schemeClr val="accent2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机器语言目标程序</a:t>
            </a:r>
            <a:endParaRPr lang="zh-CN" altLang="en-US" b="1">
              <a:solidFill>
                <a:srgbClr val="000000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  <a:p>
            <a:pPr marL="1274763" lvl="3" indent="0">
              <a:spcBef>
                <a:spcPct val="40000"/>
              </a:spcBef>
              <a:buSzPct val="85000"/>
              <a:buFont typeface="Wingdings" panose="05000000000000000000" pitchFamily="2" charset="2"/>
              <a:buNone/>
            </a:pPr>
            <a:r>
              <a:rPr lang="zh-CN" altLang="en-US" b="1">
                <a:solidFill>
                  <a:srgbClr val="ED161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解释程序</a:t>
            </a:r>
            <a:r>
              <a:rPr lang="en-US" altLang="zh-CN" b="1">
                <a:solidFill>
                  <a:srgbClr val="ED161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(Interpreter )</a:t>
            </a:r>
            <a:r>
              <a:rPr lang="zh-CN" altLang="en-US" b="1">
                <a:solidFill>
                  <a:srgbClr val="ED161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：</a:t>
            </a:r>
            <a:r>
              <a:rPr lang="zh-CN" altLang="en-US" b="1">
                <a:solidFill>
                  <a:schemeClr val="accent2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将高级语言语句逐条翻译成机器指令并立即执行</a:t>
            </a:r>
            <a:r>
              <a:rPr lang="en-US" altLang="zh-CN" b="1">
                <a:solidFill>
                  <a:schemeClr val="accent2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,</a:t>
            </a:r>
            <a:r>
              <a:rPr lang="zh-CN" altLang="en-US" b="1">
                <a:solidFill>
                  <a:schemeClr val="accent2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不生成目标文件。</a:t>
            </a:r>
            <a:endParaRPr lang="en-US" altLang="zh-CN" b="1">
              <a:solidFill>
                <a:schemeClr val="hlink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  <a:p>
            <a:pPr marL="573088" lvl="1"/>
            <a:r>
              <a:rPr lang="zh-CN" altLang="en-US" sz="2000">
                <a:solidFill>
                  <a:srgbClr val="663300"/>
                </a:solidFill>
                <a:ea typeface="黑体" panose="02010609060101010101" pitchFamily="49" charset="-122"/>
              </a:rPr>
              <a:t>其他实用程序</a:t>
            </a:r>
            <a:r>
              <a:rPr lang="en-US" altLang="zh-CN" sz="2000">
                <a:solidFill>
                  <a:srgbClr val="663300"/>
                </a:solidFill>
                <a:ea typeface="黑体" panose="02010609060101010101" pitchFamily="49" charset="-122"/>
              </a:rPr>
              <a:t>: </a:t>
            </a:r>
            <a:r>
              <a:rPr lang="zh-CN" altLang="en-US" sz="2000">
                <a:solidFill>
                  <a:srgbClr val="663300"/>
                </a:solidFill>
                <a:ea typeface="黑体" panose="02010609060101010101" pitchFamily="49" charset="-122"/>
              </a:rPr>
              <a:t>如：磁盘碎片整理程序、备份程序等</a:t>
            </a:r>
            <a:endParaRPr lang="en-US" altLang="zh-CN" sz="2000">
              <a:solidFill>
                <a:srgbClr val="000000"/>
              </a:solidFill>
              <a:ea typeface="黑体" panose="02010609060101010101" pitchFamily="49" charset="-122"/>
            </a:endParaRPr>
          </a:p>
          <a:p>
            <a:pPr>
              <a:spcBef>
                <a:spcPct val="40000"/>
              </a:spcBef>
            </a:pPr>
            <a:r>
              <a:rPr lang="en-US" altLang="zh-CN" sz="2000">
                <a:ea typeface="黑体" panose="02010609060101010101" pitchFamily="49" charset="-122"/>
              </a:rPr>
              <a:t>Application software(</a:t>
            </a:r>
            <a:r>
              <a:rPr lang="zh-CN" altLang="en-US" sz="2000">
                <a:ea typeface="黑体" panose="02010609060101010101" pitchFamily="49" charset="-122"/>
              </a:rPr>
              <a:t>应用软件</a:t>
            </a:r>
            <a:r>
              <a:rPr lang="en-US" altLang="zh-CN" sz="2000">
                <a:ea typeface="黑体" panose="02010609060101010101" pitchFamily="49" charset="-122"/>
              </a:rPr>
              <a:t>)</a:t>
            </a:r>
            <a:r>
              <a:rPr lang="zh-CN" altLang="en-US" sz="2000">
                <a:ea typeface="黑体" panose="02010609060101010101" pitchFamily="49" charset="-122"/>
              </a:rPr>
              <a:t> </a:t>
            </a:r>
            <a:r>
              <a:rPr lang="en-US" altLang="zh-CN" sz="2000">
                <a:ea typeface="黑体" panose="02010609060101010101" pitchFamily="49" charset="-122"/>
              </a:rPr>
              <a:t>- </a:t>
            </a:r>
            <a:r>
              <a:rPr lang="zh-CN" altLang="en-US" sz="2000">
                <a:solidFill>
                  <a:srgbClr val="B3110D"/>
                </a:solidFill>
                <a:ea typeface="黑体" panose="02010609060101010101" pitchFamily="49" charset="-122"/>
              </a:rPr>
              <a:t>解决具体应用问题</a:t>
            </a:r>
            <a:r>
              <a:rPr lang="en-US" altLang="zh-CN" sz="2000">
                <a:solidFill>
                  <a:srgbClr val="B3110D"/>
                </a:solidFill>
                <a:ea typeface="黑体" panose="02010609060101010101" pitchFamily="49" charset="-122"/>
              </a:rPr>
              <a:t>/</a:t>
            </a:r>
            <a:r>
              <a:rPr lang="zh-CN" altLang="en-US" sz="2000">
                <a:solidFill>
                  <a:srgbClr val="B3110D"/>
                </a:solidFill>
                <a:ea typeface="黑体" panose="02010609060101010101" pitchFamily="49" charset="-122"/>
              </a:rPr>
              <a:t>完成具体应用任务</a:t>
            </a:r>
          </a:p>
          <a:p>
            <a:pPr marL="573088" lvl="1"/>
            <a:r>
              <a:rPr lang="zh-CN" altLang="en-US" sz="2000">
                <a:solidFill>
                  <a:srgbClr val="663300"/>
                </a:solidFill>
                <a:ea typeface="黑体" panose="02010609060101010101" pitchFamily="49" charset="-122"/>
              </a:rPr>
              <a:t>各类媒体处理程序：</a:t>
            </a:r>
            <a:r>
              <a:rPr lang="en-US" altLang="zh-CN" sz="2000">
                <a:solidFill>
                  <a:srgbClr val="663300"/>
                </a:solidFill>
                <a:ea typeface="黑体" panose="02010609060101010101" pitchFamily="49" charset="-122"/>
              </a:rPr>
              <a:t>Word/ Image/ Graphics/…</a:t>
            </a:r>
          </a:p>
          <a:p>
            <a:pPr marL="573088" lvl="1"/>
            <a:r>
              <a:rPr lang="zh-CN" altLang="en-US" sz="2000">
                <a:solidFill>
                  <a:srgbClr val="663300"/>
                </a:solidFill>
                <a:ea typeface="黑体" panose="02010609060101010101" pitchFamily="49" charset="-122"/>
              </a:rPr>
              <a:t>管理信息系统 </a:t>
            </a:r>
            <a:r>
              <a:rPr lang="en-US" altLang="zh-CN" sz="2000">
                <a:solidFill>
                  <a:srgbClr val="663300"/>
                </a:solidFill>
                <a:ea typeface="黑体" panose="02010609060101010101" pitchFamily="49" charset="-122"/>
              </a:rPr>
              <a:t>(MIS)  </a:t>
            </a:r>
          </a:p>
          <a:p>
            <a:pPr marL="573088" lvl="1"/>
            <a:r>
              <a:rPr lang="zh-CN" altLang="en-US" sz="2000">
                <a:solidFill>
                  <a:srgbClr val="663300"/>
                </a:solidFill>
                <a:ea typeface="黑体" panose="02010609060101010101" pitchFamily="49" charset="-122"/>
              </a:rPr>
              <a:t>游戏软件</a:t>
            </a:r>
            <a:r>
              <a:rPr lang="en-US" altLang="zh-CN" sz="2000">
                <a:solidFill>
                  <a:srgbClr val="663300"/>
                </a:solidFill>
                <a:ea typeface="黑体" panose="02010609060101010101" pitchFamily="49" charset="-122"/>
              </a:rPr>
              <a:t>,  … </a:t>
            </a:r>
            <a:endParaRPr lang="zh-CN" altLang="en-US" sz="2000">
              <a:solidFill>
                <a:srgbClr val="663300"/>
              </a:solidFill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5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457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457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457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457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457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457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457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457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4576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342900" y="228600"/>
            <a:ext cx="6529388" cy="528638"/>
          </a:xfrm>
        </p:spPr>
        <p:txBody>
          <a:bodyPr/>
          <a:lstStyle/>
          <a:p>
            <a:r>
              <a:rPr lang="zh-CN" altLang="en-US" sz="3600"/>
              <a:t>一个典型程序的转换处理过程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52425" y="1566863"/>
            <a:ext cx="3178175" cy="1973262"/>
          </a:xfrm>
        </p:spPr>
        <p:txBody>
          <a:bodyPr/>
          <a:lstStyle/>
          <a:p>
            <a:pPr>
              <a:spcBef>
                <a:spcPct val="0"/>
              </a:spcBef>
              <a:buFontTx/>
              <a:buNone/>
            </a:pPr>
            <a:r>
              <a:rPr lang="en-US" altLang="zh-CN">
                <a:solidFill>
                  <a:schemeClr val="accent2"/>
                </a:solidFill>
                <a:cs typeface="Arial" panose="020B0604020202020204" pitchFamily="34" charset="0"/>
              </a:rPr>
              <a:t>1 #include &lt;stdio.h&gt;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>
                <a:solidFill>
                  <a:schemeClr val="accent2"/>
                </a:solidFill>
                <a:cs typeface="Arial" panose="020B0604020202020204" pitchFamily="34" charset="0"/>
              </a:rPr>
              <a:t>2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>
                <a:solidFill>
                  <a:schemeClr val="accent2"/>
                </a:solidFill>
                <a:cs typeface="Arial" panose="020B0604020202020204" pitchFamily="34" charset="0"/>
              </a:rPr>
              <a:t>3 int main()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>
                <a:solidFill>
                  <a:schemeClr val="accent2"/>
                </a:solidFill>
                <a:cs typeface="Arial" panose="020B0604020202020204" pitchFamily="34" charset="0"/>
              </a:rPr>
              <a:t>4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>
                <a:solidFill>
                  <a:schemeClr val="accent2"/>
                </a:solidFill>
                <a:cs typeface="Arial" panose="020B0604020202020204" pitchFamily="34" charset="0"/>
              </a:rPr>
              <a:t>5 printf("hello, world\n");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>
                <a:solidFill>
                  <a:schemeClr val="accent2"/>
                </a:solidFill>
                <a:cs typeface="Arial" panose="020B0604020202020204" pitchFamily="34" charset="0"/>
              </a:rPr>
              <a:t>6 }</a:t>
            </a:r>
          </a:p>
          <a:p>
            <a:pPr>
              <a:spcBef>
                <a:spcPct val="0"/>
              </a:spcBef>
            </a:pPr>
            <a:endParaRPr lang="zh-CN" altLang="en-US">
              <a:solidFill>
                <a:schemeClr val="accent2"/>
              </a:solidFill>
              <a:cs typeface="Arial" panose="020B0604020202020204" pitchFamily="34" charset="0"/>
            </a:endParaRP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95250" y="1038225"/>
            <a:ext cx="35877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000" b="1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经典的“ </a:t>
            </a:r>
            <a:r>
              <a:rPr lang="en-US" altLang="zh-CN" sz="2000" b="1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hello.c ”C-</a:t>
            </a:r>
            <a:r>
              <a:rPr lang="zh-CN" altLang="en-US" sz="2000" b="1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源程序</a:t>
            </a:r>
          </a:p>
        </p:txBody>
      </p:sp>
      <p:sp>
        <p:nvSpPr>
          <p:cNvPr id="359430" name="Rectangle 6"/>
          <p:cNvSpPr>
            <a:spLocks noChangeArrowheads="1"/>
          </p:cNvSpPr>
          <p:nvPr/>
        </p:nvSpPr>
        <p:spPr bwMode="auto">
          <a:xfrm>
            <a:off x="3563938" y="1506538"/>
            <a:ext cx="5372100" cy="2057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dist"/>
            <a:r>
              <a:rPr lang="en-US" altLang="zh-CN" sz="1600" b="1">
                <a:solidFill>
                  <a:srgbClr val="ED1611"/>
                </a:solidFill>
              </a:rPr>
              <a:t># i n c l u d e &lt;sp&gt; &lt; s t d i o .</a:t>
            </a:r>
          </a:p>
          <a:p>
            <a:pPr algn="dist"/>
            <a:r>
              <a:rPr lang="en-US" altLang="zh-CN" sz="1600" b="1"/>
              <a:t>35 105 110 99 108 117 100 101 32 60 115 116 100 105 111 46</a:t>
            </a:r>
          </a:p>
          <a:p>
            <a:pPr algn="dist"/>
            <a:r>
              <a:rPr lang="en-US" altLang="zh-CN" sz="1600" b="1">
                <a:solidFill>
                  <a:srgbClr val="ED1611"/>
                </a:solidFill>
              </a:rPr>
              <a:t>h &gt; \n \n i n t &lt;sp&gt; m a i n ( ) \n {</a:t>
            </a:r>
          </a:p>
          <a:p>
            <a:pPr algn="dist"/>
            <a:r>
              <a:rPr lang="en-US" altLang="zh-CN" sz="1600" b="1"/>
              <a:t>104 62 10 10 105 110 116 32 109 97 105 110 40 41 10 123</a:t>
            </a:r>
          </a:p>
          <a:p>
            <a:pPr algn="dist"/>
            <a:r>
              <a:rPr lang="en-US" altLang="zh-CN" sz="1600" b="1">
                <a:solidFill>
                  <a:srgbClr val="ED1611"/>
                </a:solidFill>
              </a:rPr>
              <a:t>\n &lt;sp&gt; &lt;sp&gt; &lt;sp&gt; &lt;sp&gt; p r i n t f ( " h e l</a:t>
            </a:r>
          </a:p>
          <a:p>
            <a:pPr algn="dist"/>
            <a:r>
              <a:rPr lang="en-US" altLang="zh-CN" sz="1600" b="1"/>
              <a:t>10 32 32 32 32 112 114 105 110 116 102 40 34 104 101 108</a:t>
            </a:r>
          </a:p>
          <a:p>
            <a:pPr algn="dist"/>
            <a:r>
              <a:rPr lang="en-US" altLang="zh-CN" sz="1600" b="1">
                <a:solidFill>
                  <a:srgbClr val="ED1611"/>
                </a:solidFill>
              </a:rPr>
              <a:t>l o , &lt;sp&gt; w o r l d \ n " ) ; \n }</a:t>
            </a:r>
          </a:p>
          <a:p>
            <a:pPr algn="dist"/>
            <a:r>
              <a:rPr lang="en-US" altLang="zh-CN" sz="1600" b="1"/>
              <a:t>108 111 44 32 119 111 114 108 100 92 110 34 41 59 10 125</a:t>
            </a:r>
          </a:p>
        </p:txBody>
      </p:sp>
      <p:sp>
        <p:nvSpPr>
          <p:cNvPr id="359431" name="Text Box 7"/>
          <p:cNvSpPr txBox="1">
            <a:spLocks noChangeArrowheads="1"/>
          </p:cNvSpPr>
          <p:nvPr/>
        </p:nvSpPr>
        <p:spPr bwMode="auto">
          <a:xfrm>
            <a:off x="3570288" y="1058863"/>
            <a:ext cx="4992687" cy="43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CN" sz="2200" b="1" dirty="0" err="1">
                <a:solidFill>
                  <a:schemeClr val="accent2"/>
                </a:solidFill>
                <a:latin typeface="+mn-lt"/>
                <a:ea typeface="黑体" pitchFamily="49" charset="-122"/>
                <a:cs typeface="Arial" charset="0"/>
              </a:rPr>
              <a:t>hello.c</a:t>
            </a:r>
            <a:r>
              <a:rPr lang="zh-CN" altLang="en-US" sz="2200" b="1" dirty="0">
                <a:solidFill>
                  <a:schemeClr val="accent2"/>
                </a:solidFill>
                <a:latin typeface="+mn-lt"/>
                <a:ea typeface="黑体" pitchFamily="49" charset="-122"/>
                <a:cs typeface="Arial" charset="0"/>
              </a:rPr>
              <a:t>的</a:t>
            </a:r>
            <a:r>
              <a:rPr lang="en-US" altLang="zh-CN" sz="2200" b="1" dirty="0">
                <a:solidFill>
                  <a:schemeClr val="accent2"/>
                </a:solidFill>
                <a:latin typeface="+mn-lt"/>
                <a:ea typeface="黑体" pitchFamily="49" charset="-122"/>
                <a:cs typeface="Arial" charset="0"/>
              </a:rPr>
              <a:t>ASCII</a:t>
            </a:r>
            <a:r>
              <a:rPr lang="zh-CN" altLang="en-US" sz="2200" b="1" dirty="0">
                <a:solidFill>
                  <a:schemeClr val="accent2"/>
                </a:solidFill>
                <a:latin typeface="+mn-lt"/>
                <a:ea typeface="黑体" pitchFamily="49" charset="-122"/>
                <a:cs typeface="Arial" charset="0"/>
              </a:rPr>
              <a:t>文本表示</a:t>
            </a:r>
          </a:p>
        </p:txBody>
      </p:sp>
      <p:sp>
        <p:nvSpPr>
          <p:cNvPr id="359438" name="AutoShape 14"/>
          <p:cNvSpPr>
            <a:spLocks noChangeArrowheads="1"/>
          </p:cNvSpPr>
          <p:nvPr/>
        </p:nvSpPr>
        <p:spPr bwMode="auto">
          <a:xfrm>
            <a:off x="5353050" y="3978275"/>
            <a:ext cx="3733800" cy="1038225"/>
          </a:xfrm>
          <a:prstGeom prst="cloudCallout">
            <a:avLst>
              <a:gd name="adj1" fmla="val -53231"/>
              <a:gd name="adj2" fmla="val 24005"/>
            </a:avLst>
          </a:prstGeom>
          <a:solidFill>
            <a:schemeClr val="bg1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000" b="1">
                <a:solidFill>
                  <a:srgbClr val="ED161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计算机能够直接识别</a:t>
            </a:r>
            <a:r>
              <a:rPr lang="en-US" altLang="zh-CN" sz="2000" b="1">
                <a:solidFill>
                  <a:srgbClr val="ED161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hello.c</a:t>
            </a:r>
            <a:r>
              <a:rPr lang="zh-CN" altLang="en-US" sz="2000" b="1">
                <a:solidFill>
                  <a:srgbClr val="ED161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源程序吗？</a:t>
            </a:r>
          </a:p>
        </p:txBody>
      </p:sp>
      <p:sp>
        <p:nvSpPr>
          <p:cNvPr id="359439" name="AutoShape 15"/>
          <p:cNvSpPr>
            <a:spLocks noChangeArrowheads="1"/>
          </p:cNvSpPr>
          <p:nvPr/>
        </p:nvSpPr>
        <p:spPr bwMode="auto">
          <a:xfrm>
            <a:off x="339725" y="4279900"/>
            <a:ext cx="4705350" cy="944563"/>
          </a:xfrm>
          <a:prstGeom prst="cloudCallout">
            <a:avLst>
              <a:gd name="adj1" fmla="val 37208"/>
              <a:gd name="adj2" fmla="val 15843"/>
            </a:avLst>
          </a:prstGeom>
          <a:solidFill>
            <a:schemeClr val="bg1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000" b="1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不能，需要转换为机器语言代码</a:t>
            </a:r>
            <a:r>
              <a:rPr lang="en-US" altLang="zh-CN" sz="2000" b="1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! </a:t>
            </a:r>
            <a:r>
              <a:rPr lang="zh-CN" altLang="en-US" sz="2000" b="1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即：编译、汇编等</a:t>
            </a:r>
          </a:p>
        </p:txBody>
      </p:sp>
      <p:sp>
        <p:nvSpPr>
          <p:cNvPr id="359440" name="Text Box 16"/>
          <p:cNvSpPr txBox="1">
            <a:spLocks noChangeArrowheads="1"/>
          </p:cNvSpPr>
          <p:nvPr/>
        </p:nvSpPr>
        <p:spPr bwMode="auto">
          <a:xfrm>
            <a:off x="217488" y="3324225"/>
            <a:ext cx="274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l">
              <a:spcBef>
                <a:spcPct val="20000"/>
              </a:spcBef>
            </a:pPr>
            <a:r>
              <a:rPr lang="zh-CN" altLang="en-US" sz="2000" b="1">
                <a:solidFill>
                  <a:srgbClr val="CC33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输出“</a:t>
            </a:r>
            <a:r>
              <a:rPr lang="en-US" altLang="zh-CN" sz="2000" b="1">
                <a:solidFill>
                  <a:srgbClr val="CC33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hello,world”</a:t>
            </a:r>
          </a:p>
        </p:txBody>
      </p:sp>
      <p:pic>
        <p:nvPicPr>
          <p:cNvPr id="7183" name="Picture 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51263"/>
            <a:ext cx="9144000" cy="2874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84" name="Text Box 16"/>
          <p:cNvSpPr txBox="1">
            <a:spLocks noChangeArrowheads="1"/>
          </p:cNvSpPr>
          <p:nvPr/>
        </p:nvSpPr>
        <p:spPr bwMode="auto">
          <a:xfrm>
            <a:off x="122238" y="6462713"/>
            <a:ext cx="7534275" cy="3667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zh-CN" altLang="en-US" sz="1800" b="1">
                <a:solidFill>
                  <a:srgbClr val="FF3300"/>
                </a:solidFill>
                <a:ea typeface="微软雅黑" panose="020B0503020204020204" pitchFamily="34" charset="-122"/>
              </a:rPr>
              <a:t>程序的不同形态：源程序、可重定位目标程序、可执行目标程序、进程</a:t>
            </a:r>
            <a:endParaRPr lang="en-US" altLang="zh-CN" sz="1800" b="1">
              <a:solidFill>
                <a:srgbClr val="FF3300"/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59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594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59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59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59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7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9430" grpId="0" animBg="1"/>
      <p:bldP spid="359438" grpId="0" animBg="1"/>
      <p:bldP spid="359439" grpId="0" animBg="1"/>
      <p:bldP spid="359440" grpId="0"/>
      <p:bldP spid="718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5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675" y="928688"/>
            <a:ext cx="7708900" cy="4957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>
          <a:xfrm>
            <a:off x="800100" y="228600"/>
            <a:ext cx="5629275" cy="528638"/>
          </a:xfrm>
        </p:spPr>
        <p:txBody>
          <a:bodyPr/>
          <a:lstStyle/>
          <a:p>
            <a:r>
              <a:rPr lang="en-US" altLang="zh-CN" sz="3600"/>
              <a:t>Hello</a:t>
            </a:r>
            <a:r>
              <a:rPr lang="zh-CN" altLang="en-US" sz="3600"/>
              <a:t>程序的数据流动过程</a:t>
            </a:r>
          </a:p>
        </p:txBody>
      </p:sp>
      <p:sp>
        <p:nvSpPr>
          <p:cNvPr id="364552" name="Line 8"/>
          <p:cNvSpPr>
            <a:spLocks noChangeShapeType="1"/>
          </p:cNvSpPr>
          <p:nvPr/>
        </p:nvSpPr>
        <p:spPr bwMode="auto">
          <a:xfrm flipV="1">
            <a:off x="1643063" y="3978275"/>
            <a:ext cx="0" cy="609600"/>
          </a:xfrm>
          <a:prstGeom prst="line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64553" name="Line 9"/>
          <p:cNvSpPr>
            <a:spLocks noChangeShapeType="1"/>
          </p:cNvSpPr>
          <p:nvPr/>
        </p:nvSpPr>
        <p:spPr bwMode="auto">
          <a:xfrm>
            <a:off x="1628775" y="3992563"/>
            <a:ext cx="2974975" cy="0"/>
          </a:xfrm>
          <a:prstGeom prst="line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64554" name="Line 10"/>
          <p:cNvSpPr>
            <a:spLocks noChangeShapeType="1"/>
          </p:cNvSpPr>
          <p:nvPr/>
        </p:nvSpPr>
        <p:spPr bwMode="auto">
          <a:xfrm flipV="1">
            <a:off x="4589463" y="3354388"/>
            <a:ext cx="0" cy="625475"/>
          </a:xfrm>
          <a:prstGeom prst="line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64555" name="Line 11"/>
          <p:cNvSpPr>
            <a:spLocks noChangeShapeType="1"/>
          </p:cNvSpPr>
          <p:nvPr/>
        </p:nvSpPr>
        <p:spPr bwMode="auto">
          <a:xfrm flipH="1" flipV="1">
            <a:off x="2005013" y="3178175"/>
            <a:ext cx="2147887" cy="28575"/>
          </a:xfrm>
          <a:prstGeom prst="line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64556" name="Line 12"/>
          <p:cNvSpPr>
            <a:spLocks noChangeShapeType="1"/>
          </p:cNvSpPr>
          <p:nvPr/>
        </p:nvSpPr>
        <p:spPr bwMode="auto">
          <a:xfrm flipV="1">
            <a:off x="2005013" y="2427288"/>
            <a:ext cx="0" cy="739775"/>
          </a:xfrm>
          <a:prstGeom prst="line">
            <a:avLst/>
          </a:prstGeom>
          <a:noFill/>
          <a:ln w="38100">
            <a:solidFill>
              <a:schemeClr val="accent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1511300" y="4559300"/>
            <a:ext cx="1190625" cy="1268413"/>
            <a:chOff x="1051" y="2980"/>
            <a:chExt cx="750" cy="799"/>
          </a:xfrm>
        </p:grpSpPr>
        <p:sp>
          <p:nvSpPr>
            <p:cNvPr id="18475" name="Line 7"/>
            <p:cNvSpPr>
              <a:spLocks noChangeShapeType="1"/>
            </p:cNvSpPr>
            <p:nvPr/>
          </p:nvSpPr>
          <p:spPr bwMode="auto">
            <a:xfrm flipH="1" flipV="1">
              <a:off x="1134" y="2980"/>
              <a:ext cx="256" cy="33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8476" name="Text Box 13"/>
            <p:cNvSpPr txBox="1">
              <a:spLocks noChangeArrowheads="1"/>
            </p:cNvSpPr>
            <p:nvPr/>
          </p:nvSpPr>
          <p:spPr bwMode="auto">
            <a:xfrm>
              <a:off x="1051" y="3548"/>
              <a:ext cx="75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zh-CN" sz="1800" b="1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“hello”</a:t>
              </a:r>
            </a:p>
          </p:txBody>
        </p:sp>
      </p:grpSp>
      <p:sp>
        <p:nvSpPr>
          <p:cNvPr id="364559" name="Line 15"/>
          <p:cNvSpPr>
            <a:spLocks noChangeShapeType="1"/>
          </p:cNvSpPr>
          <p:nvPr/>
        </p:nvSpPr>
        <p:spPr bwMode="auto">
          <a:xfrm flipV="1">
            <a:off x="2236788" y="2279650"/>
            <a:ext cx="0" cy="596900"/>
          </a:xfrm>
          <a:prstGeom prst="line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64560" name="Line 16"/>
          <p:cNvSpPr>
            <a:spLocks noChangeShapeType="1"/>
          </p:cNvSpPr>
          <p:nvPr/>
        </p:nvSpPr>
        <p:spPr bwMode="auto">
          <a:xfrm flipH="1" flipV="1">
            <a:off x="2206625" y="2860675"/>
            <a:ext cx="4340225" cy="14288"/>
          </a:xfrm>
          <a:prstGeom prst="line">
            <a:avLst/>
          </a:prstGeom>
          <a:noFill/>
          <a:ln w="38100">
            <a:solidFill>
              <a:schemeClr val="accent1"/>
            </a:solidFill>
            <a:miter lim="800000"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64561" name="Line 17"/>
          <p:cNvSpPr>
            <a:spLocks noChangeShapeType="1"/>
          </p:cNvSpPr>
          <p:nvPr/>
        </p:nvSpPr>
        <p:spPr bwMode="auto">
          <a:xfrm flipV="1">
            <a:off x="5734050" y="3976688"/>
            <a:ext cx="0" cy="625475"/>
          </a:xfrm>
          <a:prstGeom prst="line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64562" name="Line 18"/>
          <p:cNvSpPr>
            <a:spLocks noChangeShapeType="1"/>
          </p:cNvSpPr>
          <p:nvPr/>
        </p:nvSpPr>
        <p:spPr bwMode="auto">
          <a:xfrm>
            <a:off x="4732338" y="3990975"/>
            <a:ext cx="1031875" cy="0"/>
          </a:xfrm>
          <a:prstGeom prst="line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64563" name="Line 19"/>
          <p:cNvSpPr>
            <a:spLocks noChangeShapeType="1"/>
          </p:cNvSpPr>
          <p:nvPr/>
        </p:nvSpPr>
        <p:spPr bwMode="auto">
          <a:xfrm flipV="1">
            <a:off x="4748213" y="3355975"/>
            <a:ext cx="0" cy="625475"/>
          </a:xfrm>
          <a:prstGeom prst="line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64564" name="Line 20"/>
          <p:cNvSpPr>
            <a:spLocks noChangeShapeType="1"/>
          </p:cNvSpPr>
          <p:nvPr/>
        </p:nvSpPr>
        <p:spPr bwMode="auto">
          <a:xfrm flipH="1" flipV="1">
            <a:off x="5030788" y="3222625"/>
            <a:ext cx="1566862" cy="28575"/>
          </a:xfrm>
          <a:prstGeom prst="line">
            <a:avLst/>
          </a:prstGeom>
          <a:noFill/>
          <a:ln w="38100">
            <a:solidFill>
              <a:schemeClr val="accent2"/>
            </a:solidFill>
            <a:miter lim="800000"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64565" name="Text Box 21"/>
          <p:cNvSpPr txBox="1">
            <a:spLocks noChangeArrowheads="1"/>
          </p:cNvSpPr>
          <p:nvPr/>
        </p:nvSpPr>
        <p:spPr bwMode="auto">
          <a:xfrm>
            <a:off x="6157913" y="5446713"/>
            <a:ext cx="1944687" cy="7794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18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Hello</a:t>
            </a:r>
            <a:r>
              <a:rPr lang="zh-CN" altLang="en-US" sz="18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可执行文件</a:t>
            </a:r>
          </a:p>
          <a:p>
            <a:pPr>
              <a:spcBef>
                <a:spcPct val="50000"/>
              </a:spcBef>
            </a:pPr>
            <a:endParaRPr lang="zh-CN" altLang="en-US" sz="1800" b="1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4567" name="Text Box 23"/>
          <p:cNvSpPr txBox="1">
            <a:spLocks noChangeArrowheads="1"/>
          </p:cNvSpPr>
          <p:nvPr/>
        </p:nvSpPr>
        <p:spPr bwMode="auto">
          <a:xfrm>
            <a:off x="4113213" y="1182688"/>
            <a:ext cx="3789362" cy="99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l">
              <a:spcBef>
                <a:spcPct val="15000"/>
              </a:spcBef>
            </a:pPr>
            <a:r>
              <a:rPr lang="en-US" altLang="zh-CN" sz="1800" b="1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Red</a:t>
            </a:r>
            <a:r>
              <a:rPr lang="zh-CN" altLang="en-US" sz="1800" b="1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：</a:t>
            </a:r>
            <a:r>
              <a:rPr lang="en-US" altLang="zh-CN" sz="1800" b="1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shell</a:t>
            </a:r>
            <a:r>
              <a:rPr lang="zh-CN" altLang="en-US" sz="1800" b="1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命令行处理</a:t>
            </a:r>
          </a:p>
          <a:p>
            <a:pPr algn="l">
              <a:spcBef>
                <a:spcPct val="15000"/>
              </a:spcBef>
            </a:pPr>
            <a:r>
              <a:rPr lang="en-US" altLang="zh-CN" sz="1800" b="1">
                <a:solidFill>
                  <a:schemeClr val="accent2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Blue</a:t>
            </a:r>
            <a:r>
              <a:rPr lang="zh-CN" altLang="en-US" sz="1800" b="1">
                <a:solidFill>
                  <a:schemeClr val="accent2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：可执行文件加载</a:t>
            </a:r>
          </a:p>
          <a:p>
            <a:pPr algn="l">
              <a:spcBef>
                <a:spcPct val="15000"/>
              </a:spcBef>
            </a:pPr>
            <a:r>
              <a:rPr lang="en-US" altLang="zh-CN" sz="1800" b="1">
                <a:solidFill>
                  <a:srgbClr val="0080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Cyan</a:t>
            </a:r>
            <a:r>
              <a:rPr lang="zh-CN" altLang="en-US" sz="1800" b="1">
                <a:solidFill>
                  <a:srgbClr val="0080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：</a:t>
            </a:r>
            <a:r>
              <a:rPr lang="en-US" altLang="zh-CN" sz="1800" b="1">
                <a:solidFill>
                  <a:srgbClr val="0080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hello</a:t>
            </a:r>
            <a:r>
              <a:rPr lang="zh-CN" altLang="en-US" sz="1800" b="1">
                <a:solidFill>
                  <a:srgbClr val="0080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执行过程</a:t>
            </a:r>
          </a:p>
        </p:txBody>
      </p:sp>
      <p:sp>
        <p:nvSpPr>
          <p:cNvPr id="364569" name="Text Box 25"/>
          <p:cNvSpPr txBox="1">
            <a:spLocks noChangeArrowheads="1"/>
          </p:cNvSpPr>
          <p:nvPr/>
        </p:nvSpPr>
        <p:spPr bwMode="auto">
          <a:xfrm>
            <a:off x="7532688" y="2600325"/>
            <a:ext cx="103028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16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“hello”</a:t>
            </a:r>
          </a:p>
        </p:txBody>
      </p:sp>
      <p:sp>
        <p:nvSpPr>
          <p:cNvPr id="364570" name="Text Box 26"/>
          <p:cNvSpPr txBox="1">
            <a:spLocks noChangeArrowheads="1"/>
          </p:cNvSpPr>
          <p:nvPr/>
        </p:nvSpPr>
        <p:spPr bwMode="auto">
          <a:xfrm>
            <a:off x="7489825" y="3019425"/>
            <a:ext cx="16541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16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“hello,world/n”</a:t>
            </a:r>
          </a:p>
        </p:txBody>
      </p:sp>
      <p:sp>
        <p:nvSpPr>
          <p:cNvPr id="364571" name="Text Box 27"/>
          <p:cNvSpPr txBox="1">
            <a:spLocks noChangeArrowheads="1"/>
          </p:cNvSpPr>
          <p:nvPr/>
        </p:nvSpPr>
        <p:spPr bwMode="auto">
          <a:xfrm>
            <a:off x="2857500" y="5445125"/>
            <a:ext cx="209073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18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“hello,world/n”</a:t>
            </a:r>
          </a:p>
        </p:txBody>
      </p:sp>
      <p:sp>
        <p:nvSpPr>
          <p:cNvPr id="364573" name="Line 29"/>
          <p:cNvSpPr>
            <a:spLocks noChangeShapeType="1"/>
          </p:cNvSpPr>
          <p:nvPr/>
        </p:nvSpPr>
        <p:spPr bwMode="auto">
          <a:xfrm flipH="1" flipV="1">
            <a:off x="2149475" y="3062288"/>
            <a:ext cx="4427538" cy="14287"/>
          </a:xfrm>
          <a:prstGeom prst="line">
            <a:avLst/>
          </a:prstGeom>
          <a:noFill/>
          <a:ln w="38100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64574" name="Line 30"/>
          <p:cNvSpPr>
            <a:spLocks noChangeShapeType="1"/>
          </p:cNvSpPr>
          <p:nvPr/>
        </p:nvSpPr>
        <p:spPr bwMode="auto">
          <a:xfrm flipV="1">
            <a:off x="2120900" y="2300288"/>
            <a:ext cx="0" cy="739775"/>
          </a:xfrm>
          <a:prstGeom prst="line">
            <a:avLst/>
          </a:prstGeom>
          <a:noFill/>
          <a:ln w="38100">
            <a:solidFill>
              <a:srgbClr val="008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64575" name="Line 31"/>
          <p:cNvSpPr>
            <a:spLocks noChangeShapeType="1"/>
          </p:cNvSpPr>
          <p:nvPr/>
        </p:nvSpPr>
        <p:spPr bwMode="auto">
          <a:xfrm flipH="1" flipV="1">
            <a:off x="1773238" y="2295525"/>
            <a:ext cx="0" cy="1014413"/>
          </a:xfrm>
          <a:prstGeom prst="line">
            <a:avLst/>
          </a:prstGeom>
          <a:noFill/>
          <a:ln w="38100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64576" name="Line 32"/>
          <p:cNvSpPr>
            <a:spLocks noChangeShapeType="1"/>
          </p:cNvSpPr>
          <p:nvPr/>
        </p:nvSpPr>
        <p:spPr bwMode="auto">
          <a:xfrm flipH="1" flipV="1">
            <a:off x="1849438" y="3322638"/>
            <a:ext cx="2351087" cy="28575"/>
          </a:xfrm>
          <a:prstGeom prst="line">
            <a:avLst/>
          </a:prstGeom>
          <a:noFill/>
          <a:ln w="38100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64578" name="Line 34"/>
          <p:cNvSpPr>
            <a:spLocks noChangeShapeType="1"/>
          </p:cNvSpPr>
          <p:nvPr/>
        </p:nvSpPr>
        <p:spPr bwMode="auto">
          <a:xfrm flipV="1">
            <a:off x="4195763" y="3338513"/>
            <a:ext cx="0" cy="465137"/>
          </a:xfrm>
          <a:prstGeom prst="line">
            <a:avLst/>
          </a:prstGeom>
          <a:noFill/>
          <a:ln w="38100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64579" name="Line 35"/>
          <p:cNvSpPr>
            <a:spLocks noChangeShapeType="1"/>
          </p:cNvSpPr>
          <p:nvPr/>
        </p:nvSpPr>
        <p:spPr bwMode="auto">
          <a:xfrm>
            <a:off x="3395663" y="3805238"/>
            <a:ext cx="798512" cy="0"/>
          </a:xfrm>
          <a:prstGeom prst="line">
            <a:avLst/>
          </a:prstGeom>
          <a:noFill/>
          <a:ln w="38100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64581" name="Line 37"/>
          <p:cNvSpPr>
            <a:spLocks noChangeShapeType="1"/>
          </p:cNvSpPr>
          <p:nvPr/>
        </p:nvSpPr>
        <p:spPr bwMode="auto">
          <a:xfrm flipV="1">
            <a:off x="3381375" y="3786188"/>
            <a:ext cx="0" cy="741362"/>
          </a:xfrm>
          <a:prstGeom prst="line">
            <a:avLst/>
          </a:prstGeom>
          <a:noFill/>
          <a:ln w="38100">
            <a:solidFill>
              <a:srgbClr val="008000"/>
            </a:solidFill>
            <a:miter lim="800000"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64582" name="Text Box 38"/>
          <p:cNvSpPr txBox="1">
            <a:spLocks noChangeArrowheads="1"/>
          </p:cNvSpPr>
          <p:nvPr/>
        </p:nvSpPr>
        <p:spPr bwMode="auto">
          <a:xfrm>
            <a:off x="598488" y="6229350"/>
            <a:ext cx="719931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zh-CN" altLang="en-US" sz="1800" b="1">
                <a:solidFill>
                  <a:srgbClr val="ED161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所有过程都是在</a:t>
            </a:r>
            <a:r>
              <a:rPr lang="en-US" altLang="zh-CN" sz="1800" b="1">
                <a:solidFill>
                  <a:srgbClr val="ED161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CPU</a:t>
            </a:r>
            <a:r>
              <a:rPr lang="zh-CN" altLang="en-US" sz="1800" b="1">
                <a:solidFill>
                  <a:srgbClr val="ED161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执行指令所产生的控制信号的作用下进行的。</a:t>
            </a:r>
          </a:p>
        </p:txBody>
      </p:sp>
      <p:sp>
        <p:nvSpPr>
          <p:cNvPr id="364583" name="Text Box 39"/>
          <p:cNvSpPr txBox="1">
            <a:spLocks noChangeArrowheads="1"/>
          </p:cNvSpPr>
          <p:nvPr/>
        </p:nvSpPr>
        <p:spPr bwMode="auto">
          <a:xfrm>
            <a:off x="617538" y="5919788"/>
            <a:ext cx="770731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zh-CN" altLang="en-US" sz="1800" b="1">
                <a:solidFill>
                  <a:schemeClr val="accent2"/>
                </a:solidFill>
                <a:ea typeface="黑体" panose="02010609060101010101" pitchFamily="49" charset="-122"/>
              </a:rPr>
              <a:t>数据经常在各存储部件间传送。故现代计算机大多采用“缓存”技术！</a:t>
            </a:r>
          </a:p>
        </p:txBody>
      </p:sp>
      <p:grpSp>
        <p:nvGrpSpPr>
          <p:cNvPr id="3" name="Group 40"/>
          <p:cNvGrpSpPr>
            <a:grpSpLocks/>
          </p:cNvGrpSpPr>
          <p:nvPr/>
        </p:nvGrpSpPr>
        <p:grpSpPr bwMode="auto">
          <a:xfrm>
            <a:off x="6567488" y="155575"/>
            <a:ext cx="2562225" cy="1006475"/>
            <a:chOff x="901" y="977"/>
            <a:chExt cx="1614" cy="634"/>
          </a:xfrm>
        </p:grpSpPr>
        <p:sp>
          <p:nvSpPr>
            <p:cNvPr id="18473" name="Rectangle 41"/>
            <p:cNvSpPr>
              <a:spLocks noChangeArrowheads="1"/>
            </p:cNvSpPr>
            <p:nvPr/>
          </p:nvSpPr>
          <p:spPr bwMode="auto">
            <a:xfrm>
              <a:off x="901" y="977"/>
              <a:ext cx="1216" cy="634"/>
            </a:xfrm>
            <a:prstGeom prst="rect">
              <a:avLst/>
            </a:prstGeom>
            <a:solidFill>
              <a:schemeClr val="bg1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en-US" altLang="zh-CN" sz="2000" b="1">
                  <a:solidFill>
                    <a:srgbClr val="ED161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Unix&gt;./hello</a:t>
              </a:r>
            </a:p>
            <a:p>
              <a:pPr algn="l"/>
              <a:r>
                <a:rPr lang="en-US" altLang="zh-CN"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hello, world</a:t>
              </a:r>
            </a:p>
            <a:p>
              <a:pPr algn="l"/>
              <a:r>
                <a:rPr lang="en-US" altLang="zh-CN" sz="2000" b="1">
                  <a:latin typeface="Arial" panose="020B0604020202020204" pitchFamily="34" charset="0"/>
                  <a:cs typeface="Arial" panose="020B0604020202020204" pitchFamily="34" charset="0"/>
                </a:rPr>
                <a:t>unix&gt;</a:t>
              </a:r>
            </a:p>
          </p:txBody>
        </p:sp>
        <p:sp>
          <p:nvSpPr>
            <p:cNvPr id="18474" name="Text Box 42"/>
            <p:cNvSpPr txBox="1">
              <a:spLocks noChangeArrowheads="1"/>
            </p:cNvSpPr>
            <p:nvPr/>
          </p:nvSpPr>
          <p:spPr bwMode="auto">
            <a:xfrm>
              <a:off x="1838" y="996"/>
              <a:ext cx="677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zh-CN" sz="1800" b="1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[Enter]</a:t>
              </a:r>
            </a:p>
          </p:txBody>
        </p:sp>
      </p:grpSp>
      <p:grpSp>
        <p:nvGrpSpPr>
          <p:cNvPr id="47146" name="Group 42"/>
          <p:cNvGrpSpPr>
            <a:grpSpLocks/>
          </p:cNvGrpSpPr>
          <p:nvPr/>
        </p:nvGrpSpPr>
        <p:grpSpPr bwMode="auto">
          <a:xfrm>
            <a:off x="6781800" y="1235075"/>
            <a:ext cx="1552575" cy="479425"/>
            <a:chOff x="4272" y="778"/>
            <a:chExt cx="978" cy="302"/>
          </a:xfrm>
        </p:grpSpPr>
        <p:sp>
          <p:nvSpPr>
            <p:cNvPr id="18471" name="AutoShape 39"/>
            <p:cNvSpPr>
              <a:spLocks/>
            </p:cNvSpPr>
            <p:nvPr/>
          </p:nvSpPr>
          <p:spPr bwMode="auto">
            <a:xfrm>
              <a:off x="4272" y="778"/>
              <a:ext cx="154" cy="302"/>
            </a:xfrm>
            <a:prstGeom prst="rightBrace">
              <a:avLst>
                <a:gd name="adj1" fmla="val 21444"/>
                <a:gd name="adj2" fmla="val 47731"/>
              </a:avLst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472" name="Text Box 40"/>
            <p:cNvSpPr txBox="1">
              <a:spLocks noChangeArrowheads="1"/>
            </p:cNvSpPr>
            <p:nvPr/>
          </p:nvSpPr>
          <p:spPr bwMode="auto">
            <a:xfrm>
              <a:off x="4372" y="786"/>
              <a:ext cx="87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zh-CN" altLang="en-US" sz="1800" b="1">
                  <a:ea typeface="微软雅黑" panose="020B0503020204020204" pitchFamily="34" charset="-122"/>
                </a:rPr>
                <a:t>系统软件</a:t>
              </a:r>
            </a:p>
          </p:txBody>
        </p:sp>
      </p:grpSp>
      <p:sp>
        <p:nvSpPr>
          <p:cNvPr id="47145" name="Text Box 41"/>
          <p:cNvSpPr txBox="1">
            <a:spLocks noChangeArrowheads="1"/>
          </p:cNvSpPr>
          <p:nvPr/>
        </p:nvSpPr>
        <p:spPr bwMode="auto">
          <a:xfrm>
            <a:off x="6608763" y="1809750"/>
            <a:ext cx="13938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1800" b="1">
                <a:ea typeface="微软雅黑" panose="020B0503020204020204" pitchFamily="34" charset="-122"/>
              </a:rPr>
              <a:t>应用软件</a:t>
            </a:r>
          </a:p>
        </p:txBody>
      </p:sp>
      <p:grpSp>
        <p:nvGrpSpPr>
          <p:cNvPr id="47151" name="Group 47"/>
          <p:cNvGrpSpPr>
            <a:grpSpLocks/>
          </p:cNvGrpSpPr>
          <p:nvPr/>
        </p:nvGrpSpPr>
        <p:grpSpPr bwMode="auto">
          <a:xfrm>
            <a:off x="8140700" y="1031875"/>
            <a:ext cx="946150" cy="650875"/>
            <a:chOff x="5164" y="650"/>
            <a:chExt cx="596" cy="410"/>
          </a:xfrm>
        </p:grpSpPr>
        <p:sp>
          <p:nvSpPr>
            <p:cNvPr id="18469" name="Text Box 44"/>
            <p:cNvSpPr txBox="1">
              <a:spLocks noChangeArrowheads="1"/>
            </p:cNvSpPr>
            <p:nvPr/>
          </p:nvSpPr>
          <p:spPr bwMode="auto">
            <a:xfrm>
              <a:off x="5293" y="650"/>
              <a:ext cx="467" cy="410"/>
            </a:xfrm>
            <a:prstGeom prst="rect">
              <a:avLst/>
            </a:prstGeom>
            <a:noFill/>
            <a:ln w="9525">
              <a:solidFill>
                <a:srgbClr val="FF33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zh-CN" altLang="en-US" sz="1800" b="1">
                  <a:solidFill>
                    <a:srgbClr val="FF3300"/>
                  </a:solidFill>
                  <a:ea typeface="微软雅黑" panose="020B0503020204020204" pitchFamily="34" charset="-122"/>
                </a:rPr>
                <a:t>管理部门</a:t>
              </a:r>
            </a:p>
          </p:txBody>
        </p:sp>
        <p:sp>
          <p:nvSpPr>
            <p:cNvPr id="18470" name="Line 46"/>
            <p:cNvSpPr>
              <a:spLocks noChangeShapeType="1"/>
            </p:cNvSpPr>
            <p:nvPr/>
          </p:nvSpPr>
          <p:spPr bwMode="auto">
            <a:xfrm flipH="1" flipV="1">
              <a:off x="5164" y="887"/>
              <a:ext cx="183" cy="0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47153" name="Group 49"/>
          <p:cNvGrpSpPr>
            <a:grpSpLocks/>
          </p:cNvGrpSpPr>
          <p:nvPr/>
        </p:nvGrpSpPr>
        <p:grpSpPr bwMode="auto">
          <a:xfrm>
            <a:off x="8112125" y="1725613"/>
            <a:ext cx="974725" cy="650875"/>
            <a:chOff x="5146" y="1087"/>
            <a:chExt cx="614" cy="410"/>
          </a:xfrm>
        </p:grpSpPr>
        <p:sp>
          <p:nvSpPr>
            <p:cNvPr id="18467" name="Text Box 45"/>
            <p:cNvSpPr txBox="1">
              <a:spLocks noChangeArrowheads="1"/>
            </p:cNvSpPr>
            <p:nvPr/>
          </p:nvSpPr>
          <p:spPr bwMode="auto">
            <a:xfrm>
              <a:off x="5293" y="1087"/>
              <a:ext cx="467" cy="410"/>
            </a:xfrm>
            <a:prstGeom prst="rect">
              <a:avLst/>
            </a:prstGeom>
            <a:noFill/>
            <a:ln w="9525">
              <a:solidFill>
                <a:srgbClr val="FF33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zh-CN" altLang="en-US" sz="1800" b="1">
                  <a:solidFill>
                    <a:srgbClr val="FF3300"/>
                  </a:solidFill>
                  <a:ea typeface="微软雅黑" panose="020B0503020204020204" pitchFamily="34" charset="-122"/>
                </a:rPr>
                <a:t>生产部门</a:t>
              </a:r>
            </a:p>
          </p:txBody>
        </p:sp>
        <p:sp>
          <p:nvSpPr>
            <p:cNvPr id="18468" name="Line 48"/>
            <p:cNvSpPr>
              <a:spLocks noChangeShapeType="1"/>
            </p:cNvSpPr>
            <p:nvPr/>
          </p:nvSpPr>
          <p:spPr bwMode="auto">
            <a:xfrm flipH="1">
              <a:off x="5146" y="1262"/>
              <a:ext cx="229" cy="0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645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364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7" dur="500"/>
                                        <p:tgtEl>
                                          <p:spTgt spid="364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364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7" dur="500"/>
                                        <p:tgtEl>
                                          <p:spTgt spid="364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364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7" dur="500"/>
                                        <p:tgtEl>
                                          <p:spTgt spid="364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2" dur="500"/>
                                        <p:tgtEl>
                                          <p:spTgt spid="364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64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645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64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2" dur="500"/>
                                        <p:tgtEl>
                                          <p:spTgt spid="364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7" dur="500"/>
                                        <p:tgtEl>
                                          <p:spTgt spid="364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2" dur="500"/>
                                        <p:tgtEl>
                                          <p:spTgt spid="364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87" dur="500"/>
                                        <p:tgtEl>
                                          <p:spTgt spid="364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364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3645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02" dur="500"/>
                                        <p:tgtEl>
                                          <p:spTgt spid="364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7" dur="500"/>
                                        <p:tgtEl>
                                          <p:spTgt spid="364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12" dur="500"/>
                                        <p:tgtEl>
                                          <p:spTgt spid="364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7" dur="500"/>
                                        <p:tgtEl>
                                          <p:spTgt spid="364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 nodeType="clickPar">
                      <p:stCondLst>
                        <p:cond delay="indefinite"/>
                      </p:stCondLst>
                      <p:childTnLst>
                        <p:par>
                          <p:cTn id="1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0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2" dur="500"/>
                                        <p:tgtEl>
                                          <p:spTgt spid="36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Par">
                      <p:stCondLst>
                        <p:cond delay="indefinite"/>
                      </p:stCondLst>
                      <p:childTnLst>
                        <p:par>
                          <p:cTn id="1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5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27" dur="500"/>
                                        <p:tgtEl>
                                          <p:spTgt spid="36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 nodeType="clickPar">
                      <p:stCondLst>
                        <p:cond delay="indefinite"/>
                      </p:stCondLst>
                      <p:childTnLst>
                        <p:par>
                          <p:cTn id="1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0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32" dur="500"/>
                                        <p:tgtEl>
                                          <p:spTgt spid="36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 nodeType="clickPar">
                      <p:stCondLst>
                        <p:cond delay="indefinite"/>
                      </p:stCondLst>
                      <p:childTnLst>
                        <p:par>
                          <p:cTn id="1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500"/>
                                        <p:tgtEl>
                                          <p:spTgt spid="364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 nodeType="clickPar">
                      <p:stCondLst>
                        <p:cond delay="indefinite"/>
                      </p:stCondLst>
                      <p:childTnLst>
                        <p:par>
                          <p:cTn id="1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3645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 nodeType="clickPar">
                      <p:stCondLst>
                        <p:cond delay="indefinite"/>
                      </p:stCondLst>
                      <p:childTnLst>
                        <p:par>
                          <p:cTn id="1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7" dur="500"/>
                                        <p:tgtEl>
                                          <p:spTgt spid="3645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 nodeType="clickPar">
                      <p:stCondLst>
                        <p:cond delay="indefinite"/>
                      </p:stCondLst>
                      <p:childTnLst>
                        <p:par>
                          <p:cTn id="1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2" dur="500"/>
                                        <p:tgtEl>
                                          <p:spTgt spid="47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 nodeType="clickPar">
                      <p:stCondLst>
                        <p:cond delay="indefinite"/>
                      </p:stCondLst>
                      <p:childTnLst>
                        <p:par>
                          <p:cTn id="1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7" dur="500"/>
                                        <p:tgtEl>
                                          <p:spTgt spid="47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 nodeType="clickPar">
                      <p:stCondLst>
                        <p:cond delay="indefinite"/>
                      </p:stCondLst>
                      <p:childTnLst>
                        <p:par>
                          <p:cTn id="1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2" dur="500"/>
                                        <p:tgtEl>
                                          <p:spTgt spid="47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 nodeType="clickPar">
                      <p:stCondLst>
                        <p:cond delay="indefinite"/>
                      </p:stCondLst>
                      <p:childTnLst>
                        <p:par>
                          <p:cTn id="1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7" dur="500"/>
                                        <p:tgtEl>
                                          <p:spTgt spid="47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4565" grpId="0" animBg="1"/>
      <p:bldP spid="364569" grpId="0"/>
      <p:bldP spid="364570" grpId="0"/>
      <p:bldP spid="36457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85725" y="242888"/>
            <a:ext cx="8229600" cy="474662"/>
          </a:xfrm>
          <a:solidFill>
            <a:schemeClr val="bg1"/>
          </a:solidFill>
        </p:spPr>
        <p:txBody>
          <a:bodyPr/>
          <a:lstStyle/>
          <a:p>
            <a:r>
              <a:rPr lang="zh-CN" altLang="en-US" sz="3200"/>
              <a:t>例子：程序的机器级表示与执行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8588" y="1143000"/>
            <a:ext cx="5072062" cy="2395538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sz="2200">
                <a:latin typeface="微软雅黑" panose="020B0503020204020204" pitchFamily="34" charset="-122"/>
                <a:ea typeface="微软雅黑" panose="020B0503020204020204" pitchFamily="34" charset="-122"/>
              </a:rPr>
              <a:t>float sum (int a[ ], </a:t>
            </a:r>
            <a:r>
              <a:rPr lang="en-US" altLang="zh-CN" sz="2200">
                <a:solidFill>
                  <a:srgbClr val="FF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unsigned</a:t>
            </a:r>
            <a:r>
              <a:rPr lang="en-US" altLang="zh-CN" sz="2200">
                <a:latin typeface="微软雅黑" panose="020B0503020204020204" pitchFamily="34" charset="-122"/>
                <a:ea typeface="微软雅黑" panose="020B0503020204020204" pitchFamily="34" charset="-122"/>
              </a:rPr>
              <a:t> len)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2200">
                <a:latin typeface="微软雅黑" panose="020B0503020204020204" pitchFamily="34" charset="-122"/>
                <a:ea typeface="微软雅黑" panose="020B0503020204020204" pitchFamily="34" charset="-122"/>
              </a:rPr>
              <a:t>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2200">
                <a:latin typeface="微软雅黑" panose="020B0503020204020204" pitchFamily="34" charset="-122"/>
                <a:ea typeface="微软雅黑" panose="020B0503020204020204" pitchFamily="34" charset="-122"/>
              </a:rPr>
              <a:t>   int  i</a:t>
            </a:r>
            <a:r>
              <a:rPr lang="zh-CN" altLang="en-US" sz="220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2200">
                <a:latin typeface="微软雅黑" panose="020B0503020204020204" pitchFamily="34" charset="-122"/>
                <a:ea typeface="微软雅黑" panose="020B0503020204020204" pitchFamily="34" charset="-122"/>
              </a:rPr>
              <a:t>sum = 0;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2200">
                <a:latin typeface="微软雅黑" panose="020B0503020204020204" pitchFamily="34" charset="-122"/>
                <a:ea typeface="微软雅黑" panose="020B0503020204020204" pitchFamily="34" charset="-122"/>
              </a:rPr>
              <a:t>   for (i = 0; </a:t>
            </a:r>
            <a:r>
              <a:rPr lang="en-US" altLang="zh-CN" sz="2200">
                <a:solidFill>
                  <a:srgbClr val="FF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 &lt;= len–1</a:t>
            </a:r>
            <a:r>
              <a:rPr lang="en-US" altLang="zh-CN" sz="2200">
                <a:latin typeface="微软雅黑" panose="020B0503020204020204" pitchFamily="34" charset="-122"/>
                <a:ea typeface="微软雅黑" panose="020B0503020204020204" pitchFamily="34" charset="-122"/>
              </a:rPr>
              <a:t>; i++)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2200">
                <a:latin typeface="微软雅黑" panose="020B0503020204020204" pitchFamily="34" charset="-122"/>
                <a:ea typeface="微软雅黑" panose="020B0503020204020204" pitchFamily="34" charset="-122"/>
              </a:rPr>
              <a:t>	    sum += a[i];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2200">
                <a:latin typeface="微软雅黑" panose="020B0503020204020204" pitchFamily="34" charset="-122"/>
                <a:ea typeface="微软雅黑" panose="020B0503020204020204" pitchFamily="34" charset="-122"/>
              </a:rPr>
              <a:t>   return sum;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2200">
                <a:latin typeface="微软雅黑" panose="020B0503020204020204" pitchFamily="34" charset="-122"/>
                <a:ea typeface="微软雅黑" panose="020B0503020204020204" pitchFamily="34" charset="-122"/>
              </a:rPr>
              <a:t>}</a:t>
            </a:r>
            <a:endParaRPr lang="zh-CN" altLang="en-US" sz="2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203200" y="3581400"/>
            <a:ext cx="4249738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l">
              <a:lnSpc>
                <a:spcPct val="120000"/>
              </a:lnSpc>
              <a:spcBef>
                <a:spcPct val="15000"/>
              </a:spcBef>
            </a:pPr>
            <a:r>
              <a:rPr lang="zh-CN" altLang="en-US" sz="20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当参数</a:t>
            </a:r>
            <a:r>
              <a:rPr lang="en-US" altLang="zh-CN" sz="20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len</a:t>
            </a:r>
            <a:r>
              <a:rPr lang="zh-CN" altLang="en-US" sz="20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</a:t>
            </a:r>
            <a:r>
              <a:rPr lang="en-US" altLang="zh-CN" sz="20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r>
              <a:rPr lang="zh-CN" altLang="en-US" sz="20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时，返回值应该是</a:t>
            </a:r>
            <a:r>
              <a:rPr lang="en-US" altLang="zh-CN" sz="20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r>
              <a:rPr lang="zh-CN" altLang="en-US" sz="20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，但是在机器上执行时，却发生了存储器访问异常。</a:t>
            </a:r>
            <a:r>
              <a:rPr lang="zh-CN" altLang="en-US" sz="2000">
                <a:latin typeface="Arial" panose="020B0604020202020204" pitchFamily="34" charset="0"/>
              </a:rPr>
              <a:t> </a:t>
            </a:r>
            <a:r>
              <a:rPr lang="en-US" altLang="zh-CN" sz="20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Why?</a:t>
            </a:r>
            <a:endParaRPr lang="en-US" altLang="zh-CN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7401" name="Text Box 9"/>
          <p:cNvSpPr txBox="1">
            <a:spLocks noChangeArrowheads="1"/>
          </p:cNvSpPr>
          <p:nvPr/>
        </p:nvSpPr>
        <p:spPr bwMode="auto">
          <a:xfrm>
            <a:off x="4833938" y="4606925"/>
            <a:ext cx="4078287" cy="1930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l">
              <a:spcBef>
                <a:spcPct val="25000"/>
              </a:spcBef>
            </a:pPr>
            <a:r>
              <a:rPr lang="en-US" altLang="zh-CN" sz="2000" b="1">
                <a:solidFill>
                  <a:srgbClr val="B311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 </a:t>
            </a:r>
            <a:r>
              <a:rPr lang="zh-CN" altLang="en-US" sz="2000" b="1">
                <a:solidFill>
                  <a:srgbClr val="B311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en-US" altLang="zh-CN" sz="2000" b="1">
                <a:solidFill>
                  <a:srgbClr val="B311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%eax</a:t>
            </a:r>
            <a:r>
              <a:rPr lang="zh-CN" altLang="en-US" sz="2000" b="1">
                <a:solidFill>
                  <a:srgbClr val="B311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中，</a:t>
            </a:r>
            <a:r>
              <a:rPr lang="en-US" altLang="zh-CN" sz="2000" b="1">
                <a:solidFill>
                  <a:srgbClr val="B311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len</a:t>
            </a:r>
            <a:r>
              <a:rPr lang="zh-CN" altLang="en-US" sz="2000" b="1">
                <a:solidFill>
                  <a:srgbClr val="B311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en-US" altLang="zh-CN" sz="2000" b="1">
                <a:solidFill>
                  <a:srgbClr val="B311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%edx</a:t>
            </a:r>
            <a:r>
              <a:rPr lang="zh-CN" altLang="en-US" sz="2000" b="1">
                <a:solidFill>
                  <a:srgbClr val="B311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</a:t>
            </a:r>
          </a:p>
          <a:p>
            <a:pPr algn="l">
              <a:spcBef>
                <a:spcPct val="25000"/>
              </a:spcBef>
            </a:pPr>
            <a:r>
              <a:rPr lang="en-US" altLang="zh-CN" sz="2000" b="1">
                <a:solidFill>
                  <a:srgbClr val="B311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%eax: 0000 …… 0000</a:t>
            </a:r>
          </a:p>
          <a:p>
            <a:pPr algn="l">
              <a:spcBef>
                <a:spcPct val="25000"/>
              </a:spcBef>
            </a:pPr>
            <a:r>
              <a:rPr lang="en-US" altLang="zh-CN" sz="2000" b="1">
                <a:solidFill>
                  <a:srgbClr val="B311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%edx: 0000 …… 0000</a:t>
            </a:r>
            <a:endParaRPr lang="zh-CN" altLang="en-US" sz="2000" b="1">
              <a:solidFill>
                <a:srgbClr val="B3110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spcBef>
                <a:spcPct val="25000"/>
              </a:spcBef>
            </a:pP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subl 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指令的执行结果是什么？</a:t>
            </a:r>
          </a:p>
          <a:p>
            <a:pPr algn="l">
              <a:spcBef>
                <a:spcPct val="25000"/>
              </a:spcBef>
            </a:pP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cmpl 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指令的执行结果是什么？</a:t>
            </a:r>
          </a:p>
        </p:txBody>
      </p:sp>
      <p:sp>
        <p:nvSpPr>
          <p:cNvPr id="187411" name="Rectangle 19"/>
          <p:cNvSpPr>
            <a:spLocks noChangeArrowheads="1"/>
          </p:cNvSpPr>
          <p:nvPr/>
        </p:nvSpPr>
        <p:spPr bwMode="auto">
          <a:xfrm>
            <a:off x="4986338" y="887413"/>
            <a:ext cx="3932237" cy="3451225"/>
          </a:xfrm>
          <a:prstGeom prst="rect">
            <a:avLst/>
          </a:prstGeom>
          <a:noFill/>
          <a:ln w="9525">
            <a:solidFill>
              <a:srgbClr val="008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l"/>
            <a:r>
              <a:rPr lang="en-US" altLang="zh-CN" sz="2200" b="1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Sum_elements:</a:t>
            </a:r>
          </a:p>
          <a:p>
            <a:pPr algn="l"/>
            <a:r>
              <a:rPr lang="en-US" altLang="zh-CN" sz="2200" b="1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…</a:t>
            </a:r>
          </a:p>
          <a:p>
            <a:pPr algn="l"/>
            <a:r>
              <a:rPr lang="en-US" altLang="zh-CN" sz="2200" b="1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.L3:</a:t>
            </a:r>
          </a:p>
          <a:p>
            <a:pPr algn="l"/>
            <a:r>
              <a:rPr lang="en-US" altLang="zh-CN" sz="2200" b="1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…</a:t>
            </a:r>
          </a:p>
          <a:p>
            <a:pPr algn="l"/>
            <a:r>
              <a:rPr lang="en-US" altLang="zh-CN" sz="2200" b="1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movl  -4(%ebp),  %eax</a:t>
            </a:r>
          </a:p>
          <a:p>
            <a:pPr algn="l"/>
            <a:r>
              <a:rPr lang="en-US" altLang="zh-CN" sz="2200" b="1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movl  12(%ebp),  %edx</a:t>
            </a:r>
          </a:p>
          <a:p>
            <a:pPr algn="l"/>
            <a:r>
              <a:rPr lang="en-US" altLang="zh-CN" sz="2200" b="1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subl    $1,  %edx</a:t>
            </a:r>
          </a:p>
          <a:p>
            <a:pPr algn="l"/>
            <a:r>
              <a:rPr lang="en-US" altLang="zh-CN" sz="2200" b="1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cmpl  %edx,  %eax</a:t>
            </a:r>
          </a:p>
          <a:p>
            <a:pPr algn="l"/>
            <a:r>
              <a:rPr lang="en-US" altLang="zh-CN" sz="2200" b="1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jbe	   .L3</a:t>
            </a:r>
          </a:p>
          <a:p>
            <a:pPr algn="l"/>
            <a:r>
              <a:rPr lang="en-US" altLang="zh-CN" sz="2200" b="1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…</a:t>
            </a:r>
          </a:p>
        </p:txBody>
      </p:sp>
      <p:sp>
        <p:nvSpPr>
          <p:cNvPr id="187412" name="Rectangle 20"/>
          <p:cNvSpPr>
            <a:spLocks noChangeArrowheads="1"/>
          </p:cNvSpPr>
          <p:nvPr/>
        </p:nvSpPr>
        <p:spPr bwMode="auto">
          <a:xfrm>
            <a:off x="288925" y="5256213"/>
            <a:ext cx="384333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l">
              <a:lnSpc>
                <a:spcPct val="120000"/>
              </a:lnSpc>
              <a:spcBef>
                <a:spcPct val="15000"/>
              </a:spcBef>
            </a:pP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问题：</a:t>
            </a:r>
            <a:r>
              <a:rPr lang="en-US" altLang="zh-CN" sz="2000" b="1">
                <a:solidFill>
                  <a:srgbClr val="FF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 </a:t>
            </a:r>
            <a:r>
              <a:rPr lang="zh-CN" altLang="en-US" sz="2000" b="1">
                <a:solidFill>
                  <a:srgbClr val="FF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 </a:t>
            </a:r>
            <a:r>
              <a:rPr lang="en-US" altLang="zh-CN" sz="2000" b="1">
                <a:solidFill>
                  <a:srgbClr val="FF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len </a:t>
            </a:r>
            <a:r>
              <a:rPr lang="zh-CN" altLang="en-US" sz="2000" b="1">
                <a:solidFill>
                  <a:srgbClr val="FF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分别存放在哪个寄存器中？ </a:t>
            </a:r>
            <a:r>
              <a:rPr lang="en-US" altLang="zh-CN" sz="2000" b="1">
                <a:solidFill>
                  <a:srgbClr val="FF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%eax</a:t>
            </a:r>
            <a:r>
              <a:rPr lang="zh-CN" altLang="en-US" sz="2000" b="1">
                <a:solidFill>
                  <a:srgbClr val="FF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 </a:t>
            </a:r>
            <a:r>
              <a:rPr lang="en-US" altLang="zh-CN" sz="2000" b="1">
                <a:solidFill>
                  <a:srgbClr val="FF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%edx</a:t>
            </a:r>
            <a:r>
              <a:rPr lang="zh-CN" altLang="en-US" sz="2000" b="1">
                <a:solidFill>
                  <a:srgbClr val="FF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</a:p>
        </p:txBody>
      </p:sp>
      <p:sp>
        <p:nvSpPr>
          <p:cNvPr id="19464" name="Line 21"/>
          <p:cNvSpPr>
            <a:spLocks noChangeShapeType="1"/>
          </p:cNvSpPr>
          <p:nvPr/>
        </p:nvSpPr>
        <p:spPr bwMode="auto">
          <a:xfrm>
            <a:off x="5254625" y="3962400"/>
            <a:ext cx="2017713" cy="0"/>
          </a:xfrm>
          <a:prstGeom prst="line">
            <a:avLst/>
          </a:prstGeom>
          <a:noFill/>
          <a:ln w="57150">
            <a:solidFill>
              <a:srgbClr val="ED161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8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87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7401" grpId="0" animBg="1"/>
      <p:bldP spid="187411" grpId="0" animBg="1"/>
      <p:bldP spid="1874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800100" y="228600"/>
            <a:ext cx="6935788" cy="528638"/>
          </a:xfrm>
        </p:spPr>
        <p:txBody>
          <a:bodyPr/>
          <a:lstStyle/>
          <a:p>
            <a:r>
              <a:rPr lang="en-US" altLang="zh-CN" sz="3600"/>
              <a:t>subl $1, %edx</a:t>
            </a:r>
            <a:r>
              <a:rPr lang="zh-CN" altLang="en-US" sz="3600"/>
              <a:t>指令的执行结果</a:t>
            </a:r>
          </a:p>
        </p:txBody>
      </p:sp>
      <p:sp>
        <p:nvSpPr>
          <p:cNvPr id="189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7488" y="5576888"/>
            <a:ext cx="8926512" cy="1000125"/>
          </a:xfrm>
        </p:spPr>
        <p:txBody>
          <a:bodyPr/>
          <a:lstStyle/>
          <a:p>
            <a:pPr>
              <a:lnSpc>
                <a:spcPct val="130000"/>
              </a:lnSpc>
              <a:buFontTx/>
              <a:buNone/>
            </a:pPr>
            <a:r>
              <a:rPr lang="zh-CN" altLang="en-US" sz="2400">
                <a:solidFill>
                  <a:srgbClr val="B311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执行</a:t>
            </a:r>
            <a:r>
              <a:rPr lang="en-US" altLang="zh-CN" sz="2400">
                <a:solidFill>
                  <a:srgbClr val="B311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“subl $1, %edx”</a:t>
            </a:r>
            <a:r>
              <a:rPr lang="zh-CN" altLang="en-US" sz="2400">
                <a:solidFill>
                  <a:srgbClr val="B311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2400">
                <a:solidFill>
                  <a:srgbClr val="B311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A=</a:t>
            </a:r>
            <a:r>
              <a:rPr lang="en-US" altLang="zh-CN" sz="2400">
                <a:solidFill>
                  <a:srgbClr val="FF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0000 0000H</a:t>
            </a:r>
            <a:r>
              <a:rPr lang="zh-CN" altLang="en-US" sz="2400">
                <a:solidFill>
                  <a:srgbClr val="B311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2400">
                <a:solidFill>
                  <a:srgbClr val="B311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sz="2400">
                <a:solidFill>
                  <a:srgbClr val="B311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</a:t>
            </a:r>
            <a:r>
              <a:rPr lang="en-US" altLang="zh-CN" sz="2400">
                <a:solidFill>
                  <a:srgbClr val="FF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0000 0001H</a:t>
            </a:r>
            <a:r>
              <a:rPr lang="zh-CN" altLang="en-US" sz="2400">
                <a:solidFill>
                  <a:srgbClr val="B311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2400">
                <a:solidFill>
                  <a:srgbClr val="B311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Sub=1</a:t>
            </a:r>
            <a:r>
              <a:rPr lang="zh-CN" altLang="en-US" sz="2400">
                <a:solidFill>
                  <a:srgbClr val="B311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，因此</a:t>
            </a:r>
            <a:r>
              <a:rPr lang="en-US" altLang="zh-CN" sz="2400">
                <a:solidFill>
                  <a:srgbClr val="B311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Sum</a:t>
            </a:r>
            <a:r>
              <a:rPr lang="zh-CN" altLang="en-US" sz="2400">
                <a:solidFill>
                  <a:srgbClr val="B311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</a:t>
            </a:r>
            <a:r>
              <a:rPr lang="en-US" altLang="zh-CN" sz="2400">
                <a:solidFill>
                  <a:srgbClr val="B311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32</a:t>
            </a:r>
            <a:r>
              <a:rPr lang="zh-CN" altLang="en-US" sz="2400">
                <a:solidFill>
                  <a:srgbClr val="B311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</a:t>
            </a:r>
            <a:r>
              <a:rPr lang="en-US" altLang="zh-CN" sz="2400">
                <a:solidFill>
                  <a:srgbClr val="B311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400">
                <a:solidFill>
                  <a:srgbClr val="B311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，即</a:t>
            </a:r>
            <a:r>
              <a:rPr lang="en-US" altLang="zh-CN" sz="2400">
                <a:solidFill>
                  <a:srgbClr val="B311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%edx</a:t>
            </a:r>
            <a:r>
              <a:rPr lang="zh-CN" altLang="en-US" sz="2400">
                <a:solidFill>
                  <a:srgbClr val="B311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中为</a:t>
            </a:r>
            <a:r>
              <a:rPr lang="en-US" altLang="zh-CN" sz="2400">
                <a:solidFill>
                  <a:srgbClr val="FF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FFFF FFFFH</a:t>
            </a:r>
            <a:r>
              <a:rPr lang="zh-CN" altLang="en-US" sz="2400">
                <a:solidFill>
                  <a:srgbClr val="B311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grpSp>
        <p:nvGrpSpPr>
          <p:cNvPr id="20484" name="Group 4"/>
          <p:cNvGrpSpPr>
            <a:grpSpLocks/>
          </p:cNvGrpSpPr>
          <p:nvPr/>
        </p:nvGrpSpPr>
        <p:grpSpPr bwMode="auto">
          <a:xfrm>
            <a:off x="206375" y="939800"/>
            <a:ext cx="8737600" cy="4419600"/>
            <a:chOff x="0" y="1513"/>
            <a:chExt cx="5522" cy="2611"/>
          </a:xfrm>
        </p:grpSpPr>
        <p:sp>
          <p:nvSpPr>
            <p:cNvPr id="20486" name="Rectangle 33"/>
            <p:cNvSpPr>
              <a:spLocks noChangeArrowheads="1"/>
            </p:cNvSpPr>
            <p:nvPr/>
          </p:nvSpPr>
          <p:spPr bwMode="auto">
            <a:xfrm>
              <a:off x="4402" y="2741"/>
              <a:ext cx="532" cy="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en-US" altLang="zh-CN" sz="2400" b="1">
                  <a:latin typeface="Arial" panose="020B0604020202020204" pitchFamily="34" charset="0"/>
                  <a:cs typeface="Arial" panose="020B0604020202020204" pitchFamily="34" charset="0"/>
                </a:rPr>
                <a:t>Sum</a:t>
              </a:r>
            </a:p>
          </p:txBody>
        </p:sp>
        <p:sp>
          <p:nvSpPr>
            <p:cNvPr id="20487" name="Line 11"/>
            <p:cNvSpPr>
              <a:spLocks noChangeShapeType="1"/>
            </p:cNvSpPr>
            <p:nvPr/>
          </p:nvSpPr>
          <p:spPr bwMode="auto">
            <a:xfrm flipH="1">
              <a:off x="507" y="2327"/>
              <a:ext cx="2619" cy="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88" name="Line 12"/>
            <p:cNvSpPr>
              <a:spLocks noChangeShapeType="1"/>
            </p:cNvSpPr>
            <p:nvPr/>
          </p:nvSpPr>
          <p:spPr bwMode="auto">
            <a:xfrm flipH="1">
              <a:off x="3111" y="2141"/>
              <a:ext cx="9" cy="69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89" name="Line 13"/>
            <p:cNvSpPr>
              <a:spLocks noChangeShapeType="1"/>
            </p:cNvSpPr>
            <p:nvPr/>
          </p:nvSpPr>
          <p:spPr bwMode="auto">
            <a:xfrm>
              <a:off x="3129" y="2141"/>
              <a:ext cx="564" cy="30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90" name="Line 14"/>
            <p:cNvSpPr>
              <a:spLocks noChangeShapeType="1"/>
            </p:cNvSpPr>
            <p:nvPr/>
          </p:nvSpPr>
          <p:spPr bwMode="auto">
            <a:xfrm>
              <a:off x="3087" y="2822"/>
              <a:ext cx="213" cy="11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91" name="Line 16"/>
            <p:cNvSpPr>
              <a:spLocks noChangeShapeType="1"/>
            </p:cNvSpPr>
            <p:nvPr/>
          </p:nvSpPr>
          <p:spPr bwMode="auto">
            <a:xfrm>
              <a:off x="3693" y="2448"/>
              <a:ext cx="10" cy="45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92" name="Line 18"/>
            <p:cNvSpPr>
              <a:spLocks noChangeShapeType="1"/>
            </p:cNvSpPr>
            <p:nvPr/>
          </p:nvSpPr>
          <p:spPr bwMode="auto">
            <a:xfrm flipV="1">
              <a:off x="3120" y="3060"/>
              <a:ext cx="0" cy="65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93" name="Line 19"/>
            <p:cNvSpPr>
              <a:spLocks noChangeShapeType="1"/>
            </p:cNvSpPr>
            <p:nvPr/>
          </p:nvSpPr>
          <p:spPr bwMode="auto">
            <a:xfrm flipV="1">
              <a:off x="3129" y="3365"/>
              <a:ext cx="564" cy="34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94" name="Line 20"/>
            <p:cNvSpPr>
              <a:spLocks noChangeShapeType="1"/>
            </p:cNvSpPr>
            <p:nvPr/>
          </p:nvSpPr>
          <p:spPr bwMode="auto">
            <a:xfrm flipV="1">
              <a:off x="3121" y="2929"/>
              <a:ext cx="171" cy="12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95" name="Line 22"/>
            <p:cNvSpPr>
              <a:spLocks noChangeShapeType="1"/>
            </p:cNvSpPr>
            <p:nvPr/>
          </p:nvSpPr>
          <p:spPr bwMode="auto">
            <a:xfrm flipV="1">
              <a:off x="3703" y="2905"/>
              <a:ext cx="0" cy="48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96" name="Line 23"/>
            <p:cNvSpPr>
              <a:spLocks noChangeShapeType="1"/>
            </p:cNvSpPr>
            <p:nvPr/>
          </p:nvSpPr>
          <p:spPr bwMode="auto">
            <a:xfrm flipV="1">
              <a:off x="3707" y="2917"/>
              <a:ext cx="74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97" name="Line 24"/>
            <p:cNvSpPr>
              <a:spLocks noChangeShapeType="1"/>
            </p:cNvSpPr>
            <p:nvPr/>
          </p:nvSpPr>
          <p:spPr bwMode="auto">
            <a:xfrm flipH="1">
              <a:off x="2416" y="3505"/>
              <a:ext cx="70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98" name="Rectangle 25"/>
            <p:cNvSpPr>
              <a:spLocks noChangeArrowheads="1"/>
            </p:cNvSpPr>
            <p:nvPr/>
          </p:nvSpPr>
          <p:spPr bwMode="auto">
            <a:xfrm rot="5400000">
              <a:off x="2974" y="2871"/>
              <a:ext cx="974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zh-CN" altLang="en-US" sz="2400" b="1">
                  <a:latin typeface="Arial" panose="020B0604020202020204" pitchFamily="34" charset="0"/>
                  <a:cs typeface="Arial" panose="020B0604020202020204" pitchFamily="34" charset="0"/>
                </a:rPr>
                <a:t>加法器</a:t>
              </a:r>
            </a:p>
          </p:txBody>
        </p:sp>
        <p:sp>
          <p:nvSpPr>
            <p:cNvPr id="20499" name="Line 26"/>
            <p:cNvSpPr>
              <a:spLocks noChangeShapeType="1"/>
            </p:cNvSpPr>
            <p:nvPr/>
          </p:nvSpPr>
          <p:spPr bwMode="auto">
            <a:xfrm flipH="1">
              <a:off x="2648" y="3446"/>
              <a:ext cx="127" cy="12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00" name="Line 27"/>
            <p:cNvSpPr>
              <a:spLocks noChangeShapeType="1"/>
            </p:cNvSpPr>
            <p:nvPr/>
          </p:nvSpPr>
          <p:spPr bwMode="auto">
            <a:xfrm flipH="1">
              <a:off x="776" y="2269"/>
              <a:ext cx="127" cy="11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01" name="Line 28"/>
            <p:cNvSpPr>
              <a:spLocks noChangeShapeType="1"/>
            </p:cNvSpPr>
            <p:nvPr/>
          </p:nvSpPr>
          <p:spPr bwMode="auto">
            <a:xfrm flipH="1">
              <a:off x="4105" y="2857"/>
              <a:ext cx="127" cy="11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02" name="Rectangle 29"/>
            <p:cNvSpPr>
              <a:spLocks noChangeArrowheads="1"/>
            </p:cNvSpPr>
            <p:nvPr/>
          </p:nvSpPr>
          <p:spPr bwMode="auto">
            <a:xfrm>
              <a:off x="891" y="2081"/>
              <a:ext cx="232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en-US" altLang="zh-CN" sz="2400" b="1"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</a:p>
          </p:txBody>
        </p:sp>
        <p:sp>
          <p:nvSpPr>
            <p:cNvPr id="20503" name="Rectangle 30"/>
            <p:cNvSpPr>
              <a:spLocks noChangeArrowheads="1"/>
            </p:cNvSpPr>
            <p:nvPr/>
          </p:nvSpPr>
          <p:spPr bwMode="auto">
            <a:xfrm>
              <a:off x="2469" y="3505"/>
              <a:ext cx="232" cy="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en-US" altLang="zh-CN" sz="2400" b="1"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</a:p>
          </p:txBody>
        </p:sp>
        <p:sp>
          <p:nvSpPr>
            <p:cNvPr id="20504" name="Rectangle 31"/>
            <p:cNvSpPr>
              <a:spLocks noChangeArrowheads="1"/>
            </p:cNvSpPr>
            <p:nvPr/>
          </p:nvSpPr>
          <p:spPr bwMode="auto">
            <a:xfrm>
              <a:off x="3954" y="2691"/>
              <a:ext cx="232" cy="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en-US" altLang="zh-CN" sz="2400" b="1"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</a:p>
          </p:txBody>
        </p:sp>
        <p:sp>
          <p:nvSpPr>
            <p:cNvPr id="20505" name="Rectangle 32"/>
            <p:cNvSpPr>
              <a:spLocks noChangeArrowheads="1"/>
            </p:cNvSpPr>
            <p:nvPr/>
          </p:nvSpPr>
          <p:spPr bwMode="auto">
            <a:xfrm>
              <a:off x="255" y="2171"/>
              <a:ext cx="254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en-US" altLang="zh-CN" sz="2400" b="1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</a:p>
          </p:txBody>
        </p:sp>
        <p:sp>
          <p:nvSpPr>
            <p:cNvPr id="20506" name="Rectangle 34"/>
            <p:cNvSpPr>
              <a:spLocks noChangeArrowheads="1"/>
            </p:cNvSpPr>
            <p:nvPr/>
          </p:nvSpPr>
          <p:spPr bwMode="auto">
            <a:xfrm>
              <a:off x="4276" y="2337"/>
              <a:ext cx="349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en-US" altLang="zh-CN" sz="2400" b="1">
                  <a:latin typeface="Arial" panose="020B0604020202020204" pitchFamily="34" charset="0"/>
                  <a:cs typeface="Arial" panose="020B0604020202020204" pitchFamily="34" charset="0"/>
                </a:rPr>
                <a:t>ZF</a:t>
              </a:r>
            </a:p>
          </p:txBody>
        </p:sp>
        <p:sp>
          <p:nvSpPr>
            <p:cNvPr id="20507" name="Line 35"/>
            <p:cNvSpPr>
              <a:spLocks noChangeShapeType="1"/>
            </p:cNvSpPr>
            <p:nvPr/>
          </p:nvSpPr>
          <p:spPr bwMode="auto">
            <a:xfrm>
              <a:off x="3470" y="1994"/>
              <a:ext cx="0" cy="32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08" name="Rectangle 36"/>
            <p:cNvSpPr>
              <a:spLocks noChangeArrowheads="1"/>
            </p:cNvSpPr>
            <p:nvPr/>
          </p:nvSpPr>
          <p:spPr bwMode="auto">
            <a:xfrm>
              <a:off x="3516" y="2000"/>
              <a:ext cx="307" cy="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en-US" altLang="zh-CN" sz="2400" b="1">
                  <a:latin typeface="Arial" panose="020B0604020202020204" pitchFamily="34" charset="0"/>
                  <a:cs typeface="Arial" panose="020B0604020202020204" pitchFamily="34" charset="0"/>
                </a:rPr>
                <a:t>Ci</a:t>
              </a:r>
            </a:p>
          </p:txBody>
        </p:sp>
        <p:sp>
          <p:nvSpPr>
            <p:cNvPr id="20509" name="Line 37"/>
            <p:cNvSpPr>
              <a:spLocks noChangeShapeType="1"/>
            </p:cNvSpPr>
            <p:nvPr/>
          </p:nvSpPr>
          <p:spPr bwMode="auto">
            <a:xfrm>
              <a:off x="3470" y="3512"/>
              <a:ext cx="0" cy="51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10" name="Rectangle 38"/>
            <p:cNvSpPr>
              <a:spLocks noChangeArrowheads="1"/>
            </p:cNvSpPr>
            <p:nvPr/>
          </p:nvSpPr>
          <p:spPr bwMode="auto">
            <a:xfrm>
              <a:off x="3516" y="3771"/>
              <a:ext cx="372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en-US" altLang="zh-CN" sz="2400" b="1">
                  <a:latin typeface="Arial" panose="020B0604020202020204" pitchFamily="34" charset="0"/>
                  <a:cs typeface="Arial" panose="020B0604020202020204" pitchFamily="34" charset="0"/>
                </a:rPr>
                <a:t>Co</a:t>
              </a:r>
            </a:p>
          </p:txBody>
        </p:sp>
        <p:sp>
          <p:nvSpPr>
            <p:cNvPr id="20511" name="Line 39"/>
            <p:cNvSpPr>
              <a:spLocks noChangeShapeType="1"/>
            </p:cNvSpPr>
            <p:nvPr/>
          </p:nvSpPr>
          <p:spPr bwMode="auto">
            <a:xfrm flipH="1">
              <a:off x="493" y="3364"/>
              <a:ext cx="146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12" name="Line 40"/>
            <p:cNvSpPr>
              <a:spLocks noChangeShapeType="1"/>
            </p:cNvSpPr>
            <p:nvPr/>
          </p:nvSpPr>
          <p:spPr bwMode="auto">
            <a:xfrm flipH="1">
              <a:off x="727" y="3304"/>
              <a:ext cx="126" cy="12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13" name="Rectangle 41"/>
            <p:cNvSpPr>
              <a:spLocks noChangeArrowheads="1"/>
            </p:cNvSpPr>
            <p:nvPr/>
          </p:nvSpPr>
          <p:spPr bwMode="auto">
            <a:xfrm>
              <a:off x="856" y="3126"/>
              <a:ext cx="232" cy="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en-US" altLang="zh-CN" sz="2400" b="1"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</a:p>
          </p:txBody>
        </p:sp>
        <p:sp>
          <p:nvSpPr>
            <p:cNvPr id="20514" name="Rectangle 42"/>
            <p:cNvSpPr>
              <a:spLocks noChangeArrowheads="1"/>
            </p:cNvSpPr>
            <p:nvPr/>
          </p:nvSpPr>
          <p:spPr bwMode="auto">
            <a:xfrm>
              <a:off x="254" y="3233"/>
              <a:ext cx="254" cy="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en-US" altLang="zh-CN" sz="2400" b="1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</a:p>
          </p:txBody>
        </p:sp>
        <p:grpSp>
          <p:nvGrpSpPr>
            <p:cNvPr id="20515" name="Group 43"/>
            <p:cNvGrpSpPr>
              <a:grpSpLocks/>
            </p:cNvGrpSpPr>
            <p:nvPr/>
          </p:nvGrpSpPr>
          <p:grpSpPr bwMode="auto">
            <a:xfrm>
              <a:off x="1070" y="3550"/>
              <a:ext cx="410" cy="391"/>
              <a:chOff x="1816" y="3448"/>
              <a:chExt cx="336" cy="288"/>
            </a:xfrm>
          </p:grpSpPr>
          <p:sp>
            <p:nvSpPr>
              <p:cNvPr id="20539" name="Oval 44"/>
              <p:cNvSpPr>
                <a:spLocks noChangeArrowheads="1"/>
              </p:cNvSpPr>
              <p:nvPr/>
            </p:nvSpPr>
            <p:spPr bwMode="auto">
              <a:xfrm>
                <a:off x="2072" y="3560"/>
                <a:ext cx="80" cy="80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l"/>
                <a:endParaRPr lang="zh-CN" altLang="en-US" sz="1600" b="1"/>
              </a:p>
            </p:txBody>
          </p:sp>
          <p:sp>
            <p:nvSpPr>
              <p:cNvPr id="20540" name="Line 45"/>
              <p:cNvSpPr>
                <a:spLocks noChangeShapeType="1"/>
              </p:cNvSpPr>
              <p:nvPr/>
            </p:nvSpPr>
            <p:spPr bwMode="auto">
              <a:xfrm flipH="1" flipV="1">
                <a:off x="1816" y="3448"/>
                <a:ext cx="256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41" name="Line 46"/>
              <p:cNvSpPr>
                <a:spLocks noChangeShapeType="1"/>
              </p:cNvSpPr>
              <p:nvPr/>
            </p:nvSpPr>
            <p:spPr bwMode="auto">
              <a:xfrm flipH="1">
                <a:off x="1816" y="3608"/>
                <a:ext cx="256" cy="12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42" name="Line 47"/>
              <p:cNvSpPr>
                <a:spLocks noChangeShapeType="1"/>
              </p:cNvSpPr>
              <p:nvPr/>
            </p:nvSpPr>
            <p:spPr bwMode="auto">
              <a:xfrm>
                <a:off x="1824" y="3464"/>
                <a:ext cx="0" cy="27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0516" name="Line 48"/>
            <p:cNvSpPr>
              <a:spLocks noChangeShapeType="1"/>
            </p:cNvSpPr>
            <p:nvPr/>
          </p:nvSpPr>
          <p:spPr bwMode="auto">
            <a:xfrm>
              <a:off x="906" y="3369"/>
              <a:ext cx="0" cy="38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17" name="Line 49"/>
            <p:cNvSpPr>
              <a:spLocks noChangeShapeType="1"/>
            </p:cNvSpPr>
            <p:nvPr/>
          </p:nvSpPr>
          <p:spPr bwMode="auto">
            <a:xfrm>
              <a:off x="911" y="3755"/>
              <a:ext cx="16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18" name="Line 50"/>
            <p:cNvSpPr>
              <a:spLocks noChangeShapeType="1"/>
            </p:cNvSpPr>
            <p:nvPr/>
          </p:nvSpPr>
          <p:spPr bwMode="auto">
            <a:xfrm flipH="1">
              <a:off x="1484" y="3755"/>
              <a:ext cx="47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19" name="Line 51"/>
            <p:cNvSpPr>
              <a:spLocks noChangeShapeType="1"/>
            </p:cNvSpPr>
            <p:nvPr/>
          </p:nvSpPr>
          <p:spPr bwMode="auto">
            <a:xfrm flipH="1">
              <a:off x="1600" y="3697"/>
              <a:ext cx="126" cy="11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20" name="Rectangle 52"/>
            <p:cNvSpPr>
              <a:spLocks noChangeArrowheads="1"/>
            </p:cNvSpPr>
            <p:nvPr/>
          </p:nvSpPr>
          <p:spPr bwMode="auto">
            <a:xfrm>
              <a:off x="1621" y="3709"/>
              <a:ext cx="232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en-US" altLang="zh-CN" sz="2400" b="1"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</a:p>
          </p:txBody>
        </p:sp>
        <p:sp>
          <p:nvSpPr>
            <p:cNvPr id="20521" name="Rectangle 53"/>
            <p:cNvSpPr>
              <a:spLocks noChangeArrowheads="1"/>
            </p:cNvSpPr>
            <p:nvPr/>
          </p:nvSpPr>
          <p:spPr bwMode="auto">
            <a:xfrm>
              <a:off x="1964" y="2993"/>
              <a:ext cx="447" cy="1091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/>
              <a:endParaRPr lang="zh-CN" altLang="en-US" sz="1600" b="1"/>
            </a:p>
          </p:txBody>
        </p:sp>
        <p:sp>
          <p:nvSpPr>
            <p:cNvPr id="20522" name="Rectangle 54"/>
            <p:cNvSpPr>
              <a:spLocks noChangeArrowheads="1"/>
            </p:cNvSpPr>
            <p:nvPr/>
          </p:nvSpPr>
          <p:spPr bwMode="auto">
            <a:xfrm>
              <a:off x="1925" y="3184"/>
              <a:ext cx="211" cy="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zh-CN" altLang="en-US" sz="2400" b="1"/>
                <a:t>0</a:t>
              </a:r>
            </a:p>
          </p:txBody>
        </p:sp>
        <p:sp>
          <p:nvSpPr>
            <p:cNvPr id="20523" name="Rectangle 55"/>
            <p:cNvSpPr>
              <a:spLocks noChangeArrowheads="1"/>
            </p:cNvSpPr>
            <p:nvPr/>
          </p:nvSpPr>
          <p:spPr bwMode="auto">
            <a:xfrm>
              <a:off x="1916" y="3648"/>
              <a:ext cx="211" cy="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zh-CN" altLang="en-US" sz="2400" b="1"/>
                <a:t>1</a:t>
              </a:r>
            </a:p>
          </p:txBody>
        </p:sp>
        <p:sp>
          <p:nvSpPr>
            <p:cNvPr id="20524" name="Rectangle 56"/>
            <p:cNvSpPr>
              <a:spLocks noChangeArrowheads="1"/>
            </p:cNvSpPr>
            <p:nvPr/>
          </p:nvSpPr>
          <p:spPr bwMode="auto">
            <a:xfrm rot="5400000">
              <a:off x="1692" y="3465"/>
              <a:ext cx="1050" cy="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zh-CN" altLang="en-US" sz="2200" b="1">
                  <a:latin typeface="Arial" panose="020B0604020202020204" pitchFamily="34" charset="0"/>
                  <a:cs typeface="Arial" panose="020B0604020202020204" pitchFamily="34" charset="0"/>
                </a:rPr>
                <a:t>多路选择器</a:t>
              </a:r>
            </a:p>
          </p:txBody>
        </p:sp>
        <p:sp>
          <p:nvSpPr>
            <p:cNvPr id="20525" name="Line 57"/>
            <p:cNvSpPr>
              <a:spLocks noChangeShapeType="1"/>
            </p:cNvSpPr>
            <p:nvPr/>
          </p:nvSpPr>
          <p:spPr bwMode="auto">
            <a:xfrm flipV="1">
              <a:off x="2187" y="1667"/>
              <a:ext cx="0" cy="132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26" name="Line 59"/>
            <p:cNvSpPr>
              <a:spLocks noChangeShapeType="1"/>
            </p:cNvSpPr>
            <p:nvPr/>
          </p:nvSpPr>
          <p:spPr bwMode="auto">
            <a:xfrm flipH="1">
              <a:off x="2183" y="2006"/>
              <a:ext cx="1291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27" name="Rectangle 60"/>
            <p:cNvSpPr>
              <a:spLocks noChangeArrowheads="1"/>
            </p:cNvSpPr>
            <p:nvPr/>
          </p:nvSpPr>
          <p:spPr bwMode="auto">
            <a:xfrm>
              <a:off x="1647" y="1619"/>
              <a:ext cx="478" cy="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en-US" altLang="zh-CN" sz="2400" b="1">
                  <a:latin typeface="Arial" panose="020B0604020202020204" pitchFamily="34" charset="0"/>
                  <a:cs typeface="Arial" panose="020B0604020202020204" pitchFamily="34" charset="0"/>
                </a:rPr>
                <a:t>Sub</a:t>
              </a:r>
            </a:p>
          </p:txBody>
        </p:sp>
        <p:sp>
          <p:nvSpPr>
            <p:cNvPr id="20528" name="Rectangle 62"/>
            <p:cNvSpPr>
              <a:spLocks noChangeArrowheads="1"/>
            </p:cNvSpPr>
            <p:nvPr/>
          </p:nvSpPr>
          <p:spPr bwMode="auto">
            <a:xfrm>
              <a:off x="1503" y="3487"/>
              <a:ext cx="254" cy="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en-US" altLang="zh-CN" sz="2400" b="1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</a:p>
          </p:txBody>
        </p:sp>
        <p:sp>
          <p:nvSpPr>
            <p:cNvPr id="20529" name="Line 63"/>
            <p:cNvSpPr>
              <a:spLocks noChangeShapeType="1"/>
            </p:cNvSpPr>
            <p:nvPr/>
          </p:nvSpPr>
          <p:spPr bwMode="auto">
            <a:xfrm>
              <a:off x="1557" y="3509"/>
              <a:ext cx="134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30" name="Line 64"/>
            <p:cNvSpPr>
              <a:spLocks noChangeShapeType="1"/>
            </p:cNvSpPr>
            <p:nvPr/>
          </p:nvSpPr>
          <p:spPr bwMode="auto">
            <a:xfrm>
              <a:off x="3697" y="2549"/>
              <a:ext cx="567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31" name="Line 65"/>
            <p:cNvSpPr>
              <a:spLocks noChangeShapeType="1"/>
            </p:cNvSpPr>
            <p:nvPr/>
          </p:nvSpPr>
          <p:spPr bwMode="auto">
            <a:xfrm>
              <a:off x="3709" y="3315"/>
              <a:ext cx="567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32" name="Rectangle 66"/>
            <p:cNvSpPr>
              <a:spLocks noChangeArrowheads="1"/>
            </p:cNvSpPr>
            <p:nvPr/>
          </p:nvSpPr>
          <p:spPr bwMode="auto">
            <a:xfrm>
              <a:off x="4237" y="2977"/>
              <a:ext cx="381" cy="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en-US" altLang="zh-CN" sz="2400" b="1">
                  <a:latin typeface="Arial" panose="020B0604020202020204" pitchFamily="34" charset="0"/>
                  <a:cs typeface="Arial" panose="020B0604020202020204" pitchFamily="34" charset="0"/>
                </a:rPr>
                <a:t>OF</a:t>
              </a:r>
            </a:p>
          </p:txBody>
        </p:sp>
        <p:sp>
          <p:nvSpPr>
            <p:cNvPr id="20533" name="Text Box 68"/>
            <p:cNvSpPr txBox="1">
              <a:spLocks noChangeArrowheads="1"/>
            </p:cNvSpPr>
            <p:nvPr/>
          </p:nvSpPr>
          <p:spPr bwMode="auto">
            <a:xfrm>
              <a:off x="241" y="2710"/>
              <a:ext cx="1671" cy="3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>
                <a:spcBef>
                  <a:spcPct val="50000"/>
                </a:spcBef>
              </a:pPr>
              <a:r>
                <a:rPr lang="zh-CN" altLang="en-US" sz="2800" b="1">
                  <a:solidFill>
                    <a:srgbClr val="C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加</a:t>
              </a:r>
              <a:r>
                <a:rPr lang="en-US" altLang="zh-CN" sz="2800" b="1">
                  <a:solidFill>
                    <a:srgbClr val="C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/</a:t>
              </a:r>
              <a:r>
                <a:rPr lang="zh-CN" altLang="en-US" sz="2800" b="1">
                  <a:solidFill>
                    <a:srgbClr val="C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减运算部件</a:t>
              </a:r>
            </a:p>
          </p:txBody>
        </p:sp>
        <p:sp>
          <p:nvSpPr>
            <p:cNvPr id="20534" name="Line 57"/>
            <p:cNvSpPr>
              <a:spLocks noChangeShapeType="1"/>
            </p:cNvSpPr>
            <p:nvPr/>
          </p:nvSpPr>
          <p:spPr bwMode="auto">
            <a:xfrm>
              <a:off x="3706" y="3131"/>
              <a:ext cx="55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0535" name="Rectangle 66"/>
            <p:cNvSpPr>
              <a:spLocks noChangeArrowheads="1"/>
            </p:cNvSpPr>
            <p:nvPr/>
          </p:nvSpPr>
          <p:spPr bwMode="auto">
            <a:xfrm>
              <a:off x="4239" y="3187"/>
              <a:ext cx="1283" cy="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en-US" altLang="zh-CN" sz="2400" b="1">
                  <a:latin typeface="Arial" panose="020B0604020202020204" pitchFamily="34" charset="0"/>
                  <a:cs typeface="Arial" panose="020B0604020202020204" pitchFamily="34" charset="0"/>
                </a:rPr>
                <a:t>CF=Co</a:t>
              </a:r>
              <a:r>
                <a:rPr lang="en-US" altLang="zh-CN" sz="2400" b="1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Sub</a:t>
              </a:r>
            </a:p>
          </p:txBody>
        </p:sp>
        <p:sp>
          <p:nvSpPr>
            <p:cNvPr id="20536" name="Line 64"/>
            <p:cNvSpPr>
              <a:spLocks noChangeShapeType="1"/>
            </p:cNvSpPr>
            <p:nvPr/>
          </p:nvSpPr>
          <p:spPr bwMode="auto">
            <a:xfrm>
              <a:off x="3699" y="2700"/>
              <a:ext cx="566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37" name="Rectangle 34"/>
            <p:cNvSpPr>
              <a:spLocks noChangeArrowheads="1"/>
            </p:cNvSpPr>
            <p:nvPr/>
          </p:nvSpPr>
          <p:spPr bwMode="auto">
            <a:xfrm>
              <a:off x="4264" y="2548"/>
              <a:ext cx="360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en-US" altLang="zh-CN" sz="2400" b="1">
                  <a:latin typeface="Arial" panose="020B0604020202020204" pitchFamily="34" charset="0"/>
                  <a:cs typeface="Arial" panose="020B0604020202020204" pitchFamily="34" charset="0"/>
                </a:rPr>
                <a:t>SF</a:t>
              </a:r>
            </a:p>
          </p:txBody>
        </p:sp>
        <p:sp>
          <p:nvSpPr>
            <p:cNvPr id="20538" name="Rectangle 70"/>
            <p:cNvSpPr>
              <a:spLocks noChangeArrowheads="1"/>
            </p:cNvSpPr>
            <p:nvPr/>
          </p:nvSpPr>
          <p:spPr bwMode="auto">
            <a:xfrm>
              <a:off x="0" y="1513"/>
              <a:ext cx="1784" cy="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zh-CN" altLang="en-US" sz="2200" b="1">
                  <a:solidFill>
                    <a:schemeClr val="accent2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当</a:t>
              </a:r>
              <a:r>
                <a:rPr lang="en-US" altLang="zh-CN" sz="2200" b="1">
                  <a:solidFill>
                    <a:schemeClr val="accent2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Sub</a:t>
              </a:r>
              <a:r>
                <a:rPr lang="zh-CN" altLang="en-US" sz="2200" b="1">
                  <a:solidFill>
                    <a:schemeClr val="accent2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为</a:t>
              </a:r>
              <a:r>
                <a:rPr lang="en-US" altLang="zh-CN" sz="2200" b="1">
                  <a:solidFill>
                    <a:schemeClr val="accent2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1</a:t>
              </a:r>
              <a:r>
                <a:rPr lang="zh-CN" altLang="en-US" sz="2200" b="1">
                  <a:solidFill>
                    <a:schemeClr val="accent2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时，做减法</a:t>
              </a:r>
            </a:p>
            <a:p>
              <a:pPr algn="l"/>
              <a:r>
                <a:rPr lang="zh-CN" altLang="en-US" sz="2200" b="1">
                  <a:solidFill>
                    <a:schemeClr val="accent2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当</a:t>
              </a:r>
              <a:r>
                <a:rPr lang="en-US" altLang="zh-CN" sz="2200" b="1">
                  <a:solidFill>
                    <a:schemeClr val="accent2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Sub</a:t>
              </a:r>
              <a:r>
                <a:rPr lang="zh-CN" altLang="en-US" sz="2200" b="1">
                  <a:solidFill>
                    <a:schemeClr val="accent2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为</a:t>
              </a:r>
              <a:r>
                <a:rPr lang="en-US" altLang="zh-CN" sz="2200" b="1">
                  <a:solidFill>
                    <a:schemeClr val="accent2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0</a:t>
              </a:r>
              <a:r>
                <a:rPr lang="zh-CN" altLang="en-US" sz="2200" b="1">
                  <a:solidFill>
                    <a:schemeClr val="accent2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时，做加法</a:t>
              </a:r>
            </a:p>
          </p:txBody>
        </p:sp>
      </p:grpSp>
      <p:sp>
        <p:nvSpPr>
          <p:cNvPr id="189502" name="Text Box 62"/>
          <p:cNvSpPr txBox="1">
            <a:spLocks noChangeArrowheads="1"/>
          </p:cNvSpPr>
          <p:nvPr/>
        </p:nvSpPr>
        <p:spPr bwMode="auto">
          <a:xfrm>
            <a:off x="4181475" y="1028700"/>
            <a:ext cx="4757738" cy="396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l">
              <a:spcBef>
                <a:spcPct val="25000"/>
              </a:spcBef>
            </a:pPr>
            <a:r>
              <a:rPr lang="zh-CN" altLang="en-US" sz="2000" b="1">
                <a:solidFill>
                  <a:srgbClr val="B311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已知</a:t>
            </a:r>
            <a:r>
              <a:rPr lang="en-US" altLang="zh-CN" sz="2000" b="1">
                <a:solidFill>
                  <a:srgbClr val="B311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%edx</a:t>
            </a:r>
            <a:r>
              <a:rPr lang="zh-CN" altLang="en-US" sz="2000" b="1">
                <a:solidFill>
                  <a:srgbClr val="B311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中为 </a:t>
            </a:r>
            <a:r>
              <a:rPr lang="en-US" altLang="zh-CN" sz="2000" b="1">
                <a:solidFill>
                  <a:srgbClr val="B311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len=0000 0000H</a:t>
            </a:r>
            <a:endParaRPr lang="zh-CN" altLang="en-US" sz="2000" b="1">
              <a:solidFill>
                <a:srgbClr val="B3110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9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89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9443" grpId="0" build="p"/>
      <p:bldP spid="18950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800100" y="228600"/>
            <a:ext cx="7502525" cy="528638"/>
          </a:xfrm>
        </p:spPr>
        <p:txBody>
          <a:bodyPr/>
          <a:lstStyle/>
          <a:p>
            <a:r>
              <a:rPr lang="en-US" altLang="zh-CN" sz="3600"/>
              <a:t>cpml %edx,%eax</a:t>
            </a:r>
            <a:r>
              <a:rPr lang="zh-CN" altLang="en-US" sz="3600"/>
              <a:t>指令的执行结果</a:t>
            </a:r>
          </a:p>
        </p:txBody>
      </p:sp>
      <p:sp>
        <p:nvSpPr>
          <p:cNvPr id="195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1925" y="5519738"/>
            <a:ext cx="8853488" cy="920750"/>
          </a:xfrm>
        </p:spPr>
        <p:txBody>
          <a:bodyPr/>
          <a:lstStyle/>
          <a:p>
            <a:pPr>
              <a:lnSpc>
                <a:spcPct val="130000"/>
              </a:lnSpc>
              <a:buFontTx/>
              <a:buNone/>
            </a:pPr>
            <a:r>
              <a:rPr lang="en-US" altLang="zh-CN" sz="22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“cmpl %edx,%eax”</a:t>
            </a:r>
            <a:r>
              <a:rPr lang="zh-CN" altLang="en-US" sz="22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执行时：</a:t>
            </a:r>
            <a:r>
              <a:rPr lang="en-US" altLang="zh-CN" sz="22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A=0000 0000H</a:t>
            </a:r>
            <a:r>
              <a:rPr lang="zh-CN" altLang="en-US" sz="22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22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sz="22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</a:t>
            </a:r>
            <a:r>
              <a:rPr lang="en-US" altLang="zh-CN" sz="22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FFFF FFFFH</a:t>
            </a:r>
            <a:r>
              <a:rPr lang="zh-CN" altLang="en-US" sz="22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22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Sub=1</a:t>
            </a:r>
            <a:r>
              <a:rPr lang="zh-CN" altLang="en-US" sz="22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，因此</a:t>
            </a:r>
            <a:r>
              <a:rPr lang="en-US" altLang="zh-CN" sz="22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Sum</a:t>
            </a:r>
            <a:r>
              <a:rPr lang="zh-CN" altLang="en-US" sz="22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</a:t>
            </a:r>
            <a:r>
              <a:rPr lang="en-US" altLang="zh-CN" sz="22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0…01,</a:t>
            </a:r>
            <a:r>
              <a:rPr lang="en-US" altLang="zh-CN" sz="2200">
                <a:solidFill>
                  <a:srgbClr val="B311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200">
                <a:solidFill>
                  <a:srgbClr val="FF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CF=1, ZF=0, OF=0, SF=0</a:t>
            </a:r>
            <a:r>
              <a:rPr lang="en-US" altLang="zh-CN" sz="2000">
                <a:solidFill>
                  <a:srgbClr val="B3110D"/>
                </a:solidFill>
              </a:rPr>
              <a:t> </a:t>
            </a:r>
            <a:endParaRPr lang="zh-CN" altLang="en-US" sz="2000">
              <a:solidFill>
                <a:srgbClr val="B3110D"/>
              </a:solidFill>
            </a:endParaRPr>
          </a:p>
        </p:txBody>
      </p:sp>
      <p:grpSp>
        <p:nvGrpSpPr>
          <p:cNvPr id="21508" name="Group 4"/>
          <p:cNvGrpSpPr>
            <a:grpSpLocks/>
          </p:cNvGrpSpPr>
          <p:nvPr/>
        </p:nvGrpSpPr>
        <p:grpSpPr bwMode="auto">
          <a:xfrm>
            <a:off x="406400" y="939800"/>
            <a:ext cx="8737600" cy="4419600"/>
            <a:chOff x="0" y="1513"/>
            <a:chExt cx="5522" cy="2611"/>
          </a:xfrm>
        </p:grpSpPr>
        <p:sp>
          <p:nvSpPr>
            <p:cNvPr id="21510" name="Rectangle 33"/>
            <p:cNvSpPr>
              <a:spLocks noChangeArrowheads="1"/>
            </p:cNvSpPr>
            <p:nvPr/>
          </p:nvSpPr>
          <p:spPr bwMode="auto">
            <a:xfrm>
              <a:off x="4402" y="2741"/>
              <a:ext cx="532" cy="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en-US" altLang="zh-CN" sz="2400" b="1">
                  <a:latin typeface="Arial" panose="020B0604020202020204" pitchFamily="34" charset="0"/>
                  <a:cs typeface="Arial" panose="020B0604020202020204" pitchFamily="34" charset="0"/>
                </a:rPr>
                <a:t>Sum</a:t>
              </a:r>
            </a:p>
          </p:txBody>
        </p:sp>
        <p:sp>
          <p:nvSpPr>
            <p:cNvPr id="21511" name="Line 11"/>
            <p:cNvSpPr>
              <a:spLocks noChangeShapeType="1"/>
            </p:cNvSpPr>
            <p:nvPr/>
          </p:nvSpPr>
          <p:spPr bwMode="auto">
            <a:xfrm flipH="1">
              <a:off x="507" y="2327"/>
              <a:ext cx="2619" cy="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12" name="Line 12"/>
            <p:cNvSpPr>
              <a:spLocks noChangeShapeType="1"/>
            </p:cNvSpPr>
            <p:nvPr/>
          </p:nvSpPr>
          <p:spPr bwMode="auto">
            <a:xfrm flipH="1">
              <a:off x="3111" y="2141"/>
              <a:ext cx="9" cy="69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13" name="Line 13"/>
            <p:cNvSpPr>
              <a:spLocks noChangeShapeType="1"/>
            </p:cNvSpPr>
            <p:nvPr/>
          </p:nvSpPr>
          <p:spPr bwMode="auto">
            <a:xfrm>
              <a:off x="3129" y="2141"/>
              <a:ext cx="564" cy="30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14" name="Line 14"/>
            <p:cNvSpPr>
              <a:spLocks noChangeShapeType="1"/>
            </p:cNvSpPr>
            <p:nvPr/>
          </p:nvSpPr>
          <p:spPr bwMode="auto">
            <a:xfrm>
              <a:off x="3087" y="2822"/>
              <a:ext cx="213" cy="11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15" name="Line 16"/>
            <p:cNvSpPr>
              <a:spLocks noChangeShapeType="1"/>
            </p:cNvSpPr>
            <p:nvPr/>
          </p:nvSpPr>
          <p:spPr bwMode="auto">
            <a:xfrm>
              <a:off x="3693" y="2448"/>
              <a:ext cx="10" cy="45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16" name="Line 18"/>
            <p:cNvSpPr>
              <a:spLocks noChangeShapeType="1"/>
            </p:cNvSpPr>
            <p:nvPr/>
          </p:nvSpPr>
          <p:spPr bwMode="auto">
            <a:xfrm flipV="1">
              <a:off x="3120" y="3060"/>
              <a:ext cx="0" cy="65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17" name="Line 19"/>
            <p:cNvSpPr>
              <a:spLocks noChangeShapeType="1"/>
            </p:cNvSpPr>
            <p:nvPr/>
          </p:nvSpPr>
          <p:spPr bwMode="auto">
            <a:xfrm flipV="1">
              <a:off x="3129" y="3365"/>
              <a:ext cx="564" cy="34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18" name="Line 20"/>
            <p:cNvSpPr>
              <a:spLocks noChangeShapeType="1"/>
            </p:cNvSpPr>
            <p:nvPr/>
          </p:nvSpPr>
          <p:spPr bwMode="auto">
            <a:xfrm flipV="1">
              <a:off x="3121" y="2929"/>
              <a:ext cx="171" cy="12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19" name="Line 22"/>
            <p:cNvSpPr>
              <a:spLocks noChangeShapeType="1"/>
            </p:cNvSpPr>
            <p:nvPr/>
          </p:nvSpPr>
          <p:spPr bwMode="auto">
            <a:xfrm flipV="1">
              <a:off x="3703" y="2905"/>
              <a:ext cx="0" cy="48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20" name="Line 23"/>
            <p:cNvSpPr>
              <a:spLocks noChangeShapeType="1"/>
            </p:cNvSpPr>
            <p:nvPr/>
          </p:nvSpPr>
          <p:spPr bwMode="auto">
            <a:xfrm flipV="1">
              <a:off x="3707" y="2917"/>
              <a:ext cx="74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21" name="Line 24"/>
            <p:cNvSpPr>
              <a:spLocks noChangeShapeType="1"/>
            </p:cNvSpPr>
            <p:nvPr/>
          </p:nvSpPr>
          <p:spPr bwMode="auto">
            <a:xfrm flipH="1">
              <a:off x="2416" y="3505"/>
              <a:ext cx="70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22" name="Rectangle 25"/>
            <p:cNvSpPr>
              <a:spLocks noChangeArrowheads="1"/>
            </p:cNvSpPr>
            <p:nvPr/>
          </p:nvSpPr>
          <p:spPr bwMode="auto">
            <a:xfrm rot="5400000">
              <a:off x="2974" y="2871"/>
              <a:ext cx="974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zh-CN" altLang="en-US" sz="2400" b="1">
                  <a:latin typeface="Arial" panose="020B0604020202020204" pitchFamily="34" charset="0"/>
                  <a:cs typeface="Arial" panose="020B0604020202020204" pitchFamily="34" charset="0"/>
                </a:rPr>
                <a:t>加法器</a:t>
              </a:r>
            </a:p>
          </p:txBody>
        </p:sp>
        <p:sp>
          <p:nvSpPr>
            <p:cNvPr id="21523" name="Line 26"/>
            <p:cNvSpPr>
              <a:spLocks noChangeShapeType="1"/>
            </p:cNvSpPr>
            <p:nvPr/>
          </p:nvSpPr>
          <p:spPr bwMode="auto">
            <a:xfrm flipH="1">
              <a:off x="2648" y="3446"/>
              <a:ext cx="127" cy="12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24" name="Line 27"/>
            <p:cNvSpPr>
              <a:spLocks noChangeShapeType="1"/>
            </p:cNvSpPr>
            <p:nvPr/>
          </p:nvSpPr>
          <p:spPr bwMode="auto">
            <a:xfrm flipH="1">
              <a:off x="776" y="2269"/>
              <a:ext cx="127" cy="11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25" name="Line 28"/>
            <p:cNvSpPr>
              <a:spLocks noChangeShapeType="1"/>
            </p:cNvSpPr>
            <p:nvPr/>
          </p:nvSpPr>
          <p:spPr bwMode="auto">
            <a:xfrm flipH="1">
              <a:off x="4105" y="2857"/>
              <a:ext cx="127" cy="11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26" name="Rectangle 29"/>
            <p:cNvSpPr>
              <a:spLocks noChangeArrowheads="1"/>
            </p:cNvSpPr>
            <p:nvPr/>
          </p:nvSpPr>
          <p:spPr bwMode="auto">
            <a:xfrm>
              <a:off x="891" y="2081"/>
              <a:ext cx="232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en-US" altLang="zh-CN" sz="2400" b="1"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</a:p>
          </p:txBody>
        </p:sp>
        <p:sp>
          <p:nvSpPr>
            <p:cNvPr id="21527" name="Rectangle 30"/>
            <p:cNvSpPr>
              <a:spLocks noChangeArrowheads="1"/>
            </p:cNvSpPr>
            <p:nvPr/>
          </p:nvSpPr>
          <p:spPr bwMode="auto">
            <a:xfrm>
              <a:off x="2469" y="3505"/>
              <a:ext cx="232" cy="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en-US" altLang="zh-CN" sz="2400" b="1"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</a:p>
          </p:txBody>
        </p:sp>
        <p:sp>
          <p:nvSpPr>
            <p:cNvPr id="21528" name="Rectangle 31"/>
            <p:cNvSpPr>
              <a:spLocks noChangeArrowheads="1"/>
            </p:cNvSpPr>
            <p:nvPr/>
          </p:nvSpPr>
          <p:spPr bwMode="auto">
            <a:xfrm>
              <a:off x="3954" y="2691"/>
              <a:ext cx="232" cy="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en-US" altLang="zh-CN" sz="2400" b="1"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</a:p>
          </p:txBody>
        </p:sp>
        <p:sp>
          <p:nvSpPr>
            <p:cNvPr id="21529" name="Rectangle 32"/>
            <p:cNvSpPr>
              <a:spLocks noChangeArrowheads="1"/>
            </p:cNvSpPr>
            <p:nvPr/>
          </p:nvSpPr>
          <p:spPr bwMode="auto">
            <a:xfrm>
              <a:off x="255" y="2171"/>
              <a:ext cx="254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en-US" altLang="zh-CN" sz="2400" b="1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</a:p>
          </p:txBody>
        </p:sp>
        <p:sp>
          <p:nvSpPr>
            <p:cNvPr id="21530" name="Rectangle 34"/>
            <p:cNvSpPr>
              <a:spLocks noChangeArrowheads="1"/>
            </p:cNvSpPr>
            <p:nvPr/>
          </p:nvSpPr>
          <p:spPr bwMode="auto">
            <a:xfrm>
              <a:off x="4276" y="2337"/>
              <a:ext cx="349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en-US" altLang="zh-CN" sz="2400" b="1">
                  <a:latin typeface="Arial" panose="020B0604020202020204" pitchFamily="34" charset="0"/>
                  <a:cs typeface="Arial" panose="020B0604020202020204" pitchFamily="34" charset="0"/>
                </a:rPr>
                <a:t>ZF</a:t>
              </a:r>
            </a:p>
          </p:txBody>
        </p:sp>
        <p:sp>
          <p:nvSpPr>
            <p:cNvPr id="21531" name="Line 35"/>
            <p:cNvSpPr>
              <a:spLocks noChangeShapeType="1"/>
            </p:cNvSpPr>
            <p:nvPr/>
          </p:nvSpPr>
          <p:spPr bwMode="auto">
            <a:xfrm>
              <a:off x="3470" y="1994"/>
              <a:ext cx="0" cy="32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32" name="Rectangle 36"/>
            <p:cNvSpPr>
              <a:spLocks noChangeArrowheads="1"/>
            </p:cNvSpPr>
            <p:nvPr/>
          </p:nvSpPr>
          <p:spPr bwMode="auto">
            <a:xfrm>
              <a:off x="3516" y="2000"/>
              <a:ext cx="307" cy="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en-US" altLang="zh-CN" sz="2400" b="1">
                  <a:latin typeface="Arial" panose="020B0604020202020204" pitchFamily="34" charset="0"/>
                  <a:cs typeface="Arial" panose="020B0604020202020204" pitchFamily="34" charset="0"/>
                </a:rPr>
                <a:t>Ci</a:t>
              </a:r>
            </a:p>
          </p:txBody>
        </p:sp>
        <p:sp>
          <p:nvSpPr>
            <p:cNvPr id="21533" name="Line 37"/>
            <p:cNvSpPr>
              <a:spLocks noChangeShapeType="1"/>
            </p:cNvSpPr>
            <p:nvPr/>
          </p:nvSpPr>
          <p:spPr bwMode="auto">
            <a:xfrm>
              <a:off x="3470" y="3512"/>
              <a:ext cx="0" cy="51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34" name="Rectangle 38"/>
            <p:cNvSpPr>
              <a:spLocks noChangeArrowheads="1"/>
            </p:cNvSpPr>
            <p:nvPr/>
          </p:nvSpPr>
          <p:spPr bwMode="auto">
            <a:xfrm>
              <a:off x="3516" y="3771"/>
              <a:ext cx="372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en-US" altLang="zh-CN" sz="2400" b="1">
                  <a:latin typeface="Arial" panose="020B0604020202020204" pitchFamily="34" charset="0"/>
                  <a:cs typeface="Arial" panose="020B0604020202020204" pitchFamily="34" charset="0"/>
                </a:rPr>
                <a:t>Co</a:t>
              </a:r>
            </a:p>
          </p:txBody>
        </p:sp>
        <p:sp>
          <p:nvSpPr>
            <p:cNvPr id="21535" name="Line 39"/>
            <p:cNvSpPr>
              <a:spLocks noChangeShapeType="1"/>
            </p:cNvSpPr>
            <p:nvPr/>
          </p:nvSpPr>
          <p:spPr bwMode="auto">
            <a:xfrm flipH="1">
              <a:off x="493" y="3364"/>
              <a:ext cx="146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36" name="Line 40"/>
            <p:cNvSpPr>
              <a:spLocks noChangeShapeType="1"/>
            </p:cNvSpPr>
            <p:nvPr/>
          </p:nvSpPr>
          <p:spPr bwMode="auto">
            <a:xfrm flipH="1">
              <a:off x="727" y="3304"/>
              <a:ext cx="126" cy="12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37" name="Rectangle 41"/>
            <p:cNvSpPr>
              <a:spLocks noChangeArrowheads="1"/>
            </p:cNvSpPr>
            <p:nvPr/>
          </p:nvSpPr>
          <p:spPr bwMode="auto">
            <a:xfrm>
              <a:off x="856" y="3126"/>
              <a:ext cx="232" cy="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en-US" altLang="zh-CN" sz="2400" b="1"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</a:p>
          </p:txBody>
        </p:sp>
        <p:sp>
          <p:nvSpPr>
            <p:cNvPr id="21538" name="Rectangle 42"/>
            <p:cNvSpPr>
              <a:spLocks noChangeArrowheads="1"/>
            </p:cNvSpPr>
            <p:nvPr/>
          </p:nvSpPr>
          <p:spPr bwMode="auto">
            <a:xfrm>
              <a:off x="254" y="3233"/>
              <a:ext cx="254" cy="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en-US" altLang="zh-CN" sz="2400" b="1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</a:p>
          </p:txBody>
        </p:sp>
        <p:grpSp>
          <p:nvGrpSpPr>
            <p:cNvPr id="21539" name="Group 43"/>
            <p:cNvGrpSpPr>
              <a:grpSpLocks/>
            </p:cNvGrpSpPr>
            <p:nvPr/>
          </p:nvGrpSpPr>
          <p:grpSpPr bwMode="auto">
            <a:xfrm>
              <a:off x="1070" y="3550"/>
              <a:ext cx="410" cy="391"/>
              <a:chOff x="1816" y="3448"/>
              <a:chExt cx="336" cy="288"/>
            </a:xfrm>
          </p:grpSpPr>
          <p:sp>
            <p:nvSpPr>
              <p:cNvPr id="21563" name="Oval 44"/>
              <p:cNvSpPr>
                <a:spLocks noChangeArrowheads="1"/>
              </p:cNvSpPr>
              <p:nvPr/>
            </p:nvSpPr>
            <p:spPr bwMode="auto">
              <a:xfrm>
                <a:off x="2072" y="3560"/>
                <a:ext cx="80" cy="80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l"/>
                <a:endParaRPr lang="zh-CN" altLang="en-US" sz="1600" b="1"/>
              </a:p>
            </p:txBody>
          </p:sp>
          <p:sp>
            <p:nvSpPr>
              <p:cNvPr id="21564" name="Line 45"/>
              <p:cNvSpPr>
                <a:spLocks noChangeShapeType="1"/>
              </p:cNvSpPr>
              <p:nvPr/>
            </p:nvSpPr>
            <p:spPr bwMode="auto">
              <a:xfrm flipH="1" flipV="1">
                <a:off x="1816" y="3448"/>
                <a:ext cx="256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565" name="Line 46"/>
              <p:cNvSpPr>
                <a:spLocks noChangeShapeType="1"/>
              </p:cNvSpPr>
              <p:nvPr/>
            </p:nvSpPr>
            <p:spPr bwMode="auto">
              <a:xfrm flipH="1">
                <a:off x="1816" y="3608"/>
                <a:ext cx="256" cy="12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566" name="Line 47"/>
              <p:cNvSpPr>
                <a:spLocks noChangeShapeType="1"/>
              </p:cNvSpPr>
              <p:nvPr/>
            </p:nvSpPr>
            <p:spPr bwMode="auto">
              <a:xfrm>
                <a:off x="1824" y="3464"/>
                <a:ext cx="0" cy="27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1540" name="Line 48"/>
            <p:cNvSpPr>
              <a:spLocks noChangeShapeType="1"/>
            </p:cNvSpPr>
            <p:nvPr/>
          </p:nvSpPr>
          <p:spPr bwMode="auto">
            <a:xfrm>
              <a:off x="906" y="3369"/>
              <a:ext cx="0" cy="38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41" name="Line 49"/>
            <p:cNvSpPr>
              <a:spLocks noChangeShapeType="1"/>
            </p:cNvSpPr>
            <p:nvPr/>
          </p:nvSpPr>
          <p:spPr bwMode="auto">
            <a:xfrm>
              <a:off x="911" y="3755"/>
              <a:ext cx="16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42" name="Line 50"/>
            <p:cNvSpPr>
              <a:spLocks noChangeShapeType="1"/>
            </p:cNvSpPr>
            <p:nvPr/>
          </p:nvSpPr>
          <p:spPr bwMode="auto">
            <a:xfrm flipH="1">
              <a:off x="1484" y="3755"/>
              <a:ext cx="47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43" name="Line 51"/>
            <p:cNvSpPr>
              <a:spLocks noChangeShapeType="1"/>
            </p:cNvSpPr>
            <p:nvPr/>
          </p:nvSpPr>
          <p:spPr bwMode="auto">
            <a:xfrm flipH="1">
              <a:off x="1600" y="3697"/>
              <a:ext cx="126" cy="11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44" name="Rectangle 52"/>
            <p:cNvSpPr>
              <a:spLocks noChangeArrowheads="1"/>
            </p:cNvSpPr>
            <p:nvPr/>
          </p:nvSpPr>
          <p:spPr bwMode="auto">
            <a:xfrm>
              <a:off x="1621" y="3709"/>
              <a:ext cx="232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en-US" altLang="zh-CN" sz="2400" b="1"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</a:p>
          </p:txBody>
        </p:sp>
        <p:sp>
          <p:nvSpPr>
            <p:cNvPr id="21545" name="Rectangle 53"/>
            <p:cNvSpPr>
              <a:spLocks noChangeArrowheads="1"/>
            </p:cNvSpPr>
            <p:nvPr/>
          </p:nvSpPr>
          <p:spPr bwMode="auto">
            <a:xfrm>
              <a:off x="1964" y="2993"/>
              <a:ext cx="447" cy="1091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/>
              <a:endParaRPr lang="zh-CN" altLang="en-US" sz="1600" b="1"/>
            </a:p>
          </p:txBody>
        </p:sp>
        <p:sp>
          <p:nvSpPr>
            <p:cNvPr id="21546" name="Rectangle 54"/>
            <p:cNvSpPr>
              <a:spLocks noChangeArrowheads="1"/>
            </p:cNvSpPr>
            <p:nvPr/>
          </p:nvSpPr>
          <p:spPr bwMode="auto">
            <a:xfrm>
              <a:off x="1925" y="3184"/>
              <a:ext cx="211" cy="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zh-CN" altLang="en-US" sz="2400" b="1"/>
                <a:t>0</a:t>
              </a:r>
            </a:p>
          </p:txBody>
        </p:sp>
        <p:sp>
          <p:nvSpPr>
            <p:cNvPr id="21547" name="Rectangle 55"/>
            <p:cNvSpPr>
              <a:spLocks noChangeArrowheads="1"/>
            </p:cNvSpPr>
            <p:nvPr/>
          </p:nvSpPr>
          <p:spPr bwMode="auto">
            <a:xfrm>
              <a:off x="1916" y="3648"/>
              <a:ext cx="211" cy="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zh-CN" altLang="en-US" sz="2400" b="1"/>
                <a:t>1</a:t>
              </a:r>
            </a:p>
          </p:txBody>
        </p:sp>
        <p:sp>
          <p:nvSpPr>
            <p:cNvPr id="21548" name="Rectangle 56"/>
            <p:cNvSpPr>
              <a:spLocks noChangeArrowheads="1"/>
            </p:cNvSpPr>
            <p:nvPr/>
          </p:nvSpPr>
          <p:spPr bwMode="auto">
            <a:xfrm rot="5400000">
              <a:off x="1692" y="3465"/>
              <a:ext cx="1050" cy="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zh-CN" altLang="en-US" sz="2200" b="1">
                  <a:latin typeface="Arial" panose="020B0604020202020204" pitchFamily="34" charset="0"/>
                  <a:cs typeface="Arial" panose="020B0604020202020204" pitchFamily="34" charset="0"/>
                </a:rPr>
                <a:t>多路选择器</a:t>
              </a:r>
            </a:p>
          </p:txBody>
        </p:sp>
        <p:sp>
          <p:nvSpPr>
            <p:cNvPr id="21549" name="Line 57"/>
            <p:cNvSpPr>
              <a:spLocks noChangeShapeType="1"/>
            </p:cNvSpPr>
            <p:nvPr/>
          </p:nvSpPr>
          <p:spPr bwMode="auto">
            <a:xfrm flipV="1">
              <a:off x="2187" y="1667"/>
              <a:ext cx="0" cy="132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50" name="Line 59"/>
            <p:cNvSpPr>
              <a:spLocks noChangeShapeType="1"/>
            </p:cNvSpPr>
            <p:nvPr/>
          </p:nvSpPr>
          <p:spPr bwMode="auto">
            <a:xfrm flipH="1">
              <a:off x="2183" y="2006"/>
              <a:ext cx="1291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51" name="Rectangle 60"/>
            <p:cNvSpPr>
              <a:spLocks noChangeArrowheads="1"/>
            </p:cNvSpPr>
            <p:nvPr/>
          </p:nvSpPr>
          <p:spPr bwMode="auto">
            <a:xfrm>
              <a:off x="1647" y="1619"/>
              <a:ext cx="478" cy="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en-US" altLang="zh-CN" sz="2400" b="1">
                  <a:latin typeface="Arial" panose="020B0604020202020204" pitchFamily="34" charset="0"/>
                  <a:cs typeface="Arial" panose="020B0604020202020204" pitchFamily="34" charset="0"/>
                </a:rPr>
                <a:t>Sub</a:t>
              </a:r>
            </a:p>
          </p:txBody>
        </p:sp>
        <p:sp>
          <p:nvSpPr>
            <p:cNvPr id="21552" name="Rectangle 62"/>
            <p:cNvSpPr>
              <a:spLocks noChangeArrowheads="1"/>
            </p:cNvSpPr>
            <p:nvPr/>
          </p:nvSpPr>
          <p:spPr bwMode="auto">
            <a:xfrm>
              <a:off x="1503" y="3487"/>
              <a:ext cx="254" cy="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en-US" altLang="zh-CN" sz="2400" b="1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</a:p>
          </p:txBody>
        </p:sp>
        <p:sp>
          <p:nvSpPr>
            <p:cNvPr id="21553" name="Line 63"/>
            <p:cNvSpPr>
              <a:spLocks noChangeShapeType="1"/>
            </p:cNvSpPr>
            <p:nvPr/>
          </p:nvSpPr>
          <p:spPr bwMode="auto">
            <a:xfrm>
              <a:off x="1557" y="3509"/>
              <a:ext cx="134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54" name="Line 64"/>
            <p:cNvSpPr>
              <a:spLocks noChangeShapeType="1"/>
            </p:cNvSpPr>
            <p:nvPr/>
          </p:nvSpPr>
          <p:spPr bwMode="auto">
            <a:xfrm>
              <a:off x="3697" y="2549"/>
              <a:ext cx="567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55" name="Line 65"/>
            <p:cNvSpPr>
              <a:spLocks noChangeShapeType="1"/>
            </p:cNvSpPr>
            <p:nvPr/>
          </p:nvSpPr>
          <p:spPr bwMode="auto">
            <a:xfrm>
              <a:off x="3709" y="3315"/>
              <a:ext cx="567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56" name="Rectangle 66"/>
            <p:cNvSpPr>
              <a:spLocks noChangeArrowheads="1"/>
            </p:cNvSpPr>
            <p:nvPr/>
          </p:nvSpPr>
          <p:spPr bwMode="auto">
            <a:xfrm>
              <a:off x="4237" y="2977"/>
              <a:ext cx="381" cy="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en-US" altLang="zh-CN" sz="2400" b="1">
                  <a:latin typeface="Arial" panose="020B0604020202020204" pitchFamily="34" charset="0"/>
                  <a:cs typeface="Arial" panose="020B0604020202020204" pitchFamily="34" charset="0"/>
                </a:rPr>
                <a:t>OF</a:t>
              </a:r>
            </a:p>
          </p:txBody>
        </p:sp>
        <p:sp>
          <p:nvSpPr>
            <p:cNvPr id="21557" name="Text Box 68"/>
            <p:cNvSpPr txBox="1">
              <a:spLocks noChangeArrowheads="1"/>
            </p:cNvSpPr>
            <p:nvPr/>
          </p:nvSpPr>
          <p:spPr bwMode="auto">
            <a:xfrm>
              <a:off x="241" y="2710"/>
              <a:ext cx="1671" cy="3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>
                <a:spcBef>
                  <a:spcPct val="50000"/>
                </a:spcBef>
              </a:pPr>
              <a:r>
                <a:rPr lang="zh-CN" altLang="en-US" sz="2800" b="1">
                  <a:solidFill>
                    <a:srgbClr val="C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加</a:t>
              </a:r>
              <a:r>
                <a:rPr lang="en-US" altLang="zh-CN" sz="2800" b="1">
                  <a:solidFill>
                    <a:srgbClr val="C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/</a:t>
              </a:r>
              <a:r>
                <a:rPr lang="zh-CN" altLang="en-US" sz="2800" b="1">
                  <a:solidFill>
                    <a:srgbClr val="C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减运算部件</a:t>
              </a:r>
            </a:p>
          </p:txBody>
        </p:sp>
        <p:sp>
          <p:nvSpPr>
            <p:cNvPr id="21558" name="Line 57"/>
            <p:cNvSpPr>
              <a:spLocks noChangeShapeType="1"/>
            </p:cNvSpPr>
            <p:nvPr/>
          </p:nvSpPr>
          <p:spPr bwMode="auto">
            <a:xfrm>
              <a:off x="3706" y="3131"/>
              <a:ext cx="55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1559" name="Rectangle 66"/>
            <p:cNvSpPr>
              <a:spLocks noChangeArrowheads="1"/>
            </p:cNvSpPr>
            <p:nvPr/>
          </p:nvSpPr>
          <p:spPr bwMode="auto">
            <a:xfrm>
              <a:off x="4239" y="3187"/>
              <a:ext cx="1283" cy="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en-US" altLang="zh-CN" sz="2400" b="1">
                  <a:latin typeface="Arial" panose="020B0604020202020204" pitchFamily="34" charset="0"/>
                  <a:cs typeface="Arial" panose="020B0604020202020204" pitchFamily="34" charset="0"/>
                </a:rPr>
                <a:t>CF=Co</a:t>
              </a:r>
              <a:r>
                <a:rPr lang="en-US" altLang="zh-CN" sz="2400" b="1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Sub</a:t>
              </a:r>
            </a:p>
          </p:txBody>
        </p:sp>
        <p:sp>
          <p:nvSpPr>
            <p:cNvPr id="21560" name="Line 64"/>
            <p:cNvSpPr>
              <a:spLocks noChangeShapeType="1"/>
            </p:cNvSpPr>
            <p:nvPr/>
          </p:nvSpPr>
          <p:spPr bwMode="auto">
            <a:xfrm>
              <a:off x="3699" y="2700"/>
              <a:ext cx="566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61" name="Rectangle 34"/>
            <p:cNvSpPr>
              <a:spLocks noChangeArrowheads="1"/>
            </p:cNvSpPr>
            <p:nvPr/>
          </p:nvSpPr>
          <p:spPr bwMode="auto">
            <a:xfrm>
              <a:off x="4264" y="2548"/>
              <a:ext cx="360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en-US" altLang="zh-CN" sz="2400" b="1">
                  <a:latin typeface="Arial" panose="020B0604020202020204" pitchFamily="34" charset="0"/>
                  <a:cs typeface="Arial" panose="020B0604020202020204" pitchFamily="34" charset="0"/>
                </a:rPr>
                <a:t>SF</a:t>
              </a:r>
            </a:p>
          </p:txBody>
        </p:sp>
        <p:sp>
          <p:nvSpPr>
            <p:cNvPr id="21562" name="Rectangle 70"/>
            <p:cNvSpPr>
              <a:spLocks noChangeArrowheads="1"/>
            </p:cNvSpPr>
            <p:nvPr/>
          </p:nvSpPr>
          <p:spPr bwMode="auto">
            <a:xfrm>
              <a:off x="0" y="1513"/>
              <a:ext cx="1784" cy="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zh-CN" altLang="en-US" sz="2200" b="1">
                  <a:solidFill>
                    <a:schemeClr val="accent2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当</a:t>
              </a:r>
              <a:r>
                <a:rPr lang="en-US" altLang="zh-CN" sz="2200" b="1">
                  <a:solidFill>
                    <a:schemeClr val="accent2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Sub</a:t>
              </a:r>
              <a:r>
                <a:rPr lang="zh-CN" altLang="en-US" sz="2200" b="1">
                  <a:solidFill>
                    <a:schemeClr val="accent2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为</a:t>
              </a:r>
              <a:r>
                <a:rPr lang="en-US" altLang="zh-CN" sz="2200" b="1">
                  <a:solidFill>
                    <a:schemeClr val="accent2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1</a:t>
              </a:r>
              <a:r>
                <a:rPr lang="zh-CN" altLang="en-US" sz="2200" b="1">
                  <a:solidFill>
                    <a:schemeClr val="accent2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时，做减法</a:t>
              </a:r>
            </a:p>
            <a:p>
              <a:pPr algn="l"/>
              <a:r>
                <a:rPr lang="zh-CN" altLang="en-US" sz="2200" b="1">
                  <a:solidFill>
                    <a:schemeClr val="accent2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当</a:t>
              </a:r>
              <a:r>
                <a:rPr lang="en-US" altLang="zh-CN" sz="2200" b="1">
                  <a:solidFill>
                    <a:schemeClr val="accent2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Sub</a:t>
              </a:r>
              <a:r>
                <a:rPr lang="zh-CN" altLang="en-US" sz="2200" b="1">
                  <a:solidFill>
                    <a:schemeClr val="accent2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为</a:t>
              </a:r>
              <a:r>
                <a:rPr lang="en-US" altLang="zh-CN" sz="2200" b="1">
                  <a:solidFill>
                    <a:schemeClr val="accent2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0</a:t>
              </a:r>
              <a:r>
                <a:rPr lang="zh-CN" altLang="en-US" sz="2200" b="1">
                  <a:solidFill>
                    <a:schemeClr val="accent2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时，做加法</a:t>
              </a:r>
            </a:p>
          </p:txBody>
        </p:sp>
      </p:grpSp>
      <p:sp>
        <p:nvSpPr>
          <p:cNvPr id="195646" name="Text Box 62"/>
          <p:cNvSpPr txBox="1">
            <a:spLocks noChangeArrowheads="1"/>
          </p:cNvSpPr>
          <p:nvPr/>
        </p:nvSpPr>
        <p:spPr bwMode="auto">
          <a:xfrm>
            <a:off x="4470400" y="882650"/>
            <a:ext cx="4383088" cy="777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l">
              <a:spcBef>
                <a:spcPct val="25000"/>
              </a:spcBef>
            </a:pPr>
            <a:r>
              <a:rPr lang="zh-CN" altLang="en-US" sz="2000" b="1">
                <a:solidFill>
                  <a:srgbClr val="B311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已知</a:t>
            </a:r>
            <a:r>
              <a:rPr lang="en-US" altLang="zh-CN" sz="2000" b="1">
                <a:solidFill>
                  <a:srgbClr val="B311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%edx</a:t>
            </a:r>
            <a:r>
              <a:rPr lang="zh-CN" altLang="en-US" sz="2000" b="1">
                <a:solidFill>
                  <a:srgbClr val="B311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中为 </a:t>
            </a:r>
            <a:r>
              <a:rPr lang="en-US" altLang="zh-CN" sz="2000" b="1">
                <a:solidFill>
                  <a:srgbClr val="B311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len-1=FFFF FFFFH</a:t>
            </a:r>
          </a:p>
          <a:p>
            <a:pPr algn="l">
              <a:spcBef>
                <a:spcPct val="25000"/>
              </a:spcBef>
            </a:pPr>
            <a:r>
              <a:rPr lang="zh-CN" altLang="en-US" sz="2000" b="1">
                <a:solidFill>
                  <a:srgbClr val="B311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en-US" altLang="zh-CN" sz="2000" b="1">
                <a:solidFill>
                  <a:srgbClr val="B311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%eax</a:t>
            </a:r>
            <a:r>
              <a:rPr lang="zh-CN" altLang="en-US" sz="2000" b="1">
                <a:solidFill>
                  <a:srgbClr val="B311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中为 </a:t>
            </a:r>
            <a:r>
              <a:rPr lang="en-US" altLang="zh-CN" sz="2000" b="1">
                <a:solidFill>
                  <a:srgbClr val="B311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i=0000 0000H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5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95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5587" grpId="0" build="p"/>
      <p:bldP spid="19564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800100" y="228600"/>
            <a:ext cx="5629275" cy="528638"/>
          </a:xfrm>
        </p:spPr>
        <p:txBody>
          <a:bodyPr/>
          <a:lstStyle/>
          <a:p>
            <a:r>
              <a:rPr lang="en-US" altLang="zh-CN" sz="3600"/>
              <a:t>jbe .L3</a:t>
            </a:r>
            <a:r>
              <a:rPr lang="zh-CN" altLang="en-US" sz="3600"/>
              <a:t>指令的执行结果</a:t>
            </a:r>
          </a:p>
        </p:txBody>
      </p:sp>
      <p:graphicFrame>
        <p:nvGraphicFramePr>
          <p:cNvPr id="194609" name="Group 49"/>
          <p:cNvGraphicFramePr>
            <a:graphicFrameLocks noGrp="1"/>
          </p:cNvGraphicFramePr>
          <p:nvPr>
            <p:ph idx="1"/>
          </p:nvPr>
        </p:nvGraphicFramePr>
        <p:xfrm>
          <a:off x="495300" y="1095375"/>
          <a:ext cx="8191500" cy="3800475"/>
        </p:xfrm>
        <a:graphic>
          <a:graphicData uri="http://schemas.openxmlformats.org/drawingml/2006/table">
            <a:tbl>
              <a:tblPr/>
              <a:tblGrid>
                <a:gridCol w="2703513">
                  <a:extLst>
                    <a:ext uri="{9D8B030D-6E8A-4147-A177-3AD203B41FA5}">
                      <a16:colId xmlns:a16="http://schemas.microsoft.com/office/drawing/2014/main" val="1061365223"/>
                    </a:ext>
                  </a:extLst>
                </a:gridCol>
                <a:gridCol w="2782887">
                  <a:extLst>
                    <a:ext uri="{9D8B030D-6E8A-4147-A177-3AD203B41FA5}">
                      <a16:colId xmlns:a16="http://schemas.microsoft.com/office/drawing/2014/main" val="450629294"/>
                    </a:ext>
                  </a:extLst>
                </a:gridCol>
                <a:gridCol w="2705100">
                  <a:extLst>
                    <a:ext uri="{9D8B030D-6E8A-4147-A177-3AD203B41FA5}">
                      <a16:colId xmlns:a16="http://schemas.microsoft.com/office/drawing/2014/main" val="3230373888"/>
                    </a:ext>
                  </a:extLst>
                </a:gridCol>
              </a:tblGrid>
              <a:tr h="492125">
                <a:tc>
                  <a:txBody>
                    <a:bodyPr/>
                    <a:lstStyle>
                      <a:lvl1pPr indent="2667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266700" algn="ctr" defTabSz="914400" rtl="0" eaLnBrk="0" fontAlgn="base" latinLnBrk="0" hangingPunct="0">
                        <a:lnSpc>
                          <a:spcPts val="16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指令</a:t>
                      </a:r>
                    </a:p>
                  </a:txBody>
                  <a:tcPr marL="61200" marR="6120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>
                      <a:lvl1pPr indent="2667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266700" algn="ctr" defTabSz="914400" rtl="0" eaLnBrk="0" fontAlgn="base" latinLnBrk="0" hangingPunct="0">
                        <a:lnSpc>
                          <a:spcPts val="16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转移条件</a:t>
                      </a:r>
                    </a:p>
                  </a:txBody>
                  <a:tcPr marL="61200" marR="6120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>
                      <a:lvl1pPr indent="2667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266700" algn="ctr" defTabSz="914400" rtl="0" eaLnBrk="0" fontAlgn="base" latinLnBrk="0" hangingPunct="0">
                        <a:lnSpc>
                          <a:spcPts val="16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说明</a:t>
                      </a:r>
                    </a:p>
                  </a:txBody>
                  <a:tcPr marL="61200" marR="6120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3177433"/>
                  </a:ext>
                </a:extLst>
              </a:tr>
              <a:tr h="388938">
                <a:tc>
                  <a:txBody>
                    <a:bodyPr/>
                    <a:lstStyle>
                      <a:lvl1pPr indent="2667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266700" algn="just" defTabSz="914400" rtl="0" eaLnBrk="0" fontAlgn="base" latinLnBrk="0" hangingPunct="0">
                        <a:lnSpc>
                          <a:spcPts val="16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JA/JNBE  label</a:t>
                      </a:r>
                      <a:endParaRPr kumimoji="0" lang="zh-CN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200" marR="6120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>
                      <a:lvl1pPr indent="2667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266700" algn="just" defTabSz="914400" rtl="0" eaLnBrk="0" fontAlgn="base" latinLnBrk="0" hangingPunct="0">
                        <a:lnSpc>
                          <a:spcPts val="16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CF=0 AND ZF=0</a:t>
                      </a:r>
                      <a:endParaRPr kumimoji="0" lang="zh-CN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200" marR="6120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>
                      <a:lvl1pPr indent="2667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266700" algn="ctr" defTabSz="914400" rtl="0" eaLnBrk="0" fontAlgn="base" latinLnBrk="0" hangingPunct="0">
                        <a:lnSpc>
                          <a:spcPts val="16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无符号数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</a:t>
                      </a: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＞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B</a:t>
                      </a:r>
                      <a:endParaRPr kumimoji="0" lang="zh-CN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200" marR="6120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4153212"/>
                  </a:ext>
                </a:extLst>
              </a:tr>
              <a:tr h="433388">
                <a:tc>
                  <a:txBody>
                    <a:bodyPr/>
                    <a:lstStyle>
                      <a:lvl1pPr indent="2667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266700" algn="just" defTabSz="914400" rtl="0" eaLnBrk="0" fontAlgn="base" latinLnBrk="0" hangingPunct="0">
                        <a:lnSpc>
                          <a:spcPts val="16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JAE/JNB  label</a:t>
                      </a:r>
                      <a:endParaRPr kumimoji="0" lang="zh-CN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200" marR="6120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>
                      <a:lvl1pPr indent="2667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266700" algn="just" defTabSz="914400" rtl="0" eaLnBrk="0" fontAlgn="base" latinLnBrk="0" hangingPunct="0">
                        <a:lnSpc>
                          <a:spcPts val="16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CF=0 OR ZF=1</a:t>
                      </a:r>
                      <a:endParaRPr kumimoji="0" lang="zh-CN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200" marR="6120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>
                      <a:lvl1pPr indent="2667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266700" algn="ctr" defTabSz="914400" rtl="0" eaLnBrk="0" fontAlgn="base" latinLnBrk="0" hangingPunct="0">
                        <a:lnSpc>
                          <a:spcPts val="16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无符号数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</a:t>
                      </a:r>
                      <a:r>
                        <a:rPr kumimoji="0" lang="zh-CN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≥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B</a:t>
                      </a:r>
                      <a:endParaRPr kumimoji="0" lang="zh-CN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200" marR="6120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8614200"/>
                  </a:ext>
                </a:extLst>
              </a:tr>
              <a:tr h="411163">
                <a:tc>
                  <a:txBody>
                    <a:bodyPr/>
                    <a:lstStyle>
                      <a:lvl1pPr indent="2667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266700" algn="just" defTabSz="914400" rtl="0" eaLnBrk="0" fontAlgn="base" latinLnBrk="0" hangingPunct="0">
                        <a:lnSpc>
                          <a:spcPts val="16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JB/JNAE  label</a:t>
                      </a:r>
                      <a:endParaRPr kumimoji="0" lang="zh-CN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200" marR="6120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>
                      <a:lvl1pPr indent="2667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266700" algn="just" defTabSz="914400" rtl="0" eaLnBrk="0" fontAlgn="base" latinLnBrk="0" hangingPunct="0">
                        <a:lnSpc>
                          <a:spcPts val="16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CF=1 AND ZF=0</a:t>
                      </a:r>
                      <a:endParaRPr kumimoji="0" lang="zh-CN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200" marR="6120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>
                      <a:lvl1pPr indent="2667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266700" algn="ctr" defTabSz="914400" rtl="0" eaLnBrk="0" fontAlgn="base" latinLnBrk="0" hangingPunct="0">
                        <a:lnSpc>
                          <a:spcPts val="16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无符号数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</a:t>
                      </a: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＜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B</a:t>
                      </a:r>
                      <a:endParaRPr kumimoji="0" lang="zh-CN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200" marR="6120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9407484"/>
                  </a:ext>
                </a:extLst>
              </a:tr>
              <a:tr h="409575">
                <a:tc>
                  <a:txBody>
                    <a:bodyPr/>
                    <a:lstStyle>
                      <a:lvl1pPr indent="2667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266700" algn="just" defTabSz="914400" rtl="0" eaLnBrk="0" fontAlgn="base" latinLnBrk="0" hangingPunct="0">
                        <a:lnSpc>
                          <a:spcPts val="16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JBE/JNA  label</a:t>
                      </a:r>
                      <a:endParaRPr kumimoji="0" lang="zh-CN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200" marR="6120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>
                      <a:lvl1pPr indent="2667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266700" algn="just" defTabSz="914400" rtl="0" eaLnBrk="0" fontAlgn="base" latinLnBrk="0" hangingPunct="0">
                        <a:lnSpc>
                          <a:spcPts val="16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CF=1 OR ZF=1</a:t>
                      </a:r>
                      <a:endParaRPr kumimoji="0" lang="zh-CN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200" marR="6120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>
                      <a:lvl1pPr indent="2667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266700" algn="ctr" defTabSz="914400" rtl="0" eaLnBrk="0" fontAlgn="base" latinLnBrk="0" hangingPunct="0">
                        <a:lnSpc>
                          <a:spcPts val="16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无符号数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</a:t>
                      </a:r>
                      <a:r>
                        <a:rPr kumimoji="0" lang="zh-CN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≤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B</a:t>
                      </a:r>
                      <a:endParaRPr kumimoji="0" lang="zh-CN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200" marR="6120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4671294"/>
                  </a:ext>
                </a:extLst>
              </a:tr>
              <a:tr h="409575">
                <a:tc>
                  <a:txBody>
                    <a:bodyPr/>
                    <a:lstStyle>
                      <a:lvl1pPr indent="2667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266700" algn="just" defTabSz="914400" rtl="0" eaLnBrk="0" fontAlgn="base" latinLnBrk="0" hangingPunct="0">
                        <a:lnSpc>
                          <a:spcPts val="16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JG/JNLE  label</a:t>
                      </a:r>
                      <a:endParaRPr kumimoji="0" lang="zh-CN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200" marR="6120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>
                      <a:lvl1pPr indent="2667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266700" algn="just" defTabSz="914400" rtl="0" eaLnBrk="0" fontAlgn="base" latinLnBrk="0" hangingPunct="0">
                        <a:lnSpc>
                          <a:spcPts val="16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SF=OF AND ZF=0</a:t>
                      </a:r>
                      <a:endParaRPr kumimoji="0" lang="zh-CN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200" marR="6120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>
                      <a:lvl1pPr indent="2667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266700" algn="ctr" defTabSz="914400" rtl="0" eaLnBrk="0" fontAlgn="base" latinLnBrk="0" hangingPunct="0">
                        <a:lnSpc>
                          <a:spcPts val="16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有符号数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</a:t>
                      </a: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＞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B</a:t>
                      </a:r>
                      <a:endParaRPr kumimoji="0" lang="zh-CN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200" marR="6120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7160498"/>
                  </a:ext>
                </a:extLst>
              </a:tr>
              <a:tr h="411163">
                <a:tc>
                  <a:txBody>
                    <a:bodyPr/>
                    <a:lstStyle>
                      <a:lvl1pPr indent="2667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266700" algn="just" defTabSz="914400" rtl="0" eaLnBrk="0" fontAlgn="base" latinLnBrk="0" hangingPunct="0">
                        <a:lnSpc>
                          <a:spcPts val="16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JGE/JNL  label</a:t>
                      </a:r>
                      <a:endParaRPr kumimoji="0" lang="zh-CN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200" marR="6120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>
                      <a:lvl1pPr indent="2667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266700" algn="just" defTabSz="914400" rtl="0" eaLnBrk="0" fontAlgn="base" latinLnBrk="0" hangingPunct="0">
                        <a:lnSpc>
                          <a:spcPts val="16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SF=OF OR ZF=1</a:t>
                      </a:r>
                      <a:endParaRPr kumimoji="0" lang="zh-CN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200" marR="6120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>
                      <a:lvl1pPr indent="2667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266700" algn="ctr" defTabSz="914400" rtl="0" eaLnBrk="0" fontAlgn="base" latinLnBrk="0" hangingPunct="0">
                        <a:lnSpc>
                          <a:spcPts val="16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有符号数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</a:t>
                      </a:r>
                      <a:r>
                        <a:rPr kumimoji="0" lang="zh-CN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≥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B</a:t>
                      </a:r>
                      <a:endParaRPr kumimoji="0" lang="zh-CN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200" marR="6120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9351871"/>
                  </a:ext>
                </a:extLst>
              </a:tr>
              <a:tr h="411163">
                <a:tc>
                  <a:txBody>
                    <a:bodyPr/>
                    <a:lstStyle>
                      <a:lvl1pPr indent="2667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266700" algn="just" defTabSz="914400" rtl="0" eaLnBrk="0" fontAlgn="base" latinLnBrk="0" hangingPunct="0">
                        <a:lnSpc>
                          <a:spcPts val="16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JL/JNGE  label</a:t>
                      </a:r>
                      <a:endParaRPr kumimoji="0" lang="zh-CN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200" marR="6120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>
                      <a:lvl1pPr indent="2667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266700" algn="just" defTabSz="914400" rtl="0" eaLnBrk="0" fontAlgn="base" latinLnBrk="0" hangingPunct="0">
                        <a:lnSpc>
                          <a:spcPts val="16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SF</a:t>
                      </a:r>
                      <a:r>
                        <a:rPr kumimoji="0" lang="zh-CN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≠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OF AND ZF=0</a:t>
                      </a:r>
                      <a:endParaRPr kumimoji="0" lang="zh-CN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200" marR="6120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>
                      <a:lvl1pPr indent="2667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266700" algn="ctr" defTabSz="914400" rtl="0" eaLnBrk="0" fontAlgn="base" latinLnBrk="0" hangingPunct="0">
                        <a:lnSpc>
                          <a:spcPts val="16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有符号数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</a:t>
                      </a: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＜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B</a:t>
                      </a:r>
                      <a:endParaRPr kumimoji="0" lang="zh-CN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200" marR="6120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5367386"/>
                  </a:ext>
                </a:extLst>
              </a:tr>
              <a:tr h="433388">
                <a:tc>
                  <a:txBody>
                    <a:bodyPr/>
                    <a:lstStyle>
                      <a:lvl1pPr indent="2667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266700" algn="just" defTabSz="914400" rtl="0" eaLnBrk="0" fontAlgn="base" latinLnBrk="0" hangingPunct="0">
                        <a:lnSpc>
                          <a:spcPts val="16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JLE/JNG  label</a:t>
                      </a:r>
                      <a:endParaRPr kumimoji="0" lang="zh-CN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200" marR="6120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>
                      <a:lvl1pPr indent="2667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266700" algn="just" defTabSz="914400" rtl="0" eaLnBrk="0" fontAlgn="base" latinLnBrk="0" hangingPunct="0">
                        <a:lnSpc>
                          <a:spcPts val="16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SF</a:t>
                      </a:r>
                      <a:r>
                        <a:rPr kumimoji="0" lang="zh-CN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≠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OF OR ZF=1</a:t>
                      </a:r>
                      <a:endParaRPr kumimoji="0" lang="zh-CN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200" marR="6120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>
                      <a:lvl1pPr indent="2667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266700" algn="ctr" defTabSz="914400" rtl="0" eaLnBrk="0" fontAlgn="base" latinLnBrk="0" hangingPunct="0">
                        <a:lnSpc>
                          <a:spcPts val="16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有符号数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</a:t>
                      </a:r>
                      <a:r>
                        <a:rPr kumimoji="0" lang="zh-CN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≤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B</a:t>
                      </a:r>
                      <a:endParaRPr kumimoji="0" lang="zh-CN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200" marR="6120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1141902"/>
                  </a:ext>
                </a:extLst>
              </a:tr>
            </a:tbl>
          </a:graphicData>
        </a:graphic>
      </p:graphicFrame>
      <p:sp>
        <p:nvSpPr>
          <p:cNvPr id="22573" name="Line 50"/>
          <p:cNvSpPr>
            <a:spLocks noChangeShapeType="1"/>
          </p:cNvSpPr>
          <p:nvPr/>
        </p:nvSpPr>
        <p:spPr bwMode="auto">
          <a:xfrm>
            <a:off x="293688" y="3151188"/>
            <a:ext cx="8607425" cy="0"/>
          </a:xfrm>
          <a:prstGeom prst="line">
            <a:avLst/>
          </a:prstGeom>
          <a:noFill/>
          <a:ln w="38100">
            <a:solidFill>
              <a:srgbClr val="FF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94611" name="Rectangle 51"/>
          <p:cNvSpPr>
            <a:spLocks noChangeArrowheads="1"/>
          </p:cNvSpPr>
          <p:nvPr/>
        </p:nvSpPr>
        <p:spPr bwMode="auto">
          <a:xfrm>
            <a:off x="347663" y="4927600"/>
            <a:ext cx="8447087" cy="18303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500" tIns="25400" rIns="63500" bIns="25400">
            <a:spAutoFit/>
          </a:bodyPr>
          <a:lstStyle>
            <a:lvl1pPr marL="203200" indent="-2032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l">
              <a:lnSpc>
                <a:spcPct val="130000"/>
              </a:lnSpc>
              <a:buSzPct val="100000"/>
            </a:pPr>
            <a:r>
              <a:rPr lang="en-US" altLang="zh-CN" sz="22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“cmpl %edx,%eax”</a:t>
            </a:r>
            <a:r>
              <a:rPr lang="zh-CN" altLang="en-US" sz="22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执行结果是</a:t>
            </a:r>
            <a:r>
              <a:rPr lang="en-US" altLang="zh-CN" sz="22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200" b="1">
                <a:solidFill>
                  <a:srgbClr val="FF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CF=1, ZF=0,</a:t>
            </a:r>
            <a:r>
              <a:rPr lang="en-US" altLang="zh-CN" sz="22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OF=0,</a:t>
            </a:r>
            <a:r>
              <a:rPr lang="en-US" altLang="zh-CN" sz="24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2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SF=0</a:t>
            </a:r>
            <a:r>
              <a:rPr lang="zh-CN" altLang="en-US" sz="22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，说明满足条件，应转移到</a:t>
            </a:r>
            <a:r>
              <a:rPr lang="en-US" altLang="zh-CN" sz="22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.L3</a:t>
            </a:r>
            <a:r>
              <a:rPr lang="zh-CN" altLang="en-US" sz="22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执行！   显然，对于每个 </a:t>
            </a:r>
            <a:r>
              <a:rPr lang="en-US" altLang="zh-CN" sz="22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 </a:t>
            </a:r>
            <a:r>
              <a:rPr lang="zh-CN" altLang="en-US" sz="22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都满足条件，因为任何无符号数都比</a:t>
            </a:r>
            <a:r>
              <a:rPr lang="en-US" altLang="zh-CN" sz="22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32</a:t>
            </a:r>
            <a:r>
              <a:rPr lang="zh-CN" altLang="en-US" sz="22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</a:t>
            </a:r>
            <a:r>
              <a:rPr lang="en-US" altLang="zh-CN" sz="22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2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小，因此循环体被不断执行，最终导致数组访问越界而发生存储器访问异常。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4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1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85725" y="242888"/>
            <a:ext cx="8229600" cy="474662"/>
          </a:xfrm>
        </p:spPr>
        <p:txBody>
          <a:bodyPr/>
          <a:lstStyle/>
          <a:p>
            <a:r>
              <a:rPr lang="zh-CN" altLang="en-US" sz="3200"/>
              <a:t>例子：程序的机器级表示与执行</a:t>
            </a:r>
          </a:p>
        </p:txBody>
      </p:sp>
      <p:sp>
        <p:nvSpPr>
          <p:cNvPr id="23555" name="Rectangle 4"/>
          <p:cNvSpPr>
            <a:spLocks noChangeArrowheads="1"/>
          </p:cNvSpPr>
          <p:nvPr/>
        </p:nvSpPr>
        <p:spPr bwMode="auto">
          <a:xfrm>
            <a:off x="234950" y="3794125"/>
            <a:ext cx="3784600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l">
              <a:spcBef>
                <a:spcPct val="15000"/>
              </a:spcBef>
            </a:pPr>
            <a:r>
              <a:rPr lang="zh-CN" altLang="en-US" sz="22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正确的做法是将参数</a:t>
            </a:r>
            <a:r>
              <a:rPr lang="en-US" altLang="zh-CN" sz="22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len</a:t>
            </a:r>
            <a:r>
              <a:rPr lang="zh-CN" altLang="en-US" sz="22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声明为</a:t>
            </a:r>
            <a:r>
              <a:rPr lang="en-US" altLang="zh-CN" sz="22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int</a:t>
            </a:r>
            <a:r>
              <a:rPr lang="zh-CN" altLang="en-US" sz="22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型。</a:t>
            </a:r>
            <a:r>
              <a:rPr lang="zh-CN" altLang="en-US" sz="1800">
                <a:latin typeface="Arial" panose="020B0604020202020204" pitchFamily="34" charset="0"/>
              </a:rPr>
              <a:t> </a:t>
            </a:r>
            <a:r>
              <a:rPr lang="en-US" altLang="zh-CN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Why?</a:t>
            </a:r>
          </a:p>
        </p:txBody>
      </p:sp>
      <p:sp>
        <p:nvSpPr>
          <p:cNvPr id="23556" name="Rectangle 11"/>
          <p:cNvSpPr>
            <a:spLocks noChangeArrowheads="1"/>
          </p:cNvSpPr>
          <p:nvPr/>
        </p:nvSpPr>
        <p:spPr bwMode="auto">
          <a:xfrm>
            <a:off x="222250" y="968375"/>
            <a:ext cx="4535488" cy="273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500" tIns="25400" rIns="63500" bIns="25400">
            <a:spAutoFit/>
          </a:bodyPr>
          <a:lstStyle>
            <a:lvl1pPr marL="203200" indent="-2032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l">
              <a:spcBef>
                <a:spcPct val="100000"/>
              </a:spcBef>
              <a:buSzPct val="100000"/>
            </a:pPr>
            <a:r>
              <a:rPr lang="zh-CN" altLang="en-US" sz="2200" b="1">
                <a:latin typeface="微软雅黑" panose="020B0503020204020204" pitchFamily="34" charset="-122"/>
                <a:ea typeface="微软雅黑" panose="020B0503020204020204" pitchFamily="34" charset="-122"/>
              </a:rPr>
              <a:t>例：</a:t>
            </a:r>
            <a:r>
              <a:rPr lang="zh-CN" altLang="en-US" sz="2200" b="1">
                <a:latin typeface="Arial" panose="020B0604020202020204" pitchFamily="34" charset="0"/>
              </a:rPr>
              <a:t> </a:t>
            </a:r>
          </a:p>
          <a:p>
            <a:pPr algn="l">
              <a:buSzPct val="100000"/>
            </a:pPr>
            <a:r>
              <a:rPr lang="en-US" altLang="zh-CN" sz="2200" b="1">
                <a:latin typeface="Arial" panose="020B0604020202020204" pitchFamily="34" charset="0"/>
              </a:rPr>
              <a:t>float sum (int a[ ], </a:t>
            </a:r>
            <a:r>
              <a:rPr lang="en-US" altLang="zh-CN" sz="2200" b="1">
                <a:solidFill>
                  <a:srgbClr val="FF3300"/>
                </a:solidFill>
                <a:latin typeface="Arial" panose="020B0604020202020204" pitchFamily="34" charset="0"/>
              </a:rPr>
              <a:t>int</a:t>
            </a:r>
            <a:r>
              <a:rPr lang="en-US" altLang="zh-CN" sz="2200" b="1">
                <a:latin typeface="Arial" panose="020B0604020202020204" pitchFamily="34" charset="0"/>
              </a:rPr>
              <a:t> len)</a:t>
            </a:r>
          </a:p>
          <a:p>
            <a:pPr algn="l">
              <a:buSzPct val="100000"/>
            </a:pPr>
            <a:r>
              <a:rPr lang="en-US" altLang="zh-CN" sz="2200" b="1">
                <a:latin typeface="Arial" panose="020B0604020202020204" pitchFamily="34" charset="0"/>
              </a:rPr>
              <a:t>{</a:t>
            </a:r>
          </a:p>
          <a:p>
            <a:pPr algn="l">
              <a:buSzPct val="100000"/>
            </a:pPr>
            <a:r>
              <a:rPr lang="en-US" altLang="zh-CN" sz="2200" b="1">
                <a:latin typeface="Arial" panose="020B0604020202020204" pitchFamily="34" charset="0"/>
              </a:rPr>
              <a:t>   int  i</a:t>
            </a:r>
            <a:r>
              <a:rPr lang="zh-CN" altLang="en-US" sz="2200" b="1">
                <a:latin typeface="Arial" panose="020B0604020202020204" pitchFamily="34" charset="0"/>
              </a:rPr>
              <a:t>，</a:t>
            </a:r>
            <a:r>
              <a:rPr lang="en-US" altLang="zh-CN" sz="2200" b="1">
                <a:latin typeface="Arial" panose="020B0604020202020204" pitchFamily="34" charset="0"/>
              </a:rPr>
              <a:t>sum = 0;</a:t>
            </a:r>
          </a:p>
          <a:p>
            <a:pPr algn="l">
              <a:buSzPct val="100000"/>
            </a:pPr>
            <a:r>
              <a:rPr lang="en-US" altLang="zh-CN" sz="2200" b="1">
                <a:latin typeface="Arial" panose="020B0604020202020204" pitchFamily="34" charset="0"/>
              </a:rPr>
              <a:t>   for (i = 0; </a:t>
            </a:r>
            <a:r>
              <a:rPr lang="en-US" altLang="zh-CN" sz="2200" b="1">
                <a:solidFill>
                  <a:srgbClr val="FF3300"/>
                </a:solidFill>
                <a:latin typeface="Arial" panose="020B0604020202020204" pitchFamily="34" charset="0"/>
              </a:rPr>
              <a:t>i &lt;= len–1</a:t>
            </a:r>
            <a:r>
              <a:rPr lang="en-US" altLang="zh-CN" sz="2200" b="1">
                <a:latin typeface="Arial" panose="020B0604020202020204" pitchFamily="34" charset="0"/>
              </a:rPr>
              <a:t>; i++)</a:t>
            </a:r>
          </a:p>
          <a:p>
            <a:pPr algn="l">
              <a:buSzPct val="100000"/>
            </a:pPr>
            <a:r>
              <a:rPr lang="en-US" altLang="zh-CN" sz="2200" b="1">
                <a:latin typeface="Arial" panose="020B0604020202020204" pitchFamily="34" charset="0"/>
              </a:rPr>
              <a:t>	    sum += a[i];</a:t>
            </a:r>
          </a:p>
          <a:p>
            <a:pPr algn="l">
              <a:buSzPct val="100000"/>
            </a:pPr>
            <a:r>
              <a:rPr lang="en-US" altLang="zh-CN" sz="2200" b="1">
                <a:latin typeface="Arial" panose="020B0604020202020204" pitchFamily="34" charset="0"/>
              </a:rPr>
              <a:t>   return sum;</a:t>
            </a:r>
          </a:p>
          <a:p>
            <a:pPr algn="l">
              <a:buSzPct val="100000"/>
            </a:pPr>
            <a:r>
              <a:rPr lang="en-US" altLang="zh-CN" sz="2200" b="1">
                <a:latin typeface="Arial" panose="020B0604020202020204" pitchFamily="34" charset="0"/>
              </a:rPr>
              <a:t>}</a:t>
            </a:r>
            <a:endParaRPr lang="zh-CN" altLang="en-US" sz="2200" b="1">
              <a:latin typeface="Arial" panose="020B0604020202020204" pitchFamily="34" charset="0"/>
            </a:endParaRPr>
          </a:p>
        </p:txBody>
      </p:sp>
      <p:sp>
        <p:nvSpPr>
          <p:cNvPr id="197647" name="Rectangle 15"/>
          <p:cNvSpPr>
            <a:spLocks noChangeArrowheads="1"/>
          </p:cNvSpPr>
          <p:nvPr/>
        </p:nvSpPr>
        <p:spPr bwMode="auto">
          <a:xfrm>
            <a:off x="4986338" y="887413"/>
            <a:ext cx="3932237" cy="3451225"/>
          </a:xfrm>
          <a:prstGeom prst="rect">
            <a:avLst/>
          </a:prstGeom>
          <a:noFill/>
          <a:ln w="9525">
            <a:solidFill>
              <a:srgbClr val="008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l"/>
            <a:r>
              <a:rPr lang="en-US" altLang="zh-CN" sz="2200" b="1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Sum_elements:</a:t>
            </a:r>
          </a:p>
          <a:p>
            <a:pPr algn="l"/>
            <a:r>
              <a:rPr lang="en-US" altLang="zh-CN" sz="2200" b="1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…</a:t>
            </a:r>
          </a:p>
          <a:p>
            <a:pPr algn="l"/>
            <a:r>
              <a:rPr lang="en-US" altLang="zh-CN" sz="2200" b="1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.L3:</a:t>
            </a:r>
          </a:p>
          <a:p>
            <a:pPr algn="l"/>
            <a:r>
              <a:rPr lang="en-US" altLang="zh-CN" sz="2200" b="1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…</a:t>
            </a:r>
          </a:p>
          <a:p>
            <a:pPr algn="l"/>
            <a:r>
              <a:rPr lang="en-US" altLang="zh-CN" sz="2200" b="1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movl  -4(%ebp),  %eax</a:t>
            </a:r>
          </a:p>
          <a:p>
            <a:pPr algn="l"/>
            <a:r>
              <a:rPr lang="en-US" altLang="zh-CN" sz="2200" b="1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movl  12(%ebp),  %edx</a:t>
            </a:r>
          </a:p>
          <a:p>
            <a:pPr algn="l"/>
            <a:r>
              <a:rPr lang="en-US" altLang="zh-CN" sz="2200" b="1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subl    $1,  %edx</a:t>
            </a:r>
          </a:p>
          <a:p>
            <a:pPr algn="l"/>
            <a:r>
              <a:rPr lang="en-US" altLang="zh-CN" sz="2200" b="1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cmpl  %edx,  %eax</a:t>
            </a:r>
          </a:p>
          <a:p>
            <a:pPr algn="l"/>
            <a:r>
              <a:rPr lang="en-US" altLang="zh-CN" sz="2200" b="1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jle	   .L3</a:t>
            </a:r>
          </a:p>
          <a:p>
            <a:pPr algn="l"/>
            <a:r>
              <a:rPr lang="en-US" altLang="zh-CN" sz="2200" b="1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…</a:t>
            </a:r>
          </a:p>
        </p:txBody>
      </p:sp>
      <p:sp>
        <p:nvSpPr>
          <p:cNvPr id="197648" name="Text Box 16"/>
          <p:cNvSpPr txBox="1">
            <a:spLocks noChangeArrowheads="1"/>
          </p:cNvSpPr>
          <p:nvPr/>
        </p:nvSpPr>
        <p:spPr bwMode="auto">
          <a:xfrm>
            <a:off x="4833938" y="4606925"/>
            <a:ext cx="4078287" cy="1930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l">
              <a:spcBef>
                <a:spcPct val="25000"/>
              </a:spcBef>
            </a:pPr>
            <a:r>
              <a:rPr lang="en-US" altLang="zh-CN" sz="2000" b="1">
                <a:solidFill>
                  <a:srgbClr val="B311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 </a:t>
            </a:r>
            <a:r>
              <a:rPr lang="zh-CN" altLang="en-US" sz="2000" b="1">
                <a:solidFill>
                  <a:srgbClr val="B311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en-US" altLang="zh-CN" sz="2000" b="1">
                <a:solidFill>
                  <a:srgbClr val="B311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%eax</a:t>
            </a:r>
            <a:r>
              <a:rPr lang="zh-CN" altLang="en-US" sz="2000" b="1">
                <a:solidFill>
                  <a:srgbClr val="B311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中，</a:t>
            </a:r>
            <a:r>
              <a:rPr lang="en-US" altLang="zh-CN" sz="2000" b="1">
                <a:solidFill>
                  <a:srgbClr val="B311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len</a:t>
            </a:r>
            <a:r>
              <a:rPr lang="zh-CN" altLang="en-US" sz="2000" b="1">
                <a:solidFill>
                  <a:srgbClr val="B311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en-US" altLang="zh-CN" sz="2000" b="1">
                <a:solidFill>
                  <a:srgbClr val="B311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%edx</a:t>
            </a:r>
            <a:r>
              <a:rPr lang="zh-CN" altLang="en-US" sz="2000" b="1">
                <a:solidFill>
                  <a:srgbClr val="B311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</a:t>
            </a:r>
          </a:p>
          <a:p>
            <a:pPr algn="l">
              <a:spcBef>
                <a:spcPct val="25000"/>
              </a:spcBef>
            </a:pPr>
            <a:r>
              <a:rPr lang="en-US" altLang="zh-CN" sz="2000" b="1">
                <a:solidFill>
                  <a:srgbClr val="B311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%eax: 0000 …… 0000</a:t>
            </a:r>
          </a:p>
          <a:p>
            <a:pPr algn="l">
              <a:spcBef>
                <a:spcPct val="25000"/>
              </a:spcBef>
            </a:pPr>
            <a:r>
              <a:rPr lang="en-US" altLang="zh-CN" sz="2000" b="1">
                <a:solidFill>
                  <a:srgbClr val="B311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%edx: 0000 …… 0000</a:t>
            </a:r>
            <a:endParaRPr lang="zh-CN" altLang="en-US" sz="2000" b="1">
              <a:solidFill>
                <a:srgbClr val="B3110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spcBef>
                <a:spcPct val="25000"/>
              </a:spcBef>
            </a:pP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subl 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指令的执行结果是什么？</a:t>
            </a:r>
          </a:p>
          <a:p>
            <a:pPr algn="l">
              <a:spcBef>
                <a:spcPct val="25000"/>
              </a:spcBef>
            </a:pP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cmpl 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指令的执行结果是什么？</a:t>
            </a:r>
          </a:p>
        </p:txBody>
      </p:sp>
      <p:sp>
        <p:nvSpPr>
          <p:cNvPr id="197649" name="Rectangle 17"/>
          <p:cNvSpPr>
            <a:spLocks noChangeArrowheads="1"/>
          </p:cNvSpPr>
          <p:nvPr/>
        </p:nvSpPr>
        <p:spPr bwMode="auto">
          <a:xfrm>
            <a:off x="288925" y="5205413"/>
            <a:ext cx="4030663" cy="89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l">
              <a:lnSpc>
                <a:spcPct val="120000"/>
              </a:lnSpc>
              <a:spcBef>
                <a:spcPct val="15000"/>
              </a:spcBef>
            </a:pPr>
            <a:r>
              <a:rPr lang="en-US" altLang="zh-CN" sz="2200" b="1">
                <a:solidFill>
                  <a:srgbClr val="FF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 </a:t>
            </a:r>
            <a:r>
              <a:rPr lang="zh-CN" altLang="en-US" sz="2200" b="1">
                <a:solidFill>
                  <a:srgbClr val="FF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 </a:t>
            </a:r>
            <a:r>
              <a:rPr lang="en-US" altLang="zh-CN" sz="2200" b="1">
                <a:solidFill>
                  <a:srgbClr val="FF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len </a:t>
            </a:r>
            <a:r>
              <a:rPr lang="zh-CN" altLang="en-US" sz="2200" b="1">
                <a:solidFill>
                  <a:srgbClr val="FF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分别存放在哪个寄存器中？ </a:t>
            </a:r>
            <a:r>
              <a:rPr lang="en-US" altLang="zh-CN" sz="2200" b="1">
                <a:solidFill>
                  <a:srgbClr val="FF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%eax</a:t>
            </a:r>
            <a:r>
              <a:rPr lang="zh-CN" altLang="en-US" sz="2200" b="1">
                <a:solidFill>
                  <a:srgbClr val="FF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 </a:t>
            </a:r>
            <a:r>
              <a:rPr lang="en-US" altLang="zh-CN" sz="2200" b="1">
                <a:solidFill>
                  <a:srgbClr val="FF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%edx</a:t>
            </a:r>
            <a:r>
              <a:rPr lang="zh-CN" altLang="en-US" sz="2200" b="1">
                <a:solidFill>
                  <a:srgbClr val="FF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</a:p>
        </p:txBody>
      </p:sp>
      <p:sp>
        <p:nvSpPr>
          <p:cNvPr id="23560" name="Line 19"/>
          <p:cNvSpPr>
            <a:spLocks noChangeShapeType="1"/>
          </p:cNvSpPr>
          <p:nvPr/>
        </p:nvSpPr>
        <p:spPr bwMode="auto">
          <a:xfrm>
            <a:off x="5254625" y="3962400"/>
            <a:ext cx="2017713" cy="0"/>
          </a:xfrm>
          <a:prstGeom prst="line">
            <a:avLst/>
          </a:prstGeom>
          <a:noFill/>
          <a:ln w="57150">
            <a:solidFill>
              <a:srgbClr val="ED161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7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97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97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7647" grpId="0" animBg="1"/>
      <p:bldP spid="197648" grpId="0" animBg="1"/>
      <p:bldP spid="19764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800100" y="228600"/>
            <a:ext cx="6935788" cy="528638"/>
          </a:xfrm>
        </p:spPr>
        <p:txBody>
          <a:bodyPr/>
          <a:lstStyle/>
          <a:p>
            <a:r>
              <a:rPr lang="en-US" altLang="zh-CN" sz="3600"/>
              <a:t>subl $1, %eax</a:t>
            </a:r>
            <a:r>
              <a:rPr lang="zh-CN" altLang="en-US" sz="3600"/>
              <a:t>指令的执行结果</a:t>
            </a:r>
          </a:p>
        </p:txBody>
      </p:sp>
      <p:grpSp>
        <p:nvGrpSpPr>
          <p:cNvPr id="24579" name="Group 4"/>
          <p:cNvGrpSpPr>
            <a:grpSpLocks/>
          </p:cNvGrpSpPr>
          <p:nvPr/>
        </p:nvGrpSpPr>
        <p:grpSpPr bwMode="auto">
          <a:xfrm>
            <a:off x="406400" y="939800"/>
            <a:ext cx="8737600" cy="4419600"/>
            <a:chOff x="0" y="1513"/>
            <a:chExt cx="5522" cy="2611"/>
          </a:xfrm>
        </p:grpSpPr>
        <p:sp>
          <p:nvSpPr>
            <p:cNvPr id="24582" name="Rectangle 33"/>
            <p:cNvSpPr>
              <a:spLocks noChangeArrowheads="1"/>
            </p:cNvSpPr>
            <p:nvPr/>
          </p:nvSpPr>
          <p:spPr bwMode="auto">
            <a:xfrm>
              <a:off x="4402" y="2741"/>
              <a:ext cx="532" cy="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en-US" altLang="zh-CN" sz="2400" b="1">
                  <a:latin typeface="Arial" panose="020B0604020202020204" pitchFamily="34" charset="0"/>
                  <a:cs typeface="Arial" panose="020B0604020202020204" pitchFamily="34" charset="0"/>
                </a:rPr>
                <a:t>Sum</a:t>
              </a:r>
            </a:p>
          </p:txBody>
        </p:sp>
        <p:sp>
          <p:nvSpPr>
            <p:cNvPr id="24583" name="Line 11"/>
            <p:cNvSpPr>
              <a:spLocks noChangeShapeType="1"/>
            </p:cNvSpPr>
            <p:nvPr/>
          </p:nvSpPr>
          <p:spPr bwMode="auto">
            <a:xfrm flipH="1">
              <a:off x="507" y="2327"/>
              <a:ext cx="2619" cy="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84" name="Line 12"/>
            <p:cNvSpPr>
              <a:spLocks noChangeShapeType="1"/>
            </p:cNvSpPr>
            <p:nvPr/>
          </p:nvSpPr>
          <p:spPr bwMode="auto">
            <a:xfrm flipH="1">
              <a:off x="3111" y="2141"/>
              <a:ext cx="9" cy="69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85" name="Line 13"/>
            <p:cNvSpPr>
              <a:spLocks noChangeShapeType="1"/>
            </p:cNvSpPr>
            <p:nvPr/>
          </p:nvSpPr>
          <p:spPr bwMode="auto">
            <a:xfrm>
              <a:off x="3129" y="2141"/>
              <a:ext cx="564" cy="30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86" name="Line 14"/>
            <p:cNvSpPr>
              <a:spLocks noChangeShapeType="1"/>
            </p:cNvSpPr>
            <p:nvPr/>
          </p:nvSpPr>
          <p:spPr bwMode="auto">
            <a:xfrm>
              <a:off x="3087" y="2822"/>
              <a:ext cx="213" cy="11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87" name="Line 16"/>
            <p:cNvSpPr>
              <a:spLocks noChangeShapeType="1"/>
            </p:cNvSpPr>
            <p:nvPr/>
          </p:nvSpPr>
          <p:spPr bwMode="auto">
            <a:xfrm>
              <a:off x="3693" y="2448"/>
              <a:ext cx="10" cy="45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88" name="Line 18"/>
            <p:cNvSpPr>
              <a:spLocks noChangeShapeType="1"/>
            </p:cNvSpPr>
            <p:nvPr/>
          </p:nvSpPr>
          <p:spPr bwMode="auto">
            <a:xfrm flipV="1">
              <a:off x="3120" y="3060"/>
              <a:ext cx="0" cy="65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89" name="Line 19"/>
            <p:cNvSpPr>
              <a:spLocks noChangeShapeType="1"/>
            </p:cNvSpPr>
            <p:nvPr/>
          </p:nvSpPr>
          <p:spPr bwMode="auto">
            <a:xfrm flipV="1">
              <a:off x="3129" y="3365"/>
              <a:ext cx="564" cy="34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90" name="Line 20"/>
            <p:cNvSpPr>
              <a:spLocks noChangeShapeType="1"/>
            </p:cNvSpPr>
            <p:nvPr/>
          </p:nvSpPr>
          <p:spPr bwMode="auto">
            <a:xfrm flipV="1">
              <a:off x="3121" y="2929"/>
              <a:ext cx="171" cy="12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91" name="Line 22"/>
            <p:cNvSpPr>
              <a:spLocks noChangeShapeType="1"/>
            </p:cNvSpPr>
            <p:nvPr/>
          </p:nvSpPr>
          <p:spPr bwMode="auto">
            <a:xfrm flipV="1">
              <a:off x="3703" y="2905"/>
              <a:ext cx="0" cy="48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92" name="Line 23"/>
            <p:cNvSpPr>
              <a:spLocks noChangeShapeType="1"/>
            </p:cNvSpPr>
            <p:nvPr/>
          </p:nvSpPr>
          <p:spPr bwMode="auto">
            <a:xfrm flipV="1">
              <a:off x="3707" y="2917"/>
              <a:ext cx="74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93" name="Line 24"/>
            <p:cNvSpPr>
              <a:spLocks noChangeShapeType="1"/>
            </p:cNvSpPr>
            <p:nvPr/>
          </p:nvSpPr>
          <p:spPr bwMode="auto">
            <a:xfrm flipH="1">
              <a:off x="2416" y="3505"/>
              <a:ext cx="70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94" name="Rectangle 25"/>
            <p:cNvSpPr>
              <a:spLocks noChangeArrowheads="1"/>
            </p:cNvSpPr>
            <p:nvPr/>
          </p:nvSpPr>
          <p:spPr bwMode="auto">
            <a:xfrm rot="5400000">
              <a:off x="2974" y="2871"/>
              <a:ext cx="974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zh-CN" altLang="en-US" sz="2400" b="1">
                  <a:latin typeface="Arial" panose="020B0604020202020204" pitchFamily="34" charset="0"/>
                  <a:cs typeface="Arial" panose="020B0604020202020204" pitchFamily="34" charset="0"/>
                </a:rPr>
                <a:t>加法器</a:t>
              </a:r>
            </a:p>
          </p:txBody>
        </p:sp>
        <p:sp>
          <p:nvSpPr>
            <p:cNvPr id="24595" name="Line 26"/>
            <p:cNvSpPr>
              <a:spLocks noChangeShapeType="1"/>
            </p:cNvSpPr>
            <p:nvPr/>
          </p:nvSpPr>
          <p:spPr bwMode="auto">
            <a:xfrm flipH="1">
              <a:off x="2648" y="3446"/>
              <a:ext cx="127" cy="12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96" name="Line 27"/>
            <p:cNvSpPr>
              <a:spLocks noChangeShapeType="1"/>
            </p:cNvSpPr>
            <p:nvPr/>
          </p:nvSpPr>
          <p:spPr bwMode="auto">
            <a:xfrm flipH="1">
              <a:off x="776" y="2269"/>
              <a:ext cx="127" cy="11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97" name="Line 28"/>
            <p:cNvSpPr>
              <a:spLocks noChangeShapeType="1"/>
            </p:cNvSpPr>
            <p:nvPr/>
          </p:nvSpPr>
          <p:spPr bwMode="auto">
            <a:xfrm flipH="1">
              <a:off x="4105" y="2857"/>
              <a:ext cx="127" cy="11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98" name="Rectangle 29"/>
            <p:cNvSpPr>
              <a:spLocks noChangeArrowheads="1"/>
            </p:cNvSpPr>
            <p:nvPr/>
          </p:nvSpPr>
          <p:spPr bwMode="auto">
            <a:xfrm>
              <a:off x="891" y="2081"/>
              <a:ext cx="232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en-US" altLang="zh-CN" sz="2400" b="1"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</a:p>
          </p:txBody>
        </p:sp>
        <p:sp>
          <p:nvSpPr>
            <p:cNvPr id="24599" name="Rectangle 30"/>
            <p:cNvSpPr>
              <a:spLocks noChangeArrowheads="1"/>
            </p:cNvSpPr>
            <p:nvPr/>
          </p:nvSpPr>
          <p:spPr bwMode="auto">
            <a:xfrm>
              <a:off x="2469" y="3505"/>
              <a:ext cx="232" cy="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en-US" altLang="zh-CN" sz="2400" b="1"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</a:p>
          </p:txBody>
        </p:sp>
        <p:sp>
          <p:nvSpPr>
            <p:cNvPr id="24600" name="Rectangle 31"/>
            <p:cNvSpPr>
              <a:spLocks noChangeArrowheads="1"/>
            </p:cNvSpPr>
            <p:nvPr/>
          </p:nvSpPr>
          <p:spPr bwMode="auto">
            <a:xfrm>
              <a:off x="3954" y="2691"/>
              <a:ext cx="232" cy="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en-US" altLang="zh-CN" sz="2400" b="1"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</a:p>
          </p:txBody>
        </p:sp>
        <p:sp>
          <p:nvSpPr>
            <p:cNvPr id="24601" name="Rectangle 32"/>
            <p:cNvSpPr>
              <a:spLocks noChangeArrowheads="1"/>
            </p:cNvSpPr>
            <p:nvPr/>
          </p:nvSpPr>
          <p:spPr bwMode="auto">
            <a:xfrm>
              <a:off x="255" y="2171"/>
              <a:ext cx="254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en-US" altLang="zh-CN" sz="2400" b="1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</a:p>
          </p:txBody>
        </p:sp>
        <p:sp>
          <p:nvSpPr>
            <p:cNvPr id="24602" name="Rectangle 34"/>
            <p:cNvSpPr>
              <a:spLocks noChangeArrowheads="1"/>
            </p:cNvSpPr>
            <p:nvPr/>
          </p:nvSpPr>
          <p:spPr bwMode="auto">
            <a:xfrm>
              <a:off x="4276" y="2337"/>
              <a:ext cx="349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en-US" altLang="zh-CN" sz="2400" b="1">
                  <a:latin typeface="Arial" panose="020B0604020202020204" pitchFamily="34" charset="0"/>
                  <a:cs typeface="Arial" panose="020B0604020202020204" pitchFamily="34" charset="0"/>
                </a:rPr>
                <a:t>ZF</a:t>
              </a:r>
            </a:p>
          </p:txBody>
        </p:sp>
        <p:sp>
          <p:nvSpPr>
            <p:cNvPr id="24603" name="Line 35"/>
            <p:cNvSpPr>
              <a:spLocks noChangeShapeType="1"/>
            </p:cNvSpPr>
            <p:nvPr/>
          </p:nvSpPr>
          <p:spPr bwMode="auto">
            <a:xfrm>
              <a:off x="3470" y="1994"/>
              <a:ext cx="0" cy="32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04" name="Rectangle 36"/>
            <p:cNvSpPr>
              <a:spLocks noChangeArrowheads="1"/>
            </p:cNvSpPr>
            <p:nvPr/>
          </p:nvSpPr>
          <p:spPr bwMode="auto">
            <a:xfrm>
              <a:off x="3516" y="2000"/>
              <a:ext cx="307" cy="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en-US" altLang="zh-CN" sz="2400" b="1">
                  <a:latin typeface="Arial" panose="020B0604020202020204" pitchFamily="34" charset="0"/>
                  <a:cs typeface="Arial" panose="020B0604020202020204" pitchFamily="34" charset="0"/>
                </a:rPr>
                <a:t>Ci</a:t>
              </a:r>
            </a:p>
          </p:txBody>
        </p:sp>
        <p:sp>
          <p:nvSpPr>
            <p:cNvPr id="24605" name="Line 37"/>
            <p:cNvSpPr>
              <a:spLocks noChangeShapeType="1"/>
            </p:cNvSpPr>
            <p:nvPr/>
          </p:nvSpPr>
          <p:spPr bwMode="auto">
            <a:xfrm>
              <a:off x="3470" y="3512"/>
              <a:ext cx="0" cy="51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06" name="Rectangle 38"/>
            <p:cNvSpPr>
              <a:spLocks noChangeArrowheads="1"/>
            </p:cNvSpPr>
            <p:nvPr/>
          </p:nvSpPr>
          <p:spPr bwMode="auto">
            <a:xfrm>
              <a:off x="3516" y="3771"/>
              <a:ext cx="372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en-US" altLang="zh-CN" sz="2400" b="1">
                  <a:latin typeface="Arial" panose="020B0604020202020204" pitchFamily="34" charset="0"/>
                  <a:cs typeface="Arial" panose="020B0604020202020204" pitchFamily="34" charset="0"/>
                </a:rPr>
                <a:t>Co</a:t>
              </a:r>
            </a:p>
          </p:txBody>
        </p:sp>
        <p:sp>
          <p:nvSpPr>
            <p:cNvPr id="24607" name="Line 39"/>
            <p:cNvSpPr>
              <a:spLocks noChangeShapeType="1"/>
            </p:cNvSpPr>
            <p:nvPr/>
          </p:nvSpPr>
          <p:spPr bwMode="auto">
            <a:xfrm flipH="1">
              <a:off x="493" y="3364"/>
              <a:ext cx="146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08" name="Line 40"/>
            <p:cNvSpPr>
              <a:spLocks noChangeShapeType="1"/>
            </p:cNvSpPr>
            <p:nvPr/>
          </p:nvSpPr>
          <p:spPr bwMode="auto">
            <a:xfrm flipH="1">
              <a:off x="727" y="3304"/>
              <a:ext cx="126" cy="12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09" name="Rectangle 41"/>
            <p:cNvSpPr>
              <a:spLocks noChangeArrowheads="1"/>
            </p:cNvSpPr>
            <p:nvPr/>
          </p:nvSpPr>
          <p:spPr bwMode="auto">
            <a:xfrm>
              <a:off x="856" y="3126"/>
              <a:ext cx="232" cy="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en-US" altLang="zh-CN" sz="2400" b="1"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</a:p>
          </p:txBody>
        </p:sp>
        <p:sp>
          <p:nvSpPr>
            <p:cNvPr id="24610" name="Rectangle 42"/>
            <p:cNvSpPr>
              <a:spLocks noChangeArrowheads="1"/>
            </p:cNvSpPr>
            <p:nvPr/>
          </p:nvSpPr>
          <p:spPr bwMode="auto">
            <a:xfrm>
              <a:off x="254" y="3233"/>
              <a:ext cx="254" cy="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en-US" altLang="zh-CN" sz="2400" b="1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</a:p>
          </p:txBody>
        </p:sp>
        <p:grpSp>
          <p:nvGrpSpPr>
            <p:cNvPr id="24611" name="Group 43"/>
            <p:cNvGrpSpPr>
              <a:grpSpLocks/>
            </p:cNvGrpSpPr>
            <p:nvPr/>
          </p:nvGrpSpPr>
          <p:grpSpPr bwMode="auto">
            <a:xfrm>
              <a:off x="1070" y="3550"/>
              <a:ext cx="410" cy="391"/>
              <a:chOff x="1816" y="3448"/>
              <a:chExt cx="336" cy="288"/>
            </a:xfrm>
          </p:grpSpPr>
          <p:sp>
            <p:nvSpPr>
              <p:cNvPr id="24635" name="Oval 44"/>
              <p:cNvSpPr>
                <a:spLocks noChangeArrowheads="1"/>
              </p:cNvSpPr>
              <p:nvPr/>
            </p:nvSpPr>
            <p:spPr bwMode="auto">
              <a:xfrm>
                <a:off x="2072" y="3560"/>
                <a:ext cx="80" cy="80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l"/>
                <a:endParaRPr lang="zh-CN" altLang="en-US" sz="1600" b="1"/>
              </a:p>
            </p:txBody>
          </p:sp>
          <p:sp>
            <p:nvSpPr>
              <p:cNvPr id="24636" name="Line 45"/>
              <p:cNvSpPr>
                <a:spLocks noChangeShapeType="1"/>
              </p:cNvSpPr>
              <p:nvPr/>
            </p:nvSpPr>
            <p:spPr bwMode="auto">
              <a:xfrm flipH="1" flipV="1">
                <a:off x="1816" y="3448"/>
                <a:ext cx="256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637" name="Line 46"/>
              <p:cNvSpPr>
                <a:spLocks noChangeShapeType="1"/>
              </p:cNvSpPr>
              <p:nvPr/>
            </p:nvSpPr>
            <p:spPr bwMode="auto">
              <a:xfrm flipH="1">
                <a:off x="1816" y="3608"/>
                <a:ext cx="256" cy="12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638" name="Line 47"/>
              <p:cNvSpPr>
                <a:spLocks noChangeShapeType="1"/>
              </p:cNvSpPr>
              <p:nvPr/>
            </p:nvSpPr>
            <p:spPr bwMode="auto">
              <a:xfrm>
                <a:off x="1824" y="3464"/>
                <a:ext cx="0" cy="27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4612" name="Line 48"/>
            <p:cNvSpPr>
              <a:spLocks noChangeShapeType="1"/>
            </p:cNvSpPr>
            <p:nvPr/>
          </p:nvSpPr>
          <p:spPr bwMode="auto">
            <a:xfrm>
              <a:off x="906" y="3369"/>
              <a:ext cx="0" cy="38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13" name="Line 49"/>
            <p:cNvSpPr>
              <a:spLocks noChangeShapeType="1"/>
            </p:cNvSpPr>
            <p:nvPr/>
          </p:nvSpPr>
          <p:spPr bwMode="auto">
            <a:xfrm>
              <a:off x="911" y="3755"/>
              <a:ext cx="16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14" name="Line 50"/>
            <p:cNvSpPr>
              <a:spLocks noChangeShapeType="1"/>
            </p:cNvSpPr>
            <p:nvPr/>
          </p:nvSpPr>
          <p:spPr bwMode="auto">
            <a:xfrm flipH="1">
              <a:off x="1484" y="3755"/>
              <a:ext cx="47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15" name="Line 51"/>
            <p:cNvSpPr>
              <a:spLocks noChangeShapeType="1"/>
            </p:cNvSpPr>
            <p:nvPr/>
          </p:nvSpPr>
          <p:spPr bwMode="auto">
            <a:xfrm flipH="1">
              <a:off x="1600" y="3697"/>
              <a:ext cx="126" cy="11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16" name="Rectangle 52"/>
            <p:cNvSpPr>
              <a:spLocks noChangeArrowheads="1"/>
            </p:cNvSpPr>
            <p:nvPr/>
          </p:nvSpPr>
          <p:spPr bwMode="auto">
            <a:xfrm>
              <a:off x="1621" y="3709"/>
              <a:ext cx="232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en-US" altLang="zh-CN" sz="2400" b="1"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</a:p>
          </p:txBody>
        </p:sp>
        <p:sp>
          <p:nvSpPr>
            <p:cNvPr id="24617" name="Rectangle 53"/>
            <p:cNvSpPr>
              <a:spLocks noChangeArrowheads="1"/>
            </p:cNvSpPr>
            <p:nvPr/>
          </p:nvSpPr>
          <p:spPr bwMode="auto">
            <a:xfrm>
              <a:off x="1964" y="2993"/>
              <a:ext cx="447" cy="1091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/>
              <a:endParaRPr lang="zh-CN" altLang="en-US" sz="1600" b="1"/>
            </a:p>
          </p:txBody>
        </p:sp>
        <p:sp>
          <p:nvSpPr>
            <p:cNvPr id="24618" name="Rectangle 54"/>
            <p:cNvSpPr>
              <a:spLocks noChangeArrowheads="1"/>
            </p:cNvSpPr>
            <p:nvPr/>
          </p:nvSpPr>
          <p:spPr bwMode="auto">
            <a:xfrm>
              <a:off x="1925" y="3184"/>
              <a:ext cx="211" cy="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zh-CN" altLang="en-US" sz="2400" b="1"/>
                <a:t>0</a:t>
              </a:r>
            </a:p>
          </p:txBody>
        </p:sp>
        <p:sp>
          <p:nvSpPr>
            <p:cNvPr id="24619" name="Rectangle 55"/>
            <p:cNvSpPr>
              <a:spLocks noChangeArrowheads="1"/>
            </p:cNvSpPr>
            <p:nvPr/>
          </p:nvSpPr>
          <p:spPr bwMode="auto">
            <a:xfrm>
              <a:off x="1916" y="3648"/>
              <a:ext cx="211" cy="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zh-CN" altLang="en-US" sz="2400" b="1"/>
                <a:t>1</a:t>
              </a:r>
            </a:p>
          </p:txBody>
        </p:sp>
        <p:sp>
          <p:nvSpPr>
            <p:cNvPr id="24620" name="Rectangle 56"/>
            <p:cNvSpPr>
              <a:spLocks noChangeArrowheads="1"/>
            </p:cNvSpPr>
            <p:nvPr/>
          </p:nvSpPr>
          <p:spPr bwMode="auto">
            <a:xfrm rot="5400000">
              <a:off x="1692" y="3465"/>
              <a:ext cx="1050" cy="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zh-CN" altLang="en-US" sz="2200" b="1">
                  <a:latin typeface="Arial" panose="020B0604020202020204" pitchFamily="34" charset="0"/>
                  <a:cs typeface="Arial" panose="020B0604020202020204" pitchFamily="34" charset="0"/>
                </a:rPr>
                <a:t>多路选择器</a:t>
              </a:r>
            </a:p>
          </p:txBody>
        </p:sp>
        <p:sp>
          <p:nvSpPr>
            <p:cNvPr id="24621" name="Line 57"/>
            <p:cNvSpPr>
              <a:spLocks noChangeShapeType="1"/>
            </p:cNvSpPr>
            <p:nvPr/>
          </p:nvSpPr>
          <p:spPr bwMode="auto">
            <a:xfrm flipV="1">
              <a:off x="2187" y="1667"/>
              <a:ext cx="0" cy="132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22" name="Line 59"/>
            <p:cNvSpPr>
              <a:spLocks noChangeShapeType="1"/>
            </p:cNvSpPr>
            <p:nvPr/>
          </p:nvSpPr>
          <p:spPr bwMode="auto">
            <a:xfrm flipH="1">
              <a:off x="2183" y="2006"/>
              <a:ext cx="1291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23" name="Rectangle 60"/>
            <p:cNvSpPr>
              <a:spLocks noChangeArrowheads="1"/>
            </p:cNvSpPr>
            <p:nvPr/>
          </p:nvSpPr>
          <p:spPr bwMode="auto">
            <a:xfrm>
              <a:off x="1647" y="1619"/>
              <a:ext cx="478" cy="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en-US" altLang="zh-CN" sz="2400" b="1">
                  <a:latin typeface="Arial" panose="020B0604020202020204" pitchFamily="34" charset="0"/>
                  <a:cs typeface="Arial" panose="020B0604020202020204" pitchFamily="34" charset="0"/>
                </a:rPr>
                <a:t>Sub</a:t>
              </a:r>
            </a:p>
          </p:txBody>
        </p:sp>
        <p:sp>
          <p:nvSpPr>
            <p:cNvPr id="24624" name="Rectangle 62"/>
            <p:cNvSpPr>
              <a:spLocks noChangeArrowheads="1"/>
            </p:cNvSpPr>
            <p:nvPr/>
          </p:nvSpPr>
          <p:spPr bwMode="auto">
            <a:xfrm>
              <a:off x="1503" y="3487"/>
              <a:ext cx="254" cy="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en-US" altLang="zh-CN" sz="2400" b="1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</a:p>
          </p:txBody>
        </p:sp>
        <p:sp>
          <p:nvSpPr>
            <p:cNvPr id="24625" name="Line 63"/>
            <p:cNvSpPr>
              <a:spLocks noChangeShapeType="1"/>
            </p:cNvSpPr>
            <p:nvPr/>
          </p:nvSpPr>
          <p:spPr bwMode="auto">
            <a:xfrm>
              <a:off x="1557" y="3509"/>
              <a:ext cx="134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626" name="Line 64"/>
            <p:cNvSpPr>
              <a:spLocks noChangeShapeType="1"/>
            </p:cNvSpPr>
            <p:nvPr/>
          </p:nvSpPr>
          <p:spPr bwMode="auto">
            <a:xfrm>
              <a:off x="3697" y="2549"/>
              <a:ext cx="567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627" name="Line 65"/>
            <p:cNvSpPr>
              <a:spLocks noChangeShapeType="1"/>
            </p:cNvSpPr>
            <p:nvPr/>
          </p:nvSpPr>
          <p:spPr bwMode="auto">
            <a:xfrm>
              <a:off x="3709" y="3315"/>
              <a:ext cx="567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628" name="Rectangle 66"/>
            <p:cNvSpPr>
              <a:spLocks noChangeArrowheads="1"/>
            </p:cNvSpPr>
            <p:nvPr/>
          </p:nvSpPr>
          <p:spPr bwMode="auto">
            <a:xfrm>
              <a:off x="4237" y="2977"/>
              <a:ext cx="381" cy="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en-US" altLang="zh-CN" sz="2400" b="1">
                  <a:latin typeface="Arial" panose="020B0604020202020204" pitchFamily="34" charset="0"/>
                  <a:cs typeface="Arial" panose="020B0604020202020204" pitchFamily="34" charset="0"/>
                </a:rPr>
                <a:t>OF</a:t>
              </a:r>
            </a:p>
          </p:txBody>
        </p:sp>
        <p:sp>
          <p:nvSpPr>
            <p:cNvPr id="24629" name="Text Box 68"/>
            <p:cNvSpPr txBox="1">
              <a:spLocks noChangeArrowheads="1"/>
            </p:cNvSpPr>
            <p:nvPr/>
          </p:nvSpPr>
          <p:spPr bwMode="auto">
            <a:xfrm>
              <a:off x="241" y="2710"/>
              <a:ext cx="1671" cy="3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>
                <a:spcBef>
                  <a:spcPct val="50000"/>
                </a:spcBef>
              </a:pPr>
              <a:r>
                <a:rPr lang="zh-CN" altLang="en-US" sz="2800" b="1">
                  <a:solidFill>
                    <a:srgbClr val="C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加</a:t>
              </a:r>
              <a:r>
                <a:rPr lang="en-US" altLang="zh-CN" sz="2800" b="1">
                  <a:solidFill>
                    <a:srgbClr val="C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/</a:t>
              </a:r>
              <a:r>
                <a:rPr lang="zh-CN" altLang="en-US" sz="2800" b="1">
                  <a:solidFill>
                    <a:srgbClr val="C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减运算部件</a:t>
              </a:r>
            </a:p>
          </p:txBody>
        </p:sp>
        <p:sp>
          <p:nvSpPr>
            <p:cNvPr id="24630" name="Line 57"/>
            <p:cNvSpPr>
              <a:spLocks noChangeShapeType="1"/>
            </p:cNvSpPr>
            <p:nvPr/>
          </p:nvSpPr>
          <p:spPr bwMode="auto">
            <a:xfrm>
              <a:off x="3706" y="3131"/>
              <a:ext cx="55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4631" name="Rectangle 66"/>
            <p:cNvSpPr>
              <a:spLocks noChangeArrowheads="1"/>
            </p:cNvSpPr>
            <p:nvPr/>
          </p:nvSpPr>
          <p:spPr bwMode="auto">
            <a:xfrm>
              <a:off x="4239" y="3187"/>
              <a:ext cx="1283" cy="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en-US" altLang="zh-CN" sz="2400" b="1">
                  <a:latin typeface="Arial" panose="020B0604020202020204" pitchFamily="34" charset="0"/>
                  <a:cs typeface="Arial" panose="020B0604020202020204" pitchFamily="34" charset="0"/>
                </a:rPr>
                <a:t>CF=Co</a:t>
              </a:r>
              <a:r>
                <a:rPr lang="en-US" altLang="zh-CN" sz="2400" b="1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Sub</a:t>
              </a:r>
            </a:p>
          </p:txBody>
        </p:sp>
        <p:sp>
          <p:nvSpPr>
            <p:cNvPr id="24632" name="Line 64"/>
            <p:cNvSpPr>
              <a:spLocks noChangeShapeType="1"/>
            </p:cNvSpPr>
            <p:nvPr/>
          </p:nvSpPr>
          <p:spPr bwMode="auto">
            <a:xfrm>
              <a:off x="3699" y="2700"/>
              <a:ext cx="566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633" name="Rectangle 34"/>
            <p:cNvSpPr>
              <a:spLocks noChangeArrowheads="1"/>
            </p:cNvSpPr>
            <p:nvPr/>
          </p:nvSpPr>
          <p:spPr bwMode="auto">
            <a:xfrm>
              <a:off x="4264" y="2548"/>
              <a:ext cx="360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en-US" altLang="zh-CN" sz="2400" b="1">
                  <a:latin typeface="Arial" panose="020B0604020202020204" pitchFamily="34" charset="0"/>
                  <a:cs typeface="Arial" panose="020B0604020202020204" pitchFamily="34" charset="0"/>
                </a:rPr>
                <a:t>SF</a:t>
              </a:r>
            </a:p>
          </p:txBody>
        </p:sp>
        <p:sp>
          <p:nvSpPr>
            <p:cNvPr id="24634" name="Rectangle 70"/>
            <p:cNvSpPr>
              <a:spLocks noChangeArrowheads="1"/>
            </p:cNvSpPr>
            <p:nvPr/>
          </p:nvSpPr>
          <p:spPr bwMode="auto">
            <a:xfrm>
              <a:off x="0" y="1513"/>
              <a:ext cx="1784" cy="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zh-CN" altLang="en-US" sz="2200" b="1">
                  <a:solidFill>
                    <a:schemeClr val="accent2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当</a:t>
              </a:r>
              <a:r>
                <a:rPr lang="en-US" altLang="zh-CN" sz="2200" b="1">
                  <a:solidFill>
                    <a:schemeClr val="accent2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Sub</a:t>
              </a:r>
              <a:r>
                <a:rPr lang="zh-CN" altLang="en-US" sz="2200" b="1">
                  <a:solidFill>
                    <a:schemeClr val="accent2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为</a:t>
              </a:r>
              <a:r>
                <a:rPr lang="en-US" altLang="zh-CN" sz="2200" b="1">
                  <a:solidFill>
                    <a:schemeClr val="accent2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1</a:t>
              </a:r>
              <a:r>
                <a:rPr lang="zh-CN" altLang="en-US" sz="2200" b="1">
                  <a:solidFill>
                    <a:schemeClr val="accent2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时，做减法</a:t>
              </a:r>
            </a:p>
            <a:p>
              <a:pPr algn="l"/>
              <a:r>
                <a:rPr lang="zh-CN" altLang="en-US" sz="2200" b="1">
                  <a:solidFill>
                    <a:schemeClr val="accent2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当</a:t>
              </a:r>
              <a:r>
                <a:rPr lang="en-US" altLang="zh-CN" sz="2200" b="1">
                  <a:solidFill>
                    <a:schemeClr val="accent2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Sub</a:t>
              </a:r>
              <a:r>
                <a:rPr lang="zh-CN" altLang="en-US" sz="2200" b="1">
                  <a:solidFill>
                    <a:schemeClr val="accent2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为</a:t>
              </a:r>
              <a:r>
                <a:rPr lang="en-US" altLang="zh-CN" sz="2200" b="1">
                  <a:solidFill>
                    <a:schemeClr val="accent2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0</a:t>
              </a:r>
              <a:r>
                <a:rPr lang="zh-CN" altLang="en-US" sz="2200" b="1">
                  <a:solidFill>
                    <a:schemeClr val="accent2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时，做加法</a:t>
              </a:r>
            </a:p>
          </p:txBody>
        </p:sp>
      </p:grpSp>
      <p:sp>
        <p:nvSpPr>
          <p:cNvPr id="198719" name="Rectangle 63"/>
          <p:cNvSpPr>
            <a:spLocks noChangeArrowheads="1"/>
          </p:cNvSpPr>
          <p:nvPr/>
        </p:nvSpPr>
        <p:spPr bwMode="auto">
          <a:xfrm>
            <a:off x="131763" y="5459413"/>
            <a:ext cx="8926512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500" tIns="25400" rIns="63500" bIns="25400">
            <a:spAutoFit/>
          </a:bodyPr>
          <a:lstStyle>
            <a:lvl1pPr marL="203200" indent="-2032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l">
              <a:lnSpc>
                <a:spcPct val="130000"/>
              </a:lnSpc>
              <a:spcBef>
                <a:spcPct val="100000"/>
              </a:spcBef>
              <a:buSzPct val="100000"/>
            </a:pPr>
            <a:r>
              <a:rPr lang="zh-CN" altLang="en-US" sz="2400" b="1">
                <a:solidFill>
                  <a:srgbClr val="B311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执行</a:t>
            </a:r>
            <a:r>
              <a:rPr lang="en-US" altLang="zh-CN" sz="2400" b="1">
                <a:solidFill>
                  <a:srgbClr val="B311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“subl $1, %edx”</a:t>
            </a:r>
            <a:r>
              <a:rPr lang="zh-CN" altLang="en-US" sz="2400" b="1">
                <a:solidFill>
                  <a:srgbClr val="B311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的结果与前面一样。运算部件不知道这是无符号还是带符号整数运算！</a:t>
            </a:r>
            <a:r>
              <a:rPr lang="zh-CN" altLang="en-US" sz="24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执行后</a:t>
            </a:r>
            <a:r>
              <a:rPr lang="en-US" altLang="zh-CN" sz="24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%edx</a:t>
            </a:r>
            <a:r>
              <a:rPr lang="zh-CN" altLang="en-US" sz="24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中是什么？</a:t>
            </a:r>
          </a:p>
        </p:txBody>
      </p:sp>
      <p:sp>
        <p:nvSpPr>
          <p:cNvPr id="198720" name="Text Box 64"/>
          <p:cNvSpPr txBox="1">
            <a:spLocks noChangeArrowheads="1"/>
          </p:cNvSpPr>
          <p:nvPr/>
        </p:nvSpPr>
        <p:spPr bwMode="auto">
          <a:xfrm>
            <a:off x="4267200" y="1106488"/>
            <a:ext cx="4249738" cy="396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l">
              <a:spcBef>
                <a:spcPct val="25000"/>
              </a:spcBef>
            </a:pPr>
            <a:r>
              <a:rPr lang="zh-CN" altLang="en-US" sz="2000" b="1">
                <a:solidFill>
                  <a:srgbClr val="B311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已知</a:t>
            </a:r>
            <a:r>
              <a:rPr lang="en-US" altLang="zh-CN" sz="2000" b="1">
                <a:solidFill>
                  <a:srgbClr val="B311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%edx</a:t>
            </a:r>
            <a:r>
              <a:rPr lang="zh-CN" altLang="en-US" sz="2000" b="1">
                <a:solidFill>
                  <a:srgbClr val="B311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中为 </a:t>
            </a:r>
            <a:r>
              <a:rPr lang="en-US" altLang="zh-CN" sz="2000" b="1">
                <a:solidFill>
                  <a:srgbClr val="B311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len=0000 0000H</a:t>
            </a:r>
            <a:endParaRPr lang="zh-CN" altLang="en-US" sz="2000" b="1">
              <a:solidFill>
                <a:srgbClr val="B3110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8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7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987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8719" grpId="0" build="p"/>
      <p:bldP spid="19872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02" name="Group 4"/>
          <p:cNvGrpSpPr>
            <a:grpSpLocks/>
          </p:cNvGrpSpPr>
          <p:nvPr/>
        </p:nvGrpSpPr>
        <p:grpSpPr bwMode="auto">
          <a:xfrm>
            <a:off x="406400" y="939800"/>
            <a:ext cx="8737600" cy="4419600"/>
            <a:chOff x="0" y="1513"/>
            <a:chExt cx="5522" cy="2611"/>
          </a:xfrm>
        </p:grpSpPr>
        <p:sp>
          <p:nvSpPr>
            <p:cNvPr id="25606" name="Rectangle 33"/>
            <p:cNvSpPr>
              <a:spLocks noChangeArrowheads="1"/>
            </p:cNvSpPr>
            <p:nvPr/>
          </p:nvSpPr>
          <p:spPr bwMode="auto">
            <a:xfrm>
              <a:off x="4402" y="2741"/>
              <a:ext cx="532" cy="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en-US" altLang="zh-CN" sz="2400" b="1">
                  <a:latin typeface="Arial" panose="020B0604020202020204" pitchFamily="34" charset="0"/>
                  <a:cs typeface="Arial" panose="020B0604020202020204" pitchFamily="34" charset="0"/>
                </a:rPr>
                <a:t>Sum</a:t>
              </a:r>
            </a:p>
          </p:txBody>
        </p:sp>
        <p:sp>
          <p:nvSpPr>
            <p:cNvPr id="25607" name="Line 11"/>
            <p:cNvSpPr>
              <a:spLocks noChangeShapeType="1"/>
            </p:cNvSpPr>
            <p:nvPr/>
          </p:nvSpPr>
          <p:spPr bwMode="auto">
            <a:xfrm flipH="1">
              <a:off x="507" y="2327"/>
              <a:ext cx="2619" cy="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08" name="Line 12"/>
            <p:cNvSpPr>
              <a:spLocks noChangeShapeType="1"/>
            </p:cNvSpPr>
            <p:nvPr/>
          </p:nvSpPr>
          <p:spPr bwMode="auto">
            <a:xfrm flipH="1">
              <a:off x="3111" y="2141"/>
              <a:ext cx="9" cy="69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09" name="Line 13"/>
            <p:cNvSpPr>
              <a:spLocks noChangeShapeType="1"/>
            </p:cNvSpPr>
            <p:nvPr/>
          </p:nvSpPr>
          <p:spPr bwMode="auto">
            <a:xfrm>
              <a:off x="3129" y="2141"/>
              <a:ext cx="564" cy="30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10" name="Line 14"/>
            <p:cNvSpPr>
              <a:spLocks noChangeShapeType="1"/>
            </p:cNvSpPr>
            <p:nvPr/>
          </p:nvSpPr>
          <p:spPr bwMode="auto">
            <a:xfrm>
              <a:off x="3087" y="2822"/>
              <a:ext cx="213" cy="11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11" name="Line 16"/>
            <p:cNvSpPr>
              <a:spLocks noChangeShapeType="1"/>
            </p:cNvSpPr>
            <p:nvPr/>
          </p:nvSpPr>
          <p:spPr bwMode="auto">
            <a:xfrm>
              <a:off x="3693" y="2448"/>
              <a:ext cx="10" cy="45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12" name="Line 18"/>
            <p:cNvSpPr>
              <a:spLocks noChangeShapeType="1"/>
            </p:cNvSpPr>
            <p:nvPr/>
          </p:nvSpPr>
          <p:spPr bwMode="auto">
            <a:xfrm flipV="1">
              <a:off x="3120" y="3060"/>
              <a:ext cx="0" cy="65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13" name="Line 19"/>
            <p:cNvSpPr>
              <a:spLocks noChangeShapeType="1"/>
            </p:cNvSpPr>
            <p:nvPr/>
          </p:nvSpPr>
          <p:spPr bwMode="auto">
            <a:xfrm flipV="1">
              <a:off x="3129" y="3365"/>
              <a:ext cx="564" cy="34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14" name="Line 20"/>
            <p:cNvSpPr>
              <a:spLocks noChangeShapeType="1"/>
            </p:cNvSpPr>
            <p:nvPr/>
          </p:nvSpPr>
          <p:spPr bwMode="auto">
            <a:xfrm flipV="1">
              <a:off x="3121" y="2929"/>
              <a:ext cx="171" cy="12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15" name="Line 22"/>
            <p:cNvSpPr>
              <a:spLocks noChangeShapeType="1"/>
            </p:cNvSpPr>
            <p:nvPr/>
          </p:nvSpPr>
          <p:spPr bwMode="auto">
            <a:xfrm flipV="1">
              <a:off x="3703" y="2905"/>
              <a:ext cx="0" cy="48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16" name="Line 23"/>
            <p:cNvSpPr>
              <a:spLocks noChangeShapeType="1"/>
            </p:cNvSpPr>
            <p:nvPr/>
          </p:nvSpPr>
          <p:spPr bwMode="auto">
            <a:xfrm flipV="1">
              <a:off x="3707" y="2917"/>
              <a:ext cx="74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17" name="Line 24"/>
            <p:cNvSpPr>
              <a:spLocks noChangeShapeType="1"/>
            </p:cNvSpPr>
            <p:nvPr/>
          </p:nvSpPr>
          <p:spPr bwMode="auto">
            <a:xfrm flipH="1">
              <a:off x="2416" y="3505"/>
              <a:ext cx="70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18" name="Rectangle 25"/>
            <p:cNvSpPr>
              <a:spLocks noChangeArrowheads="1"/>
            </p:cNvSpPr>
            <p:nvPr/>
          </p:nvSpPr>
          <p:spPr bwMode="auto">
            <a:xfrm rot="5400000">
              <a:off x="2974" y="2871"/>
              <a:ext cx="974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zh-CN" altLang="en-US" sz="2400" b="1">
                  <a:latin typeface="Arial" panose="020B0604020202020204" pitchFamily="34" charset="0"/>
                  <a:cs typeface="Arial" panose="020B0604020202020204" pitchFamily="34" charset="0"/>
                </a:rPr>
                <a:t>加法器</a:t>
              </a:r>
            </a:p>
          </p:txBody>
        </p:sp>
        <p:sp>
          <p:nvSpPr>
            <p:cNvPr id="25619" name="Line 26"/>
            <p:cNvSpPr>
              <a:spLocks noChangeShapeType="1"/>
            </p:cNvSpPr>
            <p:nvPr/>
          </p:nvSpPr>
          <p:spPr bwMode="auto">
            <a:xfrm flipH="1">
              <a:off x="2648" y="3446"/>
              <a:ext cx="127" cy="12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20" name="Line 27"/>
            <p:cNvSpPr>
              <a:spLocks noChangeShapeType="1"/>
            </p:cNvSpPr>
            <p:nvPr/>
          </p:nvSpPr>
          <p:spPr bwMode="auto">
            <a:xfrm flipH="1">
              <a:off x="776" y="2269"/>
              <a:ext cx="127" cy="11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21" name="Line 28"/>
            <p:cNvSpPr>
              <a:spLocks noChangeShapeType="1"/>
            </p:cNvSpPr>
            <p:nvPr/>
          </p:nvSpPr>
          <p:spPr bwMode="auto">
            <a:xfrm flipH="1">
              <a:off x="4105" y="2857"/>
              <a:ext cx="127" cy="11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22" name="Rectangle 29"/>
            <p:cNvSpPr>
              <a:spLocks noChangeArrowheads="1"/>
            </p:cNvSpPr>
            <p:nvPr/>
          </p:nvSpPr>
          <p:spPr bwMode="auto">
            <a:xfrm>
              <a:off x="891" y="2081"/>
              <a:ext cx="232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en-US" altLang="zh-CN" sz="2400" b="1"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</a:p>
          </p:txBody>
        </p:sp>
        <p:sp>
          <p:nvSpPr>
            <p:cNvPr id="25623" name="Rectangle 30"/>
            <p:cNvSpPr>
              <a:spLocks noChangeArrowheads="1"/>
            </p:cNvSpPr>
            <p:nvPr/>
          </p:nvSpPr>
          <p:spPr bwMode="auto">
            <a:xfrm>
              <a:off x="2469" y="3505"/>
              <a:ext cx="232" cy="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en-US" altLang="zh-CN" sz="2400" b="1"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</a:p>
          </p:txBody>
        </p:sp>
        <p:sp>
          <p:nvSpPr>
            <p:cNvPr id="25624" name="Rectangle 31"/>
            <p:cNvSpPr>
              <a:spLocks noChangeArrowheads="1"/>
            </p:cNvSpPr>
            <p:nvPr/>
          </p:nvSpPr>
          <p:spPr bwMode="auto">
            <a:xfrm>
              <a:off x="3954" y="2691"/>
              <a:ext cx="232" cy="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en-US" altLang="zh-CN" sz="2400" b="1"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</a:p>
          </p:txBody>
        </p:sp>
        <p:sp>
          <p:nvSpPr>
            <p:cNvPr id="25625" name="Rectangle 32"/>
            <p:cNvSpPr>
              <a:spLocks noChangeArrowheads="1"/>
            </p:cNvSpPr>
            <p:nvPr/>
          </p:nvSpPr>
          <p:spPr bwMode="auto">
            <a:xfrm>
              <a:off x="255" y="2171"/>
              <a:ext cx="254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en-US" altLang="zh-CN" sz="2400" b="1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</a:p>
          </p:txBody>
        </p:sp>
        <p:sp>
          <p:nvSpPr>
            <p:cNvPr id="25626" name="Rectangle 34"/>
            <p:cNvSpPr>
              <a:spLocks noChangeArrowheads="1"/>
            </p:cNvSpPr>
            <p:nvPr/>
          </p:nvSpPr>
          <p:spPr bwMode="auto">
            <a:xfrm>
              <a:off x="4276" y="2337"/>
              <a:ext cx="349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en-US" altLang="zh-CN" sz="2400" b="1">
                  <a:latin typeface="Arial" panose="020B0604020202020204" pitchFamily="34" charset="0"/>
                  <a:cs typeface="Arial" panose="020B0604020202020204" pitchFamily="34" charset="0"/>
                </a:rPr>
                <a:t>ZF</a:t>
              </a:r>
            </a:p>
          </p:txBody>
        </p:sp>
        <p:sp>
          <p:nvSpPr>
            <p:cNvPr id="25627" name="Line 35"/>
            <p:cNvSpPr>
              <a:spLocks noChangeShapeType="1"/>
            </p:cNvSpPr>
            <p:nvPr/>
          </p:nvSpPr>
          <p:spPr bwMode="auto">
            <a:xfrm>
              <a:off x="3470" y="1994"/>
              <a:ext cx="0" cy="32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28" name="Rectangle 36"/>
            <p:cNvSpPr>
              <a:spLocks noChangeArrowheads="1"/>
            </p:cNvSpPr>
            <p:nvPr/>
          </p:nvSpPr>
          <p:spPr bwMode="auto">
            <a:xfrm>
              <a:off x="3516" y="2000"/>
              <a:ext cx="307" cy="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en-US" altLang="zh-CN" sz="2400" b="1">
                  <a:latin typeface="Arial" panose="020B0604020202020204" pitchFamily="34" charset="0"/>
                  <a:cs typeface="Arial" panose="020B0604020202020204" pitchFamily="34" charset="0"/>
                </a:rPr>
                <a:t>Ci</a:t>
              </a:r>
            </a:p>
          </p:txBody>
        </p:sp>
        <p:sp>
          <p:nvSpPr>
            <p:cNvPr id="25629" name="Line 37"/>
            <p:cNvSpPr>
              <a:spLocks noChangeShapeType="1"/>
            </p:cNvSpPr>
            <p:nvPr/>
          </p:nvSpPr>
          <p:spPr bwMode="auto">
            <a:xfrm>
              <a:off x="3470" y="3512"/>
              <a:ext cx="0" cy="51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30" name="Rectangle 38"/>
            <p:cNvSpPr>
              <a:spLocks noChangeArrowheads="1"/>
            </p:cNvSpPr>
            <p:nvPr/>
          </p:nvSpPr>
          <p:spPr bwMode="auto">
            <a:xfrm>
              <a:off x="3516" y="3771"/>
              <a:ext cx="372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en-US" altLang="zh-CN" sz="2400" b="1">
                  <a:latin typeface="Arial" panose="020B0604020202020204" pitchFamily="34" charset="0"/>
                  <a:cs typeface="Arial" panose="020B0604020202020204" pitchFamily="34" charset="0"/>
                </a:rPr>
                <a:t>Co</a:t>
              </a:r>
            </a:p>
          </p:txBody>
        </p:sp>
        <p:sp>
          <p:nvSpPr>
            <p:cNvPr id="25631" name="Line 39"/>
            <p:cNvSpPr>
              <a:spLocks noChangeShapeType="1"/>
            </p:cNvSpPr>
            <p:nvPr/>
          </p:nvSpPr>
          <p:spPr bwMode="auto">
            <a:xfrm flipH="1">
              <a:off x="493" y="3364"/>
              <a:ext cx="146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32" name="Line 40"/>
            <p:cNvSpPr>
              <a:spLocks noChangeShapeType="1"/>
            </p:cNvSpPr>
            <p:nvPr/>
          </p:nvSpPr>
          <p:spPr bwMode="auto">
            <a:xfrm flipH="1">
              <a:off x="727" y="3304"/>
              <a:ext cx="126" cy="12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33" name="Rectangle 41"/>
            <p:cNvSpPr>
              <a:spLocks noChangeArrowheads="1"/>
            </p:cNvSpPr>
            <p:nvPr/>
          </p:nvSpPr>
          <p:spPr bwMode="auto">
            <a:xfrm>
              <a:off x="856" y="3126"/>
              <a:ext cx="232" cy="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en-US" altLang="zh-CN" sz="2400" b="1"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</a:p>
          </p:txBody>
        </p:sp>
        <p:sp>
          <p:nvSpPr>
            <p:cNvPr id="25634" name="Rectangle 42"/>
            <p:cNvSpPr>
              <a:spLocks noChangeArrowheads="1"/>
            </p:cNvSpPr>
            <p:nvPr/>
          </p:nvSpPr>
          <p:spPr bwMode="auto">
            <a:xfrm>
              <a:off x="254" y="3233"/>
              <a:ext cx="254" cy="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en-US" altLang="zh-CN" sz="2400" b="1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</a:p>
          </p:txBody>
        </p:sp>
        <p:grpSp>
          <p:nvGrpSpPr>
            <p:cNvPr id="25635" name="Group 43"/>
            <p:cNvGrpSpPr>
              <a:grpSpLocks/>
            </p:cNvGrpSpPr>
            <p:nvPr/>
          </p:nvGrpSpPr>
          <p:grpSpPr bwMode="auto">
            <a:xfrm>
              <a:off x="1070" y="3550"/>
              <a:ext cx="410" cy="391"/>
              <a:chOff x="1816" y="3448"/>
              <a:chExt cx="336" cy="288"/>
            </a:xfrm>
          </p:grpSpPr>
          <p:sp>
            <p:nvSpPr>
              <p:cNvPr id="25659" name="Oval 44"/>
              <p:cNvSpPr>
                <a:spLocks noChangeArrowheads="1"/>
              </p:cNvSpPr>
              <p:nvPr/>
            </p:nvSpPr>
            <p:spPr bwMode="auto">
              <a:xfrm>
                <a:off x="2072" y="3560"/>
                <a:ext cx="80" cy="80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l"/>
                <a:endParaRPr lang="zh-CN" altLang="en-US" sz="1600" b="1"/>
              </a:p>
            </p:txBody>
          </p:sp>
          <p:sp>
            <p:nvSpPr>
              <p:cNvPr id="25660" name="Line 45"/>
              <p:cNvSpPr>
                <a:spLocks noChangeShapeType="1"/>
              </p:cNvSpPr>
              <p:nvPr/>
            </p:nvSpPr>
            <p:spPr bwMode="auto">
              <a:xfrm flipH="1" flipV="1">
                <a:off x="1816" y="3448"/>
                <a:ext cx="256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61" name="Line 46"/>
              <p:cNvSpPr>
                <a:spLocks noChangeShapeType="1"/>
              </p:cNvSpPr>
              <p:nvPr/>
            </p:nvSpPr>
            <p:spPr bwMode="auto">
              <a:xfrm flipH="1">
                <a:off x="1816" y="3608"/>
                <a:ext cx="256" cy="12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62" name="Line 47"/>
              <p:cNvSpPr>
                <a:spLocks noChangeShapeType="1"/>
              </p:cNvSpPr>
              <p:nvPr/>
            </p:nvSpPr>
            <p:spPr bwMode="auto">
              <a:xfrm>
                <a:off x="1824" y="3464"/>
                <a:ext cx="0" cy="27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5636" name="Line 48"/>
            <p:cNvSpPr>
              <a:spLocks noChangeShapeType="1"/>
            </p:cNvSpPr>
            <p:nvPr/>
          </p:nvSpPr>
          <p:spPr bwMode="auto">
            <a:xfrm>
              <a:off x="906" y="3369"/>
              <a:ext cx="0" cy="38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37" name="Line 49"/>
            <p:cNvSpPr>
              <a:spLocks noChangeShapeType="1"/>
            </p:cNvSpPr>
            <p:nvPr/>
          </p:nvSpPr>
          <p:spPr bwMode="auto">
            <a:xfrm>
              <a:off x="911" y="3755"/>
              <a:ext cx="16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38" name="Line 50"/>
            <p:cNvSpPr>
              <a:spLocks noChangeShapeType="1"/>
            </p:cNvSpPr>
            <p:nvPr/>
          </p:nvSpPr>
          <p:spPr bwMode="auto">
            <a:xfrm flipH="1">
              <a:off x="1484" y="3755"/>
              <a:ext cx="47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39" name="Line 51"/>
            <p:cNvSpPr>
              <a:spLocks noChangeShapeType="1"/>
            </p:cNvSpPr>
            <p:nvPr/>
          </p:nvSpPr>
          <p:spPr bwMode="auto">
            <a:xfrm flipH="1">
              <a:off x="1600" y="3697"/>
              <a:ext cx="126" cy="11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40" name="Rectangle 52"/>
            <p:cNvSpPr>
              <a:spLocks noChangeArrowheads="1"/>
            </p:cNvSpPr>
            <p:nvPr/>
          </p:nvSpPr>
          <p:spPr bwMode="auto">
            <a:xfrm>
              <a:off x="1621" y="3709"/>
              <a:ext cx="232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en-US" altLang="zh-CN" sz="2400" b="1"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</a:p>
          </p:txBody>
        </p:sp>
        <p:sp>
          <p:nvSpPr>
            <p:cNvPr id="25641" name="Rectangle 53"/>
            <p:cNvSpPr>
              <a:spLocks noChangeArrowheads="1"/>
            </p:cNvSpPr>
            <p:nvPr/>
          </p:nvSpPr>
          <p:spPr bwMode="auto">
            <a:xfrm>
              <a:off x="1964" y="2993"/>
              <a:ext cx="447" cy="1091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/>
              <a:endParaRPr lang="zh-CN" altLang="en-US" sz="1600" b="1"/>
            </a:p>
          </p:txBody>
        </p:sp>
        <p:sp>
          <p:nvSpPr>
            <p:cNvPr id="25642" name="Rectangle 54"/>
            <p:cNvSpPr>
              <a:spLocks noChangeArrowheads="1"/>
            </p:cNvSpPr>
            <p:nvPr/>
          </p:nvSpPr>
          <p:spPr bwMode="auto">
            <a:xfrm>
              <a:off x="1925" y="3184"/>
              <a:ext cx="211" cy="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zh-CN" altLang="en-US" sz="2400" b="1"/>
                <a:t>0</a:t>
              </a:r>
            </a:p>
          </p:txBody>
        </p:sp>
        <p:sp>
          <p:nvSpPr>
            <p:cNvPr id="25643" name="Rectangle 55"/>
            <p:cNvSpPr>
              <a:spLocks noChangeArrowheads="1"/>
            </p:cNvSpPr>
            <p:nvPr/>
          </p:nvSpPr>
          <p:spPr bwMode="auto">
            <a:xfrm>
              <a:off x="1916" y="3648"/>
              <a:ext cx="211" cy="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zh-CN" altLang="en-US" sz="2400" b="1"/>
                <a:t>1</a:t>
              </a:r>
            </a:p>
          </p:txBody>
        </p:sp>
        <p:sp>
          <p:nvSpPr>
            <p:cNvPr id="25644" name="Rectangle 56"/>
            <p:cNvSpPr>
              <a:spLocks noChangeArrowheads="1"/>
            </p:cNvSpPr>
            <p:nvPr/>
          </p:nvSpPr>
          <p:spPr bwMode="auto">
            <a:xfrm rot="5400000">
              <a:off x="1692" y="3465"/>
              <a:ext cx="1050" cy="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zh-CN" altLang="en-US" sz="2200" b="1">
                  <a:latin typeface="Arial" panose="020B0604020202020204" pitchFamily="34" charset="0"/>
                  <a:cs typeface="Arial" panose="020B0604020202020204" pitchFamily="34" charset="0"/>
                </a:rPr>
                <a:t>多路选择器</a:t>
              </a:r>
            </a:p>
          </p:txBody>
        </p:sp>
        <p:sp>
          <p:nvSpPr>
            <p:cNvPr id="25645" name="Line 57"/>
            <p:cNvSpPr>
              <a:spLocks noChangeShapeType="1"/>
            </p:cNvSpPr>
            <p:nvPr/>
          </p:nvSpPr>
          <p:spPr bwMode="auto">
            <a:xfrm flipV="1">
              <a:off x="2187" y="1667"/>
              <a:ext cx="0" cy="132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46" name="Line 59"/>
            <p:cNvSpPr>
              <a:spLocks noChangeShapeType="1"/>
            </p:cNvSpPr>
            <p:nvPr/>
          </p:nvSpPr>
          <p:spPr bwMode="auto">
            <a:xfrm flipH="1">
              <a:off x="2183" y="2006"/>
              <a:ext cx="1291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47" name="Rectangle 60"/>
            <p:cNvSpPr>
              <a:spLocks noChangeArrowheads="1"/>
            </p:cNvSpPr>
            <p:nvPr/>
          </p:nvSpPr>
          <p:spPr bwMode="auto">
            <a:xfrm>
              <a:off x="1647" y="1619"/>
              <a:ext cx="478" cy="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en-US" altLang="zh-CN" sz="2400" b="1">
                  <a:latin typeface="Arial" panose="020B0604020202020204" pitchFamily="34" charset="0"/>
                  <a:cs typeface="Arial" panose="020B0604020202020204" pitchFamily="34" charset="0"/>
                </a:rPr>
                <a:t>Sub</a:t>
              </a:r>
            </a:p>
          </p:txBody>
        </p:sp>
        <p:sp>
          <p:nvSpPr>
            <p:cNvPr id="25648" name="Rectangle 62"/>
            <p:cNvSpPr>
              <a:spLocks noChangeArrowheads="1"/>
            </p:cNvSpPr>
            <p:nvPr/>
          </p:nvSpPr>
          <p:spPr bwMode="auto">
            <a:xfrm>
              <a:off x="1503" y="3487"/>
              <a:ext cx="254" cy="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en-US" altLang="zh-CN" sz="2400" b="1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</a:p>
          </p:txBody>
        </p:sp>
        <p:sp>
          <p:nvSpPr>
            <p:cNvPr id="25649" name="Line 63"/>
            <p:cNvSpPr>
              <a:spLocks noChangeShapeType="1"/>
            </p:cNvSpPr>
            <p:nvPr/>
          </p:nvSpPr>
          <p:spPr bwMode="auto">
            <a:xfrm>
              <a:off x="1557" y="3509"/>
              <a:ext cx="134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50" name="Line 64"/>
            <p:cNvSpPr>
              <a:spLocks noChangeShapeType="1"/>
            </p:cNvSpPr>
            <p:nvPr/>
          </p:nvSpPr>
          <p:spPr bwMode="auto">
            <a:xfrm>
              <a:off x="3697" y="2549"/>
              <a:ext cx="567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51" name="Line 65"/>
            <p:cNvSpPr>
              <a:spLocks noChangeShapeType="1"/>
            </p:cNvSpPr>
            <p:nvPr/>
          </p:nvSpPr>
          <p:spPr bwMode="auto">
            <a:xfrm>
              <a:off x="3709" y="3315"/>
              <a:ext cx="567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52" name="Rectangle 66"/>
            <p:cNvSpPr>
              <a:spLocks noChangeArrowheads="1"/>
            </p:cNvSpPr>
            <p:nvPr/>
          </p:nvSpPr>
          <p:spPr bwMode="auto">
            <a:xfrm>
              <a:off x="4237" y="2977"/>
              <a:ext cx="381" cy="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en-US" altLang="zh-CN" sz="2400" b="1">
                  <a:latin typeface="Arial" panose="020B0604020202020204" pitchFamily="34" charset="0"/>
                  <a:cs typeface="Arial" panose="020B0604020202020204" pitchFamily="34" charset="0"/>
                </a:rPr>
                <a:t>OF</a:t>
              </a:r>
            </a:p>
          </p:txBody>
        </p:sp>
        <p:sp>
          <p:nvSpPr>
            <p:cNvPr id="25653" name="Text Box 68"/>
            <p:cNvSpPr txBox="1">
              <a:spLocks noChangeArrowheads="1"/>
            </p:cNvSpPr>
            <p:nvPr/>
          </p:nvSpPr>
          <p:spPr bwMode="auto">
            <a:xfrm>
              <a:off x="241" y="2710"/>
              <a:ext cx="1671" cy="3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>
                <a:spcBef>
                  <a:spcPct val="50000"/>
                </a:spcBef>
              </a:pPr>
              <a:r>
                <a:rPr lang="zh-CN" altLang="en-US" sz="2800" b="1">
                  <a:solidFill>
                    <a:srgbClr val="C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加</a:t>
              </a:r>
              <a:r>
                <a:rPr lang="en-US" altLang="zh-CN" sz="2800" b="1">
                  <a:solidFill>
                    <a:srgbClr val="C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/</a:t>
              </a:r>
              <a:r>
                <a:rPr lang="zh-CN" altLang="en-US" sz="2800" b="1">
                  <a:solidFill>
                    <a:srgbClr val="C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减运算部件</a:t>
              </a:r>
            </a:p>
          </p:txBody>
        </p:sp>
        <p:sp>
          <p:nvSpPr>
            <p:cNvPr id="25654" name="Line 57"/>
            <p:cNvSpPr>
              <a:spLocks noChangeShapeType="1"/>
            </p:cNvSpPr>
            <p:nvPr/>
          </p:nvSpPr>
          <p:spPr bwMode="auto">
            <a:xfrm>
              <a:off x="3706" y="3131"/>
              <a:ext cx="55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655" name="Rectangle 66"/>
            <p:cNvSpPr>
              <a:spLocks noChangeArrowheads="1"/>
            </p:cNvSpPr>
            <p:nvPr/>
          </p:nvSpPr>
          <p:spPr bwMode="auto">
            <a:xfrm>
              <a:off x="4239" y="3187"/>
              <a:ext cx="1283" cy="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en-US" altLang="zh-CN" sz="2400" b="1">
                  <a:latin typeface="Arial" panose="020B0604020202020204" pitchFamily="34" charset="0"/>
                  <a:cs typeface="Arial" panose="020B0604020202020204" pitchFamily="34" charset="0"/>
                </a:rPr>
                <a:t>CF=Co</a:t>
              </a:r>
              <a:r>
                <a:rPr lang="en-US" altLang="zh-CN" sz="2400" b="1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Sub</a:t>
              </a:r>
            </a:p>
          </p:txBody>
        </p:sp>
        <p:sp>
          <p:nvSpPr>
            <p:cNvPr id="25656" name="Line 64"/>
            <p:cNvSpPr>
              <a:spLocks noChangeShapeType="1"/>
            </p:cNvSpPr>
            <p:nvPr/>
          </p:nvSpPr>
          <p:spPr bwMode="auto">
            <a:xfrm>
              <a:off x="3699" y="2700"/>
              <a:ext cx="566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57" name="Rectangle 34"/>
            <p:cNvSpPr>
              <a:spLocks noChangeArrowheads="1"/>
            </p:cNvSpPr>
            <p:nvPr/>
          </p:nvSpPr>
          <p:spPr bwMode="auto">
            <a:xfrm>
              <a:off x="4264" y="2548"/>
              <a:ext cx="360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en-US" altLang="zh-CN" sz="2400" b="1">
                  <a:latin typeface="Arial" panose="020B0604020202020204" pitchFamily="34" charset="0"/>
                  <a:cs typeface="Arial" panose="020B0604020202020204" pitchFamily="34" charset="0"/>
                </a:rPr>
                <a:t>SF</a:t>
              </a:r>
            </a:p>
          </p:txBody>
        </p:sp>
        <p:sp>
          <p:nvSpPr>
            <p:cNvPr id="25658" name="Rectangle 70"/>
            <p:cNvSpPr>
              <a:spLocks noChangeArrowheads="1"/>
            </p:cNvSpPr>
            <p:nvPr/>
          </p:nvSpPr>
          <p:spPr bwMode="auto">
            <a:xfrm>
              <a:off x="0" y="1513"/>
              <a:ext cx="1784" cy="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zh-CN" altLang="en-US" sz="2200" b="1">
                  <a:solidFill>
                    <a:schemeClr val="accent2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当</a:t>
              </a:r>
              <a:r>
                <a:rPr lang="en-US" altLang="zh-CN" sz="2200" b="1">
                  <a:solidFill>
                    <a:schemeClr val="accent2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Sub</a:t>
              </a:r>
              <a:r>
                <a:rPr lang="zh-CN" altLang="en-US" sz="2200" b="1">
                  <a:solidFill>
                    <a:schemeClr val="accent2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为</a:t>
              </a:r>
              <a:r>
                <a:rPr lang="en-US" altLang="zh-CN" sz="2200" b="1">
                  <a:solidFill>
                    <a:schemeClr val="accent2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1</a:t>
              </a:r>
              <a:r>
                <a:rPr lang="zh-CN" altLang="en-US" sz="2200" b="1">
                  <a:solidFill>
                    <a:schemeClr val="accent2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时，做减法</a:t>
              </a:r>
            </a:p>
            <a:p>
              <a:pPr algn="l"/>
              <a:r>
                <a:rPr lang="zh-CN" altLang="en-US" sz="2200" b="1">
                  <a:solidFill>
                    <a:schemeClr val="accent2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当</a:t>
              </a:r>
              <a:r>
                <a:rPr lang="en-US" altLang="zh-CN" sz="2200" b="1">
                  <a:solidFill>
                    <a:schemeClr val="accent2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Sub</a:t>
              </a:r>
              <a:r>
                <a:rPr lang="zh-CN" altLang="en-US" sz="2200" b="1">
                  <a:solidFill>
                    <a:schemeClr val="accent2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为</a:t>
              </a:r>
              <a:r>
                <a:rPr lang="en-US" altLang="zh-CN" sz="2200" b="1">
                  <a:solidFill>
                    <a:schemeClr val="accent2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0</a:t>
              </a:r>
              <a:r>
                <a:rPr lang="zh-CN" altLang="en-US" sz="2200" b="1">
                  <a:solidFill>
                    <a:schemeClr val="accent2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时，做加法</a:t>
              </a:r>
            </a:p>
          </p:txBody>
        </p:sp>
      </p:grpSp>
      <p:sp>
        <p:nvSpPr>
          <p:cNvPr id="199742" name="Text Box 62"/>
          <p:cNvSpPr txBox="1">
            <a:spLocks noChangeArrowheads="1"/>
          </p:cNvSpPr>
          <p:nvPr/>
        </p:nvSpPr>
        <p:spPr bwMode="auto">
          <a:xfrm>
            <a:off x="4746625" y="896938"/>
            <a:ext cx="3933825" cy="777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l">
              <a:spcBef>
                <a:spcPct val="25000"/>
              </a:spcBef>
            </a:pPr>
            <a:r>
              <a:rPr lang="zh-CN" altLang="en-US" sz="2000" b="1">
                <a:solidFill>
                  <a:srgbClr val="B311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执行前，</a:t>
            </a:r>
            <a:r>
              <a:rPr lang="en-US" altLang="zh-CN" sz="2000" b="1">
                <a:solidFill>
                  <a:srgbClr val="B311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%edx</a:t>
            </a:r>
            <a:r>
              <a:rPr lang="zh-CN" altLang="en-US" sz="2000" b="1">
                <a:solidFill>
                  <a:srgbClr val="B311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2000" b="1">
                <a:solidFill>
                  <a:srgbClr val="B311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FFFFFFFFH</a:t>
            </a:r>
            <a:endParaRPr lang="zh-CN" altLang="en-US" sz="2000" b="1">
              <a:solidFill>
                <a:srgbClr val="B3110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spcBef>
                <a:spcPct val="25000"/>
              </a:spcBef>
            </a:pPr>
            <a:r>
              <a:rPr lang="en-US" altLang="zh-CN" sz="2000" b="1">
                <a:solidFill>
                  <a:srgbClr val="B311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%eax</a:t>
            </a:r>
            <a:r>
              <a:rPr lang="zh-CN" altLang="en-US" sz="2000" b="1">
                <a:solidFill>
                  <a:srgbClr val="B311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 </a:t>
            </a:r>
            <a:r>
              <a:rPr lang="en-US" altLang="zh-CN" sz="2000" b="1">
                <a:solidFill>
                  <a:srgbClr val="B311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00000000H</a:t>
            </a:r>
            <a:endParaRPr lang="zh-CN" altLang="en-US" sz="2000" b="1">
              <a:solidFill>
                <a:srgbClr val="B3110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604" name="Rectangle 65"/>
          <p:cNvSpPr>
            <a:spLocks noGrp="1" noChangeArrowheads="1"/>
          </p:cNvSpPr>
          <p:nvPr>
            <p:ph type="title"/>
          </p:nvPr>
        </p:nvSpPr>
        <p:spPr>
          <a:xfrm>
            <a:off x="800100" y="228600"/>
            <a:ext cx="7502525" cy="528638"/>
          </a:xfrm>
          <a:noFill/>
        </p:spPr>
        <p:txBody>
          <a:bodyPr/>
          <a:lstStyle/>
          <a:p>
            <a:r>
              <a:rPr lang="en-US" altLang="zh-CN" sz="3600"/>
              <a:t>cpml %edx,%eax</a:t>
            </a:r>
            <a:r>
              <a:rPr lang="zh-CN" altLang="en-US" sz="3600"/>
              <a:t>指令的执行结果</a:t>
            </a:r>
          </a:p>
        </p:txBody>
      </p:sp>
      <p:sp>
        <p:nvSpPr>
          <p:cNvPr id="199747" name="Rectangle 67"/>
          <p:cNvSpPr>
            <a:spLocks noGrp="1" noChangeArrowheads="1"/>
          </p:cNvSpPr>
          <p:nvPr>
            <p:ph type="body" idx="1"/>
          </p:nvPr>
        </p:nvSpPr>
        <p:spPr>
          <a:xfrm>
            <a:off x="350838" y="5546725"/>
            <a:ext cx="8567737" cy="920750"/>
          </a:xfrm>
          <a:noFill/>
        </p:spPr>
        <p:txBody>
          <a:bodyPr/>
          <a:lstStyle/>
          <a:p>
            <a:pPr>
              <a:lnSpc>
                <a:spcPct val="130000"/>
              </a:lnSpc>
              <a:buFontTx/>
              <a:buNone/>
            </a:pPr>
            <a:r>
              <a:rPr lang="en-US" altLang="zh-CN" sz="22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“cmpl %edx,%eax”</a:t>
            </a:r>
            <a:r>
              <a:rPr lang="zh-CN" altLang="en-US" sz="22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执行时：</a:t>
            </a:r>
            <a:r>
              <a:rPr lang="en-US" altLang="zh-CN" sz="22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A=0000 0000H</a:t>
            </a:r>
            <a:r>
              <a:rPr lang="zh-CN" altLang="en-US" sz="22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22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sz="22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</a:t>
            </a:r>
            <a:r>
              <a:rPr lang="en-US" altLang="zh-CN" sz="22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FFFF FFFFH</a:t>
            </a:r>
            <a:r>
              <a:rPr lang="zh-CN" altLang="en-US" sz="22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22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Sub=1</a:t>
            </a:r>
            <a:r>
              <a:rPr lang="zh-CN" altLang="en-US" sz="22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，因此</a:t>
            </a:r>
            <a:r>
              <a:rPr lang="en-US" altLang="zh-CN" sz="22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Sum</a:t>
            </a:r>
            <a:r>
              <a:rPr lang="zh-CN" altLang="en-US" sz="22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</a:t>
            </a:r>
            <a:r>
              <a:rPr lang="en-US" altLang="zh-CN" sz="22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0…01, </a:t>
            </a:r>
            <a:r>
              <a:rPr lang="en-US" altLang="zh-CN" sz="2200">
                <a:solidFill>
                  <a:srgbClr val="FF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CF=1, ZF=0, OF=0, SF=0</a:t>
            </a:r>
            <a:r>
              <a:rPr lang="en-US" altLang="zh-CN" sz="2200"/>
              <a:t> </a:t>
            </a:r>
            <a:endParaRPr lang="zh-CN" altLang="en-US" sz="220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9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99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9742" grpId="0" animBg="1"/>
      <p:bldP spid="199747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800100" y="228600"/>
            <a:ext cx="5629275" cy="528638"/>
          </a:xfrm>
        </p:spPr>
        <p:txBody>
          <a:bodyPr/>
          <a:lstStyle/>
          <a:p>
            <a:r>
              <a:rPr lang="en-US" altLang="zh-CN" sz="3600"/>
              <a:t>jle .L3</a:t>
            </a:r>
            <a:r>
              <a:rPr lang="zh-CN" altLang="en-US" sz="3600"/>
              <a:t>指令的执行结果</a:t>
            </a:r>
          </a:p>
        </p:txBody>
      </p:sp>
      <p:graphicFrame>
        <p:nvGraphicFramePr>
          <p:cNvPr id="200707" name="Group 3"/>
          <p:cNvGraphicFramePr>
            <a:graphicFrameLocks noGrp="1"/>
          </p:cNvGraphicFramePr>
          <p:nvPr>
            <p:ph idx="1"/>
          </p:nvPr>
        </p:nvGraphicFramePr>
        <p:xfrm>
          <a:off x="495300" y="1209675"/>
          <a:ext cx="8191500" cy="3800475"/>
        </p:xfrm>
        <a:graphic>
          <a:graphicData uri="http://schemas.openxmlformats.org/drawingml/2006/table">
            <a:tbl>
              <a:tblPr/>
              <a:tblGrid>
                <a:gridCol w="2703513">
                  <a:extLst>
                    <a:ext uri="{9D8B030D-6E8A-4147-A177-3AD203B41FA5}">
                      <a16:colId xmlns:a16="http://schemas.microsoft.com/office/drawing/2014/main" val="1734659537"/>
                    </a:ext>
                  </a:extLst>
                </a:gridCol>
                <a:gridCol w="2782887">
                  <a:extLst>
                    <a:ext uri="{9D8B030D-6E8A-4147-A177-3AD203B41FA5}">
                      <a16:colId xmlns:a16="http://schemas.microsoft.com/office/drawing/2014/main" val="1115060364"/>
                    </a:ext>
                  </a:extLst>
                </a:gridCol>
                <a:gridCol w="2705100">
                  <a:extLst>
                    <a:ext uri="{9D8B030D-6E8A-4147-A177-3AD203B41FA5}">
                      <a16:colId xmlns:a16="http://schemas.microsoft.com/office/drawing/2014/main" val="504367818"/>
                    </a:ext>
                  </a:extLst>
                </a:gridCol>
              </a:tblGrid>
              <a:tr h="492125">
                <a:tc>
                  <a:txBody>
                    <a:bodyPr/>
                    <a:lstStyle>
                      <a:lvl1pPr indent="2667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266700" algn="ctr" defTabSz="914400" rtl="0" eaLnBrk="0" fontAlgn="base" latinLnBrk="0" hangingPunct="0">
                        <a:lnSpc>
                          <a:spcPts val="16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指令</a:t>
                      </a:r>
                    </a:p>
                  </a:txBody>
                  <a:tcPr marL="61200" marR="6120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>
                      <a:lvl1pPr indent="2667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266700" algn="ctr" defTabSz="914400" rtl="0" eaLnBrk="0" fontAlgn="base" latinLnBrk="0" hangingPunct="0">
                        <a:lnSpc>
                          <a:spcPts val="16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转移条件</a:t>
                      </a:r>
                    </a:p>
                  </a:txBody>
                  <a:tcPr marL="61200" marR="6120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>
                      <a:lvl1pPr indent="2667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266700" algn="ctr" defTabSz="914400" rtl="0" eaLnBrk="0" fontAlgn="base" latinLnBrk="0" hangingPunct="0">
                        <a:lnSpc>
                          <a:spcPts val="16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说明</a:t>
                      </a:r>
                    </a:p>
                  </a:txBody>
                  <a:tcPr marL="61200" marR="6120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110858"/>
                  </a:ext>
                </a:extLst>
              </a:tr>
              <a:tr h="388938">
                <a:tc>
                  <a:txBody>
                    <a:bodyPr/>
                    <a:lstStyle>
                      <a:lvl1pPr indent="2667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266700" algn="just" defTabSz="914400" rtl="0" eaLnBrk="0" fontAlgn="base" latinLnBrk="0" hangingPunct="0">
                        <a:lnSpc>
                          <a:spcPts val="16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JA/JNBE  label</a:t>
                      </a:r>
                      <a:endParaRPr kumimoji="0" lang="zh-CN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200" marR="6120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>
                      <a:lvl1pPr indent="2667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266700" algn="just" defTabSz="914400" rtl="0" eaLnBrk="0" fontAlgn="base" latinLnBrk="0" hangingPunct="0">
                        <a:lnSpc>
                          <a:spcPts val="16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CF=0 AND ZF=0</a:t>
                      </a:r>
                      <a:endParaRPr kumimoji="0" lang="zh-CN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200" marR="6120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>
                      <a:lvl1pPr indent="2667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266700" algn="ctr" defTabSz="914400" rtl="0" eaLnBrk="0" fontAlgn="base" latinLnBrk="0" hangingPunct="0">
                        <a:lnSpc>
                          <a:spcPts val="16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无符号数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</a:t>
                      </a: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＞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B</a:t>
                      </a:r>
                      <a:endParaRPr kumimoji="0" lang="zh-CN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200" marR="6120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3990613"/>
                  </a:ext>
                </a:extLst>
              </a:tr>
              <a:tr h="433388">
                <a:tc>
                  <a:txBody>
                    <a:bodyPr/>
                    <a:lstStyle>
                      <a:lvl1pPr indent="2667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266700" algn="just" defTabSz="914400" rtl="0" eaLnBrk="0" fontAlgn="base" latinLnBrk="0" hangingPunct="0">
                        <a:lnSpc>
                          <a:spcPts val="16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JAE/JNB  label</a:t>
                      </a:r>
                      <a:endParaRPr kumimoji="0" lang="zh-CN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200" marR="6120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>
                      <a:lvl1pPr indent="2667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266700" algn="just" defTabSz="914400" rtl="0" eaLnBrk="0" fontAlgn="base" latinLnBrk="0" hangingPunct="0">
                        <a:lnSpc>
                          <a:spcPts val="16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CF=0 OR ZF=1</a:t>
                      </a:r>
                      <a:endParaRPr kumimoji="0" lang="zh-CN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200" marR="6120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>
                      <a:lvl1pPr indent="2667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266700" algn="ctr" defTabSz="914400" rtl="0" eaLnBrk="0" fontAlgn="base" latinLnBrk="0" hangingPunct="0">
                        <a:lnSpc>
                          <a:spcPts val="16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无符号数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</a:t>
                      </a:r>
                      <a:r>
                        <a:rPr kumimoji="0" lang="zh-CN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≥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B</a:t>
                      </a:r>
                      <a:endParaRPr kumimoji="0" lang="zh-CN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200" marR="6120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8198223"/>
                  </a:ext>
                </a:extLst>
              </a:tr>
              <a:tr h="411163">
                <a:tc>
                  <a:txBody>
                    <a:bodyPr/>
                    <a:lstStyle>
                      <a:lvl1pPr indent="2667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266700" algn="just" defTabSz="914400" rtl="0" eaLnBrk="0" fontAlgn="base" latinLnBrk="0" hangingPunct="0">
                        <a:lnSpc>
                          <a:spcPts val="16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JB/JNAE  label</a:t>
                      </a:r>
                      <a:endParaRPr kumimoji="0" lang="zh-CN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200" marR="6120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>
                      <a:lvl1pPr indent="2667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266700" algn="just" defTabSz="914400" rtl="0" eaLnBrk="0" fontAlgn="base" latinLnBrk="0" hangingPunct="0">
                        <a:lnSpc>
                          <a:spcPts val="16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CF=1 AND ZF=0</a:t>
                      </a:r>
                      <a:endParaRPr kumimoji="0" lang="zh-CN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200" marR="6120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>
                      <a:lvl1pPr indent="2667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266700" algn="ctr" defTabSz="914400" rtl="0" eaLnBrk="0" fontAlgn="base" latinLnBrk="0" hangingPunct="0">
                        <a:lnSpc>
                          <a:spcPts val="16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无符号数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</a:t>
                      </a: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＜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B</a:t>
                      </a:r>
                      <a:endParaRPr kumimoji="0" lang="zh-CN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200" marR="6120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1715072"/>
                  </a:ext>
                </a:extLst>
              </a:tr>
              <a:tr h="409575">
                <a:tc>
                  <a:txBody>
                    <a:bodyPr/>
                    <a:lstStyle>
                      <a:lvl1pPr indent="2667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266700" algn="just" defTabSz="914400" rtl="0" eaLnBrk="0" fontAlgn="base" latinLnBrk="0" hangingPunct="0">
                        <a:lnSpc>
                          <a:spcPts val="16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JBE/JNA  label</a:t>
                      </a:r>
                      <a:endParaRPr kumimoji="0" lang="zh-CN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200" marR="6120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>
                      <a:lvl1pPr indent="2667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266700" algn="just" defTabSz="914400" rtl="0" eaLnBrk="0" fontAlgn="base" latinLnBrk="0" hangingPunct="0">
                        <a:lnSpc>
                          <a:spcPts val="16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CF=1 OR ZF=1</a:t>
                      </a:r>
                      <a:endParaRPr kumimoji="0" lang="zh-CN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200" marR="6120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>
                      <a:lvl1pPr indent="2667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266700" algn="ctr" defTabSz="914400" rtl="0" eaLnBrk="0" fontAlgn="base" latinLnBrk="0" hangingPunct="0">
                        <a:lnSpc>
                          <a:spcPts val="16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无符号数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</a:t>
                      </a:r>
                      <a:r>
                        <a:rPr kumimoji="0" lang="zh-CN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≤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B</a:t>
                      </a:r>
                      <a:endParaRPr kumimoji="0" lang="zh-CN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200" marR="6120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7474233"/>
                  </a:ext>
                </a:extLst>
              </a:tr>
              <a:tr h="409575">
                <a:tc>
                  <a:txBody>
                    <a:bodyPr/>
                    <a:lstStyle>
                      <a:lvl1pPr indent="2667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266700" algn="just" defTabSz="914400" rtl="0" eaLnBrk="0" fontAlgn="base" latinLnBrk="0" hangingPunct="0">
                        <a:lnSpc>
                          <a:spcPts val="16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JG/JNLE  label</a:t>
                      </a:r>
                      <a:endParaRPr kumimoji="0" lang="zh-CN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200" marR="6120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>
                      <a:lvl1pPr indent="2667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266700" algn="just" defTabSz="914400" rtl="0" eaLnBrk="0" fontAlgn="base" latinLnBrk="0" hangingPunct="0">
                        <a:lnSpc>
                          <a:spcPts val="16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SF=OF AND ZF=0</a:t>
                      </a:r>
                      <a:endParaRPr kumimoji="0" lang="zh-CN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200" marR="6120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>
                      <a:lvl1pPr indent="2667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266700" algn="ctr" defTabSz="914400" rtl="0" eaLnBrk="0" fontAlgn="base" latinLnBrk="0" hangingPunct="0">
                        <a:lnSpc>
                          <a:spcPts val="16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带符号数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</a:t>
                      </a: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＞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B</a:t>
                      </a:r>
                      <a:endParaRPr kumimoji="0" lang="zh-CN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200" marR="6120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4689025"/>
                  </a:ext>
                </a:extLst>
              </a:tr>
              <a:tr h="411163">
                <a:tc>
                  <a:txBody>
                    <a:bodyPr/>
                    <a:lstStyle>
                      <a:lvl1pPr indent="2667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266700" algn="just" defTabSz="914400" rtl="0" eaLnBrk="0" fontAlgn="base" latinLnBrk="0" hangingPunct="0">
                        <a:lnSpc>
                          <a:spcPts val="16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JGE/JNL  label</a:t>
                      </a:r>
                      <a:endParaRPr kumimoji="0" lang="zh-CN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200" marR="6120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>
                      <a:lvl1pPr indent="2667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266700" algn="just" defTabSz="914400" rtl="0" eaLnBrk="0" fontAlgn="base" latinLnBrk="0" hangingPunct="0">
                        <a:lnSpc>
                          <a:spcPts val="16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SF=OF OR ZF=1</a:t>
                      </a:r>
                      <a:endParaRPr kumimoji="0" lang="zh-CN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200" marR="6120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>
                      <a:lvl1pPr indent="2667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266700" algn="ctr" defTabSz="914400" rtl="0" eaLnBrk="0" fontAlgn="base" latinLnBrk="0" hangingPunct="0">
                        <a:lnSpc>
                          <a:spcPts val="16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带符号数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</a:t>
                      </a:r>
                      <a:r>
                        <a:rPr kumimoji="0" lang="zh-CN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≥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B</a:t>
                      </a:r>
                      <a:endParaRPr kumimoji="0" lang="zh-CN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200" marR="6120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1399412"/>
                  </a:ext>
                </a:extLst>
              </a:tr>
              <a:tr h="411163">
                <a:tc>
                  <a:txBody>
                    <a:bodyPr/>
                    <a:lstStyle>
                      <a:lvl1pPr indent="2667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266700" algn="just" defTabSz="914400" rtl="0" eaLnBrk="0" fontAlgn="base" latinLnBrk="0" hangingPunct="0">
                        <a:lnSpc>
                          <a:spcPts val="16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JL/JNGE  label</a:t>
                      </a:r>
                      <a:endParaRPr kumimoji="0" lang="zh-CN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200" marR="6120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>
                      <a:lvl1pPr indent="2667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266700" algn="just" defTabSz="914400" rtl="0" eaLnBrk="0" fontAlgn="base" latinLnBrk="0" hangingPunct="0">
                        <a:lnSpc>
                          <a:spcPts val="16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SF</a:t>
                      </a:r>
                      <a:r>
                        <a:rPr kumimoji="0" lang="zh-CN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≠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OF AND ZF=0</a:t>
                      </a:r>
                      <a:endParaRPr kumimoji="0" lang="zh-CN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200" marR="6120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>
                      <a:lvl1pPr indent="2667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266700" algn="ctr" defTabSz="914400" rtl="0" eaLnBrk="0" fontAlgn="base" latinLnBrk="0" hangingPunct="0">
                        <a:lnSpc>
                          <a:spcPts val="16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带符号数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</a:t>
                      </a: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＜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B</a:t>
                      </a:r>
                      <a:endParaRPr kumimoji="0" lang="zh-CN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200" marR="6120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6157501"/>
                  </a:ext>
                </a:extLst>
              </a:tr>
              <a:tr h="433388">
                <a:tc>
                  <a:txBody>
                    <a:bodyPr/>
                    <a:lstStyle>
                      <a:lvl1pPr indent="2667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266700" algn="just" defTabSz="914400" rtl="0" eaLnBrk="0" fontAlgn="base" latinLnBrk="0" hangingPunct="0">
                        <a:lnSpc>
                          <a:spcPts val="16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JLE/JNG  label</a:t>
                      </a:r>
                      <a:endParaRPr kumimoji="0" lang="zh-CN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200" marR="6120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>
                      <a:lvl1pPr indent="2667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266700" algn="just" defTabSz="914400" rtl="0" eaLnBrk="0" fontAlgn="base" latinLnBrk="0" hangingPunct="0">
                        <a:lnSpc>
                          <a:spcPts val="16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SF</a:t>
                      </a:r>
                      <a:r>
                        <a:rPr kumimoji="0" lang="zh-CN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≠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OF OR ZF=1</a:t>
                      </a:r>
                      <a:endParaRPr kumimoji="0" lang="zh-CN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200" marR="6120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>
                      <a:lvl1pPr indent="2667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266700" algn="ctr" defTabSz="914400" rtl="0" eaLnBrk="0" fontAlgn="base" latinLnBrk="0" hangingPunct="0">
                        <a:lnSpc>
                          <a:spcPts val="16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带符号数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</a:t>
                      </a:r>
                      <a:r>
                        <a:rPr kumimoji="0" lang="zh-CN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≤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B</a:t>
                      </a:r>
                      <a:endParaRPr kumimoji="0" lang="zh-CN" altLang="zh-CN" sz="2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200" marR="6120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6472517"/>
                  </a:ext>
                </a:extLst>
              </a:tr>
            </a:tbl>
          </a:graphicData>
        </a:graphic>
      </p:graphicFrame>
      <p:sp>
        <p:nvSpPr>
          <p:cNvPr id="26669" name="Line 45"/>
          <p:cNvSpPr>
            <a:spLocks noChangeShapeType="1"/>
          </p:cNvSpPr>
          <p:nvPr/>
        </p:nvSpPr>
        <p:spPr bwMode="auto">
          <a:xfrm>
            <a:off x="222250" y="4906963"/>
            <a:ext cx="8607425" cy="0"/>
          </a:xfrm>
          <a:prstGeom prst="line">
            <a:avLst/>
          </a:prstGeom>
          <a:noFill/>
          <a:ln w="38100">
            <a:solidFill>
              <a:srgbClr val="FF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6670" name="Rectangle 46"/>
          <p:cNvSpPr>
            <a:spLocks noChangeArrowheads="1"/>
          </p:cNvSpPr>
          <p:nvPr/>
        </p:nvSpPr>
        <p:spPr bwMode="auto">
          <a:xfrm>
            <a:off x="319088" y="5146675"/>
            <a:ext cx="8447087" cy="9207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500" tIns="25400" rIns="63500" bIns="25400">
            <a:spAutoFit/>
          </a:bodyPr>
          <a:lstStyle>
            <a:lvl1pPr marL="203200" indent="-2032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l">
              <a:lnSpc>
                <a:spcPct val="130000"/>
              </a:lnSpc>
              <a:buSzPct val="100000"/>
            </a:pPr>
            <a:r>
              <a:rPr lang="en-US" altLang="zh-CN" sz="22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“cmpl %edx,%eax”</a:t>
            </a:r>
            <a:r>
              <a:rPr lang="zh-CN" altLang="en-US" sz="22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执行结果是</a:t>
            </a:r>
            <a:r>
              <a:rPr lang="en-US" altLang="zh-CN" sz="22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CF=1,</a:t>
            </a:r>
            <a:r>
              <a:rPr lang="en-US" altLang="zh-CN" sz="2200" b="1">
                <a:solidFill>
                  <a:srgbClr val="FF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ZF=0, OF=0, SF=0</a:t>
            </a:r>
            <a:r>
              <a:rPr lang="en-US" altLang="zh-CN" sz="2200" b="1">
                <a:latin typeface="Arial" panose="020B0604020202020204" pitchFamily="34" charset="0"/>
              </a:rPr>
              <a:t> </a:t>
            </a:r>
            <a:r>
              <a:rPr lang="zh-CN" altLang="en-US" sz="2200" b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，</a:t>
            </a:r>
            <a:r>
              <a:rPr lang="zh-CN" altLang="en-US" sz="22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说明不满足条件，应跳出循环执行，执行结果正常。</a:t>
            </a:r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295400"/>
            <a:ext cx="8191500" cy="5170488"/>
          </a:xfrm>
        </p:spPr>
        <p:txBody>
          <a:bodyPr/>
          <a:lstStyle/>
          <a:p>
            <a:pPr>
              <a:spcBef>
                <a:spcPct val="30000"/>
              </a:spcBef>
              <a:buFontTx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2200">
                <a:latin typeface="微软雅黑" panose="020B0503020204020204" pitchFamily="34" charset="-122"/>
                <a:ea typeface="微软雅黑" panose="020B0503020204020204" pitchFamily="34" charset="-122"/>
              </a:rPr>
              <a:t>例：   </a:t>
            </a:r>
          </a:p>
          <a:p>
            <a:pPr>
              <a:spcBef>
                <a:spcPct val="30000"/>
              </a:spcBef>
              <a:buFontTx/>
              <a:buNone/>
            </a:pPr>
            <a:endParaRPr lang="zh-CN" altLang="en-US" sz="22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ct val="30000"/>
              </a:spcBef>
              <a:buFontTx/>
              <a:buNone/>
            </a:pPr>
            <a:r>
              <a:rPr lang="zh-CN" altLang="en-US" sz="2200">
                <a:latin typeface="微软雅黑" panose="020B0503020204020204" pitchFamily="34" charset="-122"/>
                <a:ea typeface="微软雅黑" panose="020B0503020204020204" pitchFamily="34" charset="-122"/>
              </a:rPr>
              <a:t>   在有些</a:t>
            </a:r>
            <a:r>
              <a:rPr lang="en-US" altLang="zh-CN" sz="2200">
                <a:latin typeface="微软雅黑" panose="020B0503020204020204" pitchFamily="34" charset="-122"/>
                <a:ea typeface="微软雅黑" panose="020B0503020204020204" pitchFamily="34" charset="-122"/>
              </a:rPr>
              <a:t>32</a:t>
            </a:r>
            <a:r>
              <a:rPr lang="zh-CN" altLang="en-US" sz="2200">
                <a:latin typeface="微软雅黑" panose="020B0503020204020204" pitchFamily="34" charset="-122"/>
                <a:ea typeface="微软雅黑" panose="020B0503020204020204" pitchFamily="34" charset="-122"/>
              </a:rPr>
              <a:t>位系统上</a:t>
            </a:r>
          </a:p>
          <a:p>
            <a:pPr>
              <a:spcBef>
                <a:spcPct val="30000"/>
              </a:spcBef>
              <a:buFontTx/>
              <a:buNone/>
            </a:pPr>
            <a:endParaRPr lang="zh-CN" altLang="en-US" sz="22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ct val="30000"/>
              </a:spcBef>
              <a:buFontTx/>
              <a:buNone/>
            </a:pPr>
            <a:r>
              <a:rPr lang="en-US" altLang="zh-CN" sz="2200">
                <a:latin typeface="微软雅黑" panose="020B0503020204020204" pitchFamily="34" charset="-122"/>
                <a:ea typeface="微软雅黑" panose="020B0503020204020204" pitchFamily="34" charset="-122"/>
              </a:rPr>
              <a:t>  -2147483648 &lt; 2147483647</a:t>
            </a:r>
          </a:p>
          <a:p>
            <a:pPr>
              <a:spcBef>
                <a:spcPct val="30000"/>
              </a:spcBef>
              <a:buFontTx/>
              <a:buNone/>
            </a:pPr>
            <a:r>
              <a:rPr lang="zh-CN" altLang="en-US" sz="2200">
                <a:latin typeface="微软雅黑" panose="020B0503020204020204" pitchFamily="34" charset="-122"/>
                <a:ea typeface="微软雅黑" panose="020B0503020204020204" pitchFamily="34" charset="-122"/>
              </a:rPr>
              <a:t>  结果为</a:t>
            </a:r>
            <a:r>
              <a:rPr lang="en-US" altLang="zh-CN" sz="2200">
                <a:latin typeface="微软雅黑" panose="020B0503020204020204" pitchFamily="34" charset="-122"/>
                <a:ea typeface="微软雅黑" panose="020B0503020204020204" pitchFamily="34" charset="-122"/>
              </a:rPr>
              <a:t>false</a:t>
            </a:r>
            <a:r>
              <a:rPr lang="zh-CN" altLang="en-US" sz="2200">
                <a:latin typeface="微软雅黑" panose="020B0503020204020204" pitchFamily="34" charset="-122"/>
                <a:ea typeface="微软雅黑" panose="020B0503020204020204" pitchFamily="34" charset="-122"/>
              </a:rPr>
              <a:t>（与事实不符），</a:t>
            </a:r>
            <a:r>
              <a:rPr lang="en-US" altLang="zh-CN" sz="22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Why?</a:t>
            </a:r>
          </a:p>
          <a:p>
            <a:pPr>
              <a:spcBef>
                <a:spcPct val="30000"/>
              </a:spcBef>
              <a:buFontTx/>
              <a:buNone/>
            </a:pPr>
            <a:endParaRPr lang="zh-CN" altLang="en-US" sz="22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ct val="30000"/>
              </a:spcBef>
              <a:buFontTx/>
              <a:buNone/>
            </a:pPr>
            <a:r>
              <a:rPr lang="zh-CN" altLang="en-US" sz="2200"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en-US" altLang="zh-CN" sz="2200">
                <a:latin typeface="微软雅黑" panose="020B0503020204020204" pitchFamily="34" charset="-122"/>
                <a:ea typeface="微软雅黑" panose="020B0503020204020204" pitchFamily="34" charset="-122"/>
              </a:rPr>
              <a:t>int i = -2147483648;</a:t>
            </a:r>
          </a:p>
          <a:p>
            <a:pPr>
              <a:spcBef>
                <a:spcPct val="30000"/>
              </a:spcBef>
              <a:buFontTx/>
              <a:buNone/>
            </a:pPr>
            <a:r>
              <a:rPr lang="en-US" altLang="zh-CN" sz="2200">
                <a:latin typeface="微软雅黑" panose="020B0503020204020204" pitchFamily="34" charset="-122"/>
                <a:ea typeface="微软雅黑" panose="020B0503020204020204" pitchFamily="34" charset="-122"/>
              </a:rPr>
              <a:t>    i &lt; 2147483647</a:t>
            </a:r>
          </a:p>
          <a:p>
            <a:pPr>
              <a:spcBef>
                <a:spcPct val="30000"/>
              </a:spcBef>
              <a:buFontTx/>
              <a:buNone/>
            </a:pPr>
            <a:r>
              <a:rPr lang="en-US" altLang="zh-CN" sz="2200"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2200">
                <a:latin typeface="微软雅黑" panose="020B0503020204020204" pitchFamily="34" charset="-122"/>
                <a:ea typeface="微软雅黑" panose="020B0503020204020204" pitchFamily="34" charset="-122"/>
              </a:rPr>
              <a:t>结果为</a:t>
            </a:r>
            <a:r>
              <a:rPr lang="en-US" altLang="zh-CN" sz="2200">
                <a:latin typeface="微软雅黑" panose="020B0503020204020204" pitchFamily="34" charset="-122"/>
                <a:ea typeface="微软雅黑" panose="020B0503020204020204" pitchFamily="34" charset="-122"/>
              </a:rPr>
              <a:t>true</a:t>
            </a:r>
            <a:r>
              <a:rPr lang="zh-CN" altLang="en-US" sz="220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22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Why?</a:t>
            </a:r>
            <a:endParaRPr lang="zh-CN" altLang="en-US" sz="22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ct val="30000"/>
              </a:spcBef>
              <a:buFontTx/>
              <a:buNone/>
            </a:pPr>
            <a:endParaRPr lang="zh-CN" altLang="en-US" sz="22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ct val="30000"/>
              </a:spcBef>
              <a:buFontTx/>
              <a:buNone/>
            </a:pPr>
            <a:r>
              <a:rPr lang="en-US" altLang="zh-CN" sz="2200">
                <a:latin typeface="微软雅黑" panose="020B0503020204020204" pitchFamily="34" charset="-122"/>
                <a:ea typeface="微软雅黑" panose="020B0503020204020204" pitchFamily="34" charset="-122"/>
              </a:rPr>
              <a:t>   -2147483647-1  &lt;  2147483647”</a:t>
            </a:r>
            <a:r>
              <a:rPr lang="zh-CN" altLang="en-US" sz="220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22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结果怎样？</a:t>
            </a:r>
          </a:p>
        </p:txBody>
      </p:sp>
      <p:sp>
        <p:nvSpPr>
          <p:cNvPr id="132100" name="Text Box 4"/>
          <p:cNvSpPr txBox="1">
            <a:spLocks noChangeArrowheads="1"/>
          </p:cNvSpPr>
          <p:nvPr/>
        </p:nvSpPr>
        <p:spPr bwMode="auto">
          <a:xfrm>
            <a:off x="5472113" y="1763713"/>
            <a:ext cx="3330575" cy="2657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20000"/>
              </a:spcBef>
            </a:pPr>
            <a:r>
              <a:rPr lang="zh-CN" altLang="en-US" sz="2400" b="1">
                <a:latin typeface="Arial" panose="020B0604020202020204" pitchFamily="34" charset="0"/>
                <a:ea typeface="黑体" panose="02010609060101010101" pitchFamily="49" charset="-122"/>
              </a:rPr>
              <a:t>理解该问题需要知道：</a:t>
            </a:r>
          </a:p>
          <a:p>
            <a:pPr algn="l" eaLnBrk="1" hangingPunct="1">
              <a:spcBef>
                <a:spcPct val="20000"/>
              </a:spcBef>
            </a:pPr>
            <a:r>
              <a:rPr lang="zh-CN" altLang="en-US" sz="2400" b="1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编译器如何处理字面量</a:t>
            </a:r>
          </a:p>
          <a:p>
            <a:pPr algn="l" eaLnBrk="1" hangingPunct="1">
              <a:spcBef>
                <a:spcPct val="20000"/>
              </a:spcBef>
            </a:pPr>
            <a:r>
              <a:rPr lang="zh-CN" altLang="en-US" sz="2400" b="1">
                <a:solidFill>
                  <a:srgbClr val="3366FF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机器级数据的表示</a:t>
            </a:r>
          </a:p>
          <a:p>
            <a:pPr algn="l" eaLnBrk="1" hangingPunct="1">
              <a:spcBef>
                <a:spcPct val="20000"/>
              </a:spcBef>
            </a:pPr>
            <a:r>
              <a:rPr lang="zh-CN" altLang="en-US" sz="2400" b="1">
                <a:solidFill>
                  <a:srgbClr val="3366FF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高级语言中运算规则</a:t>
            </a:r>
          </a:p>
          <a:p>
            <a:pPr algn="l" eaLnBrk="1" hangingPunct="1">
              <a:spcBef>
                <a:spcPct val="20000"/>
              </a:spcBef>
            </a:pPr>
            <a:r>
              <a:rPr lang="zh-CN" altLang="en-US" sz="2400" b="1">
                <a:solidFill>
                  <a:srgbClr val="3366FF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机器指令的含义和执行</a:t>
            </a:r>
          </a:p>
          <a:p>
            <a:pPr algn="l" eaLnBrk="1" hangingPunct="1">
              <a:spcBef>
                <a:spcPct val="20000"/>
              </a:spcBef>
            </a:pPr>
            <a:r>
              <a:rPr lang="zh-CN" altLang="en-US" sz="2400" b="1">
                <a:solidFill>
                  <a:srgbClr val="3366FF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计算机内部的运算电路</a:t>
            </a:r>
            <a:endParaRPr lang="en-US" altLang="zh-CN" sz="2400" b="1">
              <a:solidFill>
                <a:srgbClr val="3366FF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27652" name="Rectangle 2"/>
          <p:cNvSpPr>
            <a:spLocks noGrp="1" noChangeArrowheads="1"/>
          </p:cNvSpPr>
          <p:nvPr>
            <p:ph type="title"/>
          </p:nvPr>
        </p:nvSpPr>
        <p:spPr>
          <a:xfrm>
            <a:off x="800100" y="228600"/>
            <a:ext cx="7400925" cy="528638"/>
          </a:xfrm>
          <a:noFill/>
        </p:spPr>
        <p:txBody>
          <a:bodyPr/>
          <a:lstStyle/>
          <a:p>
            <a:r>
              <a:rPr lang="zh-CN" altLang="en-US" sz="3600"/>
              <a:t>计算机一定会得到你想的结果吗？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2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10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76250" y="1133475"/>
            <a:ext cx="8229600" cy="2716213"/>
          </a:xfrm>
        </p:spPr>
        <p:txBody>
          <a:bodyPr/>
          <a:lstStyle/>
          <a:p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现实世界中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(x+y)+z= x+(y+z)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，但在计算机世界并不一定成立。</a:t>
            </a:r>
            <a:endParaRPr lang="en-US" altLang="zh-CN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现实世界中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en-US" altLang="zh-CN" sz="2400" baseline="3000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≥0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，但在计算机世界并不一定成立。</a:t>
            </a:r>
          </a:p>
          <a:p>
            <a:pPr>
              <a:buFontTx/>
              <a:buNone/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  例如，在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语言中，若 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x 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和 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y 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为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int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型， 当 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x=65535 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时，</a:t>
            </a:r>
          </a:p>
          <a:p>
            <a:pPr>
              <a:spcBef>
                <a:spcPct val="30000"/>
              </a:spcBef>
              <a:buFontTx/>
              <a:buNone/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则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y =x*x=-131071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en-US" altLang="zh-CN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Why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title"/>
          </p:nvPr>
        </p:nvSpPr>
        <p:spPr>
          <a:xfrm>
            <a:off x="471488" y="217488"/>
            <a:ext cx="8229600" cy="561975"/>
          </a:xfrm>
          <a:noFill/>
        </p:spPr>
        <p:txBody>
          <a:bodyPr lIns="91440" tIns="45720" rIns="91440" bIns="45720" anchor="ctr"/>
          <a:lstStyle/>
          <a:p>
            <a:r>
              <a:rPr lang="zh-CN" altLang="en-US" sz="3600"/>
              <a:t>计算机一定会得到你想的结果吗？</a:t>
            </a:r>
          </a:p>
        </p:txBody>
      </p:sp>
      <p:sp>
        <p:nvSpPr>
          <p:cNvPr id="134148" name="Text Box 4"/>
          <p:cNvSpPr txBox="1">
            <a:spLocks noChangeArrowheads="1"/>
          </p:cNvSpPr>
          <p:nvPr/>
        </p:nvSpPr>
        <p:spPr bwMode="auto">
          <a:xfrm>
            <a:off x="5183188" y="4410075"/>
            <a:ext cx="3330575" cy="2219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20000"/>
              </a:spcBef>
            </a:pPr>
            <a:r>
              <a:rPr lang="zh-CN" altLang="en-US" sz="2400" b="1">
                <a:latin typeface="Arial" panose="020B0604020202020204" pitchFamily="34" charset="0"/>
                <a:ea typeface="黑体" panose="02010609060101010101" pitchFamily="49" charset="-122"/>
              </a:rPr>
              <a:t>理解该问题需要知道：</a:t>
            </a:r>
          </a:p>
          <a:p>
            <a:pPr algn="l" eaLnBrk="1" hangingPunct="1">
              <a:spcBef>
                <a:spcPct val="20000"/>
              </a:spcBef>
            </a:pPr>
            <a:r>
              <a:rPr lang="zh-CN" altLang="en-US" sz="2400" b="1">
                <a:solidFill>
                  <a:srgbClr val="3366FF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机器级数据的表示</a:t>
            </a:r>
          </a:p>
          <a:p>
            <a:pPr algn="l" eaLnBrk="1" hangingPunct="1">
              <a:spcBef>
                <a:spcPct val="20000"/>
              </a:spcBef>
            </a:pPr>
            <a:r>
              <a:rPr lang="zh-CN" altLang="en-US" sz="2400" b="1">
                <a:solidFill>
                  <a:srgbClr val="3366FF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机器指令的含义和执行</a:t>
            </a:r>
          </a:p>
          <a:p>
            <a:pPr algn="l" eaLnBrk="1" hangingPunct="1">
              <a:spcBef>
                <a:spcPct val="20000"/>
              </a:spcBef>
            </a:pPr>
            <a:r>
              <a:rPr lang="zh-CN" altLang="en-US" sz="2400" b="1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计算机内部的运算电路</a:t>
            </a:r>
          </a:p>
          <a:p>
            <a:pPr algn="l" eaLnBrk="1" hangingPunct="1">
              <a:spcBef>
                <a:spcPct val="20000"/>
              </a:spcBef>
            </a:pPr>
            <a:r>
              <a:rPr lang="en-US" altLang="zh-CN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……</a:t>
            </a:r>
            <a:endParaRPr lang="en-US" altLang="zh-CN" sz="2400" b="1">
              <a:solidFill>
                <a:srgbClr val="FF0000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4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14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41300"/>
            <a:ext cx="8229600" cy="528638"/>
          </a:xfrm>
        </p:spPr>
        <p:txBody>
          <a:bodyPr/>
          <a:lstStyle/>
          <a:p>
            <a:r>
              <a:rPr lang="zh-CN" altLang="en-US" sz="3600"/>
              <a:t>计算机一定会得到你想的结果吗？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1800" y="4651375"/>
            <a:ext cx="4049713" cy="1330325"/>
          </a:xfrm>
        </p:spPr>
        <p:txBody>
          <a:bodyPr/>
          <a:lstStyle/>
          <a:p>
            <a:pPr>
              <a:spcBef>
                <a:spcPct val="25000"/>
              </a:spcBef>
              <a:buFontTx/>
              <a:buNone/>
            </a:pPr>
            <a:r>
              <a:rPr lang="zh-CN" altLang="en-US" sz="2400"/>
              <a:t>打印结果：</a:t>
            </a:r>
          </a:p>
          <a:p>
            <a:pPr>
              <a:spcBef>
                <a:spcPct val="25000"/>
              </a:spcBef>
              <a:buFontTx/>
              <a:buNone/>
            </a:pPr>
            <a:r>
              <a:rPr lang="en-US" altLang="zh-CN" sz="2400"/>
              <a:t>d=0</a:t>
            </a:r>
            <a:r>
              <a:rPr lang="zh-CN" altLang="en-US" sz="2400"/>
              <a:t>，</a:t>
            </a:r>
            <a:r>
              <a:rPr lang="en-US" altLang="zh-CN" sz="2400"/>
              <a:t>x=1 072 693 248</a:t>
            </a:r>
            <a:endParaRPr lang="zh-CN" altLang="en-US" sz="2400"/>
          </a:p>
          <a:p>
            <a:pPr>
              <a:spcBef>
                <a:spcPct val="25000"/>
              </a:spcBef>
              <a:buFontTx/>
              <a:buNone/>
            </a:pPr>
            <a:r>
              <a:rPr lang="en-US" altLang="zh-CN" sz="2400">
                <a:solidFill>
                  <a:srgbClr val="FF0000"/>
                </a:solidFill>
              </a:rPr>
              <a:t>Why</a:t>
            </a:r>
            <a:r>
              <a:rPr lang="zh-CN" altLang="en-US" sz="2400">
                <a:solidFill>
                  <a:srgbClr val="FF0000"/>
                </a:solidFill>
              </a:rPr>
              <a:t>？</a:t>
            </a:r>
            <a:r>
              <a:rPr lang="zh-CN" altLang="en-US" sz="2400"/>
              <a:t> </a:t>
            </a:r>
          </a:p>
        </p:txBody>
      </p:sp>
      <p:sp>
        <p:nvSpPr>
          <p:cNvPr id="29700" name="Rectangle 3"/>
          <p:cNvSpPr>
            <a:spLocks noChangeArrowheads="1"/>
          </p:cNvSpPr>
          <p:nvPr/>
        </p:nvSpPr>
        <p:spPr bwMode="auto">
          <a:xfrm>
            <a:off x="6146800" y="1538288"/>
            <a:ext cx="2116138" cy="1981200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7F5CD"/>
                </a:solidFill>
              </a14:hiddenFill>
            </a:ext>
          </a:extLst>
        </p:spPr>
        <p:txBody>
          <a:bodyPr lIns="80467" tIns="40234" rIns="80467" bIns="40234"/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en-US" altLang="zh-CN" sz="20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  double d;</a:t>
            </a:r>
          </a:p>
          <a:p>
            <a:pPr algn="just" eaLnBrk="1" hangingPunct="1"/>
            <a:r>
              <a:rPr lang="en-US" altLang="zh-CN" sz="20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 </a:t>
            </a:r>
          </a:p>
          <a:p>
            <a:pPr algn="just" eaLnBrk="1" hangingPunct="1"/>
            <a:r>
              <a:rPr lang="en-US" altLang="zh-CN" sz="20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  void p1( ) </a:t>
            </a:r>
          </a:p>
          <a:p>
            <a:pPr algn="just" eaLnBrk="1" hangingPunct="1"/>
            <a:r>
              <a:rPr lang="en-US" altLang="zh-CN" sz="20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  {</a:t>
            </a:r>
          </a:p>
          <a:p>
            <a:pPr algn="just" eaLnBrk="1" hangingPunct="1"/>
            <a:r>
              <a:rPr lang="en-US" altLang="zh-CN" sz="20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    d=1.0;</a:t>
            </a:r>
          </a:p>
          <a:p>
            <a:pPr algn="just" eaLnBrk="1" hangingPunct="1"/>
            <a:r>
              <a:rPr lang="en-US" altLang="zh-CN" sz="20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  }</a:t>
            </a:r>
            <a:endParaRPr lang="en-US" altLang="zh-CN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701" name="Rectangle 3"/>
          <p:cNvSpPr>
            <a:spLocks noChangeArrowheads="1"/>
          </p:cNvSpPr>
          <p:nvPr/>
        </p:nvSpPr>
        <p:spPr bwMode="auto">
          <a:xfrm>
            <a:off x="431800" y="1538288"/>
            <a:ext cx="4891088" cy="2797175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7F5CD"/>
                </a:solidFill>
              </a14:hiddenFill>
            </a:ext>
          </a:extLst>
        </p:spPr>
        <p:txBody>
          <a:bodyPr lIns="80467" tIns="40234" rIns="80467" bIns="40234"/>
          <a:lstStyle>
            <a:lvl1pPr marL="266700" indent="-2667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en-US" altLang="zh-CN" sz="20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  int d=100;</a:t>
            </a:r>
          </a:p>
          <a:p>
            <a:pPr algn="just" eaLnBrk="1" hangingPunct="1">
              <a:buFontTx/>
              <a:buAutoNum type="arabicPlain" startAt="2"/>
            </a:pPr>
            <a:r>
              <a:rPr lang="en-US" altLang="zh-CN" sz="20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int x=200;</a:t>
            </a:r>
          </a:p>
          <a:p>
            <a:pPr algn="just" eaLnBrk="1" hangingPunct="1">
              <a:buFontTx/>
              <a:buAutoNum type="arabicPlain" startAt="2"/>
            </a:pPr>
            <a:r>
              <a:rPr lang="en-US" altLang="zh-CN" sz="20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void p1();</a:t>
            </a:r>
            <a:endParaRPr lang="zh-CN" altLang="en-US" sz="20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eaLnBrk="1" hangingPunct="1"/>
            <a:r>
              <a:rPr lang="en-US" altLang="zh-CN" sz="20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  int main() </a:t>
            </a:r>
          </a:p>
          <a:p>
            <a:pPr algn="just" eaLnBrk="1" hangingPunct="1"/>
            <a:r>
              <a:rPr lang="en-US" altLang="zh-CN" sz="20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  {  </a:t>
            </a:r>
          </a:p>
          <a:p>
            <a:pPr algn="just" eaLnBrk="1" hangingPunct="1"/>
            <a:r>
              <a:rPr lang="en-US" altLang="zh-CN" sz="20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    p1( );</a:t>
            </a:r>
          </a:p>
          <a:p>
            <a:pPr algn="just" eaLnBrk="1" hangingPunct="1"/>
            <a:r>
              <a:rPr lang="en-US" altLang="zh-CN" sz="20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    printf (“d=%d, x=%d\n”, d, x );</a:t>
            </a:r>
          </a:p>
          <a:p>
            <a:pPr algn="just" eaLnBrk="1" hangingPunct="1"/>
            <a:r>
              <a:rPr lang="en-US" altLang="zh-CN" sz="20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    return 0;</a:t>
            </a:r>
          </a:p>
          <a:p>
            <a:pPr algn="just" eaLnBrk="1" hangingPunct="1"/>
            <a:r>
              <a:rPr lang="en-US" altLang="zh-CN" sz="20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  }</a:t>
            </a:r>
          </a:p>
          <a:p>
            <a:pPr algn="l" eaLnBrk="1" hangingPunct="1"/>
            <a:endParaRPr lang="en-US" altLang="zh-CN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387350" y="998538"/>
            <a:ext cx="75612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03200" indent="-2032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l">
              <a:spcBef>
                <a:spcPct val="100000"/>
              </a:spcBef>
              <a:buSzPct val="100000"/>
            </a:pPr>
            <a:r>
              <a:rPr lang="en-US" altLang="zh-CN" sz="2400" b="1">
                <a:latin typeface="Arial" panose="020B0604020202020204" pitchFamily="34" charset="0"/>
              </a:rPr>
              <a:t>main.c                                                        p1.c</a:t>
            </a:r>
          </a:p>
        </p:txBody>
      </p:sp>
      <p:sp>
        <p:nvSpPr>
          <p:cNvPr id="136199" name="Text Box 7"/>
          <p:cNvSpPr txBox="1">
            <a:spLocks noChangeArrowheads="1"/>
          </p:cNvSpPr>
          <p:nvPr/>
        </p:nvSpPr>
        <p:spPr bwMode="auto">
          <a:xfrm>
            <a:off x="5130800" y="4508500"/>
            <a:ext cx="3419475" cy="1838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25000"/>
              </a:spcBef>
            </a:pPr>
            <a:r>
              <a:rPr lang="zh-CN" altLang="en-US" sz="2400" b="1">
                <a:latin typeface="Arial" panose="020B0604020202020204" pitchFamily="34" charset="0"/>
                <a:ea typeface="黑体" panose="02010609060101010101" pitchFamily="49" charset="-122"/>
              </a:rPr>
              <a:t>理解该问题需要知道：</a:t>
            </a:r>
          </a:p>
          <a:p>
            <a:pPr algn="l" eaLnBrk="1" hangingPunct="1">
              <a:spcBef>
                <a:spcPct val="25000"/>
              </a:spcBef>
            </a:pPr>
            <a:r>
              <a:rPr lang="zh-CN" altLang="en-US" sz="2400" b="1">
                <a:solidFill>
                  <a:srgbClr val="3366FF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机器级数据的表示</a:t>
            </a:r>
          </a:p>
          <a:p>
            <a:pPr algn="l" eaLnBrk="1" hangingPunct="1">
              <a:spcBef>
                <a:spcPct val="25000"/>
              </a:spcBef>
            </a:pPr>
            <a:r>
              <a:rPr lang="zh-CN" altLang="en-US" sz="2400" b="1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链接器的符号解析规则</a:t>
            </a:r>
          </a:p>
          <a:p>
            <a:pPr algn="l" eaLnBrk="1" hangingPunct="1">
              <a:spcBef>
                <a:spcPct val="25000"/>
              </a:spcBef>
            </a:pPr>
            <a:r>
              <a:rPr lang="en-US" altLang="zh-CN" sz="2400" b="1">
                <a:solidFill>
                  <a:srgbClr val="3366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……</a:t>
            </a:r>
            <a:endParaRPr lang="en-US" altLang="zh-CN" sz="2400" b="1">
              <a:solidFill>
                <a:srgbClr val="3366FF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6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19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82600" y="212725"/>
            <a:ext cx="8229600" cy="528638"/>
          </a:xfrm>
        </p:spPr>
        <p:txBody>
          <a:bodyPr/>
          <a:lstStyle/>
          <a:p>
            <a:r>
              <a:rPr lang="zh-CN" altLang="en-US" sz="3600"/>
              <a:t>计算机一定会得到你想的结果吗？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1313" y="1044575"/>
            <a:ext cx="8229600" cy="720725"/>
          </a:xfrm>
        </p:spPr>
        <p:txBody>
          <a:bodyPr/>
          <a:lstStyle/>
          <a:p>
            <a:r>
              <a:rPr lang="zh-CN" altLang="en-US" sz="2200">
                <a:latin typeface="微软雅黑" panose="020B0503020204020204" pitchFamily="34" charset="-122"/>
                <a:ea typeface="微软雅黑" panose="020B0503020204020204" pitchFamily="34" charset="-122"/>
              </a:rPr>
              <a:t>以下两个程序功能完全一样，算法完全一样，因此，时间和空间复杂度完全一样，但是性能相差</a:t>
            </a:r>
            <a:r>
              <a:rPr lang="en-US" altLang="zh-CN" sz="2200">
                <a:latin typeface="微软雅黑" panose="020B0503020204020204" pitchFamily="34" charset="-122"/>
                <a:ea typeface="微软雅黑" panose="020B0503020204020204" pitchFamily="34" charset="-122"/>
              </a:rPr>
              <a:t>21</a:t>
            </a:r>
            <a:r>
              <a:rPr lang="zh-CN" altLang="en-US" sz="2200">
                <a:latin typeface="微软雅黑" panose="020B0503020204020204" pitchFamily="34" charset="-122"/>
                <a:ea typeface="微软雅黑" panose="020B0503020204020204" pitchFamily="34" charset="-122"/>
              </a:rPr>
              <a:t>倍。</a:t>
            </a:r>
            <a:r>
              <a:rPr lang="en-US" altLang="zh-CN" sz="22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Why</a:t>
            </a:r>
            <a:r>
              <a:rPr lang="zh-CN" altLang="en-US" sz="22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</a:p>
        </p:txBody>
      </p:sp>
      <p:sp>
        <p:nvSpPr>
          <p:cNvPr id="21509" name="Rectangle 5"/>
          <p:cNvSpPr>
            <a:spLocks/>
          </p:cNvSpPr>
          <p:nvPr/>
        </p:nvSpPr>
        <p:spPr bwMode="auto">
          <a:xfrm>
            <a:off x="4732338" y="1998663"/>
            <a:ext cx="4114800" cy="2405062"/>
          </a:xfrm>
          <a:prstGeom prst="rect">
            <a:avLst/>
          </a:prstGeom>
          <a:solidFill>
            <a:srgbClr val="D3F2D3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lIns="63500" tIns="63500" rIns="63500" bIns="63500"/>
          <a:lstStyle>
            <a:lvl1pPr>
              <a:tabLst>
                <a:tab pos="914400" algn="l"/>
                <a:tab pos="228600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tabLst>
                <a:tab pos="914400" algn="l"/>
                <a:tab pos="228600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tabLst>
                <a:tab pos="914400" algn="l"/>
                <a:tab pos="228600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tabLst>
                <a:tab pos="914400" algn="l"/>
                <a:tab pos="228600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tabLst>
                <a:tab pos="914400" algn="l"/>
                <a:tab pos="228600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  <a:tab pos="228600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  <a:tab pos="228600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  <a:tab pos="228600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  <a:tab pos="228600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en-US" altLang="zh-CN" sz="1800" b="1">
                <a:latin typeface="微软雅黑" panose="020B0503020204020204" pitchFamily="34" charset="-122"/>
                <a:ea typeface="微软雅黑" panose="020B0503020204020204" pitchFamily="34" charset="-122"/>
                <a:cs typeface="Monaco"/>
                <a:sym typeface="Monaco"/>
              </a:rPr>
              <a:t>void copyji (int src[2048][2048],</a:t>
            </a:r>
          </a:p>
          <a:p>
            <a:pPr algn="l" eaLnBrk="1" hangingPunct="1"/>
            <a:r>
              <a:rPr lang="en-US" altLang="zh-CN" sz="1800" b="1">
                <a:latin typeface="微软雅黑" panose="020B0503020204020204" pitchFamily="34" charset="-122"/>
                <a:ea typeface="微软雅黑" panose="020B0503020204020204" pitchFamily="34" charset="-122"/>
                <a:cs typeface="Monaco"/>
                <a:sym typeface="Monaco"/>
              </a:rPr>
              <a:t>            int dst[2048][2048])</a:t>
            </a:r>
          </a:p>
          <a:p>
            <a:pPr algn="l" eaLnBrk="1" hangingPunct="1"/>
            <a:r>
              <a:rPr lang="en-US" altLang="zh-CN" sz="1800" b="1">
                <a:latin typeface="微软雅黑" panose="020B0503020204020204" pitchFamily="34" charset="-122"/>
                <a:ea typeface="微软雅黑" panose="020B0503020204020204" pitchFamily="34" charset="-122"/>
                <a:cs typeface="Monaco"/>
                <a:sym typeface="Monaco"/>
              </a:rPr>
              <a:t>{</a:t>
            </a:r>
          </a:p>
          <a:p>
            <a:pPr algn="l" eaLnBrk="1" hangingPunct="1"/>
            <a:r>
              <a:rPr lang="en-US" altLang="zh-CN" sz="1800" b="1">
                <a:latin typeface="微软雅黑" panose="020B0503020204020204" pitchFamily="34" charset="-122"/>
                <a:ea typeface="微软雅黑" panose="020B0503020204020204" pitchFamily="34" charset="-122"/>
                <a:cs typeface="Monaco"/>
                <a:sym typeface="Monaco"/>
              </a:rPr>
              <a:t>   int i,j;</a:t>
            </a:r>
          </a:p>
          <a:p>
            <a:pPr algn="l" eaLnBrk="1" hangingPunct="1"/>
            <a:r>
              <a:rPr lang="en-US" altLang="zh-CN" sz="1800" b="1">
                <a:latin typeface="微软雅黑" panose="020B0503020204020204" pitchFamily="34" charset="-122"/>
                <a:ea typeface="微软雅黑" panose="020B0503020204020204" pitchFamily="34" charset="-122"/>
                <a:cs typeface="Monaco"/>
                <a:sym typeface="Monaco"/>
              </a:rPr>
              <a:t>   </a:t>
            </a:r>
            <a:r>
              <a:rPr lang="en-US" altLang="zh-CN" sz="1800" b="1">
                <a:solidFill>
                  <a:srgbClr val="21218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aco"/>
                <a:sym typeface="Monaco"/>
              </a:rPr>
              <a:t>for (j = 0; j &lt; 2048; j++)</a:t>
            </a:r>
            <a:endParaRPr lang="en-US" altLang="zh-CN" sz="1800" b="1">
              <a:latin typeface="微软雅黑" panose="020B0503020204020204" pitchFamily="34" charset="-122"/>
              <a:ea typeface="微软雅黑" panose="020B0503020204020204" pitchFamily="34" charset="-122"/>
              <a:cs typeface="Monaco"/>
              <a:sym typeface="Monaco"/>
            </a:endParaRPr>
          </a:p>
          <a:p>
            <a:pPr algn="l" eaLnBrk="1" hangingPunct="1"/>
            <a:r>
              <a:rPr lang="en-US" altLang="zh-CN" sz="1800" b="1">
                <a:latin typeface="微软雅黑" panose="020B0503020204020204" pitchFamily="34" charset="-122"/>
                <a:ea typeface="微软雅黑" panose="020B0503020204020204" pitchFamily="34" charset="-122"/>
                <a:cs typeface="Monaco"/>
                <a:sym typeface="Monaco"/>
              </a:rPr>
              <a:t>     </a:t>
            </a:r>
            <a:r>
              <a:rPr lang="en-US" altLang="zh-CN" sz="18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aco"/>
                <a:sym typeface="Monaco"/>
              </a:rPr>
              <a:t>for (i = 0; i &lt; 2048; i++)</a:t>
            </a:r>
            <a:endParaRPr lang="en-US" altLang="zh-CN" sz="1800" b="1">
              <a:latin typeface="微软雅黑" panose="020B0503020204020204" pitchFamily="34" charset="-122"/>
              <a:ea typeface="微软雅黑" panose="020B0503020204020204" pitchFamily="34" charset="-122"/>
              <a:cs typeface="Monaco"/>
              <a:sym typeface="Monaco"/>
            </a:endParaRPr>
          </a:p>
          <a:p>
            <a:pPr algn="l" eaLnBrk="1" hangingPunct="1"/>
            <a:r>
              <a:rPr lang="en-US" altLang="zh-CN" sz="1800" b="1">
                <a:latin typeface="微软雅黑" panose="020B0503020204020204" pitchFamily="34" charset="-122"/>
                <a:ea typeface="微软雅黑" panose="020B0503020204020204" pitchFamily="34" charset="-122"/>
                <a:cs typeface="Monaco"/>
                <a:sym typeface="Monaco"/>
              </a:rPr>
              <a:t>        dst[i][j] = src[i][j];</a:t>
            </a:r>
          </a:p>
          <a:p>
            <a:pPr algn="l" eaLnBrk="1" hangingPunct="1"/>
            <a:r>
              <a:rPr lang="en-US" altLang="zh-CN" sz="1800" b="1">
                <a:latin typeface="微软雅黑" panose="020B0503020204020204" pitchFamily="34" charset="-122"/>
                <a:ea typeface="微软雅黑" panose="020B0503020204020204" pitchFamily="34" charset="-122"/>
                <a:cs typeface="Monaco"/>
                <a:sym typeface="Monaco"/>
              </a:rPr>
              <a:t>}</a:t>
            </a:r>
          </a:p>
        </p:txBody>
      </p:sp>
      <p:sp>
        <p:nvSpPr>
          <p:cNvPr id="30725" name="Rectangle 6"/>
          <p:cNvSpPr>
            <a:spLocks/>
          </p:cNvSpPr>
          <p:nvPr/>
        </p:nvSpPr>
        <p:spPr bwMode="auto">
          <a:xfrm>
            <a:off x="315913" y="2008188"/>
            <a:ext cx="4114800" cy="2417762"/>
          </a:xfrm>
          <a:prstGeom prst="rect">
            <a:avLst/>
          </a:prstGeom>
          <a:solidFill>
            <a:srgbClr val="F8F6D9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lIns="63500" tIns="63500" rIns="63500" bIns="63500"/>
          <a:lstStyle>
            <a:lvl1pPr>
              <a:tabLst>
                <a:tab pos="914400" algn="l"/>
                <a:tab pos="228600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tabLst>
                <a:tab pos="914400" algn="l"/>
                <a:tab pos="228600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tabLst>
                <a:tab pos="914400" algn="l"/>
                <a:tab pos="228600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tabLst>
                <a:tab pos="914400" algn="l"/>
                <a:tab pos="228600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tabLst>
                <a:tab pos="914400" algn="l"/>
                <a:tab pos="228600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  <a:tab pos="228600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  <a:tab pos="228600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  <a:tab pos="228600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  <a:tab pos="2286000" algn="l"/>
              </a:tabLs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en-US" altLang="zh-CN" sz="1800" b="1">
                <a:latin typeface="微软雅黑" panose="020B0503020204020204" pitchFamily="34" charset="-122"/>
                <a:ea typeface="微软雅黑" panose="020B0503020204020204" pitchFamily="34" charset="-122"/>
                <a:cs typeface="Monaco"/>
                <a:sym typeface="Monaco"/>
              </a:rPr>
              <a:t>void copyij (int src[2048][2048],</a:t>
            </a:r>
          </a:p>
          <a:p>
            <a:pPr algn="l" eaLnBrk="1" hangingPunct="1"/>
            <a:r>
              <a:rPr lang="en-US" altLang="zh-CN" sz="1800" b="1">
                <a:latin typeface="微软雅黑" panose="020B0503020204020204" pitchFamily="34" charset="-122"/>
                <a:ea typeface="微软雅黑" panose="020B0503020204020204" pitchFamily="34" charset="-122"/>
                <a:cs typeface="Monaco"/>
                <a:sym typeface="Monaco"/>
              </a:rPr>
              <a:t>            int dst[2048][2048])</a:t>
            </a:r>
          </a:p>
          <a:p>
            <a:pPr algn="l" eaLnBrk="1" hangingPunct="1"/>
            <a:r>
              <a:rPr lang="en-US" altLang="zh-CN" sz="1800" b="1">
                <a:latin typeface="微软雅黑" panose="020B0503020204020204" pitchFamily="34" charset="-122"/>
                <a:ea typeface="微软雅黑" panose="020B0503020204020204" pitchFamily="34" charset="-122"/>
                <a:cs typeface="Monaco"/>
                <a:sym typeface="Monaco"/>
              </a:rPr>
              <a:t>{</a:t>
            </a:r>
          </a:p>
          <a:p>
            <a:pPr algn="l" eaLnBrk="1" hangingPunct="1"/>
            <a:r>
              <a:rPr lang="en-US" altLang="zh-CN" sz="1800" b="1">
                <a:latin typeface="微软雅黑" panose="020B0503020204020204" pitchFamily="34" charset="-122"/>
                <a:ea typeface="微软雅黑" panose="020B0503020204020204" pitchFamily="34" charset="-122"/>
                <a:cs typeface="Monaco"/>
                <a:sym typeface="Monaco"/>
              </a:rPr>
              <a:t>   int i,j;</a:t>
            </a:r>
          </a:p>
          <a:p>
            <a:pPr algn="l" eaLnBrk="1" hangingPunct="1"/>
            <a:r>
              <a:rPr lang="en-US" altLang="zh-CN" sz="1800" b="1">
                <a:latin typeface="微软雅黑" panose="020B0503020204020204" pitchFamily="34" charset="-122"/>
                <a:ea typeface="微软雅黑" panose="020B0503020204020204" pitchFamily="34" charset="-122"/>
                <a:cs typeface="Monaco"/>
                <a:sym typeface="Monaco"/>
              </a:rPr>
              <a:t>   </a:t>
            </a:r>
            <a:r>
              <a:rPr lang="en-US" altLang="zh-CN" sz="18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aco"/>
                <a:sym typeface="Monaco"/>
              </a:rPr>
              <a:t>for (i = 0; i &lt; 2048; i++)</a:t>
            </a:r>
            <a:endParaRPr lang="en-US" altLang="zh-CN" sz="1800" b="1">
              <a:latin typeface="微软雅黑" panose="020B0503020204020204" pitchFamily="34" charset="-122"/>
              <a:ea typeface="微软雅黑" panose="020B0503020204020204" pitchFamily="34" charset="-122"/>
              <a:cs typeface="Monaco"/>
              <a:sym typeface="Monaco"/>
            </a:endParaRPr>
          </a:p>
          <a:p>
            <a:pPr algn="l" eaLnBrk="1" hangingPunct="1"/>
            <a:r>
              <a:rPr lang="en-US" altLang="zh-CN" sz="1800" b="1">
                <a:latin typeface="微软雅黑" panose="020B0503020204020204" pitchFamily="34" charset="-122"/>
                <a:ea typeface="微软雅黑" panose="020B0503020204020204" pitchFamily="34" charset="-122"/>
                <a:cs typeface="Monaco"/>
                <a:sym typeface="Monaco"/>
              </a:rPr>
              <a:t>     </a:t>
            </a:r>
            <a:r>
              <a:rPr lang="en-US" altLang="zh-CN" sz="1800" b="1">
                <a:solidFill>
                  <a:srgbClr val="21218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aco"/>
                <a:sym typeface="Monaco"/>
              </a:rPr>
              <a:t>for (j = 0; j &lt; 2048; j++)</a:t>
            </a:r>
            <a:endParaRPr lang="en-US" altLang="zh-CN" sz="1800" b="1">
              <a:latin typeface="微软雅黑" panose="020B0503020204020204" pitchFamily="34" charset="-122"/>
              <a:ea typeface="微软雅黑" panose="020B0503020204020204" pitchFamily="34" charset="-122"/>
              <a:cs typeface="Monaco"/>
              <a:sym typeface="Monaco"/>
            </a:endParaRPr>
          </a:p>
          <a:p>
            <a:pPr algn="l" eaLnBrk="1" hangingPunct="1"/>
            <a:r>
              <a:rPr lang="en-US" altLang="zh-CN" sz="1800" b="1">
                <a:latin typeface="微软雅黑" panose="020B0503020204020204" pitchFamily="34" charset="-122"/>
                <a:ea typeface="微软雅黑" panose="020B0503020204020204" pitchFamily="34" charset="-122"/>
                <a:cs typeface="Monaco"/>
                <a:sym typeface="Monaco"/>
              </a:rPr>
              <a:t>        dst[i][j] = src[i][j];</a:t>
            </a:r>
          </a:p>
          <a:p>
            <a:pPr algn="l" eaLnBrk="1" hangingPunct="1"/>
            <a:r>
              <a:rPr lang="en-US" altLang="zh-CN" sz="1800" b="1">
                <a:latin typeface="微软雅黑" panose="020B0503020204020204" pitchFamily="34" charset="-122"/>
                <a:ea typeface="微软雅黑" panose="020B0503020204020204" pitchFamily="34" charset="-122"/>
                <a:cs typeface="Monaco"/>
                <a:sym typeface="Monaco"/>
              </a:rPr>
              <a:t>}</a:t>
            </a:r>
          </a:p>
        </p:txBody>
      </p:sp>
      <p:grpSp>
        <p:nvGrpSpPr>
          <p:cNvPr id="21511" name="Group 7"/>
          <p:cNvGrpSpPr>
            <a:grpSpLocks/>
          </p:cNvGrpSpPr>
          <p:nvPr/>
        </p:nvGrpSpPr>
        <p:grpSpPr bwMode="auto">
          <a:xfrm>
            <a:off x="3421063" y="3268663"/>
            <a:ext cx="1438275" cy="315912"/>
            <a:chOff x="0" y="0"/>
            <a:chExt cx="480" cy="144"/>
          </a:xfrm>
        </p:grpSpPr>
        <p:sp>
          <p:nvSpPr>
            <p:cNvPr id="30729" name="Line 8"/>
            <p:cNvSpPr>
              <a:spLocks noChangeShapeType="1"/>
            </p:cNvSpPr>
            <p:nvPr/>
          </p:nvSpPr>
          <p:spPr bwMode="auto">
            <a:xfrm>
              <a:off x="0" y="0"/>
              <a:ext cx="480" cy="1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0730" name="Line 9"/>
            <p:cNvSpPr>
              <a:spLocks noChangeShapeType="1"/>
            </p:cNvSpPr>
            <p:nvPr/>
          </p:nvSpPr>
          <p:spPr bwMode="auto">
            <a:xfrm rot="10800000" flipH="1">
              <a:off x="0" y="0"/>
              <a:ext cx="480" cy="1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21514" name="Rectangle 10"/>
          <p:cNvSpPr>
            <a:spLocks/>
          </p:cNvSpPr>
          <p:nvPr/>
        </p:nvSpPr>
        <p:spPr bwMode="auto">
          <a:xfrm>
            <a:off x="6164263" y="4402138"/>
            <a:ext cx="2411412" cy="93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38100" tIns="38100" rIns="38100" bIns="38100">
            <a:spAutoFit/>
          </a:bodyPr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Calibri" panose="020F0502020204030204" pitchFamily="34" charset="0"/>
              </a:rPr>
              <a:t>21 times slower</a:t>
            </a:r>
            <a:br>
              <a:rPr lang="en-US" altLang="zh-CN" sz="2800" b="1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Calibri" panose="020F0502020204030204" pitchFamily="34" charset="0"/>
              </a:rPr>
            </a:br>
            <a:r>
              <a:rPr lang="en-US" altLang="zh-CN" sz="2800" b="1"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Calibri" panose="020F0502020204030204" pitchFamily="34" charset="0"/>
              </a:rPr>
              <a:t>(Pentium 4)</a:t>
            </a:r>
          </a:p>
        </p:txBody>
      </p:sp>
      <p:sp>
        <p:nvSpPr>
          <p:cNvPr id="138250" name="Text Box 10"/>
          <p:cNvSpPr txBox="1">
            <a:spLocks noChangeArrowheads="1"/>
          </p:cNvSpPr>
          <p:nvPr/>
        </p:nvSpPr>
        <p:spPr bwMode="auto">
          <a:xfrm>
            <a:off x="446088" y="4706938"/>
            <a:ext cx="3330575" cy="17811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20000"/>
              </a:spcBef>
            </a:pPr>
            <a:r>
              <a:rPr lang="zh-CN" altLang="en-US" sz="2400" b="1">
                <a:latin typeface="Arial" panose="020B0604020202020204" pitchFamily="34" charset="0"/>
                <a:ea typeface="黑体" panose="02010609060101010101" pitchFamily="49" charset="-122"/>
              </a:rPr>
              <a:t>理解该问题需要知道：</a:t>
            </a:r>
          </a:p>
          <a:p>
            <a:pPr algn="l" eaLnBrk="1" hangingPunct="1">
              <a:spcBef>
                <a:spcPct val="20000"/>
              </a:spcBef>
            </a:pPr>
            <a:r>
              <a:rPr lang="en-US" altLang="zh-CN" sz="2400" b="1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Cache</a:t>
            </a:r>
            <a:r>
              <a:rPr lang="zh-CN" altLang="en-US" sz="2400" b="1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机制</a:t>
            </a:r>
          </a:p>
          <a:p>
            <a:pPr algn="l" eaLnBrk="1" hangingPunct="1">
              <a:spcBef>
                <a:spcPct val="20000"/>
              </a:spcBef>
            </a:pPr>
            <a:r>
              <a:rPr lang="zh-CN" altLang="en-US" sz="2400" b="1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访问局部性</a:t>
            </a:r>
          </a:p>
          <a:p>
            <a:pPr algn="l" eaLnBrk="1" hangingPunct="1">
              <a:spcBef>
                <a:spcPct val="20000"/>
              </a:spcBef>
            </a:pPr>
            <a:r>
              <a:rPr lang="en-US" altLang="zh-CN" sz="2400" b="1">
                <a:solidFill>
                  <a:srgbClr val="3366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……</a:t>
            </a:r>
            <a:endParaRPr lang="en-US" altLang="zh-CN" sz="2400" b="1">
              <a:solidFill>
                <a:srgbClr val="3366FF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1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38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9" grpId="0" animBg="1"/>
      <p:bldP spid="21514" grpId="0"/>
      <p:bldP spid="138250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AutoShape 2"/>
          <p:cNvSpPr>
            <a:spLocks noChangeArrowheads="1"/>
          </p:cNvSpPr>
          <p:nvPr/>
        </p:nvSpPr>
        <p:spPr bwMode="auto">
          <a:xfrm>
            <a:off x="777875" y="2205038"/>
            <a:ext cx="4225925" cy="40322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 anchor="ctr"/>
          <a:lstStyle>
            <a:lvl1pPr defTabSz="820738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defTabSz="820738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defTabSz="820738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defTabSz="820738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defTabSz="820738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defTabSz="82073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defTabSz="82073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defTabSz="82073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defTabSz="82073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b="1">
                <a:latin typeface="Arial" panose="020B0604020202020204" pitchFamily="34" charset="0"/>
              </a:rPr>
              <a:t>算法</a:t>
            </a:r>
          </a:p>
        </p:txBody>
      </p:sp>
      <p:sp>
        <p:nvSpPr>
          <p:cNvPr id="31747" name="AutoShape 3"/>
          <p:cNvSpPr>
            <a:spLocks noChangeArrowheads="1"/>
          </p:cNvSpPr>
          <p:nvPr/>
        </p:nvSpPr>
        <p:spPr bwMode="auto">
          <a:xfrm>
            <a:off x="777875" y="4289425"/>
            <a:ext cx="4225925" cy="39211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 anchor="ctr"/>
          <a:lstStyle>
            <a:lvl1pPr defTabSz="820738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defTabSz="820738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defTabSz="820738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defTabSz="820738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defTabSz="820738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defTabSz="82073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defTabSz="82073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defTabSz="82073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defTabSz="82073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b="1">
                <a:latin typeface="Arial" panose="020B0604020202020204" pitchFamily="34" charset="0"/>
              </a:rPr>
              <a:t>功能部件</a:t>
            </a:r>
            <a:r>
              <a:rPr lang="en-US" altLang="zh-CN" sz="2000" b="1">
                <a:latin typeface="Arial" panose="020B0604020202020204" pitchFamily="34" charset="0"/>
              </a:rPr>
              <a:t>/RTL</a:t>
            </a:r>
            <a:endParaRPr lang="en-US" altLang="zh-CN" sz="2000">
              <a:latin typeface="Arial" panose="020B0604020202020204" pitchFamily="34" charset="0"/>
            </a:endParaRPr>
          </a:p>
        </p:txBody>
      </p:sp>
      <p:sp>
        <p:nvSpPr>
          <p:cNvPr id="31748" name="AutoShape 4"/>
          <p:cNvSpPr>
            <a:spLocks noChangeArrowheads="1"/>
          </p:cNvSpPr>
          <p:nvPr/>
        </p:nvSpPr>
        <p:spPr bwMode="auto">
          <a:xfrm>
            <a:off x="777875" y="1801813"/>
            <a:ext cx="4217988" cy="40322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 anchor="ctr"/>
          <a:lstStyle>
            <a:lvl1pPr defTabSz="820738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defTabSz="820738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defTabSz="820738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defTabSz="820738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defTabSz="820738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defTabSz="82073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defTabSz="82073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defTabSz="82073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defTabSz="82073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b="1">
                <a:latin typeface="Arial" panose="020B0604020202020204" pitchFamily="34" charset="0"/>
              </a:rPr>
              <a:t>应用 </a:t>
            </a:r>
            <a:r>
              <a:rPr lang="en-US" altLang="zh-CN" sz="2000" b="1">
                <a:latin typeface="Arial" panose="020B0604020202020204" pitchFamily="34" charset="0"/>
              </a:rPr>
              <a:t>(</a:t>
            </a:r>
            <a:r>
              <a:rPr lang="zh-CN" altLang="en-US" sz="2000" b="1">
                <a:latin typeface="Arial" panose="020B0604020202020204" pitchFamily="34" charset="0"/>
              </a:rPr>
              <a:t>问题</a:t>
            </a:r>
            <a:r>
              <a:rPr lang="en-US" altLang="zh-CN" sz="2000" b="1">
                <a:latin typeface="Arial" panose="020B0604020202020204" pitchFamily="34" charset="0"/>
              </a:rPr>
              <a:t>)</a:t>
            </a:r>
          </a:p>
        </p:txBody>
      </p:sp>
      <p:sp>
        <p:nvSpPr>
          <p:cNvPr id="207877" name="AutoShape 5"/>
          <p:cNvSpPr>
            <a:spLocks noChangeArrowheads="1"/>
          </p:cNvSpPr>
          <p:nvPr/>
        </p:nvSpPr>
        <p:spPr bwMode="auto">
          <a:xfrm>
            <a:off x="777875" y="3414713"/>
            <a:ext cx="4225925" cy="471487"/>
          </a:xfrm>
          <a:prstGeom prst="roundRect">
            <a:avLst>
              <a:gd name="adj" fmla="val 16667"/>
            </a:avLst>
          </a:prstGeom>
          <a:solidFill>
            <a:schemeClr val="accent1">
              <a:alpha val="27843"/>
            </a:schemeClr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 anchor="ctr"/>
          <a:lstStyle>
            <a:lvl1pPr defTabSz="820738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defTabSz="820738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defTabSz="820738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defTabSz="820738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defTabSz="820738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defTabSz="82073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defTabSz="82073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defTabSz="82073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defTabSz="82073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b="1">
                <a:latin typeface="Arial" panose="020B0604020202020204" pitchFamily="34" charset="0"/>
              </a:rPr>
              <a:t>指令集体系结构</a:t>
            </a:r>
            <a:r>
              <a:rPr lang="zh-CN" altLang="en-US" sz="2000">
                <a:latin typeface="Arial" panose="020B0604020202020204" pitchFamily="34" charset="0"/>
              </a:rPr>
              <a:t> </a:t>
            </a:r>
            <a:r>
              <a:rPr lang="en-US" altLang="zh-CN" sz="2000">
                <a:latin typeface="Arial" panose="020B0604020202020204" pitchFamily="34" charset="0"/>
              </a:rPr>
              <a:t>(</a:t>
            </a:r>
            <a:r>
              <a:rPr lang="en-US" altLang="zh-CN" sz="2000" b="1">
                <a:latin typeface="Arial" panose="020B0604020202020204" pitchFamily="34" charset="0"/>
              </a:rPr>
              <a:t>ISA</a:t>
            </a:r>
            <a:r>
              <a:rPr lang="en-US" altLang="zh-CN" sz="2000">
                <a:latin typeface="Arial" panose="020B0604020202020204" pitchFamily="34" charset="0"/>
              </a:rPr>
              <a:t>)</a:t>
            </a:r>
          </a:p>
        </p:txBody>
      </p:sp>
      <p:sp>
        <p:nvSpPr>
          <p:cNvPr id="31750" name="AutoShape 6"/>
          <p:cNvSpPr>
            <a:spLocks noChangeArrowheads="1"/>
          </p:cNvSpPr>
          <p:nvPr/>
        </p:nvSpPr>
        <p:spPr bwMode="auto">
          <a:xfrm>
            <a:off x="777875" y="3011488"/>
            <a:ext cx="4214813" cy="40322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 anchor="ctr"/>
          <a:lstStyle>
            <a:lvl1pPr defTabSz="820738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defTabSz="820738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defTabSz="820738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defTabSz="820738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defTabSz="820738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defTabSz="82073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defTabSz="82073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defTabSz="82073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defTabSz="82073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b="1">
                <a:latin typeface="Arial" panose="020B0604020202020204" pitchFamily="34" charset="0"/>
              </a:rPr>
              <a:t>操作系统</a:t>
            </a:r>
            <a:r>
              <a:rPr lang="en-US" altLang="zh-CN" sz="2000" b="1">
                <a:latin typeface="Arial" panose="020B0604020202020204" pitchFamily="34" charset="0"/>
              </a:rPr>
              <a:t>/</a:t>
            </a:r>
            <a:r>
              <a:rPr lang="zh-CN" altLang="en-US" sz="2000" b="1">
                <a:latin typeface="Arial" panose="020B0604020202020204" pitchFamily="34" charset="0"/>
              </a:rPr>
              <a:t>虚拟机</a:t>
            </a:r>
          </a:p>
        </p:txBody>
      </p:sp>
      <p:sp>
        <p:nvSpPr>
          <p:cNvPr id="31751" name="AutoShape 7"/>
          <p:cNvSpPr>
            <a:spLocks noChangeArrowheads="1"/>
          </p:cNvSpPr>
          <p:nvPr/>
        </p:nvSpPr>
        <p:spPr bwMode="auto">
          <a:xfrm>
            <a:off x="777875" y="3886200"/>
            <a:ext cx="4225925" cy="40322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 anchor="ctr"/>
          <a:lstStyle>
            <a:lvl1pPr defTabSz="820738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defTabSz="820738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defTabSz="820738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defTabSz="820738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defTabSz="820738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defTabSz="82073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defTabSz="82073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defTabSz="82073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defTabSz="82073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b="1">
                <a:latin typeface="Arial" panose="020B0604020202020204" pitchFamily="34" charset="0"/>
              </a:rPr>
              <a:t>微体系结构</a:t>
            </a:r>
          </a:p>
        </p:txBody>
      </p:sp>
      <p:sp>
        <p:nvSpPr>
          <p:cNvPr id="31752" name="AutoShape 8"/>
          <p:cNvSpPr>
            <a:spLocks noChangeArrowheads="1"/>
          </p:cNvSpPr>
          <p:nvPr/>
        </p:nvSpPr>
        <p:spPr bwMode="auto">
          <a:xfrm>
            <a:off x="777875" y="5095875"/>
            <a:ext cx="4225925" cy="458788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 anchor="ctr"/>
          <a:lstStyle>
            <a:lvl1pPr defTabSz="820738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defTabSz="820738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defTabSz="820738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defTabSz="820738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defTabSz="820738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defTabSz="82073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defTabSz="82073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defTabSz="82073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defTabSz="82073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b="1">
                <a:latin typeface="Arial" panose="020B0604020202020204" pitchFamily="34" charset="0"/>
              </a:rPr>
              <a:t>器件</a:t>
            </a:r>
          </a:p>
        </p:txBody>
      </p:sp>
      <p:sp>
        <p:nvSpPr>
          <p:cNvPr id="31753" name="AutoShape 9"/>
          <p:cNvSpPr>
            <a:spLocks noChangeArrowheads="1"/>
          </p:cNvSpPr>
          <p:nvPr/>
        </p:nvSpPr>
        <p:spPr bwMode="auto">
          <a:xfrm>
            <a:off x="777875" y="2608263"/>
            <a:ext cx="4225925" cy="40322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 anchor="ctr"/>
          <a:lstStyle>
            <a:lvl1pPr defTabSz="820738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defTabSz="820738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defTabSz="820738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defTabSz="820738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defTabSz="820738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defTabSz="82073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defTabSz="82073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defTabSz="82073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defTabSz="82073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b="1">
                <a:latin typeface="Arial" panose="020B0604020202020204" pitchFamily="34" charset="0"/>
              </a:rPr>
              <a:t>编程 </a:t>
            </a:r>
            <a:r>
              <a:rPr lang="en-US" altLang="zh-CN" sz="2000" b="1">
                <a:latin typeface="Arial" panose="020B0604020202020204" pitchFamily="34" charset="0"/>
              </a:rPr>
              <a:t>(</a:t>
            </a:r>
            <a:r>
              <a:rPr lang="zh-CN" altLang="en-US" sz="2000" b="1">
                <a:latin typeface="Arial" panose="020B0604020202020204" pitchFamily="34" charset="0"/>
              </a:rPr>
              <a:t>语言</a:t>
            </a:r>
            <a:r>
              <a:rPr lang="en-US" altLang="zh-CN" sz="2000" b="1">
                <a:latin typeface="Arial" panose="020B0604020202020204" pitchFamily="34" charset="0"/>
              </a:rPr>
              <a:t>)</a:t>
            </a:r>
          </a:p>
        </p:txBody>
      </p:sp>
      <p:sp>
        <p:nvSpPr>
          <p:cNvPr id="31754" name="AutoShape 10"/>
          <p:cNvSpPr>
            <a:spLocks noChangeArrowheads="1"/>
          </p:cNvSpPr>
          <p:nvPr/>
        </p:nvSpPr>
        <p:spPr bwMode="auto">
          <a:xfrm>
            <a:off x="777875" y="4692650"/>
            <a:ext cx="4225925" cy="39211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4" rIns="91429" bIns="45714" anchor="ctr"/>
          <a:lstStyle>
            <a:lvl1pPr defTabSz="820738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defTabSz="820738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defTabSz="820738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defTabSz="820738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defTabSz="820738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defTabSz="82073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defTabSz="82073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defTabSz="82073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defTabSz="82073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b="1">
                <a:latin typeface="Arial" panose="020B0604020202020204" pitchFamily="34" charset="0"/>
              </a:rPr>
              <a:t>电路</a:t>
            </a:r>
          </a:p>
        </p:txBody>
      </p:sp>
      <p:sp>
        <p:nvSpPr>
          <p:cNvPr id="31755" name="Rectangle 11"/>
          <p:cNvSpPr>
            <a:spLocks noChangeArrowheads="1"/>
          </p:cNvSpPr>
          <p:nvPr/>
        </p:nvSpPr>
        <p:spPr bwMode="auto">
          <a:xfrm>
            <a:off x="811213" y="200025"/>
            <a:ext cx="7847012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87000"/>
              </a:lnSpc>
            </a:pPr>
            <a:r>
              <a:rPr lang="zh-CN" altLang="en-US" sz="40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从应用问题到电信号到底有多远？</a:t>
            </a:r>
          </a:p>
        </p:txBody>
      </p:sp>
      <p:sp>
        <p:nvSpPr>
          <p:cNvPr id="207884" name="Text Box 12"/>
          <p:cNvSpPr txBox="1">
            <a:spLocks noChangeArrowheads="1"/>
          </p:cNvSpPr>
          <p:nvPr/>
        </p:nvSpPr>
        <p:spPr bwMode="auto">
          <a:xfrm>
            <a:off x="4989513" y="1698625"/>
            <a:ext cx="14335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altLang="zh-CN" sz="2000" b="1">
                <a:solidFill>
                  <a:srgbClr val="0000CC"/>
                </a:solidFill>
                <a:latin typeface="Arial" panose="020B0604020202020204" pitchFamily="34" charset="0"/>
              </a:rPr>
              <a:t> </a:t>
            </a:r>
            <a:r>
              <a:rPr lang="zh-CN" altLang="en-US" sz="2000" b="1">
                <a:solidFill>
                  <a:srgbClr val="0000CC"/>
                </a:solidFill>
                <a:latin typeface="Arial" panose="020B0604020202020204" pitchFamily="34" charset="0"/>
              </a:rPr>
              <a:t>最终用户</a:t>
            </a:r>
            <a:endParaRPr lang="en-US" altLang="zh-CN" sz="2000" b="1">
              <a:solidFill>
                <a:srgbClr val="0000CC"/>
              </a:solidFill>
              <a:latin typeface="Arial" panose="020B0604020202020204" pitchFamily="34" charset="0"/>
            </a:endParaRPr>
          </a:p>
        </p:txBody>
      </p:sp>
      <p:grpSp>
        <p:nvGrpSpPr>
          <p:cNvPr id="207885" name="Group 13"/>
          <p:cNvGrpSpPr>
            <a:grpSpLocks/>
          </p:cNvGrpSpPr>
          <p:nvPr/>
        </p:nvGrpSpPr>
        <p:grpSpPr bwMode="auto">
          <a:xfrm>
            <a:off x="5099050" y="4797425"/>
            <a:ext cx="3028950" cy="744538"/>
            <a:chOff x="3212" y="2806"/>
            <a:chExt cx="1908" cy="469"/>
          </a:xfrm>
        </p:grpSpPr>
        <p:sp>
          <p:nvSpPr>
            <p:cNvPr id="31784" name="Text Box 14"/>
            <p:cNvSpPr txBox="1">
              <a:spLocks noChangeArrowheads="1"/>
            </p:cNvSpPr>
            <p:nvPr/>
          </p:nvSpPr>
          <p:spPr bwMode="auto">
            <a:xfrm>
              <a:off x="3416" y="2814"/>
              <a:ext cx="170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r>
                <a:rPr lang="zh-CN" altLang="en-US" sz="2000" b="1">
                  <a:solidFill>
                    <a:srgbClr val="0000CC"/>
                  </a:solidFill>
                  <a:latin typeface="Arial" panose="020B0604020202020204" pitchFamily="34" charset="0"/>
                </a:rPr>
                <a:t>逻辑电路设计者</a:t>
              </a:r>
              <a:endParaRPr lang="en-US" altLang="zh-CN" sz="2000" b="1">
                <a:solidFill>
                  <a:srgbClr val="0000CC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1785" name="Text Box 15"/>
            <p:cNvSpPr txBox="1">
              <a:spLocks noChangeArrowheads="1"/>
            </p:cNvSpPr>
            <p:nvPr/>
          </p:nvSpPr>
          <p:spPr bwMode="auto">
            <a:xfrm>
              <a:off x="3475" y="3083"/>
              <a:ext cx="1624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CC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r>
                <a:rPr lang="zh-CN" altLang="en-US" sz="2000" b="1">
                  <a:solidFill>
                    <a:srgbClr val="CC3300"/>
                  </a:solidFill>
                  <a:latin typeface="Arial" panose="020B0604020202020204" pitchFamily="34" charset="0"/>
                </a:rPr>
                <a:t>布尔逻辑与基本部件</a:t>
              </a:r>
            </a:p>
          </p:txBody>
        </p:sp>
        <p:sp>
          <p:nvSpPr>
            <p:cNvPr id="31786" name="AutoShape 16"/>
            <p:cNvSpPr>
              <a:spLocks/>
            </p:cNvSpPr>
            <p:nvPr/>
          </p:nvSpPr>
          <p:spPr bwMode="auto">
            <a:xfrm>
              <a:off x="3212" y="2806"/>
              <a:ext cx="173" cy="412"/>
            </a:xfrm>
            <a:prstGeom prst="rightBrace">
              <a:avLst>
                <a:gd name="adj1" fmla="val 19846"/>
                <a:gd name="adj2" fmla="val 50000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07889" name="Group 17"/>
          <p:cNvGrpSpPr>
            <a:grpSpLocks/>
          </p:cNvGrpSpPr>
          <p:nvPr/>
        </p:nvGrpSpPr>
        <p:grpSpPr bwMode="auto">
          <a:xfrm>
            <a:off x="5127625" y="3562350"/>
            <a:ext cx="3687763" cy="1046163"/>
            <a:chOff x="3230" y="2028"/>
            <a:chExt cx="2323" cy="659"/>
          </a:xfrm>
        </p:grpSpPr>
        <p:sp>
          <p:nvSpPr>
            <p:cNvPr id="31781" name="Text Box 18"/>
            <p:cNvSpPr txBox="1">
              <a:spLocks noChangeArrowheads="1"/>
            </p:cNvSpPr>
            <p:nvPr/>
          </p:nvSpPr>
          <p:spPr bwMode="auto">
            <a:xfrm>
              <a:off x="3483" y="2114"/>
              <a:ext cx="85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00">
                      <a:alpha val="45882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r>
                <a:rPr lang="zh-CN" altLang="en-US" sz="2000" b="1">
                  <a:solidFill>
                    <a:srgbClr val="0000CC"/>
                  </a:solidFill>
                  <a:latin typeface="Arial" panose="020B0604020202020204" pitchFamily="34" charset="0"/>
                </a:rPr>
                <a:t>架构师</a:t>
              </a:r>
              <a:endParaRPr lang="en-US" altLang="zh-CN" sz="2000" b="1">
                <a:solidFill>
                  <a:srgbClr val="0000CC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1782" name="AutoShape 19"/>
            <p:cNvSpPr>
              <a:spLocks/>
            </p:cNvSpPr>
            <p:nvPr/>
          </p:nvSpPr>
          <p:spPr bwMode="auto">
            <a:xfrm>
              <a:off x="3230" y="2028"/>
              <a:ext cx="200" cy="659"/>
            </a:xfrm>
            <a:prstGeom prst="rightBrace">
              <a:avLst>
                <a:gd name="adj1" fmla="val 27458"/>
                <a:gd name="adj2" fmla="val 50000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783" name="Text Box 20"/>
            <p:cNvSpPr txBox="1">
              <a:spLocks noChangeArrowheads="1"/>
            </p:cNvSpPr>
            <p:nvPr/>
          </p:nvSpPr>
          <p:spPr bwMode="auto">
            <a:xfrm>
              <a:off x="3510" y="2359"/>
              <a:ext cx="2043" cy="192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CC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r>
                <a:rPr lang="zh-CN" altLang="en-US" sz="2000" b="1">
                  <a:solidFill>
                    <a:srgbClr val="CC3300"/>
                  </a:solidFill>
                  <a:latin typeface="Arial" panose="020B0604020202020204" pitchFamily="34" charset="0"/>
                </a:rPr>
                <a:t>指令系统、</a:t>
              </a:r>
              <a:r>
                <a:rPr lang="en-US" altLang="zh-CN" sz="2000" b="1">
                  <a:solidFill>
                    <a:srgbClr val="CC3300"/>
                  </a:solidFill>
                  <a:latin typeface="Arial" panose="020B0604020202020204" pitchFamily="34" charset="0"/>
                </a:rPr>
                <a:t>CPU</a:t>
              </a:r>
              <a:r>
                <a:rPr lang="zh-CN" altLang="en-US" sz="2000" b="1">
                  <a:solidFill>
                    <a:srgbClr val="CC3300"/>
                  </a:solidFill>
                  <a:latin typeface="Arial" panose="020B0604020202020204" pitchFamily="34" charset="0"/>
                </a:rPr>
                <a:t>、</a:t>
              </a:r>
              <a:r>
                <a:rPr lang="en-US" altLang="zh-CN" sz="2000" b="1">
                  <a:solidFill>
                    <a:srgbClr val="CC3300"/>
                  </a:solidFill>
                  <a:latin typeface="Arial" panose="020B0604020202020204" pitchFamily="34" charset="0"/>
                </a:rPr>
                <a:t>MM</a:t>
              </a:r>
              <a:r>
                <a:rPr lang="zh-CN" altLang="en-US" sz="2000" b="1">
                  <a:solidFill>
                    <a:srgbClr val="CC3300"/>
                  </a:solidFill>
                  <a:latin typeface="Arial" panose="020B0604020202020204" pitchFamily="34" charset="0"/>
                </a:rPr>
                <a:t>、</a:t>
              </a:r>
              <a:r>
                <a:rPr lang="en-US" altLang="zh-CN" sz="2000" b="1">
                  <a:solidFill>
                    <a:srgbClr val="CC3300"/>
                  </a:solidFill>
                  <a:latin typeface="Arial" panose="020B0604020202020204" pitchFamily="34" charset="0"/>
                </a:rPr>
                <a:t>I/O</a:t>
              </a:r>
            </a:p>
          </p:txBody>
        </p:sp>
      </p:grpSp>
      <p:grpSp>
        <p:nvGrpSpPr>
          <p:cNvPr id="207893" name="Group 21"/>
          <p:cNvGrpSpPr>
            <a:grpSpLocks/>
          </p:cNvGrpSpPr>
          <p:nvPr/>
        </p:nvGrpSpPr>
        <p:grpSpPr bwMode="auto">
          <a:xfrm>
            <a:off x="5095875" y="2341563"/>
            <a:ext cx="2046288" cy="1046162"/>
            <a:chOff x="3210" y="1259"/>
            <a:chExt cx="1289" cy="659"/>
          </a:xfrm>
        </p:grpSpPr>
        <p:sp>
          <p:nvSpPr>
            <p:cNvPr id="31778" name="Text Box 22"/>
            <p:cNvSpPr txBox="1">
              <a:spLocks noChangeArrowheads="1"/>
            </p:cNvSpPr>
            <p:nvPr/>
          </p:nvSpPr>
          <p:spPr bwMode="auto">
            <a:xfrm>
              <a:off x="3465" y="1450"/>
              <a:ext cx="103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r>
                <a:rPr lang="zh-CN" altLang="en-US" sz="2000" b="1">
                  <a:solidFill>
                    <a:srgbClr val="0000CC"/>
                  </a:solidFill>
                  <a:latin typeface="Arial" panose="020B0604020202020204" pitchFamily="34" charset="0"/>
                </a:rPr>
                <a:t>程序员 </a:t>
              </a:r>
              <a:endParaRPr lang="en-US" altLang="zh-CN" sz="2000" b="1">
                <a:solidFill>
                  <a:srgbClr val="0000CC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1779" name="Text Box 23"/>
            <p:cNvSpPr txBox="1">
              <a:spLocks noChangeArrowheads="1"/>
            </p:cNvSpPr>
            <p:nvPr/>
          </p:nvSpPr>
          <p:spPr bwMode="auto">
            <a:xfrm>
              <a:off x="3468" y="1648"/>
              <a:ext cx="44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CC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r>
                <a:rPr lang="zh-CN" altLang="en-US" sz="2000" b="1">
                  <a:solidFill>
                    <a:srgbClr val="CC3300"/>
                  </a:solidFill>
                  <a:latin typeface="Arial" panose="020B0604020202020204" pitchFamily="34" charset="0"/>
                </a:rPr>
                <a:t>编程</a:t>
              </a:r>
            </a:p>
          </p:txBody>
        </p:sp>
        <p:sp>
          <p:nvSpPr>
            <p:cNvPr id="31780" name="AutoShape 24"/>
            <p:cNvSpPr>
              <a:spLocks/>
            </p:cNvSpPr>
            <p:nvPr/>
          </p:nvSpPr>
          <p:spPr bwMode="auto">
            <a:xfrm>
              <a:off x="3210" y="1259"/>
              <a:ext cx="200" cy="659"/>
            </a:xfrm>
            <a:prstGeom prst="rightBrace">
              <a:avLst>
                <a:gd name="adj1" fmla="val 27458"/>
                <a:gd name="adj2" fmla="val 50000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207897" name="Text Box 25"/>
          <p:cNvSpPr txBox="1">
            <a:spLocks noChangeArrowheads="1"/>
          </p:cNvSpPr>
          <p:nvPr/>
        </p:nvSpPr>
        <p:spPr bwMode="auto">
          <a:xfrm>
            <a:off x="6557963" y="1674813"/>
            <a:ext cx="1784350" cy="40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000" b="1"/>
              <a:t>计算</a:t>
            </a:r>
            <a:r>
              <a:rPr lang="en-US" altLang="zh-CN" sz="2000" b="1"/>
              <a:t>4</a:t>
            </a:r>
            <a:r>
              <a:rPr lang="en-US" altLang="zh-CN" sz="2000" b="1">
                <a:sym typeface="Symbol" panose="05050102010706020507" pitchFamily="18" charset="2"/>
              </a:rPr>
              <a:t></a:t>
            </a:r>
            <a:r>
              <a:rPr lang="en-US" altLang="zh-CN" sz="2000" b="1"/>
              <a:t>20=</a:t>
            </a:r>
            <a:r>
              <a:rPr lang="zh-CN" altLang="en-US" sz="2000" b="1"/>
              <a:t>？</a:t>
            </a:r>
          </a:p>
        </p:txBody>
      </p:sp>
      <p:sp>
        <p:nvSpPr>
          <p:cNvPr id="207898" name="Text Box 26"/>
          <p:cNvSpPr txBox="1">
            <a:spLocks noChangeArrowheads="1"/>
          </p:cNvSpPr>
          <p:nvPr/>
        </p:nvSpPr>
        <p:spPr bwMode="auto">
          <a:xfrm>
            <a:off x="5454650" y="2151063"/>
            <a:ext cx="3452813" cy="40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2000" b="1"/>
              <a:t>4*20, 20&lt;&lt;2, 20+20+20+20</a:t>
            </a:r>
          </a:p>
        </p:txBody>
      </p:sp>
      <p:sp>
        <p:nvSpPr>
          <p:cNvPr id="207899" name="Text Box 27"/>
          <p:cNvSpPr txBox="1">
            <a:spLocks noChangeArrowheads="1"/>
          </p:cNvSpPr>
          <p:nvPr/>
        </p:nvSpPr>
        <p:spPr bwMode="auto">
          <a:xfrm>
            <a:off x="6402388" y="2614613"/>
            <a:ext cx="2495550" cy="101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rIns="36000">
            <a:spAutoFit/>
          </a:bodyPr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l"/>
            <a:r>
              <a:rPr lang="en-US" altLang="zh-CN" sz="2000" b="1"/>
              <a:t>int z,x=4, int y=20;</a:t>
            </a:r>
          </a:p>
          <a:p>
            <a:pPr algn="l"/>
            <a:r>
              <a:rPr lang="en-US" altLang="zh-CN" sz="2000" b="1"/>
              <a:t>z=x*y;</a:t>
            </a:r>
          </a:p>
          <a:p>
            <a:pPr algn="l"/>
            <a:r>
              <a:rPr lang="en-US" altLang="zh-CN" sz="2000" b="1"/>
              <a:t>printf (“4</a:t>
            </a:r>
            <a:r>
              <a:rPr lang="en-US" altLang="zh-CN" sz="2000" b="1">
                <a:sym typeface="Symbol" panose="05050102010706020507" pitchFamily="18" charset="2"/>
              </a:rPr>
              <a:t>2=%d</a:t>
            </a:r>
            <a:r>
              <a:rPr lang="en-US" altLang="zh-CN" sz="2000" b="1"/>
              <a:t>”, z);</a:t>
            </a:r>
          </a:p>
        </p:txBody>
      </p:sp>
      <p:grpSp>
        <p:nvGrpSpPr>
          <p:cNvPr id="207900" name="Group 28"/>
          <p:cNvGrpSpPr>
            <a:grpSpLocks/>
          </p:cNvGrpSpPr>
          <p:nvPr/>
        </p:nvGrpSpPr>
        <p:grpSpPr bwMode="auto">
          <a:xfrm>
            <a:off x="182563" y="1806575"/>
            <a:ext cx="487362" cy="1839913"/>
            <a:chOff x="115" y="922"/>
            <a:chExt cx="307" cy="1159"/>
          </a:xfrm>
        </p:grpSpPr>
        <p:sp>
          <p:nvSpPr>
            <p:cNvPr id="31775" name="Text Box 29"/>
            <p:cNvSpPr txBox="1">
              <a:spLocks noChangeArrowheads="1"/>
            </p:cNvSpPr>
            <p:nvPr/>
          </p:nvSpPr>
          <p:spPr bwMode="auto">
            <a:xfrm>
              <a:off x="115" y="1233"/>
              <a:ext cx="307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r>
                <a:rPr lang="zh-CN" altLang="en-US" sz="2400" b="1">
                  <a:solidFill>
                    <a:srgbClr val="0000CC"/>
                  </a:solidFill>
                  <a:latin typeface="Arial" panose="020B0604020202020204" pitchFamily="34" charset="0"/>
                </a:rPr>
                <a:t>软件</a:t>
              </a:r>
            </a:p>
          </p:txBody>
        </p:sp>
        <p:sp>
          <p:nvSpPr>
            <p:cNvPr id="31776" name="Line 30"/>
            <p:cNvSpPr>
              <a:spLocks noChangeShapeType="1"/>
            </p:cNvSpPr>
            <p:nvPr/>
          </p:nvSpPr>
          <p:spPr bwMode="auto">
            <a:xfrm flipV="1">
              <a:off x="293" y="922"/>
              <a:ext cx="0" cy="284"/>
            </a:xfrm>
            <a:prstGeom prst="line">
              <a:avLst/>
            </a:prstGeom>
            <a:noFill/>
            <a:ln w="38100">
              <a:solidFill>
                <a:srgbClr val="0000CC"/>
              </a:solidFill>
              <a:round/>
              <a:headEnd type="triangle" w="lg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77" name="Line 31"/>
            <p:cNvSpPr>
              <a:spLocks noChangeShapeType="1"/>
            </p:cNvSpPr>
            <p:nvPr/>
          </p:nvSpPr>
          <p:spPr bwMode="auto">
            <a:xfrm>
              <a:off x="273" y="1797"/>
              <a:ext cx="0" cy="284"/>
            </a:xfrm>
            <a:prstGeom prst="line">
              <a:avLst/>
            </a:prstGeom>
            <a:noFill/>
            <a:ln w="38100">
              <a:solidFill>
                <a:srgbClr val="0000CC"/>
              </a:solidFill>
              <a:round/>
              <a:headEnd type="triangle" w="lg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7904" name="Line 32"/>
          <p:cNvSpPr>
            <a:spLocks noChangeShapeType="1"/>
          </p:cNvSpPr>
          <p:nvPr/>
        </p:nvSpPr>
        <p:spPr bwMode="auto">
          <a:xfrm>
            <a:off x="174625" y="3667125"/>
            <a:ext cx="609600" cy="0"/>
          </a:xfrm>
          <a:prstGeom prst="line">
            <a:avLst/>
          </a:prstGeom>
          <a:noFill/>
          <a:ln w="57150">
            <a:solidFill>
              <a:srgbClr val="FF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grpSp>
        <p:nvGrpSpPr>
          <p:cNvPr id="207905" name="Group 33"/>
          <p:cNvGrpSpPr>
            <a:grpSpLocks/>
          </p:cNvGrpSpPr>
          <p:nvPr/>
        </p:nvGrpSpPr>
        <p:grpSpPr bwMode="auto">
          <a:xfrm>
            <a:off x="152400" y="3678238"/>
            <a:ext cx="487363" cy="1858962"/>
            <a:chOff x="96" y="2101"/>
            <a:chExt cx="307" cy="1171"/>
          </a:xfrm>
        </p:grpSpPr>
        <p:sp>
          <p:nvSpPr>
            <p:cNvPr id="31772" name="Line 34"/>
            <p:cNvSpPr>
              <a:spLocks noChangeShapeType="1"/>
            </p:cNvSpPr>
            <p:nvPr/>
          </p:nvSpPr>
          <p:spPr bwMode="auto">
            <a:xfrm>
              <a:off x="246" y="2988"/>
              <a:ext cx="0" cy="284"/>
            </a:xfrm>
            <a:prstGeom prst="line">
              <a:avLst/>
            </a:prstGeom>
            <a:noFill/>
            <a:ln w="38100">
              <a:solidFill>
                <a:srgbClr val="0000CC"/>
              </a:solidFill>
              <a:round/>
              <a:headEnd type="triangle" w="lg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73" name="Line 35"/>
            <p:cNvSpPr>
              <a:spLocks noChangeShapeType="1"/>
            </p:cNvSpPr>
            <p:nvPr/>
          </p:nvSpPr>
          <p:spPr bwMode="auto">
            <a:xfrm flipV="1">
              <a:off x="265" y="2101"/>
              <a:ext cx="0" cy="284"/>
            </a:xfrm>
            <a:prstGeom prst="line">
              <a:avLst/>
            </a:prstGeom>
            <a:noFill/>
            <a:ln w="38100">
              <a:solidFill>
                <a:srgbClr val="0000CC"/>
              </a:solidFill>
              <a:round/>
              <a:headEnd type="triangle" w="lg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74" name="Text Box 36"/>
            <p:cNvSpPr txBox="1">
              <a:spLocks noChangeArrowheads="1"/>
            </p:cNvSpPr>
            <p:nvPr/>
          </p:nvSpPr>
          <p:spPr bwMode="auto">
            <a:xfrm>
              <a:off x="96" y="2375"/>
              <a:ext cx="307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r>
                <a:rPr lang="zh-CN" altLang="en-US" sz="2400" b="1">
                  <a:solidFill>
                    <a:srgbClr val="0000CC"/>
                  </a:solidFill>
                  <a:latin typeface="Arial" panose="020B0604020202020204" pitchFamily="34" charset="0"/>
                </a:rPr>
                <a:t>硬件</a:t>
              </a:r>
            </a:p>
          </p:txBody>
        </p:sp>
      </p:grpSp>
      <p:sp>
        <p:nvSpPr>
          <p:cNvPr id="207909" name="Text Box 37"/>
          <p:cNvSpPr txBox="1">
            <a:spLocks noChangeArrowheads="1"/>
          </p:cNvSpPr>
          <p:nvPr/>
        </p:nvSpPr>
        <p:spPr bwMode="auto">
          <a:xfrm>
            <a:off x="714375" y="1055688"/>
            <a:ext cx="42957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zh-CN" altLang="en-US" sz="2000" b="1">
                <a:ea typeface="微软雅黑" panose="020B0503020204020204" pitchFamily="34" charset="-122"/>
              </a:rPr>
              <a:t>问题：计算机是怎样执行程序的呢？</a:t>
            </a:r>
          </a:p>
        </p:txBody>
      </p:sp>
      <p:sp>
        <p:nvSpPr>
          <p:cNvPr id="17412" name="Text Box 10"/>
          <p:cNvSpPr txBox="1">
            <a:spLocks noChangeArrowheads="1"/>
          </p:cNvSpPr>
          <p:nvPr/>
        </p:nvSpPr>
        <p:spPr bwMode="auto">
          <a:xfrm>
            <a:off x="219075" y="6129338"/>
            <a:ext cx="79660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400" b="1">
                <a:solidFill>
                  <a:srgbClr val="996600"/>
                </a:solidFill>
                <a:ea typeface="黑体" panose="02010609060101010101" pitchFamily="49" charset="-122"/>
              </a:rPr>
              <a:t>问题</a:t>
            </a:r>
            <a:r>
              <a:rPr lang="zh-CN" altLang="en-US" sz="2400" b="1">
                <a:solidFill>
                  <a:srgbClr val="996600"/>
                </a:solidFill>
                <a:ea typeface="黑体" panose="02010609060101010101" pitchFamily="49" charset="-122"/>
                <a:cs typeface="Arial" panose="020B0604020202020204" pitchFamily="34" charset="0"/>
              </a:rPr>
              <a:t>→算法</a:t>
            </a:r>
            <a:r>
              <a:rPr lang="zh-CN" altLang="en-US" sz="2400" b="1">
                <a:solidFill>
                  <a:srgbClr val="996600"/>
                </a:solidFill>
                <a:ea typeface="黑体" panose="02010609060101010101" pitchFamily="49" charset="-122"/>
              </a:rPr>
              <a:t>→程序→</a:t>
            </a:r>
            <a:r>
              <a:rPr lang="zh-CN" altLang="en-US" sz="2400" b="1">
                <a:solidFill>
                  <a:srgbClr val="996633"/>
                </a:solidFill>
                <a:ea typeface="黑体" panose="02010609060101010101" pitchFamily="49" charset="-122"/>
              </a:rPr>
              <a:t>指令集体系结构→微结构</a:t>
            </a:r>
            <a:r>
              <a:rPr lang="zh-CN" altLang="en-US" sz="2400" b="1">
                <a:solidFill>
                  <a:srgbClr val="996600"/>
                </a:solidFill>
                <a:ea typeface="黑体" panose="02010609060101010101" pitchFamily="49" charset="-122"/>
              </a:rPr>
              <a:t>→电路</a:t>
            </a:r>
          </a:p>
        </p:txBody>
      </p:sp>
      <p:sp>
        <p:nvSpPr>
          <p:cNvPr id="207911" name="Text Box 39"/>
          <p:cNvSpPr txBox="1">
            <a:spLocks noChangeArrowheads="1"/>
          </p:cNvSpPr>
          <p:nvPr/>
        </p:nvSpPr>
        <p:spPr bwMode="auto">
          <a:xfrm>
            <a:off x="1001713" y="5667375"/>
            <a:ext cx="36274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zh-CN" altLang="en-US" sz="2000" b="1">
                <a:solidFill>
                  <a:srgbClr val="B3110D"/>
                </a:solidFill>
                <a:ea typeface="微软雅黑" panose="020B0503020204020204" pitchFamily="34" charset="-122"/>
              </a:rPr>
              <a:t>计算机系统的抽象层及其转换</a:t>
            </a:r>
          </a:p>
        </p:txBody>
      </p:sp>
      <p:grpSp>
        <p:nvGrpSpPr>
          <p:cNvPr id="207914" name="Group 42"/>
          <p:cNvGrpSpPr>
            <a:grpSpLocks/>
          </p:cNvGrpSpPr>
          <p:nvPr/>
        </p:nvGrpSpPr>
        <p:grpSpPr bwMode="auto">
          <a:xfrm>
            <a:off x="5705475" y="4368800"/>
            <a:ext cx="2932113" cy="511175"/>
            <a:chOff x="3594" y="2752"/>
            <a:chExt cx="1847" cy="322"/>
          </a:xfrm>
        </p:grpSpPr>
        <p:sp>
          <p:nvSpPr>
            <p:cNvPr id="31770" name="Text Box 40"/>
            <p:cNvSpPr txBox="1">
              <a:spLocks noChangeArrowheads="1"/>
            </p:cNvSpPr>
            <p:nvPr/>
          </p:nvSpPr>
          <p:spPr bwMode="auto">
            <a:xfrm>
              <a:off x="4006" y="2862"/>
              <a:ext cx="115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zh-CN" altLang="en-US" sz="1600" b="1">
                  <a:solidFill>
                    <a:schemeClr val="accent1"/>
                  </a:solidFill>
                  <a:ea typeface="微软雅黑" panose="020B0503020204020204" pitchFamily="34" charset="-122"/>
                </a:rPr>
                <a:t>本课程的主要内容</a:t>
              </a:r>
            </a:p>
          </p:txBody>
        </p:sp>
        <p:sp>
          <p:nvSpPr>
            <p:cNvPr id="31771" name="AutoShape 41"/>
            <p:cNvSpPr>
              <a:spLocks/>
            </p:cNvSpPr>
            <p:nvPr/>
          </p:nvSpPr>
          <p:spPr bwMode="auto">
            <a:xfrm rot="-5400000">
              <a:off x="4449" y="1897"/>
              <a:ext cx="137" cy="1847"/>
            </a:xfrm>
            <a:prstGeom prst="leftBrace">
              <a:avLst>
                <a:gd name="adj1" fmla="val 112348"/>
                <a:gd name="adj2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7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07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07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07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07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07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07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07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207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207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207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207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207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207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7877" grpId="0" animBg="1"/>
      <p:bldP spid="207884" grpId="0"/>
      <p:bldP spid="207897" grpId="0" animBg="1"/>
      <p:bldP spid="207898" grpId="0" animBg="1"/>
      <p:bldP spid="207899" grpId="0" animBg="1"/>
      <p:bldP spid="207909" grpId="0"/>
      <p:bldP spid="17412" grpId="0"/>
      <p:bldP spid="20791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88" y="1014413"/>
            <a:ext cx="7578725" cy="468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00100" y="200025"/>
            <a:ext cx="7661275" cy="528638"/>
          </a:xfrm>
        </p:spPr>
        <p:txBody>
          <a:bodyPr/>
          <a:lstStyle/>
          <a:p>
            <a:r>
              <a:rPr lang="zh-CN" altLang="en-US" sz="3600"/>
              <a:t>该课程的主要学习内容</a:t>
            </a:r>
          </a:p>
        </p:txBody>
      </p:sp>
      <p:sp>
        <p:nvSpPr>
          <p:cNvPr id="367620" name="Text Box 4"/>
          <p:cNvSpPr txBox="1">
            <a:spLocks noChangeArrowheads="1"/>
          </p:cNvSpPr>
          <p:nvPr/>
        </p:nvSpPr>
        <p:spPr bwMode="auto">
          <a:xfrm>
            <a:off x="692150" y="5818188"/>
            <a:ext cx="6064250" cy="747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l">
              <a:spcBef>
                <a:spcPts val="300"/>
              </a:spcBef>
            </a:pPr>
            <a:r>
              <a:rPr lang="zh-CN" altLang="en-US" sz="2000" b="1">
                <a:solidFill>
                  <a:schemeClr val="accent2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信息（指令和数据）在计算机中如何表示？</a:t>
            </a:r>
          </a:p>
          <a:p>
            <a:pPr algn="l">
              <a:spcBef>
                <a:spcPts val="300"/>
              </a:spcBef>
            </a:pPr>
            <a:r>
              <a:rPr lang="zh-CN" altLang="en-US" sz="2000" b="1">
                <a:solidFill>
                  <a:schemeClr val="accent2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指令系统如何设计？</a:t>
            </a:r>
          </a:p>
        </p:txBody>
      </p:sp>
      <p:grpSp>
        <p:nvGrpSpPr>
          <p:cNvPr id="2" name="Group 20"/>
          <p:cNvGrpSpPr>
            <a:grpSpLocks/>
          </p:cNvGrpSpPr>
          <p:nvPr/>
        </p:nvGrpSpPr>
        <p:grpSpPr bwMode="auto">
          <a:xfrm>
            <a:off x="869950" y="900113"/>
            <a:ext cx="3005138" cy="2378075"/>
            <a:chOff x="548" y="541"/>
            <a:chExt cx="1893" cy="1498"/>
          </a:xfrm>
        </p:grpSpPr>
        <p:sp>
          <p:nvSpPr>
            <p:cNvPr id="32787" name="Rectangle 6"/>
            <p:cNvSpPr>
              <a:spLocks noChangeArrowheads="1"/>
            </p:cNvSpPr>
            <p:nvPr/>
          </p:nvSpPr>
          <p:spPr bwMode="auto">
            <a:xfrm>
              <a:off x="558" y="805"/>
              <a:ext cx="1883" cy="1234"/>
            </a:xfrm>
            <a:prstGeom prst="rect">
              <a:avLst/>
            </a:prstGeom>
            <a:noFill/>
            <a:ln w="28575">
              <a:solidFill>
                <a:srgbClr val="FF3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12" name="Text Box 7"/>
            <p:cNvSpPr txBox="1">
              <a:spLocks noChangeArrowheads="1"/>
            </p:cNvSpPr>
            <p:nvPr/>
          </p:nvSpPr>
          <p:spPr bwMode="auto">
            <a:xfrm>
              <a:off x="548" y="541"/>
              <a:ext cx="1746" cy="25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>
                <a:spcBef>
                  <a:spcPct val="50000"/>
                </a:spcBef>
              </a:pPr>
              <a:r>
                <a:rPr lang="zh-CN" altLang="en-US" sz="2000" b="1">
                  <a:solidFill>
                    <a:schemeClr val="accent2"/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如何设计高性能</a:t>
              </a:r>
              <a:r>
                <a:rPr lang="en-US" altLang="zh-CN" sz="2000" b="1">
                  <a:solidFill>
                    <a:schemeClr val="accent2"/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CPU?</a:t>
              </a:r>
            </a:p>
          </p:txBody>
        </p:sp>
      </p:grpSp>
      <p:grpSp>
        <p:nvGrpSpPr>
          <p:cNvPr id="3" name="Group 21"/>
          <p:cNvGrpSpPr>
            <a:grpSpLocks/>
          </p:cNvGrpSpPr>
          <p:nvPr/>
        </p:nvGrpSpPr>
        <p:grpSpPr bwMode="auto">
          <a:xfrm>
            <a:off x="6619875" y="1800225"/>
            <a:ext cx="1538288" cy="1473200"/>
            <a:chOff x="4170" y="1091"/>
            <a:chExt cx="969" cy="928"/>
          </a:xfrm>
        </p:grpSpPr>
        <p:sp>
          <p:nvSpPr>
            <p:cNvPr id="32785" name="Rectangle 9"/>
            <p:cNvSpPr>
              <a:spLocks noChangeArrowheads="1"/>
            </p:cNvSpPr>
            <p:nvPr/>
          </p:nvSpPr>
          <p:spPr bwMode="auto">
            <a:xfrm>
              <a:off x="4306" y="1571"/>
              <a:ext cx="566" cy="448"/>
            </a:xfrm>
            <a:prstGeom prst="rect">
              <a:avLst/>
            </a:prstGeom>
            <a:noFill/>
            <a:ln w="28575">
              <a:solidFill>
                <a:srgbClr val="FF3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10" name="Text Box 10"/>
            <p:cNvSpPr txBox="1">
              <a:spLocks noChangeArrowheads="1"/>
            </p:cNvSpPr>
            <p:nvPr/>
          </p:nvSpPr>
          <p:spPr bwMode="auto">
            <a:xfrm>
              <a:off x="4170" y="1091"/>
              <a:ext cx="969" cy="44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>
                <a:spcBef>
                  <a:spcPct val="50000"/>
                </a:spcBef>
              </a:pPr>
              <a:r>
                <a:rPr lang="zh-CN" altLang="en-US" sz="2000" b="1">
                  <a:solidFill>
                    <a:schemeClr val="accent2"/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如何设计存储器系统？</a:t>
              </a:r>
            </a:p>
          </p:txBody>
        </p:sp>
      </p:grp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1131888" y="4364038"/>
            <a:ext cx="5435600" cy="1471612"/>
            <a:chOff x="722" y="2704"/>
            <a:chExt cx="3424" cy="927"/>
          </a:xfrm>
        </p:grpSpPr>
        <p:sp>
          <p:nvSpPr>
            <p:cNvPr id="32777" name="Rectangle 12"/>
            <p:cNvSpPr>
              <a:spLocks noChangeArrowheads="1"/>
            </p:cNvSpPr>
            <p:nvPr/>
          </p:nvSpPr>
          <p:spPr bwMode="auto">
            <a:xfrm>
              <a:off x="867" y="2704"/>
              <a:ext cx="731" cy="283"/>
            </a:xfrm>
            <a:prstGeom prst="rect">
              <a:avLst/>
            </a:prstGeom>
            <a:noFill/>
            <a:ln w="28575">
              <a:solidFill>
                <a:srgbClr val="FF3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778" name="Rectangle 13"/>
            <p:cNvSpPr>
              <a:spLocks noChangeArrowheads="1"/>
            </p:cNvSpPr>
            <p:nvPr/>
          </p:nvSpPr>
          <p:spPr bwMode="auto">
            <a:xfrm>
              <a:off x="1881" y="2731"/>
              <a:ext cx="813" cy="265"/>
            </a:xfrm>
            <a:prstGeom prst="rect">
              <a:avLst/>
            </a:prstGeom>
            <a:noFill/>
            <a:ln w="28575">
              <a:solidFill>
                <a:srgbClr val="FF3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779" name="Rectangle 14"/>
            <p:cNvSpPr>
              <a:spLocks noChangeArrowheads="1"/>
            </p:cNvSpPr>
            <p:nvPr/>
          </p:nvSpPr>
          <p:spPr bwMode="auto">
            <a:xfrm>
              <a:off x="3333" y="2730"/>
              <a:ext cx="813" cy="265"/>
            </a:xfrm>
            <a:prstGeom prst="rect">
              <a:avLst/>
            </a:prstGeom>
            <a:noFill/>
            <a:ln w="28575">
              <a:solidFill>
                <a:srgbClr val="FF3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04" name="Text Box 15"/>
            <p:cNvSpPr txBox="1">
              <a:spLocks noChangeArrowheads="1"/>
            </p:cNvSpPr>
            <p:nvPr/>
          </p:nvSpPr>
          <p:spPr bwMode="auto">
            <a:xfrm>
              <a:off x="1973" y="3381"/>
              <a:ext cx="1436" cy="25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>
                <a:spcBef>
                  <a:spcPct val="50000"/>
                </a:spcBef>
              </a:pPr>
              <a:r>
                <a:rPr lang="zh-CN" altLang="en-US" sz="2000" b="1">
                  <a:solidFill>
                    <a:schemeClr val="accent2"/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如何设计</a:t>
              </a:r>
              <a:r>
                <a:rPr lang="en-US" altLang="zh-CN" sz="2000" b="1">
                  <a:solidFill>
                    <a:schemeClr val="accent2"/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I/O?</a:t>
              </a:r>
            </a:p>
          </p:txBody>
        </p:sp>
        <p:sp>
          <p:nvSpPr>
            <p:cNvPr id="32781" name="Oval 16"/>
            <p:cNvSpPr>
              <a:spLocks noChangeArrowheads="1"/>
            </p:cNvSpPr>
            <p:nvPr/>
          </p:nvSpPr>
          <p:spPr bwMode="auto">
            <a:xfrm>
              <a:off x="722" y="3081"/>
              <a:ext cx="521" cy="210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782" name="Oval 17"/>
            <p:cNvSpPr>
              <a:spLocks noChangeArrowheads="1"/>
            </p:cNvSpPr>
            <p:nvPr/>
          </p:nvSpPr>
          <p:spPr bwMode="auto">
            <a:xfrm>
              <a:off x="1214" y="3054"/>
              <a:ext cx="613" cy="310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783" name="Oval 18"/>
            <p:cNvSpPr>
              <a:spLocks noChangeArrowheads="1"/>
            </p:cNvSpPr>
            <p:nvPr/>
          </p:nvSpPr>
          <p:spPr bwMode="auto">
            <a:xfrm>
              <a:off x="2028" y="3070"/>
              <a:ext cx="531" cy="246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784" name="Oval 19"/>
            <p:cNvSpPr>
              <a:spLocks noChangeArrowheads="1"/>
            </p:cNvSpPr>
            <p:nvPr/>
          </p:nvSpPr>
          <p:spPr bwMode="auto">
            <a:xfrm>
              <a:off x="3455" y="3072"/>
              <a:ext cx="594" cy="511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367638" name="Text Box 22"/>
          <p:cNvSpPr txBox="1">
            <a:spLocks noChangeArrowheads="1"/>
          </p:cNvSpPr>
          <p:nvPr/>
        </p:nvSpPr>
        <p:spPr bwMode="auto">
          <a:xfrm>
            <a:off x="3819525" y="1649413"/>
            <a:ext cx="27574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000" b="1">
                <a:solidFill>
                  <a:schemeClr val="accent2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如何设计总线</a:t>
            </a:r>
            <a:r>
              <a:rPr lang="en-US" altLang="zh-CN" sz="2000" b="1">
                <a:solidFill>
                  <a:schemeClr val="accent2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BUS</a:t>
            </a:r>
            <a:r>
              <a:rPr lang="en-US" altLang="zh-CN" sz="1800" b="1">
                <a:solidFill>
                  <a:schemeClr val="accent2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67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676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676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763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57163"/>
            <a:ext cx="8229600" cy="622300"/>
          </a:xfrm>
        </p:spPr>
        <p:txBody>
          <a:bodyPr lIns="91440" tIns="45720" rIns="91440" bIns="45720" anchor="ctr"/>
          <a:lstStyle/>
          <a:p>
            <a:r>
              <a:rPr lang="zh-CN" altLang="en-US" sz="4000"/>
              <a:t>总结</a:t>
            </a:r>
          </a:p>
        </p:txBody>
      </p:sp>
      <p:sp>
        <p:nvSpPr>
          <p:cNvPr id="201732" name="Rectangle 3"/>
          <p:cNvSpPr>
            <a:spLocks noChangeArrowheads="1"/>
          </p:cNvSpPr>
          <p:nvPr/>
        </p:nvSpPr>
        <p:spPr bwMode="auto">
          <a:xfrm>
            <a:off x="338138" y="1047750"/>
            <a:ext cx="8370887" cy="564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03200" indent="-2032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685800" indent="-1905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l">
              <a:spcBef>
                <a:spcPct val="20000"/>
              </a:spcBef>
              <a:buSzPct val="100000"/>
              <a:buFontTx/>
              <a:buChar char="°"/>
            </a:pPr>
            <a:r>
              <a:rPr lang="zh-CN" altLang="en-US" sz="2200" b="1">
                <a:latin typeface="微软雅黑" panose="020B0503020204020204" pitchFamily="34" charset="-122"/>
                <a:ea typeface="微软雅黑" panose="020B0503020204020204" pitchFamily="34" charset="-122"/>
              </a:rPr>
              <a:t>计算机硬件是什么样子的？</a:t>
            </a:r>
          </a:p>
          <a:p>
            <a:pPr lvl="1" algn="l">
              <a:spcBef>
                <a:spcPct val="20000"/>
              </a:spcBef>
              <a:buSzPct val="100000"/>
              <a:buFontTx/>
              <a:buChar char="•"/>
            </a:pPr>
            <a:r>
              <a:rPr lang="zh-CN" altLang="en-US" sz="22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由门电路构成的，只能处理二进制信息</a:t>
            </a:r>
          </a:p>
          <a:p>
            <a:pPr algn="l">
              <a:spcBef>
                <a:spcPct val="20000"/>
              </a:spcBef>
              <a:buSzPct val="100000"/>
              <a:buFontTx/>
              <a:buChar char="°"/>
            </a:pPr>
            <a:r>
              <a:rPr lang="zh-CN" altLang="en-US" sz="2200" b="1">
                <a:latin typeface="微软雅黑" panose="020B0503020204020204" pitchFamily="34" charset="-122"/>
                <a:ea typeface="微软雅黑" panose="020B0503020204020204" pitchFamily="34" charset="-122"/>
              </a:rPr>
              <a:t>软件和硬件的接口界面是什么？</a:t>
            </a:r>
          </a:p>
          <a:p>
            <a:pPr lvl="1" algn="l">
              <a:spcBef>
                <a:spcPct val="20000"/>
              </a:spcBef>
              <a:buSzPct val="100000"/>
              <a:buFontTx/>
              <a:buChar char="•"/>
            </a:pPr>
            <a:r>
              <a:rPr lang="zh-CN" altLang="en-US" sz="22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指令集体系结构（</a:t>
            </a:r>
            <a:r>
              <a:rPr lang="en-US" altLang="zh-CN" sz="22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ISA</a:t>
            </a:r>
            <a:r>
              <a:rPr lang="zh-CN" altLang="en-US" sz="22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  <a:p>
            <a:pPr algn="l">
              <a:spcBef>
                <a:spcPct val="20000"/>
              </a:spcBef>
              <a:buSzPct val="100000"/>
              <a:buFontTx/>
              <a:buChar char="°"/>
            </a:pPr>
            <a:r>
              <a:rPr lang="zh-CN" altLang="en-US" sz="2200" b="1">
                <a:latin typeface="微软雅黑" panose="020B0503020204020204" pitchFamily="34" charset="-122"/>
                <a:ea typeface="微软雅黑" panose="020B0503020204020204" pitchFamily="34" charset="-122"/>
              </a:rPr>
              <a:t>指令貌似很关键，它是何东东啊？</a:t>
            </a:r>
          </a:p>
          <a:p>
            <a:pPr lvl="1" algn="l">
              <a:spcBef>
                <a:spcPct val="20000"/>
              </a:spcBef>
              <a:buSzPct val="100000"/>
              <a:buFontTx/>
              <a:buChar char="•"/>
            </a:pPr>
            <a:r>
              <a:rPr lang="zh-CN" altLang="en-US" sz="22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一串</a:t>
            </a:r>
            <a:r>
              <a:rPr lang="en-US" altLang="zh-CN" sz="22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0/1</a:t>
            </a:r>
            <a:r>
              <a:rPr lang="zh-CN" altLang="en-US" sz="22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序列，由操作码和地址码组成</a:t>
            </a:r>
          </a:p>
          <a:p>
            <a:pPr algn="l">
              <a:spcBef>
                <a:spcPct val="20000"/>
              </a:spcBef>
              <a:buSzPct val="100000"/>
              <a:buFontTx/>
              <a:buChar char="°"/>
            </a:pPr>
            <a:r>
              <a:rPr lang="zh-CN" altLang="en-US" sz="2200" b="1">
                <a:latin typeface="微软雅黑" panose="020B0503020204020204" pitchFamily="34" charset="-122"/>
                <a:ea typeface="微软雅黑" panose="020B0503020204020204" pitchFamily="34" charset="-122"/>
              </a:rPr>
              <a:t>高级语言程序如何转换为机器级代码？</a:t>
            </a:r>
          </a:p>
          <a:p>
            <a:pPr lvl="1" algn="l">
              <a:spcBef>
                <a:spcPct val="20000"/>
              </a:spcBef>
              <a:buSzPct val="100000"/>
              <a:buFontTx/>
              <a:buChar char="•"/>
            </a:pPr>
            <a:r>
              <a:rPr lang="zh-CN" altLang="en-US" sz="22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高级语言源程序→</a:t>
            </a:r>
            <a:r>
              <a:rPr lang="zh-CN" altLang="en-US" sz="2200" b="1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编译</a:t>
            </a:r>
            <a:r>
              <a:rPr lang="zh-CN" altLang="en-US" sz="22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→汇编语言源程序→</a:t>
            </a:r>
            <a:r>
              <a:rPr lang="zh-CN" altLang="en-US" sz="2200" b="1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汇编</a:t>
            </a:r>
            <a:r>
              <a:rPr lang="zh-CN" altLang="en-US" sz="22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→目标代码</a:t>
            </a:r>
          </a:p>
          <a:p>
            <a:pPr algn="l">
              <a:spcBef>
                <a:spcPct val="20000"/>
              </a:spcBef>
              <a:buSzPct val="100000"/>
              <a:buFontTx/>
              <a:buChar char="°"/>
            </a:pPr>
            <a:r>
              <a:rPr lang="zh-CN" altLang="en-US" sz="2200" b="1">
                <a:latin typeface="微软雅黑" panose="020B0503020204020204" pitchFamily="34" charset="-122"/>
                <a:ea typeface="微软雅黑" panose="020B0503020204020204" pitchFamily="34" charset="-122"/>
              </a:rPr>
              <a:t>计算机中是如何表示整数并运算的？</a:t>
            </a:r>
          </a:p>
          <a:p>
            <a:pPr lvl="1" algn="l">
              <a:spcBef>
                <a:spcPct val="20000"/>
              </a:spcBef>
              <a:buSzPct val="100000"/>
              <a:buFontTx/>
              <a:buChar char="•"/>
            </a:pPr>
            <a:r>
              <a:rPr lang="zh-CN" altLang="en-US" sz="22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计算机系统是模运算系统，模为</a:t>
            </a:r>
            <a:r>
              <a:rPr lang="en-US" altLang="zh-CN" sz="22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sz="2200" b="1" baseline="300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</a:t>
            </a:r>
            <a:r>
              <a:rPr lang="zh-CN" altLang="en-US" sz="22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，高于</a:t>
            </a:r>
            <a:r>
              <a:rPr lang="en-US" altLang="zh-CN" sz="22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</a:t>
            </a:r>
            <a:r>
              <a:rPr lang="zh-CN" altLang="en-US" sz="22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位的位被丢弃</a:t>
            </a:r>
          </a:p>
          <a:p>
            <a:pPr lvl="1" algn="l">
              <a:spcBef>
                <a:spcPct val="20000"/>
              </a:spcBef>
              <a:buSzPct val="100000"/>
              <a:buFontTx/>
              <a:buChar char="•"/>
            </a:pPr>
            <a:r>
              <a:rPr lang="zh-CN" altLang="en-US" sz="22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无符号整数就是二进制数，带符号整数用补码表示</a:t>
            </a:r>
          </a:p>
          <a:p>
            <a:pPr lvl="1" algn="l">
              <a:spcBef>
                <a:spcPct val="20000"/>
              </a:spcBef>
              <a:buSzPct val="100000"/>
              <a:buFontTx/>
              <a:buChar char="•"/>
            </a:pPr>
            <a:r>
              <a:rPr lang="zh-CN" altLang="en-US" sz="22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用加法实现减法运算，生成各种标志用以判断大小</a:t>
            </a:r>
          </a:p>
          <a:p>
            <a:pPr algn="l">
              <a:spcBef>
                <a:spcPct val="20000"/>
              </a:spcBef>
              <a:buSzPct val="100000"/>
              <a:buFontTx/>
              <a:buChar char="°"/>
            </a:pPr>
            <a:r>
              <a:rPr lang="zh-CN" altLang="en-US" sz="2200" b="1">
                <a:latin typeface="微软雅黑" panose="020B0503020204020204" pitchFamily="34" charset="-122"/>
                <a:ea typeface="微软雅黑" panose="020B0503020204020204" pitchFamily="34" charset="-122"/>
              </a:rPr>
              <a:t>应用问题离电信号到底有多远？</a:t>
            </a:r>
          </a:p>
          <a:p>
            <a:pPr lvl="1" algn="l">
              <a:spcBef>
                <a:spcPct val="20000"/>
              </a:spcBef>
              <a:buSzPct val="100000"/>
              <a:buFontTx/>
              <a:buChar char="•"/>
            </a:pPr>
            <a:r>
              <a:rPr lang="zh-CN" altLang="en-US" sz="22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应用问题→算法→</a:t>
            </a:r>
            <a:r>
              <a:rPr lang="zh-CN" altLang="en-US" sz="22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程序→指令→控制信号→电路</a:t>
            </a:r>
            <a:r>
              <a:rPr lang="zh-CN" altLang="en-US" sz="22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→器件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17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017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017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017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0173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0173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0173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0173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0173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3050"/>
            <a:ext cx="8229600" cy="533400"/>
          </a:xfrm>
        </p:spPr>
        <p:txBody>
          <a:bodyPr/>
          <a:lstStyle/>
          <a:p>
            <a:r>
              <a:rPr lang="zh-CN" altLang="en-US" sz="3600"/>
              <a:t>美国名校相关课程网站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68313" y="946150"/>
            <a:ext cx="8424862" cy="4591050"/>
          </a:xfrm>
        </p:spPr>
        <p:txBody>
          <a:bodyPr/>
          <a:lstStyle/>
          <a:p>
            <a:pPr>
              <a:lnSpc>
                <a:spcPct val="105000"/>
              </a:lnSpc>
              <a:spcBef>
                <a:spcPct val="30000"/>
              </a:spcBef>
            </a:pPr>
            <a:r>
              <a:rPr lang="zh-CN" altLang="en-US"/>
              <a:t>美国</a:t>
            </a:r>
            <a:r>
              <a:rPr lang="en-US" altLang="zh-CN"/>
              <a:t>UC Berkeley</a:t>
            </a:r>
            <a:r>
              <a:rPr lang="zh-CN" altLang="en-US"/>
              <a:t>大学“</a:t>
            </a:r>
            <a:r>
              <a:rPr lang="en-US" altLang="zh-CN"/>
              <a:t>Machine Structure”2013</a:t>
            </a:r>
            <a:r>
              <a:rPr lang="zh-CN" altLang="en-US"/>
              <a:t>年课程网站：</a:t>
            </a:r>
            <a:r>
              <a:rPr lang="en-US" altLang="zh-CN">
                <a:hlinkClick r:id="rId2"/>
              </a:rPr>
              <a:t>http://inst.eecs.berkeley.edu/~cs61c/sp13/</a:t>
            </a:r>
            <a:endParaRPr lang="en-US" altLang="zh-CN"/>
          </a:p>
          <a:p>
            <a:pPr>
              <a:lnSpc>
                <a:spcPct val="105000"/>
              </a:lnSpc>
              <a:spcBef>
                <a:spcPct val="30000"/>
              </a:spcBef>
            </a:pPr>
            <a:r>
              <a:rPr lang="zh-CN" altLang="en-US"/>
              <a:t>美国</a:t>
            </a:r>
            <a:r>
              <a:rPr lang="en-US" altLang="zh-CN"/>
              <a:t>UC Berkeley</a:t>
            </a:r>
            <a:r>
              <a:rPr lang="zh-CN" altLang="en-US"/>
              <a:t>大学“</a:t>
            </a:r>
            <a:r>
              <a:rPr lang="en-US" altLang="zh-CN"/>
              <a:t>Components and Design Techniques for Digital System”2013</a:t>
            </a:r>
            <a:r>
              <a:rPr lang="zh-CN" altLang="en-US"/>
              <a:t>年课程网站：</a:t>
            </a:r>
            <a:r>
              <a:rPr lang="en-US" altLang="zh-CN">
                <a:hlinkClick r:id="rId3"/>
              </a:rPr>
              <a:t>http://inst.eecs.berkeley.edu/~cs150/sp13/</a:t>
            </a:r>
            <a:endParaRPr lang="en-US" altLang="zh-CN"/>
          </a:p>
          <a:p>
            <a:pPr>
              <a:lnSpc>
                <a:spcPct val="105000"/>
              </a:lnSpc>
              <a:spcBef>
                <a:spcPct val="30000"/>
              </a:spcBef>
            </a:pPr>
            <a:r>
              <a:rPr lang="zh-CN" altLang="en-US"/>
              <a:t>美国</a:t>
            </a:r>
            <a:r>
              <a:rPr lang="en-US" altLang="zh-CN"/>
              <a:t>UC Berkeley</a:t>
            </a:r>
            <a:r>
              <a:rPr lang="zh-CN" altLang="en-US"/>
              <a:t>大学“</a:t>
            </a:r>
            <a:r>
              <a:rPr lang="en-US" altLang="zh-CN"/>
              <a:t>Computer Architecture and Engineering”2013</a:t>
            </a:r>
            <a:r>
              <a:rPr lang="zh-CN" altLang="en-US"/>
              <a:t>课程网站：</a:t>
            </a:r>
            <a:r>
              <a:rPr lang="en-US" altLang="zh-CN">
                <a:hlinkClick r:id="rId4"/>
              </a:rPr>
              <a:t>http://inst.eecs.berkeley.edu/~cs152/sp13/</a:t>
            </a:r>
            <a:endParaRPr lang="en-US" altLang="zh-CN"/>
          </a:p>
          <a:p>
            <a:pPr>
              <a:lnSpc>
                <a:spcPct val="105000"/>
              </a:lnSpc>
              <a:spcBef>
                <a:spcPct val="30000"/>
              </a:spcBef>
            </a:pPr>
            <a:r>
              <a:rPr lang="zh-CN" altLang="en-US"/>
              <a:t>美国</a:t>
            </a:r>
            <a:r>
              <a:rPr lang="en-US" altLang="zh-CN"/>
              <a:t>Stanford</a:t>
            </a:r>
            <a:r>
              <a:rPr lang="zh-CN" altLang="en-US"/>
              <a:t>大学“</a:t>
            </a:r>
            <a:r>
              <a:rPr lang="zh-CN" altLang="zh-CN"/>
              <a:t>Computer Organization and Systems”</a:t>
            </a:r>
            <a:r>
              <a:rPr lang="zh-CN" altLang="en-US"/>
              <a:t>2</a:t>
            </a:r>
            <a:r>
              <a:rPr lang="en-US" altLang="zh-CN"/>
              <a:t>013</a:t>
            </a:r>
            <a:r>
              <a:rPr lang="zh-CN" altLang="en-US"/>
              <a:t>年课程网站：</a:t>
            </a:r>
            <a:r>
              <a:rPr lang="en-US" altLang="zh-CN">
                <a:hlinkClick r:id="rId5"/>
              </a:rPr>
              <a:t>http://www.stanford.edu/class/cs107/</a:t>
            </a:r>
            <a:endParaRPr lang="en-US" altLang="zh-CN"/>
          </a:p>
          <a:p>
            <a:pPr>
              <a:lnSpc>
                <a:spcPct val="105000"/>
              </a:lnSpc>
              <a:spcBef>
                <a:spcPct val="30000"/>
              </a:spcBef>
            </a:pPr>
            <a:r>
              <a:rPr lang="zh-CN" altLang="en-US"/>
              <a:t>美国</a:t>
            </a:r>
            <a:r>
              <a:rPr lang="en-US" altLang="zh-CN"/>
              <a:t>Stanford</a:t>
            </a:r>
            <a:r>
              <a:rPr lang="zh-CN" altLang="en-US"/>
              <a:t>大学“</a:t>
            </a:r>
            <a:r>
              <a:rPr lang="en-US" altLang="zh-CN"/>
              <a:t>Digital Systems II”2013</a:t>
            </a:r>
            <a:r>
              <a:rPr lang="zh-CN" altLang="en-US"/>
              <a:t>年课程网站：</a:t>
            </a:r>
            <a:r>
              <a:rPr lang="en-US" altLang="zh-CN">
                <a:hlinkClick r:id="rId6"/>
              </a:rPr>
              <a:t>http://www.stanford.edu/class/ee108b/</a:t>
            </a:r>
            <a:endParaRPr lang="en-US" altLang="zh-CN"/>
          </a:p>
          <a:p>
            <a:pPr>
              <a:lnSpc>
                <a:spcPct val="105000"/>
              </a:lnSpc>
              <a:spcBef>
                <a:spcPct val="30000"/>
              </a:spcBef>
            </a:pPr>
            <a:r>
              <a:rPr lang="zh-CN" altLang="en-US"/>
              <a:t>美国</a:t>
            </a:r>
            <a:r>
              <a:rPr lang="en-US" altLang="zh-CN"/>
              <a:t>Carnegie Mellon </a:t>
            </a:r>
            <a:r>
              <a:rPr lang="zh-CN" altLang="en-US"/>
              <a:t>大学“</a:t>
            </a:r>
            <a:r>
              <a:rPr lang="en-US" altLang="zh-CN"/>
              <a:t>Introduction to Computer Architecture”2013</a:t>
            </a:r>
            <a:r>
              <a:rPr lang="zh-CN" altLang="en-US"/>
              <a:t>年课程网站：</a:t>
            </a:r>
            <a:r>
              <a:rPr lang="en-US" altLang="zh-CN">
                <a:hlinkClick r:id="rId7"/>
              </a:rPr>
              <a:t>http://www.ece.cmu.edu/~ece447/</a:t>
            </a:r>
            <a:endParaRPr lang="en-US" altLang="zh-CN"/>
          </a:p>
          <a:p>
            <a:pPr>
              <a:lnSpc>
                <a:spcPct val="105000"/>
              </a:lnSpc>
              <a:spcBef>
                <a:spcPct val="30000"/>
              </a:spcBef>
            </a:pPr>
            <a:r>
              <a:rPr lang="zh-CN" altLang="en-US"/>
              <a:t>美国麻省理工学院</a:t>
            </a:r>
            <a:r>
              <a:rPr lang="en-US" altLang="zh-CN"/>
              <a:t>(MIT)“Computation Structures”2013</a:t>
            </a:r>
            <a:r>
              <a:rPr lang="zh-CN" altLang="en-US"/>
              <a:t>年课程网站：</a:t>
            </a:r>
            <a:r>
              <a:rPr lang="en-US" altLang="zh-CN">
                <a:hlinkClick r:id="rId8"/>
              </a:rPr>
              <a:t>http://6004.csail.mit.edu</a:t>
            </a:r>
            <a:endParaRPr lang="en-US" altLang="zh-CN" u="sng"/>
          </a:p>
        </p:txBody>
      </p:sp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476250" y="76200"/>
            <a:ext cx="8229600" cy="561975"/>
          </a:xfrm>
        </p:spPr>
        <p:txBody>
          <a:bodyPr/>
          <a:lstStyle/>
          <a:p>
            <a:r>
              <a:rPr lang="zh-CN" altLang="en-US" sz="3600">
                <a:ea typeface="黑体" panose="02010609060101010101" pitchFamily="49" charset="-122"/>
              </a:rPr>
              <a:t>第一章 计算机系统概述</a:t>
            </a:r>
            <a:endParaRPr lang="zh-CN" altLang="en-US" sz="3200">
              <a:ea typeface="黑体" panose="02010609060101010101" pitchFamily="49" charset="-122"/>
            </a:endParaRP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5763" y="819150"/>
            <a:ext cx="7588250" cy="5715000"/>
          </a:xfrm>
        </p:spPr>
        <p:txBody>
          <a:bodyPr/>
          <a:lstStyle/>
          <a:p>
            <a:pPr>
              <a:lnSpc>
                <a:spcPct val="95000"/>
              </a:lnSpc>
              <a:spcBef>
                <a:spcPct val="35000"/>
              </a:spcBef>
              <a:buFont typeface="Wingdings" panose="05000000000000000000" pitchFamily="2" charset="2"/>
              <a:buChar char="l"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总体要求</a:t>
            </a:r>
          </a:p>
          <a:p>
            <a:pPr>
              <a:lnSpc>
                <a:spcPct val="95000"/>
              </a:lnSpc>
              <a:spcBef>
                <a:spcPct val="35000"/>
              </a:spcBef>
              <a:buFont typeface="Wingdings" panose="05000000000000000000" pitchFamily="2" charset="2"/>
              <a:buNone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计算机系统工作的基本原理</a:t>
            </a:r>
          </a:p>
          <a:p>
            <a:pPr>
              <a:lnSpc>
                <a:spcPct val="95000"/>
              </a:lnSpc>
              <a:spcBef>
                <a:spcPct val="35000"/>
              </a:spcBef>
              <a:buFont typeface="Wingdings" panose="05000000000000000000" pitchFamily="2" charset="2"/>
              <a:buChar char="l"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具体要求</a:t>
            </a:r>
          </a:p>
          <a:p>
            <a:pPr lvl="1">
              <a:lnSpc>
                <a:spcPct val="95000"/>
              </a:lnSpc>
              <a:spcBef>
                <a:spcPct val="35000"/>
              </a:spcBef>
              <a:buFont typeface="Wingdings" panose="05000000000000000000" pitchFamily="2" charset="2"/>
              <a:buChar char="Ø"/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计算机的发展历程</a:t>
            </a:r>
          </a:p>
          <a:p>
            <a:pPr lvl="2">
              <a:lnSpc>
                <a:spcPct val="95000"/>
              </a:lnSpc>
              <a:spcBef>
                <a:spcPct val="35000"/>
              </a:spcBef>
              <a:buFont typeface="Wingdings" panose="05000000000000000000" pitchFamily="2" charset="2"/>
              <a:buChar char="ü"/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第一台通用电子计算机的诞生</a:t>
            </a:r>
          </a:p>
          <a:p>
            <a:pPr lvl="2">
              <a:lnSpc>
                <a:spcPct val="95000"/>
              </a:lnSpc>
              <a:spcBef>
                <a:spcPct val="35000"/>
              </a:spcBef>
              <a:buFont typeface="Wingdings" panose="05000000000000000000" pitchFamily="2" charset="2"/>
              <a:buChar char="ü"/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冯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偌依曼结构特点</a:t>
            </a:r>
          </a:p>
          <a:p>
            <a:pPr lvl="2">
              <a:lnSpc>
                <a:spcPct val="95000"/>
              </a:lnSpc>
              <a:spcBef>
                <a:spcPct val="35000"/>
              </a:spcBef>
              <a:buFont typeface="Wingdings" panose="05000000000000000000" pitchFamily="2" charset="2"/>
              <a:buChar char="ü"/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摩尔定律</a:t>
            </a:r>
          </a:p>
          <a:p>
            <a:pPr lvl="1">
              <a:lnSpc>
                <a:spcPct val="95000"/>
              </a:lnSpc>
              <a:spcBef>
                <a:spcPct val="35000"/>
              </a:spcBef>
              <a:buFont typeface="Wingdings" panose="05000000000000000000" pitchFamily="2" charset="2"/>
              <a:buChar char="Ø"/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计算机系统的基本组成</a:t>
            </a:r>
          </a:p>
          <a:p>
            <a:pPr lvl="2">
              <a:lnSpc>
                <a:spcPct val="95000"/>
              </a:lnSpc>
              <a:spcBef>
                <a:spcPct val="35000"/>
              </a:spcBef>
              <a:buFont typeface="Wingdings" panose="05000000000000000000" pitchFamily="2" charset="2"/>
              <a:buChar char="ü"/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硬件：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CPU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MM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I/O</a:t>
            </a:r>
          </a:p>
          <a:p>
            <a:pPr lvl="2">
              <a:lnSpc>
                <a:spcPct val="95000"/>
              </a:lnSpc>
              <a:spcBef>
                <a:spcPct val="35000"/>
              </a:spcBef>
              <a:buFont typeface="Wingdings" panose="05000000000000000000" pitchFamily="2" charset="2"/>
              <a:buChar char="ü"/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软件：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OS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、语言处理系统、应用软件</a:t>
            </a:r>
          </a:p>
          <a:p>
            <a:pPr lvl="1">
              <a:lnSpc>
                <a:spcPct val="95000"/>
              </a:lnSpc>
              <a:spcBef>
                <a:spcPct val="35000"/>
              </a:spcBef>
              <a:buFont typeface="Wingdings" panose="05000000000000000000" pitchFamily="2" charset="2"/>
              <a:buChar char="Ø"/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程序开发与执行过程</a:t>
            </a:r>
          </a:p>
          <a:p>
            <a:pPr lvl="2">
              <a:lnSpc>
                <a:spcPct val="95000"/>
              </a:lnSpc>
              <a:spcBef>
                <a:spcPct val="35000"/>
              </a:spcBef>
              <a:buFont typeface="Wingdings" panose="05000000000000000000" pitchFamily="2" charset="2"/>
              <a:buChar char="ü"/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高级语言源程序到可执行文件的转换</a:t>
            </a:r>
          </a:p>
          <a:p>
            <a:pPr lvl="2">
              <a:lnSpc>
                <a:spcPct val="95000"/>
              </a:lnSpc>
              <a:spcBef>
                <a:spcPct val="35000"/>
              </a:spcBef>
              <a:buFont typeface="Wingdings" panose="05000000000000000000" pitchFamily="2" charset="2"/>
              <a:buChar char="ü"/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程序和指令的执行过程</a:t>
            </a:r>
          </a:p>
          <a:p>
            <a:pPr lvl="1">
              <a:lnSpc>
                <a:spcPct val="95000"/>
              </a:lnSpc>
              <a:spcBef>
                <a:spcPct val="35000"/>
              </a:spcBef>
              <a:buFont typeface="Wingdings" panose="05000000000000000000" pitchFamily="2" charset="2"/>
              <a:buChar char="Ø"/>
            </a:pPr>
            <a:r>
              <a:rPr lang="zh-CN" altLang="en-US">
                <a:ea typeface="微软雅黑" panose="020B0503020204020204" pitchFamily="34" charset="-122"/>
              </a:rPr>
              <a:t>计算机系统层级结构</a:t>
            </a:r>
          </a:p>
          <a:p>
            <a:pPr lvl="1">
              <a:lnSpc>
                <a:spcPct val="95000"/>
              </a:lnSpc>
              <a:spcBef>
                <a:spcPct val="35000"/>
              </a:spcBef>
              <a:buFont typeface="Wingdings" panose="05000000000000000000" pitchFamily="2" charset="2"/>
              <a:buChar char="Ø"/>
            </a:pPr>
            <a:r>
              <a:rPr lang="zh-CN" altLang="en-US">
                <a:ea typeface="微软雅黑" panose="020B0503020204020204" pitchFamily="34" charset="-122"/>
              </a:rPr>
              <a:t>计算机系统性能评价</a:t>
            </a:r>
          </a:p>
          <a:p>
            <a:pPr lvl="2">
              <a:lnSpc>
                <a:spcPct val="95000"/>
              </a:lnSpc>
              <a:spcBef>
                <a:spcPct val="35000"/>
              </a:spcBef>
              <a:buFont typeface="Wingdings" panose="05000000000000000000" pitchFamily="2" charset="2"/>
              <a:buChar char="Ø"/>
            </a:pPr>
            <a:endParaRPr lang="zh-CN" altLang="en-US" sz="2000">
              <a:ea typeface="微软雅黑" panose="020B0503020204020204" pitchFamily="34" charset="-122"/>
            </a:endParaRPr>
          </a:p>
        </p:txBody>
      </p:sp>
      <p:sp>
        <p:nvSpPr>
          <p:cNvPr id="35844" name="AutoShape 15"/>
          <p:cNvSpPr>
            <a:spLocks/>
          </p:cNvSpPr>
          <p:nvPr/>
        </p:nvSpPr>
        <p:spPr bwMode="auto">
          <a:xfrm>
            <a:off x="5653088" y="2124075"/>
            <a:ext cx="314325" cy="4184650"/>
          </a:xfrm>
          <a:prstGeom prst="rightBrace">
            <a:avLst>
              <a:gd name="adj1" fmla="val 110943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35845" name="Text Box 16"/>
          <p:cNvSpPr txBox="1">
            <a:spLocks noChangeArrowheads="1"/>
          </p:cNvSpPr>
          <p:nvPr/>
        </p:nvSpPr>
        <p:spPr bwMode="auto">
          <a:xfrm>
            <a:off x="6057900" y="3878263"/>
            <a:ext cx="175418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000" b="1">
                <a:latin typeface="Arial" panose="020B0604020202020204" pitchFamily="34" charset="0"/>
                <a:ea typeface="微软雅黑" panose="020B0503020204020204" pitchFamily="34" charset="-122"/>
              </a:rPr>
              <a:t>描述具体过程或基本原理</a:t>
            </a:r>
          </a:p>
        </p:txBody>
      </p:sp>
    </p:spTree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476250" y="76200"/>
            <a:ext cx="8229600" cy="561975"/>
          </a:xfrm>
        </p:spPr>
        <p:txBody>
          <a:bodyPr/>
          <a:lstStyle/>
          <a:p>
            <a:r>
              <a:rPr lang="zh-CN" altLang="en-US" sz="3600">
                <a:ea typeface="黑体" panose="02010609060101010101" pitchFamily="49" charset="-122"/>
              </a:rPr>
              <a:t>第二章 数据的机器级表示和处理</a:t>
            </a:r>
            <a:endParaRPr lang="zh-CN" altLang="en-US" sz="3200">
              <a:ea typeface="黑体" panose="02010609060101010101" pitchFamily="49" charset="-122"/>
            </a:endParaRP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5763" y="728663"/>
            <a:ext cx="7877175" cy="6038850"/>
          </a:xfrm>
        </p:spPr>
        <p:txBody>
          <a:bodyPr/>
          <a:lstStyle/>
          <a:p>
            <a:pPr>
              <a:lnSpc>
                <a:spcPct val="95000"/>
              </a:lnSpc>
              <a:spcBef>
                <a:spcPct val="35000"/>
              </a:spcBef>
              <a:buFont typeface="Wingdings" panose="05000000000000000000" pitchFamily="2" charset="2"/>
              <a:buChar char="l"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总体要求</a:t>
            </a:r>
          </a:p>
          <a:p>
            <a:pPr>
              <a:lnSpc>
                <a:spcPct val="95000"/>
              </a:lnSpc>
              <a:spcBef>
                <a:spcPct val="35000"/>
              </a:spcBef>
              <a:buFont typeface="Wingdings" panose="05000000000000000000" pitchFamily="2" charset="2"/>
              <a:buNone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计算机系统中各层次数据之间的关系</a:t>
            </a:r>
          </a:p>
          <a:p>
            <a:pPr>
              <a:lnSpc>
                <a:spcPct val="95000"/>
              </a:lnSpc>
              <a:spcBef>
                <a:spcPct val="35000"/>
              </a:spcBef>
              <a:buFont typeface="Wingdings" panose="05000000000000000000" pitchFamily="2" charset="2"/>
              <a:buChar char="l"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具体要求</a:t>
            </a:r>
          </a:p>
          <a:p>
            <a:pPr lvl="1">
              <a:lnSpc>
                <a:spcPct val="95000"/>
              </a:lnSpc>
              <a:spcBef>
                <a:spcPct val="35000"/>
              </a:spcBef>
              <a:buFont typeface="Wingdings" panose="05000000000000000000" pitchFamily="2" charset="2"/>
              <a:buChar char="Ø"/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定点整数的表示</a:t>
            </a:r>
          </a:p>
          <a:p>
            <a:pPr lvl="2">
              <a:lnSpc>
                <a:spcPct val="95000"/>
              </a:lnSpc>
              <a:spcBef>
                <a:spcPct val="35000"/>
              </a:spcBef>
              <a:buFont typeface="Wingdings" panose="05000000000000000000" pitchFamily="2" charset="2"/>
              <a:buChar char="ü"/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无符号整数：对应二进制数</a:t>
            </a:r>
          </a:p>
          <a:p>
            <a:pPr lvl="2">
              <a:lnSpc>
                <a:spcPct val="95000"/>
              </a:lnSpc>
              <a:spcBef>
                <a:spcPct val="35000"/>
              </a:spcBef>
              <a:buFont typeface="Wingdings" panose="05000000000000000000" pitchFamily="2" charset="2"/>
              <a:buChar char="ü"/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带符号整数：补码</a:t>
            </a:r>
          </a:p>
          <a:p>
            <a:pPr lvl="1">
              <a:lnSpc>
                <a:spcPct val="95000"/>
              </a:lnSpc>
              <a:spcBef>
                <a:spcPct val="35000"/>
              </a:spcBef>
              <a:buFont typeface="Wingdings" panose="05000000000000000000" pitchFamily="2" charset="2"/>
              <a:buChar char="Ø"/>
            </a:pP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IEEE 754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浮点数的表示</a:t>
            </a:r>
          </a:p>
          <a:p>
            <a:pPr lvl="2">
              <a:lnSpc>
                <a:spcPct val="95000"/>
              </a:lnSpc>
              <a:spcBef>
                <a:spcPct val="35000"/>
              </a:spcBef>
              <a:buFont typeface="Wingdings" panose="05000000000000000000" pitchFamily="2" charset="2"/>
              <a:buChar char="ü"/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规格化形式；特殊形式：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INF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NaN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、非规格化</a:t>
            </a:r>
          </a:p>
          <a:p>
            <a:pPr lvl="1">
              <a:lnSpc>
                <a:spcPct val="95000"/>
              </a:lnSpc>
              <a:spcBef>
                <a:spcPct val="35000"/>
              </a:spcBef>
              <a:buFont typeface="Wingdings" panose="05000000000000000000" pitchFamily="2" charset="2"/>
              <a:buChar char="Ø"/>
            </a:pPr>
            <a:r>
              <a:rPr lang="zh-CN" altLang="en-US">
                <a:ea typeface="微软雅黑" panose="020B0503020204020204" pitchFamily="34" charset="-122"/>
              </a:rPr>
              <a:t>数据的宽度和存储</a:t>
            </a:r>
          </a:p>
          <a:p>
            <a:pPr lvl="2">
              <a:lnSpc>
                <a:spcPct val="95000"/>
              </a:lnSpc>
              <a:spcBef>
                <a:spcPct val="35000"/>
              </a:spcBef>
              <a:buFont typeface="Wingdings" panose="05000000000000000000" pitchFamily="2" charset="2"/>
              <a:buChar char="ü"/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位、字节、字和字长的概念</a:t>
            </a:r>
          </a:p>
          <a:p>
            <a:pPr lvl="2">
              <a:lnSpc>
                <a:spcPct val="95000"/>
              </a:lnSpc>
              <a:spcBef>
                <a:spcPct val="35000"/>
              </a:spcBef>
              <a:buFont typeface="Wingdings" panose="05000000000000000000" pitchFamily="2" charset="2"/>
              <a:buChar char="ü"/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大端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小端、对齐</a:t>
            </a:r>
          </a:p>
          <a:p>
            <a:pPr lvl="1">
              <a:lnSpc>
                <a:spcPct val="95000"/>
              </a:lnSpc>
              <a:spcBef>
                <a:spcPct val="35000"/>
              </a:spcBef>
              <a:buFont typeface="Wingdings" panose="05000000000000000000" pitchFamily="2" charset="2"/>
              <a:buChar char="Ø"/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基本运算</a:t>
            </a:r>
          </a:p>
          <a:p>
            <a:pPr lvl="2">
              <a:lnSpc>
                <a:spcPct val="95000"/>
              </a:lnSpc>
              <a:spcBef>
                <a:spcPct val="35000"/>
              </a:spcBef>
              <a:buFont typeface="Wingdings" panose="05000000000000000000" pitchFamily="2" charset="2"/>
              <a:buChar char="ü"/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按位、移位、位截断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位扩展</a:t>
            </a:r>
          </a:p>
          <a:p>
            <a:pPr lvl="2">
              <a:lnSpc>
                <a:spcPct val="95000"/>
              </a:lnSpc>
              <a:spcBef>
                <a:spcPct val="35000"/>
              </a:spcBef>
              <a:buFont typeface="Wingdings" panose="05000000000000000000" pitchFamily="2" charset="2"/>
              <a:buChar char="ü"/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定点整数的加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减运算</a:t>
            </a:r>
          </a:p>
          <a:p>
            <a:pPr lvl="2">
              <a:lnSpc>
                <a:spcPct val="95000"/>
              </a:lnSpc>
              <a:spcBef>
                <a:spcPct val="35000"/>
              </a:spcBef>
              <a:buFont typeface="Wingdings" panose="05000000000000000000" pitchFamily="2" charset="2"/>
              <a:buChar char="ü"/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定点整数的乘、除及其与移位运算的关系</a:t>
            </a:r>
          </a:p>
          <a:p>
            <a:pPr lvl="2">
              <a:lnSpc>
                <a:spcPct val="95000"/>
              </a:lnSpc>
              <a:spcBef>
                <a:spcPct val="35000"/>
              </a:spcBef>
              <a:buFont typeface="Wingdings" panose="05000000000000000000" pitchFamily="2" charset="2"/>
              <a:buChar char="ü"/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浮点数运算：舍入、溢出、特殊数的处理</a:t>
            </a:r>
          </a:p>
        </p:txBody>
      </p:sp>
      <p:sp>
        <p:nvSpPr>
          <p:cNvPr id="36868" name="AutoShape 4"/>
          <p:cNvSpPr>
            <a:spLocks/>
          </p:cNvSpPr>
          <p:nvPr/>
        </p:nvSpPr>
        <p:spPr bwMode="auto">
          <a:xfrm>
            <a:off x="6958013" y="2124075"/>
            <a:ext cx="314325" cy="4184650"/>
          </a:xfrm>
          <a:prstGeom prst="rightBrace">
            <a:avLst>
              <a:gd name="adj1" fmla="val 110943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7362825" y="3924300"/>
            <a:ext cx="15303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000" b="1">
                <a:latin typeface="Arial" panose="020B0604020202020204" pitchFamily="34" charset="0"/>
                <a:ea typeface="微软雅黑" panose="020B0503020204020204" pitchFamily="34" charset="-122"/>
              </a:rPr>
              <a:t>对具体问题进行分析</a:t>
            </a:r>
          </a:p>
        </p:txBody>
      </p:sp>
    </p:spTree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476250" y="76200"/>
            <a:ext cx="8229600" cy="561975"/>
          </a:xfrm>
        </p:spPr>
        <p:txBody>
          <a:bodyPr/>
          <a:lstStyle/>
          <a:p>
            <a:r>
              <a:rPr lang="zh-CN" altLang="en-US" sz="3600">
                <a:ea typeface="黑体" panose="02010609060101010101" pitchFamily="49" charset="-122"/>
              </a:rPr>
              <a:t>第三章 程序的转换及机器级表示</a:t>
            </a:r>
            <a:endParaRPr lang="zh-CN" altLang="en-US" sz="3200">
              <a:ea typeface="黑体" panose="02010609060101010101" pitchFamily="49" charset="-122"/>
            </a:endParaRP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5763" y="819150"/>
            <a:ext cx="8461375" cy="5805488"/>
          </a:xfrm>
        </p:spPr>
        <p:txBody>
          <a:bodyPr/>
          <a:lstStyle/>
          <a:p>
            <a:pPr>
              <a:spcBef>
                <a:spcPct val="35000"/>
              </a:spcBef>
              <a:buFont typeface="Wingdings" panose="05000000000000000000" pitchFamily="2" charset="2"/>
              <a:buChar char="l"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总体要求</a:t>
            </a:r>
          </a:p>
          <a:p>
            <a:pPr>
              <a:spcBef>
                <a:spcPct val="35000"/>
              </a:spcBef>
              <a:buFont typeface="Wingdings" panose="05000000000000000000" pitchFamily="2" charset="2"/>
              <a:buNone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高级语言源程序与机器级代码之间的关系</a:t>
            </a:r>
          </a:p>
          <a:p>
            <a:pPr>
              <a:spcBef>
                <a:spcPct val="35000"/>
              </a:spcBef>
              <a:buFont typeface="Wingdings" panose="05000000000000000000" pitchFamily="2" charset="2"/>
              <a:buChar char="l"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具体要求</a:t>
            </a:r>
          </a:p>
          <a:p>
            <a:pPr lvl="1">
              <a:spcBef>
                <a:spcPct val="35000"/>
              </a:spcBef>
              <a:buFont typeface="Wingdings" panose="05000000000000000000" pitchFamily="2" charset="2"/>
              <a:buChar char="Ø"/>
            </a:pP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IA-32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指令系统</a:t>
            </a:r>
          </a:p>
          <a:p>
            <a:pPr lvl="2">
              <a:spcBef>
                <a:spcPct val="35000"/>
              </a:spcBef>
              <a:buFont typeface="Wingdings" panose="05000000000000000000" pitchFamily="2" charset="2"/>
              <a:buChar char="ü"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寄存器组织与寻址方式</a:t>
            </a:r>
          </a:p>
          <a:p>
            <a:pPr lvl="2">
              <a:spcBef>
                <a:spcPct val="35000"/>
              </a:spcBef>
              <a:buFont typeface="Wingdings" panose="05000000000000000000" pitchFamily="2" charset="2"/>
              <a:buChar char="ü"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常用指令类型</a:t>
            </a:r>
          </a:p>
          <a:p>
            <a:pPr lvl="3">
              <a:spcBef>
                <a:spcPct val="35000"/>
              </a:spcBef>
              <a:buFontTx/>
              <a:buChar char="•"/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定点指令：传送、算术运算、按位运算、控制转移</a:t>
            </a:r>
          </a:p>
          <a:p>
            <a:pPr lvl="3">
              <a:spcBef>
                <a:spcPct val="35000"/>
              </a:spcBef>
              <a:buFontTx/>
              <a:buChar char="•"/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浮点指令：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x87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浮点处理指令、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MMX/SSE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指令</a:t>
            </a:r>
          </a:p>
          <a:p>
            <a:pPr lvl="1">
              <a:spcBef>
                <a:spcPct val="35000"/>
              </a:spcBef>
              <a:buFont typeface="Wingdings" panose="05000000000000000000" pitchFamily="2" charset="2"/>
              <a:buChar char="Ø"/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过程调用的机器级表示</a:t>
            </a:r>
          </a:p>
          <a:p>
            <a:pPr lvl="2">
              <a:spcBef>
                <a:spcPct val="35000"/>
              </a:spcBef>
              <a:buFont typeface="Wingdings" panose="05000000000000000000" pitchFamily="2" charset="2"/>
              <a:buChar char="ü"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相关指令：</a:t>
            </a:r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</a:rPr>
              <a:t>call/ret</a:t>
            </a:r>
          </a:p>
          <a:p>
            <a:pPr lvl="2">
              <a:spcBef>
                <a:spcPct val="35000"/>
              </a:spcBef>
              <a:buFont typeface="Wingdings" panose="05000000000000000000" pitchFamily="2" charset="2"/>
              <a:buChar char="ü"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执行步骤</a:t>
            </a:r>
          </a:p>
          <a:p>
            <a:pPr lvl="2">
              <a:spcBef>
                <a:spcPct val="35000"/>
              </a:spcBef>
              <a:buFont typeface="Wingdings" panose="05000000000000000000" pitchFamily="2" charset="2"/>
              <a:buChar char="ü"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寄存器使用约定</a:t>
            </a:r>
          </a:p>
          <a:p>
            <a:pPr lvl="2">
              <a:spcBef>
                <a:spcPct val="35000"/>
              </a:spcBef>
              <a:buFont typeface="Wingdings" panose="05000000000000000000" pitchFamily="2" charset="2"/>
              <a:buChar char="ü"/>
            </a:pPr>
            <a:r>
              <a:rPr lang="zh-CN" altLang="en-US" sz="2000">
                <a:ea typeface="微软雅黑" panose="020B0503020204020204" pitchFamily="34" charset="-122"/>
              </a:rPr>
              <a:t>变量的作用域和生存期</a:t>
            </a:r>
          </a:p>
        </p:txBody>
      </p:sp>
      <p:sp>
        <p:nvSpPr>
          <p:cNvPr id="37892" name="AutoShape 4"/>
          <p:cNvSpPr>
            <a:spLocks/>
          </p:cNvSpPr>
          <p:nvPr/>
        </p:nvSpPr>
        <p:spPr bwMode="auto">
          <a:xfrm>
            <a:off x="4392613" y="4914900"/>
            <a:ext cx="360362" cy="1711325"/>
          </a:xfrm>
          <a:prstGeom prst="rightBrace">
            <a:avLst>
              <a:gd name="adj1" fmla="val 39574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37893" name="Text Box 5"/>
          <p:cNvSpPr txBox="1">
            <a:spLocks noChangeArrowheads="1"/>
          </p:cNvSpPr>
          <p:nvPr/>
        </p:nvSpPr>
        <p:spPr bwMode="auto">
          <a:xfrm>
            <a:off x="4797425" y="5408613"/>
            <a:ext cx="15303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000" b="1">
                <a:latin typeface="Arial" panose="020B0604020202020204" pitchFamily="34" charset="0"/>
                <a:ea typeface="微软雅黑" panose="020B0503020204020204" pitchFamily="34" charset="-122"/>
              </a:rPr>
              <a:t>对具体问题进行分析</a:t>
            </a:r>
          </a:p>
        </p:txBody>
      </p:sp>
      <p:sp>
        <p:nvSpPr>
          <p:cNvPr id="37894" name="AutoShape 6"/>
          <p:cNvSpPr>
            <a:spLocks/>
          </p:cNvSpPr>
          <p:nvPr/>
        </p:nvSpPr>
        <p:spPr bwMode="auto">
          <a:xfrm>
            <a:off x="7632700" y="2393950"/>
            <a:ext cx="360363" cy="1711325"/>
          </a:xfrm>
          <a:prstGeom prst="rightBrace">
            <a:avLst>
              <a:gd name="adj1" fmla="val 39574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37895" name="Text Box 7"/>
          <p:cNvSpPr txBox="1">
            <a:spLocks noChangeArrowheads="1"/>
          </p:cNvSpPr>
          <p:nvPr/>
        </p:nvSpPr>
        <p:spPr bwMode="auto">
          <a:xfrm>
            <a:off x="7993063" y="2393950"/>
            <a:ext cx="809625" cy="161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000" b="1">
                <a:latin typeface="Arial" panose="020B0604020202020204" pitchFamily="34" charset="0"/>
                <a:ea typeface="微软雅黑" panose="020B0503020204020204" pitchFamily="34" charset="-122"/>
              </a:rPr>
              <a:t>在理解的基础上运用</a:t>
            </a:r>
          </a:p>
        </p:txBody>
      </p:sp>
    </p:spTree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476250" y="76200"/>
            <a:ext cx="8229600" cy="561975"/>
          </a:xfrm>
        </p:spPr>
        <p:txBody>
          <a:bodyPr/>
          <a:lstStyle/>
          <a:p>
            <a:r>
              <a:rPr lang="zh-CN" altLang="en-US" sz="3600">
                <a:ea typeface="黑体" panose="02010609060101010101" pitchFamily="49" charset="-122"/>
              </a:rPr>
              <a:t>第三章 程序的转换及机器级表示</a:t>
            </a:r>
            <a:endParaRPr lang="zh-CN" altLang="en-US" sz="3200">
              <a:ea typeface="黑体" panose="02010609060101010101" pitchFamily="49" charset="-122"/>
            </a:endParaRP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5763" y="819150"/>
            <a:ext cx="8461375" cy="5805488"/>
          </a:xfrm>
        </p:spPr>
        <p:txBody>
          <a:bodyPr/>
          <a:lstStyle/>
          <a:p>
            <a:pPr>
              <a:spcBef>
                <a:spcPct val="35000"/>
              </a:spcBef>
              <a:buFont typeface="Wingdings" panose="05000000000000000000" pitchFamily="2" charset="2"/>
              <a:buChar char="l"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具体要求</a:t>
            </a:r>
          </a:p>
          <a:p>
            <a:pPr lvl="1">
              <a:spcBef>
                <a:spcPct val="35000"/>
              </a:spcBef>
              <a:buFont typeface="Wingdings" panose="05000000000000000000" pitchFamily="2" charset="2"/>
              <a:buChar char="Ø"/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选择语句的机器级表示</a:t>
            </a:r>
          </a:p>
          <a:p>
            <a:pPr lvl="1">
              <a:spcBef>
                <a:spcPct val="35000"/>
              </a:spcBef>
              <a:buFont typeface="Wingdings" panose="05000000000000000000" pitchFamily="2" charset="2"/>
              <a:buChar char="Ø"/>
            </a:pP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Switch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语句的机器级表示</a:t>
            </a:r>
          </a:p>
          <a:p>
            <a:pPr lvl="1">
              <a:spcBef>
                <a:spcPct val="35000"/>
              </a:spcBef>
              <a:buFont typeface="Wingdings" panose="05000000000000000000" pitchFamily="2" charset="2"/>
              <a:buChar char="Ø"/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循环结构的机器级表示</a:t>
            </a:r>
          </a:p>
          <a:p>
            <a:pPr lvl="1">
              <a:spcBef>
                <a:spcPct val="35000"/>
              </a:spcBef>
              <a:buFont typeface="Wingdings" panose="05000000000000000000" pitchFamily="2" charset="2"/>
              <a:buChar char="Ø"/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数组的分配与访问</a:t>
            </a:r>
          </a:p>
          <a:p>
            <a:pPr lvl="1">
              <a:spcBef>
                <a:spcPct val="35000"/>
              </a:spcBef>
              <a:buFont typeface="Wingdings" panose="05000000000000000000" pitchFamily="2" charset="2"/>
              <a:buChar char="Ø"/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结构体的分配与访问</a:t>
            </a:r>
          </a:p>
          <a:p>
            <a:pPr lvl="1">
              <a:spcBef>
                <a:spcPct val="35000"/>
              </a:spcBef>
              <a:buFont typeface="Wingdings" panose="05000000000000000000" pitchFamily="2" charset="2"/>
              <a:buChar char="Ø"/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联合体的分配与访问</a:t>
            </a:r>
          </a:p>
          <a:p>
            <a:pPr lvl="1">
              <a:spcBef>
                <a:spcPct val="35000"/>
              </a:spcBef>
              <a:buFont typeface="Wingdings" panose="05000000000000000000" pitchFamily="2" charset="2"/>
              <a:buChar char="Ø"/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越界访问与缓冲区溢出</a:t>
            </a:r>
          </a:p>
          <a:p>
            <a:pPr lvl="1">
              <a:spcBef>
                <a:spcPct val="35000"/>
              </a:spcBef>
              <a:buFont typeface="Wingdings" panose="05000000000000000000" pitchFamily="2" charset="2"/>
              <a:buChar char="Ø"/>
            </a:pP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X86-64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指令系统的基本特点</a:t>
            </a:r>
          </a:p>
        </p:txBody>
      </p:sp>
      <p:sp>
        <p:nvSpPr>
          <p:cNvPr id="38916" name="AutoShape 4"/>
          <p:cNvSpPr>
            <a:spLocks/>
          </p:cNvSpPr>
          <p:nvPr/>
        </p:nvSpPr>
        <p:spPr bwMode="auto">
          <a:xfrm>
            <a:off x="4527550" y="1358900"/>
            <a:ext cx="314325" cy="3419475"/>
          </a:xfrm>
          <a:prstGeom prst="rightBrace">
            <a:avLst>
              <a:gd name="adj1" fmla="val 90657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38917" name="Text Box 5"/>
          <p:cNvSpPr txBox="1">
            <a:spLocks noChangeArrowheads="1"/>
          </p:cNvSpPr>
          <p:nvPr/>
        </p:nvSpPr>
        <p:spPr bwMode="auto">
          <a:xfrm>
            <a:off x="4976813" y="2754313"/>
            <a:ext cx="15303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000" b="1">
                <a:latin typeface="Arial" panose="020B0604020202020204" pitchFamily="34" charset="0"/>
                <a:ea typeface="微软雅黑" panose="020B0503020204020204" pitchFamily="34" charset="-122"/>
              </a:rPr>
              <a:t>对具体问题进行分析</a:t>
            </a:r>
          </a:p>
        </p:txBody>
      </p:sp>
    </p:spTree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476250" y="76200"/>
            <a:ext cx="8229600" cy="561975"/>
          </a:xfrm>
        </p:spPr>
        <p:txBody>
          <a:bodyPr/>
          <a:lstStyle/>
          <a:p>
            <a:r>
              <a:rPr lang="zh-CN" altLang="en-US" sz="3600">
                <a:ea typeface="黑体" panose="02010609060101010101" pitchFamily="49" charset="-122"/>
              </a:rPr>
              <a:t>第四章 程序的链接</a:t>
            </a:r>
            <a:endParaRPr lang="zh-CN" altLang="en-US" sz="3200">
              <a:ea typeface="黑体" panose="02010609060101010101" pitchFamily="49" charset="-122"/>
            </a:endParaRP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5763" y="819150"/>
            <a:ext cx="7588250" cy="5715000"/>
          </a:xfrm>
        </p:spPr>
        <p:txBody>
          <a:bodyPr/>
          <a:lstStyle/>
          <a:p>
            <a:pPr>
              <a:lnSpc>
                <a:spcPct val="105000"/>
              </a:lnSpc>
              <a:spcBef>
                <a:spcPct val="35000"/>
              </a:spcBef>
              <a:buFont typeface="Wingdings" panose="05000000000000000000" pitchFamily="2" charset="2"/>
              <a:buChar char="l"/>
            </a:pPr>
            <a:r>
              <a:rPr lang="zh-CN" altLang="en-US" sz="2200">
                <a:latin typeface="微软雅黑" panose="020B0503020204020204" pitchFamily="34" charset="-122"/>
                <a:ea typeface="微软雅黑" panose="020B0503020204020204" pitchFamily="34" charset="-122"/>
              </a:rPr>
              <a:t>总体要求</a:t>
            </a:r>
          </a:p>
          <a:p>
            <a:pPr>
              <a:lnSpc>
                <a:spcPct val="105000"/>
              </a:lnSpc>
              <a:spcBef>
                <a:spcPct val="35000"/>
              </a:spcBef>
              <a:buFont typeface="Wingdings" panose="05000000000000000000" pitchFamily="2" charset="2"/>
              <a:buNone/>
            </a:pPr>
            <a:r>
              <a:rPr lang="zh-CN" altLang="en-US" sz="2200"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22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了解链接器的工作原理和可执行文件的存储器映像</a:t>
            </a:r>
            <a:endParaRPr lang="en-US" altLang="zh-CN" sz="22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5000"/>
              </a:lnSpc>
              <a:spcBef>
                <a:spcPct val="35000"/>
              </a:spcBef>
              <a:buFont typeface="Wingdings" panose="05000000000000000000" pitchFamily="2" charset="2"/>
              <a:buChar char="l"/>
            </a:pPr>
            <a:r>
              <a:rPr lang="zh-CN" altLang="en-US" sz="2200">
                <a:latin typeface="微软雅黑" panose="020B0503020204020204" pitchFamily="34" charset="-122"/>
                <a:ea typeface="微软雅黑" panose="020B0503020204020204" pitchFamily="34" charset="-122"/>
              </a:rPr>
              <a:t>具体要求</a:t>
            </a:r>
          </a:p>
          <a:p>
            <a:pPr lvl="1">
              <a:lnSpc>
                <a:spcPct val="105000"/>
              </a:lnSpc>
              <a:spcBef>
                <a:spcPct val="35000"/>
              </a:spcBef>
              <a:buFont typeface="Wingdings" panose="05000000000000000000" pitchFamily="2" charset="2"/>
              <a:buChar char="Ø"/>
            </a:pP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ELF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文件格式</a:t>
            </a:r>
          </a:p>
          <a:p>
            <a:pPr lvl="2">
              <a:lnSpc>
                <a:spcPct val="105000"/>
              </a:lnSpc>
              <a:spcBef>
                <a:spcPct val="35000"/>
              </a:spcBef>
              <a:buFont typeface="Wingdings" panose="05000000000000000000" pitchFamily="2" charset="2"/>
              <a:buChar char="ü"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链接视图：节和节头表</a:t>
            </a:r>
          </a:p>
          <a:p>
            <a:pPr lvl="2">
              <a:lnSpc>
                <a:spcPct val="105000"/>
              </a:lnSpc>
              <a:spcBef>
                <a:spcPct val="35000"/>
              </a:spcBef>
              <a:buFont typeface="Wingdings" panose="05000000000000000000" pitchFamily="2" charset="2"/>
              <a:buChar char="ü"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执行视图：程序头表</a:t>
            </a:r>
          </a:p>
          <a:p>
            <a:pPr lvl="1">
              <a:lnSpc>
                <a:spcPct val="105000"/>
              </a:lnSpc>
              <a:spcBef>
                <a:spcPct val="35000"/>
              </a:spcBef>
              <a:buFont typeface="Wingdings" panose="05000000000000000000" pitchFamily="2" charset="2"/>
              <a:buChar char="Ø"/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符号的解析</a:t>
            </a:r>
          </a:p>
          <a:p>
            <a:pPr lvl="2">
              <a:lnSpc>
                <a:spcPct val="105000"/>
              </a:lnSpc>
              <a:spcBef>
                <a:spcPct val="35000"/>
              </a:spcBef>
              <a:buFont typeface="Wingdings" panose="05000000000000000000" pitchFamily="2" charset="2"/>
              <a:buChar char="ü"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符号类型：全局、外部、本地</a:t>
            </a:r>
          </a:p>
          <a:p>
            <a:pPr lvl="2">
              <a:lnSpc>
                <a:spcPct val="105000"/>
              </a:lnSpc>
              <a:spcBef>
                <a:spcPct val="35000"/>
              </a:spcBef>
              <a:buFont typeface="Wingdings" panose="05000000000000000000" pitchFamily="2" charset="2"/>
              <a:buChar char="ü"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全局符号的强弱</a:t>
            </a:r>
          </a:p>
          <a:p>
            <a:pPr lvl="2">
              <a:lnSpc>
                <a:spcPct val="105000"/>
              </a:lnSpc>
              <a:spcBef>
                <a:spcPct val="35000"/>
              </a:spcBef>
              <a:buFont typeface="Wingdings" panose="05000000000000000000" pitchFamily="2" charset="2"/>
              <a:buChar char="ü"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静态链接时的符号解析过程</a:t>
            </a:r>
          </a:p>
          <a:p>
            <a:pPr lvl="1">
              <a:lnSpc>
                <a:spcPct val="105000"/>
              </a:lnSpc>
              <a:spcBef>
                <a:spcPct val="35000"/>
              </a:spcBef>
              <a:buFont typeface="Wingdings" panose="05000000000000000000" pitchFamily="2" charset="2"/>
              <a:buChar char="Ø"/>
            </a:pPr>
            <a:r>
              <a:rPr lang="zh-CN" altLang="en-US">
                <a:ea typeface="微软雅黑" panose="020B0503020204020204" pitchFamily="34" charset="-122"/>
              </a:rPr>
              <a:t>重定位的基本原理</a:t>
            </a:r>
          </a:p>
          <a:p>
            <a:pPr lvl="1">
              <a:lnSpc>
                <a:spcPct val="105000"/>
              </a:lnSpc>
              <a:spcBef>
                <a:spcPct val="35000"/>
              </a:spcBef>
              <a:buFont typeface="Wingdings" panose="05000000000000000000" pitchFamily="2" charset="2"/>
              <a:buChar char="Ø"/>
            </a:pPr>
            <a:r>
              <a:rPr lang="zh-CN" altLang="en-US">
                <a:ea typeface="微软雅黑" panose="020B0503020204020204" pitchFamily="34" charset="-122"/>
              </a:rPr>
              <a:t>可执行文件的加载</a:t>
            </a:r>
          </a:p>
          <a:p>
            <a:pPr lvl="1">
              <a:lnSpc>
                <a:spcPct val="105000"/>
              </a:lnSpc>
              <a:spcBef>
                <a:spcPct val="35000"/>
              </a:spcBef>
              <a:buFont typeface="Wingdings" panose="05000000000000000000" pitchFamily="2" charset="2"/>
              <a:buChar char="Ø"/>
            </a:pPr>
            <a:r>
              <a:rPr lang="zh-CN" altLang="en-US">
                <a:ea typeface="微软雅黑" panose="020B0503020204020204" pitchFamily="34" charset="-122"/>
              </a:rPr>
              <a:t>动态链接的基本概念</a:t>
            </a:r>
          </a:p>
        </p:txBody>
      </p:sp>
      <p:sp>
        <p:nvSpPr>
          <p:cNvPr id="39940" name="AutoShape 4"/>
          <p:cNvSpPr>
            <a:spLocks/>
          </p:cNvSpPr>
          <p:nvPr/>
        </p:nvSpPr>
        <p:spPr bwMode="auto">
          <a:xfrm>
            <a:off x="5021263" y="2349500"/>
            <a:ext cx="314325" cy="3419475"/>
          </a:xfrm>
          <a:prstGeom prst="rightBrace">
            <a:avLst>
              <a:gd name="adj1" fmla="val 90657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39941" name="Text Box 5"/>
          <p:cNvSpPr txBox="1">
            <a:spLocks noChangeArrowheads="1"/>
          </p:cNvSpPr>
          <p:nvPr/>
        </p:nvSpPr>
        <p:spPr bwMode="auto">
          <a:xfrm>
            <a:off x="5470525" y="3744913"/>
            <a:ext cx="15303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000" b="1">
                <a:latin typeface="Arial" panose="020B0604020202020204" pitchFamily="34" charset="0"/>
                <a:ea typeface="微软雅黑" panose="020B0503020204020204" pitchFamily="34" charset="-122"/>
              </a:rPr>
              <a:t>对具体问题进行分析</a:t>
            </a:r>
          </a:p>
        </p:txBody>
      </p:sp>
    </p:spTree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476250" y="76200"/>
            <a:ext cx="8229600" cy="561975"/>
          </a:xfrm>
        </p:spPr>
        <p:txBody>
          <a:bodyPr/>
          <a:lstStyle/>
          <a:p>
            <a:r>
              <a:rPr lang="zh-CN" altLang="en-US" sz="3600">
                <a:ea typeface="黑体" panose="02010609060101010101" pitchFamily="49" charset="-122"/>
              </a:rPr>
              <a:t>第五章 程序的执行</a:t>
            </a:r>
            <a:endParaRPr lang="zh-CN" altLang="en-US" sz="3200">
              <a:ea typeface="黑体" panose="02010609060101010101" pitchFamily="49" charset="-122"/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5763" y="819150"/>
            <a:ext cx="7588250" cy="6038850"/>
          </a:xfrm>
        </p:spPr>
        <p:txBody>
          <a:bodyPr/>
          <a:lstStyle/>
          <a:p>
            <a:pPr>
              <a:lnSpc>
                <a:spcPct val="105000"/>
              </a:lnSpc>
              <a:spcBef>
                <a:spcPct val="35000"/>
              </a:spcBef>
              <a:buFont typeface="Wingdings" panose="05000000000000000000" pitchFamily="2" charset="2"/>
              <a:buChar char="l"/>
            </a:pPr>
            <a:r>
              <a:rPr lang="zh-CN" altLang="en-US" sz="2200">
                <a:latin typeface="微软雅黑" panose="020B0503020204020204" pitchFamily="34" charset="-122"/>
                <a:ea typeface="微软雅黑" panose="020B0503020204020204" pitchFamily="34" charset="-122"/>
              </a:rPr>
              <a:t>总体要求</a:t>
            </a:r>
          </a:p>
          <a:p>
            <a:pPr>
              <a:lnSpc>
                <a:spcPct val="105000"/>
              </a:lnSpc>
              <a:spcBef>
                <a:spcPct val="35000"/>
              </a:spcBef>
              <a:buFont typeface="Wingdings" panose="05000000000000000000" pitchFamily="2" charset="2"/>
              <a:buNone/>
            </a:pPr>
            <a:r>
              <a:rPr lang="zh-CN" altLang="en-US" sz="2200"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22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了解一条指令在</a:t>
            </a:r>
            <a:r>
              <a:rPr lang="en-US" altLang="zh-CN" sz="22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CPU</a:t>
            </a:r>
            <a:r>
              <a:rPr lang="zh-CN" altLang="en-US" sz="22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内容的执行过程</a:t>
            </a:r>
            <a:endParaRPr lang="en-US" altLang="zh-CN" sz="22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5000"/>
              </a:lnSpc>
              <a:spcBef>
                <a:spcPct val="35000"/>
              </a:spcBef>
              <a:buFont typeface="Wingdings" panose="05000000000000000000" pitchFamily="2" charset="2"/>
              <a:buChar char="l"/>
            </a:pPr>
            <a:r>
              <a:rPr lang="zh-CN" altLang="en-US" sz="2200">
                <a:latin typeface="微软雅黑" panose="020B0503020204020204" pitchFamily="34" charset="-122"/>
                <a:ea typeface="微软雅黑" panose="020B0503020204020204" pitchFamily="34" charset="-122"/>
              </a:rPr>
              <a:t>具体要求</a:t>
            </a:r>
          </a:p>
          <a:p>
            <a:pPr lvl="1">
              <a:lnSpc>
                <a:spcPct val="105000"/>
              </a:lnSpc>
              <a:spcBef>
                <a:spcPct val="35000"/>
              </a:spcBef>
              <a:buFont typeface="Wingdings" panose="05000000000000000000" pitchFamily="2" charset="2"/>
              <a:buChar char="Ø"/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程序及指令的执行过程 </a:t>
            </a:r>
          </a:p>
          <a:p>
            <a:pPr lvl="1">
              <a:lnSpc>
                <a:spcPct val="105000"/>
              </a:lnSpc>
              <a:spcBef>
                <a:spcPct val="35000"/>
              </a:spcBef>
              <a:buFont typeface="Wingdings" panose="05000000000000000000" pitchFamily="2" charset="2"/>
              <a:buChar char="Ø"/>
            </a:pP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CPU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的基本功能和基本组成</a:t>
            </a:r>
          </a:p>
          <a:p>
            <a:pPr lvl="1">
              <a:lnSpc>
                <a:spcPct val="105000"/>
              </a:lnSpc>
              <a:spcBef>
                <a:spcPct val="35000"/>
              </a:spcBef>
              <a:buFont typeface="Wingdings" panose="05000000000000000000" pitchFamily="2" charset="2"/>
              <a:buChar char="Ø"/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数据通路基本结构和工作原理</a:t>
            </a:r>
          </a:p>
          <a:p>
            <a:pPr lvl="2">
              <a:lnSpc>
                <a:spcPct val="105000"/>
              </a:lnSpc>
              <a:spcBef>
                <a:spcPct val="35000"/>
              </a:spcBef>
              <a:buFont typeface="Wingdings" panose="05000000000000000000" pitchFamily="2" charset="2"/>
              <a:buChar char="ü"/>
            </a:pPr>
            <a:r>
              <a:rPr lang="zh-CN" altLang="en-US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数据通路基本结构</a:t>
            </a:r>
          </a:p>
          <a:p>
            <a:pPr lvl="2">
              <a:lnSpc>
                <a:spcPct val="105000"/>
              </a:lnSpc>
              <a:spcBef>
                <a:spcPct val="35000"/>
              </a:spcBef>
              <a:buFont typeface="Wingdings" panose="05000000000000000000" pitchFamily="2" charset="2"/>
              <a:buChar char="ü"/>
            </a:pPr>
            <a:r>
              <a:rPr lang="zh-CN" altLang="en-US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数据通路的时序控制 </a:t>
            </a:r>
          </a:p>
          <a:p>
            <a:pPr lvl="2">
              <a:lnSpc>
                <a:spcPct val="105000"/>
              </a:lnSpc>
              <a:spcBef>
                <a:spcPct val="35000"/>
              </a:spcBef>
              <a:buFont typeface="Wingdings" panose="05000000000000000000" pitchFamily="2" charset="2"/>
              <a:buChar char="ü"/>
            </a:pPr>
            <a:r>
              <a:rPr lang="zh-CN" altLang="en-US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数据通路基本工作原理</a:t>
            </a:r>
          </a:p>
          <a:p>
            <a:pPr lvl="1">
              <a:lnSpc>
                <a:spcPct val="105000"/>
              </a:lnSpc>
              <a:spcBef>
                <a:spcPct val="35000"/>
              </a:spcBef>
              <a:buFont typeface="Wingdings" panose="05000000000000000000" pitchFamily="2" charset="2"/>
              <a:buChar char="Ø"/>
            </a:pPr>
            <a:r>
              <a:rPr lang="zh-CN" altLang="en-US">
                <a:ea typeface="微软雅黑" panose="020B0503020204020204" pitchFamily="34" charset="-122"/>
              </a:rPr>
              <a:t>流水线方式下指令的执行</a:t>
            </a:r>
            <a:endParaRPr lang="en-US" altLang="zh-CN">
              <a:ea typeface="微软雅黑" panose="020B0503020204020204" pitchFamily="34" charset="-122"/>
            </a:endParaRPr>
          </a:p>
          <a:p>
            <a:pPr lvl="2">
              <a:lnSpc>
                <a:spcPct val="105000"/>
              </a:lnSpc>
              <a:spcBef>
                <a:spcPct val="35000"/>
              </a:spcBef>
              <a:buFont typeface="Wingdings" panose="05000000000000000000" pitchFamily="2" charset="2"/>
              <a:buChar char="ü"/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指令流水线的基本原理 </a:t>
            </a:r>
          </a:p>
          <a:p>
            <a:pPr lvl="2">
              <a:lnSpc>
                <a:spcPct val="105000"/>
              </a:lnSpc>
              <a:spcBef>
                <a:spcPct val="35000"/>
              </a:spcBef>
              <a:buFont typeface="Wingdings" panose="05000000000000000000" pitchFamily="2" charset="2"/>
              <a:buChar char="ü"/>
            </a:pPr>
            <a:r>
              <a:rPr lang="zh-CN" altLang="en-US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适合流水线的指令集特征 </a:t>
            </a:r>
          </a:p>
          <a:p>
            <a:pPr lvl="2">
              <a:lnSpc>
                <a:spcPct val="105000"/>
              </a:lnSpc>
              <a:spcBef>
                <a:spcPct val="35000"/>
              </a:spcBef>
              <a:buFont typeface="Wingdings" panose="05000000000000000000" pitchFamily="2" charset="2"/>
              <a:buChar char="ü"/>
            </a:pP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CISC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RISC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风格指令集 </a:t>
            </a:r>
          </a:p>
          <a:p>
            <a:pPr lvl="2">
              <a:lnSpc>
                <a:spcPct val="105000"/>
              </a:lnSpc>
              <a:spcBef>
                <a:spcPct val="35000"/>
              </a:spcBef>
              <a:buFont typeface="Wingdings" panose="05000000000000000000" pitchFamily="2" charset="2"/>
              <a:buChar char="ü"/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指令流水线的实现 </a:t>
            </a:r>
          </a:p>
          <a:p>
            <a:pPr lvl="2">
              <a:lnSpc>
                <a:spcPct val="105000"/>
              </a:lnSpc>
              <a:spcBef>
                <a:spcPct val="35000"/>
              </a:spcBef>
              <a:buFont typeface="Wingdings" panose="05000000000000000000" pitchFamily="2" charset="2"/>
              <a:buChar char="ü"/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高级流水线实现技术</a:t>
            </a:r>
          </a:p>
          <a:p>
            <a:pPr lvl="2">
              <a:lnSpc>
                <a:spcPct val="105000"/>
              </a:lnSpc>
              <a:spcBef>
                <a:spcPct val="35000"/>
              </a:spcBef>
              <a:buFont typeface="Wingdings" panose="05000000000000000000" pitchFamily="2" charset="2"/>
              <a:buChar char="ü"/>
            </a:pPr>
            <a:endParaRPr lang="en-US" altLang="zh-CN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964" name="AutoShape 4"/>
          <p:cNvSpPr>
            <a:spLocks/>
          </p:cNvSpPr>
          <p:nvPr/>
        </p:nvSpPr>
        <p:spPr bwMode="auto">
          <a:xfrm>
            <a:off x="4751388" y="2214563"/>
            <a:ext cx="134937" cy="728662"/>
          </a:xfrm>
          <a:prstGeom prst="rightBrace">
            <a:avLst>
              <a:gd name="adj1" fmla="val 90625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40965" name="Text Box 5"/>
          <p:cNvSpPr txBox="1">
            <a:spLocks noChangeArrowheads="1"/>
          </p:cNvSpPr>
          <p:nvPr/>
        </p:nvSpPr>
        <p:spPr bwMode="auto">
          <a:xfrm>
            <a:off x="5195888" y="2195513"/>
            <a:ext cx="2700337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000" b="1">
                <a:latin typeface="Arial" panose="020B0604020202020204" pitchFamily="34" charset="0"/>
                <a:ea typeface="微软雅黑" panose="020B0503020204020204" pitchFamily="34" charset="-122"/>
              </a:rPr>
              <a:t>描述基本原理、特点或工作过程</a:t>
            </a:r>
          </a:p>
        </p:txBody>
      </p:sp>
      <p:sp>
        <p:nvSpPr>
          <p:cNvPr id="40966" name="AutoShape 6"/>
          <p:cNvSpPr>
            <a:spLocks/>
          </p:cNvSpPr>
          <p:nvPr/>
        </p:nvSpPr>
        <p:spPr bwMode="auto">
          <a:xfrm>
            <a:off x="4841875" y="3159125"/>
            <a:ext cx="360363" cy="3419475"/>
          </a:xfrm>
          <a:prstGeom prst="rightBrace">
            <a:avLst>
              <a:gd name="adj1" fmla="val 61371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40967" name="Text Box 7"/>
          <p:cNvSpPr txBox="1">
            <a:spLocks noChangeArrowheads="1"/>
          </p:cNvSpPr>
          <p:nvPr/>
        </p:nvSpPr>
        <p:spPr bwMode="auto">
          <a:xfrm>
            <a:off x="5427663" y="4365625"/>
            <a:ext cx="2700337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000" b="1">
                <a:latin typeface="Arial" panose="020B0604020202020204" pitchFamily="34" charset="0"/>
                <a:ea typeface="微软雅黑" panose="020B0503020204020204" pitchFamily="34" charset="-122"/>
              </a:rPr>
              <a:t>描述基本原理、特点或工作过程，并能对具体问题进行分析</a:t>
            </a:r>
          </a:p>
        </p:txBody>
      </p:sp>
    </p:spTree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476250" y="76200"/>
            <a:ext cx="8229600" cy="561975"/>
          </a:xfrm>
        </p:spPr>
        <p:txBody>
          <a:bodyPr/>
          <a:lstStyle/>
          <a:p>
            <a:r>
              <a:rPr lang="zh-CN" altLang="en-US" sz="3600">
                <a:ea typeface="黑体" panose="02010609060101010101" pitchFamily="49" charset="-122"/>
              </a:rPr>
              <a:t>第六章 层次结构存储系统</a:t>
            </a:r>
            <a:endParaRPr lang="zh-CN" altLang="en-US" sz="3200">
              <a:ea typeface="黑体" panose="02010609060101010101" pitchFamily="49" charset="-122"/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5763" y="819150"/>
            <a:ext cx="7588250" cy="6038850"/>
          </a:xfrm>
        </p:spPr>
        <p:txBody>
          <a:bodyPr/>
          <a:lstStyle/>
          <a:p>
            <a:pPr>
              <a:spcBef>
                <a:spcPct val="25000"/>
              </a:spcBef>
              <a:buFont typeface="Wingdings" panose="05000000000000000000" pitchFamily="2" charset="2"/>
              <a:buChar char="l"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总体要求</a:t>
            </a:r>
          </a:p>
          <a:p>
            <a:pPr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了解层次结构存储系统的基本工作原理</a:t>
            </a:r>
            <a:endParaRPr lang="en-US" altLang="zh-CN" sz="20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ct val="25000"/>
              </a:spcBef>
              <a:buFont typeface="Wingdings" panose="05000000000000000000" pitchFamily="2" charset="2"/>
              <a:buChar char="l"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具体要求</a:t>
            </a:r>
          </a:p>
          <a:p>
            <a:pPr lvl="1">
              <a:spcBef>
                <a:spcPct val="25000"/>
              </a:spcBef>
              <a:buFont typeface="Wingdings" panose="05000000000000000000" pitchFamily="2" charset="2"/>
              <a:buChar char="Ø"/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存储器的分类</a:t>
            </a:r>
          </a:p>
          <a:p>
            <a:pPr lvl="1">
              <a:spcBef>
                <a:spcPct val="25000"/>
              </a:spcBef>
              <a:buFont typeface="Wingdings" panose="05000000000000000000" pitchFamily="2" charset="2"/>
              <a:buChar char="Ø"/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主存储器的基本结构</a:t>
            </a:r>
          </a:p>
          <a:p>
            <a:pPr lvl="1">
              <a:spcBef>
                <a:spcPct val="25000"/>
              </a:spcBef>
              <a:buFont typeface="Wingdings" panose="05000000000000000000" pitchFamily="2" charset="2"/>
              <a:buChar char="Ø"/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存储器的层次结构</a:t>
            </a:r>
          </a:p>
          <a:p>
            <a:pPr lvl="1">
              <a:spcBef>
                <a:spcPct val="25000"/>
              </a:spcBef>
              <a:buFont typeface="Wingdings" panose="05000000000000000000" pitchFamily="2" charset="2"/>
              <a:buChar char="Ø"/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主存与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CPU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的连接</a:t>
            </a:r>
          </a:p>
          <a:p>
            <a:pPr lvl="1">
              <a:spcBef>
                <a:spcPct val="25000"/>
              </a:spcBef>
              <a:buFont typeface="Wingdings" panose="05000000000000000000" pitchFamily="2" charset="2"/>
              <a:buChar char="Ø"/>
            </a:pPr>
            <a:r>
              <a:rPr lang="zh-CN" altLang="en-US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磁盘存储器</a:t>
            </a:r>
          </a:p>
          <a:p>
            <a:pPr lvl="1">
              <a:spcBef>
                <a:spcPct val="25000"/>
              </a:spcBef>
              <a:buFont typeface="Wingdings" panose="05000000000000000000" pitchFamily="2" charset="2"/>
              <a:buChar char="Ø"/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高速缓存</a:t>
            </a:r>
          </a:p>
          <a:p>
            <a:pPr lvl="2">
              <a:spcBef>
                <a:spcPct val="25000"/>
              </a:spcBef>
              <a:buFont typeface="Wingdings" panose="05000000000000000000" pitchFamily="2" charset="2"/>
              <a:buChar char="ü"/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程序访问的局部性</a:t>
            </a:r>
          </a:p>
          <a:p>
            <a:pPr lvl="2">
              <a:spcBef>
                <a:spcPct val="25000"/>
              </a:spcBef>
              <a:buFont typeface="Wingdings" panose="05000000000000000000" pitchFamily="2" charset="2"/>
              <a:buChar char="ü"/>
            </a:pP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Cache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的基本工作原理</a:t>
            </a:r>
          </a:p>
          <a:p>
            <a:pPr lvl="2">
              <a:spcBef>
                <a:spcPct val="25000"/>
              </a:spcBef>
              <a:buFont typeface="Wingdings" panose="05000000000000000000" pitchFamily="2" charset="2"/>
              <a:buChar char="ü"/>
            </a:pPr>
            <a:r>
              <a:rPr lang="zh-CN" altLang="en-US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映射关系、替换算法和写策略</a:t>
            </a:r>
          </a:p>
          <a:p>
            <a:pPr lvl="1">
              <a:spcBef>
                <a:spcPct val="25000"/>
              </a:spcBef>
              <a:buFont typeface="Wingdings" panose="05000000000000000000" pitchFamily="2" charset="2"/>
              <a:buChar char="Ø"/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虚拟存储器</a:t>
            </a:r>
          </a:p>
          <a:p>
            <a:pPr lvl="2">
              <a:spcBef>
                <a:spcPct val="25000"/>
              </a:spcBef>
              <a:buFont typeface="Wingdings" panose="05000000000000000000" pitchFamily="2" charset="2"/>
              <a:buChar char="ü"/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虚拟地址空间</a:t>
            </a:r>
          </a:p>
          <a:p>
            <a:pPr lvl="2">
              <a:spcBef>
                <a:spcPct val="25000"/>
              </a:spcBef>
              <a:buFont typeface="Wingdings" panose="05000000000000000000" pitchFamily="2" charset="2"/>
              <a:buChar char="ü"/>
            </a:pPr>
            <a:r>
              <a:rPr lang="zh-CN" altLang="en-US">
                <a:solidFill>
                  <a:srgbClr val="BDBDB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分页、页表、地址转换、</a:t>
            </a:r>
            <a:r>
              <a:rPr lang="en-US" altLang="zh-CN">
                <a:solidFill>
                  <a:srgbClr val="BDBDB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TLB</a:t>
            </a:r>
          </a:p>
          <a:p>
            <a:pPr lvl="2">
              <a:spcBef>
                <a:spcPct val="25000"/>
              </a:spcBef>
              <a:buFont typeface="Wingdings" panose="05000000000000000000" pitchFamily="2" charset="2"/>
              <a:buChar char="ü"/>
            </a:pPr>
            <a:r>
              <a:rPr lang="zh-CN" altLang="en-US">
                <a:solidFill>
                  <a:srgbClr val="BDBDB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分段和段页式的基本概念</a:t>
            </a:r>
          </a:p>
          <a:p>
            <a:pPr lvl="2">
              <a:spcBef>
                <a:spcPct val="25000"/>
              </a:spcBef>
              <a:buFont typeface="Wingdings" panose="05000000000000000000" pitchFamily="2" charset="2"/>
              <a:buChar char="ü"/>
            </a:pPr>
            <a:r>
              <a:rPr lang="zh-CN" altLang="en-US">
                <a:solidFill>
                  <a:srgbClr val="BDBDB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存储保护</a:t>
            </a:r>
          </a:p>
        </p:txBody>
      </p:sp>
      <p:sp>
        <p:nvSpPr>
          <p:cNvPr id="41988" name="AutoShape 4"/>
          <p:cNvSpPr>
            <a:spLocks/>
          </p:cNvSpPr>
          <p:nvPr/>
        </p:nvSpPr>
        <p:spPr bwMode="auto">
          <a:xfrm>
            <a:off x="3402013" y="1989138"/>
            <a:ext cx="360362" cy="1484312"/>
          </a:xfrm>
          <a:prstGeom prst="rightBrace">
            <a:avLst>
              <a:gd name="adj1" fmla="val 34325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41989" name="Text Box 5"/>
          <p:cNvSpPr txBox="1">
            <a:spLocks noChangeArrowheads="1"/>
          </p:cNvSpPr>
          <p:nvPr/>
        </p:nvSpPr>
        <p:spPr bwMode="auto">
          <a:xfrm>
            <a:off x="3851275" y="2528888"/>
            <a:ext cx="270033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000" b="1">
                <a:latin typeface="Arial" panose="020B0604020202020204" pitchFamily="34" charset="0"/>
                <a:ea typeface="微软雅黑" panose="020B0503020204020204" pitchFamily="34" charset="-122"/>
              </a:rPr>
              <a:t>描述基本原理、特点或工作过程</a:t>
            </a:r>
          </a:p>
        </p:txBody>
      </p:sp>
      <p:sp>
        <p:nvSpPr>
          <p:cNvPr id="41990" name="AutoShape 6"/>
          <p:cNvSpPr>
            <a:spLocks/>
          </p:cNvSpPr>
          <p:nvPr/>
        </p:nvSpPr>
        <p:spPr bwMode="auto">
          <a:xfrm>
            <a:off x="4841875" y="3924300"/>
            <a:ext cx="360363" cy="2654300"/>
          </a:xfrm>
          <a:prstGeom prst="rightBrace">
            <a:avLst>
              <a:gd name="adj1" fmla="val 61380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41991" name="Text Box 7"/>
          <p:cNvSpPr txBox="1">
            <a:spLocks noChangeArrowheads="1"/>
          </p:cNvSpPr>
          <p:nvPr/>
        </p:nvSpPr>
        <p:spPr bwMode="auto">
          <a:xfrm>
            <a:off x="5292725" y="4824413"/>
            <a:ext cx="2700338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000" b="1">
                <a:latin typeface="Arial" panose="020B0604020202020204" pitchFamily="34" charset="0"/>
                <a:ea typeface="微软雅黑" panose="020B0503020204020204" pitchFamily="34" charset="-122"/>
              </a:rPr>
              <a:t>描述基本原理、特点或工作过程，并能对具体问题进行分析</a:t>
            </a:r>
          </a:p>
        </p:txBody>
      </p:sp>
    </p:spTree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3011" name="内容占位符 2"/>
          <p:cNvSpPr>
            <a:spLocks noGrp="1"/>
          </p:cNvSpPr>
          <p:nvPr>
            <p:ph idx="1"/>
          </p:nvPr>
        </p:nvSpPr>
        <p:spPr>
          <a:xfrm>
            <a:off x="495300" y="1087438"/>
            <a:ext cx="3636963" cy="5591175"/>
          </a:xfrm>
        </p:spPr>
        <p:txBody>
          <a:bodyPr/>
          <a:lstStyle/>
          <a:p>
            <a:r>
              <a:rPr lang="zh-CN" altLang="en-US"/>
              <a:t>第一章 </a:t>
            </a:r>
            <a:r>
              <a:rPr lang="en-US" altLang="zh-CN"/>
              <a:t>1.5</a:t>
            </a:r>
            <a:r>
              <a:rPr lang="zh-CN" altLang="en-US"/>
              <a:t>节</a:t>
            </a:r>
            <a:endParaRPr lang="en-US" altLang="zh-CN"/>
          </a:p>
          <a:p>
            <a:r>
              <a:rPr lang="en-US" altLang="zh-CN"/>
              <a:t>1）CPI</a:t>
            </a:r>
            <a:r>
              <a:rPr lang="zh-CN" altLang="en-US"/>
              <a:t>及其计算</a:t>
            </a:r>
            <a:endParaRPr lang="en-US" altLang="zh-CN"/>
          </a:p>
          <a:p>
            <a:r>
              <a:rPr lang="zh-CN" altLang="en-US"/>
              <a:t>第二章 </a:t>
            </a:r>
            <a:r>
              <a:rPr lang="en-US" altLang="zh-CN"/>
              <a:t>2.2，2.3，2.6，2.7</a:t>
            </a:r>
            <a:r>
              <a:rPr lang="zh-CN" altLang="en-US"/>
              <a:t>节</a:t>
            </a:r>
            <a:endParaRPr lang="en-US" altLang="zh-CN"/>
          </a:p>
          <a:p>
            <a:r>
              <a:rPr lang="zh-CN" altLang="en-US"/>
              <a:t>（</a:t>
            </a:r>
            <a:r>
              <a:rPr lang="en-US" altLang="zh-CN"/>
              <a:t>2.7.5，2.7.7</a:t>
            </a:r>
            <a:r>
              <a:rPr lang="zh-CN" altLang="en-US"/>
              <a:t>关于浮点运算的不要）</a:t>
            </a:r>
            <a:endParaRPr lang="en-US" altLang="zh-CN"/>
          </a:p>
          <a:p>
            <a:r>
              <a:rPr lang="en-US" altLang="zh-CN"/>
              <a:t>1）</a:t>
            </a:r>
            <a:r>
              <a:rPr lang="zh-CN" altLang="en-US"/>
              <a:t>补码</a:t>
            </a:r>
            <a:endParaRPr lang="en-US" altLang="zh-CN"/>
          </a:p>
          <a:p>
            <a:r>
              <a:rPr lang="en-US" altLang="zh-CN"/>
              <a:t>2）IEEE 754</a:t>
            </a:r>
            <a:r>
              <a:rPr lang="zh-CN" altLang="en-US"/>
              <a:t>付点数据表示</a:t>
            </a:r>
            <a:endParaRPr lang="en-US" altLang="zh-CN"/>
          </a:p>
          <a:p>
            <a:r>
              <a:rPr lang="en-US" altLang="zh-CN"/>
              <a:t>3）</a:t>
            </a:r>
            <a:r>
              <a:rPr lang="zh-CN" altLang="en-US"/>
              <a:t>大端、小端数据表示</a:t>
            </a:r>
            <a:endParaRPr lang="en-US" altLang="zh-CN"/>
          </a:p>
          <a:p>
            <a:r>
              <a:rPr lang="en-US" altLang="zh-CN"/>
              <a:t>4）</a:t>
            </a:r>
            <a:r>
              <a:rPr lang="zh-CN" altLang="en-US"/>
              <a:t>位运算</a:t>
            </a:r>
            <a:endParaRPr lang="en-US" altLang="zh-CN"/>
          </a:p>
          <a:p>
            <a:r>
              <a:rPr lang="en-US" altLang="zh-CN"/>
              <a:t>5）</a:t>
            </a:r>
            <a:r>
              <a:rPr lang="zh-CN" altLang="en-US"/>
              <a:t>有符号数溢出问题</a:t>
            </a:r>
            <a:endParaRPr lang="en-US" altLang="zh-CN"/>
          </a:p>
          <a:p>
            <a:r>
              <a:rPr lang="zh-CN" altLang="en-US">
                <a:solidFill>
                  <a:srgbClr val="FF0000"/>
                </a:solidFill>
              </a:rPr>
              <a:t>浮点运算不考</a:t>
            </a:r>
          </a:p>
        </p:txBody>
      </p:sp>
      <p:sp>
        <p:nvSpPr>
          <p:cNvPr id="4" name="内容占位符 2"/>
          <p:cNvSpPr txBox="1">
            <a:spLocks/>
          </p:cNvSpPr>
          <p:nvPr/>
        </p:nvSpPr>
        <p:spPr bwMode="auto">
          <a:xfrm>
            <a:off x="5043488" y="1249363"/>
            <a:ext cx="3717925" cy="337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500" tIns="25400" rIns="63500" bIns="25400">
            <a:spAutoFit/>
          </a:bodyPr>
          <a:lstStyle>
            <a:lvl1pPr marL="203200" indent="-203200" algn="l">
              <a:spcBef>
                <a:spcPct val="100000"/>
              </a:spcBef>
              <a:buSzPct val="100000"/>
              <a:buChar char="°"/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685800" indent="-190500" algn="l">
              <a:spcBef>
                <a:spcPct val="40000"/>
              </a:spcBef>
              <a:buSzPct val="100000"/>
              <a:buChar char="•"/>
              <a:defRPr b="1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257300" indent="-342900" algn="l">
              <a:spcBef>
                <a:spcPct val="40000"/>
              </a:spcBef>
              <a:buSzPct val="100000"/>
              <a:buChar char="-"/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714500" indent="-3429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171700" indent="-342900" algn="l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28900" indent="-342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086100" indent="-342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43300" indent="-342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00500" indent="-342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800"/>
              <a:t>第三章 </a:t>
            </a:r>
            <a:r>
              <a:rPr lang="en-US" altLang="zh-CN" sz="1800"/>
              <a:t>3.4，3.5，3.6</a:t>
            </a:r>
            <a:r>
              <a:rPr lang="zh-CN" altLang="en-US" sz="1800"/>
              <a:t>节</a:t>
            </a:r>
            <a:endParaRPr lang="en-US" altLang="zh-CN" sz="1800"/>
          </a:p>
          <a:p>
            <a:r>
              <a:rPr lang="en-US" altLang="zh-CN" sz="1800"/>
              <a:t>1）</a:t>
            </a:r>
            <a:r>
              <a:rPr lang="zh-CN" altLang="en-US" sz="1800"/>
              <a:t>过程调用、选择、循环</a:t>
            </a:r>
            <a:endParaRPr lang="en-US" altLang="zh-CN" sz="1800"/>
          </a:p>
          <a:p>
            <a:r>
              <a:rPr lang="en-US" altLang="zh-CN" sz="1800"/>
              <a:t>2）</a:t>
            </a:r>
            <a:r>
              <a:rPr lang="zh-CN" altLang="en-US" sz="1800"/>
              <a:t>栈帧</a:t>
            </a:r>
            <a:endParaRPr lang="en-US" altLang="zh-CN" sz="1800"/>
          </a:p>
          <a:p>
            <a:r>
              <a:rPr lang="en-US" altLang="zh-CN" sz="1800"/>
              <a:t>3）</a:t>
            </a:r>
            <a:r>
              <a:rPr lang="zh-CN" altLang="en-US" sz="1800"/>
              <a:t>复杂数据类型</a:t>
            </a:r>
            <a:endParaRPr lang="en-US" altLang="zh-CN" sz="1800"/>
          </a:p>
          <a:p>
            <a:r>
              <a:rPr lang="en-US" altLang="zh-CN" sz="1800"/>
              <a:t>4）</a:t>
            </a:r>
            <a:r>
              <a:rPr lang="zh-CN" altLang="en-US" sz="1800"/>
              <a:t>缓冲区溢出</a:t>
            </a:r>
            <a:endParaRPr lang="en-US" altLang="zh-CN" sz="1800"/>
          </a:p>
          <a:p>
            <a:r>
              <a:rPr lang="en-US" altLang="zh-CN" sz="1800"/>
              <a:t>（3.1~3.3</a:t>
            </a:r>
            <a:r>
              <a:rPr lang="zh-CN" altLang="en-US" sz="1800"/>
              <a:t>基础知识，学生自行掌握）</a:t>
            </a:r>
          </a:p>
        </p:txBody>
      </p:sp>
    </p:spTree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5000"/>
              </a:lnSpc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第一章 计算机系统概述</a:t>
            </a:r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43011" name="内容占位符 2"/>
          <p:cNvSpPr>
            <a:spLocks noGrp="1"/>
          </p:cNvSpPr>
          <p:nvPr>
            <p:ph idx="1"/>
          </p:nvPr>
        </p:nvSpPr>
        <p:spPr>
          <a:xfrm>
            <a:off x="495300" y="1295400"/>
            <a:ext cx="8191500" cy="3565525"/>
          </a:xfrm>
        </p:spPr>
        <p:txBody>
          <a:bodyPr/>
          <a:lstStyle/>
          <a:p>
            <a:pPr>
              <a:lnSpc>
                <a:spcPct val="105000"/>
              </a:lnSpc>
              <a:defRPr/>
            </a:pPr>
            <a:r>
              <a:rPr lang="en-US" altLang="zh-CN" sz="3200" dirty="0">
                <a:solidFill>
                  <a:schemeClr val="bg2">
                    <a:lumMod val="40000"/>
                    <a:lumOff val="60000"/>
                  </a:schemeClr>
                </a:solidFill>
                <a:latin typeface="微软雅黑" pitchFamily="34" charset="-122"/>
                <a:ea typeface="微软雅黑" pitchFamily="34" charset="-122"/>
              </a:rPr>
              <a:t>1-2</a:t>
            </a:r>
          </a:p>
          <a:p>
            <a:pPr>
              <a:lnSpc>
                <a:spcPct val="105000"/>
              </a:lnSpc>
              <a:defRPr/>
            </a:pPr>
            <a:r>
              <a:rPr lang="en-US" altLang="zh-CN" sz="3200" dirty="0">
                <a:solidFill>
                  <a:schemeClr val="bg2">
                    <a:lumMod val="40000"/>
                    <a:lumOff val="60000"/>
                  </a:schemeClr>
                </a:solidFill>
                <a:latin typeface="微软雅黑" pitchFamily="34" charset="-122"/>
                <a:ea typeface="微软雅黑" pitchFamily="34" charset="-122"/>
              </a:rPr>
              <a:t>1-4</a:t>
            </a:r>
          </a:p>
          <a:p>
            <a:pPr>
              <a:lnSpc>
                <a:spcPct val="105000"/>
              </a:lnSpc>
              <a:defRPr/>
            </a:pPr>
            <a:r>
              <a:rPr lang="en-US" altLang="zh-CN" sz="3200" dirty="0">
                <a:latin typeface="微软雅黑" pitchFamily="34" charset="-122"/>
                <a:ea typeface="微软雅黑" pitchFamily="34" charset="-122"/>
              </a:rPr>
              <a:t>1-6</a:t>
            </a:r>
          </a:p>
          <a:p>
            <a:pPr>
              <a:lnSpc>
                <a:spcPct val="105000"/>
              </a:lnSpc>
              <a:defRPr/>
            </a:pPr>
            <a:r>
              <a:rPr lang="en-US" altLang="zh-CN" sz="3200" dirty="0">
                <a:latin typeface="微软雅黑" pitchFamily="34" charset="-122"/>
                <a:ea typeface="微软雅黑" pitchFamily="34" charset="-122"/>
              </a:rPr>
              <a:t>1-7</a:t>
            </a:r>
          </a:p>
        </p:txBody>
      </p:sp>
    </p:spTree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5000"/>
              </a:lnSpc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第二章 数据的机器级表示与处理</a:t>
            </a:r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44035" name="内容占位符 2"/>
          <p:cNvSpPr>
            <a:spLocks noGrp="1"/>
          </p:cNvSpPr>
          <p:nvPr>
            <p:ph sz="half" idx="1"/>
          </p:nvPr>
        </p:nvSpPr>
        <p:spPr>
          <a:xfrm>
            <a:off x="495300" y="1295400"/>
            <a:ext cx="4019550" cy="4919663"/>
          </a:xfrm>
        </p:spPr>
        <p:txBody>
          <a:bodyPr/>
          <a:lstStyle/>
          <a:p>
            <a:pPr>
              <a:lnSpc>
                <a:spcPct val="105000"/>
              </a:lnSpc>
              <a:defRPr/>
            </a:pPr>
            <a:r>
              <a:rPr lang="en-US" altLang="zh-CN" dirty="0">
                <a:solidFill>
                  <a:schemeClr val="bg2">
                    <a:lumMod val="40000"/>
                    <a:lumOff val="60000"/>
                  </a:schemeClr>
                </a:solidFill>
                <a:latin typeface="微软雅黑" pitchFamily="34" charset="-122"/>
                <a:ea typeface="微软雅黑" pitchFamily="34" charset="-122"/>
              </a:rPr>
              <a:t>2-2</a:t>
            </a:r>
          </a:p>
          <a:p>
            <a:pPr>
              <a:lnSpc>
                <a:spcPct val="105000"/>
              </a:lnSpc>
              <a:defRPr/>
            </a:pPr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2-9</a:t>
            </a:r>
          </a:p>
          <a:p>
            <a:pPr>
              <a:lnSpc>
                <a:spcPct val="105000"/>
              </a:lnSpc>
              <a:defRPr/>
            </a:pPr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2.10</a:t>
            </a:r>
          </a:p>
          <a:p>
            <a:pPr>
              <a:lnSpc>
                <a:spcPct val="105000"/>
              </a:lnSpc>
              <a:defRPr/>
            </a:pPr>
            <a:r>
              <a:rPr lang="en-US" altLang="zh-CN" dirty="0">
                <a:solidFill>
                  <a:schemeClr val="bg2">
                    <a:lumMod val="40000"/>
                    <a:lumOff val="60000"/>
                  </a:schemeClr>
                </a:solidFill>
                <a:latin typeface="微软雅黑" pitchFamily="34" charset="-122"/>
                <a:ea typeface="微软雅黑" pitchFamily="34" charset="-122"/>
              </a:rPr>
              <a:t>2.11</a:t>
            </a:r>
          </a:p>
          <a:p>
            <a:pPr>
              <a:lnSpc>
                <a:spcPct val="105000"/>
              </a:lnSpc>
              <a:defRPr/>
            </a:pPr>
            <a:r>
              <a:rPr lang="en-US" altLang="zh-CN" dirty="0">
                <a:solidFill>
                  <a:schemeClr val="bg2">
                    <a:lumMod val="40000"/>
                    <a:lumOff val="60000"/>
                  </a:schemeClr>
                </a:solidFill>
                <a:latin typeface="微软雅黑" pitchFamily="34" charset="-122"/>
                <a:ea typeface="微软雅黑" pitchFamily="34" charset="-122"/>
              </a:rPr>
              <a:t>2.12</a:t>
            </a:r>
          </a:p>
          <a:p>
            <a:pPr>
              <a:lnSpc>
                <a:spcPct val="105000"/>
              </a:lnSpc>
              <a:defRPr/>
            </a:pPr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2-18</a:t>
            </a:r>
          </a:p>
        </p:txBody>
      </p:sp>
      <p:sp>
        <p:nvSpPr>
          <p:cNvPr id="45060" name="内容占位符 3"/>
          <p:cNvSpPr>
            <a:spLocks noGrp="1"/>
          </p:cNvSpPr>
          <p:nvPr>
            <p:ph sz="half" idx="2"/>
          </p:nvPr>
        </p:nvSpPr>
        <p:spPr>
          <a:xfrm>
            <a:off x="2895600" y="1284288"/>
            <a:ext cx="4019550" cy="4919662"/>
          </a:xfrm>
        </p:spPr>
        <p:txBody>
          <a:bodyPr/>
          <a:lstStyle/>
          <a:p>
            <a:pPr>
              <a:lnSpc>
                <a:spcPct val="105000"/>
              </a:lnSpc>
            </a:pP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2-21</a:t>
            </a:r>
          </a:p>
          <a:p>
            <a:pPr>
              <a:lnSpc>
                <a:spcPct val="105000"/>
              </a:lnSpc>
            </a:pP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2-24</a:t>
            </a:r>
          </a:p>
          <a:p>
            <a:pPr>
              <a:lnSpc>
                <a:spcPct val="105000"/>
              </a:lnSpc>
            </a:pP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2-28</a:t>
            </a:r>
          </a:p>
          <a:p>
            <a:pPr>
              <a:lnSpc>
                <a:spcPct val="105000"/>
              </a:lnSpc>
            </a:pP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2-29</a:t>
            </a:r>
          </a:p>
          <a:p>
            <a:pPr>
              <a:lnSpc>
                <a:spcPct val="105000"/>
              </a:lnSpc>
            </a:pP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2-31</a:t>
            </a:r>
          </a:p>
          <a:p>
            <a:pPr>
              <a:lnSpc>
                <a:spcPct val="105000"/>
              </a:lnSpc>
            </a:pP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2-34</a:t>
            </a:r>
          </a:p>
        </p:txBody>
      </p:sp>
      <p:sp>
        <p:nvSpPr>
          <p:cNvPr id="45061" name="内容占位符 3"/>
          <p:cNvSpPr txBox="1">
            <a:spLocks/>
          </p:cNvSpPr>
          <p:nvPr/>
        </p:nvSpPr>
        <p:spPr bwMode="auto">
          <a:xfrm>
            <a:off x="5360988" y="1284288"/>
            <a:ext cx="401955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500" tIns="25400" rIns="63500" bIns="25400">
            <a:spAutoFit/>
          </a:bodyPr>
          <a:lstStyle>
            <a:lvl1pPr marL="203200" indent="-203200" algn="l">
              <a:spcBef>
                <a:spcPct val="100000"/>
              </a:spcBef>
              <a:buSzPct val="100000"/>
              <a:buChar char="°"/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685800" indent="-190500" algn="l">
              <a:spcBef>
                <a:spcPct val="40000"/>
              </a:spcBef>
              <a:buSzPct val="100000"/>
              <a:buChar char="•"/>
              <a:defRPr b="1">
                <a:solidFill>
                  <a:schemeClr val="accent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257300" indent="-342900" algn="l">
              <a:spcBef>
                <a:spcPct val="40000"/>
              </a:spcBef>
              <a:buSzPct val="100000"/>
              <a:buChar char="-"/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714500" indent="-3429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171700" indent="-342900" algn="l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628900" indent="-342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086100" indent="-342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543300" indent="-342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000500" indent="-342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5000"/>
              </a:lnSpc>
            </a:pP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2-35</a:t>
            </a:r>
          </a:p>
        </p:txBody>
      </p:sp>
    </p:spTree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5000"/>
              </a:lnSpc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第三章 程序的转换及机器级表示</a:t>
            </a:r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45059" name="内容占位符 2"/>
          <p:cNvSpPr>
            <a:spLocks noGrp="1"/>
          </p:cNvSpPr>
          <p:nvPr>
            <p:ph sz="half" idx="2"/>
          </p:nvPr>
        </p:nvSpPr>
        <p:spPr>
          <a:xfrm>
            <a:off x="457200" y="1204913"/>
            <a:ext cx="4040188" cy="4981575"/>
          </a:xfrm>
        </p:spPr>
        <p:txBody>
          <a:bodyPr/>
          <a:lstStyle/>
          <a:p>
            <a:pPr>
              <a:lnSpc>
                <a:spcPct val="105000"/>
              </a:lnSpc>
              <a:defRPr/>
            </a:pPr>
            <a:r>
              <a:rPr lang="en-US" altLang="zh-CN" dirty="0">
                <a:solidFill>
                  <a:schemeClr val="bg2">
                    <a:lumMod val="40000"/>
                    <a:lumOff val="60000"/>
                  </a:schemeClr>
                </a:solidFill>
                <a:latin typeface="微软雅黑" pitchFamily="34" charset="-122"/>
                <a:ea typeface="微软雅黑" pitchFamily="34" charset="-122"/>
              </a:rPr>
              <a:t>3-2</a:t>
            </a:r>
          </a:p>
          <a:p>
            <a:pPr>
              <a:lnSpc>
                <a:spcPct val="105000"/>
              </a:lnSpc>
              <a:defRPr/>
            </a:pPr>
            <a:r>
              <a:rPr lang="en-US" altLang="zh-CN" dirty="0">
                <a:solidFill>
                  <a:schemeClr val="bg2">
                    <a:lumMod val="40000"/>
                    <a:lumOff val="60000"/>
                  </a:schemeClr>
                </a:solidFill>
                <a:latin typeface="微软雅黑" pitchFamily="34" charset="-122"/>
                <a:ea typeface="微软雅黑" pitchFamily="34" charset="-122"/>
              </a:rPr>
              <a:t>3-3</a:t>
            </a:r>
          </a:p>
          <a:p>
            <a:pPr>
              <a:lnSpc>
                <a:spcPct val="105000"/>
              </a:lnSpc>
              <a:defRPr/>
            </a:pPr>
            <a:r>
              <a:rPr lang="en-US" altLang="zh-CN" dirty="0">
                <a:solidFill>
                  <a:schemeClr val="bg2">
                    <a:lumMod val="40000"/>
                    <a:lumOff val="60000"/>
                  </a:schemeClr>
                </a:solidFill>
                <a:latin typeface="微软雅黑" pitchFamily="34" charset="-122"/>
                <a:ea typeface="微软雅黑" pitchFamily="34" charset="-122"/>
              </a:rPr>
              <a:t>3-5</a:t>
            </a:r>
          </a:p>
          <a:p>
            <a:pPr>
              <a:lnSpc>
                <a:spcPct val="105000"/>
              </a:lnSpc>
              <a:defRPr/>
            </a:pPr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3-6</a:t>
            </a:r>
          </a:p>
          <a:p>
            <a:pPr>
              <a:lnSpc>
                <a:spcPct val="105000"/>
              </a:lnSpc>
              <a:defRPr/>
            </a:pPr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3-8</a:t>
            </a:r>
          </a:p>
          <a:p>
            <a:pPr>
              <a:lnSpc>
                <a:spcPct val="105000"/>
              </a:lnSpc>
              <a:defRPr/>
            </a:pPr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3-10</a:t>
            </a:r>
          </a:p>
          <a:p>
            <a:pPr>
              <a:lnSpc>
                <a:spcPct val="105000"/>
              </a:lnSpc>
              <a:defRPr/>
            </a:pPr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3-11</a:t>
            </a:r>
          </a:p>
        </p:txBody>
      </p:sp>
      <p:sp>
        <p:nvSpPr>
          <p:cNvPr id="46084" name="内容占位符 3"/>
          <p:cNvSpPr>
            <a:spLocks noGrp="1"/>
          </p:cNvSpPr>
          <p:nvPr>
            <p:ph sz="quarter" idx="4"/>
          </p:nvPr>
        </p:nvSpPr>
        <p:spPr>
          <a:xfrm>
            <a:off x="4645025" y="1074738"/>
            <a:ext cx="4041775" cy="5738812"/>
          </a:xfrm>
        </p:spPr>
        <p:txBody>
          <a:bodyPr/>
          <a:lstStyle/>
          <a:p>
            <a:pPr>
              <a:lnSpc>
                <a:spcPct val="105000"/>
              </a:lnSpc>
            </a:pP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3-14</a:t>
            </a:r>
          </a:p>
          <a:p>
            <a:pPr>
              <a:lnSpc>
                <a:spcPct val="105000"/>
              </a:lnSpc>
            </a:pP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3-17</a:t>
            </a:r>
          </a:p>
          <a:p>
            <a:pPr>
              <a:lnSpc>
                <a:spcPct val="105000"/>
              </a:lnSpc>
            </a:pP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3-19</a:t>
            </a:r>
          </a:p>
          <a:p>
            <a:pPr>
              <a:lnSpc>
                <a:spcPct val="105000"/>
              </a:lnSpc>
            </a:pP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3-21</a:t>
            </a:r>
          </a:p>
          <a:p>
            <a:pPr>
              <a:lnSpc>
                <a:spcPct val="105000"/>
              </a:lnSpc>
            </a:pP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3-22</a:t>
            </a:r>
          </a:p>
          <a:p>
            <a:pPr>
              <a:lnSpc>
                <a:spcPct val="105000"/>
              </a:lnSpc>
            </a:pP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3-23</a:t>
            </a:r>
          </a:p>
          <a:p>
            <a:pPr>
              <a:lnSpc>
                <a:spcPct val="105000"/>
              </a:lnSpc>
            </a:pP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3-28</a:t>
            </a:r>
          </a:p>
          <a:p>
            <a:pPr>
              <a:lnSpc>
                <a:spcPct val="105000"/>
              </a:lnSpc>
            </a:pPr>
            <a:endParaRPr lang="en-US" altLang="zh-CN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5000"/>
              </a:lnSpc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第四章 程序的链接</a:t>
            </a:r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47107" name="内容占位符 2"/>
          <p:cNvSpPr>
            <a:spLocks noGrp="1"/>
          </p:cNvSpPr>
          <p:nvPr>
            <p:ph idx="1"/>
          </p:nvPr>
        </p:nvSpPr>
        <p:spPr>
          <a:xfrm>
            <a:off x="495300" y="1295400"/>
            <a:ext cx="8191500" cy="1477963"/>
          </a:xfrm>
        </p:spPr>
        <p:txBody>
          <a:bodyPr/>
          <a:lstStyle/>
          <a:p>
            <a:pPr>
              <a:lnSpc>
                <a:spcPct val="105000"/>
              </a:lnSpc>
            </a:pP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4-5</a:t>
            </a:r>
          </a:p>
          <a:p>
            <a:pPr>
              <a:lnSpc>
                <a:spcPct val="105000"/>
              </a:lnSpc>
            </a:pP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4-7</a:t>
            </a:r>
          </a:p>
          <a:p>
            <a:pPr>
              <a:lnSpc>
                <a:spcPct val="105000"/>
              </a:lnSpc>
            </a:pP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4-10</a:t>
            </a:r>
          </a:p>
        </p:txBody>
      </p:sp>
    </p:spTree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5000"/>
              </a:lnSpc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第五章 程序的执行</a:t>
            </a:r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48131" name="内容占位符 2"/>
          <p:cNvSpPr>
            <a:spLocks noGrp="1"/>
          </p:cNvSpPr>
          <p:nvPr>
            <p:ph idx="1"/>
          </p:nvPr>
        </p:nvSpPr>
        <p:spPr>
          <a:xfrm>
            <a:off x="495300" y="1295400"/>
            <a:ext cx="8191500" cy="909638"/>
          </a:xfrm>
        </p:spPr>
        <p:txBody>
          <a:bodyPr/>
          <a:lstStyle/>
          <a:p>
            <a:pPr>
              <a:lnSpc>
                <a:spcPct val="105000"/>
              </a:lnSpc>
            </a:pP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5-9</a:t>
            </a:r>
          </a:p>
          <a:p>
            <a:pPr>
              <a:lnSpc>
                <a:spcPct val="105000"/>
              </a:lnSpc>
            </a:pP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5-11</a:t>
            </a:r>
          </a:p>
        </p:txBody>
      </p:sp>
    </p:spTree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5000"/>
              </a:lnSpc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第六章 层次结构存储系统</a:t>
            </a:r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49155" name="内容占位符 2"/>
          <p:cNvSpPr>
            <a:spLocks noGrp="1"/>
          </p:cNvSpPr>
          <p:nvPr>
            <p:ph idx="1"/>
          </p:nvPr>
        </p:nvSpPr>
        <p:spPr>
          <a:xfrm>
            <a:off x="495300" y="1295400"/>
            <a:ext cx="8191500" cy="322263"/>
          </a:xfrm>
        </p:spPr>
        <p:txBody>
          <a:bodyPr/>
          <a:lstStyle/>
          <a:p>
            <a:pPr>
              <a:lnSpc>
                <a:spcPct val="105000"/>
              </a:lnSpc>
            </a:pPr>
            <a:r>
              <a:rPr lang="en-US" altLang="zh-CN"/>
              <a:t>6-11</a:t>
            </a:r>
          </a:p>
        </p:txBody>
      </p:sp>
    </p:spTree>
  </p:cSld>
  <p:clrMapOvr>
    <a:masterClrMapping/>
  </p:clrMapOvr>
  <p:transition spd="med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标题 1"/>
          <p:cNvSpPr>
            <a:spLocks noGrp="1"/>
          </p:cNvSpPr>
          <p:nvPr>
            <p:ph type="title"/>
          </p:nvPr>
        </p:nvSpPr>
        <p:spPr>
          <a:xfrm>
            <a:off x="800100" y="228600"/>
            <a:ext cx="5629275" cy="373063"/>
          </a:xfrm>
        </p:spPr>
        <p:txBody>
          <a:bodyPr/>
          <a:lstStyle/>
          <a:p>
            <a:r>
              <a:rPr lang="zh-CN" altLang="en-US"/>
              <a:t>考试</a:t>
            </a:r>
          </a:p>
        </p:txBody>
      </p:sp>
      <p:sp>
        <p:nvSpPr>
          <p:cNvPr id="50179" name="内容占位符 2"/>
          <p:cNvSpPr>
            <a:spLocks noGrp="1"/>
          </p:cNvSpPr>
          <p:nvPr>
            <p:ph idx="1"/>
          </p:nvPr>
        </p:nvSpPr>
        <p:spPr>
          <a:xfrm>
            <a:off x="495300" y="1295400"/>
            <a:ext cx="8191500" cy="3098800"/>
          </a:xfrm>
        </p:spPr>
        <p:txBody>
          <a:bodyPr/>
          <a:lstStyle/>
          <a:p>
            <a:r>
              <a:rPr lang="zh-CN" altLang="en-US"/>
              <a:t>闭卷考试</a:t>
            </a:r>
            <a:endParaRPr lang="en-US" altLang="zh-CN"/>
          </a:p>
          <a:p>
            <a:r>
              <a:rPr lang="zh-CN" altLang="en-US"/>
              <a:t>复习题：</a:t>
            </a:r>
            <a:r>
              <a:rPr lang="en-US" altLang="zh-CN"/>
              <a:t>75%</a:t>
            </a:r>
          </a:p>
          <a:p>
            <a:r>
              <a:rPr lang="zh-CN" altLang="en-US"/>
              <a:t>试验相关题目：</a:t>
            </a:r>
            <a:r>
              <a:rPr lang="en-US" altLang="zh-CN"/>
              <a:t>20%</a:t>
            </a:r>
          </a:p>
          <a:p>
            <a:r>
              <a:rPr lang="zh-CN" altLang="en-US"/>
              <a:t>思考题：</a:t>
            </a:r>
            <a:r>
              <a:rPr lang="en-US" altLang="zh-CN"/>
              <a:t>5%</a:t>
            </a:r>
          </a:p>
          <a:p>
            <a:endParaRPr lang="en-US" altLang="zh-CN"/>
          </a:p>
          <a:p>
            <a:r>
              <a:rPr lang="zh-CN" altLang="en-US"/>
              <a:t>最终成绩</a:t>
            </a:r>
            <a:r>
              <a:rPr lang="en-US" altLang="zh-CN"/>
              <a:t>=</a:t>
            </a:r>
            <a:r>
              <a:rPr lang="zh-CN" altLang="en-US"/>
              <a:t>考试成绩？</a:t>
            </a:r>
            <a:r>
              <a:rPr lang="en-US" altLang="zh-CN"/>
              <a:t>+</a:t>
            </a:r>
            <a:r>
              <a:rPr lang="zh-CN" altLang="en-US"/>
              <a:t>实验成绩*？</a:t>
            </a:r>
            <a:r>
              <a:rPr lang="en-US" altLang="zh-CN"/>
              <a:t>+</a:t>
            </a:r>
            <a:r>
              <a:rPr lang="zh-CN" altLang="en-US"/>
              <a:t>作业*？</a:t>
            </a:r>
          </a:p>
        </p:txBody>
      </p:sp>
    </p:spTree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灯片编号占位符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6858000" y="6553200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87D0A98A-E13F-4AE1-9A00-F80023BDE7DD}" type="slidenum">
              <a:rPr lang="zh-CN" altLang="en-US"/>
              <a:pPr/>
              <a:t>49</a:t>
            </a:fld>
            <a:endParaRPr lang="en-US" altLang="zh-CN"/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295400"/>
            <a:ext cx="8459788" cy="3263900"/>
          </a:xfrm>
        </p:spPr>
        <p:txBody>
          <a:bodyPr/>
          <a:lstStyle/>
          <a:p>
            <a:pPr lvl="1">
              <a:buFontTx/>
              <a:buNone/>
            </a:pPr>
            <a:endParaRPr lang="zh-CN" altLang="en-US" sz="3700">
              <a:solidFill>
                <a:srgbClr val="FF3300"/>
              </a:solidFill>
              <a:ea typeface="黑体" panose="02010609060101010101" pitchFamily="49" charset="-122"/>
            </a:endParaRPr>
          </a:p>
          <a:p>
            <a:pPr lvl="1">
              <a:buFontTx/>
              <a:buNone/>
            </a:pPr>
            <a:endParaRPr lang="zh-CN" altLang="en-US" sz="3700">
              <a:solidFill>
                <a:srgbClr val="FF3300"/>
              </a:solidFill>
              <a:ea typeface="黑体" panose="02010609060101010101" pitchFamily="49" charset="-122"/>
            </a:endParaRPr>
          </a:p>
          <a:p>
            <a:pPr lvl="1">
              <a:buFontTx/>
              <a:buNone/>
            </a:pPr>
            <a:r>
              <a:rPr lang="zh-CN" altLang="en-US" sz="5000">
                <a:solidFill>
                  <a:srgbClr val="FF3300"/>
                </a:solidFill>
                <a:ea typeface="黑体" panose="02010609060101010101" pitchFamily="49" charset="-122"/>
              </a:rPr>
              <a:t>预祝大家考试取得好成绩！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slides">
  <a:themeElements>
    <a:clrScheme name="">
      <a:dk1>
        <a:srgbClr val="000000"/>
      </a:dk1>
      <a:lt1>
        <a:srgbClr val="FFFFFF"/>
      </a:lt1>
      <a:dk2>
        <a:srgbClr val="081D58"/>
      </a:dk2>
      <a:lt2>
        <a:srgbClr val="919191"/>
      </a:lt2>
      <a:accent1>
        <a:srgbClr val="FC0128"/>
      </a:accent1>
      <a:accent2>
        <a:srgbClr val="063DE8"/>
      </a:accent2>
      <a:accent3>
        <a:srgbClr val="FFFFFF"/>
      </a:accent3>
      <a:accent4>
        <a:srgbClr val="000000"/>
      </a:accent4>
      <a:accent5>
        <a:srgbClr val="FDAAAC"/>
      </a:accent5>
      <a:accent6>
        <a:srgbClr val="0536D2"/>
      </a:accent6>
      <a:hlink>
        <a:srgbClr val="12A5C8"/>
      </a:hlink>
      <a:folHlink>
        <a:srgbClr val="EAEC5E"/>
      </a:folHlink>
    </a:clrScheme>
    <a:fontScheme name="slides">
      <a:majorFont>
        <a:latin typeface="Arial"/>
        <a:ea typeface="宋体"/>
        <a:cs typeface="Arial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slid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s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s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81D58"/>
      </a:dk2>
      <a:lt2>
        <a:srgbClr val="919191"/>
      </a:lt2>
      <a:accent1>
        <a:srgbClr val="FC0128"/>
      </a:accent1>
      <a:accent2>
        <a:srgbClr val="063DE8"/>
      </a:accent2>
      <a:accent3>
        <a:srgbClr val="FFFFFF"/>
      </a:accent3>
      <a:accent4>
        <a:srgbClr val="000000"/>
      </a:accent4>
      <a:accent5>
        <a:srgbClr val="FDAAAC"/>
      </a:accent5>
      <a:accent6>
        <a:srgbClr val="0536D2"/>
      </a:accent6>
      <a:hlink>
        <a:srgbClr val="00DFCA"/>
      </a:hlink>
      <a:folHlink>
        <a:srgbClr val="EAEC5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81D58"/>
      </a:dk2>
      <a:lt2>
        <a:srgbClr val="919191"/>
      </a:lt2>
      <a:accent1>
        <a:srgbClr val="FC0128"/>
      </a:accent1>
      <a:accent2>
        <a:srgbClr val="063DE8"/>
      </a:accent2>
      <a:accent3>
        <a:srgbClr val="FFFFFF"/>
      </a:accent3>
      <a:accent4>
        <a:srgbClr val="000000"/>
      </a:accent4>
      <a:accent5>
        <a:srgbClr val="FDAAAC"/>
      </a:accent5>
      <a:accent6>
        <a:srgbClr val="0536D2"/>
      </a:accent6>
      <a:hlink>
        <a:srgbClr val="00DFCA"/>
      </a:hlink>
      <a:folHlink>
        <a:srgbClr val="EAEC5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Designs\Blends.pot</Template>
  <TotalTime>46337057</TotalTime>
  <Pages>33</Pages>
  <Words>4267</Words>
  <Application>Microsoft Office PowerPoint</Application>
  <PresentationFormat>信纸(8.5x11 英寸)</PresentationFormat>
  <Paragraphs>706</Paragraphs>
  <Slides>49</Slides>
  <Notes>6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49</vt:i4>
      </vt:variant>
    </vt:vector>
  </HeadingPairs>
  <TitlesOfParts>
    <vt:vector size="50" baseType="lpstr">
      <vt:lpstr>slides</vt:lpstr>
      <vt:lpstr>  计算机是如何执行程序的？   </vt:lpstr>
      <vt:lpstr>主要内容</vt:lpstr>
      <vt:lpstr>PC里面长啥样啊？</vt:lpstr>
      <vt:lpstr>PC主板是啥？</vt:lpstr>
      <vt:lpstr>PC主存储器芯片</vt:lpstr>
      <vt:lpstr>计算机中的芯片是什么啊？ </vt:lpstr>
      <vt:lpstr>集成电路芯片是怎么造出来的呢？</vt:lpstr>
      <vt:lpstr>Pentium4处理器芯片内部布局</vt:lpstr>
      <vt:lpstr>南京大学学生设计的CPU框图</vt:lpstr>
      <vt:lpstr>计算机系统到底是干什么的呢？</vt:lpstr>
      <vt:lpstr>计算机是按照什么思路造出来的呢？</vt:lpstr>
      <vt:lpstr>一台计算机到底有哪几部分组成呢？</vt:lpstr>
      <vt:lpstr>Hardware/Software  Interface（界面）</vt:lpstr>
      <vt:lpstr>指令是啥呢？</vt:lpstr>
      <vt:lpstr>软件到底有哪几类啊？</vt:lpstr>
      <vt:lpstr>一个典型程序的转换处理过程</vt:lpstr>
      <vt:lpstr>Hello程序的数据流动过程</vt:lpstr>
      <vt:lpstr>例子：程序的机器级表示与执行</vt:lpstr>
      <vt:lpstr>subl $1, %edx指令的执行结果</vt:lpstr>
      <vt:lpstr>cpml %edx,%eax指令的执行结果</vt:lpstr>
      <vt:lpstr>jbe .L3指令的执行结果</vt:lpstr>
      <vt:lpstr>例子：程序的机器级表示与执行</vt:lpstr>
      <vt:lpstr>subl $1, %eax指令的执行结果</vt:lpstr>
      <vt:lpstr>cpml %edx,%eax指令的执行结果</vt:lpstr>
      <vt:lpstr>jle .L3指令的执行结果</vt:lpstr>
      <vt:lpstr>计算机一定会得到你想的结果吗？</vt:lpstr>
      <vt:lpstr>计算机一定会得到你想的结果吗？</vt:lpstr>
      <vt:lpstr>计算机一定会得到你想的结果吗？</vt:lpstr>
      <vt:lpstr>计算机一定会得到你想的结果吗？</vt:lpstr>
      <vt:lpstr>PowerPoint 演示文稿</vt:lpstr>
      <vt:lpstr>该课程的主要学习内容</vt:lpstr>
      <vt:lpstr>总结</vt:lpstr>
      <vt:lpstr>美国名校相关课程网站</vt:lpstr>
      <vt:lpstr>第一章 计算机系统概述</vt:lpstr>
      <vt:lpstr>第二章 数据的机器级表示和处理</vt:lpstr>
      <vt:lpstr>第三章 程序的转换及机器级表示</vt:lpstr>
      <vt:lpstr>第三章 程序的转换及机器级表示</vt:lpstr>
      <vt:lpstr>第四章 程序的链接</vt:lpstr>
      <vt:lpstr>第五章 程序的执行</vt:lpstr>
      <vt:lpstr>第六章 层次结构存储系统</vt:lpstr>
      <vt:lpstr>PowerPoint 演示文稿</vt:lpstr>
      <vt:lpstr>第一章 计算机系统概述</vt:lpstr>
      <vt:lpstr>第二章 数据的机器级表示与处理</vt:lpstr>
      <vt:lpstr>第三章 程序的转换及机器级表示</vt:lpstr>
      <vt:lpstr>第四章 程序的链接</vt:lpstr>
      <vt:lpstr>第五章 程序的执行</vt:lpstr>
      <vt:lpstr>第六章 层次结构存储系统</vt:lpstr>
      <vt:lpstr>考试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Organization and Architecture</dc:title>
  <dc:subject>Basic Concepts</dc:subject>
  <dc:creator>cfyuan</dc:creator>
  <cp:lastModifiedBy>User</cp:lastModifiedBy>
  <cp:revision>872</cp:revision>
  <cp:lastPrinted>1998-05-11T16:40:26Z</cp:lastPrinted>
  <dcterms:created xsi:type="dcterms:W3CDTF">1996-09-09T11:21:30Z</dcterms:created>
  <dcterms:modified xsi:type="dcterms:W3CDTF">2016-05-15T06:53:32Z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2</vt:i4>
  </property>
  <property fmtid="{D5CDD505-2E9C-101B-9397-08002B2CF9AE}" pid="3" name="GraphicType">
    <vt:i4>2</vt:i4>
  </property>
  <property fmtid="{D5CDD505-2E9C-101B-9397-08002B2CF9AE}" pid="4" name="Compression">
    <vt:i4>100</vt:i4>
  </property>
  <property fmtid="{D5CDD505-2E9C-101B-9397-08002B2CF9AE}" pid="5" name="ScreenSize">
    <vt:i4>2</vt:i4>
  </property>
  <property fmtid="{D5CDD505-2E9C-101B-9397-08002B2CF9AE}" pid="6" name="ScreenUsage">
    <vt:i4>2</vt:i4>
  </property>
  <property fmtid="{D5CDD505-2E9C-101B-9397-08002B2CF9AE}" pid="7" name="MailAddress">
    <vt:lpwstr>vipin@eng.wayne.edu</vt:lpwstr>
  </property>
  <property fmtid="{D5CDD505-2E9C-101B-9397-08002B2CF9AE}" pid="8" name="HomePage">
    <vt:lpwstr>http://www.pdcl.eng.wayne.edu/~vipin</vt:lpwstr>
  </property>
  <property fmtid="{D5CDD505-2E9C-101B-9397-08002B2CF9AE}" pid="9" name="Other">
    <vt:lpwstr>Vipin Chaudhary_x000d_
Dept. of Electrical &amp; Computer Engineering_x000d_
Wayne State University</vt:lpwstr>
  </property>
  <property fmtid="{D5CDD505-2E9C-101B-9397-08002B2CF9AE}" pid="10" name="DownloadOriginal">
    <vt:bool>true</vt:bool>
  </property>
  <property fmtid="{D5CDD505-2E9C-101B-9397-08002B2CF9AE}" pid="11" name="DownloadIEButton">
    <vt:bool>false</vt:bool>
  </property>
  <property fmtid="{D5CDD505-2E9C-101B-9397-08002B2CF9AE}" pid="12" name="UseBrowserColor">
    <vt:bool>true</vt:bool>
  </property>
  <property fmtid="{D5CDD505-2E9C-101B-9397-08002B2CF9AE}" pid="13" name="BackColor">
    <vt:i4>15132390</vt:i4>
  </property>
  <property fmtid="{D5CDD505-2E9C-101B-9397-08002B2CF9AE}" pid="14" name="TextColor">
    <vt:i4>0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3</vt:i4>
  </property>
  <property fmtid="{D5CDD505-2E9C-101B-9397-08002B2CF9AE}" pid="19" name="ShowNotes">
    <vt:bool>true</vt:bool>
  </property>
  <property fmtid="{D5CDD505-2E9C-101B-9397-08002B2CF9AE}" pid="20" name="NavBtnPos">
    <vt:i4>1</vt:i4>
  </property>
  <property fmtid="{D5CDD505-2E9C-101B-9397-08002B2CF9AE}" pid="21" name="OutputDir">
    <vt:lpwstr>C:\WINDOWS\Desktop\VIPIN\WSU\ACADEMIC\COURSES\ECE468\SLIDES\web</vt:lpwstr>
  </property>
</Properties>
</file>