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84" r:id="rId3"/>
    <p:sldId id="299" r:id="rId4"/>
    <p:sldId id="435" r:id="rId5"/>
    <p:sldId id="501" r:id="rId6"/>
    <p:sldId id="466" r:id="rId7"/>
    <p:sldId id="493" r:id="rId8"/>
    <p:sldId id="386" r:id="rId9"/>
    <p:sldId id="436" r:id="rId10"/>
    <p:sldId id="484" r:id="rId11"/>
    <p:sldId id="485" r:id="rId12"/>
    <p:sldId id="487" r:id="rId13"/>
    <p:sldId id="480" r:id="rId14"/>
    <p:sldId id="459" r:id="rId15"/>
    <p:sldId id="497" r:id="rId16"/>
    <p:sldId id="490" r:id="rId17"/>
    <p:sldId id="502" r:id="rId18"/>
    <p:sldId id="503" r:id="rId19"/>
    <p:sldId id="504" r:id="rId20"/>
    <p:sldId id="505" r:id="rId21"/>
    <p:sldId id="498" r:id="rId22"/>
    <p:sldId id="289" r:id="rId23"/>
    <p:sldId id="291" r:id="rId24"/>
    <p:sldId id="280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D2DA"/>
    <a:srgbClr val="ADAFB0"/>
    <a:srgbClr val="FD7563"/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78A588-9883-4D2E-88BE-6F7929502073}" v="38" dt="2023-06-06T09:02:03.6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61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5878A588-9883-4D2E-88BE-6F7929502073}"/>
    <pc:docChg chg="undo custSel addSld modSld">
      <pc:chgData name="许 荣仁" userId="a51c77e00fced653" providerId="LiveId" clId="{5878A588-9883-4D2E-88BE-6F7929502073}" dt="2023-06-06T09:02:03.613" v="380" actId="1076"/>
      <pc:docMkLst>
        <pc:docMk/>
      </pc:docMkLst>
      <pc:sldChg chg="modSp mod">
        <pc:chgData name="许 荣仁" userId="a51c77e00fced653" providerId="LiveId" clId="{5878A588-9883-4D2E-88BE-6F7929502073}" dt="2023-06-06T08:52:09.866" v="316" actId="20577"/>
        <pc:sldMkLst>
          <pc:docMk/>
          <pc:sldMk cId="1946406922" sldId="256"/>
        </pc:sldMkLst>
        <pc:spChg chg="mod">
          <ac:chgData name="许 荣仁" userId="a51c77e00fced653" providerId="LiveId" clId="{5878A588-9883-4D2E-88BE-6F7929502073}" dt="2023-06-06T08:52:09.866" v="316" actId="20577"/>
          <ac:spMkLst>
            <pc:docMk/>
            <pc:sldMk cId="1946406922" sldId="256"/>
            <ac:spMk id="4" creationId="{00000000-0000-0000-0000-000000000000}"/>
          </ac:spMkLst>
        </pc:spChg>
      </pc:sldChg>
      <pc:sldChg chg="modSp mod">
        <pc:chgData name="许 荣仁" userId="a51c77e00fced653" providerId="LiveId" clId="{5878A588-9883-4D2E-88BE-6F7929502073}" dt="2023-06-06T08:35:53.232" v="307" actId="20577"/>
        <pc:sldMkLst>
          <pc:docMk/>
          <pc:sldMk cId="2824011865" sldId="291"/>
        </pc:sldMkLst>
        <pc:spChg chg="mod">
          <ac:chgData name="许 荣仁" userId="a51c77e00fced653" providerId="LiveId" clId="{5878A588-9883-4D2E-88BE-6F7929502073}" dt="2023-06-06T08:35:53.232" v="307" actId="20577"/>
          <ac:spMkLst>
            <pc:docMk/>
            <pc:sldMk cId="2824011865" sldId="291"/>
            <ac:spMk id="3" creationId="{00000000-0000-0000-0000-000000000000}"/>
          </ac:spMkLst>
        </pc:spChg>
      </pc:sldChg>
      <pc:sldChg chg="modSp">
        <pc:chgData name="许 荣仁" userId="a51c77e00fced653" providerId="LiveId" clId="{5878A588-9883-4D2E-88BE-6F7929502073}" dt="2023-06-06T08:47:33.329" v="309" actId="20578"/>
        <pc:sldMkLst>
          <pc:docMk/>
          <pc:sldMk cId="2905313516" sldId="466"/>
        </pc:sldMkLst>
        <pc:spChg chg="mod">
          <ac:chgData name="许 荣仁" userId="a51c77e00fced653" providerId="LiveId" clId="{5878A588-9883-4D2E-88BE-6F7929502073}" dt="2023-06-06T08:47:33.329" v="309" actId="20578"/>
          <ac:spMkLst>
            <pc:docMk/>
            <pc:sldMk cId="2905313516" sldId="466"/>
            <ac:spMk id="9" creationId="{E5767308-592A-4474-A78D-081DC13D917B}"/>
          </ac:spMkLst>
        </pc:spChg>
      </pc:sldChg>
      <pc:sldChg chg="modSp mod">
        <pc:chgData name="许 荣仁" userId="a51c77e00fced653" providerId="LiveId" clId="{5878A588-9883-4D2E-88BE-6F7929502073}" dt="2023-06-06T08:56:04.531" v="379" actId="20577"/>
        <pc:sldMkLst>
          <pc:docMk/>
          <pc:sldMk cId="94973680" sldId="498"/>
        </pc:sldMkLst>
        <pc:spChg chg="mod">
          <ac:chgData name="许 荣仁" userId="a51c77e00fced653" providerId="LiveId" clId="{5878A588-9883-4D2E-88BE-6F7929502073}" dt="2023-06-06T08:56:04.531" v="379" actId="20577"/>
          <ac:spMkLst>
            <pc:docMk/>
            <pc:sldMk cId="94973680" sldId="498"/>
            <ac:spMk id="3" creationId="{71C92CD2-DE15-4417-9460-0EC79845685A}"/>
          </ac:spMkLst>
        </pc:spChg>
      </pc:sldChg>
      <pc:sldChg chg="addSp delSp modSp new mod">
        <pc:chgData name="许 荣仁" userId="a51c77e00fced653" providerId="LiveId" clId="{5878A588-9883-4D2E-88BE-6F7929502073}" dt="2023-06-06T09:02:03.613" v="380" actId="1076"/>
        <pc:sldMkLst>
          <pc:docMk/>
          <pc:sldMk cId="1043001458" sldId="502"/>
        </pc:sldMkLst>
        <pc:spChg chg="mod">
          <ac:chgData name="许 荣仁" userId="a51c77e00fced653" providerId="LiveId" clId="{5878A588-9883-4D2E-88BE-6F7929502073}" dt="2023-06-06T08:21:53.647" v="181" actId="20577"/>
          <ac:spMkLst>
            <pc:docMk/>
            <pc:sldMk cId="1043001458" sldId="502"/>
            <ac:spMk id="2" creationId="{BC9525C3-60BC-4EFD-8055-7D496FE17B63}"/>
          </ac:spMkLst>
        </pc:spChg>
        <pc:spChg chg="del mod">
          <ac:chgData name="许 荣仁" userId="a51c77e00fced653" providerId="LiveId" clId="{5878A588-9883-4D2E-88BE-6F7929502073}" dt="2023-06-06T08:19:26.039" v="160" actId="22"/>
          <ac:spMkLst>
            <pc:docMk/>
            <pc:sldMk cId="1043001458" sldId="502"/>
            <ac:spMk id="3" creationId="{C7465FB8-5DDE-445D-B374-EBE8903FCCA3}"/>
          </ac:spMkLst>
        </pc:spChg>
        <pc:picChg chg="add del mod">
          <ac:chgData name="许 荣仁" userId="a51c77e00fced653" providerId="LiveId" clId="{5878A588-9883-4D2E-88BE-6F7929502073}" dt="2023-06-06T05:56:06.351" v="34" actId="478"/>
          <ac:picMkLst>
            <pc:docMk/>
            <pc:sldMk cId="1043001458" sldId="502"/>
            <ac:picMk id="6" creationId="{BBF24412-F115-41F8-AB16-B10CB2B74148}"/>
          </ac:picMkLst>
        </pc:picChg>
        <pc:picChg chg="add mod ord">
          <ac:chgData name="许 荣仁" userId="a51c77e00fced653" providerId="LiveId" clId="{5878A588-9883-4D2E-88BE-6F7929502073}" dt="2023-06-06T08:19:47.975" v="168" actId="1076"/>
          <ac:picMkLst>
            <pc:docMk/>
            <pc:sldMk cId="1043001458" sldId="502"/>
            <ac:picMk id="8" creationId="{5F49E161-9B45-47D7-9B21-48610F401BD2}"/>
          </ac:picMkLst>
        </pc:picChg>
        <pc:picChg chg="add mod">
          <ac:chgData name="许 荣仁" userId="a51c77e00fced653" providerId="LiveId" clId="{5878A588-9883-4D2E-88BE-6F7929502073}" dt="2023-06-06T09:02:03.613" v="380" actId="1076"/>
          <ac:picMkLst>
            <pc:docMk/>
            <pc:sldMk cId="1043001458" sldId="502"/>
            <ac:picMk id="1026" creationId="{6A6DA3F4-44ED-4266-954E-B25F0E33637C}"/>
          </ac:picMkLst>
        </pc:picChg>
      </pc:sldChg>
      <pc:sldChg chg="addSp delSp modSp new mod">
        <pc:chgData name="许 荣仁" userId="a51c77e00fced653" providerId="LiveId" clId="{5878A588-9883-4D2E-88BE-6F7929502073}" dt="2023-06-06T08:35:26.257" v="304"/>
        <pc:sldMkLst>
          <pc:docMk/>
          <pc:sldMk cId="324462553" sldId="503"/>
        </pc:sldMkLst>
        <pc:spChg chg="mod">
          <ac:chgData name="许 荣仁" userId="a51c77e00fced653" providerId="LiveId" clId="{5878A588-9883-4D2E-88BE-6F7929502073}" dt="2023-06-06T08:21:55.631" v="183" actId="20577"/>
          <ac:spMkLst>
            <pc:docMk/>
            <pc:sldMk cId="324462553" sldId="503"/>
            <ac:spMk id="2" creationId="{F97716EB-405E-4052-B53B-6ECE06D9A967}"/>
          </ac:spMkLst>
        </pc:spChg>
        <pc:spChg chg="add del">
          <ac:chgData name="许 荣仁" userId="a51c77e00fced653" providerId="LiveId" clId="{5878A588-9883-4D2E-88BE-6F7929502073}" dt="2023-06-06T08:11:46.104" v="118"/>
          <ac:spMkLst>
            <pc:docMk/>
            <pc:sldMk cId="324462553" sldId="503"/>
            <ac:spMk id="3" creationId="{79CE0720-EC47-4651-B970-015605D37B6D}"/>
          </ac:spMkLst>
        </pc:spChg>
        <pc:spChg chg="add mod">
          <ac:chgData name="许 荣仁" userId="a51c77e00fced653" providerId="LiveId" clId="{5878A588-9883-4D2E-88BE-6F7929502073}" dt="2023-06-06T08:34:44.071" v="301" actId="1076"/>
          <ac:spMkLst>
            <pc:docMk/>
            <pc:sldMk cId="324462553" sldId="503"/>
            <ac:spMk id="7" creationId="{04F07F92-ED34-41AB-B7FD-EAC956228E4A}"/>
          </ac:spMkLst>
        </pc:spChg>
        <pc:graphicFrameChg chg="add del mod">
          <ac:chgData name="许 荣仁" userId="a51c77e00fced653" providerId="LiveId" clId="{5878A588-9883-4D2E-88BE-6F7929502073}" dt="2023-06-06T08:11:46.001" v="117"/>
          <ac:graphicFrameMkLst>
            <pc:docMk/>
            <pc:sldMk cId="324462553" sldId="503"/>
            <ac:graphicFrameMk id="5" creationId="{ADBDCF14-B564-4530-8E84-0CE63E41976C}"/>
          </ac:graphicFrameMkLst>
        </pc:graphicFrameChg>
        <pc:graphicFrameChg chg="add mod modGraphic">
          <ac:chgData name="许 荣仁" userId="a51c77e00fced653" providerId="LiveId" clId="{5878A588-9883-4D2E-88BE-6F7929502073}" dt="2023-06-06T08:35:26.257" v="304"/>
          <ac:graphicFrameMkLst>
            <pc:docMk/>
            <pc:sldMk cId="324462553" sldId="503"/>
            <ac:graphicFrameMk id="6" creationId="{8C9A2BAF-85B7-4988-A2B1-AD298188CDBB}"/>
          </ac:graphicFrameMkLst>
        </pc:graphicFrameChg>
      </pc:sldChg>
      <pc:sldChg chg="addSp modSp new mod">
        <pc:chgData name="许 荣仁" userId="a51c77e00fced653" providerId="LiveId" clId="{5878A588-9883-4D2E-88BE-6F7929502073}" dt="2023-06-06T08:24:36.732" v="196" actId="1076"/>
        <pc:sldMkLst>
          <pc:docMk/>
          <pc:sldMk cId="782014142" sldId="504"/>
        </pc:sldMkLst>
        <pc:spChg chg="mod">
          <ac:chgData name="许 荣仁" userId="a51c77e00fced653" providerId="LiveId" clId="{5878A588-9883-4D2E-88BE-6F7929502073}" dt="2023-06-06T08:21:59.719" v="190" actId="20577"/>
          <ac:spMkLst>
            <pc:docMk/>
            <pc:sldMk cId="782014142" sldId="504"/>
            <ac:spMk id="2" creationId="{464519EF-D08B-4B54-AC1B-345162C67E8D}"/>
          </ac:spMkLst>
        </pc:spChg>
        <pc:spChg chg="mod">
          <ac:chgData name="许 荣仁" userId="a51c77e00fced653" providerId="LiveId" clId="{5878A588-9883-4D2E-88BE-6F7929502073}" dt="2023-06-06T08:23:05.406" v="194" actId="20577"/>
          <ac:spMkLst>
            <pc:docMk/>
            <pc:sldMk cId="782014142" sldId="504"/>
            <ac:spMk id="3" creationId="{0D5A479A-D027-4DE4-BFB0-567DE3AAD958}"/>
          </ac:spMkLst>
        </pc:spChg>
        <pc:picChg chg="add mod">
          <ac:chgData name="许 荣仁" userId="a51c77e00fced653" providerId="LiveId" clId="{5878A588-9883-4D2E-88BE-6F7929502073}" dt="2023-06-06T08:24:36.732" v="196" actId="1076"/>
          <ac:picMkLst>
            <pc:docMk/>
            <pc:sldMk cId="782014142" sldId="504"/>
            <ac:picMk id="6" creationId="{CCDAAE82-671B-4880-AF1E-F52F77BA51DC}"/>
          </ac:picMkLst>
        </pc:picChg>
      </pc:sldChg>
      <pc:sldChg chg="addSp delSp modSp new mod">
        <pc:chgData name="许 荣仁" userId="a51c77e00fced653" providerId="LiveId" clId="{5878A588-9883-4D2E-88BE-6F7929502073}" dt="2023-06-06T08:55:35.953" v="343" actId="1076"/>
        <pc:sldMkLst>
          <pc:docMk/>
          <pc:sldMk cId="4019732185" sldId="505"/>
        </pc:sldMkLst>
        <pc:spChg chg="mod">
          <ac:chgData name="许 荣仁" userId="a51c77e00fced653" providerId="LiveId" clId="{5878A588-9883-4D2E-88BE-6F7929502073}" dt="2023-06-06T08:54:03.274" v="333" actId="20577"/>
          <ac:spMkLst>
            <pc:docMk/>
            <pc:sldMk cId="4019732185" sldId="505"/>
            <ac:spMk id="2" creationId="{AA77BB71-B7D0-4173-98AE-4640F1393144}"/>
          </ac:spMkLst>
        </pc:spChg>
        <pc:spChg chg="del">
          <ac:chgData name="许 荣仁" userId="a51c77e00fced653" providerId="LiveId" clId="{5878A588-9883-4D2E-88BE-6F7929502073}" dt="2023-06-06T08:54:05.817" v="334"/>
          <ac:spMkLst>
            <pc:docMk/>
            <pc:sldMk cId="4019732185" sldId="505"/>
            <ac:spMk id="3" creationId="{E2217C1C-E9AA-4EA7-B8D5-FB5F9C29B144}"/>
          </ac:spMkLst>
        </pc:spChg>
        <pc:graphicFrameChg chg="add mod modGraphic">
          <ac:chgData name="许 荣仁" userId="a51c77e00fced653" providerId="LiveId" clId="{5878A588-9883-4D2E-88BE-6F7929502073}" dt="2023-06-06T08:55:35.953" v="343" actId="1076"/>
          <ac:graphicFrameMkLst>
            <pc:docMk/>
            <pc:sldMk cId="4019732185" sldId="505"/>
            <ac:graphicFrameMk id="5" creationId="{00D3EA11-CBE7-493A-B408-67472CD87F5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230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22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20230606</a:t>
            </a:r>
            <a:r>
              <a:rPr lang="zh-CN" altLang="en-US" dirty="0"/>
              <a:t>脂蛋白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/>
              <a:t>病人划分</a:t>
            </a:r>
            <a:endParaRPr lang="en-US" altLang="zh-CN"/>
          </a:p>
          <a:p>
            <a:r>
              <a:rPr lang="zh-CN" altLang="en-US"/>
              <a:t>分类模型</a:t>
            </a:r>
            <a:endParaRPr lang="en-US" altLang="zh-CN"/>
          </a:p>
          <a:p>
            <a:r>
              <a:rPr lang="zh-CN" altLang="en-US"/>
              <a:t>纵向相关性</a:t>
            </a:r>
            <a:endParaRPr lang="en-US" altLang="zh-CN"/>
          </a:p>
          <a:p>
            <a:r>
              <a:rPr lang="zh-CN" altLang="en-US"/>
              <a:t>下一步计划</a:t>
            </a:r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病人划分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F7C01-E4C2-FA2F-C902-701A53BE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病人划分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A82CAC-7A60-FE7E-9AEF-4057C2F5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目的</a:t>
            </a:r>
            <a:endParaRPr kumimoji="1" lang="en-US" altLang="zh-CN"/>
          </a:p>
          <a:p>
            <a:pPr lvl="1"/>
            <a:r>
              <a:rPr kumimoji="1" lang="zh-CN" altLang="en-US"/>
              <a:t>将病人划分为不同的组，以此为分类的目标</a:t>
            </a:r>
            <a:endParaRPr kumimoji="1" lang="en-US" altLang="zh-CN"/>
          </a:p>
          <a:p>
            <a:endParaRPr kumimoji="1" lang="en-US" altLang="zh-CN"/>
          </a:p>
          <a:p>
            <a:r>
              <a:rPr kumimoji="1" lang="zh-CN" altLang="en-US"/>
              <a:t>方法</a:t>
            </a:r>
            <a:endParaRPr kumimoji="1" lang="en-US" altLang="zh-CN"/>
          </a:p>
          <a:p>
            <a:pPr lvl="1"/>
            <a:r>
              <a:rPr kumimoji="1" lang="en-US" altLang="zh-CN" err="1"/>
              <a:t>Gensini</a:t>
            </a:r>
            <a:r>
              <a:rPr kumimoji="1" lang="zh-CN" altLang="en-US"/>
              <a:t> </a:t>
            </a:r>
            <a:r>
              <a:rPr kumimoji="1" lang="en-US" altLang="zh-CN"/>
              <a:t>score</a:t>
            </a:r>
          </a:p>
          <a:p>
            <a:pPr lvl="1"/>
            <a:r>
              <a:rPr kumimoji="1" lang="zh-CN" altLang="en-US"/>
              <a:t>一致性聚类</a:t>
            </a:r>
            <a:endParaRPr kumimoji="1"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FB58E6-1A6C-3AAF-9931-A9AEA040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8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33980A-8F87-4959-856B-F31EC2DE1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err="1"/>
              <a:t>Gensini</a:t>
            </a:r>
            <a:r>
              <a:rPr lang="en-US" altLang="zh-CN"/>
              <a:t> score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A14733D-547F-4CFD-A459-9E037C70C7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/>
                  <a:t>Gensini=0	</a:t>
                </a:r>
                <a:r>
                  <a:rPr lang="en-US" altLang="zh-CN" err="1"/>
                  <a:t>Gensini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altLang="zh-CN"/>
                  <a:t>0	</a:t>
                </a:r>
              </a:p>
              <a:p>
                <a:r>
                  <a:rPr lang="en-US" altLang="zh-CN"/>
                  <a:t>34:143</a:t>
                </a: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A14733D-547F-4CFD-A459-9E037C70C7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22" t="-20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13B68C-61B3-4126-82DA-35D1B8FE3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9F98D84-4902-4F6B-80B9-E9AAA7D46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5199" y="2256817"/>
            <a:ext cx="4429043" cy="2465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96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一致性聚类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E5767308-592A-4474-A78D-081DC13D9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5" y="1364160"/>
            <a:ext cx="3561007" cy="3200391"/>
          </a:xfrm>
        </p:spPr>
        <p:txBody>
          <a:bodyPr>
            <a:noAutofit/>
          </a:bodyPr>
          <a:lstStyle/>
          <a:p>
            <a:r>
              <a:rPr lang="en-US" altLang="zh-CN" sz="2400" dirty="0" err="1"/>
              <a:t>Apoa</a:t>
            </a:r>
            <a:r>
              <a:rPr lang="zh-CN" altLang="en-US" sz="2400" dirty="0"/>
              <a:t>两组筛选</a:t>
            </a:r>
            <a:r>
              <a:rPr lang="en-US" altLang="zh-CN" sz="2400" dirty="0" err="1"/>
              <a:t>pearson</a:t>
            </a:r>
            <a:r>
              <a:rPr lang="zh-CN" altLang="en-US" sz="2400" dirty="0"/>
              <a:t>有差异的</a:t>
            </a:r>
            <a:endParaRPr lang="en-US" altLang="zh-CN" sz="2400" dirty="0"/>
          </a:p>
          <a:p>
            <a:pPr lvl="1"/>
            <a:r>
              <a:rPr lang="zh-CN" altLang="en-US" sz="2000" dirty="0"/>
              <a:t>保留</a:t>
            </a:r>
            <a:r>
              <a:rPr lang="en-US" altLang="zh-CN" sz="2000" dirty="0"/>
              <a:t>2631</a:t>
            </a:r>
            <a:r>
              <a:rPr lang="zh-CN" altLang="en-US" sz="2000" dirty="0"/>
              <a:t>个</a:t>
            </a:r>
            <a:endParaRPr lang="en-US" altLang="zh-CN" sz="2000" dirty="0"/>
          </a:p>
          <a:p>
            <a:r>
              <a:rPr lang="zh-CN" altLang="en-US" sz="2400" dirty="0"/>
              <a:t>聚类</a:t>
            </a:r>
            <a:r>
              <a:rPr lang="en-US" altLang="zh-CN" sz="2400" dirty="0"/>
              <a:t>	99:81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BBDFF05-9D7C-4806-BA1D-7B630AA2C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800" y="738918"/>
            <a:ext cx="2964000" cy="168559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65DBAA2-841F-4FD9-9A01-EEA3FD818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5596" y="2627357"/>
            <a:ext cx="2978204" cy="168559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6D5FB92-FC60-4CC0-AF64-67DEAB951E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6629" y="738918"/>
            <a:ext cx="3020818" cy="167139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8451184-AD32-4AD3-A1D7-ED89D08EBC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2425" y="2627357"/>
            <a:ext cx="3077635" cy="169980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4597DD53-F9F1-4059-93D4-273CAEF573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5597" y="4544205"/>
            <a:ext cx="2978204" cy="162949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2132CD6E-8A1E-4870-82E8-55D03C39ECD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776"/>
          <a:stretch/>
        </p:blipFill>
        <p:spPr>
          <a:xfrm>
            <a:off x="4817659" y="4446687"/>
            <a:ext cx="3172215" cy="172142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F7C95DE-5390-439A-9EFE-CF1674A800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3154" y="4463837"/>
            <a:ext cx="3167840" cy="170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13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A9DD07-AE47-498A-A7FE-45A65BCDE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分析结果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39919C-0FDB-4847-A981-FAE558ED5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err="1"/>
              <a:t>Gensini</a:t>
            </a:r>
            <a:r>
              <a:rPr lang="zh-CN" altLang="en-US"/>
              <a:t>两组间有差异的指标很少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挑选</a:t>
            </a:r>
            <a:r>
              <a:rPr lang="en-US" altLang="zh-CN" err="1"/>
              <a:t>apoa</a:t>
            </a:r>
            <a:r>
              <a:rPr lang="zh-CN" altLang="en-US"/>
              <a:t>两组之间有差异的特征，再聚类反而</a:t>
            </a:r>
            <a:r>
              <a:rPr lang="en-US" altLang="zh-CN" err="1"/>
              <a:t>apoa</a:t>
            </a:r>
            <a:r>
              <a:rPr lang="zh-CN" altLang="en-US"/>
              <a:t>没有差异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C2BB64-0792-4EB1-8503-DCD8B7022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74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分类模型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05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DB3276-915A-4D42-384B-AE18A01C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划分验证集测试集进行评估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EBDA8B-C927-664E-962A-B82E9254C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>
                <a:latin typeface="+mn-ea"/>
              </a:rPr>
              <a:t>目的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找出分类效果好的特征子集</a:t>
            </a:r>
            <a:endParaRPr kumimoji="1" lang="en-US" altLang="zh-CN">
              <a:latin typeface="+mn-ea"/>
            </a:endParaRPr>
          </a:p>
          <a:p>
            <a:r>
              <a:rPr kumimoji="1" lang="zh-CN" altLang="en-US">
                <a:latin typeface="+mn-ea"/>
              </a:rPr>
              <a:t>方法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划分出训练集和测试集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训练集参与特征选择和训练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特征选择：</a:t>
            </a:r>
            <a:endParaRPr kumimoji="1" lang="en-US" altLang="zh-CN">
              <a:latin typeface="+mn-ea"/>
            </a:endParaRPr>
          </a:p>
          <a:p>
            <a:pPr lvl="2"/>
            <a:r>
              <a:rPr kumimoji="1" lang="zh-CN" altLang="en-US">
                <a:latin typeface="+mn-ea"/>
              </a:rPr>
              <a:t>分</a:t>
            </a:r>
            <a:r>
              <a:rPr kumimoji="1" lang="en-US" altLang="zh-CN">
                <a:latin typeface="+mn-ea"/>
              </a:rPr>
              <a:t>2</a:t>
            </a:r>
            <a:r>
              <a:rPr kumimoji="1" lang="zh-CN" altLang="en-US">
                <a:latin typeface="+mn-ea"/>
              </a:rPr>
              <a:t>组</a:t>
            </a:r>
            <a:endParaRPr kumimoji="1" lang="en-US" altLang="zh-CN">
              <a:latin typeface="+mn-ea"/>
            </a:endParaRPr>
          </a:p>
          <a:p>
            <a:pPr lvl="2"/>
            <a:r>
              <a:rPr kumimoji="1" lang="zh-CN" altLang="en-US">
                <a:latin typeface="+mn-ea"/>
              </a:rPr>
              <a:t>计算组间</a:t>
            </a:r>
            <a:r>
              <a:rPr kumimoji="1" lang="en-US" altLang="zh-CN">
                <a:latin typeface="+mn-ea"/>
              </a:rPr>
              <a:t>p</a:t>
            </a:r>
            <a:r>
              <a:rPr kumimoji="1" lang="zh-CN" altLang="en-US">
                <a:latin typeface="+mn-ea"/>
              </a:rPr>
              <a:t>值</a:t>
            </a:r>
            <a:r>
              <a:rPr kumimoji="1" lang="en-US" altLang="zh-CN">
                <a:latin typeface="+mn-ea"/>
              </a:rPr>
              <a:t>&lt;0.05</a:t>
            </a:r>
          </a:p>
          <a:p>
            <a:pPr lvl="2"/>
            <a:r>
              <a:rPr kumimoji="1" lang="en-US" altLang="zh-CN">
                <a:latin typeface="+mn-ea"/>
              </a:rPr>
              <a:t>SVM, Logistic</a:t>
            </a:r>
          </a:p>
          <a:p>
            <a:pPr lvl="2"/>
            <a:r>
              <a:rPr kumimoji="1" lang="zh-CN" altLang="en-US">
                <a:latin typeface="+mn-ea"/>
              </a:rPr>
              <a:t>遗传算法多次选择，取效果较好且选出次数多的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en-US" altLang="zh-CN">
                <a:latin typeface="+mn-ea"/>
              </a:rPr>
              <a:t>Pearson</a:t>
            </a:r>
            <a:r>
              <a:rPr kumimoji="1" lang="zh-CN" altLang="en-US">
                <a:latin typeface="+mn-ea"/>
              </a:rPr>
              <a:t>，</a:t>
            </a:r>
            <a:r>
              <a:rPr kumimoji="1" lang="en-US" altLang="zh-CN">
                <a:latin typeface="+mn-ea"/>
              </a:rPr>
              <a:t>MIC</a:t>
            </a:r>
            <a:r>
              <a:rPr kumimoji="1" lang="zh-CN" altLang="en-US">
                <a:latin typeface="+mn-ea"/>
              </a:rPr>
              <a:t>，</a:t>
            </a:r>
            <a:r>
              <a:rPr kumimoji="1" lang="en-US" altLang="zh-CN">
                <a:latin typeface="+mn-ea"/>
              </a:rPr>
              <a:t>Spearman</a:t>
            </a:r>
            <a:r>
              <a:rPr kumimoji="1" lang="zh-CN" altLang="en-US">
                <a:latin typeface="+mn-ea"/>
              </a:rPr>
              <a:t>，原始分子定量，分子与序列</a:t>
            </a:r>
            <a:r>
              <a:rPr kumimoji="1" lang="en-US" altLang="zh-CN">
                <a:latin typeface="+mn-ea"/>
              </a:rPr>
              <a:t>[1:9]</a:t>
            </a:r>
            <a:r>
              <a:rPr kumimoji="1" lang="zh-CN" altLang="en-US">
                <a:latin typeface="+mn-ea"/>
              </a:rPr>
              <a:t>的相关性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33A351-D3D8-A261-FD1F-1B4D1E2E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186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EC71A-F758-42C4-AA98-673D5F965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分子间相关性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0491D5-10C4-48B2-AA50-5773A89A5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92B6F2-70F1-422A-947A-DBD2E3056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566" y="1437494"/>
            <a:ext cx="3063728" cy="421262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FBB2029-031E-484A-97CD-68B4C1B9E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841" y="1437494"/>
            <a:ext cx="3023034" cy="421262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606CE86-959B-443D-BA0D-632D860446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563" y="1437494"/>
            <a:ext cx="3003837" cy="421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922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94B4C8-6432-4640-A8DC-E7D6E9975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分子定量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641C55-679B-4D74-8C57-93963294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4E4CD867-EDF2-419B-BE65-8BE0616B5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0FE17CC-B126-407D-9EA9-DDCCBFA4BA23}"/>
              </a:ext>
            </a:extLst>
          </p:cNvPr>
          <p:cNvGrpSpPr/>
          <p:nvPr/>
        </p:nvGrpSpPr>
        <p:grpSpPr>
          <a:xfrm>
            <a:off x="4338871" y="1363314"/>
            <a:ext cx="3383175" cy="4563352"/>
            <a:chOff x="4338871" y="1363314"/>
            <a:chExt cx="3383175" cy="4563352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6A5275A-C17C-4789-A60A-19D8C15E2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38871" y="1363314"/>
              <a:ext cx="3383175" cy="4563352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6BB70D80-59F3-4FAA-92D3-BE8A4841D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80580" y="3682697"/>
              <a:ext cx="1535913" cy="200055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0A425191-A4CF-4D1C-B297-94E7C6084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21836" y="3142969"/>
              <a:ext cx="1591934" cy="2133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0046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C1E822-9BDC-420E-8111-6C7E92E9B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分子与</a:t>
            </a:r>
            <a:r>
              <a:rPr lang="en-US" altLang="zh-CN"/>
              <a:t>[1:9]</a:t>
            </a:r>
            <a:r>
              <a:rPr lang="zh-CN" altLang="en-US"/>
              <a:t>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3F5396-94E8-419A-889F-15AF6EEFE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D04D4FA-7819-4F09-8ADA-BD3C752565E0}"/>
              </a:ext>
            </a:extLst>
          </p:cNvPr>
          <p:cNvGrpSpPr/>
          <p:nvPr/>
        </p:nvGrpSpPr>
        <p:grpSpPr>
          <a:xfrm>
            <a:off x="838199" y="1233623"/>
            <a:ext cx="3464008" cy="4713283"/>
            <a:chOff x="838199" y="1233623"/>
            <a:chExt cx="3464008" cy="4713283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C765E299-927C-46BD-A10C-5C97EB4D09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256"/>
            <a:stretch/>
          </p:blipFill>
          <p:spPr>
            <a:xfrm>
              <a:off x="838199" y="1233623"/>
              <a:ext cx="3464008" cy="4713283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425DFF04-7281-41C3-B889-3DC6997E82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8961"/>
            <a:stretch/>
          </p:blipFill>
          <p:spPr>
            <a:xfrm>
              <a:off x="1292400" y="1233623"/>
              <a:ext cx="1632383" cy="219768"/>
            </a:xfrm>
            <a:prstGeom prst="rect">
              <a:avLst/>
            </a:prstGeom>
          </p:spPr>
        </p:pic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2CD279B-9745-4713-B28D-1187AF4C5666}"/>
              </a:ext>
            </a:extLst>
          </p:cNvPr>
          <p:cNvGrpSpPr/>
          <p:nvPr/>
        </p:nvGrpSpPr>
        <p:grpSpPr>
          <a:xfrm>
            <a:off x="4302206" y="1233623"/>
            <a:ext cx="3609469" cy="4713283"/>
            <a:chOff x="4302206" y="1233623"/>
            <a:chExt cx="3609469" cy="4713283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719CD3A4-D76D-4F79-922B-79E823A750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2316"/>
            <a:stretch/>
          </p:blipFill>
          <p:spPr>
            <a:xfrm>
              <a:off x="4302206" y="1233623"/>
              <a:ext cx="3609469" cy="471328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E2015D99-EB31-49F1-AE58-8A7836E5B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56408" y="1258588"/>
              <a:ext cx="1789829" cy="169838"/>
            </a:xfrm>
            <a:prstGeom prst="rect">
              <a:avLst/>
            </a:prstGeom>
          </p:spPr>
        </p:pic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9755C2C2-BC03-456B-93FD-04A0DE6D5D25}"/>
              </a:ext>
            </a:extLst>
          </p:cNvPr>
          <p:cNvGrpSpPr/>
          <p:nvPr/>
        </p:nvGrpSpPr>
        <p:grpSpPr>
          <a:xfrm>
            <a:off x="7911675" y="1233622"/>
            <a:ext cx="3464008" cy="4713283"/>
            <a:chOff x="7911675" y="1233622"/>
            <a:chExt cx="3464008" cy="4713283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E796A914-FB86-4C60-82BB-5BB4475124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11692"/>
            <a:stretch/>
          </p:blipFill>
          <p:spPr>
            <a:xfrm>
              <a:off x="7911675" y="1233622"/>
              <a:ext cx="3464008" cy="4713283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A06C7054-83A0-41C7-80A6-A3A57540E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43512" y="3565342"/>
              <a:ext cx="1749221" cy="229637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1B16D241-E632-4793-AB36-55F0DE88F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43512" y="2718819"/>
              <a:ext cx="1838664" cy="342241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3D287506-383F-483E-9C47-B3F18740DF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r="68502" b="-4345"/>
            <a:stretch/>
          </p:blipFill>
          <p:spPr>
            <a:xfrm>
              <a:off x="8343512" y="1274916"/>
              <a:ext cx="550964" cy="239613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F95DA926-6914-48C4-90DA-0B7BBE3DD5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53285" t="8286"/>
            <a:stretch/>
          </p:blipFill>
          <p:spPr>
            <a:xfrm>
              <a:off x="8894476" y="1328509"/>
              <a:ext cx="798788" cy="1503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4196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7AB06D-090A-0739-DFA0-35CB747DA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取交集</a:t>
            </a:r>
          </a:p>
        </p:txBody>
      </p:sp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FD5EE291-A9B0-D1F9-B3E5-9AA2A9DC0E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464419"/>
              </p:ext>
            </p:extLst>
          </p:nvPr>
        </p:nvGraphicFramePr>
        <p:xfrm>
          <a:off x="1005191" y="1857396"/>
          <a:ext cx="9804761" cy="3395541"/>
        </p:xfrm>
        <a:graphic>
          <a:graphicData uri="http://schemas.openxmlformats.org/drawingml/2006/table">
            <a:tbl>
              <a:tblPr/>
              <a:tblGrid>
                <a:gridCol w="1320291">
                  <a:extLst>
                    <a:ext uri="{9D8B030D-6E8A-4147-A177-3AD203B41FA5}">
                      <a16:colId xmlns:a16="http://schemas.microsoft.com/office/drawing/2014/main" val="2625253802"/>
                    </a:ext>
                  </a:extLst>
                </a:gridCol>
                <a:gridCol w="828140">
                  <a:extLst>
                    <a:ext uri="{9D8B030D-6E8A-4147-A177-3AD203B41FA5}">
                      <a16:colId xmlns:a16="http://schemas.microsoft.com/office/drawing/2014/main" val="3420849284"/>
                    </a:ext>
                  </a:extLst>
                </a:gridCol>
                <a:gridCol w="913810">
                  <a:extLst>
                    <a:ext uri="{9D8B030D-6E8A-4147-A177-3AD203B41FA5}">
                      <a16:colId xmlns:a16="http://schemas.microsoft.com/office/drawing/2014/main" val="1886591941"/>
                    </a:ext>
                  </a:extLst>
                </a:gridCol>
                <a:gridCol w="1104187">
                  <a:extLst>
                    <a:ext uri="{9D8B030D-6E8A-4147-A177-3AD203B41FA5}">
                      <a16:colId xmlns:a16="http://schemas.microsoft.com/office/drawing/2014/main" val="1810540023"/>
                    </a:ext>
                  </a:extLst>
                </a:gridCol>
                <a:gridCol w="888426">
                  <a:extLst>
                    <a:ext uri="{9D8B030D-6E8A-4147-A177-3AD203B41FA5}">
                      <a16:colId xmlns:a16="http://schemas.microsoft.com/office/drawing/2014/main" val="370449346"/>
                    </a:ext>
                  </a:extLst>
                </a:gridCol>
                <a:gridCol w="913810">
                  <a:extLst>
                    <a:ext uri="{9D8B030D-6E8A-4147-A177-3AD203B41FA5}">
                      <a16:colId xmlns:a16="http://schemas.microsoft.com/office/drawing/2014/main" val="447600896"/>
                    </a:ext>
                  </a:extLst>
                </a:gridCol>
                <a:gridCol w="1180338">
                  <a:extLst>
                    <a:ext uri="{9D8B030D-6E8A-4147-A177-3AD203B41FA5}">
                      <a16:colId xmlns:a16="http://schemas.microsoft.com/office/drawing/2014/main" val="1925889510"/>
                    </a:ext>
                  </a:extLst>
                </a:gridCol>
                <a:gridCol w="1276886">
                  <a:extLst>
                    <a:ext uri="{9D8B030D-6E8A-4147-A177-3AD203B41FA5}">
                      <a16:colId xmlns:a16="http://schemas.microsoft.com/office/drawing/2014/main" val="468660176"/>
                    </a:ext>
                  </a:extLst>
                </a:gridCol>
                <a:gridCol w="1378873">
                  <a:extLst>
                    <a:ext uri="{9D8B030D-6E8A-4147-A177-3AD203B41FA5}">
                      <a16:colId xmlns:a16="http://schemas.microsoft.com/office/drawing/2014/main" val="3927413866"/>
                    </a:ext>
                  </a:extLst>
                </a:gridCol>
              </a:tblGrid>
              <a:tr h="734837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Pearson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Spearman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Mole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S-</a:t>
                      </a:r>
                      <a:r>
                        <a:rPr lang="en-US" sz="18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pearson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S-spearman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S-mic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646938"/>
                  </a:ext>
                </a:extLst>
              </a:tr>
              <a:tr h="6651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gensini_zero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Logistic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0.7692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0.7885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0.7593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0.7593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0.8077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0.7692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0.8519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656256"/>
                  </a:ext>
                </a:extLst>
              </a:tr>
              <a:tr h="6651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gensini_zero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SVM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0.8148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0.8077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0.7885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0.6296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0.6111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0.7885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0.8077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244022"/>
                  </a:ext>
                </a:extLst>
              </a:tr>
              <a:tr h="6651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diff_apoa_then_pcc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Logistic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0.6667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0.6667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0.8077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0.8077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0.9259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0.9074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0.7885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275544"/>
                  </a:ext>
                </a:extLst>
              </a:tr>
              <a:tr h="6651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diff_apoa_then_pcc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SVM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0.7885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0.9259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0.9074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0.8269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0.8269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0.6481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0.6111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098267"/>
                  </a:ext>
                </a:extLst>
              </a:tr>
            </a:tbl>
          </a:graphicData>
        </a:graphic>
      </p:graphicFrame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9301D9-6BDF-9FE9-E730-F8623FBD2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697F92D4-3340-1FB8-8511-2715E576CBAD}"/>
              </a:ext>
            </a:extLst>
          </p:cNvPr>
          <p:cNvSpPr txBox="1">
            <a:spLocks/>
          </p:cNvSpPr>
          <p:nvPr/>
        </p:nvSpPr>
        <p:spPr>
          <a:xfrm>
            <a:off x="609600" y="1078971"/>
            <a:ext cx="4536559" cy="85022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err="1"/>
              <a:t>acc_test</a:t>
            </a:r>
            <a:r>
              <a:rPr kumimoji="1" lang="en-US" altLang="zh-CN"/>
              <a:t>&gt;0.5</a:t>
            </a:r>
          </a:p>
          <a:p>
            <a:r>
              <a:rPr kumimoji="1" lang="zh-CN" altLang="en-US"/>
              <a:t>出现次数最多的</a:t>
            </a:r>
            <a:r>
              <a:rPr kumimoji="1" lang="en-US" altLang="zh-CN"/>
              <a:t>20</a:t>
            </a:r>
            <a:r>
              <a:rPr kumimoji="1" lang="zh-CN" altLang="en-US"/>
              <a:t>个特征组合</a:t>
            </a:r>
          </a:p>
        </p:txBody>
      </p:sp>
    </p:spTree>
    <p:extLst>
      <p:ext uri="{BB962C8B-B14F-4D97-AF65-F5344CB8AC3E}">
        <p14:creationId xmlns:p14="http://schemas.microsoft.com/office/powerpoint/2010/main" val="2539539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BA7A3C-79E7-4A9A-B608-22FADAA2A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结果分析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73C450-0839-42A2-A74E-B17B0D038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7613516" cy="4698999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+mn-ea"/>
              </a:rPr>
              <a:t>第一种划分样本不均衡，准确度指标不太好</a:t>
            </a:r>
            <a:endParaRPr lang="en-US" altLang="zh-CN" dirty="0">
              <a:latin typeface="+mn-ea"/>
            </a:endParaRPr>
          </a:p>
          <a:p>
            <a:endParaRPr lang="en-US" altLang="zh-CN" dirty="0">
              <a:latin typeface="+mn-ea"/>
            </a:endParaRPr>
          </a:p>
          <a:p>
            <a:r>
              <a:rPr lang="zh-CN" altLang="en-US" dirty="0">
                <a:latin typeface="+mn-ea"/>
              </a:rPr>
              <a:t>第二种划分比较均衡，部分特征能达到较高的准确度，但不够稳定</a:t>
            </a:r>
            <a:endParaRPr lang="en-US" altLang="zh-CN" dirty="0">
              <a:latin typeface="+mn-ea"/>
            </a:endParaRPr>
          </a:p>
          <a:p>
            <a:endParaRPr lang="en-US" altLang="zh-CN" dirty="0">
              <a:latin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830CE3-7780-4851-BAEF-BB4F862A7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744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纵向相关性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03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9442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E500FC-A0E5-43E5-A860-F39418A2E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纵向相关性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10B31B-B2A0-4232-91A2-9898FC272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5110264" cy="4698999"/>
          </a:xfrm>
        </p:spPr>
        <p:txBody>
          <a:bodyPr/>
          <a:lstStyle/>
          <a:p>
            <a:r>
              <a:rPr lang="en-US" altLang="zh-CN" dirty="0"/>
              <a:t>9</a:t>
            </a:r>
            <a:r>
              <a:rPr lang="zh-CN" altLang="en-US" dirty="0"/>
              <a:t>组份，</a:t>
            </a:r>
            <a:r>
              <a:rPr lang="en-US" altLang="zh-CN" dirty="0"/>
              <a:t>36</a:t>
            </a:r>
            <a:r>
              <a:rPr lang="zh-CN" altLang="en-US" dirty="0"/>
              <a:t>个相关系数</a:t>
            </a:r>
            <a:endParaRPr lang="en-US" altLang="zh-CN" dirty="0"/>
          </a:p>
          <a:p>
            <a:r>
              <a:rPr lang="zh-CN" altLang="en-US" dirty="0"/>
              <a:t>脂质组都很高，</a:t>
            </a:r>
            <a:r>
              <a:rPr lang="en-US" altLang="zh-CN" dirty="0"/>
              <a:t>0.99</a:t>
            </a:r>
          </a:p>
          <a:p>
            <a:r>
              <a:rPr lang="zh-CN" altLang="en-US" dirty="0"/>
              <a:t>蛋白质组有高有低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F4B2C3-BE5B-4178-A26C-A7EB224BA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30E4C19-AD41-4294-820E-891CCEB770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640"/>
          <a:stretch/>
        </p:blipFill>
        <p:spPr>
          <a:xfrm>
            <a:off x="5633638" y="264459"/>
            <a:ext cx="5540407" cy="297132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5EF59AD-22F1-4F9C-8F05-4407B06CF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639" y="3622217"/>
            <a:ext cx="5194381" cy="270419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8C5E1B2-3D10-48C2-A631-170315F45B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99" y="3622217"/>
            <a:ext cx="4600925" cy="263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831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9525C3-60BC-4EFD-8055-7D496FE17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蛋白质模块</a:t>
            </a:r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5F49E161-9B45-47D7-9B21-48610F401B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68063" y="1428705"/>
            <a:ext cx="5881993" cy="3272997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ABF19B-7896-44E1-8AFA-A19A0E4C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A6DA3F4-44ED-4266-954E-B25F0E336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2519"/>
            <a:ext cx="5241415" cy="377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001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7716EB-405E-4052-B53B-6ECE06D9A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蛋白质模块</a:t>
            </a:r>
          </a:p>
        </p:txBody>
      </p:sp>
      <p:graphicFrame>
        <p:nvGraphicFramePr>
          <p:cNvPr id="6" name="内容占位符 5">
            <a:extLst>
              <a:ext uri="{FF2B5EF4-FFF2-40B4-BE49-F238E27FC236}">
                <a16:creationId xmlns:a16="http://schemas.microsoft.com/office/drawing/2014/main" id="{8C9A2BAF-85B7-4988-A2B1-AD298188CD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5312792"/>
              </p:ext>
            </p:extLst>
          </p:nvPr>
        </p:nvGraphicFramePr>
        <p:xfrm>
          <a:off x="661480" y="1591251"/>
          <a:ext cx="10137318" cy="2396543"/>
        </p:xfrm>
        <a:graphic>
          <a:graphicData uri="http://schemas.openxmlformats.org/drawingml/2006/table">
            <a:tbl>
              <a:tblPr/>
              <a:tblGrid>
                <a:gridCol w="1020854">
                  <a:extLst>
                    <a:ext uri="{9D8B030D-6E8A-4147-A177-3AD203B41FA5}">
                      <a16:colId xmlns:a16="http://schemas.microsoft.com/office/drawing/2014/main" val="1051980324"/>
                    </a:ext>
                  </a:extLst>
                </a:gridCol>
                <a:gridCol w="569779">
                  <a:extLst>
                    <a:ext uri="{9D8B030D-6E8A-4147-A177-3AD203B41FA5}">
                      <a16:colId xmlns:a16="http://schemas.microsoft.com/office/drawing/2014/main" val="3805259860"/>
                    </a:ext>
                  </a:extLst>
                </a:gridCol>
                <a:gridCol w="569779">
                  <a:extLst>
                    <a:ext uri="{9D8B030D-6E8A-4147-A177-3AD203B41FA5}">
                      <a16:colId xmlns:a16="http://schemas.microsoft.com/office/drawing/2014/main" val="512864373"/>
                    </a:ext>
                  </a:extLst>
                </a:gridCol>
                <a:gridCol w="569779">
                  <a:extLst>
                    <a:ext uri="{9D8B030D-6E8A-4147-A177-3AD203B41FA5}">
                      <a16:colId xmlns:a16="http://schemas.microsoft.com/office/drawing/2014/main" val="1403399375"/>
                    </a:ext>
                  </a:extLst>
                </a:gridCol>
                <a:gridCol w="569779">
                  <a:extLst>
                    <a:ext uri="{9D8B030D-6E8A-4147-A177-3AD203B41FA5}">
                      <a16:colId xmlns:a16="http://schemas.microsoft.com/office/drawing/2014/main" val="759453553"/>
                    </a:ext>
                  </a:extLst>
                </a:gridCol>
                <a:gridCol w="569779">
                  <a:extLst>
                    <a:ext uri="{9D8B030D-6E8A-4147-A177-3AD203B41FA5}">
                      <a16:colId xmlns:a16="http://schemas.microsoft.com/office/drawing/2014/main" val="2546745804"/>
                    </a:ext>
                  </a:extLst>
                </a:gridCol>
                <a:gridCol w="569779">
                  <a:extLst>
                    <a:ext uri="{9D8B030D-6E8A-4147-A177-3AD203B41FA5}">
                      <a16:colId xmlns:a16="http://schemas.microsoft.com/office/drawing/2014/main" val="2124530056"/>
                    </a:ext>
                  </a:extLst>
                </a:gridCol>
                <a:gridCol w="569779">
                  <a:extLst>
                    <a:ext uri="{9D8B030D-6E8A-4147-A177-3AD203B41FA5}">
                      <a16:colId xmlns:a16="http://schemas.microsoft.com/office/drawing/2014/main" val="3978112597"/>
                    </a:ext>
                  </a:extLst>
                </a:gridCol>
                <a:gridCol w="569779">
                  <a:extLst>
                    <a:ext uri="{9D8B030D-6E8A-4147-A177-3AD203B41FA5}">
                      <a16:colId xmlns:a16="http://schemas.microsoft.com/office/drawing/2014/main" val="346288506"/>
                    </a:ext>
                  </a:extLst>
                </a:gridCol>
                <a:gridCol w="569779">
                  <a:extLst>
                    <a:ext uri="{9D8B030D-6E8A-4147-A177-3AD203B41FA5}">
                      <a16:colId xmlns:a16="http://schemas.microsoft.com/office/drawing/2014/main" val="1772738938"/>
                    </a:ext>
                  </a:extLst>
                </a:gridCol>
                <a:gridCol w="569779">
                  <a:extLst>
                    <a:ext uri="{9D8B030D-6E8A-4147-A177-3AD203B41FA5}">
                      <a16:colId xmlns:a16="http://schemas.microsoft.com/office/drawing/2014/main" val="1954565549"/>
                    </a:ext>
                  </a:extLst>
                </a:gridCol>
                <a:gridCol w="569779">
                  <a:extLst>
                    <a:ext uri="{9D8B030D-6E8A-4147-A177-3AD203B41FA5}">
                      <a16:colId xmlns:a16="http://schemas.microsoft.com/office/drawing/2014/main" val="464885128"/>
                    </a:ext>
                  </a:extLst>
                </a:gridCol>
                <a:gridCol w="569779">
                  <a:extLst>
                    <a:ext uri="{9D8B030D-6E8A-4147-A177-3AD203B41FA5}">
                      <a16:colId xmlns:a16="http://schemas.microsoft.com/office/drawing/2014/main" val="2004359117"/>
                    </a:ext>
                  </a:extLst>
                </a:gridCol>
                <a:gridCol w="569779">
                  <a:extLst>
                    <a:ext uri="{9D8B030D-6E8A-4147-A177-3AD203B41FA5}">
                      <a16:colId xmlns:a16="http://schemas.microsoft.com/office/drawing/2014/main" val="2258494670"/>
                    </a:ext>
                  </a:extLst>
                </a:gridCol>
                <a:gridCol w="569779">
                  <a:extLst>
                    <a:ext uri="{9D8B030D-6E8A-4147-A177-3AD203B41FA5}">
                      <a16:colId xmlns:a16="http://schemas.microsoft.com/office/drawing/2014/main" val="1457296036"/>
                    </a:ext>
                  </a:extLst>
                </a:gridCol>
                <a:gridCol w="569779">
                  <a:extLst>
                    <a:ext uri="{9D8B030D-6E8A-4147-A177-3AD203B41FA5}">
                      <a16:colId xmlns:a16="http://schemas.microsoft.com/office/drawing/2014/main" val="45290351"/>
                    </a:ext>
                  </a:extLst>
                </a:gridCol>
                <a:gridCol w="569779">
                  <a:extLst>
                    <a:ext uri="{9D8B030D-6E8A-4147-A177-3AD203B41FA5}">
                      <a16:colId xmlns:a16="http://schemas.microsoft.com/office/drawing/2014/main" val="2907432386"/>
                    </a:ext>
                  </a:extLst>
                </a:gridCol>
              </a:tblGrid>
              <a:tr h="339587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……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46738703"/>
                  </a:ext>
                </a:extLst>
              </a:tr>
              <a:tr h="3395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Immunity/Anti-microbial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0.929374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0.820594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0.556046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0.49717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0.484244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0.48054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0.414141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0.381054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0.938777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0.759404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0.70394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0.699954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0.691948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0.608611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0.547349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……</a:t>
                      </a:r>
                      <a:endParaRPr kumimoji="0" lang="en-US" altLang="zh-CN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76756119"/>
                  </a:ext>
                </a:extLst>
              </a:tr>
              <a:tr h="3395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Inflammation/Acute Phase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0.93647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0.845992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0.636257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0.547625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0.563915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0.539933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0.442863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0.331734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0.954682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0.810276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0.719287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0.720945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0.675489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0.548476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0.416235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……</a:t>
                      </a:r>
                      <a:endParaRPr kumimoji="0" lang="en-US" altLang="zh-CN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2294518"/>
                  </a:ext>
                </a:extLst>
              </a:tr>
              <a:tr h="3395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Cell/Heparin Binding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0.925522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0.849192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0.579713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0.441469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0.283977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0.221278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0.151818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0.143929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0.949057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0.689834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0.54617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0.360649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0.286366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0.205618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0.198267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……</a:t>
                      </a:r>
                      <a:endParaRPr kumimoji="0" lang="en-US" altLang="zh-CN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0529163"/>
                  </a:ext>
                </a:extLst>
              </a:tr>
              <a:tr h="203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Lipid Transport</a:t>
                      </a:r>
                    </a:p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0.964139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0.91579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0.845067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0.814859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0.762726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0.73763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0.702958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0.657213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0.979529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0.933783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0.901173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0.844611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0.805321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0.756162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0.69979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……</a:t>
                      </a:r>
                      <a:endParaRPr kumimoji="0" lang="en-US" altLang="zh-CN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9525674"/>
                  </a:ext>
                </a:extLst>
              </a:tr>
              <a:tr h="3395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Hemostasis/Protease Inhibition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0.902696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0.790389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0.500336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0.401058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0.397134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0.376475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0.274568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0.090256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0.900071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0.68736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0.619222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0.610226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0.591996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0.504397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0.280662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……</a:t>
                      </a:r>
                      <a:endParaRPr kumimoji="0" lang="en-US" altLang="zh-CN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4202700"/>
                  </a:ext>
                </a:extLst>
              </a:tr>
              <a:tr h="2037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Other</a:t>
                      </a:r>
                    </a:p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0.927877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0.845986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0.760494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0.662789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0.602342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0.531266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0.417935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0.318145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0.933651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0.835027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0.714169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0.637547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0.553181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0.427074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0.316067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……</a:t>
                      </a:r>
                    </a:p>
                  </a:txBody>
                  <a:tcPr marL="7546" marR="7546" marT="7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59383551"/>
                  </a:ext>
                </a:extLst>
              </a:tr>
            </a:tbl>
          </a:graphicData>
        </a:graphic>
      </p:graphicFrame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F55C00-8A65-4B34-B4BC-4834984B2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4F07F92-ED34-41AB-B7FD-EAC956228E4A}"/>
              </a:ext>
            </a:extLst>
          </p:cNvPr>
          <p:cNvSpPr txBox="1"/>
          <p:nvPr/>
        </p:nvSpPr>
        <p:spPr>
          <a:xfrm>
            <a:off x="661480" y="4228289"/>
            <a:ext cx="5272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相邻组分相关性高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其余基本都有较大的差别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462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4519EF-D08B-4B54-AC1B-345162C67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脂质模块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5A479A-D027-4DE4-BFB0-567DE3AAD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27667"/>
            <a:ext cx="1524001" cy="4698999"/>
          </a:xfrm>
        </p:spPr>
        <p:txBody>
          <a:bodyPr/>
          <a:lstStyle/>
          <a:p>
            <a:r>
              <a:rPr lang="en-US" altLang="zh-CN" dirty="0" err="1"/>
              <a:t>Cer</a:t>
            </a:r>
            <a:endParaRPr lang="en-US" altLang="zh-CN" dirty="0"/>
          </a:p>
          <a:p>
            <a:r>
              <a:rPr lang="en-US" altLang="zh-CN" dirty="0"/>
              <a:t>FA</a:t>
            </a:r>
          </a:p>
          <a:p>
            <a:r>
              <a:rPr lang="en-US" altLang="zh-CN" dirty="0"/>
              <a:t>SM</a:t>
            </a:r>
          </a:p>
          <a:p>
            <a:r>
              <a:rPr lang="en-US" altLang="zh-CN" dirty="0"/>
              <a:t>TG</a:t>
            </a:r>
          </a:p>
          <a:p>
            <a:r>
              <a:rPr lang="en-US" altLang="zh-CN" dirty="0"/>
              <a:t>DG</a:t>
            </a:r>
          </a:p>
          <a:p>
            <a:r>
              <a:rPr lang="en-US" altLang="zh-CN" dirty="0" err="1"/>
              <a:t>DhCer</a:t>
            </a:r>
            <a:endParaRPr lang="en-US" altLang="zh-CN" dirty="0"/>
          </a:p>
          <a:p>
            <a:r>
              <a:rPr lang="en-US" altLang="zh-CN" dirty="0"/>
              <a:t>PC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E78725-9DB3-4131-A1E9-23987A752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CDAAE82-671B-4880-AF1E-F52F77BA5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4485" y="1227667"/>
            <a:ext cx="7163421" cy="43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014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77BB71-B7D0-4173-98AE-4640F1393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脂质模块</a:t>
            </a:r>
          </a:p>
        </p:txBody>
      </p:sp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00D3EA11-CBE7-493A-B408-67472CD87F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4889147"/>
              </p:ext>
            </p:extLst>
          </p:nvPr>
        </p:nvGraphicFramePr>
        <p:xfrm>
          <a:off x="1862070" y="1824578"/>
          <a:ext cx="7482972" cy="2118366"/>
        </p:xfrm>
        <a:graphic>
          <a:graphicData uri="http://schemas.openxmlformats.org/drawingml/2006/table">
            <a:tbl>
              <a:tblPr/>
              <a:tblGrid>
                <a:gridCol w="623581">
                  <a:extLst>
                    <a:ext uri="{9D8B030D-6E8A-4147-A177-3AD203B41FA5}">
                      <a16:colId xmlns:a16="http://schemas.microsoft.com/office/drawing/2014/main" val="364437415"/>
                    </a:ext>
                  </a:extLst>
                </a:gridCol>
                <a:gridCol w="623581">
                  <a:extLst>
                    <a:ext uri="{9D8B030D-6E8A-4147-A177-3AD203B41FA5}">
                      <a16:colId xmlns:a16="http://schemas.microsoft.com/office/drawing/2014/main" val="997063631"/>
                    </a:ext>
                  </a:extLst>
                </a:gridCol>
                <a:gridCol w="623581">
                  <a:extLst>
                    <a:ext uri="{9D8B030D-6E8A-4147-A177-3AD203B41FA5}">
                      <a16:colId xmlns:a16="http://schemas.microsoft.com/office/drawing/2014/main" val="1193822208"/>
                    </a:ext>
                  </a:extLst>
                </a:gridCol>
                <a:gridCol w="623581">
                  <a:extLst>
                    <a:ext uri="{9D8B030D-6E8A-4147-A177-3AD203B41FA5}">
                      <a16:colId xmlns:a16="http://schemas.microsoft.com/office/drawing/2014/main" val="4187186894"/>
                    </a:ext>
                  </a:extLst>
                </a:gridCol>
                <a:gridCol w="623581">
                  <a:extLst>
                    <a:ext uri="{9D8B030D-6E8A-4147-A177-3AD203B41FA5}">
                      <a16:colId xmlns:a16="http://schemas.microsoft.com/office/drawing/2014/main" val="2580894746"/>
                    </a:ext>
                  </a:extLst>
                </a:gridCol>
                <a:gridCol w="623581">
                  <a:extLst>
                    <a:ext uri="{9D8B030D-6E8A-4147-A177-3AD203B41FA5}">
                      <a16:colId xmlns:a16="http://schemas.microsoft.com/office/drawing/2014/main" val="1853711391"/>
                    </a:ext>
                  </a:extLst>
                </a:gridCol>
                <a:gridCol w="623581">
                  <a:extLst>
                    <a:ext uri="{9D8B030D-6E8A-4147-A177-3AD203B41FA5}">
                      <a16:colId xmlns:a16="http://schemas.microsoft.com/office/drawing/2014/main" val="497664548"/>
                    </a:ext>
                  </a:extLst>
                </a:gridCol>
                <a:gridCol w="623581">
                  <a:extLst>
                    <a:ext uri="{9D8B030D-6E8A-4147-A177-3AD203B41FA5}">
                      <a16:colId xmlns:a16="http://schemas.microsoft.com/office/drawing/2014/main" val="709753623"/>
                    </a:ext>
                  </a:extLst>
                </a:gridCol>
                <a:gridCol w="623581">
                  <a:extLst>
                    <a:ext uri="{9D8B030D-6E8A-4147-A177-3AD203B41FA5}">
                      <a16:colId xmlns:a16="http://schemas.microsoft.com/office/drawing/2014/main" val="540970182"/>
                    </a:ext>
                  </a:extLst>
                </a:gridCol>
                <a:gridCol w="623581">
                  <a:extLst>
                    <a:ext uri="{9D8B030D-6E8A-4147-A177-3AD203B41FA5}">
                      <a16:colId xmlns:a16="http://schemas.microsoft.com/office/drawing/2014/main" val="3429118859"/>
                    </a:ext>
                  </a:extLst>
                </a:gridCol>
                <a:gridCol w="623581">
                  <a:extLst>
                    <a:ext uri="{9D8B030D-6E8A-4147-A177-3AD203B41FA5}">
                      <a16:colId xmlns:a16="http://schemas.microsoft.com/office/drawing/2014/main" val="4076299013"/>
                    </a:ext>
                  </a:extLst>
                </a:gridCol>
                <a:gridCol w="623581">
                  <a:extLst>
                    <a:ext uri="{9D8B030D-6E8A-4147-A177-3AD203B41FA5}">
                      <a16:colId xmlns:a16="http://schemas.microsoft.com/office/drawing/2014/main" val="326065153"/>
                    </a:ext>
                  </a:extLst>
                </a:gridCol>
              </a:tblGrid>
              <a:tr h="2353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lipid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385797"/>
                  </a:ext>
                </a:extLst>
              </a:tr>
              <a:tr h="2353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Cer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 d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0.995485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0.995527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0.995508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0.994917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0.99486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0.995073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0.994923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0.995047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0.995831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0.995134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0.995535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832029"/>
                  </a:ext>
                </a:extLst>
              </a:tr>
              <a:tr h="2353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DG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0.98524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0.981449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0.985776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0.984308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0.97739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0.984179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0.974914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0.974512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0.986887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0.989245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0.985371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9532972"/>
                  </a:ext>
                </a:extLst>
              </a:tr>
              <a:tr h="2353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DhCer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0.905439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0.882779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0.907084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0.900853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0.891741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0.914344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0.865604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0.913402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0.892322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0.908908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0.910056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6515524"/>
                  </a:ext>
                </a:extLst>
              </a:tr>
              <a:tr h="2353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0.986288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0.986407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0.987306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0.985109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0.985959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0.985974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0.983375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0.985089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0.98651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0.986244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0.985761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1834768"/>
                  </a:ext>
                </a:extLst>
              </a:tr>
              <a:tr h="2353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0.906425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0.916737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0.921116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0.915129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0.906801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0.902185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0.907824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0.901943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0.935924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0.934291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0.933265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2726423"/>
                  </a:ext>
                </a:extLst>
              </a:tr>
              <a:tr h="2353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0.997395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0.991185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0.974443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0.986644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0.993264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0.991601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0.992447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0.995071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0.996253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0.983787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0.991864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628878"/>
                  </a:ext>
                </a:extLst>
              </a:tr>
              <a:tr h="2353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0.861813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0.87099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0.796117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0.837315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0.86017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0.854773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0.82939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0.850483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0.893261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0.845726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0.87019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9643919"/>
                  </a:ext>
                </a:extLst>
              </a:tr>
              <a:tr h="2353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other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0.995852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0.993035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0.989781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0.991808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0.991856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0.993288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0.992716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0.993623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0.994324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0.993143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0.993841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880019"/>
                  </a:ext>
                </a:extLst>
              </a:tr>
            </a:tbl>
          </a:graphicData>
        </a:graphic>
      </p:graphicFrame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E0727E-78BA-4E21-809F-C4D9209D8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7321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7341EB-683D-4344-8D50-C67EECA0F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结果分析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C92CD2-DE15-4417-9460-0EC798456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脂质部分相关性很高，各组的分子含量比例相近，样本间的区分度低，划分模块后有个别略有降低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蛋白质组整体或划分模块后都有较大差别，可能能够起作用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3983C5-2DCE-4A7F-B247-4DF42B055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9736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04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使用正常人的蛋白质数据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把</a:t>
            </a:r>
            <a:r>
              <a:rPr lang="en-US" altLang="zh-CN" dirty="0" err="1"/>
              <a:t>Gensini</a:t>
            </a:r>
            <a:r>
              <a:rPr lang="zh-CN" altLang="en-US" dirty="0"/>
              <a:t>高于</a:t>
            </a:r>
            <a:r>
              <a:rPr lang="en-US" altLang="zh-CN" dirty="0"/>
              <a:t>0</a:t>
            </a:r>
            <a:r>
              <a:rPr lang="zh-CN" altLang="en-US" dirty="0"/>
              <a:t>的再分组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用选出来的特征对</a:t>
            </a:r>
            <a:r>
              <a:rPr lang="en-US" altLang="zh-CN" dirty="0"/>
              <a:t>CEC</a:t>
            </a:r>
            <a:r>
              <a:rPr lang="zh-CN" altLang="en-US" dirty="0"/>
              <a:t>分类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670</Words>
  <Application>Microsoft Office PowerPoint</Application>
  <PresentationFormat>宽屏</PresentationFormat>
  <Paragraphs>376</Paragraphs>
  <Slides>24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1" baseType="lpstr">
      <vt:lpstr>等线</vt:lpstr>
      <vt:lpstr>微软雅黑</vt:lpstr>
      <vt:lpstr>Arial</vt:lpstr>
      <vt:lpstr>Cambria Math</vt:lpstr>
      <vt:lpstr>Candara</vt:lpstr>
      <vt:lpstr>Wingdings</vt:lpstr>
      <vt:lpstr>Office 主题​​</vt:lpstr>
      <vt:lpstr>20230606脂蛋白</vt:lpstr>
      <vt:lpstr>主要议程</vt:lpstr>
      <vt:lpstr>病人划分</vt:lpstr>
      <vt:lpstr>病人划分</vt:lpstr>
      <vt:lpstr>Gensini score</vt:lpstr>
      <vt:lpstr>一致性聚类</vt:lpstr>
      <vt:lpstr>分析结果</vt:lpstr>
      <vt:lpstr>分类模型</vt:lpstr>
      <vt:lpstr>划分验证集测试集进行评估</vt:lpstr>
      <vt:lpstr>分子间相关性</vt:lpstr>
      <vt:lpstr>分子定量</vt:lpstr>
      <vt:lpstr>分子与[1:9]相关性</vt:lpstr>
      <vt:lpstr>取交集</vt:lpstr>
      <vt:lpstr>结果分析</vt:lpstr>
      <vt:lpstr>纵向相关性</vt:lpstr>
      <vt:lpstr>纵向相关性</vt:lpstr>
      <vt:lpstr>蛋白质模块</vt:lpstr>
      <vt:lpstr>蛋白质模块</vt:lpstr>
      <vt:lpstr>脂质模块</vt:lpstr>
      <vt:lpstr>脂质模块</vt:lpstr>
      <vt:lpstr>结果分析</vt:lpstr>
      <vt:lpstr>下一步计划</vt:lpstr>
      <vt:lpstr>下一步计划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lastModifiedBy>许 荣仁</cp:lastModifiedBy>
  <cp:revision>1</cp:revision>
  <dcterms:created xsi:type="dcterms:W3CDTF">2019-08-12T09:30:56Z</dcterms:created>
  <dcterms:modified xsi:type="dcterms:W3CDTF">2023-06-06T09:04:51Z</dcterms:modified>
</cp:coreProperties>
</file>