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0"/>
  </p:notesMasterIdLst>
  <p:sldIdLst>
    <p:sldId id="257" r:id="rId2"/>
    <p:sldId id="258" r:id="rId3"/>
    <p:sldId id="273" r:id="rId4"/>
    <p:sldId id="274" r:id="rId5"/>
    <p:sldId id="275" r:id="rId6"/>
    <p:sldId id="276" r:id="rId7"/>
    <p:sldId id="277" r:id="rId8"/>
    <p:sldId id="256" r:id="rId9"/>
    <p:sldId id="280" r:id="rId10"/>
    <p:sldId id="281" r:id="rId11"/>
    <p:sldId id="278" r:id="rId12"/>
    <p:sldId id="279" r:id="rId13"/>
    <p:sldId id="282" r:id="rId14"/>
    <p:sldId id="284" r:id="rId15"/>
    <p:sldId id="285" r:id="rId16"/>
    <p:sldId id="286" r:id="rId17"/>
    <p:sldId id="287" r:id="rId18"/>
    <p:sldId id="288" r:id="rId19"/>
    <p:sldId id="289" r:id="rId20"/>
    <p:sldId id="291" r:id="rId21"/>
    <p:sldId id="292" r:id="rId22"/>
    <p:sldId id="293" r:id="rId23"/>
    <p:sldId id="294" r:id="rId24"/>
    <p:sldId id="295" r:id="rId25"/>
    <p:sldId id="296" r:id="rId26"/>
    <p:sldId id="298" r:id="rId27"/>
    <p:sldId id="299" r:id="rId28"/>
    <p:sldId id="300" r:id="rId29"/>
    <p:sldId id="301" r:id="rId30"/>
    <p:sldId id="302" r:id="rId31"/>
    <p:sldId id="304" r:id="rId32"/>
    <p:sldId id="305" r:id="rId33"/>
    <p:sldId id="306" r:id="rId34"/>
    <p:sldId id="307" r:id="rId35"/>
    <p:sldId id="308" r:id="rId36"/>
    <p:sldId id="309" r:id="rId37"/>
    <p:sldId id="310" r:id="rId38"/>
    <p:sldId id="311" r:id="rId39"/>
    <p:sldId id="312" r:id="rId40"/>
    <p:sldId id="314" r:id="rId41"/>
    <p:sldId id="315" r:id="rId42"/>
    <p:sldId id="316" r:id="rId43"/>
    <p:sldId id="317" r:id="rId44"/>
    <p:sldId id="318" r:id="rId45"/>
    <p:sldId id="319" r:id="rId46"/>
    <p:sldId id="320" r:id="rId47"/>
    <p:sldId id="321" r:id="rId48"/>
    <p:sldId id="322" r:id="rId49"/>
    <p:sldId id="323" r:id="rId50"/>
    <p:sldId id="324" r:id="rId51"/>
    <p:sldId id="325" r:id="rId52"/>
    <p:sldId id="326" r:id="rId53"/>
    <p:sldId id="327" r:id="rId54"/>
    <p:sldId id="329" r:id="rId55"/>
    <p:sldId id="330" r:id="rId56"/>
    <p:sldId id="331" r:id="rId57"/>
    <p:sldId id="332" r:id="rId58"/>
    <p:sldId id="333" r:id="rId59"/>
    <p:sldId id="334" r:id="rId60"/>
    <p:sldId id="335" r:id="rId61"/>
    <p:sldId id="336" r:id="rId62"/>
    <p:sldId id="337" r:id="rId63"/>
    <p:sldId id="338" r:id="rId64"/>
    <p:sldId id="339" r:id="rId65"/>
    <p:sldId id="340" r:id="rId66"/>
    <p:sldId id="341" r:id="rId67"/>
    <p:sldId id="342" r:id="rId68"/>
    <p:sldId id="343" r:id="rId6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EDD4FC-032B-4682-B9B9-7853FB101649}" v="10" dt="2025-12-04T11:15:31.9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365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microsoft.com/office/2015/10/relationships/revisionInfo" Target="revisionInfo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C1EDD4FC-032B-4682-B9B9-7853FB101649}"/>
    <pc:docChg chg="undo custSel addSld delSld modSld delMainMaster">
      <pc:chgData name="许 荣仁" userId="a51c77e00fced653" providerId="LiveId" clId="{C1EDD4FC-032B-4682-B9B9-7853FB101649}" dt="2025-12-04T11:17:14.456" v="42"/>
      <pc:docMkLst>
        <pc:docMk/>
      </pc:docMkLst>
      <pc:sldChg chg="modSp mod">
        <pc:chgData name="许 荣仁" userId="a51c77e00fced653" providerId="LiveId" clId="{C1EDD4FC-032B-4682-B9B9-7853FB101649}" dt="2025-12-04T11:16:37.233" v="30" actId="20577"/>
        <pc:sldMkLst>
          <pc:docMk/>
          <pc:sldMk cId="999459170" sldId="256"/>
        </pc:sldMkLst>
        <pc:spChg chg="mod">
          <ac:chgData name="许 荣仁" userId="a51c77e00fced653" providerId="LiveId" clId="{C1EDD4FC-032B-4682-B9B9-7853FB101649}" dt="2025-12-04T11:16:37.233" v="30" actId="20577"/>
          <ac:spMkLst>
            <pc:docMk/>
            <pc:sldMk cId="999459170" sldId="256"/>
            <ac:spMk id="2" creationId="{00000000-0000-0000-0000-000000000000}"/>
          </ac:spMkLst>
        </pc:spChg>
      </pc:sldChg>
      <pc:sldChg chg="add del">
        <pc:chgData name="许 荣仁" userId="a51c77e00fced653" providerId="LiveId" clId="{C1EDD4FC-032B-4682-B9B9-7853FB101649}" dt="2025-12-04T11:13:23.094" v="11" actId="47"/>
        <pc:sldMkLst>
          <pc:docMk/>
          <pc:sldMk cId="2387481302" sldId="256"/>
        </pc:sldMkLst>
      </pc:sldChg>
      <pc:sldChg chg="modSp add del mod">
        <pc:chgData name="许 荣仁" userId="a51c77e00fced653" providerId="LiveId" clId="{C1EDD4FC-032B-4682-B9B9-7853FB101649}" dt="2025-12-04T11:16:17.842" v="21"/>
        <pc:sldMkLst>
          <pc:docMk/>
          <pc:sldMk cId="2510164368" sldId="257"/>
        </pc:sldMkLst>
        <pc:spChg chg="mod">
          <ac:chgData name="许 荣仁" userId="a51c77e00fced653" providerId="LiveId" clId="{C1EDD4FC-032B-4682-B9B9-7853FB101649}" dt="2025-12-04T11:16:17.842" v="21"/>
          <ac:spMkLst>
            <pc:docMk/>
            <pc:sldMk cId="2510164368" sldId="257"/>
            <ac:spMk id="2" creationId="{00000000-0000-0000-0000-000000000000}"/>
          </ac:spMkLst>
        </pc:spChg>
        <pc:spChg chg="mod">
          <ac:chgData name="许 荣仁" userId="a51c77e00fced653" providerId="LiveId" clId="{C1EDD4FC-032B-4682-B9B9-7853FB101649}" dt="2025-12-04T11:16:16.552" v="20" actId="21"/>
          <ac:spMkLst>
            <pc:docMk/>
            <pc:sldMk cId="2510164368" sldId="257"/>
            <ac:spMk id="3" creationId="{00000000-0000-0000-0000-000000000000}"/>
          </ac:spMkLst>
        </pc:spChg>
      </pc:sldChg>
      <pc:sldChg chg="modSp add del mod">
        <pc:chgData name="许 荣仁" userId="a51c77e00fced653" providerId="LiveId" clId="{C1EDD4FC-032B-4682-B9B9-7853FB101649}" dt="2025-12-04T11:13:15.754" v="10"/>
        <pc:sldMkLst>
          <pc:docMk/>
          <pc:sldMk cId="490570460" sldId="258"/>
        </pc:sldMkLst>
        <pc:spChg chg="mod">
          <ac:chgData name="许 荣仁" userId="a51c77e00fced653" providerId="LiveId" clId="{C1EDD4FC-032B-4682-B9B9-7853FB101649}" dt="2025-12-04T11:13:15.754" v="10"/>
          <ac:spMkLst>
            <pc:docMk/>
            <pc:sldMk cId="490570460" sldId="258"/>
            <ac:spMk id="6" creationId="{00000000-0000-0000-0000-000000000000}"/>
          </ac:spMkLst>
        </pc:spChg>
      </pc:sldChg>
      <pc:sldChg chg="add del">
        <pc:chgData name="许 荣仁" userId="a51c77e00fced653" providerId="LiveId" clId="{C1EDD4FC-032B-4682-B9B9-7853FB101649}" dt="2025-12-04T11:15:45.496" v="12" actId="47"/>
        <pc:sldMkLst>
          <pc:docMk/>
          <pc:sldMk cId="1061201652" sldId="271"/>
        </pc:sldMkLst>
      </pc:sldChg>
      <pc:sldChg chg="modSp add del mod">
        <pc:chgData name="许 荣仁" userId="a51c77e00fced653" providerId="LiveId" clId="{C1EDD4FC-032B-4682-B9B9-7853FB101649}" dt="2025-12-04T11:13:15.754" v="10"/>
        <pc:sldMkLst>
          <pc:docMk/>
          <pc:sldMk cId="3781989635" sldId="273"/>
        </pc:sldMkLst>
        <pc:spChg chg="mod">
          <ac:chgData name="许 荣仁" userId="a51c77e00fced653" providerId="LiveId" clId="{C1EDD4FC-032B-4682-B9B9-7853FB101649}" dt="2025-12-04T11:13:15.754" v="10"/>
          <ac:spMkLst>
            <pc:docMk/>
            <pc:sldMk cId="3781989635" sldId="273"/>
            <ac:spMk id="6" creationId="{00000000-0000-0000-0000-000000000000}"/>
          </ac:spMkLst>
        </pc:spChg>
      </pc:sldChg>
      <pc:sldChg chg="modSp add del mod">
        <pc:chgData name="许 荣仁" userId="a51c77e00fced653" providerId="LiveId" clId="{C1EDD4FC-032B-4682-B9B9-7853FB101649}" dt="2025-12-04T11:13:15.754" v="10"/>
        <pc:sldMkLst>
          <pc:docMk/>
          <pc:sldMk cId="2107804986" sldId="274"/>
        </pc:sldMkLst>
        <pc:spChg chg="mod">
          <ac:chgData name="许 荣仁" userId="a51c77e00fced653" providerId="LiveId" clId="{C1EDD4FC-032B-4682-B9B9-7853FB101649}" dt="2025-12-04T11:13:15.754" v="10"/>
          <ac:spMkLst>
            <pc:docMk/>
            <pc:sldMk cId="2107804986" sldId="274"/>
            <ac:spMk id="4" creationId="{2D14707D-3B09-4394-A4C7-866CB200311F}"/>
          </ac:spMkLst>
        </pc:spChg>
      </pc:sldChg>
      <pc:sldChg chg="modSp add del mod">
        <pc:chgData name="许 荣仁" userId="a51c77e00fced653" providerId="LiveId" clId="{C1EDD4FC-032B-4682-B9B9-7853FB101649}" dt="2025-12-04T11:13:15.754" v="10"/>
        <pc:sldMkLst>
          <pc:docMk/>
          <pc:sldMk cId="1133329013" sldId="275"/>
        </pc:sldMkLst>
        <pc:spChg chg="mod">
          <ac:chgData name="许 荣仁" userId="a51c77e00fced653" providerId="LiveId" clId="{C1EDD4FC-032B-4682-B9B9-7853FB101649}" dt="2025-12-04T11:13:15.754" v="10"/>
          <ac:spMkLst>
            <pc:docMk/>
            <pc:sldMk cId="1133329013" sldId="275"/>
            <ac:spMk id="4" creationId="{A3FA9104-2C16-45A2-A611-2C05EB27F69D}"/>
          </ac:spMkLst>
        </pc:spChg>
      </pc:sldChg>
      <pc:sldChg chg="modSp add del mod">
        <pc:chgData name="许 荣仁" userId="a51c77e00fced653" providerId="LiveId" clId="{C1EDD4FC-032B-4682-B9B9-7853FB101649}" dt="2025-12-04T11:13:15.754" v="10"/>
        <pc:sldMkLst>
          <pc:docMk/>
          <pc:sldMk cId="1414177450" sldId="276"/>
        </pc:sldMkLst>
        <pc:spChg chg="mod">
          <ac:chgData name="许 荣仁" userId="a51c77e00fced653" providerId="LiveId" clId="{C1EDD4FC-032B-4682-B9B9-7853FB101649}" dt="2025-12-04T11:13:15.754" v="10"/>
          <ac:spMkLst>
            <pc:docMk/>
            <pc:sldMk cId="1414177450" sldId="276"/>
            <ac:spMk id="4" creationId="{4AECA819-D2FD-408F-A88D-00F2A0FA0D2D}"/>
          </ac:spMkLst>
        </pc:spChg>
      </pc:sldChg>
      <pc:sldChg chg="modSp add del mod">
        <pc:chgData name="许 荣仁" userId="a51c77e00fced653" providerId="LiveId" clId="{C1EDD4FC-032B-4682-B9B9-7853FB101649}" dt="2025-12-04T11:13:15.754" v="10"/>
        <pc:sldMkLst>
          <pc:docMk/>
          <pc:sldMk cId="2969619474" sldId="277"/>
        </pc:sldMkLst>
        <pc:spChg chg="mod">
          <ac:chgData name="许 荣仁" userId="a51c77e00fced653" providerId="LiveId" clId="{C1EDD4FC-032B-4682-B9B9-7853FB101649}" dt="2025-12-04T11:13:15.754" v="10"/>
          <ac:spMkLst>
            <pc:docMk/>
            <pc:sldMk cId="2969619474" sldId="277"/>
            <ac:spMk id="4" creationId="{82B45EF8-5922-DB0F-27D5-9145126F591E}"/>
          </ac:spMkLst>
        </pc:spChg>
      </pc:sldChg>
      <pc:sldChg chg="del">
        <pc:chgData name="许 荣仁" userId="a51c77e00fced653" providerId="LiveId" clId="{C1EDD4FC-032B-4682-B9B9-7853FB101649}" dt="2025-12-04T11:15:47.864" v="13" actId="47"/>
        <pc:sldMkLst>
          <pc:docMk/>
          <pc:sldMk cId="2989756159" sldId="283"/>
        </pc:sldMkLst>
      </pc:sldChg>
      <pc:sldChg chg="modSp mod">
        <pc:chgData name="许 荣仁" userId="a51c77e00fced653" providerId="LiveId" clId="{C1EDD4FC-032B-4682-B9B9-7853FB101649}" dt="2025-12-04T11:16:47.120" v="32"/>
        <pc:sldMkLst>
          <pc:docMk/>
          <pc:sldMk cId="463177713" sldId="284"/>
        </pc:sldMkLst>
        <pc:spChg chg="mod">
          <ac:chgData name="许 荣仁" userId="a51c77e00fced653" providerId="LiveId" clId="{C1EDD4FC-032B-4682-B9B9-7853FB101649}" dt="2025-12-04T11:16:47.120" v="32"/>
          <ac:spMkLst>
            <pc:docMk/>
            <pc:sldMk cId="463177713" sldId="284"/>
            <ac:spMk id="2" creationId="{00000000-0000-0000-0000-000000000000}"/>
          </ac:spMkLst>
        </pc:spChg>
        <pc:spChg chg="mod">
          <ac:chgData name="许 荣仁" userId="a51c77e00fced653" providerId="LiveId" clId="{C1EDD4FC-032B-4682-B9B9-7853FB101649}" dt="2025-12-04T11:16:45.805" v="31" actId="21"/>
          <ac:spMkLst>
            <pc:docMk/>
            <pc:sldMk cId="463177713" sldId="284"/>
            <ac:spMk id="3" creationId="{00000000-0000-0000-0000-000000000000}"/>
          </ac:spMkLst>
        </pc:spChg>
      </pc:sldChg>
      <pc:sldChg chg="del">
        <pc:chgData name="许 荣仁" userId="a51c77e00fced653" providerId="LiveId" clId="{C1EDD4FC-032B-4682-B9B9-7853FB101649}" dt="2025-12-04T11:15:49.920" v="14" actId="47"/>
        <pc:sldMkLst>
          <pc:docMk/>
          <pc:sldMk cId="346418544" sldId="290"/>
        </pc:sldMkLst>
      </pc:sldChg>
      <pc:sldChg chg="modSp mod">
        <pc:chgData name="许 荣仁" userId="a51c77e00fced653" providerId="LiveId" clId="{C1EDD4FC-032B-4682-B9B9-7853FB101649}" dt="2025-12-04T11:16:52.606" v="34"/>
        <pc:sldMkLst>
          <pc:docMk/>
          <pc:sldMk cId="1430833177" sldId="291"/>
        </pc:sldMkLst>
        <pc:spChg chg="mod">
          <ac:chgData name="许 荣仁" userId="a51c77e00fced653" providerId="LiveId" clId="{C1EDD4FC-032B-4682-B9B9-7853FB101649}" dt="2025-12-04T11:16:52.606" v="34"/>
          <ac:spMkLst>
            <pc:docMk/>
            <pc:sldMk cId="1430833177" sldId="291"/>
            <ac:spMk id="2" creationId="{00000000-0000-0000-0000-000000000000}"/>
          </ac:spMkLst>
        </pc:spChg>
        <pc:spChg chg="mod">
          <ac:chgData name="许 荣仁" userId="a51c77e00fced653" providerId="LiveId" clId="{C1EDD4FC-032B-4682-B9B9-7853FB101649}" dt="2025-12-04T11:16:51.499" v="33" actId="21"/>
          <ac:spMkLst>
            <pc:docMk/>
            <pc:sldMk cId="1430833177" sldId="291"/>
            <ac:spMk id="3" creationId="{00000000-0000-0000-0000-000000000000}"/>
          </ac:spMkLst>
        </pc:spChg>
      </pc:sldChg>
      <pc:sldChg chg="del">
        <pc:chgData name="许 荣仁" userId="a51c77e00fced653" providerId="LiveId" clId="{C1EDD4FC-032B-4682-B9B9-7853FB101649}" dt="2025-12-04T11:15:52.040" v="15" actId="47"/>
        <pc:sldMkLst>
          <pc:docMk/>
          <pc:sldMk cId="364829080" sldId="297"/>
        </pc:sldMkLst>
      </pc:sldChg>
      <pc:sldChg chg="modSp mod">
        <pc:chgData name="许 荣仁" userId="a51c77e00fced653" providerId="LiveId" clId="{C1EDD4FC-032B-4682-B9B9-7853FB101649}" dt="2025-12-04T11:16:57.482" v="36"/>
        <pc:sldMkLst>
          <pc:docMk/>
          <pc:sldMk cId="3277582043" sldId="298"/>
        </pc:sldMkLst>
        <pc:spChg chg="mod">
          <ac:chgData name="许 荣仁" userId="a51c77e00fced653" providerId="LiveId" clId="{C1EDD4FC-032B-4682-B9B9-7853FB101649}" dt="2025-12-04T11:16:57.482" v="36"/>
          <ac:spMkLst>
            <pc:docMk/>
            <pc:sldMk cId="3277582043" sldId="298"/>
            <ac:spMk id="2" creationId="{00000000-0000-0000-0000-000000000000}"/>
          </ac:spMkLst>
        </pc:spChg>
        <pc:spChg chg="mod">
          <ac:chgData name="许 荣仁" userId="a51c77e00fced653" providerId="LiveId" clId="{C1EDD4FC-032B-4682-B9B9-7853FB101649}" dt="2025-12-04T11:16:56.246" v="35" actId="21"/>
          <ac:spMkLst>
            <pc:docMk/>
            <pc:sldMk cId="3277582043" sldId="298"/>
            <ac:spMk id="3" creationId="{00000000-0000-0000-0000-000000000000}"/>
          </ac:spMkLst>
        </pc:spChg>
      </pc:sldChg>
      <pc:sldChg chg="del">
        <pc:chgData name="许 荣仁" userId="a51c77e00fced653" providerId="LiveId" clId="{C1EDD4FC-032B-4682-B9B9-7853FB101649}" dt="2025-12-04T11:15:54.032" v="16" actId="47"/>
        <pc:sldMkLst>
          <pc:docMk/>
          <pc:sldMk cId="935274550" sldId="303"/>
        </pc:sldMkLst>
      </pc:sldChg>
      <pc:sldChg chg="modSp mod">
        <pc:chgData name="许 荣仁" userId="a51c77e00fced653" providerId="LiveId" clId="{C1EDD4FC-032B-4682-B9B9-7853FB101649}" dt="2025-12-04T11:17:02.294" v="38"/>
        <pc:sldMkLst>
          <pc:docMk/>
          <pc:sldMk cId="1567345862" sldId="304"/>
        </pc:sldMkLst>
        <pc:spChg chg="mod">
          <ac:chgData name="许 荣仁" userId="a51c77e00fced653" providerId="LiveId" clId="{C1EDD4FC-032B-4682-B9B9-7853FB101649}" dt="2025-12-04T11:17:02.294" v="38"/>
          <ac:spMkLst>
            <pc:docMk/>
            <pc:sldMk cId="1567345862" sldId="304"/>
            <ac:spMk id="2" creationId="{00000000-0000-0000-0000-000000000000}"/>
          </ac:spMkLst>
        </pc:spChg>
        <pc:spChg chg="mod">
          <ac:chgData name="许 荣仁" userId="a51c77e00fced653" providerId="LiveId" clId="{C1EDD4FC-032B-4682-B9B9-7853FB101649}" dt="2025-12-04T11:17:01.060" v="37" actId="21"/>
          <ac:spMkLst>
            <pc:docMk/>
            <pc:sldMk cId="1567345862" sldId="304"/>
            <ac:spMk id="3" creationId="{00000000-0000-0000-0000-000000000000}"/>
          </ac:spMkLst>
        </pc:spChg>
      </pc:sldChg>
      <pc:sldChg chg="del">
        <pc:chgData name="许 荣仁" userId="a51c77e00fced653" providerId="LiveId" clId="{C1EDD4FC-032B-4682-B9B9-7853FB101649}" dt="2025-12-04T11:15:56.424" v="17" actId="47"/>
        <pc:sldMkLst>
          <pc:docMk/>
          <pc:sldMk cId="53662164" sldId="313"/>
        </pc:sldMkLst>
      </pc:sldChg>
      <pc:sldChg chg="modSp mod">
        <pc:chgData name="许 荣仁" userId="a51c77e00fced653" providerId="LiveId" clId="{C1EDD4FC-032B-4682-B9B9-7853FB101649}" dt="2025-12-04T11:17:08.538" v="40"/>
        <pc:sldMkLst>
          <pc:docMk/>
          <pc:sldMk cId="931900916" sldId="314"/>
        </pc:sldMkLst>
        <pc:spChg chg="mod">
          <ac:chgData name="许 荣仁" userId="a51c77e00fced653" providerId="LiveId" clId="{C1EDD4FC-032B-4682-B9B9-7853FB101649}" dt="2025-12-04T11:17:08.538" v="40"/>
          <ac:spMkLst>
            <pc:docMk/>
            <pc:sldMk cId="931900916" sldId="314"/>
            <ac:spMk id="2" creationId="{00000000-0000-0000-0000-000000000000}"/>
          </ac:spMkLst>
        </pc:spChg>
        <pc:spChg chg="mod">
          <ac:chgData name="许 荣仁" userId="a51c77e00fced653" providerId="LiveId" clId="{C1EDD4FC-032B-4682-B9B9-7853FB101649}" dt="2025-12-04T11:17:07.351" v="39" actId="21"/>
          <ac:spMkLst>
            <pc:docMk/>
            <pc:sldMk cId="931900916" sldId="314"/>
            <ac:spMk id="3" creationId="{00000000-0000-0000-0000-000000000000}"/>
          </ac:spMkLst>
        </pc:spChg>
      </pc:sldChg>
      <pc:sldChg chg="del">
        <pc:chgData name="许 荣仁" userId="a51c77e00fced653" providerId="LiveId" clId="{C1EDD4FC-032B-4682-B9B9-7853FB101649}" dt="2025-12-04T11:15:59.776" v="18" actId="47"/>
        <pc:sldMkLst>
          <pc:docMk/>
          <pc:sldMk cId="2259846639" sldId="328"/>
        </pc:sldMkLst>
      </pc:sldChg>
      <pc:sldChg chg="modSp mod">
        <pc:chgData name="许 荣仁" userId="a51c77e00fced653" providerId="LiveId" clId="{C1EDD4FC-032B-4682-B9B9-7853FB101649}" dt="2025-12-04T11:17:14.456" v="42"/>
        <pc:sldMkLst>
          <pc:docMk/>
          <pc:sldMk cId="2142881930" sldId="329"/>
        </pc:sldMkLst>
        <pc:spChg chg="mod">
          <ac:chgData name="许 荣仁" userId="a51c77e00fced653" providerId="LiveId" clId="{C1EDD4FC-032B-4682-B9B9-7853FB101649}" dt="2025-12-04T11:17:14.456" v="42"/>
          <ac:spMkLst>
            <pc:docMk/>
            <pc:sldMk cId="2142881930" sldId="329"/>
            <ac:spMk id="2" creationId="{00000000-0000-0000-0000-000000000000}"/>
          </ac:spMkLst>
        </pc:spChg>
        <pc:spChg chg="mod">
          <ac:chgData name="许 荣仁" userId="a51c77e00fced653" providerId="LiveId" clId="{C1EDD4FC-032B-4682-B9B9-7853FB101649}" dt="2025-12-04T11:17:13.080" v="41" actId="21"/>
          <ac:spMkLst>
            <pc:docMk/>
            <pc:sldMk cId="2142881930" sldId="329"/>
            <ac:spMk id="3" creationId="{00000000-0000-0000-0000-000000000000}"/>
          </ac:spMkLst>
        </pc:spChg>
      </pc:sldChg>
      <pc:sldChg chg="del">
        <pc:chgData name="许 荣仁" userId="a51c77e00fced653" providerId="LiveId" clId="{C1EDD4FC-032B-4682-B9B9-7853FB101649}" dt="2025-12-04T11:16:02.998" v="19" actId="47"/>
        <pc:sldMkLst>
          <pc:docMk/>
          <pc:sldMk cId="1020891672" sldId="344"/>
        </pc:sldMkLst>
      </pc:sldChg>
      <pc:sldMasterChg chg="del delSldLayout">
        <pc:chgData name="许 荣仁" userId="a51c77e00fced653" providerId="LiveId" clId="{C1EDD4FC-032B-4682-B9B9-7853FB101649}" dt="2025-12-04T11:13:23.094" v="11" actId="47"/>
        <pc:sldMasterMkLst>
          <pc:docMk/>
          <pc:sldMasterMk cId="113773304" sldId="2147483648"/>
        </pc:sldMasterMkLst>
        <pc:sldLayoutChg chg="del">
          <pc:chgData name="许 荣仁" userId="a51c77e00fced653" providerId="LiveId" clId="{C1EDD4FC-032B-4682-B9B9-7853FB101649}" dt="2025-12-04T11:13:23.094" v="11" actId="47"/>
          <pc:sldLayoutMkLst>
            <pc:docMk/>
            <pc:sldMasterMk cId="113773304" sldId="2147483648"/>
            <pc:sldLayoutMk cId="2268843813" sldId="2147483649"/>
          </pc:sldLayoutMkLst>
        </pc:sldLayoutChg>
        <pc:sldLayoutChg chg="del">
          <pc:chgData name="许 荣仁" userId="a51c77e00fced653" providerId="LiveId" clId="{C1EDD4FC-032B-4682-B9B9-7853FB101649}" dt="2025-12-04T11:13:23.094" v="11" actId="47"/>
          <pc:sldLayoutMkLst>
            <pc:docMk/>
            <pc:sldMasterMk cId="113773304" sldId="2147483648"/>
            <pc:sldLayoutMk cId="2806261263" sldId="2147483650"/>
          </pc:sldLayoutMkLst>
        </pc:sldLayoutChg>
        <pc:sldLayoutChg chg="del">
          <pc:chgData name="许 荣仁" userId="a51c77e00fced653" providerId="LiveId" clId="{C1EDD4FC-032B-4682-B9B9-7853FB101649}" dt="2025-12-04T11:13:23.094" v="11" actId="47"/>
          <pc:sldLayoutMkLst>
            <pc:docMk/>
            <pc:sldMasterMk cId="113773304" sldId="2147483648"/>
            <pc:sldLayoutMk cId="2492255576" sldId="2147483651"/>
          </pc:sldLayoutMkLst>
        </pc:sldLayoutChg>
        <pc:sldLayoutChg chg="del">
          <pc:chgData name="许 荣仁" userId="a51c77e00fced653" providerId="LiveId" clId="{C1EDD4FC-032B-4682-B9B9-7853FB101649}" dt="2025-12-04T11:13:23.094" v="11" actId="47"/>
          <pc:sldLayoutMkLst>
            <pc:docMk/>
            <pc:sldMasterMk cId="113773304" sldId="2147483648"/>
            <pc:sldLayoutMk cId="1020711598" sldId="2147483652"/>
          </pc:sldLayoutMkLst>
        </pc:sldLayoutChg>
        <pc:sldLayoutChg chg="del">
          <pc:chgData name="许 荣仁" userId="a51c77e00fced653" providerId="LiveId" clId="{C1EDD4FC-032B-4682-B9B9-7853FB101649}" dt="2025-12-04T11:13:23.094" v="11" actId="47"/>
          <pc:sldLayoutMkLst>
            <pc:docMk/>
            <pc:sldMasterMk cId="113773304" sldId="2147483648"/>
            <pc:sldLayoutMk cId="1923321050" sldId="2147483653"/>
          </pc:sldLayoutMkLst>
        </pc:sldLayoutChg>
        <pc:sldLayoutChg chg="del">
          <pc:chgData name="许 荣仁" userId="a51c77e00fced653" providerId="LiveId" clId="{C1EDD4FC-032B-4682-B9B9-7853FB101649}" dt="2025-12-04T11:13:23.094" v="11" actId="47"/>
          <pc:sldLayoutMkLst>
            <pc:docMk/>
            <pc:sldMasterMk cId="113773304" sldId="2147483648"/>
            <pc:sldLayoutMk cId="2147085069" sldId="2147483654"/>
          </pc:sldLayoutMkLst>
        </pc:sldLayoutChg>
        <pc:sldLayoutChg chg="del">
          <pc:chgData name="许 荣仁" userId="a51c77e00fced653" providerId="LiveId" clId="{C1EDD4FC-032B-4682-B9B9-7853FB101649}" dt="2025-12-04T11:13:23.094" v="11" actId="47"/>
          <pc:sldLayoutMkLst>
            <pc:docMk/>
            <pc:sldMasterMk cId="113773304" sldId="2147483648"/>
            <pc:sldLayoutMk cId="2918208682" sldId="2147483655"/>
          </pc:sldLayoutMkLst>
        </pc:sldLayoutChg>
        <pc:sldLayoutChg chg="del">
          <pc:chgData name="许 荣仁" userId="a51c77e00fced653" providerId="LiveId" clId="{C1EDD4FC-032B-4682-B9B9-7853FB101649}" dt="2025-12-04T11:13:23.094" v="11" actId="47"/>
          <pc:sldLayoutMkLst>
            <pc:docMk/>
            <pc:sldMasterMk cId="113773304" sldId="2147483648"/>
            <pc:sldLayoutMk cId="2024389705" sldId="2147483656"/>
          </pc:sldLayoutMkLst>
        </pc:sldLayoutChg>
        <pc:sldLayoutChg chg="del">
          <pc:chgData name="许 荣仁" userId="a51c77e00fced653" providerId="LiveId" clId="{C1EDD4FC-032B-4682-B9B9-7853FB101649}" dt="2025-12-04T11:13:23.094" v="11" actId="47"/>
          <pc:sldLayoutMkLst>
            <pc:docMk/>
            <pc:sldMasterMk cId="113773304" sldId="2147483648"/>
            <pc:sldLayoutMk cId="3675385782" sldId="2147483657"/>
          </pc:sldLayoutMkLst>
        </pc:sldLayoutChg>
        <pc:sldLayoutChg chg="del">
          <pc:chgData name="许 荣仁" userId="a51c77e00fced653" providerId="LiveId" clId="{C1EDD4FC-032B-4682-B9B9-7853FB101649}" dt="2025-12-04T11:13:23.094" v="11" actId="47"/>
          <pc:sldLayoutMkLst>
            <pc:docMk/>
            <pc:sldMasterMk cId="113773304" sldId="2147483648"/>
            <pc:sldLayoutMk cId="2655145938" sldId="2147483658"/>
          </pc:sldLayoutMkLst>
        </pc:sldLayoutChg>
        <pc:sldLayoutChg chg="del">
          <pc:chgData name="许 荣仁" userId="a51c77e00fced653" providerId="LiveId" clId="{C1EDD4FC-032B-4682-B9B9-7853FB101649}" dt="2025-12-04T11:13:23.094" v="11" actId="47"/>
          <pc:sldLayoutMkLst>
            <pc:docMk/>
            <pc:sldMasterMk cId="113773304" sldId="2147483648"/>
            <pc:sldLayoutMk cId="2283283416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7CCA48-84F5-45D2-9A62-9AB7F9ADFDF2}" type="datetimeFigureOut">
              <a:rPr lang="zh-CN" altLang="en-US" smtClean="0"/>
              <a:t>2025/12/4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D0912-FC47-4F8D-A0B6-13E2FA36B6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3979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8296D-1E8C-4FA1-8ED8-C999B297FE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6190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8296D-1E8C-4FA1-8ED8-C999B297FE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6224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8296D-1E8C-4FA1-8ED8-C999B297FE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1117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8296D-1E8C-4FA1-8ED8-C999B297FE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61900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8296D-1E8C-4FA1-8ED8-C999B297FE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61900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8296D-1E8C-4FA1-8ED8-C999B297FE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61900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8296D-1E8C-4FA1-8ED8-C999B297FE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76209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8296D-1E8C-4FA1-8ED8-C999B297FE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61900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8296D-1E8C-4FA1-8ED8-C999B297FE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61900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8296D-1E8C-4FA1-8ED8-C999B297FE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61900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zh-CN" altLang="en-US" b="1"/>
              <a:t>明显的分层：</a:t>
            </a:r>
            <a:endParaRPr lang="zh-CN" altLang="en-US"/>
          </a:p>
          <a:p>
            <a:pPr marL="742950" lvl="1" indent="-285750">
              <a:buFont typeface="+mj-lt"/>
              <a:buAutoNum type="arabicPeriod"/>
            </a:pPr>
            <a:r>
              <a:rPr lang="zh-CN" altLang="en-US" b="1"/>
              <a:t>第一梯队 </a:t>
            </a:r>
            <a:r>
              <a:rPr lang="en-US" altLang="zh-CN" b="1"/>
              <a:t>(</a:t>
            </a:r>
            <a:r>
              <a:rPr lang="zh-CN" altLang="en-US" b="1"/>
              <a:t>极高频</a:t>
            </a:r>
            <a:r>
              <a:rPr lang="en-US" altLang="zh-CN" b="1"/>
              <a:t>/</a:t>
            </a:r>
            <a:r>
              <a:rPr lang="zh-CN" altLang="en-US" b="1"/>
              <a:t>连续监测</a:t>
            </a:r>
            <a:r>
              <a:rPr lang="en-US" altLang="zh-CN" b="1"/>
              <a:t>):</a:t>
            </a:r>
            <a:r>
              <a:rPr lang="zh-CN" altLang="en-US"/>
              <a:t> </a:t>
            </a:r>
            <a:r>
              <a:rPr lang="en-US" altLang="zh-CN" err="1"/>
              <a:t>heart_rate</a:t>
            </a:r>
            <a:r>
              <a:rPr lang="en-US" altLang="zh-CN"/>
              <a:t>, </a:t>
            </a:r>
            <a:r>
              <a:rPr lang="en-US" altLang="zh-CN" err="1"/>
              <a:t>dbp</a:t>
            </a:r>
            <a:r>
              <a:rPr lang="en-US" altLang="zh-CN"/>
              <a:t>, </a:t>
            </a:r>
            <a:r>
              <a:rPr lang="en-US" altLang="zh-CN" err="1"/>
              <a:t>mbp</a:t>
            </a:r>
            <a:r>
              <a:rPr lang="en-US" altLang="zh-CN"/>
              <a:t>, </a:t>
            </a:r>
            <a:r>
              <a:rPr lang="en-US" altLang="zh-CN" err="1"/>
              <a:t>sbp</a:t>
            </a:r>
            <a:r>
              <a:rPr lang="en-US" altLang="zh-CN"/>
              <a:t>, spo2, </a:t>
            </a:r>
            <a:r>
              <a:rPr lang="en-US" altLang="zh-CN" err="1"/>
              <a:t>resp_rate</a:t>
            </a:r>
            <a:r>
              <a:rPr lang="zh-CN" altLang="en-US"/>
              <a:t>。这些特征即使在较高的内部阈值（如 </a:t>
            </a:r>
            <a:r>
              <a:rPr lang="en-US" altLang="zh-CN"/>
              <a:t>thre1=12 </a:t>
            </a:r>
            <a:r>
              <a:rPr lang="zh-CN" altLang="en-US"/>
              <a:t>或 </a:t>
            </a:r>
            <a:r>
              <a:rPr lang="en-US" altLang="zh-CN"/>
              <a:t>thre1=14</a:t>
            </a:r>
            <a:r>
              <a:rPr lang="zh-CN" altLang="en-US"/>
              <a:t>）下，满足条件的病人比例仍然非常高（接近 </a:t>
            </a:r>
            <a:r>
              <a:rPr lang="en-US" altLang="zh-CN"/>
              <a:t>0.8 </a:t>
            </a:r>
            <a:r>
              <a:rPr lang="zh-CN" altLang="en-US"/>
              <a:t>或更高）。这强烈表明它们是持续监测的生命体征。</a:t>
            </a:r>
          </a:p>
          <a:p>
            <a:pPr marL="742950" lvl="1" indent="-285750">
              <a:buFont typeface="+mj-lt"/>
              <a:buAutoNum type="arabicPeriod"/>
            </a:pPr>
            <a:r>
              <a:rPr lang="zh-CN" altLang="en-US" b="1"/>
              <a:t>第二梯队 </a:t>
            </a:r>
            <a:r>
              <a:rPr lang="en-US" altLang="zh-CN" b="1"/>
              <a:t>(</a:t>
            </a:r>
            <a:r>
              <a:rPr lang="zh-CN" altLang="en-US" b="1"/>
              <a:t>较高频</a:t>
            </a:r>
            <a:r>
              <a:rPr lang="en-US" altLang="zh-CN" b="1"/>
              <a:t>/</a:t>
            </a:r>
            <a:r>
              <a:rPr lang="zh-CN" altLang="en-US" b="1"/>
              <a:t>间断监测</a:t>
            </a:r>
            <a:r>
              <a:rPr lang="en-US" altLang="zh-CN" b="1"/>
              <a:t>):</a:t>
            </a:r>
            <a:r>
              <a:rPr lang="zh-CN" altLang="en-US"/>
              <a:t> </a:t>
            </a:r>
            <a:r>
              <a:rPr lang="en-US" altLang="zh-CN"/>
              <a:t>temperature, glucose</a:t>
            </a:r>
            <a:r>
              <a:rPr lang="zh-CN" altLang="en-US"/>
              <a:t>。</a:t>
            </a:r>
            <a:r>
              <a:rPr lang="en-US" altLang="zh-CN"/>
              <a:t>temperature </a:t>
            </a:r>
            <a:r>
              <a:rPr lang="zh-CN" altLang="en-US"/>
              <a:t>在 </a:t>
            </a:r>
            <a:r>
              <a:rPr lang="en-US" altLang="zh-CN"/>
              <a:t>thre1=5 </a:t>
            </a:r>
            <a:r>
              <a:rPr lang="zh-CN" altLang="en-US"/>
              <a:t>时仍有超过 </a:t>
            </a:r>
            <a:r>
              <a:rPr lang="en-US" altLang="zh-CN"/>
              <a:t>70% </a:t>
            </a:r>
            <a:r>
              <a:rPr lang="zh-CN" altLang="en-US"/>
              <a:t>的病人满足，但在 </a:t>
            </a:r>
            <a:r>
              <a:rPr lang="en-US" altLang="zh-CN"/>
              <a:t>thre1=7 </a:t>
            </a:r>
            <a:r>
              <a:rPr lang="zh-CN" altLang="en-US"/>
              <a:t>后比例迅速下降。</a:t>
            </a:r>
            <a:r>
              <a:rPr lang="en-US" altLang="zh-CN"/>
              <a:t>glucose </a:t>
            </a:r>
            <a:r>
              <a:rPr lang="zh-CN" altLang="en-US"/>
              <a:t>的初始比例很高（</a:t>
            </a:r>
            <a:r>
              <a:rPr lang="en-US" altLang="zh-CN"/>
              <a:t>thre1=2 </a:t>
            </a:r>
            <a:r>
              <a:rPr lang="zh-CN" altLang="en-US"/>
              <a:t>时超过 </a:t>
            </a:r>
            <a:r>
              <a:rPr lang="en-US" altLang="zh-CN"/>
              <a:t>84%</a:t>
            </a:r>
            <a:r>
              <a:rPr lang="zh-CN" altLang="en-US"/>
              <a:t>），但下降速度比第一梯队快得多，在 </a:t>
            </a:r>
            <a:r>
              <a:rPr lang="en-US" altLang="zh-CN"/>
              <a:t>thre1=4 </a:t>
            </a:r>
            <a:r>
              <a:rPr lang="zh-CN" altLang="en-US"/>
              <a:t>时就降到了约 </a:t>
            </a:r>
            <a:r>
              <a:rPr lang="en-US" altLang="zh-CN"/>
              <a:t>60%</a:t>
            </a:r>
            <a:r>
              <a:rPr lang="zh-CN" altLang="en-US"/>
              <a:t>。</a:t>
            </a:r>
          </a:p>
          <a:p>
            <a:pPr marL="742950" lvl="1" indent="-285750">
              <a:buFont typeface="+mj-lt"/>
              <a:buAutoNum type="arabicPeriod"/>
            </a:pPr>
            <a:r>
              <a:rPr lang="zh-CN" altLang="en-US" b="1"/>
              <a:t>第三梯队 </a:t>
            </a:r>
            <a:r>
              <a:rPr lang="en-US" altLang="zh-CN" b="1"/>
              <a:t>(</a:t>
            </a:r>
            <a:r>
              <a:rPr lang="zh-CN" altLang="en-US" b="1"/>
              <a:t>较低频</a:t>
            </a:r>
            <a:r>
              <a:rPr lang="en-US" altLang="zh-CN" b="1"/>
              <a:t>/</a:t>
            </a:r>
            <a:r>
              <a:rPr lang="zh-CN" altLang="en-US" b="1"/>
              <a:t>实验室检查</a:t>
            </a:r>
            <a:r>
              <a:rPr lang="en-US" altLang="zh-CN" b="1"/>
              <a:t>):</a:t>
            </a:r>
            <a:r>
              <a:rPr lang="zh-CN" altLang="en-US"/>
              <a:t> </a:t>
            </a:r>
            <a:r>
              <a:rPr lang="en-US" altLang="zh-CN"/>
              <a:t>hematocrit, platelets, hemoglobin, </a:t>
            </a:r>
            <a:r>
              <a:rPr lang="en-US" altLang="zh-CN" err="1"/>
              <a:t>wbc</a:t>
            </a:r>
            <a:r>
              <a:rPr lang="en-US" altLang="zh-CN"/>
              <a:t> </a:t>
            </a:r>
            <a:r>
              <a:rPr lang="zh-CN" altLang="en-US"/>
              <a:t>及其相关指标 </a:t>
            </a:r>
            <a:r>
              <a:rPr lang="en-US" altLang="zh-CN"/>
              <a:t>(</a:t>
            </a:r>
            <a:r>
              <a:rPr lang="en-US" altLang="zh-CN" err="1"/>
              <a:t>mchc</a:t>
            </a:r>
            <a:r>
              <a:rPr lang="en-US" altLang="zh-CN"/>
              <a:t>, mcv, </a:t>
            </a:r>
            <a:r>
              <a:rPr lang="en-US" altLang="zh-CN" err="1"/>
              <a:t>rbc</a:t>
            </a:r>
            <a:r>
              <a:rPr lang="en-US" altLang="zh-CN"/>
              <a:t>, </a:t>
            </a:r>
            <a:r>
              <a:rPr lang="en-US" altLang="zh-CN" err="1"/>
              <a:t>rdw</a:t>
            </a:r>
            <a:r>
              <a:rPr lang="en-US" altLang="zh-CN"/>
              <a:t>, </a:t>
            </a:r>
            <a:r>
              <a:rPr lang="en-US" altLang="zh-CN" err="1"/>
              <a:t>mch</a:t>
            </a:r>
            <a:r>
              <a:rPr lang="en-US" altLang="zh-CN"/>
              <a:t>)</a:t>
            </a:r>
            <a:r>
              <a:rPr lang="zh-CN" altLang="en-US"/>
              <a:t>。这些特征的比例下降非常快。即使在相对较低的阈值 </a:t>
            </a:r>
            <a:r>
              <a:rPr lang="en-US" altLang="zh-CN"/>
              <a:t>thre1=4 </a:t>
            </a:r>
            <a:r>
              <a:rPr lang="zh-CN" altLang="en-US"/>
              <a:t>时，满足条件的病人比例已经骤降到 </a:t>
            </a:r>
            <a:r>
              <a:rPr lang="en-US" altLang="zh-CN"/>
              <a:t>10-30% </a:t>
            </a:r>
            <a:r>
              <a:rPr lang="zh-CN" altLang="en-US"/>
              <a:t>左右，在 </a:t>
            </a:r>
            <a:r>
              <a:rPr lang="en-US" altLang="zh-CN"/>
              <a:t>thre1=6 </a:t>
            </a:r>
            <a:r>
              <a:rPr lang="zh-CN" altLang="en-US"/>
              <a:t>时更是低于 </a:t>
            </a:r>
            <a:r>
              <a:rPr lang="en-US" altLang="zh-CN"/>
              <a:t>5%</a:t>
            </a:r>
            <a:r>
              <a:rPr lang="zh-CN" altLang="en-US"/>
              <a:t>。这符合实验室检查通常每天只做几次或按需进行的特点。</a:t>
            </a:r>
          </a:p>
          <a:p>
            <a:pPr>
              <a:buFont typeface="+mj-lt"/>
              <a:buAutoNum type="arabicPeriod"/>
            </a:pPr>
            <a:r>
              <a:rPr lang="en-US" altLang="zh-CN" b="1"/>
              <a:t>"</a:t>
            </a:r>
            <a:r>
              <a:rPr lang="zh-CN" altLang="en-US" b="1"/>
              <a:t>拐点</a:t>
            </a:r>
            <a:r>
              <a:rPr lang="en-US" altLang="zh-CN" b="1"/>
              <a:t>" </a:t>
            </a:r>
            <a:r>
              <a:rPr lang="zh-CN" altLang="en-US" b="1"/>
              <a:t>的存在：</a:t>
            </a:r>
            <a:endParaRPr lang="zh-CN" altLang="en-US"/>
          </a:p>
          <a:p>
            <a:pPr marL="742950" lvl="1" indent="-285750">
              <a:buFont typeface="+mj-lt"/>
              <a:buAutoNum type="arabicPeriod"/>
            </a:pPr>
            <a:r>
              <a:rPr lang="zh-CN" altLang="en-US"/>
              <a:t>对于 </a:t>
            </a:r>
            <a:r>
              <a:rPr lang="en-US" altLang="zh-CN"/>
              <a:t>temperature</a:t>
            </a:r>
            <a:r>
              <a:rPr lang="zh-CN" altLang="en-US"/>
              <a:t>，</a:t>
            </a:r>
            <a:r>
              <a:rPr lang="en-US" altLang="zh-CN"/>
              <a:t>thre1=6 </a:t>
            </a:r>
            <a:r>
              <a:rPr lang="zh-CN" altLang="en-US"/>
              <a:t>到 </a:t>
            </a:r>
            <a:r>
              <a:rPr lang="en-US" altLang="zh-CN"/>
              <a:t>thre1=7 </a:t>
            </a:r>
            <a:r>
              <a:rPr lang="zh-CN" altLang="en-US"/>
              <a:t>是一个明显的下降点 </a:t>
            </a:r>
            <a:r>
              <a:rPr lang="en-US" altLang="zh-CN"/>
              <a:t>(</a:t>
            </a:r>
            <a:r>
              <a:rPr lang="zh-CN" altLang="en-US"/>
              <a:t>从 </a:t>
            </a:r>
            <a:r>
              <a:rPr lang="en-US" altLang="zh-CN"/>
              <a:t>0.6182 </a:t>
            </a:r>
            <a:r>
              <a:rPr lang="zh-CN" altLang="en-US"/>
              <a:t>到 </a:t>
            </a:r>
            <a:r>
              <a:rPr lang="en-US" altLang="zh-CN"/>
              <a:t>0.4089)</a:t>
            </a:r>
            <a:r>
              <a:rPr lang="zh-CN" altLang="en-US"/>
              <a:t>。</a:t>
            </a:r>
          </a:p>
          <a:p>
            <a:pPr marL="742950" lvl="1" indent="-285750">
              <a:buFont typeface="+mj-lt"/>
              <a:buAutoNum type="arabicPeriod"/>
            </a:pPr>
            <a:r>
              <a:rPr lang="zh-CN" altLang="en-US"/>
              <a:t>对于 </a:t>
            </a:r>
            <a:r>
              <a:rPr lang="en-US" altLang="zh-CN"/>
              <a:t>glucose</a:t>
            </a:r>
            <a:r>
              <a:rPr lang="zh-CN" altLang="en-US"/>
              <a:t>，虽然没有特别剧烈的单步下降，但在 </a:t>
            </a:r>
            <a:r>
              <a:rPr lang="en-US" altLang="zh-CN"/>
              <a:t>thre1=3 </a:t>
            </a:r>
            <a:r>
              <a:rPr lang="zh-CN" altLang="en-US"/>
              <a:t>到 </a:t>
            </a:r>
            <a:r>
              <a:rPr lang="en-US" altLang="zh-CN"/>
              <a:t>thre1=6 </a:t>
            </a:r>
            <a:r>
              <a:rPr lang="zh-CN" altLang="en-US"/>
              <a:t>之间比例稳定下降。</a:t>
            </a:r>
          </a:p>
          <a:p>
            <a:pPr marL="742950" lvl="1" indent="-285750">
              <a:buFont typeface="+mj-lt"/>
              <a:buAutoNum type="arabicPeriod"/>
            </a:pPr>
            <a:r>
              <a:rPr lang="zh-CN" altLang="en-US"/>
              <a:t>对于第三梯队的特征，</a:t>
            </a:r>
            <a:r>
              <a:rPr lang="en-US" altLang="zh-CN"/>
              <a:t>thre1=3 </a:t>
            </a:r>
            <a:r>
              <a:rPr lang="zh-CN" altLang="en-US"/>
              <a:t>到 </a:t>
            </a:r>
            <a:r>
              <a:rPr lang="en-US" altLang="zh-CN"/>
              <a:t>thre1=4 </a:t>
            </a:r>
            <a:r>
              <a:rPr lang="zh-CN" altLang="en-US"/>
              <a:t>是一个主要的下降区间。</a:t>
            </a:r>
          </a:p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8296D-1E8C-4FA1-8ED8-C999B297FE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92266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展示了 </a:t>
            </a:r>
            <a:r>
              <a:rPr lang="en-US" altLang="zh-CN"/>
              <a:t>7 </a:t>
            </a:r>
            <a:r>
              <a:rPr lang="zh-CN" altLang="en-US"/>
              <a:t>个关键生命体征和生理指标（心率、收缩压、舒张压、平均动脉压、呼吸频率、体温、血氧饱和度）在 </a:t>
            </a:r>
            <a:r>
              <a:rPr lang="en-US" altLang="zh-CN"/>
              <a:t>ICU </a:t>
            </a:r>
            <a:r>
              <a:rPr lang="zh-CN" altLang="en-US"/>
              <a:t>入住后前 </a:t>
            </a:r>
            <a:r>
              <a:rPr lang="en-US" altLang="zh-CN"/>
              <a:t>24 </a:t>
            </a:r>
            <a:r>
              <a:rPr lang="zh-CN" altLang="en-US"/>
              <a:t>小时内，按小时计算的中位数趋势。图中分别绘制了最终 </a:t>
            </a:r>
            <a:r>
              <a:rPr lang="en-US" altLang="zh-CN"/>
              <a:t>30 </a:t>
            </a:r>
            <a:r>
              <a:rPr lang="zh-CN" altLang="en-US"/>
              <a:t>天内存活（</a:t>
            </a:r>
            <a:r>
              <a:rPr lang="en-US" altLang="zh-CN"/>
              <a:t>Survived, </a:t>
            </a:r>
            <a:r>
              <a:rPr lang="zh-CN" altLang="en-US"/>
              <a:t>蓝色实线）和死亡（</a:t>
            </a:r>
            <a:r>
              <a:rPr lang="en-US" altLang="zh-CN"/>
              <a:t>Died, </a:t>
            </a:r>
            <a:r>
              <a:rPr lang="zh-CN" altLang="en-US"/>
              <a:t>橙色虚线）两组病人的中位数轨迹，并用对应颜色的阴影区域表示了组内数据的四分位距（</a:t>
            </a:r>
            <a:r>
              <a:rPr lang="en-US" altLang="zh-CN"/>
              <a:t>IQR</a:t>
            </a:r>
            <a:r>
              <a:rPr lang="zh-CN" altLang="en-US"/>
              <a:t>，即第 </a:t>
            </a:r>
            <a:r>
              <a:rPr lang="en-US" altLang="zh-CN"/>
              <a:t>25 </a:t>
            </a:r>
            <a:r>
              <a:rPr lang="zh-CN" altLang="en-US"/>
              <a:t>百分位数到第 </a:t>
            </a:r>
            <a:r>
              <a:rPr lang="en-US" altLang="zh-CN"/>
              <a:t>75 </a:t>
            </a:r>
            <a:r>
              <a:rPr lang="zh-CN" altLang="en-US"/>
              <a:t>百分位数），反映了数据在每个时间点的分布范围。</a:t>
            </a:r>
            <a:endParaRPr lang="en-US" altLang="zh-CN"/>
          </a:p>
          <a:p>
            <a:r>
              <a:rPr lang="zh-CN" altLang="en-US"/>
              <a:t>心肌受损，如果心功能严重下降（例如，射血分数很低），心脏泵血能力减弱，就会导致血压降低。这种低血压反映了心脏无法有效地将血液输送到全身，增加了死亡的风险</a:t>
            </a:r>
            <a:endParaRPr lang="en-US" altLang="zh-CN"/>
          </a:p>
          <a:p>
            <a:r>
              <a:rPr lang="zh-CN" altLang="en-US"/>
              <a:t>大多数特征的组间差异在早期（前几个小时）就已建立，并大致维持。体温是一个例外，显示了更动态的趋势变化。</a:t>
            </a:r>
            <a:endParaRPr lang="en-US" altLang="zh-CN"/>
          </a:p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8296D-1E8C-4FA1-8ED8-C999B297FE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03180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为评估不同信息来源的价值和最佳融合策略，进行了多组实验，均采用严格的</a:t>
            </a:r>
            <a:r>
              <a:rPr lang="zh-CN" altLang="zh-CN" sz="1800" b="1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训练集</a:t>
            </a:r>
            <a:r>
              <a:rPr lang="en-US" altLang="zh-CN" sz="1800" b="1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lang="zh-CN" altLang="zh-CN" sz="1800" b="1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验证集</a:t>
            </a:r>
            <a:r>
              <a:rPr lang="en-US" altLang="zh-CN" sz="1800" b="1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lang="zh-CN" altLang="zh-CN" sz="1800" b="1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测试集</a:t>
            </a:r>
            <a:r>
              <a:rPr lang="zh-CN" altLang="zh-CN" sz="1800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划分（基于病人</a:t>
            </a:r>
            <a:r>
              <a:rPr lang="en-US" altLang="zh-CN" sz="1800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 ID</a:t>
            </a:r>
            <a:r>
              <a:rPr lang="zh-CN" altLang="zh-CN" sz="1800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），并对需要迭代训练的模型（</a:t>
            </a:r>
            <a:r>
              <a:rPr lang="en-US" altLang="zh-CN" sz="1800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LSTM, MLP</a:t>
            </a:r>
            <a:r>
              <a:rPr lang="zh-CN" altLang="zh-CN" sz="1800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）使用</a:t>
            </a:r>
            <a:r>
              <a:rPr lang="zh-CN" altLang="zh-CN" sz="1800" b="1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早停法</a:t>
            </a:r>
            <a:r>
              <a:rPr lang="zh-CN" altLang="zh-CN" sz="1800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防止过拟合。主要评估指标包括 </a:t>
            </a:r>
            <a:r>
              <a:rPr lang="en-US" altLang="zh-CN" sz="1800" b="1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ROC AUC</a:t>
            </a:r>
            <a:r>
              <a:rPr lang="en-US" altLang="zh-CN" sz="1800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800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和 </a:t>
            </a:r>
            <a:r>
              <a:rPr lang="en-US" altLang="zh-CN" sz="1800" b="1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AU-PRC</a:t>
            </a:r>
            <a:r>
              <a:rPr lang="zh-CN" altLang="zh-CN" sz="1800" kern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（对类别不平衡更敏感）</a:t>
            </a:r>
            <a:r>
              <a:rPr lang="zh-CN" altLang="zh-CN">
                <a:effectLst/>
              </a:rPr>
              <a:t> 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8296D-1E8C-4FA1-8ED8-C999B297FE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99416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zh-CN" altLang="zh-CN">
              <a:effectLst/>
            </a:endParaRPr>
          </a:p>
          <a:p>
            <a:pPr marL="742950" lvl="1" indent="-285750" algn="l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使用</a:t>
            </a: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原始静态特征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训练经典表格数据模型（逻辑回归、随机森林、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MLP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en-US" altLang="zh-CN" sz="1200" kern="0" err="1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LightGBM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en-US" altLang="zh-CN" sz="1200" kern="0" err="1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XGBoost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）。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 algn="l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发现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en-US" altLang="zh-CN" sz="1200" kern="0">
                <a:effectLst/>
                <a:latin typeface="宋体" panose="02010600030101010101" pitchFamily="2" charset="-122"/>
                <a:ea typeface="DengXian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静态特征本身具有很强的预测能力（</a:t>
            </a:r>
            <a:r>
              <a:rPr lang="en-US" altLang="zh-CN" sz="1200" kern="0" err="1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XGBoost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最佳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ROC AUC ≈ 0.856, AU-PRC ≈ 0.488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）。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8296D-1E8C-4FA1-8ED8-C999B297FE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02273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zh-CN" altLang="zh-CN">
              <a:effectLst/>
            </a:endParaRPr>
          </a:p>
          <a:p>
            <a:pPr marL="742950" lvl="1" indent="-285750" algn="l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方法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en-US" altLang="zh-CN" sz="1200" kern="0">
                <a:effectLst/>
                <a:latin typeface="宋体" panose="02010600030101010101" pitchFamily="2" charset="-122"/>
                <a:ea typeface="DengXian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使用处理后的</a:t>
            </a: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高频时间序列特征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训练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LSTM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模型。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 algn="l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发现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en-US" altLang="zh-CN" sz="1200" kern="0">
                <a:effectLst/>
                <a:latin typeface="宋体" panose="02010600030101010101" pitchFamily="2" charset="-122"/>
                <a:ea typeface="DengXian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模型性能有限（最佳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ROC AUC ≈ 0.786, AU-PRC ≈ 0.361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），显著低于仅使用静态特征的模型，表明单独的时序信息不足。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8296D-1E8C-4FA1-8ED8-C999B297FE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9223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zh-CN" altLang="zh-CN">
              <a:effectLst/>
            </a:endParaRPr>
          </a:p>
          <a:p>
            <a:pPr marL="742950" lvl="1" indent="-285750" algn="l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方法一：端到端融合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(LSTM + MLP):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1143000" lvl="2" indent="-228600" algn="l">
              <a:buSzPts val="1000"/>
              <a:buFont typeface="Wingdings" pitchFamily="2" charset="2"/>
              <a:buChar char=""/>
              <a:tabLst>
                <a:tab pos="1371600" algn="l"/>
              </a:tabLst>
            </a:pP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将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LSTM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的输出（最后一个隐藏状态）与</a:t>
            </a: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原始静态特征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拼接，输入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MLP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进行分类。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1143000" lvl="2" indent="-228600" algn="l">
              <a:buSzPts val="1000"/>
              <a:buFont typeface="Wingdings" pitchFamily="2" charset="2"/>
              <a:buChar char=""/>
              <a:tabLst>
                <a:tab pos="1371600" algn="l"/>
              </a:tabLst>
            </a:pP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发现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en-US" altLang="zh-CN" sz="1200" kern="0">
                <a:effectLst/>
                <a:latin typeface="宋体" panose="02010600030101010101" pitchFamily="2" charset="-122"/>
                <a:ea typeface="DengXian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性能优于单独的模型（最佳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ROC AUC ≈ 0.864, AU-PRC ≈ 0.494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），证明融合有效。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 algn="l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方法二：两阶段融合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(LSTM </a:t>
            </a: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特征提取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+ </a:t>
            </a: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分类器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):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1143000" lvl="2" indent="-228600" algn="l">
              <a:buSzPts val="1000"/>
              <a:buFont typeface="Wingdings" pitchFamily="2" charset="2"/>
              <a:buChar char=""/>
              <a:tabLst>
                <a:tab pos="1371600" algn="l"/>
              </a:tabLst>
            </a:pP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阶段一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en-US" altLang="zh-CN" sz="1200" kern="0">
                <a:effectLst/>
                <a:latin typeface="宋体" panose="02010600030101010101" pitchFamily="2" charset="-122"/>
                <a:ea typeface="DengXian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使用训练好的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LSTM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模型提取高频时序特征的表示（最后一个隐藏状态）。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1143000" lvl="2" indent="-228600" algn="l">
              <a:buSzPts val="1000"/>
              <a:buFont typeface="Wingdings" pitchFamily="2" charset="2"/>
              <a:buChar char=""/>
              <a:tabLst>
                <a:tab pos="1371600" algn="l"/>
              </a:tabLst>
            </a:pP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阶段二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en-US" altLang="zh-CN" sz="1200" kern="0">
                <a:effectLst/>
                <a:latin typeface="宋体" panose="02010600030101010101" pitchFamily="2" charset="-122"/>
                <a:ea typeface="DengXian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将提取的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LSTM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特征与</a:t>
            </a: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包含低频特征均值的完整静态特征集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拼接。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1143000" lvl="2" indent="-228600" algn="l">
              <a:buSzPts val="1000"/>
              <a:buFont typeface="Wingdings" pitchFamily="2" charset="2"/>
              <a:buChar char=""/>
              <a:tabLst>
                <a:tab pos="1371600" algn="l"/>
              </a:tabLst>
            </a:pP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阶段三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en-US" altLang="zh-CN" sz="1200" kern="0">
                <a:effectLst/>
                <a:latin typeface="宋体" panose="02010600030101010101" pitchFamily="2" charset="-122"/>
                <a:ea typeface="DengXian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使用这个最终的融合表格数据训练传统分类器（逻辑回归、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RF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LGBM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en-US" altLang="zh-CN" sz="1200" kern="0" err="1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XGBoost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）。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1143000" lvl="2" indent="-228600" algn="l">
              <a:buSzPts val="1000"/>
              <a:buFont typeface="Wingdings" pitchFamily="2" charset="2"/>
              <a:buChar char=""/>
              <a:tabLst>
                <a:tab pos="1371600" algn="l"/>
              </a:tabLst>
            </a:pP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发现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1600200" lvl="3" indent="-228600" algn="l">
              <a:buSzPts val="1000"/>
              <a:buFont typeface="Wingdings" pitchFamily="2" charset="2"/>
              <a:buChar char=""/>
              <a:tabLst>
                <a:tab pos="1828800" algn="l"/>
              </a:tabLst>
            </a:pP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逻辑回归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(LR)</a:t>
            </a:r>
            <a:r>
              <a:rPr lang="en-US" altLang="zh-CN" sz="1200" kern="0">
                <a:effectLst/>
                <a:latin typeface="宋体" panose="02010600030101010101" pitchFamily="2" charset="-122"/>
                <a:ea typeface="DengXian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在此设置下表现</a:t>
            </a: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最佳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，取得了目前</a:t>
            </a: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最高的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AU-PRC (0.5366)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和有竞争力的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ROC AUC (≈0.864)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1600200" lvl="3" indent="-228600" algn="l">
              <a:buSzPts val="1000"/>
              <a:buFont typeface="Wingdings" pitchFamily="2" charset="2"/>
              <a:buChar char=""/>
              <a:tabLst>
                <a:tab pos="1828800" algn="l"/>
              </a:tabLst>
            </a:pPr>
            <a:r>
              <a:rPr lang="en-US" altLang="zh-CN" sz="1200" kern="0">
                <a:effectLst/>
                <a:latin typeface="宋体" panose="02010600030101010101" pitchFamily="2" charset="-122"/>
                <a:ea typeface="DengXian" panose="02010600030101010101" pitchFamily="2" charset="-122"/>
                <a:cs typeface="宋体" panose="02010600030101010101" pitchFamily="2" charset="-122"/>
              </a:rPr>
              <a:t>GBM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模型（</a:t>
            </a:r>
            <a:r>
              <a:rPr lang="en-US" altLang="zh-CN" sz="1200" kern="0" err="1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LightGBM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, </a:t>
            </a:r>
            <a:r>
              <a:rPr lang="en-US" altLang="zh-CN" sz="1200" kern="0" err="1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XGBoost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）在此设置下的表现反而不如两阶段的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LR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，也略逊于端到端的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LSTM+MLP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模型。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8296D-1E8C-4FA1-8ED8-C999B297FE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14655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 algn="l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zh-CN" altLang="zh-CN" sz="18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最佳策略</a:t>
            </a:r>
            <a:r>
              <a:rPr lang="en-US" altLang="zh-CN" sz="18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en-US" altLang="zh-CN" sz="1800" kern="0">
                <a:effectLst/>
                <a:latin typeface="宋体" panose="02010600030101010101" pitchFamily="2" charset="-122"/>
                <a:ea typeface="DengXian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采用两阶段融合方法：首先使用</a:t>
            </a:r>
            <a:r>
              <a:rPr lang="en-US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LSTM </a:t>
            </a:r>
            <a:r>
              <a:rPr lang="zh-CN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从高频时序数据中提取特征表示，然后将这些特征与包含（原始静态</a:t>
            </a:r>
            <a:r>
              <a:rPr lang="en-US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+ </a:t>
            </a:r>
            <a:r>
              <a:rPr lang="zh-CN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低频聚合均值）的完整静态特征集结合，最后使用</a:t>
            </a:r>
            <a:r>
              <a:rPr lang="zh-CN" altLang="zh-CN" sz="18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逻辑回归</a:t>
            </a:r>
            <a:r>
              <a:rPr lang="zh-CN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进行分类。</a:t>
            </a:r>
            <a:endParaRPr lang="zh-CN" altLang="zh-CN" sz="180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l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zh-CN" altLang="zh-CN" sz="18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最佳性能</a:t>
            </a:r>
            <a:r>
              <a:rPr lang="en-US" altLang="zh-CN" sz="18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en-US" altLang="zh-CN" sz="1800" kern="0">
                <a:effectLst/>
                <a:latin typeface="宋体" panose="02010600030101010101" pitchFamily="2" charset="-122"/>
                <a:ea typeface="DengXian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该策略下的逻辑回归模型在测试集上达到了 </a:t>
            </a:r>
            <a:r>
              <a:rPr lang="en-US" altLang="zh-CN" sz="18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AU-PRC = 0.5366</a:t>
            </a:r>
            <a:r>
              <a:rPr lang="en-US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 </a:t>
            </a:r>
            <a:r>
              <a:rPr lang="en-US" altLang="zh-CN" sz="18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ROC AUC = 0.8642</a:t>
            </a:r>
            <a:r>
              <a:rPr lang="zh-CN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。这显著优于仅使用单一信息来源（静态或时序）的模型，也优于其他尝试的融合策略。</a:t>
            </a:r>
            <a:endParaRPr lang="zh-CN" altLang="zh-CN" sz="180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l">
              <a:buFont typeface="+mj-lt"/>
              <a:buAutoNum type="arabicPeriod"/>
              <a:tabLst>
                <a:tab pos="457200" algn="l"/>
              </a:tabLst>
            </a:pPr>
            <a:r>
              <a:rPr lang="zh-CN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在两阶段融合策略中，逻辑回归意外地成为了表现最好的分类器，这可能与</a:t>
            </a:r>
            <a:r>
              <a:rPr lang="en-US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LSTM </a:t>
            </a:r>
            <a:r>
              <a:rPr lang="zh-CN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提取的特征和静态特征结合后的数据特性有关，值得进一步探究。</a:t>
            </a:r>
            <a:endParaRPr lang="zh-CN" altLang="zh-CN" sz="180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l">
              <a:buFont typeface="+mj-lt"/>
              <a:buAutoNum type="arabicPeriod"/>
              <a:tabLst>
                <a:tab pos="457200" algn="l"/>
              </a:tabLst>
            </a:pPr>
            <a:r>
              <a:rPr lang="zh-CN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端到端融合模型（</a:t>
            </a:r>
            <a:r>
              <a:rPr lang="en-US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LSTM+MLP</a:t>
            </a:r>
            <a:r>
              <a:rPr lang="zh-CN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）也是一个有竞争力的选项，其最佳</a:t>
            </a:r>
            <a:r>
              <a:rPr lang="en-US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F1 </a:t>
            </a:r>
            <a:r>
              <a:rPr lang="zh-CN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分数可能略高（需要对两阶段</a:t>
            </a:r>
            <a:r>
              <a:rPr lang="en-US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LR </a:t>
            </a:r>
            <a:r>
              <a:rPr lang="zh-CN" altLang="zh-CN" sz="18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进行阈值优化后精确比较）。</a:t>
            </a:r>
            <a:endParaRPr lang="zh-CN" altLang="zh-CN" sz="180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8296D-1E8C-4FA1-8ED8-C999B297FE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36771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8296D-1E8C-4FA1-8ED8-C999B297FE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61900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8296D-1E8C-4FA1-8ED8-C999B297FE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99416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zh-CN" altLang="zh-CN">
              <a:effectLst/>
            </a:endParaRPr>
          </a:p>
          <a:p>
            <a:pPr marL="742950" lvl="1" indent="-285750" algn="l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使用</a:t>
            </a: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原始静态特征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训练经典表格数据模型（逻辑回归、随机森林、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MLP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en-US" altLang="zh-CN" sz="1200" kern="0" err="1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LightGBM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en-US" altLang="zh-CN" sz="1200" kern="0" err="1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XGBoost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）。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 algn="l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发现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en-US" altLang="zh-CN" sz="1200" kern="0">
                <a:effectLst/>
                <a:latin typeface="宋体" panose="02010600030101010101" pitchFamily="2" charset="-122"/>
                <a:ea typeface="DengXian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静态特征本身具有很强的预测能力（</a:t>
            </a:r>
            <a:r>
              <a:rPr lang="en-US" altLang="zh-CN" sz="1200" kern="0" err="1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XGBoost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最佳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ROC AUC ≈ 0.856, AU-PRC ≈ 0.488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）。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8296D-1E8C-4FA1-8ED8-C999B297FE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02273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zh-CN" altLang="zh-CN">
              <a:effectLst/>
            </a:endParaRPr>
          </a:p>
          <a:p>
            <a:pPr marL="742950" lvl="1" indent="-285750" algn="l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方法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en-US" altLang="zh-CN" sz="1200" kern="0">
                <a:effectLst/>
                <a:latin typeface="宋体" panose="02010600030101010101" pitchFamily="2" charset="-122"/>
                <a:ea typeface="DengXian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使用处理后的</a:t>
            </a: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高频时间序列特征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训练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LSTM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模型。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 algn="l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CN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发现</a:t>
            </a:r>
            <a:r>
              <a:rPr lang="en-US" altLang="zh-CN" sz="1200" b="1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en-US" altLang="zh-CN" sz="1200" kern="0">
                <a:effectLst/>
                <a:latin typeface="宋体" panose="02010600030101010101" pitchFamily="2" charset="-122"/>
                <a:ea typeface="DengXian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模型性能有限（最佳</a:t>
            </a:r>
            <a:r>
              <a:rPr lang="en-US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ROC AUC ≈ 0.786, AU-PRC ≈ 0.361</a:t>
            </a:r>
            <a:r>
              <a:rPr lang="zh-CN" altLang="zh-CN" sz="1200" kern="0">
                <a:effectLst/>
                <a:latin typeface="DengXian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），显著低于仅使用静态特征的模型，表明单独的时序信息不足。</a:t>
            </a:r>
            <a:endParaRPr lang="zh-CN" altLang="zh-CN" sz="1050" kern="10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8296D-1E8C-4FA1-8ED8-C999B297FE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9223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8296D-1E8C-4FA1-8ED8-C999B297FE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14655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A5279-1A53-8747-ACF1-246888184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66757A4-68FC-C099-15D2-AA86E3FCD4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EC4DE69-C123-B8A8-5442-81FCEB32F1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ED1F4F7-AB4D-ABC4-B8B3-BED958956B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8296D-1E8C-4FA1-8ED8-C999B297FE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16410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A5279-1A53-8747-ACF1-246888184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66757A4-68FC-C099-15D2-AA86E3FCD4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EC4DE69-C123-B8A8-5442-81FCEB32F1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ED1F4F7-AB4D-ABC4-B8B3-BED958956B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8296D-1E8C-4FA1-8ED8-C999B297FE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44699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A5279-1A53-8747-ACF1-246888184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66757A4-68FC-C099-15D2-AA86E3FCD4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EC4DE69-C123-B8A8-5442-81FCEB32F1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ED1F4F7-AB4D-ABC4-B8B3-BED958956B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8296D-1E8C-4FA1-8ED8-C999B297FE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05882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8296D-1E8C-4FA1-8ED8-C999B297FE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3677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52283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200" baseline="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单击以编辑母版副标题样式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8" name="组合 7"/>
          <p:cNvGrpSpPr/>
          <p:nvPr userDrawn="1"/>
        </p:nvGrpSpPr>
        <p:grpSpPr>
          <a:xfrm>
            <a:off x="1344485" y="5505422"/>
            <a:ext cx="1764691" cy="297909"/>
            <a:chOff x="8729725" y="4570716"/>
            <a:chExt cx="2830513" cy="477838"/>
          </a:xfrm>
          <a:solidFill>
            <a:schemeClr val="bg2">
              <a:lumMod val="60000"/>
              <a:lumOff val="40000"/>
            </a:schemeClr>
          </a:solidFill>
        </p:grpSpPr>
        <p:sp>
          <p:nvSpPr>
            <p:cNvPr id="9" name="Freeform 34"/>
            <p:cNvSpPr>
              <a:spLocks noEditPoints="1"/>
            </p:cNvSpPr>
            <p:nvPr userDrawn="1"/>
          </p:nvSpPr>
          <p:spPr bwMode="auto">
            <a:xfrm>
              <a:off x="9304400" y="4945366"/>
              <a:ext cx="1363663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35"/>
            <p:cNvSpPr>
              <a:spLocks noEditPoints="1"/>
            </p:cNvSpPr>
            <p:nvPr userDrawn="1"/>
          </p:nvSpPr>
          <p:spPr bwMode="auto">
            <a:xfrm>
              <a:off x="10679175" y="4943779"/>
              <a:ext cx="873125" cy="103188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36"/>
            <p:cNvSpPr>
              <a:spLocks noEditPoints="1"/>
            </p:cNvSpPr>
            <p:nvPr userDrawn="1"/>
          </p:nvSpPr>
          <p:spPr bwMode="auto">
            <a:xfrm>
              <a:off x="9304400" y="4596116"/>
              <a:ext cx="2255838" cy="300038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7"/>
            <p:cNvSpPr>
              <a:spLocks noEditPoints="1"/>
            </p:cNvSpPr>
            <p:nvPr userDrawn="1"/>
          </p:nvSpPr>
          <p:spPr bwMode="auto">
            <a:xfrm>
              <a:off x="8797988" y="4643741"/>
              <a:ext cx="334963" cy="325438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38"/>
            <p:cNvSpPr>
              <a:spLocks noEditPoints="1"/>
            </p:cNvSpPr>
            <p:nvPr userDrawn="1"/>
          </p:nvSpPr>
          <p:spPr bwMode="auto">
            <a:xfrm>
              <a:off x="8872600" y="4775504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39"/>
            <p:cNvSpPr>
              <a:spLocks noEditPoints="1"/>
            </p:cNvSpPr>
            <p:nvPr userDrawn="1"/>
          </p:nvSpPr>
          <p:spPr bwMode="auto">
            <a:xfrm>
              <a:off x="8729725" y="4570716"/>
              <a:ext cx="474663" cy="477838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40"/>
            <p:cNvSpPr>
              <a:spLocks noEditPoints="1"/>
            </p:cNvSpPr>
            <p:nvPr userDrawn="1"/>
          </p:nvSpPr>
          <p:spPr bwMode="auto">
            <a:xfrm>
              <a:off x="8763063" y="4810429"/>
              <a:ext cx="407988" cy="204788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41"/>
            <p:cNvSpPr>
              <a:spLocks/>
            </p:cNvSpPr>
            <p:nvPr userDrawn="1"/>
          </p:nvSpPr>
          <p:spPr bwMode="auto">
            <a:xfrm>
              <a:off x="8913875" y="4712004"/>
              <a:ext cx="161925" cy="150813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42"/>
            <p:cNvSpPr>
              <a:spLocks/>
            </p:cNvSpPr>
            <p:nvPr userDrawn="1"/>
          </p:nvSpPr>
          <p:spPr bwMode="auto">
            <a:xfrm>
              <a:off x="8942450" y="4694541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43"/>
            <p:cNvSpPr>
              <a:spLocks/>
            </p:cNvSpPr>
            <p:nvPr userDrawn="1"/>
          </p:nvSpPr>
          <p:spPr bwMode="auto">
            <a:xfrm>
              <a:off x="8867838" y="4856466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4"/>
            <p:cNvSpPr>
              <a:spLocks noEditPoints="1"/>
            </p:cNvSpPr>
            <p:nvPr userDrawn="1"/>
          </p:nvSpPr>
          <p:spPr bwMode="auto">
            <a:xfrm>
              <a:off x="8840850" y="4681841"/>
              <a:ext cx="252413" cy="257175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5"/>
            <p:cNvSpPr>
              <a:spLocks noEditPoints="1"/>
            </p:cNvSpPr>
            <p:nvPr userDrawn="1"/>
          </p:nvSpPr>
          <p:spPr bwMode="auto">
            <a:xfrm>
              <a:off x="9091675" y="4667554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6"/>
            <p:cNvSpPr>
              <a:spLocks noEditPoints="1"/>
            </p:cNvSpPr>
            <p:nvPr userDrawn="1"/>
          </p:nvSpPr>
          <p:spPr bwMode="auto">
            <a:xfrm>
              <a:off x="9120250" y="4715179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7"/>
            <p:cNvSpPr>
              <a:spLocks noEditPoints="1"/>
            </p:cNvSpPr>
            <p:nvPr userDrawn="1"/>
          </p:nvSpPr>
          <p:spPr bwMode="auto">
            <a:xfrm>
              <a:off x="9037700" y="4621516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8"/>
            <p:cNvSpPr>
              <a:spLocks noEditPoints="1"/>
            </p:cNvSpPr>
            <p:nvPr userDrawn="1"/>
          </p:nvSpPr>
          <p:spPr bwMode="auto">
            <a:xfrm>
              <a:off x="8913875" y="4588179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49"/>
            <p:cNvSpPr>
              <a:spLocks noEditPoints="1"/>
            </p:cNvSpPr>
            <p:nvPr userDrawn="1"/>
          </p:nvSpPr>
          <p:spPr bwMode="auto">
            <a:xfrm>
              <a:off x="8971025" y="4589766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50"/>
            <p:cNvSpPr>
              <a:spLocks noEditPoints="1"/>
            </p:cNvSpPr>
            <p:nvPr userDrawn="1"/>
          </p:nvSpPr>
          <p:spPr bwMode="auto">
            <a:xfrm>
              <a:off x="8756713" y="4715179"/>
              <a:ext cx="52388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51"/>
            <p:cNvSpPr>
              <a:spLocks noEditPoints="1"/>
            </p:cNvSpPr>
            <p:nvPr userDrawn="1"/>
          </p:nvSpPr>
          <p:spPr bwMode="auto">
            <a:xfrm>
              <a:off x="8791638" y="4653266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52"/>
            <p:cNvSpPr>
              <a:spLocks noEditPoints="1"/>
            </p:cNvSpPr>
            <p:nvPr userDrawn="1"/>
          </p:nvSpPr>
          <p:spPr bwMode="auto">
            <a:xfrm>
              <a:off x="8847200" y="4611991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8418496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61872" y="758952"/>
            <a:ext cx="9418320" cy="115620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目录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2042160"/>
            <a:ext cx="9418320" cy="4450080"/>
          </a:xfrm>
          <a:prstGeom prst="rect">
            <a:avLst/>
          </a:prstGeom>
        </p:spPr>
        <p:txBody>
          <a:bodyPr anchor="t">
            <a:normAutofit/>
          </a:bodyPr>
          <a:lstStyle>
            <a:lvl1pPr marL="625475" indent="-447675">
              <a:buFont typeface="Wingdings" panose="05000000000000000000" pitchFamily="2" charset="2"/>
              <a:buChar char="n"/>
              <a:defRPr sz="3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85051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86" y="948906"/>
            <a:ext cx="9746088" cy="742416"/>
          </a:xfrm>
          <a:prstGeom prst="rect">
            <a:avLst/>
          </a:prstGeom>
        </p:spPr>
        <p:txBody>
          <a:bodyPr anchor="b"/>
          <a:lstStyle>
            <a:lvl1pPr>
              <a:defRPr lang="en-US" dirty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386" y="1828800"/>
            <a:ext cx="9746088" cy="4351337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>
              <a:lnSpc>
                <a:spcPct val="120000"/>
              </a:lnSpc>
              <a:buFont typeface="微软雅黑" panose="020B0503020204020204" pitchFamily="34" charset="-122"/>
              <a:buChar char="▪"/>
              <a:defRPr sz="3600"/>
            </a:lvl1pPr>
            <a:lvl2pPr marL="541338" indent="-266700">
              <a:lnSpc>
                <a:spcPct val="120000"/>
              </a:lnSpc>
              <a:buFont typeface="微软雅黑" panose="020B0503020204020204" pitchFamily="34" charset="-122"/>
              <a:buChar char="▫"/>
              <a:defRPr sz="3200"/>
            </a:lvl2pPr>
            <a:lvl3pPr marL="804863" indent="-257175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3pPr>
            <a:lvl4pPr marL="1074738" indent="-252413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4pPr>
            <a:lvl5pPr marL="1346200" indent="-249238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503148"/>
            <a:ext cx="207034" cy="11881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</p:nvPr>
        </p:nvSpPr>
        <p:spPr>
          <a:xfrm>
            <a:off x="822325" y="503149"/>
            <a:ext cx="9745413" cy="4048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2452205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86" y="948906"/>
            <a:ext cx="9746088" cy="742416"/>
          </a:xfrm>
          <a:prstGeom prst="rect">
            <a:avLst/>
          </a:prstGeom>
        </p:spPr>
        <p:txBody>
          <a:bodyPr anchor="b"/>
          <a:lstStyle>
            <a:lvl1pPr>
              <a:defRPr lang="en-US" dirty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386" y="1828800"/>
            <a:ext cx="9746088" cy="4351337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>
              <a:lnSpc>
                <a:spcPct val="120000"/>
              </a:lnSpc>
              <a:buFont typeface="微软雅黑" panose="020B0503020204020204" pitchFamily="34" charset="-122"/>
              <a:buChar char="▪"/>
              <a:defRPr sz="3600"/>
            </a:lvl1pPr>
            <a:lvl2pPr marL="541338" indent="-266700">
              <a:lnSpc>
                <a:spcPct val="120000"/>
              </a:lnSpc>
              <a:buFont typeface="微软雅黑" panose="020B0503020204020204" pitchFamily="34" charset="-122"/>
              <a:buChar char="▫"/>
              <a:defRPr sz="3200"/>
            </a:lvl2pPr>
            <a:lvl3pPr marL="804863" indent="-257175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3pPr>
            <a:lvl4pPr marL="1074738" indent="-252413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4pPr>
            <a:lvl5pPr marL="1346200" indent="-249238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503148"/>
            <a:ext cx="207034" cy="11881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76113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43350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574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023292"/>
            <a:ext cx="12192000" cy="834708"/>
          </a:xfrm>
          <a:prstGeom prst="rect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171" y="6023295"/>
            <a:ext cx="9982200" cy="83470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12192000" cy="602329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92840" y="6172200"/>
            <a:ext cx="914400" cy="5937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418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28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092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20241114</a:t>
            </a:r>
            <a:br>
              <a:rPr lang="zh-CN" altLang="en-US" dirty="0"/>
            </a:br>
            <a:r>
              <a:rPr lang="en-US" altLang="zh-CN" dirty="0"/>
              <a:t>MIMIC-IV </a:t>
            </a:r>
            <a:r>
              <a:rPr lang="zh-CN" altLang="en-US" dirty="0"/>
              <a:t>冠心病汇报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10164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数据集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/>
              <a:t>MIMIC-IV v3.1</a:t>
            </a:r>
            <a:endParaRPr lang="en-US" altLang="zh-CN"/>
          </a:p>
          <a:p>
            <a:r>
              <a:rPr lang="en-US" altLang="zh-CN"/>
              <a:t>patients: 364,627 </a:t>
            </a:r>
          </a:p>
          <a:p>
            <a:r>
              <a:rPr lang="en-US" altLang="zh-CN"/>
              <a:t>admissions: 546,028</a:t>
            </a:r>
          </a:p>
          <a:p>
            <a:r>
              <a:rPr lang="en-US" altLang="zh-CN" err="1"/>
              <a:t>icustays</a:t>
            </a:r>
            <a:r>
              <a:rPr lang="en-US" altLang="zh-CN"/>
              <a:t>: 94,458</a:t>
            </a:r>
          </a:p>
          <a:p>
            <a:endParaRPr lang="en-US" altLang="zh-CN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MIMIC-IV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44546A">
                    <a:lumMod val="60000"/>
                    <a:lumOff val="40000"/>
                  </a:srgbClr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60000"/>
                  <a:lumOff val="40000"/>
                </a:srgbClr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0570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数据提取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诊断有</a:t>
            </a:r>
            <a:r>
              <a:rPr lang="en-US" altLang="zh-CN"/>
              <a:t>CAD		46,068</a:t>
            </a:r>
          </a:p>
          <a:p>
            <a:r>
              <a:rPr lang="zh-CN" altLang="en-US"/>
              <a:t>入住</a:t>
            </a:r>
            <a:r>
              <a:rPr lang="en-US" altLang="zh-CN"/>
              <a:t>ICU		23,124</a:t>
            </a:r>
          </a:p>
          <a:p>
            <a:r>
              <a:rPr lang="zh-CN" altLang="en-US"/>
              <a:t>年龄</a:t>
            </a:r>
            <a:r>
              <a:rPr lang="en-US" altLang="zh-CN"/>
              <a:t>18~89		18,023</a:t>
            </a:r>
          </a:p>
          <a:p>
            <a:endParaRPr lang="en-US" altLang="zh-CN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CAD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44546A">
                    <a:lumMod val="60000"/>
                    <a:lumOff val="40000"/>
                  </a:srgbClr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60000"/>
                  <a:lumOff val="40000"/>
                </a:srgbClr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1989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5C586F-7313-4F4E-8372-0BF089632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甘油三酯</a:t>
            </a:r>
            <a:r>
              <a:rPr lang="en-US" altLang="zh-CN"/>
              <a:t>-</a:t>
            </a:r>
            <a:r>
              <a:rPr lang="zh-CN" altLang="en-US"/>
              <a:t>葡萄糖指数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258A3997-345F-4F1E-9A1D-0F1CEE68C07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𝑇𝑦𝐺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𝑖𝑛𝑑𝑒𝑥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ln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⁡(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𝑇𝐺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𝐹𝐵𝐺</m:t>
                        </m:r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/>
                  <a:t> </a:t>
                </a:r>
                <a:endParaRPr lang="en-US" altLang="zh-CN"/>
              </a:p>
              <a:p>
                <a:r>
                  <a:rPr lang="en-US" altLang="zh-CN"/>
                  <a:t>TG </a:t>
                </a:r>
                <a:r>
                  <a:rPr lang="zh-CN" altLang="en-US"/>
                  <a:t>缺失约</a:t>
                </a:r>
                <a:r>
                  <a:rPr lang="en-US" altLang="zh-CN"/>
                  <a:t>90%	</a:t>
                </a:r>
                <a:r>
                  <a:rPr lang="zh-CN" altLang="en-US"/>
                  <a:t>剩</a:t>
                </a:r>
                <a:r>
                  <a:rPr lang="en-US" altLang="zh-CN"/>
                  <a:t>1805</a:t>
                </a:r>
              </a:p>
              <a:p>
                <a:r>
                  <a:rPr lang="en-US" altLang="zh-CN"/>
                  <a:t>FBG</a:t>
                </a:r>
                <a:r>
                  <a:rPr lang="zh-CN" altLang="en-US"/>
                  <a:t>：空腹血糖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258A3997-345F-4F1E-9A1D-0F1CEE68C07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D14707D-3B09-4394-A4C7-866CB20031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err="1"/>
              <a:t>TyG</a:t>
            </a:r>
            <a:r>
              <a:rPr lang="en-US" altLang="zh-CN"/>
              <a:t> index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7804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9FC36F-44C3-40AA-9AB4-CE9FB3425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空腹血糖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4F6856-4EC8-4808-8917-47D5EB91C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测量时间</a:t>
            </a:r>
            <a:r>
              <a:rPr lang="en-US" altLang="zh-CN"/>
              <a:t> 8:00</a:t>
            </a:r>
            <a:r>
              <a:rPr lang="zh-CN" altLang="en-US"/>
              <a:t>之前</a:t>
            </a:r>
            <a:endParaRPr lang="en-US" altLang="zh-CN"/>
          </a:p>
          <a:p>
            <a:r>
              <a:rPr lang="zh-CN" altLang="en-US"/>
              <a:t>一段时间内最小值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3FA9104-2C16-45A2-A611-2C05EB27F6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FBG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3329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C8862F-40C1-4100-A7AA-28F6FF97A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糖化血红蛋白指数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80DB1F-02B9-47F0-988E-B74297FC13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HGI=Measured HbA1c - predicted HbA1c</a:t>
            </a:r>
          </a:p>
          <a:p>
            <a:r>
              <a:rPr lang="en-US" altLang="zh-CN"/>
              <a:t>HbA1c </a:t>
            </a:r>
            <a:r>
              <a:rPr lang="zh-CN" altLang="en-US"/>
              <a:t>缺失约</a:t>
            </a:r>
            <a:r>
              <a:rPr lang="en-US" altLang="zh-CN"/>
              <a:t>90%	</a:t>
            </a:r>
            <a:r>
              <a:rPr lang="zh-CN" altLang="en-US"/>
              <a:t>剩</a:t>
            </a:r>
            <a:r>
              <a:rPr lang="en-US" altLang="zh-CN"/>
              <a:t>2106</a:t>
            </a:r>
          </a:p>
          <a:p>
            <a:r>
              <a:rPr lang="en-US" altLang="zh-CN"/>
              <a:t>overlap TG			</a:t>
            </a:r>
            <a:r>
              <a:rPr lang="zh-CN" altLang="en-US"/>
              <a:t>剩</a:t>
            </a:r>
            <a:r>
              <a:rPr lang="en-US" altLang="zh-CN"/>
              <a:t>1202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AECA819-D2FD-408F-A88D-00F2A0FA0D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HGI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4177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030A36-51AF-E69C-F811-D94993C36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最终数集较小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F77BEDE-57DD-FE9F-AEF3-7BF68F4FD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不要求入住</a:t>
            </a:r>
            <a:r>
              <a:rPr kumimoji="1" lang="en-US" altLang="zh-CN"/>
              <a:t>ICU</a:t>
            </a:r>
          </a:p>
          <a:p>
            <a:r>
              <a:rPr kumimoji="1" lang="zh-CN" altLang="en-US"/>
              <a:t>多次住院的当作多条数据</a:t>
            </a:r>
            <a:endParaRPr kumimoji="1" lang="en-US" altLang="zh-CN"/>
          </a:p>
          <a:p>
            <a:r>
              <a:rPr kumimoji="1" lang="zh-CN" altLang="en-US"/>
              <a:t>不指定</a:t>
            </a:r>
            <a:r>
              <a:rPr kumimoji="1" lang="en-US" altLang="zh-CN" err="1"/>
              <a:t>TyG</a:t>
            </a:r>
            <a:r>
              <a:rPr kumimoji="1" lang="en-US" altLang="zh-CN"/>
              <a:t> index </a:t>
            </a:r>
            <a:r>
              <a:rPr kumimoji="1" lang="zh-CN" altLang="en-US"/>
              <a:t>和 </a:t>
            </a:r>
            <a:r>
              <a:rPr kumimoji="1" lang="en-US" altLang="zh-CN"/>
              <a:t>HGI</a:t>
            </a:r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2B45EF8-5922-DB0F-27D5-9145126F59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69619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20241128</a:t>
            </a:r>
            <a:br>
              <a:rPr lang="en-US" altLang="zh-CN" dirty="0"/>
            </a:br>
            <a:r>
              <a:rPr lang="en-US" altLang="zh-CN" dirty="0"/>
              <a:t>MIMIC-IV </a:t>
            </a:r>
            <a:r>
              <a:rPr lang="zh-CN" altLang="en-US" dirty="0"/>
              <a:t>冠心病汇报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编辑副标题</a:t>
            </a:r>
          </a:p>
        </p:txBody>
      </p:sp>
    </p:spTree>
    <p:extLst>
      <p:ext uri="{BB962C8B-B14F-4D97-AF65-F5344CB8AC3E}">
        <p14:creationId xmlns:p14="http://schemas.microsoft.com/office/powerpoint/2010/main" val="999459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C9ADCD-60F0-4FF9-A512-011AA08FC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人群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1A8151-4683-4C2C-BE28-44484C934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诊断有</a:t>
            </a:r>
            <a:r>
              <a:rPr lang="en-US" altLang="zh-CN" dirty="0"/>
              <a:t>CAD		46,068</a:t>
            </a:r>
          </a:p>
          <a:p>
            <a:r>
              <a:rPr lang="zh-CN" altLang="en-US" dirty="0"/>
              <a:t>入住</a:t>
            </a:r>
            <a:r>
              <a:rPr lang="en-US" altLang="zh-CN" dirty="0"/>
              <a:t>ICU		23,124</a:t>
            </a:r>
          </a:p>
          <a:p>
            <a:r>
              <a:rPr lang="zh-CN" altLang="en-US" dirty="0"/>
              <a:t>年龄</a:t>
            </a:r>
            <a:r>
              <a:rPr lang="en-US" altLang="zh-CN" dirty="0"/>
              <a:t>18~89		18,023</a:t>
            </a:r>
          </a:p>
          <a:p>
            <a:r>
              <a:rPr lang="zh-CN" altLang="en-US" dirty="0"/>
              <a:t>有糖化血红蛋白</a:t>
            </a:r>
            <a:r>
              <a:rPr lang="en-US" altLang="zh-CN" dirty="0"/>
              <a:t>	2,106</a:t>
            </a:r>
          </a:p>
          <a:p>
            <a:r>
              <a:rPr lang="zh-CN" altLang="en-US" dirty="0"/>
              <a:t>缺失不超</a:t>
            </a:r>
            <a:r>
              <a:rPr lang="en-US" altLang="zh-CN" dirty="0"/>
              <a:t>10%	1,781</a:t>
            </a:r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CC68B06-68D6-4E4B-B147-672C5A7005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b="1" dirty="0"/>
              <a:t>Cohort</a:t>
            </a:r>
          </a:p>
        </p:txBody>
      </p:sp>
    </p:spTree>
    <p:extLst>
      <p:ext uri="{BB962C8B-B14F-4D97-AF65-F5344CB8AC3E}">
        <p14:creationId xmlns:p14="http://schemas.microsoft.com/office/powerpoint/2010/main" val="35824629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1929BF-EA26-47D4-BCD3-3094417D6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基线信息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2315D8-4727-499E-BCC1-32B2D90261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1781</a:t>
            </a:r>
            <a:r>
              <a:rPr lang="zh-CN" altLang="en-US" dirty="0"/>
              <a:t>患者，</a:t>
            </a:r>
            <a:r>
              <a:rPr lang="en-US" altLang="zh-CN" dirty="0"/>
              <a:t>		68.80±11.98</a:t>
            </a:r>
          </a:p>
          <a:p>
            <a:r>
              <a:rPr lang="zh-CN" altLang="en-US" dirty="0"/>
              <a:t>男性</a:t>
            </a:r>
            <a:r>
              <a:rPr lang="en-US" altLang="zh-CN" dirty="0"/>
              <a:t>68.22%, 	67.37±12.24</a:t>
            </a:r>
          </a:p>
          <a:p>
            <a:r>
              <a:rPr lang="zh-CN" altLang="en-US" dirty="0"/>
              <a:t>女性</a:t>
            </a:r>
            <a:r>
              <a:rPr lang="en-US" altLang="zh-CN" dirty="0"/>
              <a:t>31.78%, 	71.88±10.76</a:t>
            </a:r>
          </a:p>
          <a:p>
            <a:r>
              <a:rPr lang="zh-CN" altLang="en-US" dirty="0"/>
              <a:t>死亡</a:t>
            </a:r>
            <a:r>
              <a:rPr lang="en-US" altLang="zh-CN" dirty="0"/>
              <a:t>23.81%, 	73.84±10.75</a:t>
            </a:r>
          </a:p>
          <a:p>
            <a:r>
              <a:rPr lang="zh-CN" altLang="en-US" dirty="0"/>
              <a:t>存活</a:t>
            </a:r>
            <a:r>
              <a:rPr lang="en-US" altLang="zh-CN" dirty="0"/>
              <a:t>76.19%, 	67.23±11.91</a:t>
            </a:r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CFCF9E0-4B7A-4A84-AEF1-27F47309C3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baseline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03304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6B0AED-A005-4B19-A951-2FD643E70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糖化血红蛋白指数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897E0E92-9497-47DE-8D6E-71C45A1665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1025" y="1828800"/>
            <a:ext cx="7596837" cy="3988340"/>
          </a:xfrm>
        </p:spPr>
      </p:pic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FB611BD-961C-4448-AAF8-F3E90C8130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HGI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930D9350-9C2C-474C-B004-5A975D583579}"/>
                  </a:ext>
                </a:extLst>
              </p:cNvPr>
              <p:cNvSpPr txBox="1"/>
              <p:nvPr/>
            </p:nvSpPr>
            <p:spPr>
              <a:xfrm>
                <a:off x="1551025" y="5817140"/>
                <a:ext cx="759683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F3F3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𝐻𝐺𝐼</m:t>
                      </m:r>
                      <m:r>
                        <a:rPr kumimoji="0" lang="en-US" altLang="zh-CN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F3F3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r>
                        <a:rPr kumimoji="0" lang="en-US" altLang="zh-CN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F3F3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𝑚𝑒𝑎𝑠𝑢𝑟𝑒𝑑</m:t>
                      </m:r>
                      <m:r>
                        <a:rPr kumimoji="0" lang="en-US" altLang="zh-CN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F3F3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altLang="zh-CN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F3F3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h𝑏𝑎</m:t>
                      </m:r>
                      <m:r>
                        <a:rPr kumimoji="0" lang="en-US" altLang="zh-CN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F3F3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1</m:t>
                      </m:r>
                      <m:r>
                        <a:rPr kumimoji="0" lang="en-US" altLang="zh-CN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F3F3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𝑐</m:t>
                      </m:r>
                      <m:r>
                        <a:rPr kumimoji="0" lang="en-US" altLang="zh-CN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F3F3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−</m:t>
                      </m:r>
                      <m:r>
                        <a:rPr kumimoji="0" lang="en-US" altLang="zh-CN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F3F3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𝑝𝑟𝑒𝑑𝑖𝑐𝑡𝑒𝑑</m:t>
                      </m:r>
                      <m:r>
                        <a:rPr kumimoji="0" lang="en-US" altLang="zh-CN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F3F3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altLang="zh-CN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F3F3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h𝑏𝑎</m:t>
                      </m:r>
                      <m:r>
                        <a:rPr kumimoji="0" lang="en-US" altLang="zh-CN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F3F3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1</m:t>
                      </m:r>
                      <m:r>
                        <a:rPr kumimoji="0" lang="en-US" altLang="zh-CN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F3F3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𝑐</m:t>
                      </m:r>
                    </m:oMath>
                  </m:oMathPara>
                </a14:m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微软雅黑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930D9350-9C2C-474C-B004-5A975D5835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1025" y="5817140"/>
                <a:ext cx="7596837" cy="369332"/>
              </a:xfrm>
              <a:prstGeom prst="rect">
                <a:avLst/>
              </a:prstGeom>
              <a:blipFill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6176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7B9274-F20F-4045-957E-0CB94DEF6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生存分析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643B5E72-F190-42F7-BDD1-D791E08402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7714" y="1859253"/>
            <a:ext cx="5250635" cy="4290432"/>
          </a:xfrm>
        </p:spPr>
      </p:pic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C5236E1-C99C-4CFF-BCF7-420F044AA6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Survival Analysis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3302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7B9274-F20F-4045-957E-0CB94DEF6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生存分析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C5236E1-C99C-4CFF-BCF7-420F044AA6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Survival Analysis</a:t>
            </a:r>
            <a:endParaRPr lang="zh-CN" altLang="en-US" dirty="0"/>
          </a:p>
        </p:txBody>
      </p:sp>
      <p:pic>
        <p:nvPicPr>
          <p:cNvPr id="12" name="内容占位符 11">
            <a:extLst>
              <a:ext uri="{FF2B5EF4-FFF2-40B4-BE49-F238E27FC236}">
                <a16:creationId xmlns:a16="http://schemas.microsoft.com/office/drawing/2014/main" id="{DAEDD44D-59CC-46A4-BB78-CB36D82E1C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58408" y="1863063"/>
            <a:ext cx="5273497" cy="4282811"/>
          </a:xfrm>
        </p:spPr>
      </p:pic>
    </p:spTree>
    <p:extLst>
      <p:ext uri="{BB962C8B-B14F-4D97-AF65-F5344CB8AC3E}">
        <p14:creationId xmlns:p14="http://schemas.microsoft.com/office/powerpoint/2010/main" val="12490580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20241212</a:t>
            </a:r>
            <a:br>
              <a:rPr lang="zh-CN" altLang="en-US" dirty="0"/>
            </a:br>
            <a:r>
              <a:rPr lang="en-US" altLang="zh-CN" dirty="0"/>
              <a:t>MIMIC-IV </a:t>
            </a:r>
            <a:r>
              <a:rPr lang="zh-CN" altLang="en-US" dirty="0"/>
              <a:t>冠心病汇报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63177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C9ADCD-60F0-4FF9-A512-011AA08FC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人群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1A8151-4683-4C2C-BE28-44484C934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诊断有</a:t>
            </a:r>
            <a:r>
              <a:rPr lang="en-US" altLang="zh-CN" dirty="0"/>
              <a:t>CAD		46,068</a:t>
            </a:r>
          </a:p>
          <a:p>
            <a:r>
              <a:rPr lang="zh-CN" altLang="en-US" dirty="0"/>
              <a:t>入住</a:t>
            </a:r>
            <a:r>
              <a:rPr lang="en-US" altLang="zh-CN" dirty="0"/>
              <a:t>ICU		23,124</a:t>
            </a:r>
          </a:p>
          <a:p>
            <a:r>
              <a:rPr lang="zh-CN" altLang="en-US" dirty="0"/>
              <a:t>年龄</a:t>
            </a:r>
            <a:r>
              <a:rPr lang="en-US" altLang="zh-CN" dirty="0"/>
              <a:t>18~89		18,023</a:t>
            </a:r>
          </a:p>
          <a:p>
            <a:r>
              <a:rPr lang="zh-CN" altLang="en-US" dirty="0"/>
              <a:t>有糖化血红蛋白</a:t>
            </a:r>
            <a:r>
              <a:rPr lang="en-US" altLang="zh-CN" dirty="0"/>
              <a:t>	2,106</a:t>
            </a:r>
          </a:p>
          <a:p>
            <a:r>
              <a:rPr lang="zh-CN" altLang="en-US" dirty="0"/>
              <a:t>缺失不超</a:t>
            </a:r>
            <a:r>
              <a:rPr lang="en-US" altLang="zh-CN" dirty="0"/>
              <a:t>10%	1,781</a:t>
            </a:r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CC68B06-68D6-4E4B-B147-672C5A7005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b="1" dirty="0"/>
              <a:t>Cohort</a:t>
            </a:r>
          </a:p>
        </p:txBody>
      </p:sp>
    </p:spTree>
    <p:extLst>
      <p:ext uri="{BB962C8B-B14F-4D97-AF65-F5344CB8AC3E}">
        <p14:creationId xmlns:p14="http://schemas.microsoft.com/office/powerpoint/2010/main" val="3581986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58B846-A4AA-417F-98C7-15E6B077E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基线信息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444C06F-DE0D-4E50-A0FC-4A30B4CFC4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baseline</a:t>
            </a:r>
            <a:endParaRPr lang="zh-CN" altLang="en-US" dirty="0"/>
          </a:p>
        </p:txBody>
      </p:sp>
      <p:graphicFrame>
        <p:nvGraphicFramePr>
          <p:cNvPr id="9" name="内容占位符 8">
            <a:extLst>
              <a:ext uri="{FF2B5EF4-FFF2-40B4-BE49-F238E27FC236}">
                <a16:creationId xmlns:a16="http://schemas.microsoft.com/office/drawing/2014/main" id="{96566316-647D-4CAF-99EF-914E6449B13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212592" y="1078992"/>
          <a:ext cx="7687056" cy="5588629"/>
        </p:xfrm>
        <a:graphic>
          <a:graphicData uri="http://schemas.openxmlformats.org/drawingml/2006/table">
            <a:tbl>
              <a:tblPr/>
              <a:tblGrid>
                <a:gridCol w="960882">
                  <a:extLst>
                    <a:ext uri="{9D8B030D-6E8A-4147-A177-3AD203B41FA5}">
                      <a16:colId xmlns:a16="http://schemas.microsoft.com/office/drawing/2014/main" val="3393686054"/>
                    </a:ext>
                  </a:extLst>
                </a:gridCol>
                <a:gridCol w="960882">
                  <a:extLst>
                    <a:ext uri="{9D8B030D-6E8A-4147-A177-3AD203B41FA5}">
                      <a16:colId xmlns:a16="http://schemas.microsoft.com/office/drawing/2014/main" val="2622699846"/>
                    </a:ext>
                  </a:extLst>
                </a:gridCol>
                <a:gridCol w="960882">
                  <a:extLst>
                    <a:ext uri="{9D8B030D-6E8A-4147-A177-3AD203B41FA5}">
                      <a16:colId xmlns:a16="http://schemas.microsoft.com/office/drawing/2014/main" val="1491292840"/>
                    </a:ext>
                  </a:extLst>
                </a:gridCol>
                <a:gridCol w="960882">
                  <a:extLst>
                    <a:ext uri="{9D8B030D-6E8A-4147-A177-3AD203B41FA5}">
                      <a16:colId xmlns:a16="http://schemas.microsoft.com/office/drawing/2014/main" val="2343792660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428459494"/>
                    </a:ext>
                  </a:extLst>
                </a:gridCol>
                <a:gridCol w="1114044">
                  <a:extLst>
                    <a:ext uri="{9D8B030D-6E8A-4147-A177-3AD203B41FA5}">
                      <a16:colId xmlns:a16="http://schemas.microsoft.com/office/drawing/2014/main" val="3211122193"/>
                    </a:ext>
                  </a:extLst>
                </a:gridCol>
                <a:gridCol w="960882">
                  <a:extLst>
                    <a:ext uri="{9D8B030D-6E8A-4147-A177-3AD203B41FA5}">
                      <a16:colId xmlns:a16="http://schemas.microsoft.com/office/drawing/2014/main" val="3644661372"/>
                    </a:ext>
                  </a:extLst>
                </a:gridCol>
                <a:gridCol w="960882">
                  <a:extLst>
                    <a:ext uri="{9D8B030D-6E8A-4147-A177-3AD203B41FA5}">
                      <a16:colId xmlns:a16="http://schemas.microsoft.com/office/drawing/2014/main" val="203188573"/>
                    </a:ext>
                  </a:extLst>
                </a:gridCol>
              </a:tblGrid>
              <a:tr h="2831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name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all(n=1781)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male(n=1215)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femal(n=566)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survival365(n=1357)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dead365(n=424)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p2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3169904"/>
                  </a:ext>
                </a:extLst>
              </a:tr>
              <a:tr h="1431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ami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0.937097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9.01E-05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4266930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1362(76.47%)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928(76.38%)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434(76.68%)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1006(74.13%)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50(78.12%)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701900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419(23.53%)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287(23.62%)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132(23.32%)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351(25.87%)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14(21.88%)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113970"/>
                  </a:ext>
                </a:extLst>
              </a:tr>
              <a:tr h="1431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acs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0.19047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0.021435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4028889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924(51.88%)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617(50.78%)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307(54.24%)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681(50.18%)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29(45.31%)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929785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857(48.12%)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598(49.22%)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259(45.76%)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676(49.82%)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35(54.69%)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290566"/>
                  </a:ext>
                </a:extLst>
              </a:tr>
              <a:tr h="143196">
                <a:tc gridSpan="2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+mn-cs"/>
                        </a:rPr>
                        <a:t>gender_male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0.010545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5896367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566(31.78%)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0(0.00%)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566(100.00%)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408(30.07%)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19(29.69%)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000112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1215(68.22%)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1215(100.00%)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0(0.00%)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949(69.93%)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45(70.31%)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824288"/>
                  </a:ext>
                </a:extLst>
              </a:tr>
              <a:tr h="172198">
                <a:tc gridSpan="3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+mn-cs"/>
                        </a:rPr>
                        <a:t>hadm_congestive_heart_failure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0.275794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6.56E-09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7901517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954(53.57%)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662(54.49%)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292(51.59%)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781(57.55%)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31(48.44%)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766242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827(46.43%)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553(45.51%)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274(48.41%)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576(42.45%)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33(51.56%)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083322"/>
                  </a:ext>
                </a:extLst>
              </a:tr>
              <a:tr h="172198">
                <a:tc gridSpan="3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+mn-cs"/>
                        </a:rPr>
                        <a:t>hadm_cerebrovascular_disease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1.49E-06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3.45E-14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8272754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1228(68.95%)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882(72.59%)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346(61.13%)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1000(73.69%)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42(65.62%)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808506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553(31.05%)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333(27.41%)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220(38.87%)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357(26.31%)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22(34.38%)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941116"/>
                  </a:ext>
                </a:extLst>
              </a:tr>
              <a:tr h="143196">
                <a:tc gridSpan="2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+mn-cs"/>
                        </a:rPr>
                        <a:t>hadm_dementia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0.000586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1.36E-08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0671066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1718(96.46%)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1185(97.53%)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533(94.17%)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1329(97.94%)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60(93.75%)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075217"/>
                  </a:ext>
                </a:extLst>
              </a:tr>
              <a:tr h="1431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63(3.54%)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30(2.47%)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33(5.83%)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28(2.06%)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4(6.25%)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720145"/>
                  </a:ext>
                </a:extLst>
              </a:tr>
              <a:tr h="143196">
                <a:tc gridSpan="3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+mn-cs"/>
                        </a:rPr>
                        <a:t>hadm_mild_liver_disease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0.832255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0.009827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110613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1698(95.34%)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1157(95.23%)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541(95.58%)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1304(96.09%)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61(95.31%)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227807"/>
                  </a:ext>
                </a:extLst>
              </a:tr>
              <a:tr h="1431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83(4.66%)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58(4.77%)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25(4.42%)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53(3.91%)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3(4.69%)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4411247"/>
                  </a:ext>
                </a:extLst>
              </a:tr>
              <a:tr h="143196">
                <a:tc gridSpan="2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+mn-cs"/>
                        </a:rPr>
                        <a:t>hadm_paraplegia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0.000202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1.89E-13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781398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1504(84.45%)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1053(86.67%)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451(79.68%)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1194(87.99%)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50(78.12%)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947515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277(15.55%)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162(13.33%)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115(20.32%)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163(12.01%)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14(21.88%)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47059"/>
                  </a:ext>
                </a:extLst>
              </a:tr>
              <a:tr h="143196">
                <a:tc gridSpan="2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+mn-cs"/>
                        </a:rPr>
                        <a:t>hadm_renal_disease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0.122155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2.50E-12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4283064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1345(75.52%)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904(74.40%)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441(77.92%)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1082(79.73%)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39(60.94%)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956739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436(24.48%)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311(25.60%)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125(22.08%)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275(20.27%)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25(39.06%)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993320"/>
                  </a:ext>
                </a:extLst>
              </a:tr>
              <a:tr h="143196">
                <a:tc gridSpan="3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+mn-cs"/>
                        </a:rPr>
                        <a:t>hadm_malignant_cancer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0.77419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5.75E-11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7598842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1697(95.28%)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1156(95.14%)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541(95.58%)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1321(97.35%)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59(92.19%)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795906"/>
                  </a:ext>
                </a:extLst>
              </a:tr>
              <a:tr h="1431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84(4.72%)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59(4.86%)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25(4.42%)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36(2.65%)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5(7.81%)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6902049"/>
                  </a:ext>
                </a:extLst>
              </a:tr>
              <a:tr h="143196">
                <a:tc gridSpan="3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+mn-cs"/>
                        </a:rPr>
                        <a:t>hadm_metastatic_solid_tumor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0.873219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1.07E-09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2601672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1740(97.70%)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1188(97.78%)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552(97.53%)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1345(99.12%)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59(92.19%)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260868"/>
                  </a:ext>
                </a:extLst>
              </a:tr>
              <a:tr h="1431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41(2.30%)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27(2.22%)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14(2.47%)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12(0.88%)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5(7.81%)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0702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68020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DDF414-A61C-4493-93FA-8595E3553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预测比较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DAE5B864-AFB0-47E7-817D-10500FA6AC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2325" y="1999488"/>
            <a:ext cx="4580242" cy="3546666"/>
          </a:xfrm>
        </p:spPr>
      </p:pic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BF0F40F-16FA-4C46-9763-A59EEC6692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comparison without HGI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B904C50-2063-40C2-8777-2C0E4B938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384" y="1999488"/>
            <a:ext cx="4681728" cy="3588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514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102A94-A8E3-4566-941B-BE6F06B77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预测比较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2723CB26-B95E-4AD8-A2B1-3019CDFBBA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2325" y="2303003"/>
            <a:ext cx="4463856" cy="3422426"/>
          </a:xfrm>
        </p:spPr>
      </p:pic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846B59E-80F2-4559-ABAC-D0B1784AF9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comparison</a:t>
            </a:r>
            <a:r>
              <a:rPr lang="zh-CN" altLang="en-US" dirty="0"/>
              <a:t> </a:t>
            </a:r>
            <a:r>
              <a:rPr lang="en-US" altLang="zh-CN" dirty="0"/>
              <a:t>with HGI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42F67C1-7D8A-45E3-B795-63FA9860E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6992" y="2345675"/>
            <a:ext cx="4348164" cy="342242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91C4BFF2-8A15-417A-949F-6D3401546311}"/>
              </a:ext>
            </a:extLst>
          </p:cNvPr>
          <p:cNvSpPr txBox="1"/>
          <p:nvPr/>
        </p:nvSpPr>
        <p:spPr>
          <a:xfrm>
            <a:off x="3456432" y="5725429"/>
            <a:ext cx="5279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HGI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加入并没有提高预测效果</a:t>
            </a:r>
          </a:p>
        </p:txBody>
      </p:sp>
    </p:spTree>
    <p:extLst>
      <p:ext uri="{BB962C8B-B14F-4D97-AF65-F5344CB8AC3E}">
        <p14:creationId xmlns:p14="http://schemas.microsoft.com/office/powerpoint/2010/main" val="38442611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F14FEA-C4DA-41D1-B642-FBB62EAF1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预测比较</a:t>
            </a:r>
          </a:p>
        </p:txBody>
      </p:sp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F8D7B609-7865-4A7F-8136-84FCD997B9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0605" y="2114556"/>
            <a:ext cx="5151566" cy="3535986"/>
          </a:xfrm>
        </p:spPr>
      </p:pic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590D603-DFE9-4C88-849E-5266F0D385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comparison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D665BC0-912A-491D-ADE2-B3FB80A607A1}"/>
              </a:ext>
            </a:extLst>
          </p:cNvPr>
          <p:cNvSpPr txBox="1"/>
          <p:nvPr/>
        </p:nvSpPr>
        <p:spPr>
          <a:xfrm>
            <a:off x="2993136" y="5833872"/>
            <a:ext cx="6205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本次数据的效果差于之前数据的效果，样本量差异大</a:t>
            </a:r>
          </a:p>
        </p:txBody>
      </p:sp>
    </p:spTree>
    <p:extLst>
      <p:ext uri="{BB962C8B-B14F-4D97-AF65-F5344CB8AC3E}">
        <p14:creationId xmlns:p14="http://schemas.microsoft.com/office/powerpoint/2010/main" val="2787563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20241226</a:t>
            </a:r>
            <a:br>
              <a:rPr lang="zh-CN" altLang="en-US" dirty="0"/>
            </a:br>
            <a:r>
              <a:rPr lang="en-US" altLang="zh-CN" dirty="0"/>
              <a:t>MIMIC-IV </a:t>
            </a:r>
            <a:r>
              <a:rPr lang="zh-CN" altLang="en-US" dirty="0"/>
              <a:t>冠心病汇报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308331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C9ADCD-60F0-4FF9-A512-011AA08FC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人群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1A8151-4683-4C2C-BE28-44484C934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诊断有</a:t>
            </a:r>
            <a:r>
              <a:rPr lang="en-US" altLang="zh-CN" dirty="0"/>
              <a:t>CAD		46,068</a:t>
            </a:r>
          </a:p>
          <a:p>
            <a:r>
              <a:rPr lang="zh-CN" altLang="en-US" dirty="0"/>
              <a:t>入住</a:t>
            </a:r>
            <a:r>
              <a:rPr lang="en-US" altLang="zh-CN" dirty="0"/>
              <a:t>ICU		23,124</a:t>
            </a:r>
          </a:p>
          <a:p>
            <a:r>
              <a:rPr lang="zh-CN" altLang="en-US" dirty="0"/>
              <a:t>年龄</a:t>
            </a:r>
            <a:r>
              <a:rPr lang="en-US" altLang="zh-CN" dirty="0"/>
              <a:t>18~89		18,023</a:t>
            </a:r>
          </a:p>
          <a:p>
            <a:r>
              <a:rPr lang="zh-CN" altLang="en-US" dirty="0"/>
              <a:t>有糖化血红蛋白</a:t>
            </a:r>
            <a:r>
              <a:rPr lang="en-US" altLang="zh-CN" dirty="0"/>
              <a:t>	2,106</a:t>
            </a:r>
          </a:p>
          <a:p>
            <a:r>
              <a:rPr lang="zh-CN" altLang="en-US" dirty="0"/>
              <a:t>缺失不超</a:t>
            </a:r>
            <a:r>
              <a:rPr lang="en-US" altLang="zh-CN" dirty="0"/>
              <a:t>10%	1,781</a:t>
            </a:r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CC68B06-68D6-4E4B-B147-672C5A7005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b="1" dirty="0"/>
              <a:t>Cohort</a:t>
            </a:r>
          </a:p>
        </p:txBody>
      </p:sp>
    </p:spTree>
    <p:extLst>
      <p:ext uri="{BB962C8B-B14F-4D97-AF65-F5344CB8AC3E}">
        <p14:creationId xmlns:p14="http://schemas.microsoft.com/office/powerpoint/2010/main" val="21376116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637927-11D7-4564-9CFB-E0F86CA1B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限制性三次样条曲线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8C035F5D-9975-47B0-9F3D-7CA667BD10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29510" y="2003319"/>
            <a:ext cx="4938228" cy="3579178"/>
          </a:xfrm>
        </p:spPr>
      </p:pic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45FB429-F13A-4AFE-8231-BB59EC9FD8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RCS Curve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0DDE3BA-F3F9-4E5E-9CD0-878A2FABF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949" y="2052320"/>
            <a:ext cx="4895042" cy="353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5441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F14FEA-C4DA-41D1-B642-FBB62EAF1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限制性三次样条曲线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590D603-DFE9-4C88-849E-5266F0D385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RCS Curve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D665BC0-912A-491D-ADE2-B3FB80A607A1}"/>
              </a:ext>
            </a:extLst>
          </p:cNvPr>
          <p:cNvSpPr txBox="1"/>
          <p:nvPr/>
        </p:nvSpPr>
        <p:spPr>
          <a:xfrm>
            <a:off x="2993136" y="5833872"/>
            <a:ext cx="6205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本次数据的效果差于之前数据的效果，样本量差异大</a:t>
            </a:r>
          </a:p>
        </p:txBody>
      </p:sp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1D239D85-1C32-3886-D3C3-633AEEF54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98702" y="1828800"/>
            <a:ext cx="5992908" cy="4351338"/>
          </a:xfrm>
        </p:spPr>
      </p:pic>
    </p:spTree>
    <p:extLst>
      <p:ext uri="{BB962C8B-B14F-4D97-AF65-F5344CB8AC3E}">
        <p14:creationId xmlns:p14="http://schemas.microsoft.com/office/powerpoint/2010/main" val="25837432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F63D11-C49A-4FC9-9AA4-A1A93547C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短期预测比较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EB9932D-2352-4E6A-9976-790982FABE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with or without HGI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C1D37E4-3292-4603-BDFA-26E6DE99B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8921" y="2026510"/>
            <a:ext cx="5236988" cy="355833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109A0C9-0565-4CCF-8C9E-A780BF28FB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891" y="2026510"/>
            <a:ext cx="5051030" cy="3533208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429457AB-2F69-45C6-A6C6-A9BC690A405B}"/>
              </a:ext>
            </a:extLst>
          </p:cNvPr>
          <p:cNvSpPr txBox="1"/>
          <p:nvPr/>
        </p:nvSpPr>
        <p:spPr>
          <a:xfrm>
            <a:off x="3028416" y="5633718"/>
            <a:ext cx="3158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使用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HGI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DF9B245-E711-4F45-B296-6A241F859203}"/>
              </a:ext>
            </a:extLst>
          </p:cNvPr>
          <p:cNvSpPr txBox="1"/>
          <p:nvPr/>
        </p:nvSpPr>
        <p:spPr>
          <a:xfrm>
            <a:off x="7629599" y="5634638"/>
            <a:ext cx="3158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不使用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HGI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22743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35C892-9CD3-4C9D-A928-2D1D13307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短期预测比较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D75D98C-3A20-4FC8-95E8-CEA0DCCB52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with or without HGI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8A443EB-DDDC-4D9F-9B6B-31D3B0B93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680" y="2068751"/>
            <a:ext cx="5107463" cy="339227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46D7A4D-E994-4F4E-BCF6-2427828CD5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3152" y="2068749"/>
            <a:ext cx="4949456" cy="339227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11CD9D0E-E714-43BB-99A4-D09B81F8C582}"/>
              </a:ext>
            </a:extLst>
          </p:cNvPr>
          <p:cNvSpPr txBox="1"/>
          <p:nvPr/>
        </p:nvSpPr>
        <p:spPr>
          <a:xfrm>
            <a:off x="3028416" y="5529958"/>
            <a:ext cx="3158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使用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HGI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0C1612B-859A-445A-BAF6-A6FE8A355957}"/>
              </a:ext>
            </a:extLst>
          </p:cNvPr>
          <p:cNvSpPr txBox="1"/>
          <p:nvPr/>
        </p:nvSpPr>
        <p:spPr>
          <a:xfrm>
            <a:off x="7629599" y="5530878"/>
            <a:ext cx="3158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不使用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HGI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91428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20250111</a:t>
            </a:r>
            <a:br>
              <a:rPr lang="zh-CN" altLang="en-US" dirty="0"/>
            </a:br>
            <a:r>
              <a:rPr lang="en-US" altLang="zh-CN" dirty="0"/>
              <a:t>MIMIC-IV </a:t>
            </a:r>
            <a:r>
              <a:rPr lang="zh-CN" altLang="en-US" dirty="0"/>
              <a:t>冠心病汇报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775820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C9ADCD-60F0-4FF9-A512-011AA08FC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人群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1A8151-4683-4C2C-BE28-44484C934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诊断有</a:t>
            </a:r>
            <a:r>
              <a:rPr lang="en-US" altLang="zh-CN" dirty="0"/>
              <a:t>CAD		46,068</a:t>
            </a:r>
          </a:p>
          <a:p>
            <a:r>
              <a:rPr lang="zh-CN" altLang="en-US" dirty="0"/>
              <a:t>入住</a:t>
            </a:r>
            <a:r>
              <a:rPr lang="en-US" altLang="zh-CN" dirty="0"/>
              <a:t>ICU		23,124</a:t>
            </a:r>
          </a:p>
          <a:p>
            <a:r>
              <a:rPr lang="zh-CN" altLang="en-US" dirty="0"/>
              <a:t>年龄</a:t>
            </a:r>
            <a:r>
              <a:rPr lang="en-US" altLang="zh-CN" dirty="0"/>
              <a:t>18~89		18,023</a:t>
            </a:r>
          </a:p>
          <a:p>
            <a:r>
              <a:rPr lang="zh-CN" altLang="en-US" dirty="0"/>
              <a:t>有糖化血红蛋白</a:t>
            </a:r>
            <a:r>
              <a:rPr lang="en-US" altLang="zh-CN" dirty="0"/>
              <a:t>	2,106</a:t>
            </a:r>
          </a:p>
          <a:p>
            <a:r>
              <a:rPr lang="zh-CN" altLang="en-US" dirty="0"/>
              <a:t>缺失不超</a:t>
            </a:r>
            <a:r>
              <a:rPr lang="en-US" altLang="zh-CN" dirty="0"/>
              <a:t>10%	1,781</a:t>
            </a:r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CC68B06-68D6-4E4B-B147-672C5A7005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b="1" dirty="0"/>
              <a:t>Cohort</a:t>
            </a:r>
          </a:p>
        </p:txBody>
      </p:sp>
    </p:spTree>
    <p:extLst>
      <p:ext uri="{BB962C8B-B14F-4D97-AF65-F5344CB8AC3E}">
        <p14:creationId xmlns:p14="http://schemas.microsoft.com/office/powerpoint/2010/main" val="19008904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F63D11-C49A-4FC9-9AA4-A1A93547C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短期预测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EB9932D-2352-4E6A-9976-790982FABE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3 days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109A0C9-0565-4CCF-8C9E-A780BF28F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891" y="2026510"/>
            <a:ext cx="5051030" cy="3533208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429457AB-2F69-45C6-A6C6-A9BC690A405B}"/>
              </a:ext>
            </a:extLst>
          </p:cNvPr>
          <p:cNvSpPr txBox="1"/>
          <p:nvPr/>
        </p:nvSpPr>
        <p:spPr>
          <a:xfrm>
            <a:off x="3028416" y="5633718"/>
            <a:ext cx="3158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上次结果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D11E3D09-63C4-447A-AF78-94F2C135F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031" y="2100510"/>
            <a:ext cx="5047440" cy="3533208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D066472A-E901-4B87-A8CC-D3849155D998}"/>
              </a:ext>
            </a:extLst>
          </p:cNvPr>
          <p:cNvSpPr txBox="1"/>
          <p:nvPr/>
        </p:nvSpPr>
        <p:spPr>
          <a:xfrm>
            <a:off x="7131379" y="5707718"/>
            <a:ext cx="3158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本次结果</a:t>
            </a:r>
          </a:p>
        </p:txBody>
      </p:sp>
    </p:spTree>
    <p:extLst>
      <p:ext uri="{BB962C8B-B14F-4D97-AF65-F5344CB8AC3E}">
        <p14:creationId xmlns:p14="http://schemas.microsoft.com/office/powerpoint/2010/main" val="25497486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4721681D-6A35-461F-8195-00ECE5E06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9242" y="3248036"/>
            <a:ext cx="5927984" cy="3262962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191C6C01-BDF6-451D-AB24-3D568D19E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短期预测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1EA652D-3394-47A2-A4FD-D710AAD7F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386" y="1828801"/>
            <a:ext cx="7504491" cy="2088204"/>
          </a:xfrm>
        </p:spPr>
        <p:txBody>
          <a:bodyPr>
            <a:normAutofit/>
          </a:bodyPr>
          <a:lstStyle/>
          <a:p>
            <a:r>
              <a:rPr lang="en-US" altLang="zh-CN" sz="2800" dirty="0" err="1"/>
              <a:t>los_hospital</a:t>
            </a:r>
            <a:r>
              <a:rPr lang="en-US" altLang="zh-CN" sz="2800" dirty="0"/>
              <a:t>	</a:t>
            </a:r>
            <a:r>
              <a:rPr lang="zh-CN" altLang="en-US" sz="2800" dirty="0"/>
              <a:t>住院时间</a:t>
            </a:r>
            <a:endParaRPr lang="en-US" altLang="zh-CN" sz="2800" dirty="0"/>
          </a:p>
          <a:p>
            <a:pPr lvl="1"/>
            <a:r>
              <a:rPr lang="zh-CN" altLang="en-US" sz="2400" dirty="0"/>
              <a:t>全体</a:t>
            </a:r>
            <a:r>
              <a:rPr lang="en-US" altLang="zh-CN" sz="2400" dirty="0"/>
              <a:t>		9.87±9.74</a:t>
            </a:r>
          </a:p>
          <a:p>
            <a:pPr lvl="1"/>
            <a:r>
              <a:rPr lang="en-US" altLang="zh-CN" sz="2400" dirty="0"/>
              <a:t>3</a:t>
            </a:r>
            <a:r>
              <a:rPr lang="zh-CN" altLang="en-US" sz="2400" dirty="0"/>
              <a:t>日内死亡</a:t>
            </a:r>
            <a:r>
              <a:rPr lang="en-US" altLang="zh-CN" sz="2400" dirty="0"/>
              <a:t>/</a:t>
            </a:r>
            <a:r>
              <a:rPr lang="zh-CN" altLang="en-US" sz="2400" dirty="0"/>
              <a:t>存活</a:t>
            </a:r>
            <a:r>
              <a:rPr lang="en-US" altLang="zh-CN" sz="2400" dirty="0"/>
              <a:t>	2.30±1.47,</a:t>
            </a:r>
            <a:r>
              <a:rPr lang="zh-CN" altLang="en-US" sz="2400" dirty="0"/>
              <a:t> </a:t>
            </a:r>
            <a:r>
              <a:rPr lang="en-US" altLang="zh-CN" sz="2400" dirty="0"/>
              <a:t>10.15±9.81</a:t>
            </a:r>
          </a:p>
          <a:p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6436A6B-AA28-421A-B726-3146B2B31B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3 days</a:t>
            </a:r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9F705124-023E-40A4-BD09-000D2FD54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1084" y="1732266"/>
            <a:ext cx="1325995" cy="161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2774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E57AB4-C585-4095-84A7-22C3804F1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小结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ABE2CD-7B4F-483D-B806-3CCEB3D90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HGI</a:t>
            </a:r>
            <a:r>
              <a:rPr lang="zh-CN" altLang="en-US" dirty="0"/>
              <a:t>效果不明显</a:t>
            </a:r>
            <a:endParaRPr lang="en-US" altLang="zh-CN" dirty="0"/>
          </a:p>
          <a:p>
            <a:r>
              <a:rPr lang="zh-CN" altLang="en-US" dirty="0"/>
              <a:t>与其他因素相比，</a:t>
            </a:r>
            <a:r>
              <a:rPr lang="en-US" altLang="zh-CN" dirty="0"/>
              <a:t>HGI</a:t>
            </a:r>
            <a:r>
              <a:rPr lang="zh-CN" altLang="en-US" dirty="0"/>
              <a:t>相关性不高</a:t>
            </a:r>
            <a:endParaRPr lang="en-US" altLang="zh-CN" dirty="0"/>
          </a:p>
          <a:p>
            <a:r>
              <a:rPr lang="zh-CN" altLang="en-US" dirty="0"/>
              <a:t>放宽筛选条件，使用更多样本</a:t>
            </a:r>
            <a:endParaRPr lang="en-US" altLang="zh-CN" dirty="0"/>
          </a:p>
          <a:p>
            <a:r>
              <a:rPr lang="zh-CN" altLang="en-US" dirty="0"/>
              <a:t>优化模型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0695D7B-0A93-4261-8C7C-551063EF96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145305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20250327</a:t>
            </a:r>
            <a:br>
              <a:rPr lang="zh-CN" altLang="en-US" dirty="0"/>
            </a:br>
            <a:r>
              <a:rPr lang="en-US" altLang="zh-CN" dirty="0"/>
              <a:t>MIMIC-IV </a:t>
            </a:r>
            <a:r>
              <a:rPr lang="zh-CN" altLang="en-US" dirty="0"/>
              <a:t>冠心病汇报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673458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C9ADCD-60F0-4FF9-A512-011AA08FC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人群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1A8151-4683-4C2C-BE28-44484C934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诊断有</a:t>
            </a:r>
            <a:r>
              <a:rPr lang="en-US" altLang="zh-CN" dirty="0"/>
              <a:t>CAD		46,068</a:t>
            </a:r>
          </a:p>
          <a:p>
            <a:r>
              <a:rPr lang="zh-CN" altLang="en-US" dirty="0"/>
              <a:t>入住</a:t>
            </a:r>
            <a:r>
              <a:rPr lang="en-US" altLang="zh-CN" dirty="0"/>
              <a:t>ICU		23,124</a:t>
            </a:r>
          </a:p>
          <a:p>
            <a:r>
              <a:rPr lang="zh-CN" altLang="en-US" dirty="0"/>
              <a:t>年龄</a:t>
            </a:r>
            <a:r>
              <a:rPr lang="en-US" altLang="zh-CN" dirty="0"/>
              <a:t>18~89		18,023</a:t>
            </a:r>
          </a:p>
          <a:p>
            <a:r>
              <a:rPr lang="zh-CN" altLang="en-US" dirty="0"/>
              <a:t>缺失不超</a:t>
            </a:r>
            <a:r>
              <a:rPr lang="en-US" altLang="zh-CN" dirty="0"/>
              <a:t>10%	15,538</a:t>
            </a:r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CC68B06-68D6-4E4B-B147-672C5A7005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b="1" dirty="0"/>
              <a:t>Cohort</a:t>
            </a:r>
          </a:p>
        </p:txBody>
      </p:sp>
    </p:spTree>
    <p:extLst>
      <p:ext uri="{BB962C8B-B14F-4D97-AF65-F5344CB8AC3E}">
        <p14:creationId xmlns:p14="http://schemas.microsoft.com/office/powerpoint/2010/main" val="29438131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39B7B8-BB54-4D9B-80D8-3F78369B7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特征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49A9198-4372-4155-A0F5-B931CB145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386" y="1828800"/>
            <a:ext cx="2718482" cy="4351337"/>
          </a:xfrm>
        </p:spPr>
        <p:txBody>
          <a:bodyPr/>
          <a:lstStyle/>
          <a:p>
            <a:r>
              <a:rPr lang="en-US" altLang="zh-CN" dirty="0"/>
              <a:t>62</a:t>
            </a:r>
            <a:r>
              <a:rPr lang="zh-CN" altLang="en-US" dirty="0"/>
              <a:t>个</a:t>
            </a:r>
            <a:endParaRPr lang="en-US" altLang="zh-CN" dirty="0"/>
          </a:p>
          <a:p>
            <a:pPr lvl="1"/>
            <a:r>
              <a:rPr lang="zh-CN" altLang="en-US" dirty="0"/>
              <a:t>疾病诊断</a:t>
            </a:r>
            <a:endParaRPr lang="en-US" altLang="zh-CN" dirty="0"/>
          </a:p>
          <a:p>
            <a:pPr lvl="1"/>
            <a:r>
              <a:rPr lang="zh-CN" altLang="en-US" dirty="0"/>
              <a:t>基础信息</a:t>
            </a:r>
            <a:endParaRPr lang="en-US" altLang="zh-CN" dirty="0"/>
          </a:p>
          <a:p>
            <a:pPr lvl="1"/>
            <a:r>
              <a:rPr lang="zh-CN" altLang="en-US" dirty="0"/>
              <a:t>临床检验</a:t>
            </a:r>
            <a:endParaRPr lang="en-US" altLang="zh-CN" dirty="0"/>
          </a:p>
          <a:p>
            <a:pPr lvl="1"/>
            <a:r>
              <a:rPr lang="zh-CN" altLang="en-US" dirty="0"/>
              <a:t>分数评估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D0EAB41-C723-4FCD-A1F6-59387FFA87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features</a:t>
            </a:r>
            <a:endParaRPr lang="zh-CN" altLang="en-US" dirty="0"/>
          </a:p>
        </p:txBody>
      </p:sp>
      <p:sp>
        <p:nvSpPr>
          <p:cNvPr id="5" name="箭头: 右 4">
            <a:extLst>
              <a:ext uri="{FF2B5EF4-FFF2-40B4-BE49-F238E27FC236}">
                <a16:creationId xmlns:a16="http://schemas.microsoft.com/office/drawing/2014/main" id="{7D1761FB-87B1-4413-99E1-408348DFA15E}"/>
              </a:ext>
            </a:extLst>
          </p:cNvPr>
          <p:cNvSpPr/>
          <p:nvPr/>
        </p:nvSpPr>
        <p:spPr>
          <a:xfrm>
            <a:off x="3488987" y="3457372"/>
            <a:ext cx="2970179" cy="656617"/>
          </a:xfrm>
          <a:prstGeom prst="rightArrow">
            <a:avLst/>
          </a:prstGeom>
          <a:noFill/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864DC49-AA00-4721-B970-A162E3E597C9}"/>
              </a:ext>
            </a:extLst>
          </p:cNvPr>
          <p:cNvSpPr txBox="1"/>
          <p:nvPr/>
        </p:nvSpPr>
        <p:spPr>
          <a:xfrm>
            <a:off x="6575900" y="3572642"/>
            <a:ext cx="4150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192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个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CNN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特征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6085FFF-90D8-46AF-ACC5-67CFC7B39EA2}"/>
              </a:ext>
            </a:extLst>
          </p:cNvPr>
          <p:cNvSpPr txBox="1"/>
          <p:nvPr/>
        </p:nvSpPr>
        <p:spPr>
          <a:xfrm>
            <a:off x="3540868" y="3242553"/>
            <a:ext cx="2509736" cy="382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kernel_size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=1, 3, 5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092A49D-78DD-4163-98A4-0FDC19270E34}"/>
              </a:ext>
            </a:extLst>
          </p:cNvPr>
          <p:cNvSpPr txBox="1"/>
          <p:nvPr/>
        </p:nvSpPr>
        <p:spPr>
          <a:xfrm>
            <a:off x="3540868" y="4015693"/>
            <a:ext cx="25551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AdaptiveAvgPool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04741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DFF619-0D87-4AFF-AB40-0A9E552F9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30</a:t>
            </a:r>
            <a:r>
              <a:rPr lang="zh-CN" altLang="en-US" dirty="0"/>
              <a:t>天风险预测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842BC04-80AF-4FB4-B2BB-9A59773578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训练集</a:t>
            </a:r>
            <a:r>
              <a:rPr lang="en-US" altLang="zh-CN" dirty="0"/>
              <a:t>:</a:t>
            </a:r>
            <a:r>
              <a:rPr lang="zh-CN" altLang="en-US" dirty="0"/>
              <a:t>测试集</a:t>
            </a:r>
            <a:r>
              <a:rPr lang="en-US" altLang="zh-CN" dirty="0"/>
              <a:t>=7:3</a:t>
            </a:r>
          </a:p>
          <a:p>
            <a:r>
              <a:rPr lang="zh-CN" altLang="en-US" dirty="0"/>
              <a:t>预测病人死亡风险</a:t>
            </a:r>
            <a:endParaRPr lang="en-US" altLang="zh-CN" dirty="0"/>
          </a:p>
          <a:p>
            <a:pPr lvl="1"/>
            <a:r>
              <a:rPr lang="zh-CN" altLang="en-US" dirty="0"/>
              <a:t>原始特征</a:t>
            </a:r>
            <a:endParaRPr lang="en-US" altLang="zh-CN" dirty="0"/>
          </a:p>
          <a:p>
            <a:pPr lvl="1"/>
            <a:r>
              <a:rPr lang="zh-CN" altLang="en-US" dirty="0"/>
              <a:t>原始特征</a:t>
            </a:r>
            <a:r>
              <a:rPr lang="en-US" altLang="zh-CN" dirty="0"/>
              <a:t>+CNN</a:t>
            </a:r>
          </a:p>
          <a:p>
            <a:r>
              <a:rPr lang="en-US" altLang="zh-CN" dirty="0"/>
              <a:t>AUPRC</a:t>
            </a:r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BC0D427-B9C9-4565-B09A-DA35E1DFC3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30D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594234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4318F2-EEE8-46D1-841F-CE0D78398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原始特征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D4FA2113-1E49-4200-B679-302B3DD5D4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2325" y="1691322"/>
            <a:ext cx="5486875" cy="4153260"/>
          </a:xfrm>
        </p:spPr>
      </p:pic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E25A063-214D-4072-AFFC-A66681BFD5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without CNN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EB780FE-CAE1-4869-BB92-43715A7CDE06}"/>
              </a:ext>
            </a:extLst>
          </p:cNvPr>
          <p:cNvSpPr txBox="1"/>
          <p:nvPr/>
        </p:nvSpPr>
        <p:spPr>
          <a:xfrm>
            <a:off x="6037634" y="1958502"/>
            <a:ext cx="4708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正样本比例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585/4602=0.13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随机猜测的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AUC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48555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7D8D65-A4C7-435D-ABB8-678D54D08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原始特征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C5C43E3B-2DBA-4C01-BEAB-EFC97F821D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882"/>
          <a:stretch/>
        </p:blipFill>
        <p:spPr>
          <a:xfrm>
            <a:off x="822325" y="1691322"/>
            <a:ext cx="6687428" cy="4351338"/>
          </a:xfrm>
        </p:spPr>
      </p:pic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8F7F28C-2633-446F-8796-8466726D27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without CNN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FEC757A-A7CC-460F-9B33-A8CB1CD9C92B}"/>
              </a:ext>
            </a:extLst>
          </p:cNvPr>
          <p:cNvSpPr txBox="1"/>
          <p:nvPr/>
        </p:nvSpPr>
        <p:spPr>
          <a:xfrm>
            <a:off x="7483813" y="2065347"/>
            <a:ext cx="3651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少量特征有较大的贡献</a:t>
            </a:r>
          </a:p>
        </p:txBody>
      </p:sp>
    </p:spTree>
    <p:extLst>
      <p:ext uri="{BB962C8B-B14F-4D97-AF65-F5344CB8AC3E}">
        <p14:creationId xmlns:p14="http://schemas.microsoft.com/office/powerpoint/2010/main" val="29754342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A7C26E-6642-4204-86A1-68B666C74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加入</a:t>
            </a:r>
            <a:r>
              <a:rPr lang="en-US" altLang="zh-CN" dirty="0"/>
              <a:t>CNN</a:t>
            </a:r>
            <a:r>
              <a:rPr lang="zh-CN" altLang="en-US" dirty="0"/>
              <a:t>特征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01E14E93-87A5-4A6F-9372-7CAFD3D79F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2325" y="1792055"/>
            <a:ext cx="5479255" cy="4191363"/>
          </a:xfrm>
        </p:spPr>
      </p:pic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A7E79BA-668F-4185-B3F3-67D2B7FE76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with CNN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C8E9D10-539D-4629-94BA-CF5162B48E6B}"/>
              </a:ext>
            </a:extLst>
          </p:cNvPr>
          <p:cNvSpPr txBox="1"/>
          <p:nvPr/>
        </p:nvSpPr>
        <p:spPr>
          <a:xfrm>
            <a:off x="6212732" y="2094689"/>
            <a:ext cx="3949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与使用原始特征相比没有明显变化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7E57994-12AF-4D18-A665-297B5D0F9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1219" y="2655126"/>
            <a:ext cx="2391885" cy="83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2798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D3EC41-3C5A-44FD-9D03-CF925ECFE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加入</a:t>
            </a:r>
            <a:r>
              <a:rPr lang="en-US" altLang="zh-CN" dirty="0"/>
              <a:t>CNN</a:t>
            </a:r>
            <a:r>
              <a:rPr lang="zh-CN" altLang="en-US" dirty="0"/>
              <a:t>特征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42102955-D8A1-4EB8-B79E-CDEA20B409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2983" y="1691322"/>
            <a:ext cx="5478730" cy="4351338"/>
          </a:xfrm>
        </p:spPr>
      </p:pic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4FE31D7-0415-42E1-8A01-BB98F0CEFA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with CNN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7BB0108-DB93-4B4E-8E35-8BBF2B30A40A}"/>
              </a:ext>
            </a:extLst>
          </p:cNvPr>
          <p:cNvSpPr txBox="1"/>
          <p:nvPr/>
        </p:nvSpPr>
        <p:spPr>
          <a:xfrm>
            <a:off x="6530502" y="1848255"/>
            <a:ext cx="42218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权重高的大多是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CNN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特征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CNN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特征对模型有意义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但没有带来更好的效果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21F5579-60AA-4D38-9544-C7FC251358F3}"/>
              </a:ext>
            </a:extLst>
          </p:cNvPr>
          <p:cNvSpPr/>
          <p:nvPr/>
        </p:nvSpPr>
        <p:spPr>
          <a:xfrm>
            <a:off x="822325" y="3034453"/>
            <a:ext cx="773011" cy="3115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CC61F2F-1C77-4581-A913-4792D143441D}"/>
              </a:ext>
            </a:extLst>
          </p:cNvPr>
          <p:cNvSpPr/>
          <p:nvPr/>
        </p:nvSpPr>
        <p:spPr>
          <a:xfrm>
            <a:off x="822325" y="3955411"/>
            <a:ext cx="773011" cy="133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E267B80-1C7C-42B4-93D3-BE2C3726CC70}"/>
              </a:ext>
            </a:extLst>
          </p:cNvPr>
          <p:cNvSpPr/>
          <p:nvPr/>
        </p:nvSpPr>
        <p:spPr>
          <a:xfrm>
            <a:off x="822325" y="4564796"/>
            <a:ext cx="773011" cy="133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77852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5FA70F-326D-4E15-B6EC-B8F667365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后续计划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DC17B5E-491F-4FBC-9CA5-226CF1E53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调整特征和模型</a:t>
            </a:r>
            <a:endParaRPr lang="en-US" altLang="zh-CN" dirty="0"/>
          </a:p>
          <a:p>
            <a:r>
              <a:rPr lang="zh-CN" altLang="en-US" dirty="0"/>
              <a:t>使用病人的时序数据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CADB160-0174-44FA-AA97-CE720C26BA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2077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20250417</a:t>
            </a:r>
            <a:br>
              <a:rPr lang="zh-CN" altLang="en-US" dirty="0"/>
            </a:br>
            <a:r>
              <a:rPr lang="en-US" altLang="zh-CN" dirty="0"/>
              <a:t>MIMIC-IV </a:t>
            </a:r>
            <a:r>
              <a:rPr lang="zh-CN" altLang="en-US" dirty="0"/>
              <a:t>冠心病汇报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319009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326295-650C-EFDE-3363-95622DA99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目标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BE69610-87D2-BC71-DDD6-6A269FF5C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CAD</a:t>
            </a:r>
            <a:r>
              <a:rPr lang="zh-CN" altLang="en-US"/>
              <a:t>患者入</a:t>
            </a:r>
            <a:r>
              <a:rPr lang="en-US" altLang="zh-CN"/>
              <a:t>ICU</a:t>
            </a:r>
            <a:r>
              <a:rPr lang="zh-CN" altLang="en-US"/>
              <a:t>后前 </a:t>
            </a:r>
            <a:r>
              <a:rPr lang="en-US" altLang="zh-CN"/>
              <a:t>24 </a:t>
            </a:r>
            <a:r>
              <a:rPr lang="zh-CN" altLang="en-US"/>
              <a:t>小时</a:t>
            </a:r>
            <a:endParaRPr lang="en-US" altLang="zh-CN"/>
          </a:p>
          <a:p>
            <a:r>
              <a:rPr lang="zh-CN" altLang="en-US"/>
              <a:t>不同时间的死亡风险</a:t>
            </a:r>
            <a:endParaRPr lang="en-US" altLang="zh-CN"/>
          </a:p>
          <a:p>
            <a:pPr lvl="1"/>
            <a:r>
              <a:rPr lang="zh-CN" altLang="en-US"/>
              <a:t>当前重点为 </a:t>
            </a:r>
            <a:r>
              <a:rPr lang="en-US" altLang="zh-CN"/>
              <a:t>30 </a:t>
            </a:r>
            <a:r>
              <a:rPr lang="zh-CN" altLang="en-US"/>
              <a:t>天</a:t>
            </a:r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CDA697B-5C5D-5A94-D7DC-EA883C2D9E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Objective</a:t>
            </a: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807009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C9ADCD-60F0-4FF9-A512-011AA08FC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人群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1A8151-4683-4C2C-BE28-44484C934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诊断有</a:t>
            </a:r>
            <a:r>
              <a:rPr lang="en-US" altLang="zh-CN"/>
              <a:t>CAD		46,068</a:t>
            </a:r>
          </a:p>
          <a:p>
            <a:r>
              <a:rPr lang="zh-CN" altLang="en-US"/>
              <a:t>入住</a:t>
            </a:r>
            <a:r>
              <a:rPr lang="en-US" altLang="zh-CN"/>
              <a:t>ICU		23,124</a:t>
            </a:r>
          </a:p>
          <a:p>
            <a:r>
              <a:rPr lang="zh-CN" altLang="en-US"/>
              <a:t>年龄</a:t>
            </a:r>
            <a:r>
              <a:rPr lang="en-US" altLang="zh-CN"/>
              <a:t>18~89		18,487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CC68B06-68D6-4E4B-B147-672C5A7005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b="1"/>
              <a:t>Cohort</a:t>
            </a:r>
          </a:p>
        </p:txBody>
      </p:sp>
    </p:spTree>
    <p:extLst>
      <p:ext uri="{BB962C8B-B14F-4D97-AF65-F5344CB8AC3E}">
        <p14:creationId xmlns:p14="http://schemas.microsoft.com/office/powerpoint/2010/main" val="36587799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39B7B8-BB54-4D9B-80D8-3F78369B7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特征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49A9198-4372-4155-A0F5-B931CB145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385" y="1828800"/>
            <a:ext cx="8584661" cy="4351337"/>
          </a:xfrm>
        </p:spPr>
        <p:txBody>
          <a:bodyPr>
            <a:normAutofit/>
          </a:bodyPr>
          <a:lstStyle/>
          <a:p>
            <a:r>
              <a:rPr lang="zh-CN" altLang="en-US"/>
              <a:t>静态</a:t>
            </a:r>
            <a:endParaRPr lang="en-US" altLang="zh-CN"/>
          </a:p>
          <a:p>
            <a:pPr lvl="1"/>
            <a:r>
              <a:rPr lang="zh-CN" altLang="en-US"/>
              <a:t>年龄 性别 种族 诊断 保险</a:t>
            </a:r>
            <a:r>
              <a:rPr lang="en-US" altLang="zh-CN"/>
              <a:t>…</a:t>
            </a:r>
          </a:p>
          <a:p>
            <a:r>
              <a:rPr lang="zh-CN" altLang="en-US"/>
              <a:t>时间序列</a:t>
            </a:r>
            <a:endParaRPr lang="en-US" altLang="zh-CN"/>
          </a:p>
          <a:p>
            <a:pPr lvl="1"/>
            <a:r>
              <a:rPr lang="zh-CN" altLang="en-US"/>
              <a:t>心率 血压 呼吸频率 血液检验指标</a:t>
            </a:r>
            <a:r>
              <a:rPr lang="en-US" altLang="zh-CN"/>
              <a:t>…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D0EAB41-C723-4FCD-A1F6-59387FFA87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features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74738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1A85BF-1F53-9C48-365A-74A344F11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静态特征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F59C92-BA01-4AD4-23C6-4987147D1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386" y="1828800"/>
            <a:ext cx="4050239" cy="4351337"/>
          </a:xfrm>
        </p:spPr>
        <p:txBody>
          <a:bodyPr/>
          <a:lstStyle/>
          <a:p>
            <a:r>
              <a:rPr kumimoji="1" lang="zh-CN" altLang="en-US"/>
              <a:t>年龄 性别 体重 种族 保险 婚姻 语言 诊断 合并症 评分 首次</a:t>
            </a:r>
            <a:r>
              <a:rPr kumimoji="1" lang="en-US" altLang="zh-CN" err="1"/>
              <a:t>icu</a:t>
            </a:r>
            <a:r>
              <a:rPr kumimoji="1" lang="zh-CN" altLang="en-US"/>
              <a:t>类别</a:t>
            </a:r>
            <a:endParaRPr kumimoji="1" lang="en-US" altLang="zh-CN"/>
          </a:p>
          <a:p>
            <a:endParaRPr kumimoji="1" lang="en-US" altLang="zh-CN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7468288-BB9A-5EA3-0910-BD02F2270D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Static</a:t>
            </a:r>
            <a:endParaRPr kumimoji="1" lang="zh-CN" altLang="en-US"/>
          </a:p>
        </p:txBody>
      </p:sp>
      <p:sp>
        <p:nvSpPr>
          <p:cNvPr id="5" name="右箭头 4">
            <a:extLst>
              <a:ext uri="{FF2B5EF4-FFF2-40B4-BE49-F238E27FC236}">
                <a16:creationId xmlns:a16="http://schemas.microsoft.com/office/drawing/2014/main" id="{564798C7-B87A-D6E8-8D54-A0BA0A14AC28}"/>
              </a:ext>
            </a:extLst>
          </p:cNvPr>
          <p:cNvSpPr/>
          <p:nvPr/>
        </p:nvSpPr>
        <p:spPr>
          <a:xfrm>
            <a:off x="4872625" y="2693096"/>
            <a:ext cx="2446752" cy="735904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A1BA949-A4E3-639D-BA6D-15B86CEF964C}"/>
              </a:ext>
            </a:extLst>
          </p:cNvPr>
          <p:cNvSpPr txBox="1"/>
          <p:nvPr/>
        </p:nvSpPr>
        <p:spPr>
          <a:xfrm>
            <a:off x="7807717" y="2737882"/>
            <a:ext cx="1679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6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44</a:t>
            </a:r>
            <a:r>
              <a:rPr kumimoji="1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个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9873FD3-CB1E-5360-AB13-7B510F3C9806}"/>
              </a:ext>
            </a:extLst>
          </p:cNvPr>
          <p:cNvSpPr txBox="1"/>
          <p:nvPr/>
        </p:nvSpPr>
        <p:spPr>
          <a:xfrm>
            <a:off x="5168900" y="2374393"/>
            <a:ext cx="185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合并类别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2C62C80-2E41-D303-988A-F4334AD001A5}"/>
              </a:ext>
            </a:extLst>
          </p:cNvPr>
          <p:cNvSpPr txBox="1"/>
          <p:nvPr/>
        </p:nvSpPr>
        <p:spPr>
          <a:xfrm>
            <a:off x="5168901" y="3244334"/>
            <a:ext cx="185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one-hot</a:t>
            </a: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30974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917570-7CB4-8591-9F73-E8AE0BB5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时间序列特征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44F0AB7-8F63-4692-D3EA-EBE8043CA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386" y="1828800"/>
            <a:ext cx="4956114" cy="4351337"/>
          </a:xfrm>
        </p:spPr>
        <p:txBody>
          <a:bodyPr/>
          <a:lstStyle/>
          <a:p>
            <a:r>
              <a:rPr kumimoji="1" lang="en-US" altLang="zh-CN" sz="2800"/>
              <a:t>64</a:t>
            </a:r>
            <a:r>
              <a:rPr kumimoji="1" lang="zh-CN" altLang="en-US" sz="2800"/>
              <a:t>个特征</a:t>
            </a:r>
            <a:endParaRPr kumimoji="1" lang="en-US" altLang="zh-CN" sz="2800"/>
          </a:p>
          <a:p>
            <a:pPr lvl="1"/>
            <a:r>
              <a:rPr kumimoji="1" lang="zh-CN" altLang="en-US" sz="2400"/>
              <a:t>心率 血压 呼吸频率 体温 血氧</a:t>
            </a:r>
            <a:r>
              <a:rPr kumimoji="1" lang="en-US" altLang="zh-CN" sz="2400"/>
              <a:t>……</a:t>
            </a:r>
          </a:p>
          <a:p>
            <a:r>
              <a:rPr kumimoji="1" lang="zh-CN" altLang="en-US" sz="2800"/>
              <a:t>从收入</a:t>
            </a:r>
            <a:r>
              <a:rPr kumimoji="1" lang="en-US" altLang="zh-CN" sz="2800"/>
              <a:t>ICU</a:t>
            </a:r>
            <a:r>
              <a:rPr kumimoji="1" lang="zh-CN" altLang="en-US" sz="2800"/>
              <a:t>开始，截取</a:t>
            </a:r>
            <a:r>
              <a:rPr kumimoji="1" lang="en-US" altLang="zh-CN" sz="2800"/>
              <a:t>24h</a:t>
            </a:r>
          </a:p>
          <a:p>
            <a:r>
              <a:rPr kumimoji="1" lang="zh-CN" altLang="en-US" sz="2800"/>
              <a:t>每小时计算一次平均值</a:t>
            </a:r>
            <a:endParaRPr kumimoji="1" lang="en-US" altLang="zh-CN" sz="2800"/>
          </a:p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4C8800F-105E-3B9F-F702-B74AB0CA4D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Time</a:t>
            </a:r>
            <a:r>
              <a:rPr kumimoji="1" lang="zh-CN" altLang="en-US"/>
              <a:t> </a:t>
            </a:r>
            <a:r>
              <a:rPr kumimoji="1" lang="en-US" altLang="zh-CN"/>
              <a:t>Series</a:t>
            </a:r>
            <a:endParaRPr kumimoji="1"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2E47F32-6FBE-8039-116F-0BBB11E77F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7738" y="1320114"/>
            <a:ext cx="5080000" cy="4224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8354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179D2B1C-355C-DC19-459B-FF9919D620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7900" y="1560530"/>
            <a:ext cx="7772400" cy="5006939"/>
          </a:xfrm>
          <a:prstGeom prst="rect">
            <a:avLst/>
          </a:prstGeom>
        </p:spPr>
      </p:pic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3B96B9A-CBAE-F668-CC36-150133D17F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Time</a:t>
            </a:r>
            <a:r>
              <a:rPr kumimoji="1" lang="zh-CN" altLang="en-US"/>
              <a:t> </a:t>
            </a:r>
            <a:r>
              <a:rPr kumimoji="1" lang="en-US" altLang="zh-CN"/>
              <a:t>Series</a:t>
            </a:r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9EE58265-96FC-68CA-E5C5-8473B2CA8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时间序列特征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8D0D13-D536-E39D-7AB3-0AB79EB63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386" y="1828800"/>
            <a:ext cx="3394014" cy="4351337"/>
          </a:xfrm>
        </p:spPr>
        <p:txBody>
          <a:bodyPr>
            <a:normAutofit lnSpcReduction="10000"/>
          </a:bodyPr>
          <a:lstStyle/>
          <a:p>
            <a:r>
              <a:rPr kumimoji="1" lang="zh-CN" altLang="en-US" sz="2800"/>
              <a:t>高频特征</a:t>
            </a:r>
            <a:endParaRPr kumimoji="1" lang="en-US" altLang="zh-CN" sz="2800"/>
          </a:p>
          <a:p>
            <a:pPr lvl="1"/>
            <a:r>
              <a:rPr kumimoji="1" lang="zh-CN" altLang="en-US" sz="2400"/>
              <a:t> </a:t>
            </a:r>
            <a:r>
              <a:rPr kumimoji="1" lang="en-US" altLang="zh-CN" sz="2400" err="1"/>
              <a:t>thre</a:t>
            </a:r>
            <a:r>
              <a:rPr kumimoji="1" lang="en-US" altLang="zh-CN" sz="2400"/>
              <a:t>=5,prop&gt;0.7</a:t>
            </a:r>
          </a:p>
          <a:p>
            <a:pPr lvl="1"/>
            <a:r>
              <a:rPr kumimoji="1" lang="zh-CN" altLang="en-US" sz="2400"/>
              <a:t>填充</a:t>
            </a:r>
            <a:endParaRPr kumimoji="1" lang="en-US" altLang="zh-CN" sz="2400"/>
          </a:p>
          <a:p>
            <a:pPr lvl="2"/>
            <a:r>
              <a:rPr kumimoji="1" lang="en-US" altLang="zh-CN" sz="2400" err="1"/>
              <a:t>bfill</a:t>
            </a:r>
            <a:r>
              <a:rPr kumimoji="1" lang="en-US" altLang="zh-CN" sz="2400"/>
              <a:t>, </a:t>
            </a:r>
            <a:r>
              <a:rPr kumimoji="1" lang="en-US" altLang="zh-CN" sz="2400" err="1"/>
              <a:t>ffill</a:t>
            </a:r>
            <a:endParaRPr kumimoji="1" lang="en-US" altLang="zh-CN" sz="2400"/>
          </a:p>
          <a:p>
            <a:pPr lvl="2"/>
            <a:r>
              <a:rPr kumimoji="1" lang="zh-CN" altLang="en-US" sz="2400"/>
              <a:t>全局中位数</a:t>
            </a:r>
            <a:endParaRPr kumimoji="1" lang="en-US" altLang="zh-CN" sz="2400"/>
          </a:p>
          <a:p>
            <a:r>
              <a:rPr kumimoji="1" lang="zh-CN" altLang="en-US" sz="2800"/>
              <a:t>低频特征</a:t>
            </a:r>
            <a:endParaRPr kumimoji="1" lang="en-US" altLang="zh-CN" sz="2800"/>
          </a:p>
          <a:p>
            <a:pPr lvl="1"/>
            <a:r>
              <a:rPr kumimoji="1" lang="zh-CN" altLang="en-US" sz="2400"/>
              <a:t>转为静态</a:t>
            </a:r>
            <a:r>
              <a:rPr kumimoji="1" lang="en-US" altLang="zh-CN" sz="2400"/>
              <a:t>(18)</a:t>
            </a:r>
          </a:p>
          <a:p>
            <a:pPr lvl="1"/>
            <a:r>
              <a:rPr kumimoji="1" lang="zh-CN" altLang="en-US" sz="2400"/>
              <a:t>丢弃</a:t>
            </a:r>
          </a:p>
        </p:txBody>
      </p:sp>
    </p:spTree>
    <p:extLst>
      <p:ext uri="{BB962C8B-B14F-4D97-AF65-F5344CB8AC3E}">
        <p14:creationId xmlns:p14="http://schemas.microsoft.com/office/powerpoint/2010/main" val="35800173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8AA525-E969-7115-84EF-E46F45CC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时间序列特征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7F1F12-459F-2442-158A-0D5057701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385" y="1828800"/>
            <a:ext cx="5074831" cy="4351337"/>
          </a:xfrm>
        </p:spPr>
        <p:txBody>
          <a:bodyPr/>
          <a:lstStyle/>
          <a:p>
            <a:r>
              <a:rPr lang="en-US" altLang="zh-CN"/>
              <a:t>7 </a:t>
            </a:r>
            <a:r>
              <a:rPr lang="zh-CN" altLang="en-US"/>
              <a:t>个生命体征</a:t>
            </a:r>
            <a:endParaRPr lang="en-US" altLang="zh-CN"/>
          </a:p>
          <a:p>
            <a:r>
              <a:rPr kumimoji="1" lang="zh-CN" altLang="en-US">
                <a:solidFill>
                  <a:schemeClr val="accent2"/>
                </a:solidFill>
              </a:rPr>
              <a:t>心率 呼吸频率 </a:t>
            </a:r>
            <a:endParaRPr kumimoji="1" lang="en-US" altLang="zh-CN">
              <a:solidFill>
                <a:schemeClr val="accent2"/>
              </a:solidFill>
            </a:endParaRPr>
          </a:p>
          <a:p>
            <a:r>
              <a:rPr kumimoji="1" lang="zh-CN" altLang="en-US">
                <a:solidFill>
                  <a:schemeClr val="accent1">
                    <a:lumMod val="75000"/>
                  </a:schemeClr>
                </a:solidFill>
              </a:rPr>
              <a:t>收缩压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976E9E8-DB4E-E281-7F77-2AB0D2C17F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Time</a:t>
            </a:r>
            <a:r>
              <a:rPr kumimoji="1" lang="zh-CN" altLang="en-US"/>
              <a:t> </a:t>
            </a:r>
            <a:r>
              <a:rPr kumimoji="1" lang="en-US" altLang="zh-CN"/>
              <a:t>Series</a:t>
            </a:r>
            <a:endParaRPr kumimoji="1"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3660C71-A59C-4913-D605-6E9B83F1BE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1794" y="-1"/>
            <a:ext cx="5496714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9826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C0A7A1-AA49-FC89-F14C-8E5529B75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模型探索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394A558-6FFA-F3FD-7997-E1217538C5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静态特征，时序特征各自和组合的效果对比</a:t>
            </a:r>
            <a:endParaRPr lang="en-US" altLang="zh-CN"/>
          </a:p>
          <a:p>
            <a:r>
              <a:rPr lang="en-US" altLang="zh-CN"/>
              <a:t>AU-PRC</a:t>
            </a:r>
            <a:r>
              <a:rPr lang="zh-CN" altLang="en-US"/>
              <a:t>，</a:t>
            </a:r>
            <a:r>
              <a:rPr lang="en-US" altLang="zh-CN"/>
              <a:t>AUC</a:t>
            </a:r>
            <a:r>
              <a:rPr lang="zh-CN" altLang="en-US"/>
              <a:t> </a:t>
            </a:r>
            <a:r>
              <a:rPr lang="en-US" altLang="zh-CN"/>
              <a:t>ROC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64933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AFEF55-92A0-37E6-B5AC-F7EDD0B89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仅静态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2C3F6A6-1350-6C6A-50D8-CED548003F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sz="3200"/>
              <a:t>使用静态特征训练</a:t>
            </a:r>
            <a:r>
              <a:rPr kumimoji="1" lang="en-US" altLang="zh-CN" sz="3200"/>
              <a:t>LR</a:t>
            </a:r>
            <a:r>
              <a:rPr kumimoji="1" lang="zh-CN" altLang="en-US" sz="3200"/>
              <a:t> </a:t>
            </a:r>
            <a:r>
              <a:rPr kumimoji="1" lang="en-US" altLang="zh-CN" sz="3200"/>
              <a:t>RF</a:t>
            </a:r>
            <a:r>
              <a:rPr kumimoji="1" lang="zh-CN" altLang="en-US" sz="3200"/>
              <a:t> </a:t>
            </a:r>
            <a:r>
              <a:rPr kumimoji="1" lang="en-US" altLang="zh-CN" sz="3200" err="1"/>
              <a:t>LightGBM</a:t>
            </a:r>
            <a:r>
              <a:rPr kumimoji="1" lang="zh-CN" altLang="en-US" sz="3200"/>
              <a:t> </a:t>
            </a:r>
            <a:r>
              <a:rPr kumimoji="1" lang="en-US" altLang="zh-CN" sz="3200" err="1"/>
              <a:t>XGBoost</a:t>
            </a:r>
            <a:endParaRPr kumimoji="1" lang="zh-CN" altLang="en-US" sz="320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AD31E34-C647-ADD9-6957-A9F1506F3A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Static</a:t>
            </a:r>
            <a:r>
              <a:rPr kumimoji="1" lang="zh-CN" altLang="en-US"/>
              <a:t> </a:t>
            </a:r>
            <a:r>
              <a:rPr kumimoji="1" lang="en-US" altLang="zh-CN"/>
              <a:t>only</a:t>
            </a: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722368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E63CF4-FEB3-6CCE-65D9-A65D08F55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仅时序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2F6B47-73CF-92C1-205D-08448A943E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使用高频时间序列特征训练</a:t>
            </a:r>
            <a:r>
              <a:rPr kumimoji="1" lang="en-US" altLang="zh-CN"/>
              <a:t>LSTM</a:t>
            </a:r>
            <a:r>
              <a:rPr kumimoji="1" lang="zh-CN" altLang="en-US"/>
              <a:t>模型 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FCC52B4-E874-94F1-1B34-A97C982CB1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LSTM</a:t>
            </a:r>
            <a:r>
              <a:rPr kumimoji="1" lang="zh-CN" altLang="en-US"/>
              <a:t> </a:t>
            </a:r>
            <a:r>
              <a:rPr kumimoji="1" lang="en-US" altLang="zh-CN"/>
              <a:t>only</a:t>
            </a: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739145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7E1755-1C5B-17BE-485A-0849C8B4D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融合模型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E600FEA-FAF3-1303-3026-005822E532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端到端</a:t>
            </a:r>
            <a:r>
              <a:rPr kumimoji="1" lang="en-US" altLang="zh-CN"/>
              <a:t>(LSTM+MLP) </a:t>
            </a:r>
          </a:p>
          <a:p>
            <a:endParaRPr kumimoji="1" lang="en-US" altLang="zh-CN"/>
          </a:p>
          <a:p>
            <a:r>
              <a:rPr kumimoji="1" lang="zh-CN" altLang="en-US"/>
              <a:t>两阶段</a:t>
            </a:r>
            <a:r>
              <a:rPr kumimoji="1" lang="en-US" altLang="zh-CN"/>
              <a:t>(LSTM</a:t>
            </a:r>
            <a:r>
              <a:rPr kumimoji="1" lang="zh-CN" altLang="en-US"/>
              <a:t>特征提取</a:t>
            </a:r>
            <a:r>
              <a:rPr kumimoji="1" lang="en-US" altLang="zh-CN"/>
              <a:t>+</a:t>
            </a:r>
            <a:r>
              <a:rPr kumimoji="1" lang="zh-CN" altLang="en-US"/>
              <a:t>分类器</a:t>
            </a:r>
            <a:r>
              <a:rPr kumimoji="1" lang="en-US" altLang="zh-CN"/>
              <a:t>) </a:t>
            </a:r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964560C-6BDF-C3B3-44D8-5AFABFA037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Fuse</a:t>
            </a:r>
            <a:r>
              <a:rPr kumimoji="1" lang="zh-CN" altLang="en-US"/>
              <a:t> </a:t>
            </a:r>
            <a:r>
              <a:rPr kumimoji="1" lang="en-US" altLang="zh-CN"/>
              <a:t>Model</a:t>
            </a: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694634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820EFF-C357-4A3B-87D7-18FFDC28F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对比</a:t>
            </a:r>
          </a:p>
        </p:txBody>
      </p:sp>
      <p:graphicFrame>
        <p:nvGraphicFramePr>
          <p:cNvPr id="6" name="内容占位符 5">
            <a:extLst>
              <a:ext uri="{FF2B5EF4-FFF2-40B4-BE49-F238E27FC236}">
                <a16:creationId xmlns:a16="http://schemas.microsoft.com/office/drawing/2014/main" id="{4479B52F-F900-4A08-8F92-7052AB512E5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300871" y="1603510"/>
          <a:ext cx="5817704" cy="5103420"/>
        </p:xfrm>
        <a:graphic>
          <a:graphicData uri="http://schemas.openxmlformats.org/drawingml/2006/table">
            <a:tbl>
              <a:tblPr/>
              <a:tblGrid>
                <a:gridCol w="2228637">
                  <a:extLst>
                    <a:ext uri="{9D8B030D-6E8A-4147-A177-3AD203B41FA5}">
                      <a16:colId xmlns:a16="http://schemas.microsoft.com/office/drawing/2014/main" val="3788195467"/>
                    </a:ext>
                  </a:extLst>
                </a:gridCol>
                <a:gridCol w="1743260">
                  <a:extLst>
                    <a:ext uri="{9D8B030D-6E8A-4147-A177-3AD203B41FA5}">
                      <a16:colId xmlns:a16="http://schemas.microsoft.com/office/drawing/2014/main" val="1978785462"/>
                    </a:ext>
                  </a:extLst>
                </a:gridCol>
                <a:gridCol w="957085">
                  <a:extLst>
                    <a:ext uri="{9D8B030D-6E8A-4147-A177-3AD203B41FA5}">
                      <a16:colId xmlns:a16="http://schemas.microsoft.com/office/drawing/2014/main" val="4224532956"/>
                    </a:ext>
                  </a:extLst>
                </a:gridCol>
                <a:gridCol w="888722">
                  <a:extLst>
                    <a:ext uri="{9D8B030D-6E8A-4147-A177-3AD203B41FA5}">
                      <a16:colId xmlns:a16="http://schemas.microsoft.com/office/drawing/2014/main" val="2043542830"/>
                    </a:ext>
                  </a:extLst>
                </a:gridCol>
              </a:tblGrid>
              <a:tr h="25517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1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Model Configuration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1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Model Name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1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AU-PRC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1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ROC AUC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9149334"/>
                  </a:ext>
                </a:extLst>
              </a:tr>
              <a:tr h="25517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TS only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 err="1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LSTMClassifier</a:t>
                      </a:r>
                      <a:endParaRPr lang="en-US" sz="1300" b="0" i="0" u="none" strike="noStrike">
                        <a:solidFill>
                          <a:srgbClr val="3F3F3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0.3641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0.794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5117997"/>
                  </a:ext>
                </a:extLst>
              </a:tr>
              <a:tr h="25517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Fused (static + low_freq ts)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FusedLSTMClassifier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0.5294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0.8773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4279646"/>
                  </a:ext>
                </a:extLst>
              </a:tr>
              <a:tr h="25517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Fused (original static)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FusedLSTMClassifier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0.507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0.8686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7909671"/>
                  </a:ext>
                </a:extLst>
              </a:tr>
              <a:tr h="255171">
                <a:tc rowSpan="4"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Static only (static + </a:t>
                      </a:r>
                      <a:r>
                        <a:rPr lang="en-US" sz="1300" b="0" i="0" u="none" strike="noStrike" err="1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low_freq</a:t>
                      </a:r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300" b="0" i="0" u="none" strike="noStrike" err="1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ts</a:t>
                      </a:r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Logistic Regression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0.4932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0.8724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9298383"/>
                  </a:ext>
                </a:extLst>
              </a:tr>
              <a:tr h="2551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Random Forest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0.4994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0.8735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777836"/>
                  </a:ext>
                </a:extLst>
              </a:tr>
              <a:tr h="2551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 err="1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LightGBM</a:t>
                      </a:r>
                      <a:endParaRPr lang="en-US" sz="1300" b="0" i="0" u="none" strike="noStrike">
                        <a:solidFill>
                          <a:srgbClr val="3F3F3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0.5305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0.8802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4830225"/>
                  </a:ext>
                </a:extLst>
              </a:tr>
              <a:tr h="2551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 err="1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XGBoost</a:t>
                      </a:r>
                      <a:endParaRPr lang="en-US" sz="1300" b="0" i="0" u="none" strike="noStrike">
                        <a:solidFill>
                          <a:srgbClr val="3F3F3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0.5144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0.8763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0709223"/>
                  </a:ext>
                </a:extLst>
              </a:tr>
              <a:tr h="255171">
                <a:tc rowSpan="4"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Static only (original static)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Logistic Regression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0.4775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0.8574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4595901"/>
                  </a:ext>
                </a:extLst>
              </a:tr>
              <a:tr h="2551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Random Forest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0.4469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0.8542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7582604"/>
                  </a:ext>
                </a:extLst>
              </a:tr>
              <a:tr h="2551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 err="1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LightGBM</a:t>
                      </a:r>
                      <a:endParaRPr lang="en-US" sz="1300" b="0" i="0" u="none" strike="noStrike">
                        <a:solidFill>
                          <a:srgbClr val="3F3F3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0.4825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0.8552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7431328"/>
                  </a:ext>
                </a:extLst>
              </a:tr>
              <a:tr h="2551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 err="1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XGBoost</a:t>
                      </a:r>
                      <a:endParaRPr lang="en-US" sz="1300" b="0" i="0" u="none" strike="noStrike">
                        <a:solidFill>
                          <a:srgbClr val="3F3F3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0.4878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0.856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866444"/>
                  </a:ext>
                </a:extLst>
              </a:tr>
              <a:tr h="255171">
                <a:tc rowSpan="4"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LSTM features + static (static + low_freq ts)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LightGBM (Fused)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0.5109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0.8711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3299885"/>
                  </a:ext>
                </a:extLst>
              </a:tr>
              <a:tr h="2551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XGBoost (Fused)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0.4976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0.8689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1273977"/>
                  </a:ext>
                </a:extLst>
              </a:tr>
              <a:tr h="2551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Logistic Regression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0.5366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0.8798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8277256"/>
                  </a:ext>
                </a:extLst>
              </a:tr>
              <a:tr h="2551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Random Forest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0.4561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0.8502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702572"/>
                  </a:ext>
                </a:extLst>
              </a:tr>
              <a:tr h="255171">
                <a:tc rowSpan="4"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LSTM features + static (original static)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LightGBM (Fused)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0.4586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0.8563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2754155"/>
                  </a:ext>
                </a:extLst>
              </a:tr>
              <a:tr h="2551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XGBoost (Fused)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0.456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0.8534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4480904"/>
                  </a:ext>
                </a:extLst>
              </a:tr>
              <a:tr h="2551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Logistic Regression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0.5135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0.8659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4498754"/>
                  </a:ext>
                </a:extLst>
              </a:tr>
              <a:tr h="25517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Random Forest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0.421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300" b="0" i="0" u="none" strike="noStrike">
                          <a:solidFill>
                            <a:srgbClr val="3F3F3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0.8357</a:t>
                      </a:r>
                    </a:p>
                  </a:txBody>
                  <a:tcPr marL="5786" marR="5786" marT="5786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3386313"/>
                  </a:ext>
                </a:extLst>
              </a:tr>
            </a:tbl>
          </a:graphicData>
        </a:graphic>
      </p:graphicFrame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D9D2EDD-F98A-4972-A0EE-2BE676755F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Comparison</a:t>
            </a:r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7544D54E-4065-BBF0-7F8F-26BA7D6578D5}"/>
              </a:ext>
            </a:extLst>
          </p:cNvPr>
          <p:cNvSpPr txBox="1">
            <a:spLocks/>
          </p:cNvSpPr>
          <p:nvPr/>
        </p:nvSpPr>
        <p:spPr>
          <a:xfrm>
            <a:off x="822386" y="1828800"/>
            <a:ext cx="3394014" cy="4351337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 algn="l" defTabSz="914400" rtl="0" eaLnBrk="1" latinLnBrk="0" hangingPunct="1">
              <a:lnSpc>
                <a:spcPct val="120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微软雅黑" panose="020B0503020204020204" pitchFamily="34" charset="-122"/>
              <a:buChar char="▪"/>
              <a:defRPr sz="36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266700" algn="l" defTabSz="914400" rtl="0" eaLnBrk="1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微软雅黑" panose="020B0503020204020204" pitchFamily="34" charset="-122"/>
              <a:buChar char="▫"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4863" indent="-257175" algn="l" defTabSz="914400" rtl="0" eaLnBrk="1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52413" algn="l" defTabSz="914400" rtl="0" eaLnBrk="1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6200" indent="-249238" algn="l" defTabSz="914400" rtl="0" eaLnBrk="1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200"/>
              </a:spcAft>
              <a:buClr>
                <a:srgbClr val="5B9BD5"/>
              </a:buClr>
              <a:buSzPct val="80000"/>
              <a:buFont typeface="微软雅黑" panose="020B0503020204020204" pitchFamily="34" charset="-122"/>
              <a:buChar char="▪"/>
              <a:tabLst/>
              <a:defRPr/>
            </a:pPr>
            <a:r>
              <a:rPr kumimoji="1" lang="zh-CN" altLang="en-US" sz="2400" b="0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静态特征本身就有较强的预测能力</a:t>
            </a:r>
            <a:endParaRPr kumimoji="1" lang="en-US" altLang="zh-CN" sz="2400" b="0" i="0" u="none" strike="noStrike" kern="1200" cap="none" spc="1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269875" marR="0" lvl="0" indent="-269875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200"/>
              </a:spcAft>
              <a:buClr>
                <a:srgbClr val="5B9BD5"/>
              </a:buClr>
              <a:buSzPct val="80000"/>
              <a:buFont typeface="微软雅黑" panose="020B0503020204020204" pitchFamily="34" charset="-122"/>
              <a:buChar char="▪"/>
              <a:tabLst/>
              <a:defRPr/>
            </a:pPr>
            <a:r>
              <a:rPr kumimoji="1" lang="zh-CN" altLang="en-US" sz="2400" b="0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高频时间序列能力有限</a:t>
            </a:r>
            <a:endParaRPr kumimoji="1" lang="en-US" altLang="zh-CN" sz="2400" b="0" i="0" u="none" strike="noStrike" kern="1200" cap="none" spc="1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269875" marR="0" lvl="0" indent="-269875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200"/>
              </a:spcAft>
              <a:buClr>
                <a:srgbClr val="5B9BD5"/>
              </a:buClr>
              <a:buSzPct val="80000"/>
              <a:buFont typeface="微软雅黑" panose="020B0503020204020204" pitchFamily="34" charset="-122"/>
              <a:buChar char="▪"/>
              <a:tabLst/>
              <a:defRPr/>
            </a:pPr>
            <a:r>
              <a:rPr kumimoji="1" lang="zh-CN" altLang="en-US" sz="2400" b="0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在这次对比中</a:t>
            </a:r>
            <a:r>
              <a:rPr kumimoji="1" lang="en-US" altLang="zh-CN" sz="2400" b="0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LSTM</a:t>
            </a:r>
            <a:r>
              <a:rPr kumimoji="1" lang="zh-CN" altLang="en-US" sz="2400" b="0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提取特征</a:t>
            </a:r>
            <a:r>
              <a:rPr kumimoji="1" lang="en-US" altLang="zh-CN" sz="2400" b="0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+</a:t>
            </a:r>
            <a:r>
              <a:rPr kumimoji="1" lang="zh-CN" altLang="en-US" sz="2400" b="0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静态两阶段更优</a:t>
            </a:r>
            <a:endParaRPr kumimoji="1" lang="en-US" altLang="zh-CN" sz="2400" b="0" i="0" u="none" strike="noStrike" kern="1200" cap="none" spc="1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269875" marR="0" lvl="0" indent="-269875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200"/>
              </a:spcAft>
              <a:buClr>
                <a:srgbClr val="5B9BD5"/>
              </a:buClr>
              <a:buSzPct val="80000"/>
              <a:buFont typeface="微软雅黑" panose="020B0503020204020204" pitchFamily="34" charset="-122"/>
              <a:buChar char="▪"/>
              <a:tabLst/>
              <a:defRPr/>
            </a:pPr>
            <a:endParaRPr kumimoji="1" lang="zh-CN" altLang="en-US" sz="2400" b="0" i="0" u="none" strike="noStrike" kern="1200" cap="none" spc="1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53421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5FA70F-326D-4E15-B6EC-B8F667365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后续计划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DC17B5E-491F-4FBC-9CA5-226CF1E53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调整时序模型</a:t>
            </a:r>
            <a:endParaRPr lang="en-US" altLang="zh-CN"/>
          </a:p>
          <a:p>
            <a:r>
              <a:rPr lang="zh-CN" altLang="en-US"/>
              <a:t>特征工程</a:t>
            </a:r>
            <a:endParaRPr lang="en-US" altLang="zh-CN"/>
          </a:p>
          <a:p>
            <a:r>
              <a:rPr lang="zh-CN" altLang="en-US"/>
              <a:t>缺失指示器</a:t>
            </a:r>
            <a:endParaRPr lang="en-US" altLang="zh-CN"/>
          </a:p>
          <a:p>
            <a:r>
              <a:rPr lang="zh-CN" altLang="en-US"/>
              <a:t>选择相同时间起点</a:t>
            </a:r>
            <a:endParaRPr lang="en-US" altLang="zh-CN"/>
          </a:p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CADB160-0174-44FA-AA97-CE720C26BA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Next</a:t>
            </a:r>
            <a:r>
              <a:rPr lang="zh-CN" altLang="en-US"/>
              <a:t> </a:t>
            </a:r>
            <a:r>
              <a:rPr lang="en-US" altLang="zh-CN"/>
              <a:t>Step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79825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20250515</a:t>
            </a:r>
            <a:br>
              <a:rPr lang="zh-CN" altLang="en-US" dirty="0"/>
            </a:br>
            <a:r>
              <a:rPr lang="en-US" altLang="zh-CN" dirty="0"/>
              <a:t>MIMIC-IV </a:t>
            </a:r>
            <a:r>
              <a:rPr lang="zh-CN" altLang="en-US" dirty="0"/>
              <a:t>冠心病汇报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4288193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326295-650C-EFDE-3363-95622DA99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目标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BE69610-87D2-BC71-DDD6-6A269FF5C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CAD</a:t>
            </a:r>
            <a:r>
              <a:rPr lang="zh-CN" altLang="en-US"/>
              <a:t>患者入</a:t>
            </a:r>
            <a:r>
              <a:rPr lang="en-US" altLang="zh-CN"/>
              <a:t>ICU</a:t>
            </a:r>
            <a:r>
              <a:rPr lang="zh-CN" altLang="en-US"/>
              <a:t>后前 </a:t>
            </a:r>
            <a:r>
              <a:rPr lang="en-US" altLang="zh-CN"/>
              <a:t>24 </a:t>
            </a:r>
            <a:r>
              <a:rPr lang="zh-CN" altLang="en-US"/>
              <a:t>小时</a:t>
            </a:r>
            <a:endParaRPr lang="en-US" altLang="zh-CN"/>
          </a:p>
          <a:p>
            <a:r>
              <a:rPr lang="zh-CN" altLang="en-US"/>
              <a:t>不同时间的死亡风险</a:t>
            </a:r>
            <a:endParaRPr lang="en-US" altLang="zh-CN"/>
          </a:p>
          <a:p>
            <a:pPr lvl="1"/>
            <a:r>
              <a:rPr lang="zh-CN" altLang="en-US"/>
              <a:t>当前重点为 </a:t>
            </a:r>
            <a:r>
              <a:rPr lang="en-US" altLang="zh-CN"/>
              <a:t>30 </a:t>
            </a:r>
            <a:r>
              <a:rPr lang="zh-CN" altLang="en-US"/>
              <a:t>天</a:t>
            </a:r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CDA697B-5C5D-5A94-D7DC-EA883C2D9E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Objective</a:t>
            </a: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0798169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C9ADCD-60F0-4FF9-A512-011AA08FC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人群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1A8151-4683-4C2C-BE28-44484C934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诊断有</a:t>
            </a:r>
            <a:r>
              <a:rPr lang="en-US" altLang="zh-CN"/>
              <a:t>CAD		46,068</a:t>
            </a:r>
          </a:p>
          <a:p>
            <a:r>
              <a:rPr lang="zh-CN" altLang="en-US"/>
              <a:t>入住</a:t>
            </a:r>
            <a:r>
              <a:rPr lang="en-US" altLang="zh-CN"/>
              <a:t>ICU		23,124</a:t>
            </a:r>
          </a:p>
          <a:p>
            <a:r>
              <a:rPr lang="zh-CN" altLang="en-US"/>
              <a:t>年龄</a:t>
            </a:r>
            <a:r>
              <a:rPr lang="en-US" altLang="zh-CN"/>
              <a:t>18~89		18,486</a:t>
            </a:r>
          </a:p>
          <a:p>
            <a:endParaRPr lang="en-US" altLang="zh-CN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CC68B06-68D6-4E4B-B147-672C5A7005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b="1"/>
              <a:t>Cohort</a:t>
            </a:r>
          </a:p>
        </p:txBody>
      </p:sp>
    </p:spTree>
    <p:extLst>
      <p:ext uri="{BB962C8B-B14F-4D97-AF65-F5344CB8AC3E}">
        <p14:creationId xmlns:p14="http://schemas.microsoft.com/office/powerpoint/2010/main" val="25620010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D8435F-3DC6-B43F-1A57-8F4B0022A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数据集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D428EC2-02EB-3515-7F71-CFCBE42C7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err="1"/>
              <a:t>missing_rate</a:t>
            </a:r>
            <a:r>
              <a:rPr kumimoji="1" lang="en-US" altLang="zh-CN"/>
              <a:t>&lt;0.1</a:t>
            </a:r>
          </a:p>
          <a:p>
            <a:r>
              <a:rPr lang="en-US" altLang="zh-CN">
                <a:solidFill>
                  <a:srgbClr val="3F3F3F"/>
                </a:solidFill>
                <a:effectLst/>
                <a:latin typeface="Helvetica" pitchFamily="2" charset="0"/>
              </a:rPr>
              <a:t>train : valid : test = 6</a:t>
            </a:r>
            <a:r>
              <a:rPr lang="en-US" altLang="zh-CN">
                <a:solidFill>
                  <a:srgbClr val="3F3F3F"/>
                </a:solidFill>
                <a:latin typeface="Helvetica" pitchFamily="2" charset="0"/>
              </a:rPr>
              <a:t>.</a:t>
            </a:r>
            <a:r>
              <a:rPr lang="en-US" altLang="zh-CN">
                <a:solidFill>
                  <a:srgbClr val="3F3F3F"/>
                </a:solidFill>
                <a:effectLst/>
                <a:latin typeface="Helvetica" pitchFamily="2" charset="0"/>
              </a:rPr>
              <a:t>5 : 1.5 : 2</a:t>
            </a:r>
          </a:p>
          <a:p>
            <a:pPr lvl="1"/>
            <a:r>
              <a:rPr lang="en-US" altLang="zh-CN">
                <a:solidFill>
                  <a:srgbClr val="3F3F3F"/>
                </a:solidFill>
                <a:effectLst/>
                <a:latin typeface="Helvetica" pitchFamily="2" charset="0"/>
              </a:rPr>
              <a:t>n = 12015, 2773, 3698</a:t>
            </a:r>
          </a:p>
          <a:p>
            <a:r>
              <a:rPr kumimoji="1" lang="en-US" altLang="zh-CN"/>
              <a:t>fill</a:t>
            </a:r>
            <a:r>
              <a:rPr kumimoji="1" lang="zh-CN" altLang="en-US"/>
              <a:t> </a:t>
            </a:r>
            <a:r>
              <a:rPr kumimoji="1" lang="en-US" altLang="zh-CN"/>
              <a:t>with </a:t>
            </a:r>
            <a:r>
              <a:rPr kumimoji="1" lang="en-US" altLang="zh-CN" err="1"/>
              <a:t>median_in_train</a:t>
            </a:r>
            <a:endParaRPr kumimoji="1" lang="en-US" altLang="zh-CN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9C4D021-E47E-C05E-DC63-28B61FDC26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Dataset</a:t>
            </a: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7953781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C0A7A1-AA49-FC89-F14C-8E5529B75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模型探索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394A558-6FFA-F3FD-7997-E1217538C5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静态特征，时序特征各自和组合的效果对比</a:t>
            </a:r>
            <a:endParaRPr lang="en-US" altLang="zh-CN"/>
          </a:p>
          <a:p>
            <a:r>
              <a:rPr lang="en-US" altLang="zh-CN"/>
              <a:t>AU-PRC</a:t>
            </a:r>
            <a:r>
              <a:rPr lang="zh-CN" altLang="en-US"/>
              <a:t>，</a:t>
            </a:r>
            <a:r>
              <a:rPr lang="en-US" altLang="zh-CN"/>
              <a:t>AUC</a:t>
            </a:r>
            <a:r>
              <a:rPr lang="zh-CN" altLang="en-US"/>
              <a:t> </a:t>
            </a:r>
            <a:r>
              <a:rPr lang="en-US" altLang="zh-CN"/>
              <a:t>ROC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068621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AFEF55-92A0-37E6-B5AC-F7EDD0B89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仅静态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2C3F6A6-1350-6C6A-50D8-CED548003F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sz="3200"/>
              <a:t>使用静态特征训练</a:t>
            </a:r>
            <a:r>
              <a:rPr kumimoji="1" lang="en-US" altLang="zh-CN" sz="3200"/>
              <a:t>LR</a:t>
            </a:r>
            <a:r>
              <a:rPr kumimoji="1" lang="zh-CN" altLang="en-US" sz="3200"/>
              <a:t> </a:t>
            </a:r>
            <a:r>
              <a:rPr kumimoji="1" lang="en-US" altLang="zh-CN" sz="3200"/>
              <a:t>RF</a:t>
            </a:r>
            <a:r>
              <a:rPr kumimoji="1" lang="zh-CN" altLang="en-US" sz="3200"/>
              <a:t> </a:t>
            </a:r>
            <a:r>
              <a:rPr kumimoji="1" lang="en-US" altLang="zh-CN" sz="3200" err="1"/>
              <a:t>LightGBM</a:t>
            </a:r>
            <a:r>
              <a:rPr kumimoji="1" lang="zh-CN" altLang="en-US" sz="3200"/>
              <a:t> </a:t>
            </a:r>
            <a:r>
              <a:rPr kumimoji="1" lang="en-US" altLang="zh-CN" sz="3200" err="1"/>
              <a:t>XGBoost</a:t>
            </a:r>
            <a:endParaRPr kumimoji="1" lang="zh-CN" altLang="en-US" sz="320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AD31E34-C647-ADD9-6957-A9F1506F3A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Static</a:t>
            </a:r>
            <a:r>
              <a:rPr kumimoji="1" lang="zh-CN" altLang="en-US"/>
              <a:t> </a:t>
            </a:r>
            <a:r>
              <a:rPr kumimoji="1" lang="en-US" altLang="zh-CN"/>
              <a:t>only</a:t>
            </a:r>
            <a:endParaRPr kumimoji="1" lang="zh-CN" altLang="en-US"/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A080147F-4E7A-BA07-CBCE-A13AA6C433EE}"/>
              </a:ext>
            </a:extLst>
          </p:cNvPr>
          <p:cNvGraphicFramePr>
            <a:graphicFrameLocks noGrp="1"/>
          </p:cNvGraphicFramePr>
          <p:nvPr/>
        </p:nvGraphicFramePr>
        <p:xfrm>
          <a:off x="1143000" y="2734151"/>
          <a:ext cx="7061201" cy="31749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8743">
                  <a:extLst>
                    <a:ext uri="{9D8B030D-6E8A-4147-A177-3AD203B41FA5}">
                      <a16:colId xmlns:a16="http://schemas.microsoft.com/office/drawing/2014/main" val="3632704049"/>
                    </a:ext>
                  </a:extLst>
                </a:gridCol>
                <a:gridCol w="1008743">
                  <a:extLst>
                    <a:ext uri="{9D8B030D-6E8A-4147-A177-3AD203B41FA5}">
                      <a16:colId xmlns:a16="http://schemas.microsoft.com/office/drawing/2014/main" val="2253972907"/>
                    </a:ext>
                  </a:extLst>
                </a:gridCol>
                <a:gridCol w="1008743">
                  <a:extLst>
                    <a:ext uri="{9D8B030D-6E8A-4147-A177-3AD203B41FA5}">
                      <a16:colId xmlns:a16="http://schemas.microsoft.com/office/drawing/2014/main" val="1778730922"/>
                    </a:ext>
                  </a:extLst>
                </a:gridCol>
                <a:gridCol w="1008743">
                  <a:extLst>
                    <a:ext uri="{9D8B030D-6E8A-4147-A177-3AD203B41FA5}">
                      <a16:colId xmlns:a16="http://schemas.microsoft.com/office/drawing/2014/main" val="1380644186"/>
                    </a:ext>
                  </a:extLst>
                </a:gridCol>
                <a:gridCol w="1008743">
                  <a:extLst>
                    <a:ext uri="{9D8B030D-6E8A-4147-A177-3AD203B41FA5}">
                      <a16:colId xmlns:a16="http://schemas.microsoft.com/office/drawing/2014/main" val="3710928340"/>
                    </a:ext>
                  </a:extLst>
                </a:gridCol>
                <a:gridCol w="1008743">
                  <a:extLst>
                    <a:ext uri="{9D8B030D-6E8A-4147-A177-3AD203B41FA5}">
                      <a16:colId xmlns:a16="http://schemas.microsoft.com/office/drawing/2014/main" val="4011951299"/>
                    </a:ext>
                  </a:extLst>
                </a:gridCol>
                <a:gridCol w="1008743">
                  <a:extLst>
                    <a:ext uri="{9D8B030D-6E8A-4147-A177-3AD203B41FA5}">
                      <a16:colId xmlns:a16="http://schemas.microsoft.com/office/drawing/2014/main" val="976996802"/>
                    </a:ext>
                  </a:extLst>
                </a:gridCol>
              </a:tblGrid>
              <a:tr h="470156">
                <a:tc>
                  <a:txBody>
                    <a:bodyPr/>
                    <a:lstStyle/>
                    <a:p>
                      <a:pPr algn="l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ROC AUC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AU-PRC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Accuracy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Precision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Recall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F1-Score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01463313"/>
                  </a:ext>
                </a:extLst>
              </a:tr>
              <a:tr h="5409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Logistic Regression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0.85126005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0.44699684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0.83044889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0.38996139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0.66447368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0.49148418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37955700"/>
                  </a:ext>
                </a:extLst>
              </a:tr>
              <a:tr h="5409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Random Forest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1" u="none" strike="noStrike">
                          <a:solidFill>
                            <a:srgbClr val="000000"/>
                          </a:solidFill>
                          <a:effectLst/>
                        </a:rPr>
                        <a:t>0.86365088</a:t>
                      </a:r>
                      <a:endParaRPr lang="en-US" altLang="zh-CN" sz="1200" b="1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1" u="none" strike="noStrike">
                          <a:solidFill>
                            <a:srgbClr val="000000"/>
                          </a:solidFill>
                          <a:effectLst/>
                        </a:rPr>
                        <a:t>0.47398215</a:t>
                      </a:r>
                      <a:endParaRPr lang="en-US" altLang="zh-CN" sz="1200" b="1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0.84694429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0.41959064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0.62938596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1" u="none" strike="noStrike">
                          <a:solidFill>
                            <a:srgbClr val="000000"/>
                          </a:solidFill>
                          <a:effectLst/>
                        </a:rPr>
                        <a:t>0.50350877</a:t>
                      </a:r>
                      <a:endParaRPr lang="en-US" altLang="zh-CN" sz="1200" b="1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43463198"/>
                  </a:ext>
                </a:extLst>
              </a:tr>
              <a:tr h="5409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MLP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0.85055521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0.44777936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0.84640346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0.41411043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0.59210526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0.48736462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90293674"/>
                  </a:ext>
                </a:extLst>
              </a:tr>
              <a:tr h="5409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LightGBM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0.85791645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0.46062232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0.84261763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0.4092219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0.62280702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0.49391304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75757092"/>
                  </a:ext>
                </a:extLst>
              </a:tr>
              <a:tr h="5409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XGBoost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0.85449271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0.45420678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0.8388318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0.40304709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0.63815789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0.49405772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801894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11359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E63CF4-FEB3-6CCE-65D9-A65D08F55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仅时序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2F6B47-73CF-92C1-205D-08448A943E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使用高频时间序列特征训练</a:t>
            </a:r>
            <a:r>
              <a:rPr kumimoji="1" lang="en-US" altLang="zh-CN"/>
              <a:t>LSTM</a:t>
            </a:r>
            <a:r>
              <a:rPr kumimoji="1" lang="zh-CN" altLang="en-US"/>
              <a:t>模型 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FCC52B4-E874-94F1-1B34-A97C982CB1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LSTM</a:t>
            </a:r>
            <a:r>
              <a:rPr kumimoji="1" lang="zh-CN" altLang="en-US"/>
              <a:t> </a:t>
            </a:r>
            <a:r>
              <a:rPr kumimoji="1" lang="en-US" altLang="zh-CN"/>
              <a:t>only</a:t>
            </a:r>
            <a:endParaRPr kumimoji="1" lang="zh-CN" altLang="en-US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9512AD65-7360-664B-F3B8-8E1CEA40EFBA}"/>
              </a:ext>
            </a:extLst>
          </p:cNvPr>
          <p:cNvGraphicFramePr>
            <a:graphicFrameLocks noGrp="1"/>
          </p:cNvGraphicFramePr>
          <p:nvPr/>
        </p:nvGraphicFramePr>
        <p:xfrm>
          <a:off x="1193800" y="3213100"/>
          <a:ext cx="6388102" cy="1028700"/>
        </p:xfrm>
        <a:graphic>
          <a:graphicData uri="http://schemas.openxmlformats.org/drawingml/2006/table">
            <a:tbl>
              <a:tblPr/>
              <a:tblGrid>
                <a:gridCol w="912586">
                  <a:extLst>
                    <a:ext uri="{9D8B030D-6E8A-4147-A177-3AD203B41FA5}">
                      <a16:colId xmlns:a16="http://schemas.microsoft.com/office/drawing/2014/main" val="3108218524"/>
                    </a:ext>
                  </a:extLst>
                </a:gridCol>
                <a:gridCol w="912586">
                  <a:extLst>
                    <a:ext uri="{9D8B030D-6E8A-4147-A177-3AD203B41FA5}">
                      <a16:colId xmlns:a16="http://schemas.microsoft.com/office/drawing/2014/main" val="1339762051"/>
                    </a:ext>
                  </a:extLst>
                </a:gridCol>
                <a:gridCol w="912586">
                  <a:extLst>
                    <a:ext uri="{9D8B030D-6E8A-4147-A177-3AD203B41FA5}">
                      <a16:colId xmlns:a16="http://schemas.microsoft.com/office/drawing/2014/main" val="3428471761"/>
                    </a:ext>
                  </a:extLst>
                </a:gridCol>
                <a:gridCol w="912586">
                  <a:extLst>
                    <a:ext uri="{9D8B030D-6E8A-4147-A177-3AD203B41FA5}">
                      <a16:colId xmlns:a16="http://schemas.microsoft.com/office/drawing/2014/main" val="653800793"/>
                    </a:ext>
                  </a:extLst>
                </a:gridCol>
                <a:gridCol w="912586">
                  <a:extLst>
                    <a:ext uri="{9D8B030D-6E8A-4147-A177-3AD203B41FA5}">
                      <a16:colId xmlns:a16="http://schemas.microsoft.com/office/drawing/2014/main" val="541066696"/>
                    </a:ext>
                  </a:extLst>
                </a:gridCol>
                <a:gridCol w="912586">
                  <a:extLst>
                    <a:ext uri="{9D8B030D-6E8A-4147-A177-3AD203B41FA5}">
                      <a16:colId xmlns:a16="http://schemas.microsoft.com/office/drawing/2014/main" val="1879067689"/>
                    </a:ext>
                  </a:extLst>
                </a:gridCol>
                <a:gridCol w="912586">
                  <a:extLst>
                    <a:ext uri="{9D8B030D-6E8A-4147-A177-3AD203B41FA5}">
                      <a16:colId xmlns:a16="http://schemas.microsoft.com/office/drawing/2014/main" val="997084812"/>
                    </a:ext>
                  </a:extLst>
                </a:gridCol>
              </a:tblGrid>
              <a:tr h="56110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Accuracy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ROC AUC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AU-PRC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Precision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Recall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F1-Score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6389946"/>
                  </a:ext>
                </a:extLst>
              </a:tr>
              <a:tr h="46759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LSTM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0.819903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0.800071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0.38264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0.347826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0.526316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0.418848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7724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270651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82B633-7758-490D-47C3-CC1B9A046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静态</a:t>
            </a:r>
            <a:r>
              <a:rPr kumimoji="1" lang="en-US" altLang="zh-CN"/>
              <a:t>+</a:t>
            </a:r>
            <a:r>
              <a:rPr kumimoji="1" lang="zh-CN" altLang="en-US"/>
              <a:t>低频转静态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B8C9CDD-6F83-2442-9B83-AD0CAD7285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Static and Low-</a:t>
            </a:r>
            <a:r>
              <a:rPr kumimoji="1" lang="en-US" altLang="zh-CN" err="1"/>
              <a:t>freq</a:t>
            </a:r>
            <a:endParaRPr kumimoji="1"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653B5A49-61C5-E8CD-C3F5-93CA5F5565AA}"/>
              </a:ext>
            </a:extLst>
          </p:cNvPr>
          <p:cNvSpPr txBox="1">
            <a:spLocks/>
          </p:cNvSpPr>
          <p:nvPr/>
        </p:nvSpPr>
        <p:spPr>
          <a:xfrm>
            <a:off x="822386" y="1828800"/>
            <a:ext cx="9746088" cy="4351337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 algn="l" defTabSz="914400" rtl="0" eaLnBrk="1" latinLnBrk="0" hangingPunct="1">
              <a:lnSpc>
                <a:spcPct val="120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微软雅黑" panose="020B0503020204020204" pitchFamily="34" charset="-122"/>
              <a:buChar char="▪"/>
              <a:defRPr sz="36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266700" algn="l" defTabSz="914400" rtl="0" eaLnBrk="1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微软雅黑" panose="020B0503020204020204" pitchFamily="34" charset="-122"/>
              <a:buChar char="▫"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4863" indent="-257175" algn="l" defTabSz="914400" rtl="0" eaLnBrk="1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52413" algn="l" defTabSz="914400" rtl="0" eaLnBrk="1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6200" indent="-249238" algn="l" defTabSz="914400" rtl="0" eaLnBrk="1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200"/>
              </a:spcAft>
              <a:buClr>
                <a:srgbClr val="5B9BD5"/>
              </a:buClr>
              <a:buSzPct val="80000"/>
              <a:buFont typeface="微软雅黑" panose="020B0503020204020204" pitchFamily="34" charset="-122"/>
              <a:buChar char="▪"/>
              <a:tabLst/>
              <a:defRPr/>
            </a:pPr>
            <a:r>
              <a:rPr kumimoji="1" lang="zh-CN" altLang="en-US" sz="3200" b="0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使用静态</a:t>
            </a:r>
            <a:r>
              <a:rPr kumimoji="1" lang="en-US" altLang="zh-CN" sz="3200" b="0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+</a:t>
            </a:r>
            <a:r>
              <a:rPr kumimoji="1" lang="zh-CN" altLang="en-US" sz="3200" b="0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低频训练</a:t>
            </a:r>
            <a:r>
              <a:rPr kumimoji="1" lang="en-US" altLang="zh-CN" sz="3200" b="0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LR</a:t>
            </a:r>
            <a:r>
              <a:rPr kumimoji="1" lang="zh-CN" altLang="en-US" sz="3200" b="0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 </a:t>
            </a:r>
            <a:r>
              <a:rPr kumimoji="1" lang="en-US" altLang="zh-CN" sz="3200" b="0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RF</a:t>
            </a:r>
            <a:r>
              <a:rPr kumimoji="1" lang="zh-CN" altLang="en-US" sz="3200" b="0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 </a:t>
            </a:r>
            <a:r>
              <a:rPr kumimoji="1" lang="en-US" altLang="zh-CN" sz="3200" b="0" i="0" u="none" strike="noStrike" kern="1200" cap="none" spc="10" normalizeH="0" baseline="0" noProof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LightGBM</a:t>
            </a:r>
            <a:r>
              <a:rPr kumimoji="1" lang="zh-CN" altLang="en-US" sz="3200" b="0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 </a:t>
            </a:r>
            <a:r>
              <a:rPr kumimoji="1" lang="en-US" altLang="zh-CN" sz="3200" b="0" i="0" u="none" strike="noStrike" kern="1200" cap="none" spc="10" normalizeH="0" baseline="0" noProof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XGBoost</a:t>
            </a:r>
            <a:endParaRPr kumimoji="1" lang="zh-CN" altLang="en-US" sz="3200" b="0" i="0" u="none" strike="noStrike" kern="1200" cap="none" spc="1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graphicFrame>
        <p:nvGraphicFramePr>
          <p:cNvPr id="9" name="内容占位符 8">
            <a:extLst>
              <a:ext uri="{FF2B5EF4-FFF2-40B4-BE49-F238E27FC236}">
                <a16:creationId xmlns:a16="http://schemas.microsoft.com/office/drawing/2014/main" id="{29497D2B-898D-A500-0526-6DA9A730FDE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93800" y="2667000"/>
          <a:ext cx="7493003" cy="2491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70429">
                  <a:extLst>
                    <a:ext uri="{9D8B030D-6E8A-4147-A177-3AD203B41FA5}">
                      <a16:colId xmlns:a16="http://schemas.microsoft.com/office/drawing/2014/main" val="1457717876"/>
                    </a:ext>
                  </a:extLst>
                </a:gridCol>
                <a:gridCol w="1070429">
                  <a:extLst>
                    <a:ext uri="{9D8B030D-6E8A-4147-A177-3AD203B41FA5}">
                      <a16:colId xmlns:a16="http://schemas.microsoft.com/office/drawing/2014/main" val="3608828945"/>
                    </a:ext>
                  </a:extLst>
                </a:gridCol>
                <a:gridCol w="1070429">
                  <a:extLst>
                    <a:ext uri="{9D8B030D-6E8A-4147-A177-3AD203B41FA5}">
                      <a16:colId xmlns:a16="http://schemas.microsoft.com/office/drawing/2014/main" val="3080472728"/>
                    </a:ext>
                  </a:extLst>
                </a:gridCol>
                <a:gridCol w="1070429">
                  <a:extLst>
                    <a:ext uri="{9D8B030D-6E8A-4147-A177-3AD203B41FA5}">
                      <a16:colId xmlns:a16="http://schemas.microsoft.com/office/drawing/2014/main" val="2204312191"/>
                    </a:ext>
                  </a:extLst>
                </a:gridCol>
                <a:gridCol w="1070429">
                  <a:extLst>
                    <a:ext uri="{9D8B030D-6E8A-4147-A177-3AD203B41FA5}">
                      <a16:colId xmlns:a16="http://schemas.microsoft.com/office/drawing/2014/main" val="1312387722"/>
                    </a:ext>
                  </a:extLst>
                </a:gridCol>
                <a:gridCol w="1070429">
                  <a:extLst>
                    <a:ext uri="{9D8B030D-6E8A-4147-A177-3AD203B41FA5}">
                      <a16:colId xmlns:a16="http://schemas.microsoft.com/office/drawing/2014/main" val="2643488854"/>
                    </a:ext>
                  </a:extLst>
                </a:gridCol>
                <a:gridCol w="1070429">
                  <a:extLst>
                    <a:ext uri="{9D8B030D-6E8A-4147-A177-3AD203B41FA5}">
                      <a16:colId xmlns:a16="http://schemas.microsoft.com/office/drawing/2014/main" val="3048103835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pPr algn="l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AU-PRC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ROC AUC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Accuracy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Precision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Recall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F1-Score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33315965"/>
                  </a:ext>
                </a:extLst>
              </a:tr>
              <a:tr h="5339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Logistic Regression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0.49908787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0.87640088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0.83396431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0.40550239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0.74342105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0.5247678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32057688"/>
                  </a:ext>
                </a:extLst>
              </a:tr>
              <a:tr h="5339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Random Forest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0.52190606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0.88592839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0.86425095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0.46217105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0.61622807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0.52819549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17527875"/>
                  </a:ext>
                </a:extLst>
              </a:tr>
              <a:tr h="5339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LightGBM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0.51232159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0.88783659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0.8553272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0.44381223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0.68421053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0.53839517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18400431"/>
                  </a:ext>
                </a:extLst>
              </a:tr>
              <a:tr h="5339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XGBoost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0.51824327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0.88494553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0.86938886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0.47715736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0.61842105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0.53868195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984016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718497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67AE0-1090-D649-9ECA-D879C8259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6441D5-12C0-E074-0C7B-6CFD1E391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静态</a:t>
            </a:r>
            <a:r>
              <a:rPr kumimoji="1" lang="en-US" altLang="zh-CN"/>
              <a:t>+</a:t>
            </a:r>
            <a:r>
              <a:rPr kumimoji="1" lang="zh-CN" altLang="en-US"/>
              <a:t>时序转静态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9F4F50D-376C-67F8-4D69-DF7375E814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Static and </a:t>
            </a:r>
            <a:r>
              <a:rPr kumimoji="1" lang="en-US" altLang="zh-CN" err="1"/>
              <a:t>TS_as_static</a:t>
            </a:r>
            <a:endParaRPr kumimoji="1"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121F90AB-B89B-6B03-1B77-522A3099B91D}"/>
              </a:ext>
            </a:extLst>
          </p:cNvPr>
          <p:cNvSpPr txBox="1">
            <a:spLocks/>
          </p:cNvSpPr>
          <p:nvPr/>
        </p:nvSpPr>
        <p:spPr>
          <a:xfrm>
            <a:off x="822386" y="1828800"/>
            <a:ext cx="9746088" cy="4351337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 algn="l" defTabSz="914400" rtl="0" eaLnBrk="1" latinLnBrk="0" hangingPunct="1">
              <a:lnSpc>
                <a:spcPct val="120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微软雅黑" panose="020B0503020204020204" pitchFamily="34" charset="-122"/>
              <a:buChar char="▪"/>
              <a:defRPr sz="36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266700" algn="l" defTabSz="914400" rtl="0" eaLnBrk="1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微软雅黑" panose="020B0503020204020204" pitchFamily="34" charset="-122"/>
              <a:buChar char="▫"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4863" indent="-257175" algn="l" defTabSz="914400" rtl="0" eaLnBrk="1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52413" algn="l" defTabSz="914400" rtl="0" eaLnBrk="1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6200" indent="-249238" algn="l" defTabSz="914400" rtl="0" eaLnBrk="1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200"/>
              </a:spcAft>
              <a:buClr>
                <a:srgbClr val="5B9BD5"/>
              </a:buClr>
              <a:buSzPct val="80000"/>
              <a:buFont typeface="微软雅黑" panose="020B0503020204020204" pitchFamily="34" charset="-122"/>
              <a:buChar char="▪"/>
              <a:tabLst/>
              <a:defRPr/>
            </a:pPr>
            <a:r>
              <a:rPr kumimoji="1" lang="zh-CN" altLang="en-US" sz="3200" b="0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使用静态</a:t>
            </a:r>
            <a:r>
              <a:rPr kumimoji="1" lang="en-US" altLang="zh-CN" sz="3200" b="0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+</a:t>
            </a:r>
            <a:r>
              <a:rPr kumimoji="1" lang="zh-CN" altLang="en-US" sz="3200" b="0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时序训练</a:t>
            </a:r>
            <a:r>
              <a:rPr kumimoji="1" lang="en-US" altLang="zh-CN" sz="3200" b="0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LR</a:t>
            </a:r>
            <a:r>
              <a:rPr kumimoji="1" lang="zh-CN" altLang="en-US" sz="3200" b="0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 </a:t>
            </a:r>
            <a:r>
              <a:rPr kumimoji="1" lang="en-US" altLang="zh-CN" sz="3200" b="0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RF</a:t>
            </a:r>
            <a:r>
              <a:rPr kumimoji="1" lang="zh-CN" altLang="en-US" sz="3200" b="0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 </a:t>
            </a:r>
            <a:r>
              <a:rPr kumimoji="1" lang="en-US" altLang="zh-CN" sz="3200" b="0" i="0" u="none" strike="noStrike" kern="1200" cap="none" spc="10" normalizeH="0" baseline="0" noProof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LightGBM</a:t>
            </a:r>
            <a:r>
              <a:rPr kumimoji="1" lang="zh-CN" altLang="en-US" sz="3200" b="0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 </a:t>
            </a:r>
            <a:r>
              <a:rPr kumimoji="1" lang="en-US" altLang="zh-CN" sz="3200" b="0" i="0" u="none" strike="noStrike" kern="1200" cap="none" spc="10" normalizeH="0" baseline="0" noProof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XGBoost</a:t>
            </a:r>
            <a:endParaRPr kumimoji="1" lang="zh-CN" altLang="en-US" sz="3200" b="0" i="0" u="none" strike="noStrike" kern="1200" cap="none" spc="1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graphicFrame>
        <p:nvGraphicFramePr>
          <p:cNvPr id="9" name="内容占位符 8">
            <a:extLst>
              <a:ext uri="{FF2B5EF4-FFF2-40B4-BE49-F238E27FC236}">
                <a16:creationId xmlns:a16="http://schemas.microsoft.com/office/drawing/2014/main" id="{8CB3B6FD-F804-A3E1-D62D-72BBB230BB5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93800" y="2667000"/>
          <a:ext cx="7493003" cy="2491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70429">
                  <a:extLst>
                    <a:ext uri="{9D8B030D-6E8A-4147-A177-3AD203B41FA5}">
                      <a16:colId xmlns:a16="http://schemas.microsoft.com/office/drawing/2014/main" val="1457717876"/>
                    </a:ext>
                  </a:extLst>
                </a:gridCol>
                <a:gridCol w="1070429">
                  <a:extLst>
                    <a:ext uri="{9D8B030D-6E8A-4147-A177-3AD203B41FA5}">
                      <a16:colId xmlns:a16="http://schemas.microsoft.com/office/drawing/2014/main" val="3608828945"/>
                    </a:ext>
                  </a:extLst>
                </a:gridCol>
                <a:gridCol w="1070429">
                  <a:extLst>
                    <a:ext uri="{9D8B030D-6E8A-4147-A177-3AD203B41FA5}">
                      <a16:colId xmlns:a16="http://schemas.microsoft.com/office/drawing/2014/main" val="3080472728"/>
                    </a:ext>
                  </a:extLst>
                </a:gridCol>
                <a:gridCol w="1070429">
                  <a:extLst>
                    <a:ext uri="{9D8B030D-6E8A-4147-A177-3AD203B41FA5}">
                      <a16:colId xmlns:a16="http://schemas.microsoft.com/office/drawing/2014/main" val="2204312191"/>
                    </a:ext>
                  </a:extLst>
                </a:gridCol>
                <a:gridCol w="1070429">
                  <a:extLst>
                    <a:ext uri="{9D8B030D-6E8A-4147-A177-3AD203B41FA5}">
                      <a16:colId xmlns:a16="http://schemas.microsoft.com/office/drawing/2014/main" val="1312387722"/>
                    </a:ext>
                  </a:extLst>
                </a:gridCol>
                <a:gridCol w="1070429">
                  <a:extLst>
                    <a:ext uri="{9D8B030D-6E8A-4147-A177-3AD203B41FA5}">
                      <a16:colId xmlns:a16="http://schemas.microsoft.com/office/drawing/2014/main" val="2643488854"/>
                    </a:ext>
                  </a:extLst>
                </a:gridCol>
                <a:gridCol w="1070429">
                  <a:extLst>
                    <a:ext uri="{9D8B030D-6E8A-4147-A177-3AD203B41FA5}">
                      <a16:colId xmlns:a16="http://schemas.microsoft.com/office/drawing/2014/main" val="3048103835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zh-CN" altLang="en-US" sz="1200" b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AU-PRC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ROC AUC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Accuracy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Precision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Recall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F1-Score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33315965"/>
                  </a:ext>
                </a:extLst>
              </a:tr>
              <a:tr h="53394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Logistic Regression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0.52370012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0.88432728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0.8634397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0.46213292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0.65570175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0.54215775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32057688"/>
                  </a:ext>
                </a:extLst>
              </a:tr>
              <a:tr h="53394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Random Forest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0.55088413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0.89219144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0.86614386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0.46829268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0.63157895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0.53781513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17527875"/>
                  </a:ext>
                </a:extLst>
              </a:tr>
              <a:tr h="53394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LightGBM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0.55615652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0.89343742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0.88561385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0.53416149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0.56578947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0.54952077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98401636"/>
                  </a:ext>
                </a:extLst>
              </a:tr>
              <a:tr h="53394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XGBoost</a:t>
                      </a:r>
                      <a:endParaRPr lang="en-US" sz="1200" b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0.52935435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0.89240722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0.86533261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0.46677215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0.64692982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0.54227941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642608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973601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7E1755-1C5B-17BE-485A-0849C8B4D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融合模型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E600FEA-FAF3-1303-3026-005822E532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两阶段</a:t>
            </a:r>
            <a:r>
              <a:rPr kumimoji="1" lang="en-US" altLang="zh-CN"/>
              <a:t>(LSTM</a:t>
            </a:r>
            <a:r>
              <a:rPr kumimoji="1" lang="zh-CN" altLang="en-US"/>
              <a:t>特征提取</a:t>
            </a:r>
            <a:r>
              <a:rPr kumimoji="1" lang="en-US" altLang="zh-CN"/>
              <a:t>+</a:t>
            </a:r>
            <a:r>
              <a:rPr kumimoji="1" lang="zh-CN" altLang="en-US"/>
              <a:t>分类器</a:t>
            </a:r>
            <a:r>
              <a:rPr kumimoji="1" lang="en-US" altLang="zh-CN"/>
              <a:t>) </a:t>
            </a:r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964560C-6BDF-C3B3-44D8-5AFABFA037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Fuse</a:t>
            </a:r>
            <a:r>
              <a:rPr kumimoji="1" lang="zh-CN" altLang="en-US"/>
              <a:t> </a:t>
            </a:r>
            <a:r>
              <a:rPr kumimoji="1" lang="en-US" altLang="zh-CN"/>
              <a:t>Model</a:t>
            </a:r>
            <a:endParaRPr kumimoji="1" lang="zh-CN" altLang="en-US"/>
          </a:p>
        </p:txBody>
      </p:sp>
      <p:graphicFrame>
        <p:nvGraphicFramePr>
          <p:cNvPr id="5" name="内容占位符 4">
            <a:extLst>
              <a:ext uri="{FF2B5EF4-FFF2-40B4-BE49-F238E27FC236}">
                <a16:creationId xmlns:a16="http://schemas.microsoft.com/office/drawing/2014/main" id="{91557667-A577-DDC9-DEFA-5EDC9FDBF2FE}"/>
              </a:ext>
            </a:extLst>
          </p:cNvPr>
          <p:cNvGraphicFramePr>
            <a:graphicFrameLocks/>
          </p:cNvGraphicFramePr>
          <p:nvPr/>
        </p:nvGraphicFramePr>
        <p:xfrm>
          <a:off x="1193800" y="3006209"/>
          <a:ext cx="7314407" cy="22738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2219">
                  <a:extLst>
                    <a:ext uri="{9D8B030D-6E8A-4147-A177-3AD203B41FA5}">
                      <a16:colId xmlns:a16="http://schemas.microsoft.com/office/drawing/2014/main" val="434536216"/>
                    </a:ext>
                  </a:extLst>
                </a:gridCol>
                <a:gridCol w="1033698">
                  <a:extLst>
                    <a:ext uri="{9D8B030D-6E8A-4147-A177-3AD203B41FA5}">
                      <a16:colId xmlns:a16="http://schemas.microsoft.com/office/drawing/2014/main" val="796159818"/>
                    </a:ext>
                  </a:extLst>
                </a:gridCol>
                <a:gridCol w="1033698">
                  <a:extLst>
                    <a:ext uri="{9D8B030D-6E8A-4147-A177-3AD203B41FA5}">
                      <a16:colId xmlns:a16="http://schemas.microsoft.com/office/drawing/2014/main" val="1222810147"/>
                    </a:ext>
                  </a:extLst>
                </a:gridCol>
                <a:gridCol w="1033698">
                  <a:extLst>
                    <a:ext uri="{9D8B030D-6E8A-4147-A177-3AD203B41FA5}">
                      <a16:colId xmlns:a16="http://schemas.microsoft.com/office/drawing/2014/main" val="2332385504"/>
                    </a:ext>
                  </a:extLst>
                </a:gridCol>
                <a:gridCol w="1033698">
                  <a:extLst>
                    <a:ext uri="{9D8B030D-6E8A-4147-A177-3AD203B41FA5}">
                      <a16:colId xmlns:a16="http://schemas.microsoft.com/office/drawing/2014/main" val="1070306524"/>
                    </a:ext>
                  </a:extLst>
                </a:gridCol>
                <a:gridCol w="1033698">
                  <a:extLst>
                    <a:ext uri="{9D8B030D-6E8A-4147-A177-3AD203B41FA5}">
                      <a16:colId xmlns:a16="http://schemas.microsoft.com/office/drawing/2014/main" val="3708615633"/>
                    </a:ext>
                  </a:extLst>
                </a:gridCol>
                <a:gridCol w="1033698">
                  <a:extLst>
                    <a:ext uri="{9D8B030D-6E8A-4147-A177-3AD203B41FA5}">
                      <a16:colId xmlns:a16="http://schemas.microsoft.com/office/drawing/2014/main" val="4137069166"/>
                    </a:ext>
                  </a:extLst>
                </a:gridCol>
              </a:tblGrid>
              <a:tr h="311627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zh-CN" alt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AU-PRC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ROC AUC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Accuracy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Precision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Recall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F1-Score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61357575"/>
                  </a:ext>
                </a:extLst>
              </a:tr>
              <a:tr h="49056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Logistic Regression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0.54986828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0.89434992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0.86749594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0.47408537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0.68201754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0.55935252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11741996"/>
                  </a:ext>
                </a:extLst>
              </a:tr>
              <a:tr h="49056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Random Forest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0.53787588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0.88719804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0.87425635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0.49168207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0.58333333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0.5336008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71163136"/>
                  </a:ext>
                </a:extLst>
              </a:tr>
              <a:tr h="49056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LightGBM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0.56144262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0.8999264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0.87966468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0.51028037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0.59868421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0.55095863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02791958"/>
                  </a:ext>
                </a:extLst>
              </a:tr>
              <a:tr h="49056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XGBoost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0.55166101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0.89476322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0.87587885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0.49718574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0.58114035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0.53589484</a:t>
                      </a:r>
                      <a:endParaRPr lang="en-US" altLang="zh-CN" sz="1200" b="0" i="0" u="none" strike="noStrike" kern="120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0176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711212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59FF5-B25C-63B7-9AC3-2E7F0F0B4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C4B113-9E66-646D-BCD9-F5F6FB3E4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融合模型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8962A4D-3B1C-1271-4ABC-3CE88BE41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端到端</a:t>
            </a:r>
            <a:endParaRPr kumimoji="1" lang="en-US" altLang="zh-CN"/>
          </a:p>
          <a:p>
            <a:pPr lvl="7"/>
            <a:endParaRPr kumimoji="1" lang="en-US" altLang="zh-CN"/>
          </a:p>
          <a:p>
            <a:pPr lvl="7"/>
            <a:endParaRPr kumimoji="1" lang="en-US" altLang="zh-CN"/>
          </a:p>
          <a:p>
            <a:pPr lvl="7"/>
            <a:endParaRPr kumimoji="1" lang="en-US" altLang="zh-CN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B4D612D-1C86-AD05-EFB5-9251A9B475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Fuse</a:t>
            </a:r>
            <a:r>
              <a:rPr kumimoji="1" lang="zh-CN" altLang="en-US"/>
              <a:t> </a:t>
            </a:r>
            <a:r>
              <a:rPr kumimoji="1" lang="en-US" altLang="zh-CN"/>
              <a:t>Model</a:t>
            </a:r>
            <a:endParaRPr kumimoji="1" lang="zh-CN" altLang="en-US"/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D497CA27-82ED-54BC-59DC-096CEE226AF8}"/>
              </a:ext>
            </a:extLst>
          </p:cNvPr>
          <p:cNvGraphicFramePr>
            <a:graphicFrameLocks noGrp="1"/>
          </p:cNvGraphicFramePr>
          <p:nvPr/>
        </p:nvGraphicFramePr>
        <p:xfrm>
          <a:off x="1193800" y="2696905"/>
          <a:ext cx="7314405" cy="1963882"/>
        </p:xfrm>
        <a:graphic>
          <a:graphicData uri="http://schemas.openxmlformats.org/drawingml/2006/table">
            <a:tbl>
              <a:tblPr/>
              <a:tblGrid>
                <a:gridCol w="1044915">
                  <a:extLst>
                    <a:ext uri="{9D8B030D-6E8A-4147-A177-3AD203B41FA5}">
                      <a16:colId xmlns:a16="http://schemas.microsoft.com/office/drawing/2014/main" val="3454501573"/>
                    </a:ext>
                  </a:extLst>
                </a:gridCol>
                <a:gridCol w="1044915">
                  <a:extLst>
                    <a:ext uri="{9D8B030D-6E8A-4147-A177-3AD203B41FA5}">
                      <a16:colId xmlns:a16="http://schemas.microsoft.com/office/drawing/2014/main" val="1497009582"/>
                    </a:ext>
                  </a:extLst>
                </a:gridCol>
                <a:gridCol w="1044915">
                  <a:extLst>
                    <a:ext uri="{9D8B030D-6E8A-4147-A177-3AD203B41FA5}">
                      <a16:colId xmlns:a16="http://schemas.microsoft.com/office/drawing/2014/main" val="89824691"/>
                    </a:ext>
                  </a:extLst>
                </a:gridCol>
                <a:gridCol w="1044915">
                  <a:extLst>
                    <a:ext uri="{9D8B030D-6E8A-4147-A177-3AD203B41FA5}">
                      <a16:colId xmlns:a16="http://schemas.microsoft.com/office/drawing/2014/main" val="2655499329"/>
                    </a:ext>
                  </a:extLst>
                </a:gridCol>
                <a:gridCol w="1044915">
                  <a:extLst>
                    <a:ext uri="{9D8B030D-6E8A-4147-A177-3AD203B41FA5}">
                      <a16:colId xmlns:a16="http://schemas.microsoft.com/office/drawing/2014/main" val="3598891771"/>
                    </a:ext>
                  </a:extLst>
                </a:gridCol>
                <a:gridCol w="1044915">
                  <a:extLst>
                    <a:ext uri="{9D8B030D-6E8A-4147-A177-3AD203B41FA5}">
                      <a16:colId xmlns:a16="http://schemas.microsoft.com/office/drawing/2014/main" val="121061949"/>
                    </a:ext>
                  </a:extLst>
                </a:gridCol>
                <a:gridCol w="1044915">
                  <a:extLst>
                    <a:ext uri="{9D8B030D-6E8A-4147-A177-3AD203B41FA5}">
                      <a16:colId xmlns:a16="http://schemas.microsoft.com/office/drawing/2014/main" val="1488770789"/>
                    </a:ext>
                  </a:extLst>
                </a:gridCol>
              </a:tblGrid>
              <a:tr h="56110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AU-PRC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ROC AUC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Accuracy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Precision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Recall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F1-Score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287731"/>
                  </a:ext>
                </a:extLst>
              </a:tr>
              <a:tr h="46759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LSTM+MLP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1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0.586552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0.899462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0.881828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0.516814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0.640351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0.571988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601877"/>
                  </a:ext>
                </a:extLst>
              </a:tr>
              <a:tr h="46759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</a:t>
                      </a:r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+MLP</a:t>
                      </a:r>
                      <a:r>
                        <a:rPr lang="zh-CN" alt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*</a:t>
                      </a:r>
                      <a:endParaRPr lang="en-US" sz="1200" b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0.614627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0.81905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0.718496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0.294737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0.921053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0.446571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0321753"/>
                  </a:ext>
                </a:extLst>
              </a:tr>
              <a:tr h="46759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RNN</a:t>
                      </a:r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+MLP</a:t>
                      </a:r>
                      <a:endParaRPr lang="en-US" sz="1200" b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0.579208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0.896344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0.867766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0.474962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0.686404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200" b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0.561435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6969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276063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59FF5-B25C-63B7-9AC3-2E7F0F0B4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C4B113-9E66-646D-BCD9-F5F6FB3E4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融合模型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8962A4D-3B1C-1271-4ABC-3CE88BE41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Fused GRU </a:t>
            </a:r>
          </a:p>
          <a:p>
            <a:pPr lvl="7"/>
            <a:endParaRPr kumimoji="1" lang="en-US" altLang="zh-CN"/>
          </a:p>
          <a:p>
            <a:pPr lvl="7"/>
            <a:endParaRPr kumimoji="1" lang="en-US" altLang="zh-CN"/>
          </a:p>
          <a:p>
            <a:pPr lvl="7"/>
            <a:endParaRPr kumimoji="1" lang="en-US" altLang="zh-CN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B4D612D-1C86-AD05-EFB5-9251A9B475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Fuse</a:t>
            </a:r>
            <a:r>
              <a:rPr kumimoji="1" lang="zh-CN" altLang="en-US"/>
              <a:t> </a:t>
            </a:r>
            <a:r>
              <a:rPr kumimoji="1" lang="en-US" altLang="zh-CN"/>
              <a:t>Model</a:t>
            </a:r>
            <a:endParaRPr kumimoji="1"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9B9C236-0854-4835-85B7-3AA4943AC6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6154" y="1666873"/>
            <a:ext cx="5622058" cy="445031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0216258-306B-4286-962C-D69D0E4DC6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1028"/>
          <a:stretch/>
        </p:blipFill>
        <p:spPr>
          <a:xfrm>
            <a:off x="484061" y="3094404"/>
            <a:ext cx="4955459" cy="257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73277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59FF5-B25C-63B7-9AC3-2E7F0F0B4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C4B113-9E66-646D-BCD9-F5F6FB3E4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融合模型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8962A4D-3B1C-1271-4ABC-3CE88BE41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Fused LSTM </a:t>
            </a:r>
          </a:p>
          <a:p>
            <a:pPr lvl="7"/>
            <a:endParaRPr kumimoji="1" lang="en-US" altLang="zh-CN"/>
          </a:p>
          <a:p>
            <a:pPr lvl="7"/>
            <a:endParaRPr kumimoji="1" lang="en-US" altLang="zh-CN"/>
          </a:p>
          <a:p>
            <a:pPr lvl="7"/>
            <a:endParaRPr kumimoji="1" lang="en-US" altLang="zh-CN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B4D612D-1C86-AD05-EFB5-9251A9B475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Fuse</a:t>
            </a:r>
            <a:r>
              <a:rPr kumimoji="1" lang="zh-CN" altLang="en-US"/>
              <a:t> </a:t>
            </a:r>
            <a:r>
              <a:rPr kumimoji="1" lang="en-US" altLang="zh-CN"/>
              <a:t>Model</a:t>
            </a:r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7AB1FF0-3C30-4010-9A35-1B7E02888D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815" y="2956265"/>
            <a:ext cx="5115216" cy="255760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65ED051-81A6-4009-B7E1-B364782D72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5030" y="1326161"/>
            <a:ext cx="5321517" cy="429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67578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820EFF-C357-4A3B-87D7-18FFDC28F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对比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D9D2EDD-F98A-4972-A0EE-2BE676755F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Comparison</a:t>
            </a:r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7544D54E-4065-BBF0-7F8F-26BA7D6578D5}"/>
              </a:ext>
            </a:extLst>
          </p:cNvPr>
          <p:cNvSpPr txBox="1">
            <a:spLocks/>
          </p:cNvSpPr>
          <p:nvPr/>
        </p:nvSpPr>
        <p:spPr>
          <a:xfrm>
            <a:off x="822386" y="1828800"/>
            <a:ext cx="9058214" cy="4351337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 algn="l" defTabSz="914400" rtl="0" eaLnBrk="1" latinLnBrk="0" hangingPunct="1">
              <a:lnSpc>
                <a:spcPct val="120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微软雅黑" panose="020B0503020204020204" pitchFamily="34" charset="-122"/>
              <a:buChar char="▪"/>
              <a:defRPr sz="36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266700" algn="l" defTabSz="914400" rtl="0" eaLnBrk="1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微软雅黑" panose="020B0503020204020204" pitchFamily="34" charset="-122"/>
              <a:buChar char="▫"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4863" indent="-257175" algn="l" defTabSz="914400" rtl="0" eaLnBrk="1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52413" algn="l" defTabSz="914400" rtl="0" eaLnBrk="1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6200" indent="-249238" algn="l" defTabSz="914400" rtl="0" eaLnBrk="1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微软雅黑" panose="020B0503020204020204" pitchFamily="34" charset="-122"/>
              <a:buChar char="◦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200"/>
              </a:spcAft>
              <a:buClr>
                <a:srgbClr val="5B9BD5"/>
              </a:buClr>
              <a:buSzPct val="80000"/>
              <a:buFont typeface="微软雅黑" panose="020B0503020204020204" pitchFamily="34" charset="-122"/>
              <a:buChar char="▪"/>
              <a:tabLst/>
              <a:defRPr/>
            </a:pPr>
            <a:r>
              <a:rPr kumimoji="1" lang="zh-CN" altLang="en-US" sz="2400" b="0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融合静态特征和动态特征的端到端模型效果最佳</a:t>
            </a:r>
            <a:endParaRPr kumimoji="1" lang="en-US" altLang="zh-CN" sz="2400" b="0" i="0" u="none" strike="noStrike" kern="1200" cap="none" spc="1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200"/>
              </a:spcAft>
              <a:buClr>
                <a:srgbClr val="5B9BD5"/>
              </a:buClr>
              <a:buSzPct val="80000"/>
              <a:buFont typeface="微软雅黑" panose="020B0503020204020204" pitchFamily="34" charset="-122"/>
              <a:buNone/>
              <a:tabLst/>
              <a:defRPr/>
            </a:pPr>
            <a:r>
              <a:rPr kumimoji="1" lang="zh-CN" altLang="en-US" sz="2400" b="0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将所有特征都作为静态特征使用的</a:t>
            </a:r>
            <a:r>
              <a:rPr kumimoji="1" lang="en-US" altLang="zh-CN" sz="2400" b="0" i="0" u="none" strike="noStrike" kern="1200" cap="none" spc="10" normalizeH="0" baseline="0" noProof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LightGBM</a:t>
            </a:r>
            <a:r>
              <a:rPr kumimoji="1" lang="zh-CN" altLang="en-US" sz="2400" b="0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作为基准模型，关注</a:t>
            </a:r>
            <a:r>
              <a:rPr kumimoji="1" lang="en-US" altLang="zh-CN" sz="2400" b="0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AU-PRC</a:t>
            </a:r>
            <a:r>
              <a:rPr kumimoji="1" lang="zh-CN" altLang="en-US" sz="2400" b="0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指标（随机</a:t>
            </a:r>
            <a:r>
              <a:rPr kumimoji="1" lang="en-US" altLang="zh-CN" sz="2400" b="0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=0.1233</a:t>
            </a:r>
            <a:r>
              <a:rPr kumimoji="1" lang="zh-CN" altLang="en-US" sz="2400" b="0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）</a:t>
            </a:r>
            <a:endParaRPr kumimoji="1" lang="en-US" altLang="zh-CN" sz="2400" b="0" i="0" u="none" strike="noStrike" kern="1200" cap="none" spc="1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200"/>
              </a:spcAft>
              <a:buClr>
                <a:srgbClr val="5B9BD5"/>
              </a:buClr>
              <a:buSzPct val="80000"/>
              <a:buFont typeface="微软雅黑" panose="020B0503020204020204" pitchFamily="34" charset="-122"/>
              <a:buNone/>
              <a:tabLst/>
              <a:defRPr/>
            </a:pPr>
            <a:r>
              <a:rPr kumimoji="1" lang="en-US" altLang="zh-CN" sz="2400" b="0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AU-PRC(</a:t>
            </a:r>
            <a:r>
              <a:rPr kumimoji="1" lang="en-US" altLang="zh-CN" sz="2400" b="0" i="0" u="none" strike="noStrike" kern="1200" cap="none" spc="10" normalizeH="0" baseline="0" noProof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LightGBM</a:t>
            </a:r>
            <a:r>
              <a:rPr kumimoji="1" lang="en-US" altLang="zh-CN" sz="2400" b="0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)=</a:t>
            </a:r>
            <a:r>
              <a:rPr kumimoji="0" lang="en-US" altLang="zh-CN" sz="2400" b="0" i="0" u="none" strike="noStrike" kern="1200" cap="none" spc="1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0.5562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200"/>
              </a:spcAft>
              <a:buClr>
                <a:srgbClr val="5B9BD5"/>
              </a:buClr>
              <a:buSzPct val="80000"/>
              <a:buFont typeface="微软雅黑" panose="020B0503020204020204" pitchFamily="34" charset="-122"/>
              <a:buNone/>
              <a:tabLst/>
              <a:defRPr/>
            </a:pPr>
            <a:r>
              <a:rPr kumimoji="1" lang="en-US" altLang="zh-CN" sz="2400" b="0" i="0" u="none" strike="noStrike" kern="1200" cap="none" spc="1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AU-PRC(LSTM+MLP)=</a:t>
            </a:r>
            <a:r>
              <a:rPr kumimoji="0" lang="en-US" altLang="zh-CN" sz="2400" b="0" i="0" u="none" strike="noStrike" kern="1200" cap="none" spc="1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0.5866</a:t>
            </a:r>
            <a:r>
              <a:rPr kumimoji="0" lang="zh-CN" altLang="en-US" sz="2400" b="0" i="0" u="none" strike="noStrike" kern="1200" cap="none" spc="1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   </a:t>
            </a:r>
            <a:r>
              <a:rPr kumimoji="0" lang="zh-CN" altLang="en-US" sz="2400" b="1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↑ </a:t>
            </a:r>
            <a:r>
              <a:rPr kumimoji="0" lang="en-US" altLang="zh-CN" sz="2400" b="0" i="0" u="none" strike="noStrike" kern="1200" cap="none" spc="1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5.5%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200"/>
              </a:spcAft>
              <a:buClr>
                <a:srgbClr val="5B9BD5"/>
              </a:buClr>
              <a:buSzPct val="80000"/>
              <a:buFont typeface="微软雅黑" panose="020B0503020204020204" pitchFamily="34" charset="-122"/>
              <a:buNone/>
              <a:tabLst/>
              <a:defRPr/>
            </a:pPr>
            <a:r>
              <a:rPr kumimoji="1" lang="en-US" altLang="zh-CN" sz="2400" b="0" i="0" u="none" strike="noStrike" kern="1200" cap="none" spc="1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AU-PRC(GRU+MLP)=</a:t>
            </a:r>
            <a:r>
              <a:rPr kumimoji="0" lang="en-US" altLang="zh-CN" sz="2400" b="0" i="0" u="none" strike="noStrike" kern="1200" cap="none" spc="1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0.6146</a:t>
            </a:r>
            <a:r>
              <a:rPr kumimoji="0" lang="zh-CN" altLang="en-US" sz="2400" b="0" i="0" u="none" strike="noStrike" kern="1200" cap="none" spc="1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   </a:t>
            </a:r>
            <a:r>
              <a:rPr kumimoji="0" lang="zh-CN" altLang="en-US" sz="2400" b="1" i="0" u="none" strike="noStrike" kern="1200" cap="none" spc="1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↑ </a:t>
            </a:r>
            <a:r>
              <a:rPr kumimoji="0" lang="en-US" altLang="zh-CN" sz="2400" b="0" i="0" u="none" strike="noStrike" kern="1200" cap="none" spc="1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10.5%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200"/>
              </a:spcAft>
              <a:buClr>
                <a:srgbClr val="5B9BD5"/>
              </a:buClr>
              <a:buSzPct val="80000"/>
              <a:buFont typeface="微软雅黑" panose="020B0503020204020204" pitchFamily="34" charset="-122"/>
              <a:buNone/>
              <a:tabLst/>
              <a:defRPr/>
            </a:pPr>
            <a:endParaRPr kumimoji="1" lang="en-US" altLang="zh-CN" sz="2400" b="0" i="0" u="none" strike="noStrike" kern="1200" cap="none" spc="1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269875" marR="0" lvl="0" indent="-269875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200"/>
              </a:spcAft>
              <a:buClr>
                <a:srgbClr val="5B9BD5"/>
              </a:buClr>
              <a:buSzPct val="80000"/>
              <a:buFont typeface="微软雅黑" panose="020B0503020204020204" pitchFamily="34" charset="-122"/>
              <a:buChar char="▪"/>
              <a:tabLst/>
              <a:defRPr/>
            </a:pPr>
            <a:endParaRPr kumimoji="1" lang="en-US" altLang="zh-CN" sz="1600" b="0" i="0" u="none" strike="noStrike" kern="1200" cap="none" spc="1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269875" marR="0" lvl="0" indent="-269875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200"/>
              </a:spcAft>
              <a:buClr>
                <a:srgbClr val="5B9BD5"/>
              </a:buClr>
              <a:buSzPct val="80000"/>
              <a:buFont typeface="微软雅黑" panose="020B0503020204020204" pitchFamily="34" charset="-122"/>
              <a:buChar char="▪"/>
              <a:tabLst/>
              <a:defRPr/>
            </a:pPr>
            <a:endParaRPr kumimoji="1" lang="zh-CN" altLang="en-US" sz="2400" b="0" i="0" u="none" strike="noStrike" kern="1200" cap="none" spc="1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39699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D520C1-1945-EEAA-E0EF-FE8CC74DE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后续计划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F24BF3-E89A-E2D6-FC48-EAFCED753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GRU</a:t>
            </a:r>
            <a:r>
              <a:rPr kumimoji="1" lang="zh-CN" altLang="en-US"/>
              <a:t>模型能否调整到比较好的状态</a:t>
            </a:r>
            <a:endParaRPr kumimoji="1" lang="en-US" altLang="zh-CN"/>
          </a:p>
          <a:p>
            <a:r>
              <a:rPr kumimoji="1" lang="zh-CN" altLang="en-US"/>
              <a:t>撰写论文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5826F38-64FC-A864-FE5B-AC4EFC4117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en-US" altLang="zh-CN"/>
              <a:t>Next</a:t>
            </a:r>
            <a:r>
              <a:rPr kumimoji="1" lang="zh-CN" altLang="en-US"/>
              <a:t> </a:t>
            </a:r>
            <a:r>
              <a:rPr kumimoji="1" lang="en-US" altLang="zh-CN"/>
              <a:t>Step</a:t>
            </a: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487354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自定义 1">
      <a:dk1>
        <a:srgbClr val="3F3F3F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微软雅黑">
      <a:majorFont>
        <a:latin typeface="微软雅黑 bold"/>
        <a:ea typeface="微软雅黑 bold"/>
        <a:cs typeface=""/>
      </a:majorFont>
      <a:minorFont>
        <a:latin typeface="微软雅黑"/>
        <a:ea typeface="微软雅黑"/>
        <a:cs typeface="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2937</Words>
  <Application>Microsoft Office PowerPoint</Application>
  <PresentationFormat>宽屏</PresentationFormat>
  <Paragraphs>777</Paragraphs>
  <Slides>68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68</vt:i4>
      </vt:variant>
    </vt:vector>
  </HeadingPairs>
  <TitlesOfParts>
    <vt:vector size="81" baseType="lpstr">
      <vt:lpstr>等线</vt:lpstr>
      <vt:lpstr>等线</vt:lpstr>
      <vt:lpstr>宋体</vt:lpstr>
      <vt:lpstr>微软雅黑</vt:lpstr>
      <vt:lpstr>微软雅黑 bold</vt:lpstr>
      <vt:lpstr>Arial</vt:lpstr>
      <vt:lpstr>Cambria Math</vt:lpstr>
      <vt:lpstr>Courier New</vt:lpstr>
      <vt:lpstr>Helvetica</vt:lpstr>
      <vt:lpstr>Symbol</vt:lpstr>
      <vt:lpstr>Wingdings</vt:lpstr>
      <vt:lpstr>Wingdings 2</vt:lpstr>
      <vt:lpstr>View</vt:lpstr>
      <vt:lpstr>20241114 MIMIC-IV 冠心病汇报</vt:lpstr>
      <vt:lpstr>数据集</vt:lpstr>
      <vt:lpstr>数据提取</vt:lpstr>
      <vt:lpstr>甘油三酯-葡萄糖指数</vt:lpstr>
      <vt:lpstr>空腹血糖</vt:lpstr>
      <vt:lpstr>糖化血红蛋白指数</vt:lpstr>
      <vt:lpstr>最终数集较小</vt:lpstr>
      <vt:lpstr>20241128 MIMIC-IV 冠心病汇报</vt:lpstr>
      <vt:lpstr>人群</vt:lpstr>
      <vt:lpstr>基线信息</vt:lpstr>
      <vt:lpstr>糖化血红蛋白指数</vt:lpstr>
      <vt:lpstr>生存分析</vt:lpstr>
      <vt:lpstr>生存分析</vt:lpstr>
      <vt:lpstr>20241212 MIMIC-IV 冠心病汇报</vt:lpstr>
      <vt:lpstr>人群</vt:lpstr>
      <vt:lpstr>基线信息</vt:lpstr>
      <vt:lpstr>预测比较</vt:lpstr>
      <vt:lpstr>预测比较</vt:lpstr>
      <vt:lpstr>预测比较</vt:lpstr>
      <vt:lpstr>20241226 MIMIC-IV 冠心病汇报</vt:lpstr>
      <vt:lpstr>人群</vt:lpstr>
      <vt:lpstr>限制性三次样条曲线</vt:lpstr>
      <vt:lpstr>限制性三次样条曲线</vt:lpstr>
      <vt:lpstr>短期预测比较</vt:lpstr>
      <vt:lpstr>短期预测比较</vt:lpstr>
      <vt:lpstr>20250111 MIMIC-IV 冠心病汇报</vt:lpstr>
      <vt:lpstr>人群</vt:lpstr>
      <vt:lpstr>短期预测</vt:lpstr>
      <vt:lpstr>短期预测</vt:lpstr>
      <vt:lpstr>小结</vt:lpstr>
      <vt:lpstr>20250327 MIMIC-IV 冠心病汇报</vt:lpstr>
      <vt:lpstr>人群</vt:lpstr>
      <vt:lpstr>特征</vt:lpstr>
      <vt:lpstr>30天风险预测</vt:lpstr>
      <vt:lpstr>原始特征</vt:lpstr>
      <vt:lpstr>原始特征</vt:lpstr>
      <vt:lpstr>加入CNN特征</vt:lpstr>
      <vt:lpstr>加入CNN特征</vt:lpstr>
      <vt:lpstr>后续计划</vt:lpstr>
      <vt:lpstr>20250417 MIMIC-IV 冠心病汇报</vt:lpstr>
      <vt:lpstr>目标</vt:lpstr>
      <vt:lpstr>人群</vt:lpstr>
      <vt:lpstr>特征</vt:lpstr>
      <vt:lpstr>静态特征</vt:lpstr>
      <vt:lpstr>时间序列特征</vt:lpstr>
      <vt:lpstr>时间序列特征</vt:lpstr>
      <vt:lpstr>时间序列特征</vt:lpstr>
      <vt:lpstr>模型探索</vt:lpstr>
      <vt:lpstr>仅静态</vt:lpstr>
      <vt:lpstr>仅时序</vt:lpstr>
      <vt:lpstr>融合模型</vt:lpstr>
      <vt:lpstr>对比</vt:lpstr>
      <vt:lpstr>后续计划</vt:lpstr>
      <vt:lpstr>20250515 MIMIC-IV 冠心病汇报</vt:lpstr>
      <vt:lpstr>目标</vt:lpstr>
      <vt:lpstr>人群</vt:lpstr>
      <vt:lpstr>数据集</vt:lpstr>
      <vt:lpstr>模型探索</vt:lpstr>
      <vt:lpstr>仅静态</vt:lpstr>
      <vt:lpstr>仅时序</vt:lpstr>
      <vt:lpstr>静态+低频转静态</vt:lpstr>
      <vt:lpstr>静态+时序转静态</vt:lpstr>
      <vt:lpstr>融合模型</vt:lpstr>
      <vt:lpstr>融合模型</vt:lpstr>
      <vt:lpstr>融合模型</vt:lpstr>
      <vt:lpstr>融合模型</vt:lpstr>
      <vt:lpstr>对比</vt:lpstr>
      <vt:lpstr>后续计划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许 荣仁</dc:creator>
  <cp:lastModifiedBy>许 荣仁</cp:lastModifiedBy>
  <cp:revision>1</cp:revision>
  <dcterms:created xsi:type="dcterms:W3CDTF">2025-12-04T11:12:22Z</dcterms:created>
  <dcterms:modified xsi:type="dcterms:W3CDTF">2025-12-04T11:17:21Z</dcterms:modified>
</cp:coreProperties>
</file>