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0" strictFirstAndLastChars="0" saveSubsetFonts="1" showSpecialPlsOnTitleSld="0">
  <p:sldMasterIdLst>
    <p:sldMasterId id="2147483675" r:id="rId3"/>
    <p:sldMasterId id="214748367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fld id="{00000000-1234-1234-1234-123412341234}" type="slidenum">
              <a:rPr b="0" i="0" lang="zh-C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98" name="Google Shape;198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fld id="{00000000-1234-1234-1234-123412341234}" type="slidenum">
              <a:rPr lang="zh-C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52" name="Google Shape;252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fld id="{00000000-1234-1234-1234-123412341234}" type="slidenum">
              <a:rPr lang="zh-C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53" name="Google Shape;353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fld id="{00000000-1234-1234-1234-123412341234}" type="slidenum">
              <a:rPr lang="zh-C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51" name="Google Shape;451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1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fld id="{00000000-1234-1234-1234-123412341234}" type="slidenum">
              <a:rPr lang="zh-C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71" name="Google Shape;471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1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fld id="{00000000-1234-1234-1234-123412341234}" type="slidenum">
              <a:rPr lang="zh-C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24" name="Google Shape;524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1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fld id="{00000000-1234-1234-1234-123412341234}" type="slidenum">
              <a:rPr lang="zh-C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32" name="Google Shape;532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2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fld id="{00000000-1234-1234-1234-123412341234}" type="slidenum">
              <a:rPr lang="zh-C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49" name="Google Shape;549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2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fld id="{00000000-1234-1234-1234-123412341234}" type="slidenum">
              <a:rPr lang="zh-C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85" name="Google Shape;585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2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fld id="{00000000-1234-1234-1234-123412341234}" type="slidenum">
              <a:rPr lang="zh-C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98" name="Google Shape;598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2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fld id="{00000000-1234-1234-1234-123412341234}" type="slidenum">
              <a:rPr lang="zh-C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标题幻灯片" showMasterSp="0">
  <p:cSld name="1_标题幻灯片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/>
          <p:nvPr/>
        </p:nvSpPr>
        <p:spPr>
          <a:xfrm>
            <a:off x="0" y="1"/>
            <a:ext cx="9144000" cy="36035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2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sp>
        <p:nvSpPr>
          <p:cNvPr id="24" name="Google Shape;24;p2"/>
          <p:cNvSpPr txBox="1"/>
          <p:nvPr>
            <p:ph idx="1" type="subTitle"/>
          </p:nvPr>
        </p:nvSpPr>
        <p:spPr>
          <a:xfrm>
            <a:off x="1459662" y="3840367"/>
            <a:ext cx="6224674" cy="46721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342900" marR="0" rtl="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685800" marR="0" rtl="0" algn="ctr">
              <a:lnSpc>
                <a:spcPct val="120000"/>
              </a:lnSpc>
              <a:spcBef>
                <a:spcPts val="27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028700" marR="0" rtl="0" algn="ctr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371600" marR="0" rtl="0" algn="ctr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1714500" marR="0" rtl="0" algn="ctr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057400" marR="0" rtl="0" algn="ctr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400300" marR="0" rtl="0" algn="ctr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743200" marR="0" rtl="0" algn="ctr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2"/>
          <p:cNvSpPr txBox="1"/>
          <p:nvPr>
            <p:ph type="title"/>
          </p:nvPr>
        </p:nvSpPr>
        <p:spPr>
          <a:xfrm>
            <a:off x="1459663" y="2173864"/>
            <a:ext cx="6224674" cy="125796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2"/>
          <p:cNvSpPr/>
          <p:nvPr/>
        </p:nvSpPr>
        <p:spPr>
          <a:xfrm>
            <a:off x="0" y="6724604"/>
            <a:ext cx="9144000" cy="13339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2"/>
          <p:cNvSpPr/>
          <p:nvPr/>
        </p:nvSpPr>
        <p:spPr>
          <a:xfrm rot="5400000">
            <a:off x="4412973" y="5640479"/>
            <a:ext cx="318052" cy="248478"/>
          </a:xfrm>
          <a:prstGeom prst="chevron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2"/>
          <p:cNvSpPr/>
          <p:nvPr/>
        </p:nvSpPr>
        <p:spPr>
          <a:xfrm rot="5400000">
            <a:off x="4412973" y="5902866"/>
            <a:ext cx="318052" cy="248478"/>
          </a:xfrm>
          <a:prstGeom prst="chevron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>
  <p:cSld name="标题和内容"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50213" y="0"/>
            <a:ext cx="1130300" cy="83661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3"/>
          <p:cNvSpPr txBox="1"/>
          <p:nvPr>
            <p:ph idx="1" type="body"/>
          </p:nvPr>
        </p:nvSpPr>
        <p:spPr>
          <a:xfrm>
            <a:off x="684213" y="1628775"/>
            <a:ext cx="8004175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3"/>
          <p:cNvSpPr txBox="1"/>
          <p:nvPr>
            <p:ph type="title"/>
          </p:nvPr>
        </p:nvSpPr>
        <p:spPr>
          <a:xfrm>
            <a:off x="-36513" y="-26988"/>
            <a:ext cx="8208963" cy="7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/>
          <p:nvPr>
            <p:ph type="title"/>
          </p:nvPr>
        </p:nvSpPr>
        <p:spPr>
          <a:xfrm>
            <a:off x="-36513" y="-26988"/>
            <a:ext cx="8208963" cy="7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4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showMasterSp="0">
  <p:cSld name="标题幻灯片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/>
          <p:nvPr/>
        </p:nvSpPr>
        <p:spPr>
          <a:xfrm>
            <a:off x="3175" y="1052513"/>
            <a:ext cx="9140825" cy="3960812"/>
          </a:xfrm>
          <a:prstGeom prst="rect">
            <a:avLst/>
          </a:prstGeom>
          <a:gradFill>
            <a:gsLst>
              <a:gs pos="0">
                <a:srgbClr val="BFBFBF"/>
              </a:gs>
              <a:gs pos="100000">
                <a:srgbClr val="FFFFFF"/>
              </a:gs>
            </a:gsLst>
            <a:lin ang="16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5"/>
          <p:cNvSpPr/>
          <p:nvPr/>
        </p:nvSpPr>
        <p:spPr>
          <a:xfrm>
            <a:off x="-7938" y="4221163"/>
            <a:ext cx="9151938" cy="2636837"/>
          </a:xfrm>
          <a:custGeom>
            <a:rect b="b" l="l" r="r" t="t"/>
            <a:pathLst>
              <a:path extrusionOk="0" h="120000" w="120000">
                <a:moveTo>
                  <a:pt x="119958" y="120000"/>
                </a:moveTo>
                <a:lnTo>
                  <a:pt x="58" y="120000"/>
                </a:lnTo>
                <a:lnTo>
                  <a:pt x="0" y="29184"/>
                </a:lnTo>
                <a:lnTo>
                  <a:pt x="29225" y="28894"/>
                </a:lnTo>
                <a:lnTo>
                  <a:pt x="36677" y="0"/>
                </a:lnTo>
                <a:lnTo>
                  <a:pt x="120000" y="64"/>
                </a:lnTo>
                <a:lnTo>
                  <a:pt x="119958" y="120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5"/>
          <p:cNvSpPr/>
          <p:nvPr/>
        </p:nvSpPr>
        <p:spPr>
          <a:xfrm>
            <a:off x="-34925" y="-26988"/>
            <a:ext cx="9178925" cy="1052513"/>
          </a:xfrm>
          <a:prstGeom prst="rect">
            <a:avLst/>
          </a:prstGeom>
          <a:gradFill>
            <a:gsLst>
              <a:gs pos="0">
                <a:srgbClr val="3366FF"/>
              </a:gs>
              <a:gs pos="999">
                <a:srgbClr val="3366FF"/>
              </a:gs>
              <a:gs pos="99001">
                <a:srgbClr val="135ABD"/>
              </a:gs>
              <a:gs pos="100000">
                <a:srgbClr val="0000FF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5"/>
          <p:cNvSpPr txBox="1"/>
          <p:nvPr>
            <p:ph idx="1" type="subTitle"/>
          </p:nvPr>
        </p:nvSpPr>
        <p:spPr>
          <a:xfrm>
            <a:off x="2268538" y="2205038"/>
            <a:ext cx="6265862" cy="1223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20000"/>
              </a:lnSpc>
              <a:spcBef>
                <a:spcPts val="72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36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lvl="1" marL="74295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66700" lvl="2" marL="11811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66700" lvl="3" marL="16383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66700" lvl="4" marL="20955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66700" lvl="5" marL="25527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66700" lvl="6" marL="30099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66700" lvl="7" marL="34671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66700" lvl="8" marL="39243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5"/>
          <p:cNvSpPr txBox="1"/>
          <p:nvPr>
            <p:ph idx="10" type="dt"/>
          </p:nvPr>
        </p:nvSpPr>
        <p:spPr>
          <a:xfrm>
            <a:off x="684213" y="6021388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/>
        </p:nvSpPr>
        <p:spPr>
          <a:xfrm>
            <a:off x="-36513" y="0"/>
            <a:ext cx="8002588" cy="765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单击此处编辑母版标题样式</a:t>
            </a:r>
            <a:endParaRPr/>
          </a:p>
        </p:txBody>
      </p:sp>
      <p:sp>
        <p:nvSpPr>
          <p:cNvPr id="45" name="Google Shape;45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-36513" y="-26988"/>
            <a:ext cx="8208963" cy="7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1" type="body"/>
          </p:nvPr>
        </p:nvSpPr>
        <p:spPr>
          <a:xfrm>
            <a:off x="684213" y="1628775"/>
            <a:ext cx="3925887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2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2" type="body"/>
          </p:nvPr>
        </p:nvSpPr>
        <p:spPr>
          <a:xfrm>
            <a:off x="4762500" y="1628775"/>
            <a:ext cx="3925888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2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7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>
  <p:cSld name="比较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type="title"/>
          </p:nvPr>
        </p:nvSpPr>
        <p:spPr>
          <a:xfrm>
            <a:off x="-36513" y="0"/>
            <a:ext cx="8002588" cy="765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8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8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>
  <p:cSld name="空白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>
            <p:ph type="title"/>
          </p:nvPr>
        </p:nvSpPr>
        <p:spPr>
          <a:xfrm>
            <a:off x="-36513" y="0"/>
            <a:ext cx="8002588" cy="765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/>
          <p:nvPr/>
        </p:nvSpPr>
        <p:spPr>
          <a:xfrm>
            <a:off x="-36513" y="0"/>
            <a:ext cx="8002588" cy="765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单击此处编辑母版标题样式</a:t>
            </a:r>
            <a:endParaRPr/>
          </a:p>
        </p:txBody>
      </p:sp>
      <p:sp>
        <p:nvSpPr>
          <p:cNvPr id="69" name="Google Shape;69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lnSpc>
                <a:spcPct val="120000"/>
              </a:lnSpc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2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0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0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20000"/>
              </a:lnSpc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type="title"/>
          </p:nvPr>
        </p:nvSpPr>
        <p:spPr>
          <a:xfrm>
            <a:off x="-36513" y="-26988"/>
            <a:ext cx="8208963" cy="7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" type="body"/>
          </p:nvPr>
        </p:nvSpPr>
        <p:spPr>
          <a:xfrm rot="5400000">
            <a:off x="2525713" y="-212725"/>
            <a:ext cx="4321175" cy="8004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2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文本" type="vertTitleAndTx">
  <p:cSld name="VERTICAL_TITLE_AND_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title"/>
          </p:nvPr>
        </p:nvSpPr>
        <p:spPr>
          <a:xfrm rot="5400000">
            <a:off x="4850607" y="2112169"/>
            <a:ext cx="5675312" cy="200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" type="body"/>
          </p:nvPr>
        </p:nvSpPr>
        <p:spPr>
          <a:xfrm rot="5400000">
            <a:off x="772319" y="186532"/>
            <a:ext cx="5675312" cy="58515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" type="objOnly">
  <p:cSld name="OBJECT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684213" y="274638"/>
            <a:ext cx="8004175" cy="5675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，文本与内容" type="txAndObj">
  <p:cSld name="TEXT_AND_OBJEC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684213" y="274638"/>
            <a:ext cx="800258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15"/>
          <p:cNvSpPr txBox="1"/>
          <p:nvPr>
            <p:ph idx="1" type="body"/>
          </p:nvPr>
        </p:nvSpPr>
        <p:spPr>
          <a:xfrm>
            <a:off x="684213" y="1628775"/>
            <a:ext cx="3925887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15"/>
          <p:cNvSpPr txBox="1"/>
          <p:nvPr>
            <p:ph idx="2" type="body"/>
          </p:nvPr>
        </p:nvSpPr>
        <p:spPr>
          <a:xfrm>
            <a:off x="4762500" y="1628775"/>
            <a:ext cx="3925888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15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15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标题和内容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684213" y="274638"/>
            <a:ext cx="800258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16"/>
          <p:cNvSpPr txBox="1"/>
          <p:nvPr>
            <p:ph idx="1" type="body"/>
          </p:nvPr>
        </p:nvSpPr>
        <p:spPr>
          <a:xfrm>
            <a:off x="684213" y="1628775"/>
            <a:ext cx="8004175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16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16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showMasterSp="0" type="title">
  <p:cSld name="TITLE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/>
          <p:nvPr/>
        </p:nvSpPr>
        <p:spPr>
          <a:xfrm>
            <a:off x="-1588" y="981075"/>
            <a:ext cx="9140826" cy="4319588"/>
          </a:xfrm>
          <a:prstGeom prst="rect">
            <a:avLst/>
          </a:prstGeom>
          <a:solidFill>
            <a:srgbClr val="C0C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Font typeface="Noto Sans Symbols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-4763" y="4524375"/>
            <a:ext cx="9151938" cy="2360613"/>
          </a:xfrm>
          <a:custGeom>
            <a:rect b="b" l="l" r="r" t="t"/>
            <a:pathLst>
              <a:path extrusionOk="0" h="120000" w="120000">
                <a:moveTo>
                  <a:pt x="119958" y="120000"/>
                </a:moveTo>
                <a:lnTo>
                  <a:pt x="58" y="120000"/>
                </a:lnTo>
                <a:lnTo>
                  <a:pt x="0" y="29184"/>
                </a:lnTo>
                <a:lnTo>
                  <a:pt x="29225" y="28894"/>
                </a:lnTo>
                <a:lnTo>
                  <a:pt x="36677" y="0"/>
                </a:lnTo>
                <a:lnTo>
                  <a:pt x="120000" y="64"/>
                </a:lnTo>
                <a:lnTo>
                  <a:pt x="119958" y="120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8"/>
          <p:cNvSpPr/>
          <p:nvPr/>
        </p:nvSpPr>
        <p:spPr>
          <a:xfrm>
            <a:off x="0" y="0"/>
            <a:ext cx="9144000" cy="1052513"/>
          </a:xfrm>
          <a:prstGeom prst="rect">
            <a:avLst/>
          </a:prstGeom>
          <a:solidFill>
            <a:srgbClr val="0062A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Font typeface="Noto Sans Symbols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11261116701948" id="119" name="Google Shape;119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019925" y="6308725"/>
            <a:ext cx="1944688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/>
        </p:nvSpPr>
        <p:spPr>
          <a:xfrm>
            <a:off x="6011863" y="549275"/>
            <a:ext cx="28813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Inspur </a:t>
            </a:r>
            <a:r>
              <a:rPr lang="zh-C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zh-CN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ICI</a:t>
            </a:r>
            <a:endParaRPr/>
          </a:p>
        </p:txBody>
      </p:sp>
      <p:sp>
        <p:nvSpPr>
          <p:cNvPr id="121" name="Google Shape;121;p18"/>
          <p:cNvSpPr txBox="1"/>
          <p:nvPr>
            <p:ph idx="1" type="subTitle"/>
          </p:nvPr>
        </p:nvSpPr>
        <p:spPr>
          <a:xfrm>
            <a:off x="2268538" y="2205038"/>
            <a:ext cx="6265862" cy="1223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20000"/>
              </a:lnSpc>
              <a:spcBef>
                <a:spcPts val="72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36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lvl="1" marL="74295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66700" lvl="2" marL="11811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66700" lvl="3" marL="16383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66700" lvl="4" marL="20955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66700" lvl="5" marL="25527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66700" lvl="6" marL="30099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66700" lvl="7" marL="34671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66700" lvl="8" marL="39243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Google Shape;122;p18"/>
          <p:cNvSpPr txBox="1"/>
          <p:nvPr>
            <p:ph type="ctrTitle"/>
          </p:nvPr>
        </p:nvSpPr>
        <p:spPr>
          <a:xfrm>
            <a:off x="1371600" y="476250"/>
            <a:ext cx="7772400" cy="50323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18"/>
          <p:cNvSpPr txBox="1"/>
          <p:nvPr>
            <p:ph idx="10" type="dt"/>
          </p:nvPr>
        </p:nvSpPr>
        <p:spPr>
          <a:xfrm>
            <a:off x="684213" y="6021388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type="title"/>
          </p:nvPr>
        </p:nvSpPr>
        <p:spPr>
          <a:xfrm>
            <a:off x="684213" y="274638"/>
            <a:ext cx="800258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19"/>
          <p:cNvSpPr txBox="1"/>
          <p:nvPr>
            <p:ph idx="1" type="body"/>
          </p:nvPr>
        </p:nvSpPr>
        <p:spPr>
          <a:xfrm>
            <a:off x="684213" y="1628775"/>
            <a:ext cx="8004175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19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19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1" name="Google Shape;131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Google Shape;132;p20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20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>
            <p:ph type="title"/>
          </p:nvPr>
        </p:nvSpPr>
        <p:spPr>
          <a:xfrm>
            <a:off x="684213" y="274638"/>
            <a:ext cx="800258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6" name="Google Shape;136;p21"/>
          <p:cNvSpPr txBox="1"/>
          <p:nvPr>
            <p:ph idx="1" type="body"/>
          </p:nvPr>
        </p:nvSpPr>
        <p:spPr>
          <a:xfrm>
            <a:off x="684213" y="1628775"/>
            <a:ext cx="3925887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2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7" name="Google Shape;137;p21"/>
          <p:cNvSpPr txBox="1"/>
          <p:nvPr>
            <p:ph idx="2" type="body"/>
          </p:nvPr>
        </p:nvSpPr>
        <p:spPr>
          <a:xfrm>
            <a:off x="4762500" y="1628775"/>
            <a:ext cx="3925888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12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8" name="Google Shape;138;p21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9" name="Google Shape;139;p21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Google Shape;1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3" name="Google Shape;1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4" name="Google Shape;1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5" name="Google Shape;1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p22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7" name="Google Shape;147;p22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684213" y="274638"/>
            <a:ext cx="800258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0" name="Google Shape;150;p23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23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4" name="Google Shape;154;p24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" name="Google Shape;157;p2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lnSpc>
                <a:spcPct val="120000"/>
              </a:lnSpc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2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8" name="Google Shape;158;p2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9" name="Google Shape;159;p25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0" name="Google Shape;160;p25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3" name="Google Shape;163;p2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20000"/>
              </a:lnSpc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4" name="Google Shape;164;p2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2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5" name="Google Shape;165;p26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6" name="Google Shape;166;p26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type="title"/>
          </p:nvPr>
        </p:nvSpPr>
        <p:spPr>
          <a:xfrm>
            <a:off x="684213" y="274638"/>
            <a:ext cx="800258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9" name="Google Shape;169;p27"/>
          <p:cNvSpPr txBox="1"/>
          <p:nvPr>
            <p:ph idx="1" type="body"/>
          </p:nvPr>
        </p:nvSpPr>
        <p:spPr>
          <a:xfrm rot="5400000">
            <a:off x="2525713" y="-212725"/>
            <a:ext cx="4321175" cy="8004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0" name="Google Shape;170;p27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1" name="Google Shape;171;p27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文本" type="vertTitleAndTx">
  <p:cSld name="VERTICAL_TITLE_AND_VERTICAL_TEXT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/>
          <p:nvPr>
            <p:ph type="title"/>
          </p:nvPr>
        </p:nvSpPr>
        <p:spPr>
          <a:xfrm rot="5400000">
            <a:off x="4850607" y="2112169"/>
            <a:ext cx="5675312" cy="200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4" name="Google Shape;174;p28"/>
          <p:cNvSpPr txBox="1"/>
          <p:nvPr>
            <p:ph idx="1" type="body"/>
          </p:nvPr>
        </p:nvSpPr>
        <p:spPr>
          <a:xfrm rot="5400000">
            <a:off x="772319" y="186532"/>
            <a:ext cx="5675312" cy="58515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5" name="Google Shape;175;p28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6" name="Google Shape;176;p28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" type="objOnly">
  <p:cSld name="OBJECT_ONLY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/>
          <p:nvPr>
            <p:ph idx="1" type="body"/>
          </p:nvPr>
        </p:nvSpPr>
        <p:spPr>
          <a:xfrm>
            <a:off x="684213" y="274638"/>
            <a:ext cx="8004175" cy="5675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9" name="Google Shape;179;p29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0" name="Google Shape;180;p29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image" Target="../media/image7.jpg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/>
          <p:nvPr/>
        </p:nvSpPr>
        <p:spPr>
          <a:xfrm>
            <a:off x="-36513" y="44450"/>
            <a:ext cx="2133601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fld id="{00000000-1234-1234-1234-123412341234}" type="slidenum">
              <a:rPr b="0" i="0" lang="zh-C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b="0" i="0" lang="zh-C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/19</a:t>
            </a:r>
            <a:endParaRPr/>
          </a:p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684213" y="1628775"/>
            <a:ext cx="8004175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14" name="Google Shape;14;p1"/>
          <p:cNvCxnSpPr/>
          <p:nvPr/>
        </p:nvCxnSpPr>
        <p:spPr>
          <a:xfrm>
            <a:off x="179388" y="6288088"/>
            <a:ext cx="8713787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b="0" i="0" sz="16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sp>
        <p:nvSpPr>
          <p:cNvPr id="16" name="Google Shape;16;p1"/>
          <p:cNvSpPr/>
          <p:nvPr/>
        </p:nvSpPr>
        <p:spPr>
          <a:xfrm>
            <a:off x="0" y="0"/>
            <a:ext cx="8172450" cy="765175"/>
          </a:xfrm>
          <a:prstGeom prst="rect">
            <a:avLst/>
          </a:prstGeom>
          <a:gradFill>
            <a:gsLst>
              <a:gs pos="0">
                <a:srgbClr val="3366FF"/>
              </a:gs>
              <a:gs pos="999">
                <a:srgbClr val="3366FF"/>
              </a:gs>
              <a:gs pos="99001">
                <a:srgbClr val="135ABD"/>
              </a:gs>
              <a:gs pos="100000">
                <a:srgbClr val="0000FF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"/>
          <p:cNvSpPr txBox="1"/>
          <p:nvPr>
            <p:ph type="title"/>
          </p:nvPr>
        </p:nvSpPr>
        <p:spPr>
          <a:xfrm>
            <a:off x="-36513" y="-26988"/>
            <a:ext cx="8208963" cy="7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8" name="Google Shape;18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101013" y="7938"/>
            <a:ext cx="1079500" cy="82867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type="title"/>
          </p:nvPr>
        </p:nvSpPr>
        <p:spPr>
          <a:xfrm>
            <a:off x="684213" y="274638"/>
            <a:ext cx="800258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rgbClr val="0062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17"/>
          <p:cNvSpPr txBox="1"/>
          <p:nvPr>
            <p:ph idx="10" type="dt"/>
          </p:nvPr>
        </p:nvSpPr>
        <p:spPr>
          <a:xfrm>
            <a:off x="1812925" y="6188075"/>
            <a:ext cx="2133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17"/>
          <p:cNvSpPr txBox="1"/>
          <p:nvPr>
            <p:ph idx="11" type="ftr"/>
          </p:nvPr>
        </p:nvSpPr>
        <p:spPr>
          <a:xfrm>
            <a:off x="684213" y="6173788"/>
            <a:ext cx="12954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400"/>
              <a:buFont typeface="Noto Sans Symbols"/>
              <a:buNone/>
              <a:defRPr sz="1400">
                <a:solidFill>
                  <a:srgbClr val="C0C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11261116701948" id="109" name="Google Shape;109;p1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019925" y="6378575"/>
            <a:ext cx="1944688" cy="47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/>
          <p:nvPr/>
        </p:nvSpPr>
        <p:spPr>
          <a:xfrm flipH="1" rot="10800000">
            <a:off x="0" y="0"/>
            <a:ext cx="827088" cy="825500"/>
          </a:xfrm>
          <a:prstGeom prst="rtTriangle">
            <a:avLst/>
          </a:prstGeom>
          <a:solidFill>
            <a:srgbClr val="0062A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Font typeface="Noto Sans Symbols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7"/>
          <p:cNvSpPr/>
          <p:nvPr/>
        </p:nvSpPr>
        <p:spPr>
          <a:xfrm>
            <a:off x="-36513" y="44450"/>
            <a:ext cx="2133601" cy="2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Font typeface="Noto Sans Symbols"/>
              <a:buNone/>
            </a:pPr>
            <a:fld id="{00000000-1234-1234-1234-123412341234}" type="slidenum">
              <a:rPr lang="zh-C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zh-C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/31</a:t>
            </a:r>
            <a:endParaRPr/>
          </a:p>
        </p:txBody>
      </p:sp>
      <p:sp>
        <p:nvSpPr>
          <p:cNvPr id="112" name="Google Shape;112;p17"/>
          <p:cNvSpPr txBox="1"/>
          <p:nvPr>
            <p:ph idx="1" type="body"/>
          </p:nvPr>
        </p:nvSpPr>
        <p:spPr>
          <a:xfrm>
            <a:off x="684213" y="1628775"/>
            <a:ext cx="8004175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113" name="Google Shape;113;p17"/>
          <p:cNvCxnSpPr/>
          <p:nvPr/>
        </p:nvCxnSpPr>
        <p:spPr>
          <a:xfrm>
            <a:off x="179388" y="668338"/>
            <a:ext cx="8713787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4" name="Google Shape;114;p17"/>
          <p:cNvCxnSpPr/>
          <p:nvPr/>
        </p:nvCxnSpPr>
        <p:spPr>
          <a:xfrm>
            <a:off x="179388" y="6288088"/>
            <a:ext cx="8713787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2.png"/><Relationship Id="rId5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6.jpg"/><Relationship Id="rId10" Type="http://schemas.openxmlformats.org/officeDocument/2006/relationships/image" Target="../media/image16.png"/><Relationship Id="rId13" Type="http://schemas.openxmlformats.org/officeDocument/2006/relationships/image" Target="../media/image19.jpg"/><Relationship Id="rId1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9.jpg"/><Relationship Id="rId9" Type="http://schemas.openxmlformats.org/officeDocument/2006/relationships/image" Target="../media/image4.png"/><Relationship Id="rId15" Type="http://schemas.openxmlformats.org/officeDocument/2006/relationships/image" Target="../media/image21.jpg"/><Relationship Id="rId14" Type="http://schemas.openxmlformats.org/officeDocument/2006/relationships/image" Target="../media/image18.jpg"/><Relationship Id="rId17" Type="http://schemas.openxmlformats.org/officeDocument/2006/relationships/image" Target="../media/image27.png"/><Relationship Id="rId16" Type="http://schemas.openxmlformats.org/officeDocument/2006/relationships/image" Target="../media/image22.jpg"/><Relationship Id="rId5" Type="http://schemas.openxmlformats.org/officeDocument/2006/relationships/image" Target="../media/image8.png"/><Relationship Id="rId6" Type="http://schemas.openxmlformats.org/officeDocument/2006/relationships/image" Target="../media/image10.jpg"/><Relationship Id="rId18" Type="http://schemas.openxmlformats.org/officeDocument/2006/relationships/image" Target="../media/image17.png"/><Relationship Id="rId7" Type="http://schemas.openxmlformats.org/officeDocument/2006/relationships/image" Target="../media/image3.png"/><Relationship Id="rId8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jpg"/><Relationship Id="rId10" Type="http://schemas.openxmlformats.org/officeDocument/2006/relationships/image" Target="../media/image29.jpg"/><Relationship Id="rId13" Type="http://schemas.openxmlformats.org/officeDocument/2006/relationships/image" Target="../media/image25.png"/><Relationship Id="rId1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8.png"/><Relationship Id="rId9" Type="http://schemas.openxmlformats.org/officeDocument/2006/relationships/image" Target="../media/image24.jpg"/><Relationship Id="rId5" Type="http://schemas.openxmlformats.org/officeDocument/2006/relationships/image" Target="../media/image19.jpg"/><Relationship Id="rId6" Type="http://schemas.openxmlformats.org/officeDocument/2006/relationships/image" Target="../media/image21.jpg"/><Relationship Id="rId7" Type="http://schemas.openxmlformats.org/officeDocument/2006/relationships/image" Target="../media/image22.jpg"/><Relationship Id="rId8" Type="http://schemas.openxmlformats.org/officeDocument/2006/relationships/image" Target="../media/image32.jpg"/></Relationships>
</file>

<file path=ppt/slides/_rels/slide6.xml.rels><?xml version="1.0" encoding="UTF-8" standalone="yes"?><Relationships xmlns="http://schemas.openxmlformats.org/package/2006/relationships"><Relationship Id="rId10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Relationship Id="rId5" Type="http://schemas.openxmlformats.org/officeDocument/2006/relationships/image" Target="../media/image28.jpg"/><Relationship Id="rId6" Type="http://schemas.openxmlformats.org/officeDocument/2006/relationships/image" Target="../media/image31.jpg"/><Relationship Id="rId7" Type="http://schemas.openxmlformats.org/officeDocument/2006/relationships/image" Target="../media/image35.jpg"/><Relationship Id="rId8" Type="http://schemas.openxmlformats.org/officeDocument/2006/relationships/image" Target="../media/image3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jpg"/><Relationship Id="rId4" Type="http://schemas.openxmlformats.org/officeDocument/2006/relationships/image" Target="../media/image42.jpg"/><Relationship Id="rId5" Type="http://schemas.openxmlformats.org/officeDocument/2006/relationships/image" Target="../media/image41.png"/><Relationship Id="rId6" Type="http://schemas.openxmlformats.org/officeDocument/2006/relationships/image" Target="../media/image38.png"/><Relationship Id="rId7" Type="http://schemas.openxmlformats.org/officeDocument/2006/relationships/image" Target="../media/image40.png"/><Relationship Id="rId8" Type="http://schemas.openxmlformats.org/officeDocument/2006/relationships/image" Target="../media/image4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8.png"/><Relationship Id="rId4" Type="http://schemas.openxmlformats.org/officeDocument/2006/relationships/image" Target="../media/image4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6.png"/><Relationship Id="rId4" Type="http://schemas.openxmlformats.org/officeDocument/2006/relationships/image" Target="../media/image45.png"/><Relationship Id="rId5" Type="http://schemas.openxmlformats.org/officeDocument/2006/relationships/image" Target="../media/image47.png"/><Relationship Id="rId6" Type="http://schemas.openxmlformats.org/officeDocument/2006/relationships/image" Target="../media/image4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type="title"/>
          </p:nvPr>
        </p:nvSpPr>
        <p:spPr>
          <a:xfrm>
            <a:off x="467544" y="1916832"/>
            <a:ext cx="8437418" cy="12579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zh-CN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zh-CN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zh-CN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zh-CN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zh-CN" sz="4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基于红包的移动众包激励机制</a:t>
            </a:r>
            <a:br>
              <a:rPr b="1" i="0" lang="zh-CN" sz="4400" u="none" cap="none" strike="noStrike">
                <a:solidFill>
                  <a:srgbClr val="FF2D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zh-CN" sz="4400" u="none" cap="none" strike="noStrike">
                <a:solidFill>
                  <a:srgbClr val="FF2D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zh-CN" sz="4400" u="none" cap="none" strike="noStrike">
                <a:solidFill>
                  <a:srgbClr val="FF2D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zh-CN" sz="4400" u="none" cap="none" strike="noStrike">
                <a:solidFill>
                  <a:srgbClr val="FF2D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zh-CN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课堂学生科研实践举例2</a:t>
            </a:r>
            <a:endParaRPr b="1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3995936" y="5373216"/>
            <a:ext cx="1143000" cy="983673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 txBox="1"/>
          <p:nvPr>
            <p:ph type="title"/>
          </p:nvPr>
        </p:nvSpPr>
        <p:spPr>
          <a:xfrm>
            <a:off x="-180528" y="0"/>
            <a:ext cx="7267249" cy="700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CN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移动互联网的时代-智能手机销量节节攀升</a:t>
            </a:r>
            <a:endParaRPr/>
          </a:p>
        </p:txBody>
      </p:sp>
      <p:pic>
        <p:nvPicPr>
          <p:cNvPr id="192" name="Google Shape;19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4172" y="836713"/>
            <a:ext cx="5840156" cy="5371002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1"/>
          <p:cNvSpPr/>
          <p:nvPr/>
        </p:nvSpPr>
        <p:spPr>
          <a:xfrm>
            <a:off x="971600" y="836712"/>
            <a:ext cx="6704252" cy="75837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CN" sz="2400" u="none" cap="none" strike="noStrike">
                <a:solidFill>
                  <a:srgbClr val="080808"/>
                </a:solidFill>
                <a:latin typeface="Arial"/>
                <a:ea typeface="Arial"/>
                <a:cs typeface="Arial"/>
                <a:sym typeface="Arial"/>
              </a:rPr>
              <a:t>2008年-2013年全球智能手机销量</a:t>
            </a:r>
            <a:endParaRPr/>
          </a:p>
        </p:txBody>
      </p:sp>
      <p:sp>
        <p:nvSpPr>
          <p:cNvPr id="194" name="Google Shape;194;p31"/>
          <p:cNvSpPr/>
          <p:nvPr/>
        </p:nvSpPr>
        <p:spPr>
          <a:xfrm>
            <a:off x="1635370" y="3001852"/>
            <a:ext cx="237392" cy="13276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CN" sz="2000" u="none" cap="none" strike="noStrike">
                <a:solidFill>
                  <a:srgbClr val="080808"/>
                </a:solidFill>
                <a:latin typeface="Arial"/>
                <a:ea typeface="Arial"/>
                <a:cs typeface="Arial"/>
                <a:sym typeface="Arial"/>
              </a:rPr>
              <a:t>以百万计销量</a:t>
            </a:r>
            <a:endParaRPr/>
          </a:p>
        </p:txBody>
      </p:sp>
      <p:sp>
        <p:nvSpPr>
          <p:cNvPr id="195" name="Google Shape;195;p31"/>
          <p:cNvSpPr/>
          <p:nvPr/>
        </p:nvSpPr>
        <p:spPr>
          <a:xfrm>
            <a:off x="2882040" y="1963688"/>
            <a:ext cx="1041888" cy="45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CN" sz="1400" u="none" cap="none" strike="noStrike">
                <a:solidFill>
                  <a:srgbClr val="080808"/>
                </a:solidFill>
                <a:latin typeface="Arial"/>
                <a:ea typeface="Arial"/>
                <a:cs typeface="Arial"/>
                <a:sym typeface="Arial"/>
              </a:rPr>
              <a:t>新兴市场</a:t>
            </a:r>
            <a:endParaRPr b="0" i="0" sz="1400" u="none" cap="none" strike="noStrike">
              <a:solidFill>
                <a:srgbClr val="08080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rPr b="0" i="0" lang="zh-CN" sz="1400" u="none" cap="none" strike="noStrike">
                <a:solidFill>
                  <a:srgbClr val="080808"/>
                </a:solidFill>
                <a:latin typeface="Arial"/>
                <a:ea typeface="Arial"/>
                <a:cs typeface="Arial"/>
                <a:sym typeface="Arial"/>
              </a:rPr>
              <a:t>现有市场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/>
          <p:nvPr>
            <p:ph type="title"/>
          </p:nvPr>
        </p:nvSpPr>
        <p:spPr>
          <a:xfrm>
            <a:off x="-396552" y="83749"/>
            <a:ext cx="6683765" cy="536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CN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移动互联网的时代-智能手机的发展</a:t>
            </a:r>
            <a:endParaRPr/>
          </a:p>
        </p:txBody>
      </p:sp>
      <p:pic>
        <p:nvPicPr>
          <p:cNvPr id="202" name="Google Shape;202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832" y="1466337"/>
            <a:ext cx="8130887" cy="4503873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2"/>
          <p:cNvSpPr txBox="1"/>
          <p:nvPr/>
        </p:nvSpPr>
        <p:spPr>
          <a:xfrm>
            <a:off x="1691680" y="6248602"/>
            <a:ext cx="6242592" cy="609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CN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IPhone 计算性能的巨大提升</a:t>
            </a:r>
            <a:endParaRPr/>
          </a:p>
        </p:txBody>
      </p:sp>
      <p:grpSp>
        <p:nvGrpSpPr>
          <p:cNvPr id="204" name="Google Shape;204;p32"/>
          <p:cNvGrpSpPr/>
          <p:nvPr/>
        </p:nvGrpSpPr>
        <p:grpSpPr>
          <a:xfrm>
            <a:off x="392677" y="1833565"/>
            <a:ext cx="2098538" cy="3029423"/>
            <a:chOff x="836402" y="1953860"/>
            <a:chExt cx="2798050" cy="3029423"/>
          </a:xfrm>
        </p:grpSpPr>
        <p:grpSp>
          <p:nvGrpSpPr>
            <p:cNvPr id="205" name="Google Shape;205;p32"/>
            <p:cNvGrpSpPr/>
            <p:nvPr/>
          </p:nvGrpSpPr>
          <p:grpSpPr>
            <a:xfrm>
              <a:off x="893190" y="1953860"/>
              <a:ext cx="2741262" cy="2625436"/>
              <a:chOff x="1468154" y="2133600"/>
              <a:chExt cx="2741262" cy="2625436"/>
            </a:xfrm>
          </p:grpSpPr>
          <p:pic>
            <p:nvPicPr>
              <p:cNvPr id="206" name="Google Shape;206;p3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468154" y="2133600"/>
                <a:ext cx="1384648" cy="2625436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07" name="Google Shape;207;p32"/>
              <p:cNvGrpSpPr/>
              <p:nvPr/>
            </p:nvGrpSpPr>
            <p:grpSpPr>
              <a:xfrm>
                <a:off x="2841848" y="2133600"/>
                <a:ext cx="1367568" cy="565144"/>
                <a:chOff x="2841848" y="2133600"/>
                <a:chExt cx="1367568" cy="565144"/>
              </a:xfrm>
            </p:grpSpPr>
            <p:cxnSp>
              <p:nvCxnSpPr>
                <p:cNvPr id="208" name="Google Shape;208;p32"/>
                <p:cNvCxnSpPr/>
                <p:nvPr/>
              </p:nvCxnSpPr>
              <p:spPr>
                <a:xfrm flipH="1" rot="10800000">
                  <a:off x="2841848" y="2389907"/>
                  <a:ext cx="422564" cy="166255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chemeClr val="accent2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</p:cxnSp>
            <p:sp>
              <p:nvSpPr>
                <p:cNvPr id="209" name="Google Shape;209;p32"/>
                <p:cNvSpPr/>
                <p:nvPr/>
              </p:nvSpPr>
              <p:spPr>
                <a:xfrm>
                  <a:off x="3264412" y="2133600"/>
                  <a:ext cx="945004" cy="565144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25400">
                  <a:solidFill>
                    <a:schemeClr val="accen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0" i="0" lang="zh-CN" sz="12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麦克风</a:t>
                  </a:r>
                  <a:endParaRPr/>
                </a:p>
              </p:txBody>
            </p:sp>
          </p:grpSp>
        </p:grpSp>
        <p:sp>
          <p:nvSpPr>
            <p:cNvPr id="210" name="Google Shape;210;p32"/>
            <p:cNvSpPr txBox="1"/>
            <p:nvPr/>
          </p:nvSpPr>
          <p:spPr>
            <a:xfrm>
              <a:off x="836402" y="4669351"/>
              <a:ext cx="1641764" cy="3139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第一代IPhone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1" name="Google Shape;211;p32"/>
          <p:cNvGrpSpPr/>
          <p:nvPr/>
        </p:nvGrpSpPr>
        <p:grpSpPr>
          <a:xfrm>
            <a:off x="2870490" y="1833565"/>
            <a:ext cx="2177216" cy="3025047"/>
            <a:chOff x="4386120" y="1863806"/>
            <a:chExt cx="2902955" cy="3025047"/>
          </a:xfrm>
        </p:grpSpPr>
        <p:grpSp>
          <p:nvGrpSpPr>
            <p:cNvPr id="212" name="Google Shape;212;p32"/>
            <p:cNvGrpSpPr/>
            <p:nvPr/>
          </p:nvGrpSpPr>
          <p:grpSpPr>
            <a:xfrm>
              <a:off x="4386120" y="1863806"/>
              <a:ext cx="2902955" cy="2625436"/>
              <a:chOff x="4386120" y="1863806"/>
              <a:chExt cx="2902955" cy="2625436"/>
            </a:xfrm>
          </p:grpSpPr>
          <p:grpSp>
            <p:nvGrpSpPr>
              <p:cNvPr id="213" name="Google Shape;213;p32"/>
              <p:cNvGrpSpPr/>
              <p:nvPr/>
            </p:nvGrpSpPr>
            <p:grpSpPr>
              <a:xfrm>
                <a:off x="4386120" y="1863806"/>
                <a:ext cx="2902955" cy="2625436"/>
                <a:chOff x="1468154" y="2133600"/>
                <a:chExt cx="2902955" cy="2625436"/>
              </a:xfrm>
            </p:grpSpPr>
            <p:pic>
              <p:nvPicPr>
                <p:cNvPr id="214" name="Google Shape;214;p32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1468154" y="2133600"/>
                  <a:ext cx="1384648" cy="262543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215" name="Google Shape;215;p32"/>
                <p:cNvGrpSpPr/>
                <p:nvPr/>
              </p:nvGrpSpPr>
              <p:grpSpPr>
                <a:xfrm>
                  <a:off x="2841848" y="2133600"/>
                  <a:ext cx="1529261" cy="554182"/>
                  <a:chOff x="2841848" y="2133600"/>
                  <a:chExt cx="1529261" cy="554182"/>
                </a:xfrm>
              </p:grpSpPr>
              <p:cxnSp>
                <p:nvCxnSpPr>
                  <p:cNvPr id="216" name="Google Shape;216;p32"/>
                  <p:cNvCxnSpPr/>
                  <p:nvPr/>
                </p:nvCxnSpPr>
                <p:spPr>
                  <a:xfrm flipH="1" rot="10800000">
                    <a:off x="2841848" y="2389907"/>
                    <a:ext cx="422564" cy="166255"/>
                  </a:xfrm>
                  <a:prstGeom prst="straightConnector1">
                    <a:avLst/>
                  </a:prstGeom>
                  <a:noFill/>
                  <a:ln cap="flat" cmpd="sng" w="38100">
                    <a:solidFill>
                      <a:schemeClr val="accent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</p:cxnSp>
              <p:sp>
                <p:nvSpPr>
                  <p:cNvPr id="217" name="Google Shape;217;p32"/>
                  <p:cNvSpPr/>
                  <p:nvPr/>
                </p:nvSpPr>
                <p:spPr>
                  <a:xfrm>
                    <a:off x="3264412" y="2133600"/>
                    <a:ext cx="1106697" cy="554182"/>
                  </a:xfrm>
                  <a:prstGeom prst="rect">
                    <a:avLst/>
                  </a:prstGeom>
                  <a:solidFill>
                    <a:schemeClr val="lt1"/>
                  </a:solidFill>
                  <a:ln cap="flat" cmpd="sng" w="25400">
                    <a:solidFill>
                      <a:schemeClr val="accent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zh-CN" sz="12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200万像素摄像头</a:t>
                    </a:r>
                    <a:endParaRPr/>
                  </a:p>
                </p:txBody>
              </p:sp>
            </p:grpSp>
          </p:grpSp>
          <p:cxnSp>
            <p:nvCxnSpPr>
              <p:cNvPr id="218" name="Google Shape;218;p32"/>
              <p:cNvCxnSpPr/>
              <p:nvPr/>
            </p:nvCxnSpPr>
            <p:spPr>
              <a:xfrm flipH="1" rot="10800000">
                <a:off x="5759814" y="2757422"/>
                <a:ext cx="422564" cy="166255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  <p:sp>
            <p:nvSpPr>
              <p:cNvPr id="219" name="Google Shape;219;p32"/>
              <p:cNvSpPr/>
              <p:nvPr/>
            </p:nvSpPr>
            <p:spPr>
              <a:xfrm>
                <a:off x="6182379" y="2501115"/>
                <a:ext cx="883440" cy="481647"/>
              </a:xfrm>
              <a:prstGeom prst="rect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sz="12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麦克风</a:t>
                </a:r>
                <a:endParaRPr/>
              </a:p>
            </p:txBody>
          </p:sp>
          <p:cxnSp>
            <p:nvCxnSpPr>
              <p:cNvPr id="220" name="Google Shape;220;p32"/>
              <p:cNvCxnSpPr/>
              <p:nvPr/>
            </p:nvCxnSpPr>
            <p:spPr>
              <a:xfrm flipH="1" rot="10800000">
                <a:off x="5759814" y="3301412"/>
                <a:ext cx="422564" cy="166255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  <p:sp>
            <p:nvSpPr>
              <p:cNvPr id="221" name="Google Shape;221;p32"/>
              <p:cNvSpPr/>
              <p:nvPr/>
            </p:nvSpPr>
            <p:spPr>
              <a:xfrm>
                <a:off x="6182378" y="3045105"/>
                <a:ext cx="883441" cy="554182"/>
              </a:xfrm>
              <a:prstGeom prst="rect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sz="12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加速度</a:t>
                </a:r>
                <a:endParaRPr sz="1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20000"/>
                  </a:lnSpc>
                  <a:spcBef>
                    <a:spcPts val="240"/>
                  </a:spcBef>
                  <a:spcAft>
                    <a:spcPts val="0"/>
                  </a:spcAft>
                  <a:buNone/>
                </a:pPr>
                <a:r>
                  <a:rPr lang="zh-CN" sz="12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传感器</a:t>
                </a:r>
                <a:endParaRPr/>
              </a:p>
            </p:txBody>
          </p:sp>
          <p:cxnSp>
            <p:nvCxnSpPr>
              <p:cNvPr id="222" name="Google Shape;222;p32"/>
              <p:cNvCxnSpPr/>
              <p:nvPr/>
            </p:nvCxnSpPr>
            <p:spPr>
              <a:xfrm flipH="1" rot="10800000">
                <a:off x="5759814" y="4008357"/>
                <a:ext cx="422564" cy="166255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  <p:sp>
            <p:nvSpPr>
              <p:cNvPr id="223" name="Google Shape;223;p32"/>
              <p:cNvSpPr/>
              <p:nvPr/>
            </p:nvSpPr>
            <p:spPr>
              <a:xfrm>
                <a:off x="6182378" y="3752050"/>
                <a:ext cx="883441" cy="554182"/>
              </a:xfrm>
              <a:prstGeom prst="rect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sz="12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三向传感器</a:t>
                </a:r>
                <a:endParaRPr/>
              </a:p>
            </p:txBody>
          </p:sp>
        </p:grpSp>
        <p:sp>
          <p:nvSpPr>
            <p:cNvPr id="224" name="Google Shape;224;p32"/>
            <p:cNvSpPr txBox="1"/>
            <p:nvPr/>
          </p:nvSpPr>
          <p:spPr>
            <a:xfrm>
              <a:off x="4567268" y="4574921"/>
              <a:ext cx="1309333" cy="3139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IPhone 3G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5" name="Google Shape;225;p32"/>
          <p:cNvGrpSpPr/>
          <p:nvPr/>
        </p:nvGrpSpPr>
        <p:grpSpPr>
          <a:xfrm>
            <a:off x="5389450" y="1833565"/>
            <a:ext cx="3316622" cy="3025047"/>
            <a:chOff x="6214660" y="1784746"/>
            <a:chExt cx="4422163" cy="3025047"/>
          </a:xfrm>
        </p:grpSpPr>
        <p:grpSp>
          <p:nvGrpSpPr>
            <p:cNvPr id="226" name="Google Shape;226;p32"/>
            <p:cNvGrpSpPr/>
            <p:nvPr/>
          </p:nvGrpSpPr>
          <p:grpSpPr>
            <a:xfrm>
              <a:off x="7733868" y="1784746"/>
              <a:ext cx="2902955" cy="3025047"/>
              <a:chOff x="4386120" y="1863806"/>
              <a:chExt cx="2902955" cy="3025047"/>
            </a:xfrm>
          </p:grpSpPr>
          <p:grpSp>
            <p:nvGrpSpPr>
              <p:cNvPr id="227" name="Google Shape;227;p32"/>
              <p:cNvGrpSpPr/>
              <p:nvPr/>
            </p:nvGrpSpPr>
            <p:grpSpPr>
              <a:xfrm>
                <a:off x="4386120" y="1863806"/>
                <a:ext cx="2902955" cy="2625436"/>
                <a:chOff x="4386120" y="1863806"/>
                <a:chExt cx="2902955" cy="2625436"/>
              </a:xfrm>
            </p:grpSpPr>
            <p:grpSp>
              <p:nvGrpSpPr>
                <p:cNvPr id="228" name="Google Shape;228;p32"/>
                <p:cNvGrpSpPr/>
                <p:nvPr/>
              </p:nvGrpSpPr>
              <p:grpSpPr>
                <a:xfrm>
                  <a:off x="4386120" y="1863806"/>
                  <a:ext cx="2902955" cy="2625436"/>
                  <a:chOff x="1468154" y="2133600"/>
                  <a:chExt cx="2902955" cy="2625436"/>
                </a:xfrm>
              </p:grpSpPr>
              <p:pic>
                <p:nvPicPr>
                  <p:cNvPr id="229" name="Google Shape;229;p32"/>
                  <p:cNvPicPr preferRelativeResize="0"/>
                  <p:nvPr/>
                </p:nvPicPr>
                <p:blipFill rotWithShape="1">
                  <a:blip r:embed="rId4">
                    <a:alphaModFix/>
                  </a:blip>
                  <a:srcRect b="0" l="0" r="0" t="0"/>
                  <a:stretch/>
                </p:blipFill>
                <p:spPr>
                  <a:xfrm>
                    <a:off x="1468154" y="2133600"/>
                    <a:ext cx="1384648" cy="262543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grpSp>
                <p:nvGrpSpPr>
                  <p:cNvPr id="230" name="Google Shape;230;p32"/>
                  <p:cNvGrpSpPr/>
                  <p:nvPr/>
                </p:nvGrpSpPr>
                <p:grpSpPr>
                  <a:xfrm>
                    <a:off x="2841848" y="2133600"/>
                    <a:ext cx="1529261" cy="554182"/>
                    <a:chOff x="2841848" y="2133600"/>
                    <a:chExt cx="1529261" cy="554182"/>
                  </a:xfrm>
                </p:grpSpPr>
                <p:cxnSp>
                  <p:nvCxnSpPr>
                    <p:cNvPr id="231" name="Google Shape;231;p32"/>
                    <p:cNvCxnSpPr/>
                    <p:nvPr/>
                  </p:nvCxnSpPr>
                  <p:spPr>
                    <a:xfrm flipH="1" rot="10800000">
                      <a:off x="2841848" y="2389907"/>
                      <a:ext cx="422564" cy="166255"/>
                    </a:xfrm>
                    <a:prstGeom prst="straightConnector1">
                      <a:avLst/>
                    </a:prstGeom>
                    <a:noFill/>
                    <a:ln cap="flat" cmpd="sng" w="3810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  <a:effectLst>
                      <a:outerShdw blurRad="40000" rotWithShape="0" dir="5400000" dist="23000">
                        <a:srgbClr val="000000">
                          <a:alpha val="34901"/>
                        </a:srgbClr>
                      </a:outerShdw>
                    </a:effectLst>
                  </p:spPr>
                </p:cxnSp>
                <p:sp>
                  <p:nvSpPr>
                    <p:cNvPr id="232" name="Google Shape;232;p32"/>
                    <p:cNvSpPr/>
                    <p:nvPr/>
                  </p:nvSpPr>
                  <p:spPr>
                    <a:xfrm>
                      <a:off x="3264412" y="2133600"/>
                      <a:ext cx="1106697" cy="554182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cap="flat" cmpd="sng" w="25400">
                      <a:solidFill>
                        <a:schemeClr val="accent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2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500万像素摄像头</a:t>
                      </a:r>
                      <a:endParaRPr/>
                    </a:p>
                  </p:txBody>
                </p:sp>
              </p:grpSp>
            </p:grpSp>
            <p:cxnSp>
              <p:nvCxnSpPr>
                <p:cNvPr id="233" name="Google Shape;233;p32"/>
                <p:cNvCxnSpPr/>
                <p:nvPr/>
              </p:nvCxnSpPr>
              <p:spPr>
                <a:xfrm flipH="1" rot="10800000">
                  <a:off x="5759814" y="2757422"/>
                  <a:ext cx="422564" cy="166255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chemeClr val="accent2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</p:cxnSp>
            <p:sp>
              <p:nvSpPr>
                <p:cNvPr id="234" name="Google Shape;234;p32"/>
                <p:cNvSpPr/>
                <p:nvPr/>
              </p:nvSpPr>
              <p:spPr>
                <a:xfrm>
                  <a:off x="6182379" y="2501115"/>
                  <a:ext cx="883440" cy="481647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25400">
                  <a:solidFill>
                    <a:schemeClr val="accen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CN" sz="12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麦克风</a:t>
                  </a:r>
                  <a:endParaRPr/>
                </a:p>
              </p:txBody>
            </p:sp>
            <p:cxnSp>
              <p:nvCxnSpPr>
                <p:cNvPr id="235" name="Google Shape;235;p32"/>
                <p:cNvCxnSpPr/>
                <p:nvPr/>
              </p:nvCxnSpPr>
              <p:spPr>
                <a:xfrm flipH="1" rot="10800000">
                  <a:off x="5759814" y="3301412"/>
                  <a:ext cx="422564" cy="166255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chemeClr val="accent2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</p:cxnSp>
            <p:sp>
              <p:nvSpPr>
                <p:cNvPr id="236" name="Google Shape;236;p32"/>
                <p:cNvSpPr/>
                <p:nvPr/>
              </p:nvSpPr>
              <p:spPr>
                <a:xfrm>
                  <a:off x="6182378" y="3045105"/>
                  <a:ext cx="883441" cy="554182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25400">
                  <a:solidFill>
                    <a:schemeClr val="accen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CN" sz="12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加速度</a:t>
                  </a:r>
                  <a:endParaRPr sz="12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indent="0" lvl="0" marL="0" marR="0" rtl="0" algn="l">
                    <a:lnSpc>
                      <a:spcPct val="120000"/>
                    </a:lnSpc>
                    <a:spcBef>
                      <a:spcPts val="240"/>
                    </a:spcBef>
                    <a:spcAft>
                      <a:spcPts val="0"/>
                    </a:spcAft>
                    <a:buNone/>
                  </a:pPr>
                  <a:r>
                    <a:rPr lang="zh-CN" sz="12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传感器</a:t>
                  </a:r>
                  <a:endParaRPr/>
                </a:p>
              </p:txBody>
            </p:sp>
            <p:cxnSp>
              <p:nvCxnSpPr>
                <p:cNvPr id="237" name="Google Shape;237;p32"/>
                <p:cNvCxnSpPr/>
                <p:nvPr/>
              </p:nvCxnSpPr>
              <p:spPr>
                <a:xfrm flipH="1" rot="10800000">
                  <a:off x="5759814" y="4008357"/>
                  <a:ext cx="422564" cy="166255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chemeClr val="accent2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</p:cxnSp>
            <p:sp>
              <p:nvSpPr>
                <p:cNvPr id="238" name="Google Shape;238;p32"/>
                <p:cNvSpPr/>
                <p:nvPr/>
              </p:nvSpPr>
              <p:spPr>
                <a:xfrm>
                  <a:off x="6182378" y="3752050"/>
                  <a:ext cx="883441" cy="554182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25400">
                  <a:solidFill>
                    <a:schemeClr val="accen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CN" sz="12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三向传感器</a:t>
                  </a:r>
                  <a:endParaRPr/>
                </a:p>
              </p:txBody>
            </p:sp>
          </p:grpSp>
          <p:sp>
            <p:nvSpPr>
              <p:cNvPr id="239" name="Google Shape;239;p32"/>
              <p:cNvSpPr txBox="1"/>
              <p:nvPr/>
            </p:nvSpPr>
            <p:spPr>
              <a:xfrm>
                <a:off x="4567268" y="4574921"/>
                <a:ext cx="1309333" cy="3139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sz="12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IPhone 4</a:t>
                </a:r>
                <a:endParaRPr sz="1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0" name="Google Shape;240;p32"/>
            <p:cNvGrpSpPr/>
            <p:nvPr/>
          </p:nvGrpSpPr>
          <p:grpSpPr>
            <a:xfrm>
              <a:off x="6326707" y="2132709"/>
              <a:ext cx="1431838" cy="753843"/>
              <a:chOff x="6326707" y="2132709"/>
              <a:chExt cx="1431838" cy="753843"/>
            </a:xfrm>
          </p:grpSpPr>
          <p:cxnSp>
            <p:nvCxnSpPr>
              <p:cNvPr id="241" name="Google Shape;241;p32"/>
              <p:cNvCxnSpPr/>
              <p:nvPr/>
            </p:nvCxnSpPr>
            <p:spPr>
              <a:xfrm flipH="1">
                <a:off x="7312947" y="2132709"/>
                <a:ext cx="445598" cy="308837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  <p:sp>
            <p:nvSpPr>
              <p:cNvPr id="242" name="Google Shape;242;p32"/>
              <p:cNvSpPr/>
              <p:nvPr/>
            </p:nvSpPr>
            <p:spPr>
              <a:xfrm>
                <a:off x="6326707" y="2332370"/>
                <a:ext cx="994650" cy="554182"/>
              </a:xfrm>
              <a:prstGeom prst="rect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sz="12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环境光感测器</a:t>
                </a:r>
                <a:endParaRPr/>
              </a:p>
            </p:txBody>
          </p:sp>
        </p:grpSp>
        <p:grpSp>
          <p:nvGrpSpPr>
            <p:cNvPr id="243" name="Google Shape;243;p32"/>
            <p:cNvGrpSpPr/>
            <p:nvPr/>
          </p:nvGrpSpPr>
          <p:grpSpPr>
            <a:xfrm>
              <a:off x="6214660" y="2755535"/>
              <a:ext cx="1532050" cy="753843"/>
              <a:chOff x="6226495" y="2132709"/>
              <a:chExt cx="1532050" cy="753843"/>
            </a:xfrm>
          </p:grpSpPr>
          <p:cxnSp>
            <p:nvCxnSpPr>
              <p:cNvPr id="244" name="Google Shape;244;p32"/>
              <p:cNvCxnSpPr/>
              <p:nvPr/>
            </p:nvCxnSpPr>
            <p:spPr>
              <a:xfrm flipH="1">
                <a:off x="7312947" y="2132709"/>
                <a:ext cx="445598" cy="308837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  <p:sp>
            <p:nvSpPr>
              <p:cNvPr id="245" name="Google Shape;245;p32"/>
              <p:cNvSpPr/>
              <p:nvPr/>
            </p:nvSpPr>
            <p:spPr>
              <a:xfrm>
                <a:off x="6226495" y="2332370"/>
                <a:ext cx="1094862" cy="554182"/>
              </a:xfrm>
              <a:prstGeom prst="rect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sz="12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三轴陀螺仪</a:t>
                </a:r>
                <a:endParaRPr/>
              </a:p>
            </p:txBody>
          </p:sp>
        </p:grpSp>
        <p:grpSp>
          <p:nvGrpSpPr>
            <p:cNvPr id="246" name="Google Shape;246;p32"/>
            <p:cNvGrpSpPr/>
            <p:nvPr/>
          </p:nvGrpSpPr>
          <p:grpSpPr>
            <a:xfrm>
              <a:off x="6627171" y="3407412"/>
              <a:ext cx="1131374" cy="753843"/>
              <a:chOff x="6627171" y="2132709"/>
              <a:chExt cx="1131374" cy="753843"/>
            </a:xfrm>
          </p:grpSpPr>
          <p:cxnSp>
            <p:nvCxnSpPr>
              <p:cNvPr id="247" name="Google Shape;247;p32"/>
              <p:cNvCxnSpPr/>
              <p:nvPr/>
            </p:nvCxnSpPr>
            <p:spPr>
              <a:xfrm flipH="1">
                <a:off x="7312947" y="2132709"/>
                <a:ext cx="445598" cy="308837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</p:cxnSp>
          <p:sp>
            <p:nvSpPr>
              <p:cNvPr id="248" name="Google Shape;248;p32"/>
              <p:cNvSpPr/>
              <p:nvPr/>
            </p:nvSpPr>
            <p:spPr>
              <a:xfrm>
                <a:off x="6627171" y="2332370"/>
                <a:ext cx="694186" cy="554182"/>
              </a:xfrm>
              <a:prstGeom prst="rect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sz="12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GPS</a:t>
                </a:r>
                <a:endParaRPr sz="1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249" name="Google Shape;249;p32"/>
          <p:cNvPicPr preferRelativeResize="0"/>
          <p:nvPr/>
        </p:nvPicPr>
        <p:blipFill rotWithShape="1">
          <a:blip r:embed="rId5">
            <a:alphaModFix/>
          </a:blip>
          <a:srcRect b="31546" l="26101" r="15979" t="26061"/>
          <a:stretch/>
        </p:blipFill>
        <p:spPr>
          <a:xfrm>
            <a:off x="1979712" y="980728"/>
            <a:ext cx="4968552" cy="4848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3"/>
          <p:cNvSpPr txBox="1"/>
          <p:nvPr>
            <p:ph type="title"/>
          </p:nvPr>
        </p:nvSpPr>
        <p:spPr>
          <a:xfrm>
            <a:off x="35496" y="0"/>
            <a:ext cx="8292045" cy="6995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CN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移动众包</a:t>
            </a:r>
            <a:endParaRPr/>
          </a:p>
        </p:txBody>
      </p:sp>
      <p:pic>
        <p:nvPicPr>
          <p:cNvPr id="256" name="Google Shape;256;p3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93444" y="2078710"/>
            <a:ext cx="1949081" cy="21524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7" name="Google Shape;257;p33"/>
          <p:cNvGrpSpPr/>
          <p:nvPr/>
        </p:nvGrpSpPr>
        <p:grpSpPr>
          <a:xfrm>
            <a:off x="1447196" y="2473518"/>
            <a:ext cx="1372971" cy="1325956"/>
            <a:chOff x="2547408" y="3627045"/>
            <a:chExt cx="1830628" cy="1325956"/>
          </a:xfrm>
        </p:grpSpPr>
        <p:pic>
          <p:nvPicPr>
            <p:cNvPr id="258" name="Google Shape;258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476191" y="3627045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259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547408" y="4031809"/>
              <a:ext cx="993541" cy="8906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0" name="Google Shape;260;p33"/>
          <p:cNvGrpSpPr/>
          <p:nvPr/>
        </p:nvGrpSpPr>
        <p:grpSpPr>
          <a:xfrm>
            <a:off x="1448712" y="890857"/>
            <a:ext cx="1609619" cy="1462550"/>
            <a:chOff x="1162115" y="1726668"/>
            <a:chExt cx="1841046" cy="1325956"/>
          </a:xfrm>
        </p:grpSpPr>
        <p:pic>
          <p:nvPicPr>
            <p:cNvPr id="261" name="Google Shape;261;p3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101316" y="1726668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2" name="Google Shape;262;p3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62115" y="2190369"/>
              <a:ext cx="850561" cy="76025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3" name="Google Shape;263;p33"/>
          <p:cNvGrpSpPr/>
          <p:nvPr/>
        </p:nvGrpSpPr>
        <p:grpSpPr>
          <a:xfrm>
            <a:off x="5687083" y="916936"/>
            <a:ext cx="1463016" cy="1451788"/>
            <a:chOff x="9348062" y="2526225"/>
            <a:chExt cx="1950688" cy="1451788"/>
          </a:xfrm>
        </p:grpSpPr>
        <p:pic>
          <p:nvPicPr>
            <p:cNvPr id="264" name="Google Shape;264;p3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348062" y="2526225"/>
              <a:ext cx="987429" cy="14517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3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0335491" y="2920296"/>
              <a:ext cx="963259" cy="890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6" name="Google Shape;266;p33"/>
          <p:cNvGrpSpPr/>
          <p:nvPr/>
        </p:nvGrpSpPr>
        <p:grpSpPr>
          <a:xfrm>
            <a:off x="5845232" y="3105958"/>
            <a:ext cx="1304867" cy="1411117"/>
            <a:chOff x="10110463" y="3892779"/>
            <a:chExt cx="1739823" cy="1411117"/>
          </a:xfrm>
        </p:grpSpPr>
        <p:pic>
          <p:nvPicPr>
            <p:cNvPr id="267" name="Google Shape;267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110463" y="3892779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8" name="Google Shape;268;p3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0887027" y="4437424"/>
              <a:ext cx="963259" cy="86647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9" name="Google Shape;269;p33"/>
          <p:cNvGrpSpPr/>
          <p:nvPr/>
        </p:nvGrpSpPr>
        <p:grpSpPr>
          <a:xfrm>
            <a:off x="2675554" y="4893376"/>
            <a:ext cx="3930731" cy="1343936"/>
            <a:chOff x="2985470" y="5009586"/>
            <a:chExt cx="5240975" cy="1343936"/>
          </a:xfrm>
        </p:grpSpPr>
        <p:pic>
          <p:nvPicPr>
            <p:cNvPr id="270" name="Google Shape;270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730027" y="5020257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" name="Google Shape;271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520910" y="5020257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422755" y="5009586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" name="Google Shape;273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324600" y="5027566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4" name="Google Shape;274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828182" y="5019178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985470" y="5027566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33"/>
          <p:cNvGrpSpPr/>
          <p:nvPr/>
        </p:nvGrpSpPr>
        <p:grpSpPr>
          <a:xfrm>
            <a:off x="1439140" y="3894819"/>
            <a:ext cx="1388708" cy="1325956"/>
            <a:chOff x="1200317" y="4631839"/>
            <a:chExt cx="1851610" cy="1325956"/>
          </a:xfrm>
        </p:grpSpPr>
        <p:pic>
          <p:nvPicPr>
            <p:cNvPr id="277" name="Google Shape;277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150082" y="4631839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200317" y="5056201"/>
              <a:ext cx="936271" cy="90159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9" name="Google Shape;279;p3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814792" y="4374864"/>
            <a:ext cx="1247455" cy="1106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814791" y="2842096"/>
            <a:ext cx="1247456" cy="1106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814791" y="1114902"/>
            <a:ext cx="1247456" cy="11044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2" name="Google Shape;282;p33"/>
          <p:cNvCxnSpPr/>
          <p:nvPr/>
        </p:nvCxnSpPr>
        <p:spPr>
          <a:xfrm rot="10800000">
            <a:off x="7258748" y="4557799"/>
            <a:ext cx="462275" cy="467003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283" name="Google Shape;283;p33"/>
          <p:cNvCxnSpPr/>
          <p:nvPr/>
        </p:nvCxnSpPr>
        <p:spPr>
          <a:xfrm flipH="1">
            <a:off x="7320005" y="3674542"/>
            <a:ext cx="409743" cy="414783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284" name="Google Shape;284;p33"/>
          <p:cNvCxnSpPr/>
          <p:nvPr/>
        </p:nvCxnSpPr>
        <p:spPr>
          <a:xfrm flipH="1">
            <a:off x="7328730" y="3156698"/>
            <a:ext cx="392293" cy="642776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285" name="Google Shape;285;p33"/>
          <p:cNvCxnSpPr/>
          <p:nvPr/>
        </p:nvCxnSpPr>
        <p:spPr>
          <a:xfrm rot="10800000">
            <a:off x="7258747" y="2337291"/>
            <a:ext cx="518849" cy="588192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286" name="Google Shape;286;p33"/>
          <p:cNvCxnSpPr/>
          <p:nvPr/>
        </p:nvCxnSpPr>
        <p:spPr>
          <a:xfrm flipH="1">
            <a:off x="7304809" y="1205828"/>
            <a:ext cx="416214" cy="191316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287" name="Google Shape;287;p33"/>
          <p:cNvCxnSpPr/>
          <p:nvPr/>
        </p:nvCxnSpPr>
        <p:spPr>
          <a:xfrm flipH="1">
            <a:off x="7328730" y="1774925"/>
            <a:ext cx="392294" cy="232052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pic>
        <p:nvPicPr>
          <p:cNvPr id="288" name="Google Shape;288;p3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6333" y="3761017"/>
            <a:ext cx="1096320" cy="9852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9" name="Google Shape;289;p33"/>
          <p:cNvCxnSpPr>
            <a:stCxn id="288" idx="0"/>
            <a:endCxn id="259" idx="1"/>
          </p:cNvCxnSpPr>
          <p:nvPr/>
        </p:nvCxnSpPr>
        <p:spPr>
          <a:xfrm flipH="1" rot="10800000">
            <a:off x="604493" y="3323617"/>
            <a:ext cx="842700" cy="437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pic>
        <p:nvPicPr>
          <p:cNvPr id="290" name="Google Shape;290;p33"/>
          <p:cNvPicPr preferRelativeResize="0"/>
          <p:nvPr/>
        </p:nvPicPr>
        <p:blipFill rotWithShape="1">
          <a:blip r:embed="rId16">
            <a:alphaModFix/>
          </a:blip>
          <a:srcRect b="5521" l="0" r="0" t="0"/>
          <a:stretch/>
        </p:blipFill>
        <p:spPr>
          <a:xfrm>
            <a:off x="56333" y="1344147"/>
            <a:ext cx="1064961" cy="10218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1" name="Google Shape;291;p33"/>
          <p:cNvCxnSpPr>
            <a:stCxn id="290" idx="3"/>
            <a:endCxn id="262" idx="1"/>
          </p:cNvCxnSpPr>
          <p:nvPr/>
        </p:nvCxnSpPr>
        <p:spPr>
          <a:xfrm flipH="1" rot="10800000">
            <a:off x="1121294" y="1821491"/>
            <a:ext cx="327300" cy="33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292" name="Google Shape;292;p33"/>
          <p:cNvCxnSpPr>
            <a:stCxn id="290" idx="2"/>
            <a:endCxn id="259" idx="1"/>
          </p:cNvCxnSpPr>
          <p:nvPr/>
        </p:nvCxnSpPr>
        <p:spPr>
          <a:xfrm>
            <a:off x="588813" y="2366035"/>
            <a:ext cx="858300" cy="95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grpSp>
        <p:nvGrpSpPr>
          <p:cNvPr id="293" name="Google Shape;293;p33"/>
          <p:cNvGrpSpPr/>
          <p:nvPr/>
        </p:nvGrpSpPr>
        <p:grpSpPr>
          <a:xfrm rot="4277674">
            <a:off x="2735036" y="1444428"/>
            <a:ext cx="964406" cy="723305"/>
            <a:chOff x="4729163" y="1351600"/>
            <a:chExt cx="964406" cy="964406"/>
          </a:xfrm>
        </p:grpSpPr>
        <p:sp>
          <p:nvSpPr>
            <p:cNvPr id="294" name="Google Shape;294;p33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33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33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33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33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9" name="Google Shape;299;p33"/>
          <p:cNvGrpSpPr/>
          <p:nvPr/>
        </p:nvGrpSpPr>
        <p:grpSpPr>
          <a:xfrm rot="2893736">
            <a:off x="2351355" y="2738533"/>
            <a:ext cx="964406" cy="723305"/>
            <a:chOff x="4729163" y="1351600"/>
            <a:chExt cx="964406" cy="964406"/>
          </a:xfrm>
        </p:grpSpPr>
        <p:sp>
          <p:nvSpPr>
            <p:cNvPr id="300" name="Google Shape;300;p33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33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33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33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33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5" name="Google Shape;305;p33"/>
          <p:cNvGrpSpPr/>
          <p:nvPr/>
        </p:nvGrpSpPr>
        <p:grpSpPr>
          <a:xfrm rot="1225136">
            <a:off x="2608690" y="3922461"/>
            <a:ext cx="723305" cy="964406"/>
            <a:chOff x="4729163" y="1351600"/>
            <a:chExt cx="964406" cy="964406"/>
          </a:xfrm>
        </p:grpSpPr>
        <p:sp>
          <p:nvSpPr>
            <p:cNvPr id="306" name="Google Shape;306;p33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33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33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33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1" name="Google Shape;311;p33"/>
          <p:cNvGrpSpPr/>
          <p:nvPr/>
        </p:nvGrpSpPr>
        <p:grpSpPr>
          <a:xfrm>
            <a:off x="3076228" y="4259832"/>
            <a:ext cx="723305" cy="964406"/>
            <a:chOff x="4729163" y="1351600"/>
            <a:chExt cx="964406" cy="964406"/>
          </a:xfrm>
        </p:grpSpPr>
        <p:sp>
          <p:nvSpPr>
            <p:cNvPr id="312" name="Google Shape;312;p33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33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33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33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33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7" name="Google Shape;317;p33"/>
          <p:cNvGrpSpPr/>
          <p:nvPr/>
        </p:nvGrpSpPr>
        <p:grpSpPr>
          <a:xfrm rot="-934155">
            <a:off x="3656953" y="4365977"/>
            <a:ext cx="723305" cy="964406"/>
            <a:chOff x="4729163" y="1351600"/>
            <a:chExt cx="964406" cy="964406"/>
          </a:xfrm>
        </p:grpSpPr>
        <p:sp>
          <p:nvSpPr>
            <p:cNvPr id="318" name="Google Shape;318;p33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33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3" name="Google Shape;323;p33"/>
          <p:cNvGrpSpPr/>
          <p:nvPr/>
        </p:nvGrpSpPr>
        <p:grpSpPr>
          <a:xfrm rot="-1710414">
            <a:off x="4237372" y="4389274"/>
            <a:ext cx="723305" cy="964406"/>
            <a:chOff x="4729163" y="1351600"/>
            <a:chExt cx="964406" cy="964406"/>
          </a:xfrm>
        </p:grpSpPr>
        <p:sp>
          <p:nvSpPr>
            <p:cNvPr id="324" name="Google Shape;324;p33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9" name="Google Shape;329;p33"/>
          <p:cNvGrpSpPr/>
          <p:nvPr/>
        </p:nvGrpSpPr>
        <p:grpSpPr>
          <a:xfrm rot="-2488995">
            <a:off x="4891681" y="4287658"/>
            <a:ext cx="723305" cy="964406"/>
            <a:chOff x="4729163" y="1351600"/>
            <a:chExt cx="964406" cy="964406"/>
          </a:xfrm>
        </p:grpSpPr>
        <p:sp>
          <p:nvSpPr>
            <p:cNvPr id="330" name="Google Shape;330;p33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5" name="Google Shape;335;p33"/>
          <p:cNvGrpSpPr/>
          <p:nvPr/>
        </p:nvGrpSpPr>
        <p:grpSpPr>
          <a:xfrm rot="-5598614">
            <a:off x="5318817" y="3689219"/>
            <a:ext cx="964406" cy="723305"/>
            <a:chOff x="4729163" y="1351600"/>
            <a:chExt cx="964406" cy="964406"/>
          </a:xfrm>
        </p:grpSpPr>
        <p:sp>
          <p:nvSpPr>
            <p:cNvPr id="336" name="Google Shape;336;p33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1" name="Google Shape;341;p33"/>
          <p:cNvGrpSpPr/>
          <p:nvPr/>
        </p:nvGrpSpPr>
        <p:grpSpPr>
          <a:xfrm rot="10109182">
            <a:off x="5255647" y="1541415"/>
            <a:ext cx="723305" cy="964406"/>
            <a:chOff x="4729163" y="1351600"/>
            <a:chExt cx="964406" cy="964406"/>
          </a:xfrm>
        </p:grpSpPr>
        <p:sp>
          <p:nvSpPr>
            <p:cNvPr id="342" name="Google Shape;342;p33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47" name="Google Shape;347;p33"/>
          <p:cNvPicPr preferRelativeResize="0"/>
          <p:nvPr/>
        </p:nvPicPr>
        <p:blipFill rotWithShape="1">
          <a:blip r:embed="rId17">
            <a:alphaModFix/>
          </a:blip>
          <a:srcRect b="6662" l="18534" r="15911" t="34340"/>
          <a:stretch/>
        </p:blipFill>
        <p:spPr>
          <a:xfrm>
            <a:off x="3835400" y="-872685"/>
            <a:ext cx="447135" cy="64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3"/>
          <p:cNvPicPr preferRelativeResize="0"/>
          <p:nvPr/>
        </p:nvPicPr>
        <p:blipFill rotWithShape="1">
          <a:blip r:embed="rId17">
            <a:alphaModFix/>
          </a:blip>
          <a:srcRect b="6662" l="18534" r="15911" t="34340"/>
          <a:stretch/>
        </p:blipFill>
        <p:spPr>
          <a:xfrm>
            <a:off x="4414920" y="-739757"/>
            <a:ext cx="420464" cy="605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3"/>
          <p:cNvPicPr preferRelativeResize="0"/>
          <p:nvPr/>
        </p:nvPicPr>
        <p:blipFill rotWithShape="1">
          <a:blip r:embed="rId17">
            <a:alphaModFix/>
          </a:blip>
          <a:srcRect b="6662" l="18534" r="15911" t="34340"/>
          <a:stretch/>
        </p:blipFill>
        <p:spPr>
          <a:xfrm>
            <a:off x="4885335" y="-1470561"/>
            <a:ext cx="452211" cy="651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3"/>
          <p:cNvPicPr preferRelativeResize="0"/>
          <p:nvPr/>
        </p:nvPicPr>
        <p:blipFill rotWithShape="1">
          <a:blip r:embed="rId18">
            <a:alphaModFix/>
          </a:blip>
          <a:srcRect b="6662" l="18534" r="15911" t="34340"/>
          <a:stretch/>
        </p:blipFill>
        <p:spPr>
          <a:xfrm>
            <a:off x="3344200" y="-1462168"/>
            <a:ext cx="435855" cy="627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4"/>
          <p:cNvSpPr txBox="1"/>
          <p:nvPr>
            <p:ph type="title"/>
          </p:nvPr>
        </p:nvSpPr>
        <p:spPr>
          <a:xfrm>
            <a:off x="-396552" y="0"/>
            <a:ext cx="8292045" cy="6995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CN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生活中的移动众包-具有实时路况的导航</a:t>
            </a:r>
            <a:endParaRPr/>
          </a:p>
        </p:txBody>
      </p:sp>
      <p:grpSp>
        <p:nvGrpSpPr>
          <p:cNvPr id="357" name="Google Shape;357;p34"/>
          <p:cNvGrpSpPr/>
          <p:nvPr/>
        </p:nvGrpSpPr>
        <p:grpSpPr>
          <a:xfrm>
            <a:off x="1486796" y="2358747"/>
            <a:ext cx="1372971" cy="1325956"/>
            <a:chOff x="2547408" y="3627045"/>
            <a:chExt cx="1830628" cy="1325956"/>
          </a:xfrm>
        </p:grpSpPr>
        <p:pic>
          <p:nvPicPr>
            <p:cNvPr id="358" name="Google Shape;358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476191" y="3627045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9" name="Google Shape;359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547408" y="4031809"/>
              <a:ext cx="993541" cy="8906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0" name="Google Shape;360;p34"/>
          <p:cNvGrpSpPr/>
          <p:nvPr/>
        </p:nvGrpSpPr>
        <p:grpSpPr>
          <a:xfrm>
            <a:off x="2715154" y="4778605"/>
            <a:ext cx="3930731" cy="1343936"/>
            <a:chOff x="2985470" y="5009586"/>
            <a:chExt cx="5240975" cy="1343936"/>
          </a:xfrm>
        </p:grpSpPr>
        <p:pic>
          <p:nvPicPr>
            <p:cNvPr id="361" name="Google Shape;361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730027" y="5020257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2" name="Google Shape;362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520910" y="5020257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3" name="Google Shape;363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422755" y="5009586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4" name="Google Shape;364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324600" y="5027566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5" name="Google Shape;365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28182" y="5019178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6" name="Google Shape;366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985470" y="5027566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67" name="Google Shape;367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54391" y="2727325"/>
            <a:ext cx="1247456" cy="110614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8" name="Google Shape;368;p34"/>
          <p:cNvCxnSpPr/>
          <p:nvPr/>
        </p:nvCxnSpPr>
        <p:spPr>
          <a:xfrm rot="10800000">
            <a:off x="7344410" y="3993369"/>
            <a:ext cx="702618" cy="532804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369" name="Google Shape;369;p34"/>
          <p:cNvCxnSpPr>
            <a:stCxn id="367" idx="1"/>
          </p:cNvCxnSpPr>
          <p:nvPr/>
        </p:nvCxnSpPr>
        <p:spPr>
          <a:xfrm flipH="1">
            <a:off x="7298491" y="3280396"/>
            <a:ext cx="555900" cy="517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370" name="Google Shape;370;p34"/>
          <p:cNvCxnSpPr/>
          <p:nvPr/>
        </p:nvCxnSpPr>
        <p:spPr>
          <a:xfrm rot="10800000">
            <a:off x="7160823" y="1963938"/>
            <a:ext cx="656374" cy="846774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371" name="Google Shape;371;p34"/>
          <p:cNvCxnSpPr/>
          <p:nvPr/>
        </p:nvCxnSpPr>
        <p:spPr>
          <a:xfrm flipH="1">
            <a:off x="7180885" y="1108924"/>
            <a:ext cx="416214" cy="191316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372" name="Google Shape;372;p34"/>
          <p:cNvCxnSpPr/>
          <p:nvPr/>
        </p:nvCxnSpPr>
        <p:spPr>
          <a:xfrm flipH="1">
            <a:off x="7184566" y="1579635"/>
            <a:ext cx="392294" cy="232052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pic>
        <p:nvPicPr>
          <p:cNvPr id="373" name="Google Shape;373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933" y="3646246"/>
            <a:ext cx="1096320" cy="9852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4" name="Google Shape;374;p34"/>
          <p:cNvCxnSpPr>
            <a:stCxn id="373" idx="3"/>
            <a:endCxn id="359" idx="1"/>
          </p:cNvCxnSpPr>
          <p:nvPr/>
        </p:nvCxnSpPr>
        <p:spPr>
          <a:xfrm flipH="1" rot="10800000">
            <a:off x="1192253" y="3208859"/>
            <a:ext cx="294600" cy="930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pic>
        <p:nvPicPr>
          <p:cNvPr id="375" name="Google Shape;375;p34"/>
          <p:cNvPicPr preferRelativeResize="0"/>
          <p:nvPr/>
        </p:nvPicPr>
        <p:blipFill rotWithShape="1">
          <a:blip r:embed="rId7">
            <a:alphaModFix/>
          </a:blip>
          <a:srcRect b="5521" l="0" r="0" t="0"/>
          <a:stretch/>
        </p:blipFill>
        <p:spPr>
          <a:xfrm>
            <a:off x="95933" y="1229376"/>
            <a:ext cx="1064961" cy="10218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6" name="Google Shape;376;p34"/>
          <p:cNvCxnSpPr>
            <a:stCxn id="375" idx="3"/>
          </p:cNvCxnSpPr>
          <p:nvPr/>
        </p:nvCxnSpPr>
        <p:spPr>
          <a:xfrm flipH="1" rot="10800000">
            <a:off x="1160894" y="1706720"/>
            <a:ext cx="327300" cy="33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377" name="Google Shape;377;p34"/>
          <p:cNvCxnSpPr>
            <a:stCxn id="375" idx="2"/>
            <a:endCxn id="359" idx="1"/>
          </p:cNvCxnSpPr>
          <p:nvPr/>
        </p:nvCxnSpPr>
        <p:spPr>
          <a:xfrm>
            <a:off x="628413" y="2251264"/>
            <a:ext cx="858300" cy="957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grpSp>
        <p:nvGrpSpPr>
          <p:cNvPr id="378" name="Google Shape;378;p34"/>
          <p:cNvGrpSpPr/>
          <p:nvPr/>
        </p:nvGrpSpPr>
        <p:grpSpPr>
          <a:xfrm rot="2893736">
            <a:off x="2277973" y="2623054"/>
            <a:ext cx="964406" cy="723305"/>
            <a:chOff x="4729163" y="1351600"/>
            <a:chExt cx="964406" cy="964406"/>
          </a:xfrm>
        </p:grpSpPr>
        <p:sp>
          <p:nvSpPr>
            <p:cNvPr id="379" name="Google Shape;379;p34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34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34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34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34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4" name="Google Shape;384;p34"/>
          <p:cNvGrpSpPr/>
          <p:nvPr/>
        </p:nvGrpSpPr>
        <p:grpSpPr>
          <a:xfrm>
            <a:off x="2823058" y="4489991"/>
            <a:ext cx="723305" cy="964406"/>
            <a:chOff x="4729163" y="1351600"/>
            <a:chExt cx="964406" cy="964406"/>
          </a:xfrm>
        </p:grpSpPr>
        <p:sp>
          <p:nvSpPr>
            <p:cNvPr id="385" name="Google Shape;385;p34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34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34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34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34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0" name="Google Shape;390;p34"/>
          <p:cNvGrpSpPr/>
          <p:nvPr/>
        </p:nvGrpSpPr>
        <p:grpSpPr>
          <a:xfrm rot="-934155">
            <a:off x="3563629" y="4499417"/>
            <a:ext cx="723305" cy="964406"/>
            <a:chOff x="4729163" y="1351600"/>
            <a:chExt cx="964406" cy="964406"/>
          </a:xfrm>
        </p:grpSpPr>
        <p:sp>
          <p:nvSpPr>
            <p:cNvPr id="391" name="Google Shape;391;p34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34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34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34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34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6" name="Google Shape;396;p34"/>
          <p:cNvGrpSpPr/>
          <p:nvPr/>
        </p:nvGrpSpPr>
        <p:grpSpPr>
          <a:xfrm rot="-1710414">
            <a:off x="4143139" y="4522714"/>
            <a:ext cx="723305" cy="964406"/>
            <a:chOff x="4729163" y="1351600"/>
            <a:chExt cx="964406" cy="964406"/>
          </a:xfrm>
        </p:grpSpPr>
        <p:sp>
          <p:nvSpPr>
            <p:cNvPr id="397" name="Google Shape;397;p34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34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34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34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34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2" name="Google Shape;402;p34"/>
          <p:cNvGrpSpPr/>
          <p:nvPr/>
        </p:nvGrpSpPr>
        <p:grpSpPr>
          <a:xfrm rot="-2488995">
            <a:off x="4809921" y="4495939"/>
            <a:ext cx="723305" cy="964406"/>
            <a:chOff x="4729163" y="1351600"/>
            <a:chExt cx="964406" cy="964406"/>
          </a:xfrm>
        </p:grpSpPr>
        <p:sp>
          <p:nvSpPr>
            <p:cNvPr id="403" name="Google Shape;403;p34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34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34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34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34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8" name="Google Shape;408;p34"/>
          <p:cNvGrpSpPr/>
          <p:nvPr/>
        </p:nvGrpSpPr>
        <p:grpSpPr>
          <a:xfrm>
            <a:off x="1501092" y="3780048"/>
            <a:ext cx="1366356" cy="1325956"/>
            <a:chOff x="1948656" y="4120199"/>
            <a:chExt cx="1821808" cy="1325956"/>
          </a:xfrm>
        </p:grpSpPr>
        <p:pic>
          <p:nvPicPr>
            <p:cNvPr id="409" name="Google Shape;409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68619" y="4120199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0" name="Google Shape;410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948656" y="4418986"/>
              <a:ext cx="993541" cy="89065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411" name="Google Shape;411;p34"/>
          <p:cNvCxnSpPr>
            <a:stCxn id="373" idx="3"/>
            <a:endCxn id="410" idx="1"/>
          </p:cNvCxnSpPr>
          <p:nvPr/>
        </p:nvCxnSpPr>
        <p:spPr>
          <a:xfrm>
            <a:off x="1192253" y="4138859"/>
            <a:ext cx="308700" cy="385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grpSp>
        <p:nvGrpSpPr>
          <p:cNvPr id="412" name="Google Shape;412;p34"/>
          <p:cNvGrpSpPr/>
          <p:nvPr/>
        </p:nvGrpSpPr>
        <p:grpSpPr>
          <a:xfrm>
            <a:off x="5884832" y="2991186"/>
            <a:ext cx="1413516" cy="1325956"/>
            <a:chOff x="7793642" y="3331337"/>
            <a:chExt cx="1884688" cy="1325956"/>
          </a:xfrm>
        </p:grpSpPr>
        <p:pic>
          <p:nvPicPr>
            <p:cNvPr id="413" name="Google Shape;413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793642" y="3331337"/>
              <a:ext cx="901845" cy="13259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4" name="Google Shape;414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84789" y="3692997"/>
              <a:ext cx="993541" cy="8906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15" name="Google Shape;415;p34"/>
          <p:cNvPicPr preferRelativeResize="0"/>
          <p:nvPr>
            <p:ph idx="1" type="body"/>
          </p:nvPr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17245" y="1996353"/>
            <a:ext cx="2655369" cy="21385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6" name="Google Shape;416;p34"/>
          <p:cNvGrpSpPr/>
          <p:nvPr/>
        </p:nvGrpSpPr>
        <p:grpSpPr>
          <a:xfrm rot="1225136">
            <a:off x="2382811" y="3710039"/>
            <a:ext cx="723305" cy="964406"/>
            <a:chOff x="4729163" y="1351600"/>
            <a:chExt cx="964406" cy="964406"/>
          </a:xfrm>
        </p:grpSpPr>
        <p:sp>
          <p:nvSpPr>
            <p:cNvPr id="417" name="Google Shape;417;p34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34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34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4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34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2" name="Google Shape;422;p34"/>
          <p:cNvGrpSpPr/>
          <p:nvPr/>
        </p:nvGrpSpPr>
        <p:grpSpPr>
          <a:xfrm rot="-5598614">
            <a:off x="5650885" y="3190222"/>
            <a:ext cx="964406" cy="723305"/>
            <a:chOff x="4729163" y="1351600"/>
            <a:chExt cx="964406" cy="964406"/>
          </a:xfrm>
        </p:grpSpPr>
        <p:sp>
          <p:nvSpPr>
            <p:cNvPr id="423" name="Google Shape;423;p34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34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34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34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34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28" name="Google Shape;428;p3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25459" y="810566"/>
            <a:ext cx="1555053" cy="1257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064762" y="4526174"/>
            <a:ext cx="1964531" cy="17430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0" name="Google Shape;430;p34"/>
          <p:cNvGrpSpPr/>
          <p:nvPr/>
        </p:nvGrpSpPr>
        <p:grpSpPr>
          <a:xfrm>
            <a:off x="1499204" y="776086"/>
            <a:ext cx="1598727" cy="1462550"/>
            <a:chOff x="1946138" y="1116237"/>
            <a:chExt cx="2131636" cy="1462550"/>
          </a:xfrm>
        </p:grpSpPr>
        <p:pic>
          <p:nvPicPr>
            <p:cNvPr id="431" name="Google Shape;431;p3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3026468" y="1116237"/>
              <a:ext cx="1051306" cy="1462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2" name="Google Shape;432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946138" y="1626681"/>
              <a:ext cx="993541" cy="8906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3" name="Google Shape;433;p34"/>
          <p:cNvGrpSpPr/>
          <p:nvPr/>
        </p:nvGrpSpPr>
        <p:grpSpPr>
          <a:xfrm>
            <a:off x="5726683" y="802165"/>
            <a:ext cx="1443704" cy="1451788"/>
            <a:chOff x="7582777" y="1142316"/>
            <a:chExt cx="1924938" cy="1451788"/>
          </a:xfrm>
        </p:grpSpPr>
        <p:pic>
          <p:nvPicPr>
            <p:cNvPr id="434" name="Google Shape;434;p34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7582777" y="1142316"/>
              <a:ext cx="987429" cy="14517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5" name="Google Shape;435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514174" y="1609255"/>
              <a:ext cx="993541" cy="8906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6" name="Google Shape;436;p34"/>
          <p:cNvGrpSpPr/>
          <p:nvPr/>
        </p:nvGrpSpPr>
        <p:grpSpPr>
          <a:xfrm rot="10109182">
            <a:off x="5519479" y="901135"/>
            <a:ext cx="723305" cy="964406"/>
            <a:chOff x="4729163" y="1351600"/>
            <a:chExt cx="964406" cy="964406"/>
          </a:xfrm>
        </p:grpSpPr>
        <p:sp>
          <p:nvSpPr>
            <p:cNvPr id="437" name="Google Shape;437;p34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34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34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34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34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42" name="Google Shape;442;p34"/>
          <p:cNvPicPr preferRelativeResize="0"/>
          <p:nvPr/>
        </p:nvPicPr>
        <p:blipFill rotWithShape="1">
          <a:blip r:embed="rId13">
            <a:alphaModFix/>
          </a:blip>
          <a:srcRect b="0" l="23597" r="26247" t="41533"/>
          <a:stretch/>
        </p:blipFill>
        <p:spPr>
          <a:xfrm>
            <a:off x="3501317" y="1197865"/>
            <a:ext cx="1943382" cy="35183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3" name="Google Shape;443;p34"/>
          <p:cNvGrpSpPr/>
          <p:nvPr/>
        </p:nvGrpSpPr>
        <p:grpSpPr>
          <a:xfrm rot="4277674">
            <a:off x="2507572" y="991587"/>
            <a:ext cx="964406" cy="723305"/>
            <a:chOff x="4729163" y="1351600"/>
            <a:chExt cx="964406" cy="964406"/>
          </a:xfrm>
        </p:grpSpPr>
        <p:sp>
          <p:nvSpPr>
            <p:cNvPr id="444" name="Google Shape;444;p34"/>
            <p:cNvSpPr/>
            <p:nvPr/>
          </p:nvSpPr>
          <p:spPr>
            <a:xfrm>
              <a:off x="4729163" y="1351600"/>
              <a:ext cx="964406" cy="964406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34"/>
            <p:cNvSpPr/>
            <p:nvPr/>
          </p:nvSpPr>
          <p:spPr>
            <a:xfrm>
              <a:off x="4840737" y="1457745"/>
              <a:ext cx="727274" cy="727274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34"/>
            <p:cNvSpPr/>
            <p:nvPr/>
          </p:nvSpPr>
          <p:spPr>
            <a:xfrm>
              <a:off x="4926149" y="1577814"/>
              <a:ext cx="556450" cy="55645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34"/>
            <p:cNvSpPr/>
            <p:nvPr/>
          </p:nvSpPr>
          <p:spPr>
            <a:xfrm>
              <a:off x="4997915" y="1689782"/>
              <a:ext cx="354340" cy="354340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34"/>
            <p:cNvSpPr/>
            <p:nvPr/>
          </p:nvSpPr>
          <p:spPr>
            <a:xfrm>
              <a:off x="5156826" y="1784979"/>
              <a:ext cx="95097" cy="69518"/>
            </a:xfrm>
            <a:prstGeom prst="arc">
              <a:avLst>
                <a:gd fmla="val 16200000" name="adj1"/>
                <a:gd fmla="val 2120822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5"/>
          <p:cNvSpPr txBox="1"/>
          <p:nvPr>
            <p:ph type="title"/>
          </p:nvPr>
        </p:nvSpPr>
        <p:spPr>
          <a:xfrm>
            <a:off x="-612576" y="10007"/>
            <a:ext cx="4595533" cy="75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CN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对移动众包的研究</a:t>
            </a:r>
            <a:endParaRPr/>
          </a:p>
        </p:txBody>
      </p:sp>
      <p:pic>
        <p:nvPicPr>
          <p:cNvPr id="455" name="Google Shape;455;p3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434" l="29800" r="11133" t="2120"/>
          <a:stretch/>
        </p:blipFill>
        <p:spPr>
          <a:xfrm>
            <a:off x="6426130" y="1220964"/>
            <a:ext cx="2717870" cy="4591851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35"/>
          <p:cNvSpPr txBox="1"/>
          <p:nvPr/>
        </p:nvSpPr>
        <p:spPr>
          <a:xfrm>
            <a:off x="7884368" y="1412776"/>
            <a:ext cx="1187624" cy="867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必须</a:t>
            </a:r>
            <a:r>
              <a:rPr b="1" lang="zh-CN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有报酬</a:t>
            </a:r>
            <a:r>
              <a:rPr b="1" lang="zh-CN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，</a:t>
            </a:r>
            <a:r>
              <a:rPr b="1" lang="zh-C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我才参与移动众包</a:t>
            </a:r>
            <a:endParaRPr/>
          </a:p>
        </p:txBody>
      </p:sp>
      <p:pic>
        <p:nvPicPr>
          <p:cNvPr id="457" name="Google Shape;457;p35"/>
          <p:cNvPicPr preferRelativeResize="0"/>
          <p:nvPr/>
        </p:nvPicPr>
        <p:blipFill rotWithShape="1">
          <a:blip r:embed="rId4">
            <a:alphaModFix/>
          </a:blip>
          <a:srcRect b="28325" l="25106" r="23489" t="22511"/>
          <a:stretch/>
        </p:blipFill>
        <p:spPr>
          <a:xfrm>
            <a:off x="2707632" y="1588153"/>
            <a:ext cx="1177901" cy="751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60815" y="2674189"/>
            <a:ext cx="1083668" cy="1391376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5"/>
          <p:cNvSpPr/>
          <p:nvPr/>
        </p:nvSpPr>
        <p:spPr>
          <a:xfrm>
            <a:off x="3964058" y="1751757"/>
            <a:ext cx="1005143" cy="50955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消耗电量</a:t>
            </a:r>
            <a:endParaRPr/>
          </a:p>
        </p:txBody>
      </p:sp>
      <p:sp>
        <p:nvSpPr>
          <p:cNvPr id="460" name="Google Shape;460;p35"/>
          <p:cNvSpPr/>
          <p:nvPr/>
        </p:nvSpPr>
        <p:spPr>
          <a:xfrm>
            <a:off x="3964057" y="3197270"/>
            <a:ext cx="1071068" cy="50955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占用CPU</a:t>
            </a:r>
            <a:endParaRPr b="1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1" name="Google Shape;461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23540" y="4350153"/>
            <a:ext cx="1266898" cy="1540548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35"/>
          <p:cNvSpPr/>
          <p:nvPr/>
        </p:nvSpPr>
        <p:spPr>
          <a:xfrm>
            <a:off x="3964057" y="4823373"/>
            <a:ext cx="1005143" cy="50955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消耗流量</a:t>
            </a:r>
            <a:endParaRPr/>
          </a:p>
        </p:txBody>
      </p:sp>
      <p:pic>
        <p:nvPicPr>
          <p:cNvPr id="463" name="Google Shape;463;p35"/>
          <p:cNvPicPr preferRelativeResize="0"/>
          <p:nvPr/>
        </p:nvPicPr>
        <p:blipFill rotWithShape="1">
          <a:blip r:embed="rId7">
            <a:alphaModFix/>
          </a:blip>
          <a:srcRect b="0" l="0" r="12722" t="27852"/>
          <a:stretch/>
        </p:blipFill>
        <p:spPr>
          <a:xfrm>
            <a:off x="2561467" y="4343483"/>
            <a:ext cx="1283170" cy="1469333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35"/>
          <p:cNvSpPr txBox="1"/>
          <p:nvPr/>
        </p:nvSpPr>
        <p:spPr>
          <a:xfrm>
            <a:off x="179512" y="6248602"/>
            <a:ext cx="8784976" cy="609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D. Yang, G. Xue, X. Fang, and J. Tang, “Crowdsourcing to smartphones: Incentive mechanism design for mobile phone sensing,” in Proceedings of MobiCom, 2012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65" name="Google Shape;465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774329" y="2648423"/>
            <a:ext cx="1123804" cy="1442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5"/>
          <p:cNvPicPr preferRelativeResize="0"/>
          <p:nvPr/>
        </p:nvPicPr>
        <p:blipFill rotWithShape="1">
          <a:blip r:embed="rId9">
            <a:alphaModFix/>
          </a:blip>
          <a:srcRect b="32093" l="36531" r="35681" t="50687"/>
          <a:stretch/>
        </p:blipFill>
        <p:spPr>
          <a:xfrm>
            <a:off x="5023540" y="1363475"/>
            <a:ext cx="1281194" cy="1058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0" y="1700808"/>
            <a:ext cx="2317829" cy="4543779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35"/>
          <p:cNvSpPr/>
          <p:nvPr/>
        </p:nvSpPr>
        <p:spPr>
          <a:xfrm>
            <a:off x="1187624" y="836712"/>
            <a:ext cx="1368152" cy="1368152"/>
          </a:xfrm>
          <a:prstGeom prst="wedgeEllipseCallout">
            <a:avLst>
              <a:gd fmla="val -20833" name="adj1"/>
              <a:gd fmla="val 62500" name="adj2"/>
            </a:avLst>
          </a:prstGeom>
          <a:noFill/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4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移动众包应用的效率取决于我的参与</a:t>
            </a:r>
            <a:endParaRPr b="1"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4" name="Google Shape;474;p36"/>
          <p:cNvGrpSpPr/>
          <p:nvPr/>
        </p:nvGrpSpPr>
        <p:grpSpPr>
          <a:xfrm>
            <a:off x="3235439" y="1313628"/>
            <a:ext cx="866630" cy="1703249"/>
            <a:chOff x="3475995" y="1441224"/>
            <a:chExt cx="1155506" cy="1703249"/>
          </a:xfrm>
        </p:grpSpPr>
        <p:pic>
          <p:nvPicPr>
            <p:cNvPr id="475" name="Google Shape;475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475995" y="1441224"/>
              <a:ext cx="1155506" cy="16989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6" name="Google Shape;476;p36"/>
            <p:cNvSpPr txBox="1"/>
            <p:nvPr/>
          </p:nvSpPr>
          <p:spPr>
            <a:xfrm>
              <a:off x="3558444" y="2830541"/>
              <a:ext cx="897269" cy="3139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2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用户1</a:t>
              </a:r>
              <a:endParaRPr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477" name="Google Shape;477;p36"/>
          <p:cNvGrpSpPr/>
          <p:nvPr/>
        </p:nvGrpSpPr>
        <p:grpSpPr>
          <a:xfrm>
            <a:off x="3103598" y="3678632"/>
            <a:ext cx="866630" cy="1985389"/>
            <a:chOff x="3406612" y="3762304"/>
            <a:chExt cx="1155506" cy="1985389"/>
          </a:xfrm>
        </p:grpSpPr>
        <p:pic>
          <p:nvPicPr>
            <p:cNvPr id="478" name="Google Shape;478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406612" y="3762304"/>
              <a:ext cx="1155506" cy="16989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9" name="Google Shape;479;p36"/>
            <p:cNvSpPr txBox="1"/>
            <p:nvPr/>
          </p:nvSpPr>
          <p:spPr>
            <a:xfrm>
              <a:off x="3580415" y="5433761"/>
              <a:ext cx="897269" cy="3139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2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用户2</a:t>
              </a:r>
              <a:endParaRPr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480" name="Google Shape;480;p36"/>
          <p:cNvGrpSpPr/>
          <p:nvPr/>
        </p:nvGrpSpPr>
        <p:grpSpPr>
          <a:xfrm>
            <a:off x="5004048" y="4365104"/>
            <a:ext cx="866630" cy="1631548"/>
            <a:chOff x="5995176" y="5159094"/>
            <a:chExt cx="1155506" cy="1631548"/>
          </a:xfrm>
        </p:grpSpPr>
        <p:pic>
          <p:nvPicPr>
            <p:cNvPr id="481" name="Google Shape;481;p36"/>
            <p:cNvPicPr preferRelativeResize="0"/>
            <p:nvPr/>
          </p:nvPicPr>
          <p:blipFill rotWithShape="1">
            <a:blip r:embed="rId4">
              <a:alphaModFix/>
            </a:blip>
            <a:srcRect b="8938" l="0" r="0" t="0"/>
            <a:stretch/>
          </p:blipFill>
          <p:spPr>
            <a:xfrm>
              <a:off x="5995176" y="5159094"/>
              <a:ext cx="1155506" cy="15470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2" name="Google Shape;482;p36"/>
            <p:cNvSpPr txBox="1"/>
            <p:nvPr/>
          </p:nvSpPr>
          <p:spPr>
            <a:xfrm>
              <a:off x="6119799" y="6476710"/>
              <a:ext cx="897269" cy="3139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2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用户3</a:t>
              </a:r>
              <a:endParaRPr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483" name="Google Shape;483;p36"/>
          <p:cNvGrpSpPr/>
          <p:nvPr/>
        </p:nvGrpSpPr>
        <p:grpSpPr>
          <a:xfrm>
            <a:off x="7138235" y="3769546"/>
            <a:ext cx="866630" cy="1855935"/>
            <a:chOff x="8786128" y="3853218"/>
            <a:chExt cx="1155506" cy="1855935"/>
          </a:xfrm>
        </p:grpSpPr>
        <p:pic>
          <p:nvPicPr>
            <p:cNvPr id="484" name="Google Shape;48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786128" y="3853218"/>
              <a:ext cx="1155506" cy="16989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5" name="Google Shape;485;p36"/>
            <p:cNvSpPr txBox="1"/>
            <p:nvPr/>
          </p:nvSpPr>
          <p:spPr>
            <a:xfrm>
              <a:off x="8866148" y="5395221"/>
              <a:ext cx="897269" cy="3139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2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用户4</a:t>
              </a:r>
              <a:endParaRPr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486" name="Google Shape;486;p36"/>
          <p:cNvGrpSpPr/>
          <p:nvPr/>
        </p:nvGrpSpPr>
        <p:grpSpPr>
          <a:xfrm>
            <a:off x="6978522" y="1314859"/>
            <a:ext cx="866630" cy="1710990"/>
            <a:chOff x="8573177" y="1398532"/>
            <a:chExt cx="1155506" cy="1710990"/>
          </a:xfrm>
        </p:grpSpPr>
        <p:pic>
          <p:nvPicPr>
            <p:cNvPr id="487" name="Google Shape;487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573177" y="1398532"/>
              <a:ext cx="1155506" cy="16989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6"/>
            <p:cNvSpPr txBox="1"/>
            <p:nvPr/>
          </p:nvSpPr>
          <p:spPr>
            <a:xfrm>
              <a:off x="8750644" y="2795590"/>
              <a:ext cx="897269" cy="3139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2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用户5</a:t>
              </a:r>
              <a:endParaRPr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489" name="Google Shape;489;p36"/>
          <p:cNvSpPr txBox="1"/>
          <p:nvPr>
            <p:ph type="title"/>
          </p:nvPr>
        </p:nvSpPr>
        <p:spPr>
          <a:xfrm>
            <a:off x="-1188640" y="-52410"/>
            <a:ext cx="6683765" cy="8171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CN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基于红包的众包模型</a:t>
            </a:r>
            <a:endParaRPr/>
          </a:p>
        </p:txBody>
      </p:sp>
      <p:pic>
        <p:nvPicPr>
          <p:cNvPr id="490" name="Google Shape;490;p36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20897" y="2308573"/>
            <a:ext cx="1913008" cy="2112626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36"/>
          <p:cNvSpPr/>
          <p:nvPr/>
        </p:nvSpPr>
        <p:spPr>
          <a:xfrm>
            <a:off x="5643336" y="3632317"/>
            <a:ext cx="496730" cy="386821"/>
          </a:xfrm>
          <a:custGeom>
            <a:rect b="b" l="l" r="r" t="t"/>
            <a:pathLst>
              <a:path extrusionOk="0" h="120000" w="120000">
                <a:moveTo>
                  <a:pt x="0" y="27063"/>
                </a:moveTo>
                <a:lnTo>
                  <a:pt x="58721" y="68335"/>
                </a:lnTo>
                <a:lnTo>
                  <a:pt x="120000" y="27379"/>
                </a:lnTo>
                <a:lnTo>
                  <a:pt x="120000" y="100789"/>
                </a:lnTo>
                <a:cubicBezTo>
                  <a:pt x="120000" y="111399"/>
                  <a:pt x="113803" y="120000"/>
                  <a:pt x="106160" y="120000"/>
                </a:cubicBezTo>
                <a:lnTo>
                  <a:pt x="13839" y="120000"/>
                </a:lnTo>
                <a:cubicBezTo>
                  <a:pt x="6196" y="120000"/>
                  <a:pt x="0" y="111399"/>
                  <a:pt x="0" y="100789"/>
                </a:cubicBezTo>
                <a:close/>
                <a:moveTo>
                  <a:pt x="13839" y="0"/>
                </a:moveTo>
                <a:lnTo>
                  <a:pt x="106160" y="0"/>
                </a:lnTo>
                <a:cubicBezTo>
                  <a:pt x="113803" y="0"/>
                  <a:pt x="120000" y="8600"/>
                  <a:pt x="120000" y="19210"/>
                </a:cubicBezTo>
                <a:lnTo>
                  <a:pt x="120000" y="22641"/>
                </a:lnTo>
                <a:lnTo>
                  <a:pt x="58721" y="63597"/>
                </a:lnTo>
                <a:lnTo>
                  <a:pt x="0" y="22325"/>
                </a:lnTo>
                <a:lnTo>
                  <a:pt x="0" y="19210"/>
                </a:lnTo>
                <a:cubicBezTo>
                  <a:pt x="0" y="8600"/>
                  <a:pt x="6196" y="0"/>
                  <a:pt x="13839" y="0"/>
                </a:cubicBezTo>
                <a:close/>
              </a:path>
            </a:pathLst>
          </a:custGeom>
          <a:solidFill>
            <a:schemeClr val="lt1"/>
          </a:solidFill>
          <a:ln cap="flat" cmpd="sng" w="2540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任务</a:t>
            </a:r>
            <a:endParaRPr b="1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2" name="Google Shape;492;p36"/>
          <p:cNvSpPr/>
          <p:nvPr/>
        </p:nvSpPr>
        <p:spPr>
          <a:xfrm>
            <a:off x="5643336" y="3632317"/>
            <a:ext cx="496730" cy="386821"/>
          </a:xfrm>
          <a:custGeom>
            <a:rect b="b" l="l" r="r" t="t"/>
            <a:pathLst>
              <a:path extrusionOk="0" h="120000" w="120000">
                <a:moveTo>
                  <a:pt x="0" y="27063"/>
                </a:moveTo>
                <a:lnTo>
                  <a:pt x="58721" y="68335"/>
                </a:lnTo>
                <a:lnTo>
                  <a:pt x="120000" y="27379"/>
                </a:lnTo>
                <a:lnTo>
                  <a:pt x="120000" y="100789"/>
                </a:lnTo>
                <a:cubicBezTo>
                  <a:pt x="120000" y="111399"/>
                  <a:pt x="113803" y="120000"/>
                  <a:pt x="106160" y="120000"/>
                </a:cubicBezTo>
                <a:lnTo>
                  <a:pt x="13839" y="120000"/>
                </a:lnTo>
                <a:cubicBezTo>
                  <a:pt x="6196" y="120000"/>
                  <a:pt x="0" y="111399"/>
                  <a:pt x="0" y="100789"/>
                </a:cubicBezTo>
                <a:close/>
                <a:moveTo>
                  <a:pt x="13839" y="0"/>
                </a:moveTo>
                <a:lnTo>
                  <a:pt x="106160" y="0"/>
                </a:lnTo>
                <a:cubicBezTo>
                  <a:pt x="113803" y="0"/>
                  <a:pt x="120000" y="8600"/>
                  <a:pt x="120000" y="19210"/>
                </a:cubicBezTo>
                <a:lnTo>
                  <a:pt x="120000" y="22641"/>
                </a:lnTo>
                <a:lnTo>
                  <a:pt x="58721" y="63597"/>
                </a:lnTo>
                <a:lnTo>
                  <a:pt x="0" y="22325"/>
                </a:lnTo>
                <a:lnTo>
                  <a:pt x="0" y="19210"/>
                </a:lnTo>
                <a:cubicBezTo>
                  <a:pt x="0" y="8600"/>
                  <a:pt x="6196" y="0"/>
                  <a:pt x="13839" y="0"/>
                </a:cubicBezTo>
                <a:close/>
              </a:path>
            </a:pathLst>
          </a:custGeom>
          <a:solidFill>
            <a:schemeClr val="lt1"/>
          </a:solidFill>
          <a:ln cap="flat" cmpd="sng" w="2540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任务</a:t>
            </a:r>
            <a:endParaRPr b="1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3" name="Google Shape;493;p36"/>
          <p:cNvSpPr/>
          <p:nvPr/>
        </p:nvSpPr>
        <p:spPr>
          <a:xfrm>
            <a:off x="5643158" y="3632317"/>
            <a:ext cx="496730" cy="386821"/>
          </a:xfrm>
          <a:custGeom>
            <a:rect b="b" l="l" r="r" t="t"/>
            <a:pathLst>
              <a:path extrusionOk="0" h="120000" w="120000">
                <a:moveTo>
                  <a:pt x="0" y="27063"/>
                </a:moveTo>
                <a:lnTo>
                  <a:pt x="58721" y="68335"/>
                </a:lnTo>
                <a:lnTo>
                  <a:pt x="120000" y="27379"/>
                </a:lnTo>
                <a:lnTo>
                  <a:pt x="120000" y="100789"/>
                </a:lnTo>
                <a:cubicBezTo>
                  <a:pt x="120000" y="111399"/>
                  <a:pt x="113803" y="120000"/>
                  <a:pt x="106160" y="120000"/>
                </a:cubicBezTo>
                <a:lnTo>
                  <a:pt x="13839" y="120000"/>
                </a:lnTo>
                <a:cubicBezTo>
                  <a:pt x="6196" y="120000"/>
                  <a:pt x="0" y="111399"/>
                  <a:pt x="0" y="100789"/>
                </a:cubicBezTo>
                <a:close/>
                <a:moveTo>
                  <a:pt x="13839" y="0"/>
                </a:moveTo>
                <a:lnTo>
                  <a:pt x="106160" y="0"/>
                </a:lnTo>
                <a:cubicBezTo>
                  <a:pt x="113803" y="0"/>
                  <a:pt x="120000" y="8600"/>
                  <a:pt x="120000" y="19210"/>
                </a:cubicBezTo>
                <a:lnTo>
                  <a:pt x="120000" y="22641"/>
                </a:lnTo>
                <a:lnTo>
                  <a:pt x="58721" y="63597"/>
                </a:lnTo>
                <a:lnTo>
                  <a:pt x="0" y="22325"/>
                </a:lnTo>
                <a:lnTo>
                  <a:pt x="0" y="19210"/>
                </a:lnTo>
                <a:cubicBezTo>
                  <a:pt x="0" y="8600"/>
                  <a:pt x="6196" y="0"/>
                  <a:pt x="13839" y="0"/>
                </a:cubicBezTo>
                <a:close/>
              </a:path>
            </a:pathLst>
          </a:custGeom>
          <a:solidFill>
            <a:schemeClr val="lt1"/>
          </a:solidFill>
          <a:ln cap="flat" cmpd="sng" w="2540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任务</a:t>
            </a:r>
            <a:endParaRPr b="1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4" name="Google Shape;494;p36"/>
          <p:cNvSpPr/>
          <p:nvPr/>
        </p:nvSpPr>
        <p:spPr>
          <a:xfrm>
            <a:off x="5648071" y="3636006"/>
            <a:ext cx="496730" cy="386821"/>
          </a:xfrm>
          <a:custGeom>
            <a:rect b="b" l="l" r="r" t="t"/>
            <a:pathLst>
              <a:path extrusionOk="0" h="120000" w="120000">
                <a:moveTo>
                  <a:pt x="0" y="27063"/>
                </a:moveTo>
                <a:lnTo>
                  <a:pt x="58721" y="68335"/>
                </a:lnTo>
                <a:lnTo>
                  <a:pt x="120000" y="27379"/>
                </a:lnTo>
                <a:lnTo>
                  <a:pt x="120000" y="100789"/>
                </a:lnTo>
                <a:cubicBezTo>
                  <a:pt x="120000" y="111399"/>
                  <a:pt x="113803" y="120000"/>
                  <a:pt x="106160" y="120000"/>
                </a:cubicBezTo>
                <a:lnTo>
                  <a:pt x="13839" y="120000"/>
                </a:lnTo>
                <a:cubicBezTo>
                  <a:pt x="6196" y="120000"/>
                  <a:pt x="0" y="111399"/>
                  <a:pt x="0" y="100789"/>
                </a:cubicBezTo>
                <a:close/>
                <a:moveTo>
                  <a:pt x="13839" y="0"/>
                </a:moveTo>
                <a:lnTo>
                  <a:pt x="106160" y="0"/>
                </a:lnTo>
                <a:cubicBezTo>
                  <a:pt x="113803" y="0"/>
                  <a:pt x="120000" y="8600"/>
                  <a:pt x="120000" y="19210"/>
                </a:cubicBezTo>
                <a:lnTo>
                  <a:pt x="120000" y="22641"/>
                </a:lnTo>
                <a:lnTo>
                  <a:pt x="58721" y="63597"/>
                </a:lnTo>
                <a:lnTo>
                  <a:pt x="0" y="22325"/>
                </a:lnTo>
                <a:lnTo>
                  <a:pt x="0" y="19210"/>
                </a:lnTo>
                <a:cubicBezTo>
                  <a:pt x="0" y="8600"/>
                  <a:pt x="6196" y="0"/>
                  <a:pt x="13839" y="0"/>
                </a:cubicBezTo>
                <a:close/>
              </a:path>
            </a:pathLst>
          </a:custGeom>
          <a:solidFill>
            <a:schemeClr val="lt1"/>
          </a:solidFill>
          <a:ln cap="flat" cmpd="sng" w="2540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任务</a:t>
            </a:r>
            <a:endParaRPr b="1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5" name="Google Shape;495;p36"/>
          <p:cNvSpPr/>
          <p:nvPr/>
        </p:nvSpPr>
        <p:spPr>
          <a:xfrm>
            <a:off x="5635945" y="3632316"/>
            <a:ext cx="496730" cy="386821"/>
          </a:xfrm>
          <a:custGeom>
            <a:rect b="b" l="l" r="r" t="t"/>
            <a:pathLst>
              <a:path extrusionOk="0" h="120000" w="120000">
                <a:moveTo>
                  <a:pt x="0" y="27063"/>
                </a:moveTo>
                <a:lnTo>
                  <a:pt x="58721" y="68335"/>
                </a:lnTo>
                <a:lnTo>
                  <a:pt x="120000" y="27379"/>
                </a:lnTo>
                <a:lnTo>
                  <a:pt x="120000" y="100789"/>
                </a:lnTo>
                <a:cubicBezTo>
                  <a:pt x="120000" y="111399"/>
                  <a:pt x="113803" y="120000"/>
                  <a:pt x="106160" y="120000"/>
                </a:cubicBezTo>
                <a:lnTo>
                  <a:pt x="13839" y="120000"/>
                </a:lnTo>
                <a:cubicBezTo>
                  <a:pt x="6196" y="120000"/>
                  <a:pt x="0" y="111399"/>
                  <a:pt x="0" y="100789"/>
                </a:cubicBezTo>
                <a:close/>
                <a:moveTo>
                  <a:pt x="13839" y="0"/>
                </a:moveTo>
                <a:lnTo>
                  <a:pt x="106160" y="0"/>
                </a:lnTo>
                <a:cubicBezTo>
                  <a:pt x="113803" y="0"/>
                  <a:pt x="120000" y="8600"/>
                  <a:pt x="120000" y="19210"/>
                </a:cubicBezTo>
                <a:lnTo>
                  <a:pt x="120000" y="22641"/>
                </a:lnTo>
                <a:lnTo>
                  <a:pt x="58721" y="63597"/>
                </a:lnTo>
                <a:lnTo>
                  <a:pt x="0" y="22325"/>
                </a:lnTo>
                <a:lnTo>
                  <a:pt x="0" y="19210"/>
                </a:lnTo>
                <a:cubicBezTo>
                  <a:pt x="0" y="8600"/>
                  <a:pt x="6196" y="0"/>
                  <a:pt x="13839" y="0"/>
                </a:cubicBezTo>
                <a:close/>
              </a:path>
            </a:pathLst>
          </a:custGeom>
          <a:solidFill>
            <a:schemeClr val="lt1"/>
          </a:solidFill>
          <a:ln cap="flat" cmpd="sng" w="2540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任务</a:t>
            </a:r>
            <a:endParaRPr b="1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6" name="Google Shape;496;p36"/>
          <p:cNvSpPr/>
          <p:nvPr/>
        </p:nvSpPr>
        <p:spPr>
          <a:xfrm>
            <a:off x="5640392" y="3628386"/>
            <a:ext cx="496730" cy="386821"/>
          </a:xfrm>
          <a:custGeom>
            <a:rect b="b" l="l" r="r" t="t"/>
            <a:pathLst>
              <a:path extrusionOk="0" h="120000" w="120000">
                <a:moveTo>
                  <a:pt x="0" y="27063"/>
                </a:moveTo>
                <a:lnTo>
                  <a:pt x="58721" y="68335"/>
                </a:lnTo>
                <a:lnTo>
                  <a:pt x="120000" y="27379"/>
                </a:lnTo>
                <a:lnTo>
                  <a:pt x="120000" y="100789"/>
                </a:lnTo>
                <a:cubicBezTo>
                  <a:pt x="120000" y="111399"/>
                  <a:pt x="113803" y="120000"/>
                  <a:pt x="106160" y="120000"/>
                </a:cubicBezTo>
                <a:lnTo>
                  <a:pt x="13839" y="120000"/>
                </a:lnTo>
                <a:cubicBezTo>
                  <a:pt x="6196" y="120000"/>
                  <a:pt x="0" y="111399"/>
                  <a:pt x="0" y="100789"/>
                </a:cubicBezTo>
                <a:close/>
                <a:moveTo>
                  <a:pt x="13839" y="0"/>
                </a:moveTo>
                <a:lnTo>
                  <a:pt x="106160" y="0"/>
                </a:lnTo>
                <a:cubicBezTo>
                  <a:pt x="113803" y="0"/>
                  <a:pt x="120000" y="8600"/>
                  <a:pt x="120000" y="19210"/>
                </a:cubicBezTo>
                <a:lnTo>
                  <a:pt x="120000" y="22641"/>
                </a:lnTo>
                <a:lnTo>
                  <a:pt x="58721" y="63597"/>
                </a:lnTo>
                <a:lnTo>
                  <a:pt x="0" y="22325"/>
                </a:lnTo>
                <a:lnTo>
                  <a:pt x="0" y="19210"/>
                </a:lnTo>
                <a:cubicBezTo>
                  <a:pt x="0" y="8600"/>
                  <a:pt x="6196" y="0"/>
                  <a:pt x="13839" y="0"/>
                </a:cubicBezTo>
                <a:close/>
              </a:path>
            </a:pathLst>
          </a:custGeom>
          <a:solidFill>
            <a:schemeClr val="lt1"/>
          </a:solidFill>
          <a:ln cap="flat" cmpd="sng" w="2540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任务</a:t>
            </a:r>
            <a:endParaRPr b="1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7" name="Google Shape;497;p36"/>
          <p:cNvSpPr/>
          <p:nvPr/>
        </p:nvSpPr>
        <p:spPr>
          <a:xfrm>
            <a:off x="7614414" y="1202175"/>
            <a:ext cx="81549" cy="982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8" name="Google Shape;498;p36"/>
          <p:cNvSpPr/>
          <p:nvPr/>
        </p:nvSpPr>
        <p:spPr>
          <a:xfrm>
            <a:off x="7814564" y="1202175"/>
            <a:ext cx="81549" cy="982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9" name="Google Shape;499;p36"/>
          <p:cNvSpPr/>
          <p:nvPr/>
        </p:nvSpPr>
        <p:spPr>
          <a:xfrm>
            <a:off x="7697318" y="3643558"/>
            <a:ext cx="81549" cy="982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0" name="Google Shape;500;p36"/>
          <p:cNvSpPr/>
          <p:nvPr/>
        </p:nvSpPr>
        <p:spPr>
          <a:xfrm>
            <a:off x="7796348" y="3643558"/>
            <a:ext cx="81549" cy="982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1" name="Google Shape;501;p36"/>
          <p:cNvSpPr/>
          <p:nvPr/>
        </p:nvSpPr>
        <p:spPr>
          <a:xfrm>
            <a:off x="7897467" y="3643558"/>
            <a:ext cx="81549" cy="982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2" name="Google Shape;502;p36"/>
          <p:cNvSpPr/>
          <p:nvPr/>
        </p:nvSpPr>
        <p:spPr>
          <a:xfrm>
            <a:off x="5688086" y="5018269"/>
            <a:ext cx="81549" cy="982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3" name="Google Shape;503;p36"/>
          <p:cNvSpPr/>
          <p:nvPr/>
        </p:nvSpPr>
        <p:spPr>
          <a:xfrm>
            <a:off x="5787116" y="5018269"/>
            <a:ext cx="81549" cy="982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4" name="Google Shape;504;p36"/>
          <p:cNvSpPr/>
          <p:nvPr/>
        </p:nvSpPr>
        <p:spPr>
          <a:xfrm>
            <a:off x="5888236" y="5018269"/>
            <a:ext cx="81549" cy="982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5" name="Google Shape;505;p36"/>
          <p:cNvSpPr/>
          <p:nvPr/>
        </p:nvSpPr>
        <p:spPr>
          <a:xfrm>
            <a:off x="3747038" y="3634113"/>
            <a:ext cx="81549" cy="982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6" name="Google Shape;506;p36"/>
          <p:cNvSpPr/>
          <p:nvPr/>
        </p:nvSpPr>
        <p:spPr>
          <a:xfrm>
            <a:off x="3947188" y="3634113"/>
            <a:ext cx="81549" cy="982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7" name="Google Shape;507;p36"/>
          <p:cNvSpPr/>
          <p:nvPr/>
        </p:nvSpPr>
        <p:spPr>
          <a:xfrm>
            <a:off x="3791528" y="1287765"/>
            <a:ext cx="81549" cy="982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8" name="Google Shape;508;p36"/>
          <p:cNvSpPr/>
          <p:nvPr/>
        </p:nvSpPr>
        <p:spPr>
          <a:xfrm>
            <a:off x="3890557" y="1287765"/>
            <a:ext cx="81549" cy="982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9" name="Google Shape;509;p36"/>
          <p:cNvSpPr/>
          <p:nvPr/>
        </p:nvSpPr>
        <p:spPr>
          <a:xfrm>
            <a:off x="3991677" y="1287765"/>
            <a:ext cx="81549" cy="98224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0" name="Google Shape;510;p36"/>
          <p:cNvSpPr/>
          <p:nvPr/>
        </p:nvSpPr>
        <p:spPr>
          <a:xfrm>
            <a:off x="3939361" y="1696896"/>
            <a:ext cx="496730" cy="386821"/>
          </a:xfrm>
          <a:custGeom>
            <a:rect b="b" l="l" r="r" t="t"/>
            <a:pathLst>
              <a:path extrusionOk="0" h="120000" w="120000">
                <a:moveTo>
                  <a:pt x="0" y="27063"/>
                </a:moveTo>
                <a:lnTo>
                  <a:pt x="58721" y="68335"/>
                </a:lnTo>
                <a:lnTo>
                  <a:pt x="120000" y="27379"/>
                </a:lnTo>
                <a:lnTo>
                  <a:pt x="120000" y="100789"/>
                </a:lnTo>
                <a:cubicBezTo>
                  <a:pt x="120000" y="111399"/>
                  <a:pt x="113803" y="120000"/>
                  <a:pt x="106160" y="120000"/>
                </a:cubicBezTo>
                <a:lnTo>
                  <a:pt x="13839" y="120000"/>
                </a:lnTo>
                <a:cubicBezTo>
                  <a:pt x="6196" y="120000"/>
                  <a:pt x="0" y="111399"/>
                  <a:pt x="0" y="100789"/>
                </a:cubicBezTo>
                <a:close/>
                <a:moveTo>
                  <a:pt x="13839" y="0"/>
                </a:moveTo>
                <a:lnTo>
                  <a:pt x="106160" y="0"/>
                </a:lnTo>
                <a:cubicBezTo>
                  <a:pt x="113803" y="0"/>
                  <a:pt x="120000" y="8600"/>
                  <a:pt x="120000" y="19210"/>
                </a:cubicBezTo>
                <a:lnTo>
                  <a:pt x="120000" y="22641"/>
                </a:lnTo>
                <a:lnTo>
                  <a:pt x="58721" y="63597"/>
                </a:lnTo>
                <a:lnTo>
                  <a:pt x="0" y="22325"/>
                </a:lnTo>
                <a:lnTo>
                  <a:pt x="0" y="19210"/>
                </a:lnTo>
                <a:cubicBezTo>
                  <a:pt x="0" y="8600"/>
                  <a:pt x="6196" y="0"/>
                  <a:pt x="13839" y="0"/>
                </a:cubicBezTo>
                <a:close/>
              </a:path>
            </a:pathLst>
          </a:custGeom>
          <a:solidFill>
            <a:schemeClr val="lt1"/>
          </a:solidFill>
          <a:ln cap="flat" cmpd="sng" w="2540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数据</a:t>
            </a:r>
            <a:endParaRPr b="1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1" name="Google Shape;511;p36"/>
          <p:cNvSpPr/>
          <p:nvPr/>
        </p:nvSpPr>
        <p:spPr>
          <a:xfrm>
            <a:off x="3867607" y="3937619"/>
            <a:ext cx="496730" cy="386821"/>
          </a:xfrm>
          <a:custGeom>
            <a:rect b="b" l="l" r="r" t="t"/>
            <a:pathLst>
              <a:path extrusionOk="0" h="120000" w="120000">
                <a:moveTo>
                  <a:pt x="0" y="27063"/>
                </a:moveTo>
                <a:lnTo>
                  <a:pt x="58721" y="68335"/>
                </a:lnTo>
                <a:lnTo>
                  <a:pt x="120000" y="27379"/>
                </a:lnTo>
                <a:lnTo>
                  <a:pt x="120000" y="100789"/>
                </a:lnTo>
                <a:cubicBezTo>
                  <a:pt x="120000" y="111399"/>
                  <a:pt x="113803" y="120000"/>
                  <a:pt x="106160" y="120000"/>
                </a:cubicBezTo>
                <a:lnTo>
                  <a:pt x="13839" y="120000"/>
                </a:lnTo>
                <a:cubicBezTo>
                  <a:pt x="6196" y="120000"/>
                  <a:pt x="0" y="111399"/>
                  <a:pt x="0" y="100789"/>
                </a:cubicBezTo>
                <a:close/>
                <a:moveTo>
                  <a:pt x="13839" y="0"/>
                </a:moveTo>
                <a:lnTo>
                  <a:pt x="106160" y="0"/>
                </a:lnTo>
                <a:cubicBezTo>
                  <a:pt x="113803" y="0"/>
                  <a:pt x="120000" y="8600"/>
                  <a:pt x="120000" y="19210"/>
                </a:cubicBezTo>
                <a:lnTo>
                  <a:pt x="120000" y="22641"/>
                </a:lnTo>
                <a:lnTo>
                  <a:pt x="58721" y="63597"/>
                </a:lnTo>
                <a:lnTo>
                  <a:pt x="0" y="22325"/>
                </a:lnTo>
                <a:lnTo>
                  <a:pt x="0" y="19210"/>
                </a:lnTo>
                <a:cubicBezTo>
                  <a:pt x="0" y="8600"/>
                  <a:pt x="6196" y="0"/>
                  <a:pt x="13839" y="0"/>
                </a:cubicBezTo>
                <a:close/>
              </a:path>
            </a:pathLst>
          </a:custGeom>
          <a:solidFill>
            <a:schemeClr val="lt1"/>
          </a:solidFill>
          <a:ln cap="flat" cmpd="sng" w="2540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数据</a:t>
            </a:r>
            <a:endParaRPr b="1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2" name="Google Shape;512;p36"/>
          <p:cNvSpPr/>
          <p:nvPr/>
        </p:nvSpPr>
        <p:spPr>
          <a:xfrm>
            <a:off x="7919254" y="4095503"/>
            <a:ext cx="496730" cy="386821"/>
          </a:xfrm>
          <a:custGeom>
            <a:rect b="b" l="l" r="r" t="t"/>
            <a:pathLst>
              <a:path extrusionOk="0" h="120000" w="120000">
                <a:moveTo>
                  <a:pt x="0" y="27063"/>
                </a:moveTo>
                <a:lnTo>
                  <a:pt x="58721" y="68335"/>
                </a:lnTo>
                <a:lnTo>
                  <a:pt x="120000" y="27379"/>
                </a:lnTo>
                <a:lnTo>
                  <a:pt x="120000" y="100789"/>
                </a:lnTo>
                <a:cubicBezTo>
                  <a:pt x="120000" y="111399"/>
                  <a:pt x="113803" y="120000"/>
                  <a:pt x="106160" y="120000"/>
                </a:cubicBezTo>
                <a:lnTo>
                  <a:pt x="13839" y="120000"/>
                </a:lnTo>
                <a:cubicBezTo>
                  <a:pt x="6196" y="120000"/>
                  <a:pt x="0" y="111399"/>
                  <a:pt x="0" y="100789"/>
                </a:cubicBezTo>
                <a:close/>
                <a:moveTo>
                  <a:pt x="13839" y="0"/>
                </a:moveTo>
                <a:lnTo>
                  <a:pt x="106160" y="0"/>
                </a:lnTo>
                <a:cubicBezTo>
                  <a:pt x="113803" y="0"/>
                  <a:pt x="120000" y="8600"/>
                  <a:pt x="120000" y="19210"/>
                </a:cubicBezTo>
                <a:lnTo>
                  <a:pt x="120000" y="22641"/>
                </a:lnTo>
                <a:lnTo>
                  <a:pt x="58721" y="63597"/>
                </a:lnTo>
                <a:lnTo>
                  <a:pt x="0" y="22325"/>
                </a:lnTo>
                <a:lnTo>
                  <a:pt x="0" y="19210"/>
                </a:lnTo>
                <a:cubicBezTo>
                  <a:pt x="0" y="8600"/>
                  <a:pt x="6196" y="0"/>
                  <a:pt x="13839" y="0"/>
                </a:cubicBezTo>
                <a:close/>
              </a:path>
            </a:pathLst>
          </a:custGeom>
          <a:solidFill>
            <a:schemeClr val="lt1"/>
          </a:solidFill>
          <a:ln cap="flat" cmpd="sng" w="2540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数据</a:t>
            </a:r>
            <a:endParaRPr b="1"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3" name="Google Shape;513;p36"/>
          <p:cNvSpPr txBox="1"/>
          <p:nvPr/>
        </p:nvSpPr>
        <p:spPr>
          <a:xfrm>
            <a:off x="250340" y="1078288"/>
            <a:ext cx="2534256" cy="24006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000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14" name="Google Shape;514;p36"/>
          <p:cNvSpPr txBox="1"/>
          <p:nvPr/>
        </p:nvSpPr>
        <p:spPr>
          <a:xfrm>
            <a:off x="4364337" y="4125321"/>
            <a:ext cx="2823931" cy="829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000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15" name="Google Shape;515;p36"/>
          <p:cNvSpPr txBox="1"/>
          <p:nvPr/>
        </p:nvSpPr>
        <p:spPr>
          <a:xfrm>
            <a:off x="306897" y="4306049"/>
            <a:ext cx="2334850" cy="86946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000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pic>
        <p:nvPicPr>
          <p:cNvPr id="516" name="Google Shape;516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78688" y="3257229"/>
            <a:ext cx="425668" cy="7068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7" name="Google Shape;517;p36"/>
          <p:cNvGrpSpPr/>
          <p:nvPr/>
        </p:nvGrpSpPr>
        <p:grpSpPr>
          <a:xfrm>
            <a:off x="473499" y="5137466"/>
            <a:ext cx="1984316" cy="1163908"/>
            <a:chOff x="695962" y="5583947"/>
            <a:chExt cx="2645754" cy="1163908"/>
          </a:xfrm>
        </p:grpSpPr>
        <p:pic>
          <p:nvPicPr>
            <p:cNvPr id="518" name="Google Shape;518;p3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95962" y="5887290"/>
              <a:ext cx="567557" cy="7068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9" name="Google Shape;519;p36"/>
            <p:cNvSpPr txBox="1"/>
            <p:nvPr/>
          </p:nvSpPr>
          <p:spPr>
            <a:xfrm>
              <a:off x="1410746" y="5583947"/>
              <a:ext cx="1930970" cy="1163908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-10469" l="-3154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2000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</p:grpSp>
      <p:pic>
        <p:nvPicPr>
          <p:cNvPr id="520" name="Google Shape;520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8087" y="3271159"/>
            <a:ext cx="425668" cy="706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5321" y="3264848"/>
            <a:ext cx="425668" cy="706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7"/>
          <p:cNvSpPr txBox="1"/>
          <p:nvPr>
            <p:ph type="title"/>
          </p:nvPr>
        </p:nvSpPr>
        <p:spPr>
          <a:xfrm>
            <a:off x="-1319677" y="55669"/>
            <a:ext cx="6683765" cy="637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CN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基于红包的激励机制</a:t>
            </a:r>
            <a:endParaRPr/>
          </a:p>
        </p:txBody>
      </p:sp>
      <p:sp>
        <p:nvSpPr>
          <p:cNvPr id="528" name="Google Shape;528;p37"/>
          <p:cNvSpPr txBox="1"/>
          <p:nvPr>
            <p:ph idx="1" type="body"/>
          </p:nvPr>
        </p:nvSpPr>
        <p:spPr>
          <a:xfrm>
            <a:off x="452993" y="1361492"/>
            <a:ext cx="8292045" cy="401407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51" l="-936" r="-1322" t="0"/>
            </a:stretch>
          </a:blipFill>
          <a:ln>
            <a:noFill/>
          </a:ln>
        </p:spPr>
        <p:txBody>
          <a:bodyPr anchorCtr="0" anchor="t" bIns="45700" lIns="90000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</a:pPr>
            <a:r>
              <a:rPr b="0" i="0" lang="zh-CN" sz="2000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29" name="Google Shape;529;p37"/>
          <p:cNvSpPr txBox="1"/>
          <p:nvPr>
            <p:ph idx="4294967295" type="sldNum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 sz="16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38"/>
          <p:cNvSpPr/>
          <p:nvPr/>
        </p:nvSpPr>
        <p:spPr>
          <a:xfrm>
            <a:off x="1354192" y="1121349"/>
            <a:ext cx="839890" cy="11229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38"/>
          <p:cNvSpPr txBox="1"/>
          <p:nvPr/>
        </p:nvSpPr>
        <p:spPr>
          <a:xfrm>
            <a:off x="2231118" y="1102650"/>
            <a:ext cx="2822972" cy="3698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55733" l="-2591" r="0" t="-1803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000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37" name="Google Shape;537;p38"/>
          <p:cNvSpPr txBox="1"/>
          <p:nvPr/>
        </p:nvSpPr>
        <p:spPr>
          <a:xfrm>
            <a:off x="2211571" y="1571207"/>
            <a:ext cx="6402491" cy="615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➢"/>
            </a:pPr>
            <a:r>
              <a:rPr lang="zh-CN" sz="2000">
                <a:solidFill>
                  <a:srgbClr val="A53010"/>
                </a:solidFill>
                <a:latin typeface="Arial"/>
                <a:ea typeface="Arial"/>
                <a:cs typeface="Arial"/>
                <a:sym typeface="Arial"/>
              </a:rPr>
              <a:t>为均匀分布在1~10之间的正整数</a:t>
            </a:r>
            <a:r>
              <a:rPr lang="zh-C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➢"/>
            </a:pPr>
            <a:r>
              <a:rPr lang="zh-C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这意味着约10%的用户单位成本为1,10%的用户单位成本为2，依此类推。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38"/>
          <p:cNvSpPr/>
          <p:nvPr/>
        </p:nvSpPr>
        <p:spPr>
          <a:xfrm>
            <a:off x="1552017" y="1354596"/>
            <a:ext cx="444239" cy="712208"/>
          </a:xfrm>
          <a:custGeom>
            <a:rect b="b" l="l" r="r" t="t"/>
            <a:pathLst>
              <a:path extrusionOk="0" h="120000" w="120000">
                <a:moveTo>
                  <a:pt x="57195" y="80733"/>
                </a:moveTo>
                <a:lnTo>
                  <a:pt x="57636" y="95124"/>
                </a:lnTo>
                <a:lnTo>
                  <a:pt x="59180" y="95334"/>
                </a:lnTo>
                <a:lnTo>
                  <a:pt x="59968" y="95386"/>
                </a:lnTo>
                <a:lnTo>
                  <a:pt x="60819" y="95439"/>
                </a:lnTo>
                <a:lnTo>
                  <a:pt x="61323" y="95412"/>
                </a:lnTo>
                <a:lnTo>
                  <a:pt x="61796" y="95360"/>
                </a:lnTo>
                <a:lnTo>
                  <a:pt x="62237" y="95307"/>
                </a:lnTo>
                <a:lnTo>
                  <a:pt x="62741" y="95281"/>
                </a:lnTo>
                <a:lnTo>
                  <a:pt x="62962" y="81913"/>
                </a:lnTo>
                <a:lnTo>
                  <a:pt x="62111" y="81756"/>
                </a:lnTo>
                <a:lnTo>
                  <a:pt x="61260" y="81598"/>
                </a:lnTo>
                <a:lnTo>
                  <a:pt x="59180" y="81153"/>
                </a:lnTo>
                <a:lnTo>
                  <a:pt x="57195" y="80733"/>
                </a:lnTo>
                <a:close/>
                <a:moveTo>
                  <a:pt x="45945" y="63800"/>
                </a:moveTo>
                <a:lnTo>
                  <a:pt x="45945" y="63800"/>
                </a:lnTo>
                <a:lnTo>
                  <a:pt x="45945" y="64220"/>
                </a:lnTo>
                <a:lnTo>
                  <a:pt x="45976" y="64613"/>
                </a:lnTo>
                <a:lnTo>
                  <a:pt x="46039" y="65032"/>
                </a:lnTo>
                <a:lnTo>
                  <a:pt x="46134" y="65399"/>
                </a:lnTo>
                <a:lnTo>
                  <a:pt x="46292" y="65766"/>
                </a:lnTo>
                <a:lnTo>
                  <a:pt x="46481" y="66133"/>
                </a:lnTo>
                <a:lnTo>
                  <a:pt x="46733" y="66500"/>
                </a:lnTo>
                <a:lnTo>
                  <a:pt x="47016" y="66841"/>
                </a:lnTo>
                <a:lnTo>
                  <a:pt x="47331" y="67182"/>
                </a:lnTo>
                <a:lnTo>
                  <a:pt x="47678" y="67470"/>
                </a:lnTo>
                <a:lnTo>
                  <a:pt x="48056" y="67785"/>
                </a:lnTo>
                <a:lnTo>
                  <a:pt x="48466" y="68073"/>
                </a:lnTo>
                <a:lnTo>
                  <a:pt x="48970" y="59397"/>
                </a:lnTo>
                <a:lnTo>
                  <a:pt x="48277" y="59868"/>
                </a:lnTo>
                <a:lnTo>
                  <a:pt x="47710" y="60366"/>
                </a:lnTo>
                <a:lnTo>
                  <a:pt x="47205" y="60917"/>
                </a:lnTo>
                <a:lnTo>
                  <a:pt x="46985" y="61179"/>
                </a:lnTo>
                <a:lnTo>
                  <a:pt x="46764" y="61441"/>
                </a:lnTo>
                <a:lnTo>
                  <a:pt x="46575" y="61730"/>
                </a:lnTo>
                <a:lnTo>
                  <a:pt x="46449" y="62018"/>
                </a:lnTo>
                <a:lnTo>
                  <a:pt x="46292" y="62306"/>
                </a:lnTo>
                <a:lnTo>
                  <a:pt x="46197" y="62595"/>
                </a:lnTo>
                <a:lnTo>
                  <a:pt x="46102" y="62883"/>
                </a:lnTo>
                <a:lnTo>
                  <a:pt x="46008" y="63171"/>
                </a:lnTo>
                <a:lnTo>
                  <a:pt x="45976" y="63512"/>
                </a:lnTo>
                <a:lnTo>
                  <a:pt x="45945" y="63800"/>
                </a:lnTo>
                <a:close/>
                <a:moveTo>
                  <a:pt x="59684" y="57011"/>
                </a:moveTo>
                <a:lnTo>
                  <a:pt x="59684" y="57011"/>
                </a:lnTo>
                <a:lnTo>
                  <a:pt x="59086" y="57038"/>
                </a:lnTo>
                <a:lnTo>
                  <a:pt x="58487" y="57090"/>
                </a:lnTo>
                <a:lnTo>
                  <a:pt x="57951" y="57142"/>
                </a:lnTo>
                <a:lnTo>
                  <a:pt x="57352" y="57195"/>
                </a:lnTo>
                <a:lnTo>
                  <a:pt x="57100" y="70720"/>
                </a:lnTo>
                <a:lnTo>
                  <a:pt x="58897" y="71140"/>
                </a:lnTo>
                <a:lnTo>
                  <a:pt x="60913" y="71559"/>
                </a:lnTo>
                <a:lnTo>
                  <a:pt x="61953" y="71821"/>
                </a:lnTo>
                <a:lnTo>
                  <a:pt x="63025" y="72083"/>
                </a:lnTo>
                <a:lnTo>
                  <a:pt x="62899" y="57273"/>
                </a:lnTo>
                <a:lnTo>
                  <a:pt x="61355" y="57090"/>
                </a:lnTo>
                <a:lnTo>
                  <a:pt x="60535" y="57038"/>
                </a:lnTo>
                <a:lnTo>
                  <a:pt x="60126" y="57011"/>
                </a:lnTo>
                <a:lnTo>
                  <a:pt x="59684" y="57011"/>
                </a:lnTo>
                <a:close/>
                <a:moveTo>
                  <a:pt x="98256" y="40104"/>
                </a:moveTo>
                <a:lnTo>
                  <a:pt x="98256" y="40104"/>
                </a:lnTo>
                <a:lnTo>
                  <a:pt x="97657" y="39633"/>
                </a:lnTo>
                <a:lnTo>
                  <a:pt x="96995" y="39161"/>
                </a:lnTo>
                <a:lnTo>
                  <a:pt x="95546" y="38112"/>
                </a:lnTo>
                <a:lnTo>
                  <a:pt x="93907" y="37038"/>
                </a:lnTo>
                <a:lnTo>
                  <a:pt x="92205" y="35937"/>
                </a:lnTo>
                <a:lnTo>
                  <a:pt x="88550" y="33682"/>
                </a:lnTo>
                <a:lnTo>
                  <a:pt x="84894" y="31376"/>
                </a:lnTo>
                <a:lnTo>
                  <a:pt x="83098" y="30249"/>
                </a:lnTo>
                <a:lnTo>
                  <a:pt x="81428" y="29174"/>
                </a:lnTo>
                <a:lnTo>
                  <a:pt x="79852" y="28073"/>
                </a:lnTo>
                <a:lnTo>
                  <a:pt x="79128" y="27575"/>
                </a:lnTo>
                <a:lnTo>
                  <a:pt x="78466" y="27051"/>
                </a:lnTo>
                <a:lnTo>
                  <a:pt x="77836" y="26553"/>
                </a:lnTo>
                <a:lnTo>
                  <a:pt x="77237" y="26081"/>
                </a:lnTo>
                <a:lnTo>
                  <a:pt x="76733" y="25583"/>
                </a:lnTo>
                <a:lnTo>
                  <a:pt x="76292" y="25137"/>
                </a:lnTo>
                <a:lnTo>
                  <a:pt x="75850" y="24718"/>
                </a:lnTo>
                <a:lnTo>
                  <a:pt x="75535" y="24272"/>
                </a:lnTo>
                <a:lnTo>
                  <a:pt x="75283" y="23879"/>
                </a:lnTo>
                <a:lnTo>
                  <a:pt x="75126" y="23512"/>
                </a:lnTo>
                <a:lnTo>
                  <a:pt x="74716" y="22463"/>
                </a:lnTo>
                <a:lnTo>
                  <a:pt x="75189" y="22385"/>
                </a:lnTo>
                <a:lnTo>
                  <a:pt x="75661" y="22280"/>
                </a:lnTo>
                <a:lnTo>
                  <a:pt x="76039" y="22123"/>
                </a:lnTo>
                <a:lnTo>
                  <a:pt x="76418" y="21913"/>
                </a:lnTo>
                <a:lnTo>
                  <a:pt x="76701" y="21651"/>
                </a:lnTo>
                <a:lnTo>
                  <a:pt x="76827" y="21520"/>
                </a:lnTo>
                <a:lnTo>
                  <a:pt x="76922" y="21389"/>
                </a:lnTo>
                <a:lnTo>
                  <a:pt x="77016" y="21258"/>
                </a:lnTo>
                <a:lnTo>
                  <a:pt x="77048" y="21100"/>
                </a:lnTo>
                <a:lnTo>
                  <a:pt x="77111" y="20969"/>
                </a:lnTo>
                <a:lnTo>
                  <a:pt x="77111" y="20812"/>
                </a:lnTo>
                <a:lnTo>
                  <a:pt x="77079" y="20629"/>
                </a:lnTo>
                <a:lnTo>
                  <a:pt x="77048" y="20471"/>
                </a:lnTo>
                <a:lnTo>
                  <a:pt x="76985" y="20314"/>
                </a:lnTo>
                <a:lnTo>
                  <a:pt x="76890" y="20131"/>
                </a:lnTo>
                <a:lnTo>
                  <a:pt x="76764" y="20000"/>
                </a:lnTo>
                <a:lnTo>
                  <a:pt x="76638" y="19842"/>
                </a:lnTo>
                <a:lnTo>
                  <a:pt x="76481" y="19737"/>
                </a:lnTo>
                <a:lnTo>
                  <a:pt x="76292" y="19606"/>
                </a:lnTo>
                <a:lnTo>
                  <a:pt x="76071" y="19501"/>
                </a:lnTo>
                <a:lnTo>
                  <a:pt x="75850" y="19397"/>
                </a:lnTo>
                <a:lnTo>
                  <a:pt x="75630" y="19318"/>
                </a:lnTo>
                <a:lnTo>
                  <a:pt x="75378" y="19266"/>
                </a:lnTo>
                <a:lnTo>
                  <a:pt x="75126" y="19187"/>
                </a:lnTo>
                <a:lnTo>
                  <a:pt x="74873" y="19161"/>
                </a:lnTo>
                <a:lnTo>
                  <a:pt x="74590" y="19134"/>
                </a:lnTo>
                <a:lnTo>
                  <a:pt x="74306" y="19134"/>
                </a:lnTo>
                <a:lnTo>
                  <a:pt x="74149" y="19134"/>
                </a:lnTo>
                <a:lnTo>
                  <a:pt x="74180" y="18768"/>
                </a:lnTo>
                <a:lnTo>
                  <a:pt x="74243" y="18453"/>
                </a:lnTo>
                <a:lnTo>
                  <a:pt x="74338" y="18138"/>
                </a:lnTo>
                <a:lnTo>
                  <a:pt x="74464" y="17824"/>
                </a:lnTo>
                <a:lnTo>
                  <a:pt x="74747" y="17169"/>
                </a:lnTo>
                <a:lnTo>
                  <a:pt x="75094" y="16539"/>
                </a:lnTo>
                <a:lnTo>
                  <a:pt x="75504" y="15832"/>
                </a:lnTo>
                <a:lnTo>
                  <a:pt x="75945" y="15124"/>
                </a:lnTo>
                <a:lnTo>
                  <a:pt x="77079" y="13499"/>
                </a:lnTo>
                <a:lnTo>
                  <a:pt x="77678" y="12555"/>
                </a:lnTo>
                <a:lnTo>
                  <a:pt x="78340" y="11480"/>
                </a:lnTo>
                <a:lnTo>
                  <a:pt x="79033" y="10327"/>
                </a:lnTo>
                <a:lnTo>
                  <a:pt x="79758" y="8990"/>
                </a:lnTo>
                <a:lnTo>
                  <a:pt x="80483" y="7522"/>
                </a:lnTo>
                <a:lnTo>
                  <a:pt x="81271" y="5819"/>
                </a:lnTo>
                <a:lnTo>
                  <a:pt x="82027" y="3984"/>
                </a:lnTo>
                <a:lnTo>
                  <a:pt x="82405" y="2988"/>
                </a:lnTo>
                <a:lnTo>
                  <a:pt x="82783" y="1939"/>
                </a:lnTo>
                <a:lnTo>
                  <a:pt x="81334" y="1546"/>
                </a:lnTo>
                <a:lnTo>
                  <a:pt x="79915" y="1231"/>
                </a:lnTo>
                <a:lnTo>
                  <a:pt x="78592" y="943"/>
                </a:lnTo>
                <a:lnTo>
                  <a:pt x="77363" y="707"/>
                </a:lnTo>
                <a:lnTo>
                  <a:pt x="76228" y="498"/>
                </a:lnTo>
                <a:lnTo>
                  <a:pt x="75157" y="340"/>
                </a:lnTo>
                <a:lnTo>
                  <a:pt x="74117" y="209"/>
                </a:lnTo>
                <a:lnTo>
                  <a:pt x="73172" y="78"/>
                </a:lnTo>
                <a:lnTo>
                  <a:pt x="72258" y="26"/>
                </a:lnTo>
                <a:lnTo>
                  <a:pt x="71439" y="0"/>
                </a:lnTo>
                <a:lnTo>
                  <a:pt x="70619" y="26"/>
                </a:lnTo>
                <a:lnTo>
                  <a:pt x="69863" y="52"/>
                </a:lnTo>
                <a:lnTo>
                  <a:pt x="69107" y="131"/>
                </a:lnTo>
                <a:lnTo>
                  <a:pt x="68413" y="262"/>
                </a:lnTo>
                <a:lnTo>
                  <a:pt x="67752" y="393"/>
                </a:lnTo>
                <a:lnTo>
                  <a:pt x="67058" y="550"/>
                </a:lnTo>
                <a:lnTo>
                  <a:pt x="66397" y="733"/>
                </a:lnTo>
                <a:lnTo>
                  <a:pt x="65735" y="943"/>
                </a:lnTo>
                <a:lnTo>
                  <a:pt x="65105" y="1153"/>
                </a:lnTo>
                <a:lnTo>
                  <a:pt x="64443" y="1415"/>
                </a:lnTo>
                <a:lnTo>
                  <a:pt x="63119" y="2044"/>
                </a:lnTo>
                <a:lnTo>
                  <a:pt x="61670" y="2699"/>
                </a:lnTo>
                <a:lnTo>
                  <a:pt x="60126" y="3460"/>
                </a:lnTo>
                <a:lnTo>
                  <a:pt x="58392" y="4272"/>
                </a:lnTo>
                <a:lnTo>
                  <a:pt x="56439" y="5190"/>
                </a:lnTo>
                <a:lnTo>
                  <a:pt x="55367" y="5635"/>
                </a:lnTo>
                <a:lnTo>
                  <a:pt x="54264" y="6133"/>
                </a:lnTo>
                <a:lnTo>
                  <a:pt x="53413" y="6238"/>
                </a:lnTo>
                <a:lnTo>
                  <a:pt x="52626" y="6290"/>
                </a:lnTo>
                <a:lnTo>
                  <a:pt x="51869" y="6290"/>
                </a:lnTo>
                <a:lnTo>
                  <a:pt x="51207" y="6212"/>
                </a:lnTo>
                <a:lnTo>
                  <a:pt x="50577" y="6107"/>
                </a:lnTo>
                <a:lnTo>
                  <a:pt x="49947" y="5950"/>
                </a:lnTo>
                <a:lnTo>
                  <a:pt x="49380" y="5714"/>
                </a:lnTo>
                <a:lnTo>
                  <a:pt x="48844" y="5478"/>
                </a:lnTo>
                <a:lnTo>
                  <a:pt x="48277" y="5216"/>
                </a:lnTo>
                <a:lnTo>
                  <a:pt x="47804" y="4927"/>
                </a:lnTo>
                <a:lnTo>
                  <a:pt x="47331" y="4613"/>
                </a:lnTo>
                <a:lnTo>
                  <a:pt x="46827" y="4246"/>
                </a:lnTo>
                <a:lnTo>
                  <a:pt x="45945" y="3564"/>
                </a:lnTo>
                <a:lnTo>
                  <a:pt x="45000" y="2857"/>
                </a:lnTo>
                <a:lnTo>
                  <a:pt x="44558" y="2542"/>
                </a:lnTo>
                <a:lnTo>
                  <a:pt x="44086" y="2228"/>
                </a:lnTo>
                <a:lnTo>
                  <a:pt x="43613" y="1913"/>
                </a:lnTo>
                <a:lnTo>
                  <a:pt x="43077" y="1651"/>
                </a:lnTo>
                <a:lnTo>
                  <a:pt x="42542" y="1389"/>
                </a:lnTo>
                <a:lnTo>
                  <a:pt x="42006" y="1179"/>
                </a:lnTo>
                <a:lnTo>
                  <a:pt x="41376" y="996"/>
                </a:lnTo>
                <a:lnTo>
                  <a:pt x="40777" y="865"/>
                </a:lnTo>
                <a:lnTo>
                  <a:pt x="40115" y="786"/>
                </a:lnTo>
                <a:lnTo>
                  <a:pt x="39390" y="786"/>
                </a:lnTo>
                <a:lnTo>
                  <a:pt x="38634" y="812"/>
                </a:lnTo>
                <a:lnTo>
                  <a:pt x="37815" y="917"/>
                </a:lnTo>
                <a:lnTo>
                  <a:pt x="36964" y="1074"/>
                </a:lnTo>
                <a:lnTo>
                  <a:pt x="36018" y="1310"/>
                </a:lnTo>
                <a:lnTo>
                  <a:pt x="35042" y="1677"/>
                </a:lnTo>
                <a:lnTo>
                  <a:pt x="33970" y="2070"/>
                </a:lnTo>
                <a:lnTo>
                  <a:pt x="35073" y="3958"/>
                </a:lnTo>
                <a:lnTo>
                  <a:pt x="36144" y="5661"/>
                </a:lnTo>
                <a:lnTo>
                  <a:pt x="37184" y="7234"/>
                </a:lnTo>
                <a:lnTo>
                  <a:pt x="38161" y="8650"/>
                </a:lnTo>
                <a:lnTo>
                  <a:pt x="39138" y="9934"/>
                </a:lnTo>
                <a:lnTo>
                  <a:pt x="40084" y="11114"/>
                </a:lnTo>
                <a:lnTo>
                  <a:pt x="40934" y="12188"/>
                </a:lnTo>
                <a:lnTo>
                  <a:pt x="41722" y="13184"/>
                </a:lnTo>
                <a:lnTo>
                  <a:pt x="43172" y="14888"/>
                </a:lnTo>
                <a:lnTo>
                  <a:pt x="43834" y="15648"/>
                </a:lnTo>
                <a:lnTo>
                  <a:pt x="44401" y="16382"/>
                </a:lnTo>
                <a:lnTo>
                  <a:pt x="44873" y="17090"/>
                </a:lnTo>
                <a:lnTo>
                  <a:pt x="45315" y="17771"/>
                </a:lnTo>
                <a:lnTo>
                  <a:pt x="45472" y="18112"/>
                </a:lnTo>
                <a:lnTo>
                  <a:pt x="45630" y="18453"/>
                </a:lnTo>
                <a:lnTo>
                  <a:pt x="45756" y="18794"/>
                </a:lnTo>
                <a:lnTo>
                  <a:pt x="45882" y="19161"/>
                </a:lnTo>
                <a:lnTo>
                  <a:pt x="45378" y="19213"/>
                </a:lnTo>
                <a:lnTo>
                  <a:pt x="44905" y="19344"/>
                </a:lnTo>
                <a:lnTo>
                  <a:pt x="44527" y="19501"/>
                </a:lnTo>
                <a:lnTo>
                  <a:pt x="44180" y="19685"/>
                </a:lnTo>
                <a:lnTo>
                  <a:pt x="43897" y="19921"/>
                </a:lnTo>
                <a:lnTo>
                  <a:pt x="43771" y="20052"/>
                </a:lnTo>
                <a:lnTo>
                  <a:pt x="43676" y="20183"/>
                </a:lnTo>
                <a:lnTo>
                  <a:pt x="43581" y="20366"/>
                </a:lnTo>
                <a:lnTo>
                  <a:pt x="43550" y="20498"/>
                </a:lnTo>
                <a:lnTo>
                  <a:pt x="43518" y="20655"/>
                </a:lnTo>
                <a:lnTo>
                  <a:pt x="43455" y="20812"/>
                </a:lnTo>
                <a:lnTo>
                  <a:pt x="43518" y="20969"/>
                </a:lnTo>
                <a:lnTo>
                  <a:pt x="43550" y="21100"/>
                </a:lnTo>
                <a:lnTo>
                  <a:pt x="43581" y="21258"/>
                </a:lnTo>
                <a:lnTo>
                  <a:pt x="43676" y="21389"/>
                </a:lnTo>
                <a:lnTo>
                  <a:pt x="43771" y="21520"/>
                </a:lnTo>
                <a:lnTo>
                  <a:pt x="43897" y="21651"/>
                </a:lnTo>
                <a:lnTo>
                  <a:pt x="44180" y="21913"/>
                </a:lnTo>
                <a:lnTo>
                  <a:pt x="44527" y="22123"/>
                </a:lnTo>
                <a:lnTo>
                  <a:pt x="44905" y="22280"/>
                </a:lnTo>
                <a:lnTo>
                  <a:pt x="45378" y="22385"/>
                </a:lnTo>
                <a:lnTo>
                  <a:pt x="45882" y="22463"/>
                </a:lnTo>
                <a:lnTo>
                  <a:pt x="45819" y="22699"/>
                </a:lnTo>
                <a:lnTo>
                  <a:pt x="45756" y="22961"/>
                </a:lnTo>
                <a:lnTo>
                  <a:pt x="45598" y="23381"/>
                </a:lnTo>
                <a:lnTo>
                  <a:pt x="45346" y="23774"/>
                </a:lnTo>
                <a:lnTo>
                  <a:pt x="45000" y="24220"/>
                </a:lnTo>
                <a:lnTo>
                  <a:pt x="44621" y="24665"/>
                </a:lnTo>
                <a:lnTo>
                  <a:pt x="44180" y="25137"/>
                </a:lnTo>
                <a:lnTo>
                  <a:pt x="43644" y="25609"/>
                </a:lnTo>
                <a:lnTo>
                  <a:pt x="43046" y="26133"/>
                </a:lnTo>
                <a:lnTo>
                  <a:pt x="42415" y="26631"/>
                </a:lnTo>
                <a:lnTo>
                  <a:pt x="41722" y="27129"/>
                </a:lnTo>
                <a:lnTo>
                  <a:pt x="40997" y="27680"/>
                </a:lnTo>
                <a:lnTo>
                  <a:pt x="39390" y="28781"/>
                </a:lnTo>
                <a:lnTo>
                  <a:pt x="37657" y="29908"/>
                </a:lnTo>
                <a:lnTo>
                  <a:pt x="35798" y="31061"/>
                </a:lnTo>
                <a:lnTo>
                  <a:pt x="31985" y="33420"/>
                </a:lnTo>
                <a:lnTo>
                  <a:pt x="28172" y="35727"/>
                </a:lnTo>
                <a:lnTo>
                  <a:pt x="26376" y="36880"/>
                </a:lnTo>
                <a:lnTo>
                  <a:pt x="24674" y="38007"/>
                </a:lnTo>
                <a:lnTo>
                  <a:pt x="23130" y="39082"/>
                </a:lnTo>
                <a:lnTo>
                  <a:pt x="22373" y="39606"/>
                </a:lnTo>
                <a:lnTo>
                  <a:pt x="21743" y="40104"/>
                </a:lnTo>
                <a:lnTo>
                  <a:pt x="21018" y="40733"/>
                </a:lnTo>
                <a:lnTo>
                  <a:pt x="20294" y="41389"/>
                </a:lnTo>
                <a:lnTo>
                  <a:pt x="19569" y="42149"/>
                </a:lnTo>
                <a:lnTo>
                  <a:pt x="18781" y="42935"/>
                </a:lnTo>
                <a:lnTo>
                  <a:pt x="18025" y="43853"/>
                </a:lnTo>
                <a:lnTo>
                  <a:pt x="17237" y="44796"/>
                </a:lnTo>
                <a:lnTo>
                  <a:pt x="16449" y="45792"/>
                </a:lnTo>
                <a:lnTo>
                  <a:pt x="15630" y="46867"/>
                </a:lnTo>
                <a:lnTo>
                  <a:pt x="14842" y="48020"/>
                </a:lnTo>
                <a:lnTo>
                  <a:pt x="14023" y="49200"/>
                </a:lnTo>
                <a:lnTo>
                  <a:pt x="13235" y="50406"/>
                </a:lnTo>
                <a:lnTo>
                  <a:pt x="12415" y="51716"/>
                </a:lnTo>
                <a:lnTo>
                  <a:pt x="11628" y="53027"/>
                </a:lnTo>
                <a:lnTo>
                  <a:pt x="10840" y="54416"/>
                </a:lnTo>
                <a:lnTo>
                  <a:pt x="10084" y="55832"/>
                </a:lnTo>
                <a:lnTo>
                  <a:pt x="9327" y="57273"/>
                </a:lnTo>
                <a:lnTo>
                  <a:pt x="8539" y="58768"/>
                </a:lnTo>
                <a:lnTo>
                  <a:pt x="7815" y="60288"/>
                </a:lnTo>
                <a:lnTo>
                  <a:pt x="7090" y="61834"/>
                </a:lnTo>
                <a:lnTo>
                  <a:pt x="6397" y="63460"/>
                </a:lnTo>
                <a:lnTo>
                  <a:pt x="5766" y="65058"/>
                </a:lnTo>
                <a:lnTo>
                  <a:pt x="5073" y="66684"/>
                </a:lnTo>
                <a:lnTo>
                  <a:pt x="4474" y="68309"/>
                </a:lnTo>
                <a:lnTo>
                  <a:pt x="3876" y="69986"/>
                </a:lnTo>
                <a:lnTo>
                  <a:pt x="3340" y="71664"/>
                </a:lnTo>
                <a:lnTo>
                  <a:pt x="2804" y="73342"/>
                </a:lnTo>
                <a:lnTo>
                  <a:pt x="2331" y="75045"/>
                </a:lnTo>
                <a:lnTo>
                  <a:pt x="1890" y="76749"/>
                </a:lnTo>
                <a:lnTo>
                  <a:pt x="1481" y="78453"/>
                </a:lnTo>
                <a:lnTo>
                  <a:pt x="1134" y="80157"/>
                </a:lnTo>
                <a:lnTo>
                  <a:pt x="819" y="81861"/>
                </a:lnTo>
                <a:lnTo>
                  <a:pt x="535" y="83591"/>
                </a:lnTo>
                <a:lnTo>
                  <a:pt x="315" y="85268"/>
                </a:lnTo>
                <a:lnTo>
                  <a:pt x="157" y="86946"/>
                </a:lnTo>
                <a:lnTo>
                  <a:pt x="63" y="88597"/>
                </a:lnTo>
                <a:lnTo>
                  <a:pt x="0" y="90249"/>
                </a:lnTo>
                <a:lnTo>
                  <a:pt x="31" y="91900"/>
                </a:lnTo>
                <a:lnTo>
                  <a:pt x="94" y="93499"/>
                </a:lnTo>
                <a:lnTo>
                  <a:pt x="220" y="95124"/>
                </a:lnTo>
                <a:lnTo>
                  <a:pt x="441" y="96671"/>
                </a:lnTo>
                <a:lnTo>
                  <a:pt x="724" y="98217"/>
                </a:lnTo>
                <a:lnTo>
                  <a:pt x="882" y="98951"/>
                </a:lnTo>
                <a:lnTo>
                  <a:pt x="1071" y="99711"/>
                </a:lnTo>
                <a:lnTo>
                  <a:pt x="1260" y="100445"/>
                </a:lnTo>
                <a:lnTo>
                  <a:pt x="1481" y="101179"/>
                </a:lnTo>
                <a:lnTo>
                  <a:pt x="1701" y="101887"/>
                </a:lnTo>
                <a:lnTo>
                  <a:pt x="1953" y="102621"/>
                </a:lnTo>
                <a:lnTo>
                  <a:pt x="2237" y="103302"/>
                </a:lnTo>
                <a:lnTo>
                  <a:pt x="2552" y="104010"/>
                </a:lnTo>
                <a:lnTo>
                  <a:pt x="2867" y="104665"/>
                </a:lnTo>
                <a:lnTo>
                  <a:pt x="3214" y="105347"/>
                </a:lnTo>
                <a:lnTo>
                  <a:pt x="3560" y="106002"/>
                </a:lnTo>
                <a:lnTo>
                  <a:pt x="3907" y="106657"/>
                </a:lnTo>
                <a:lnTo>
                  <a:pt x="4348" y="107287"/>
                </a:lnTo>
                <a:lnTo>
                  <a:pt x="4758" y="107889"/>
                </a:lnTo>
                <a:lnTo>
                  <a:pt x="5199" y="108519"/>
                </a:lnTo>
                <a:lnTo>
                  <a:pt x="5640" y="109095"/>
                </a:lnTo>
                <a:lnTo>
                  <a:pt x="6144" y="109698"/>
                </a:lnTo>
                <a:lnTo>
                  <a:pt x="6649" y="110249"/>
                </a:lnTo>
                <a:lnTo>
                  <a:pt x="7184" y="110799"/>
                </a:lnTo>
                <a:lnTo>
                  <a:pt x="7752" y="111349"/>
                </a:lnTo>
                <a:lnTo>
                  <a:pt x="8319" y="111874"/>
                </a:lnTo>
                <a:lnTo>
                  <a:pt x="8918" y="112398"/>
                </a:lnTo>
                <a:lnTo>
                  <a:pt x="9548" y="112896"/>
                </a:lnTo>
                <a:lnTo>
                  <a:pt x="10210" y="113368"/>
                </a:lnTo>
                <a:lnTo>
                  <a:pt x="10903" y="113840"/>
                </a:lnTo>
                <a:lnTo>
                  <a:pt x="11565" y="114285"/>
                </a:lnTo>
                <a:lnTo>
                  <a:pt x="12289" y="114705"/>
                </a:lnTo>
                <a:lnTo>
                  <a:pt x="13046" y="115098"/>
                </a:lnTo>
                <a:lnTo>
                  <a:pt x="13834" y="115517"/>
                </a:lnTo>
                <a:lnTo>
                  <a:pt x="14653" y="115884"/>
                </a:lnTo>
                <a:lnTo>
                  <a:pt x="15441" y="116251"/>
                </a:lnTo>
                <a:lnTo>
                  <a:pt x="16323" y="116618"/>
                </a:lnTo>
                <a:lnTo>
                  <a:pt x="17174" y="116933"/>
                </a:lnTo>
                <a:lnTo>
                  <a:pt x="18119" y="117221"/>
                </a:lnTo>
                <a:lnTo>
                  <a:pt x="19033" y="117509"/>
                </a:lnTo>
                <a:lnTo>
                  <a:pt x="20010" y="117771"/>
                </a:lnTo>
                <a:lnTo>
                  <a:pt x="20987" y="118034"/>
                </a:lnTo>
                <a:lnTo>
                  <a:pt x="22027" y="118243"/>
                </a:lnTo>
                <a:lnTo>
                  <a:pt x="23067" y="118453"/>
                </a:lnTo>
                <a:lnTo>
                  <a:pt x="24138" y="118636"/>
                </a:lnTo>
                <a:lnTo>
                  <a:pt x="25241" y="118794"/>
                </a:lnTo>
                <a:lnTo>
                  <a:pt x="26407" y="118925"/>
                </a:lnTo>
                <a:lnTo>
                  <a:pt x="27542" y="119030"/>
                </a:lnTo>
                <a:lnTo>
                  <a:pt x="28739" y="119134"/>
                </a:lnTo>
                <a:lnTo>
                  <a:pt x="30000" y="119213"/>
                </a:lnTo>
                <a:lnTo>
                  <a:pt x="31228" y="119239"/>
                </a:lnTo>
                <a:lnTo>
                  <a:pt x="46481" y="119685"/>
                </a:lnTo>
                <a:lnTo>
                  <a:pt x="55178" y="119921"/>
                </a:lnTo>
                <a:lnTo>
                  <a:pt x="59117" y="120000"/>
                </a:lnTo>
                <a:lnTo>
                  <a:pt x="60000" y="120000"/>
                </a:lnTo>
                <a:lnTo>
                  <a:pt x="60913" y="120000"/>
                </a:lnTo>
                <a:lnTo>
                  <a:pt x="64821" y="119921"/>
                </a:lnTo>
                <a:lnTo>
                  <a:pt x="73518" y="119685"/>
                </a:lnTo>
                <a:lnTo>
                  <a:pt x="88771" y="119239"/>
                </a:lnTo>
                <a:lnTo>
                  <a:pt x="90031" y="119213"/>
                </a:lnTo>
                <a:lnTo>
                  <a:pt x="91260" y="119134"/>
                </a:lnTo>
                <a:lnTo>
                  <a:pt x="92457" y="119030"/>
                </a:lnTo>
                <a:lnTo>
                  <a:pt x="93623" y="118925"/>
                </a:lnTo>
                <a:lnTo>
                  <a:pt x="94758" y="118794"/>
                </a:lnTo>
                <a:lnTo>
                  <a:pt x="95861" y="118636"/>
                </a:lnTo>
                <a:lnTo>
                  <a:pt x="96964" y="118453"/>
                </a:lnTo>
                <a:lnTo>
                  <a:pt x="97972" y="118243"/>
                </a:lnTo>
                <a:lnTo>
                  <a:pt x="99012" y="118034"/>
                </a:lnTo>
                <a:lnTo>
                  <a:pt x="99989" y="117771"/>
                </a:lnTo>
                <a:lnTo>
                  <a:pt x="100966" y="117509"/>
                </a:lnTo>
                <a:lnTo>
                  <a:pt x="101911" y="117221"/>
                </a:lnTo>
                <a:lnTo>
                  <a:pt x="102825" y="116933"/>
                </a:lnTo>
                <a:lnTo>
                  <a:pt x="103707" y="116618"/>
                </a:lnTo>
                <a:lnTo>
                  <a:pt x="104558" y="116251"/>
                </a:lnTo>
                <a:lnTo>
                  <a:pt x="105409" y="115884"/>
                </a:lnTo>
                <a:lnTo>
                  <a:pt x="106165" y="115517"/>
                </a:lnTo>
                <a:lnTo>
                  <a:pt x="106953" y="115098"/>
                </a:lnTo>
                <a:lnTo>
                  <a:pt x="107710" y="114705"/>
                </a:lnTo>
                <a:lnTo>
                  <a:pt x="108434" y="114285"/>
                </a:lnTo>
                <a:lnTo>
                  <a:pt x="109128" y="113840"/>
                </a:lnTo>
                <a:lnTo>
                  <a:pt x="109789" y="113368"/>
                </a:lnTo>
                <a:lnTo>
                  <a:pt x="110483" y="112896"/>
                </a:lnTo>
                <a:lnTo>
                  <a:pt x="111081" y="112398"/>
                </a:lnTo>
                <a:lnTo>
                  <a:pt x="111680" y="111874"/>
                </a:lnTo>
                <a:lnTo>
                  <a:pt x="112279" y="111349"/>
                </a:lnTo>
                <a:lnTo>
                  <a:pt x="112815" y="110799"/>
                </a:lnTo>
                <a:lnTo>
                  <a:pt x="113350" y="110249"/>
                </a:lnTo>
                <a:lnTo>
                  <a:pt x="113886" y="109698"/>
                </a:lnTo>
                <a:lnTo>
                  <a:pt x="114359" y="109095"/>
                </a:lnTo>
                <a:lnTo>
                  <a:pt x="114800" y="108519"/>
                </a:lnTo>
                <a:lnTo>
                  <a:pt x="115241" y="107889"/>
                </a:lnTo>
                <a:lnTo>
                  <a:pt x="115682" y="107287"/>
                </a:lnTo>
                <a:lnTo>
                  <a:pt x="116092" y="106657"/>
                </a:lnTo>
                <a:lnTo>
                  <a:pt x="116439" y="106002"/>
                </a:lnTo>
                <a:lnTo>
                  <a:pt x="116785" y="105347"/>
                </a:lnTo>
                <a:lnTo>
                  <a:pt x="117132" y="104665"/>
                </a:lnTo>
                <a:lnTo>
                  <a:pt x="117478" y="104010"/>
                </a:lnTo>
                <a:lnTo>
                  <a:pt x="117762" y="103302"/>
                </a:lnTo>
                <a:lnTo>
                  <a:pt x="118046" y="102621"/>
                </a:lnTo>
                <a:lnTo>
                  <a:pt x="118298" y="101887"/>
                </a:lnTo>
                <a:lnTo>
                  <a:pt x="118518" y="101179"/>
                </a:lnTo>
                <a:lnTo>
                  <a:pt x="118739" y="100445"/>
                </a:lnTo>
                <a:lnTo>
                  <a:pt x="118928" y="99711"/>
                </a:lnTo>
                <a:lnTo>
                  <a:pt x="119149" y="98951"/>
                </a:lnTo>
                <a:lnTo>
                  <a:pt x="119306" y="98217"/>
                </a:lnTo>
                <a:lnTo>
                  <a:pt x="119558" y="96671"/>
                </a:lnTo>
                <a:lnTo>
                  <a:pt x="119779" y="95124"/>
                </a:lnTo>
                <a:lnTo>
                  <a:pt x="119905" y="93499"/>
                </a:lnTo>
                <a:lnTo>
                  <a:pt x="119968" y="91900"/>
                </a:lnTo>
                <a:lnTo>
                  <a:pt x="120000" y="90249"/>
                </a:lnTo>
                <a:lnTo>
                  <a:pt x="119936" y="88597"/>
                </a:lnTo>
                <a:lnTo>
                  <a:pt x="119842" y="86946"/>
                </a:lnTo>
                <a:lnTo>
                  <a:pt x="119684" y="85268"/>
                </a:lnTo>
                <a:lnTo>
                  <a:pt x="119464" y="83591"/>
                </a:lnTo>
                <a:lnTo>
                  <a:pt x="119212" y="81861"/>
                </a:lnTo>
                <a:lnTo>
                  <a:pt x="118865" y="80157"/>
                </a:lnTo>
                <a:lnTo>
                  <a:pt x="118518" y="78453"/>
                </a:lnTo>
                <a:lnTo>
                  <a:pt x="118140" y="76749"/>
                </a:lnTo>
                <a:lnTo>
                  <a:pt x="117699" y="75045"/>
                </a:lnTo>
                <a:lnTo>
                  <a:pt x="117195" y="73342"/>
                </a:lnTo>
                <a:lnTo>
                  <a:pt x="116659" y="71664"/>
                </a:lnTo>
                <a:lnTo>
                  <a:pt x="116123" y="69986"/>
                </a:lnTo>
                <a:lnTo>
                  <a:pt x="115525" y="68309"/>
                </a:lnTo>
                <a:lnTo>
                  <a:pt x="114926" y="66684"/>
                </a:lnTo>
                <a:lnTo>
                  <a:pt x="114264" y="65058"/>
                </a:lnTo>
                <a:lnTo>
                  <a:pt x="113602" y="63460"/>
                </a:lnTo>
                <a:lnTo>
                  <a:pt x="112909" y="61834"/>
                </a:lnTo>
                <a:lnTo>
                  <a:pt x="112216" y="60288"/>
                </a:lnTo>
                <a:lnTo>
                  <a:pt x="111460" y="58768"/>
                </a:lnTo>
                <a:lnTo>
                  <a:pt x="110703" y="57273"/>
                </a:lnTo>
                <a:lnTo>
                  <a:pt x="109915" y="55832"/>
                </a:lnTo>
                <a:lnTo>
                  <a:pt x="109159" y="54416"/>
                </a:lnTo>
                <a:lnTo>
                  <a:pt x="108371" y="53027"/>
                </a:lnTo>
                <a:lnTo>
                  <a:pt x="107584" y="51716"/>
                </a:lnTo>
                <a:lnTo>
                  <a:pt x="106764" y="50406"/>
                </a:lnTo>
                <a:lnTo>
                  <a:pt x="105976" y="49200"/>
                </a:lnTo>
                <a:lnTo>
                  <a:pt x="105157" y="48020"/>
                </a:lnTo>
                <a:lnTo>
                  <a:pt x="104369" y="46867"/>
                </a:lnTo>
                <a:lnTo>
                  <a:pt x="103581" y="45792"/>
                </a:lnTo>
                <a:lnTo>
                  <a:pt x="102762" y="44796"/>
                </a:lnTo>
                <a:lnTo>
                  <a:pt x="102006" y="43853"/>
                </a:lnTo>
                <a:lnTo>
                  <a:pt x="101218" y="42935"/>
                </a:lnTo>
                <a:lnTo>
                  <a:pt x="100462" y="42149"/>
                </a:lnTo>
                <a:lnTo>
                  <a:pt x="99705" y="41389"/>
                </a:lnTo>
                <a:lnTo>
                  <a:pt x="98981" y="40733"/>
                </a:lnTo>
                <a:lnTo>
                  <a:pt x="98256" y="40104"/>
                </a:lnTo>
                <a:close/>
                <a:moveTo>
                  <a:pt x="84201" y="86631"/>
                </a:moveTo>
                <a:lnTo>
                  <a:pt x="84201" y="86631"/>
                </a:lnTo>
                <a:lnTo>
                  <a:pt x="84107" y="87103"/>
                </a:lnTo>
                <a:lnTo>
                  <a:pt x="84044" y="87549"/>
                </a:lnTo>
                <a:lnTo>
                  <a:pt x="83918" y="88047"/>
                </a:lnTo>
                <a:lnTo>
                  <a:pt x="83792" y="88492"/>
                </a:lnTo>
                <a:lnTo>
                  <a:pt x="83634" y="88938"/>
                </a:lnTo>
                <a:lnTo>
                  <a:pt x="83476" y="89384"/>
                </a:lnTo>
                <a:lnTo>
                  <a:pt x="83287" y="89829"/>
                </a:lnTo>
                <a:lnTo>
                  <a:pt x="83098" y="90275"/>
                </a:lnTo>
                <a:lnTo>
                  <a:pt x="82846" y="90694"/>
                </a:lnTo>
                <a:lnTo>
                  <a:pt x="82594" y="91140"/>
                </a:lnTo>
                <a:lnTo>
                  <a:pt x="82058" y="91979"/>
                </a:lnTo>
                <a:lnTo>
                  <a:pt x="81428" y="92844"/>
                </a:lnTo>
                <a:lnTo>
                  <a:pt x="80703" y="93682"/>
                </a:lnTo>
                <a:lnTo>
                  <a:pt x="80325" y="94076"/>
                </a:lnTo>
                <a:lnTo>
                  <a:pt x="79947" y="94442"/>
                </a:lnTo>
                <a:lnTo>
                  <a:pt x="79506" y="94809"/>
                </a:lnTo>
                <a:lnTo>
                  <a:pt x="79065" y="95203"/>
                </a:lnTo>
                <a:lnTo>
                  <a:pt x="78623" y="95543"/>
                </a:lnTo>
                <a:lnTo>
                  <a:pt x="78182" y="95884"/>
                </a:lnTo>
                <a:lnTo>
                  <a:pt x="77678" y="96199"/>
                </a:lnTo>
                <a:lnTo>
                  <a:pt x="77174" y="96539"/>
                </a:lnTo>
                <a:lnTo>
                  <a:pt x="76670" y="96854"/>
                </a:lnTo>
                <a:lnTo>
                  <a:pt x="76134" y="97142"/>
                </a:lnTo>
                <a:lnTo>
                  <a:pt x="75567" y="97431"/>
                </a:lnTo>
                <a:lnTo>
                  <a:pt x="75000" y="97693"/>
                </a:lnTo>
                <a:lnTo>
                  <a:pt x="73802" y="98243"/>
                </a:lnTo>
                <a:lnTo>
                  <a:pt x="72542" y="98715"/>
                </a:lnTo>
                <a:lnTo>
                  <a:pt x="71943" y="98925"/>
                </a:lnTo>
                <a:lnTo>
                  <a:pt x="71313" y="99082"/>
                </a:lnTo>
                <a:lnTo>
                  <a:pt x="70651" y="99213"/>
                </a:lnTo>
                <a:lnTo>
                  <a:pt x="70052" y="99397"/>
                </a:lnTo>
                <a:lnTo>
                  <a:pt x="69642" y="104062"/>
                </a:lnTo>
                <a:lnTo>
                  <a:pt x="69611" y="104298"/>
                </a:lnTo>
                <a:lnTo>
                  <a:pt x="69548" y="104508"/>
                </a:lnTo>
                <a:lnTo>
                  <a:pt x="69453" y="104744"/>
                </a:lnTo>
                <a:lnTo>
                  <a:pt x="69327" y="104954"/>
                </a:lnTo>
                <a:lnTo>
                  <a:pt x="69138" y="105190"/>
                </a:lnTo>
                <a:lnTo>
                  <a:pt x="68949" y="105373"/>
                </a:lnTo>
                <a:lnTo>
                  <a:pt x="68728" y="105557"/>
                </a:lnTo>
                <a:lnTo>
                  <a:pt x="68508" y="105714"/>
                </a:lnTo>
                <a:lnTo>
                  <a:pt x="68256" y="105871"/>
                </a:lnTo>
                <a:lnTo>
                  <a:pt x="67972" y="106028"/>
                </a:lnTo>
                <a:lnTo>
                  <a:pt x="67689" y="106133"/>
                </a:lnTo>
                <a:lnTo>
                  <a:pt x="67342" y="106238"/>
                </a:lnTo>
                <a:lnTo>
                  <a:pt x="67027" y="106317"/>
                </a:lnTo>
                <a:lnTo>
                  <a:pt x="66712" y="106395"/>
                </a:lnTo>
                <a:lnTo>
                  <a:pt x="66365" y="106422"/>
                </a:lnTo>
                <a:lnTo>
                  <a:pt x="66018" y="106448"/>
                </a:lnTo>
                <a:lnTo>
                  <a:pt x="65640" y="106448"/>
                </a:lnTo>
                <a:lnTo>
                  <a:pt x="65294" y="106422"/>
                </a:lnTo>
                <a:lnTo>
                  <a:pt x="64947" y="106369"/>
                </a:lnTo>
                <a:lnTo>
                  <a:pt x="64663" y="106290"/>
                </a:lnTo>
                <a:lnTo>
                  <a:pt x="64348" y="106212"/>
                </a:lnTo>
                <a:lnTo>
                  <a:pt x="64033" y="106107"/>
                </a:lnTo>
                <a:lnTo>
                  <a:pt x="63781" y="105976"/>
                </a:lnTo>
                <a:lnTo>
                  <a:pt x="63529" y="105845"/>
                </a:lnTo>
                <a:lnTo>
                  <a:pt x="63308" y="105688"/>
                </a:lnTo>
                <a:lnTo>
                  <a:pt x="63119" y="105504"/>
                </a:lnTo>
                <a:lnTo>
                  <a:pt x="62962" y="105321"/>
                </a:lnTo>
                <a:lnTo>
                  <a:pt x="62804" y="105137"/>
                </a:lnTo>
                <a:lnTo>
                  <a:pt x="62710" y="104901"/>
                </a:lnTo>
                <a:lnTo>
                  <a:pt x="62615" y="104665"/>
                </a:lnTo>
                <a:lnTo>
                  <a:pt x="62584" y="104456"/>
                </a:lnTo>
                <a:lnTo>
                  <a:pt x="62552" y="104220"/>
                </a:lnTo>
                <a:lnTo>
                  <a:pt x="62615" y="100471"/>
                </a:lnTo>
                <a:lnTo>
                  <a:pt x="62174" y="100498"/>
                </a:lnTo>
                <a:lnTo>
                  <a:pt x="61764" y="100524"/>
                </a:lnTo>
                <a:lnTo>
                  <a:pt x="61323" y="100550"/>
                </a:lnTo>
                <a:lnTo>
                  <a:pt x="60882" y="100576"/>
                </a:lnTo>
                <a:lnTo>
                  <a:pt x="60063" y="100550"/>
                </a:lnTo>
                <a:lnTo>
                  <a:pt x="59306" y="100524"/>
                </a:lnTo>
                <a:lnTo>
                  <a:pt x="57794" y="100445"/>
                </a:lnTo>
                <a:lnTo>
                  <a:pt x="57920" y="104220"/>
                </a:lnTo>
                <a:lnTo>
                  <a:pt x="57888" y="104456"/>
                </a:lnTo>
                <a:lnTo>
                  <a:pt x="57857" y="104665"/>
                </a:lnTo>
                <a:lnTo>
                  <a:pt x="57762" y="104875"/>
                </a:lnTo>
                <a:lnTo>
                  <a:pt x="57668" y="105111"/>
                </a:lnTo>
                <a:lnTo>
                  <a:pt x="57510" y="105294"/>
                </a:lnTo>
                <a:lnTo>
                  <a:pt x="57352" y="105478"/>
                </a:lnTo>
                <a:lnTo>
                  <a:pt x="57132" y="105661"/>
                </a:lnTo>
                <a:lnTo>
                  <a:pt x="56911" y="105819"/>
                </a:lnTo>
                <a:lnTo>
                  <a:pt x="56659" y="105950"/>
                </a:lnTo>
                <a:lnTo>
                  <a:pt x="56407" y="106081"/>
                </a:lnTo>
                <a:lnTo>
                  <a:pt x="56123" y="106186"/>
                </a:lnTo>
                <a:lnTo>
                  <a:pt x="55840" y="106264"/>
                </a:lnTo>
                <a:lnTo>
                  <a:pt x="55525" y="106343"/>
                </a:lnTo>
                <a:lnTo>
                  <a:pt x="55147" y="106395"/>
                </a:lnTo>
                <a:lnTo>
                  <a:pt x="54831" y="106422"/>
                </a:lnTo>
                <a:lnTo>
                  <a:pt x="54485" y="106422"/>
                </a:lnTo>
                <a:lnTo>
                  <a:pt x="54138" y="106395"/>
                </a:lnTo>
                <a:lnTo>
                  <a:pt x="53760" y="106369"/>
                </a:lnTo>
                <a:lnTo>
                  <a:pt x="53413" y="106290"/>
                </a:lnTo>
                <a:lnTo>
                  <a:pt x="53098" y="106212"/>
                </a:lnTo>
                <a:lnTo>
                  <a:pt x="52783" y="106107"/>
                </a:lnTo>
                <a:lnTo>
                  <a:pt x="52500" y="105976"/>
                </a:lnTo>
                <a:lnTo>
                  <a:pt x="52247" y="105845"/>
                </a:lnTo>
                <a:lnTo>
                  <a:pt x="51964" y="105688"/>
                </a:lnTo>
                <a:lnTo>
                  <a:pt x="51712" y="105530"/>
                </a:lnTo>
                <a:lnTo>
                  <a:pt x="51523" y="105347"/>
                </a:lnTo>
                <a:lnTo>
                  <a:pt x="51334" y="105137"/>
                </a:lnTo>
                <a:lnTo>
                  <a:pt x="51176" y="104901"/>
                </a:lnTo>
                <a:lnTo>
                  <a:pt x="51050" y="104692"/>
                </a:lnTo>
                <a:lnTo>
                  <a:pt x="50955" y="104482"/>
                </a:lnTo>
                <a:lnTo>
                  <a:pt x="50861" y="104246"/>
                </a:lnTo>
                <a:lnTo>
                  <a:pt x="50829" y="104010"/>
                </a:lnTo>
                <a:lnTo>
                  <a:pt x="50420" y="99318"/>
                </a:lnTo>
                <a:lnTo>
                  <a:pt x="49569" y="99082"/>
                </a:lnTo>
                <a:lnTo>
                  <a:pt x="48750" y="98820"/>
                </a:lnTo>
                <a:lnTo>
                  <a:pt x="47930" y="98558"/>
                </a:lnTo>
                <a:lnTo>
                  <a:pt x="47205" y="98269"/>
                </a:lnTo>
                <a:lnTo>
                  <a:pt x="46449" y="97955"/>
                </a:lnTo>
                <a:lnTo>
                  <a:pt x="45756" y="97614"/>
                </a:lnTo>
                <a:lnTo>
                  <a:pt x="45031" y="97273"/>
                </a:lnTo>
                <a:lnTo>
                  <a:pt x="44401" y="96906"/>
                </a:lnTo>
                <a:lnTo>
                  <a:pt x="43707" y="96408"/>
                </a:lnTo>
                <a:lnTo>
                  <a:pt x="43014" y="95910"/>
                </a:lnTo>
                <a:lnTo>
                  <a:pt x="42384" y="95386"/>
                </a:lnTo>
                <a:lnTo>
                  <a:pt x="41722" y="94783"/>
                </a:lnTo>
                <a:lnTo>
                  <a:pt x="41123" y="94207"/>
                </a:lnTo>
                <a:lnTo>
                  <a:pt x="40556" y="93551"/>
                </a:lnTo>
                <a:lnTo>
                  <a:pt x="39989" y="92896"/>
                </a:lnTo>
                <a:lnTo>
                  <a:pt x="39453" y="92214"/>
                </a:lnTo>
                <a:lnTo>
                  <a:pt x="38981" y="91454"/>
                </a:lnTo>
                <a:lnTo>
                  <a:pt x="38508" y="90694"/>
                </a:lnTo>
                <a:lnTo>
                  <a:pt x="38035" y="89960"/>
                </a:lnTo>
                <a:lnTo>
                  <a:pt x="37626" y="89148"/>
                </a:lnTo>
                <a:lnTo>
                  <a:pt x="37247" y="88335"/>
                </a:lnTo>
                <a:lnTo>
                  <a:pt x="36869" y="87496"/>
                </a:lnTo>
                <a:lnTo>
                  <a:pt x="36523" y="86657"/>
                </a:lnTo>
                <a:lnTo>
                  <a:pt x="36207" y="85766"/>
                </a:lnTo>
                <a:lnTo>
                  <a:pt x="36176" y="85399"/>
                </a:lnTo>
                <a:lnTo>
                  <a:pt x="36207" y="85032"/>
                </a:lnTo>
                <a:lnTo>
                  <a:pt x="36271" y="84665"/>
                </a:lnTo>
                <a:lnTo>
                  <a:pt x="36365" y="84325"/>
                </a:lnTo>
                <a:lnTo>
                  <a:pt x="36491" y="84010"/>
                </a:lnTo>
                <a:lnTo>
                  <a:pt x="36712" y="83722"/>
                </a:lnTo>
                <a:lnTo>
                  <a:pt x="36932" y="83433"/>
                </a:lnTo>
                <a:lnTo>
                  <a:pt x="37153" y="83171"/>
                </a:lnTo>
                <a:lnTo>
                  <a:pt x="37436" y="82961"/>
                </a:lnTo>
                <a:lnTo>
                  <a:pt x="37720" y="82752"/>
                </a:lnTo>
                <a:lnTo>
                  <a:pt x="38067" y="82595"/>
                </a:lnTo>
                <a:lnTo>
                  <a:pt x="38445" y="82463"/>
                </a:lnTo>
                <a:lnTo>
                  <a:pt x="38823" y="82359"/>
                </a:lnTo>
                <a:lnTo>
                  <a:pt x="39233" y="82306"/>
                </a:lnTo>
                <a:lnTo>
                  <a:pt x="39642" y="82280"/>
                </a:lnTo>
                <a:lnTo>
                  <a:pt x="40115" y="82280"/>
                </a:lnTo>
                <a:lnTo>
                  <a:pt x="40588" y="82332"/>
                </a:lnTo>
                <a:lnTo>
                  <a:pt x="41029" y="82437"/>
                </a:lnTo>
                <a:lnTo>
                  <a:pt x="41470" y="82542"/>
                </a:lnTo>
                <a:lnTo>
                  <a:pt x="41911" y="82699"/>
                </a:lnTo>
                <a:lnTo>
                  <a:pt x="42321" y="82909"/>
                </a:lnTo>
                <a:lnTo>
                  <a:pt x="42699" y="83119"/>
                </a:lnTo>
                <a:lnTo>
                  <a:pt x="43077" y="83381"/>
                </a:lnTo>
                <a:lnTo>
                  <a:pt x="43424" y="83669"/>
                </a:lnTo>
                <a:lnTo>
                  <a:pt x="43771" y="83958"/>
                </a:lnTo>
                <a:lnTo>
                  <a:pt x="44054" y="84272"/>
                </a:lnTo>
                <a:lnTo>
                  <a:pt x="44338" y="84613"/>
                </a:lnTo>
                <a:lnTo>
                  <a:pt x="44558" y="85006"/>
                </a:lnTo>
                <a:lnTo>
                  <a:pt x="44747" y="85347"/>
                </a:lnTo>
                <a:lnTo>
                  <a:pt x="44873" y="85740"/>
                </a:lnTo>
                <a:lnTo>
                  <a:pt x="45000" y="86133"/>
                </a:lnTo>
                <a:lnTo>
                  <a:pt x="45063" y="86553"/>
                </a:lnTo>
                <a:lnTo>
                  <a:pt x="45252" y="87051"/>
                </a:lnTo>
                <a:lnTo>
                  <a:pt x="45409" y="87522"/>
                </a:lnTo>
                <a:lnTo>
                  <a:pt x="45598" y="88020"/>
                </a:lnTo>
                <a:lnTo>
                  <a:pt x="45819" y="88466"/>
                </a:lnTo>
                <a:lnTo>
                  <a:pt x="46039" y="88885"/>
                </a:lnTo>
                <a:lnTo>
                  <a:pt x="46292" y="89305"/>
                </a:lnTo>
                <a:lnTo>
                  <a:pt x="46544" y="89672"/>
                </a:lnTo>
                <a:lnTo>
                  <a:pt x="46827" y="90039"/>
                </a:lnTo>
                <a:lnTo>
                  <a:pt x="47142" y="90406"/>
                </a:lnTo>
                <a:lnTo>
                  <a:pt x="47457" y="90773"/>
                </a:lnTo>
                <a:lnTo>
                  <a:pt x="47773" y="91087"/>
                </a:lnTo>
                <a:lnTo>
                  <a:pt x="48119" y="91402"/>
                </a:lnTo>
                <a:lnTo>
                  <a:pt x="48466" y="91716"/>
                </a:lnTo>
                <a:lnTo>
                  <a:pt x="48876" y="92005"/>
                </a:lnTo>
                <a:lnTo>
                  <a:pt x="49695" y="92608"/>
                </a:lnTo>
                <a:lnTo>
                  <a:pt x="48592" y="78374"/>
                </a:lnTo>
                <a:lnTo>
                  <a:pt x="47489" y="78034"/>
                </a:lnTo>
                <a:lnTo>
                  <a:pt x="46449" y="77640"/>
                </a:lnTo>
                <a:lnTo>
                  <a:pt x="45567" y="77300"/>
                </a:lnTo>
                <a:lnTo>
                  <a:pt x="44747" y="76985"/>
                </a:lnTo>
                <a:lnTo>
                  <a:pt x="43771" y="76487"/>
                </a:lnTo>
                <a:lnTo>
                  <a:pt x="42825" y="75937"/>
                </a:lnTo>
                <a:lnTo>
                  <a:pt x="42384" y="75648"/>
                </a:lnTo>
                <a:lnTo>
                  <a:pt x="41974" y="75360"/>
                </a:lnTo>
                <a:lnTo>
                  <a:pt x="41533" y="75072"/>
                </a:lnTo>
                <a:lnTo>
                  <a:pt x="41155" y="74757"/>
                </a:lnTo>
                <a:lnTo>
                  <a:pt x="40777" y="74442"/>
                </a:lnTo>
                <a:lnTo>
                  <a:pt x="40430" y="74102"/>
                </a:lnTo>
                <a:lnTo>
                  <a:pt x="40115" y="73787"/>
                </a:lnTo>
                <a:lnTo>
                  <a:pt x="39768" y="73420"/>
                </a:lnTo>
                <a:lnTo>
                  <a:pt x="39453" y="73053"/>
                </a:lnTo>
                <a:lnTo>
                  <a:pt x="39170" y="72712"/>
                </a:lnTo>
                <a:lnTo>
                  <a:pt x="38918" y="72346"/>
                </a:lnTo>
                <a:lnTo>
                  <a:pt x="38665" y="71926"/>
                </a:lnTo>
                <a:lnTo>
                  <a:pt x="38193" y="71166"/>
                </a:lnTo>
                <a:lnTo>
                  <a:pt x="37815" y="70353"/>
                </a:lnTo>
                <a:lnTo>
                  <a:pt x="37500" y="69567"/>
                </a:lnTo>
                <a:lnTo>
                  <a:pt x="37247" y="68728"/>
                </a:lnTo>
                <a:lnTo>
                  <a:pt x="37090" y="67889"/>
                </a:lnTo>
                <a:lnTo>
                  <a:pt x="36964" y="67024"/>
                </a:lnTo>
                <a:lnTo>
                  <a:pt x="36932" y="66133"/>
                </a:lnTo>
                <a:lnTo>
                  <a:pt x="36964" y="65268"/>
                </a:lnTo>
                <a:lnTo>
                  <a:pt x="37027" y="64429"/>
                </a:lnTo>
                <a:lnTo>
                  <a:pt x="37153" y="63669"/>
                </a:lnTo>
                <a:lnTo>
                  <a:pt x="37342" y="62883"/>
                </a:lnTo>
                <a:lnTo>
                  <a:pt x="37563" y="62123"/>
                </a:lnTo>
                <a:lnTo>
                  <a:pt x="37846" y="61363"/>
                </a:lnTo>
                <a:lnTo>
                  <a:pt x="38193" y="60655"/>
                </a:lnTo>
                <a:lnTo>
                  <a:pt x="38602" y="59921"/>
                </a:lnTo>
                <a:lnTo>
                  <a:pt x="39044" y="59239"/>
                </a:lnTo>
                <a:lnTo>
                  <a:pt x="39516" y="58558"/>
                </a:lnTo>
                <a:lnTo>
                  <a:pt x="40021" y="57903"/>
                </a:lnTo>
                <a:lnTo>
                  <a:pt x="40619" y="57273"/>
                </a:lnTo>
                <a:lnTo>
                  <a:pt x="41218" y="56697"/>
                </a:lnTo>
                <a:lnTo>
                  <a:pt x="41880" y="56094"/>
                </a:lnTo>
                <a:lnTo>
                  <a:pt x="42542" y="55570"/>
                </a:lnTo>
                <a:lnTo>
                  <a:pt x="43235" y="55072"/>
                </a:lnTo>
                <a:lnTo>
                  <a:pt x="43991" y="54574"/>
                </a:lnTo>
                <a:lnTo>
                  <a:pt x="44527" y="54233"/>
                </a:lnTo>
                <a:lnTo>
                  <a:pt x="45126" y="53944"/>
                </a:lnTo>
                <a:lnTo>
                  <a:pt x="45787" y="53630"/>
                </a:lnTo>
                <a:lnTo>
                  <a:pt x="46449" y="53315"/>
                </a:lnTo>
                <a:lnTo>
                  <a:pt x="47205" y="53053"/>
                </a:lnTo>
                <a:lnTo>
                  <a:pt x="47930" y="52765"/>
                </a:lnTo>
                <a:lnTo>
                  <a:pt x="48750" y="52503"/>
                </a:lnTo>
                <a:lnTo>
                  <a:pt x="49600" y="52241"/>
                </a:lnTo>
                <a:lnTo>
                  <a:pt x="50105" y="47077"/>
                </a:lnTo>
                <a:lnTo>
                  <a:pt x="50168" y="46815"/>
                </a:lnTo>
                <a:lnTo>
                  <a:pt x="50231" y="46579"/>
                </a:lnTo>
                <a:lnTo>
                  <a:pt x="50388" y="46343"/>
                </a:lnTo>
                <a:lnTo>
                  <a:pt x="50514" y="46081"/>
                </a:lnTo>
                <a:lnTo>
                  <a:pt x="50703" y="45845"/>
                </a:lnTo>
                <a:lnTo>
                  <a:pt x="50892" y="45635"/>
                </a:lnTo>
                <a:lnTo>
                  <a:pt x="51113" y="45452"/>
                </a:lnTo>
                <a:lnTo>
                  <a:pt x="51365" y="45268"/>
                </a:lnTo>
                <a:lnTo>
                  <a:pt x="51649" y="45085"/>
                </a:lnTo>
                <a:lnTo>
                  <a:pt x="51932" y="44927"/>
                </a:lnTo>
                <a:lnTo>
                  <a:pt x="52279" y="44796"/>
                </a:lnTo>
                <a:lnTo>
                  <a:pt x="52594" y="44665"/>
                </a:lnTo>
                <a:lnTo>
                  <a:pt x="52941" y="44560"/>
                </a:lnTo>
                <a:lnTo>
                  <a:pt x="53287" y="44482"/>
                </a:lnTo>
                <a:lnTo>
                  <a:pt x="53665" y="44429"/>
                </a:lnTo>
                <a:lnTo>
                  <a:pt x="54075" y="44403"/>
                </a:lnTo>
                <a:lnTo>
                  <a:pt x="54422" y="44403"/>
                </a:lnTo>
                <a:lnTo>
                  <a:pt x="54800" y="44429"/>
                </a:lnTo>
                <a:lnTo>
                  <a:pt x="55147" y="44482"/>
                </a:lnTo>
                <a:lnTo>
                  <a:pt x="55462" y="44560"/>
                </a:lnTo>
                <a:lnTo>
                  <a:pt x="55808" y="44639"/>
                </a:lnTo>
                <a:lnTo>
                  <a:pt x="56123" y="44770"/>
                </a:lnTo>
                <a:lnTo>
                  <a:pt x="56376" y="44901"/>
                </a:lnTo>
                <a:lnTo>
                  <a:pt x="56628" y="45058"/>
                </a:lnTo>
                <a:lnTo>
                  <a:pt x="56880" y="45216"/>
                </a:lnTo>
                <a:lnTo>
                  <a:pt x="57069" y="45399"/>
                </a:lnTo>
                <a:lnTo>
                  <a:pt x="57289" y="45609"/>
                </a:lnTo>
                <a:lnTo>
                  <a:pt x="57415" y="45819"/>
                </a:lnTo>
                <a:lnTo>
                  <a:pt x="57542" y="46028"/>
                </a:lnTo>
                <a:lnTo>
                  <a:pt x="57636" y="46290"/>
                </a:lnTo>
                <a:lnTo>
                  <a:pt x="57668" y="46526"/>
                </a:lnTo>
                <a:lnTo>
                  <a:pt x="57699" y="46762"/>
                </a:lnTo>
                <a:lnTo>
                  <a:pt x="57542" y="50956"/>
                </a:lnTo>
                <a:lnTo>
                  <a:pt x="58266" y="50930"/>
                </a:lnTo>
                <a:lnTo>
                  <a:pt x="58644" y="50904"/>
                </a:lnTo>
                <a:lnTo>
                  <a:pt x="59023" y="50878"/>
                </a:lnTo>
                <a:lnTo>
                  <a:pt x="60000" y="50904"/>
                </a:lnTo>
                <a:lnTo>
                  <a:pt x="60945" y="50956"/>
                </a:lnTo>
                <a:lnTo>
                  <a:pt x="62773" y="51087"/>
                </a:lnTo>
                <a:lnTo>
                  <a:pt x="62678" y="46762"/>
                </a:lnTo>
                <a:lnTo>
                  <a:pt x="62710" y="46500"/>
                </a:lnTo>
                <a:lnTo>
                  <a:pt x="62741" y="46264"/>
                </a:lnTo>
                <a:lnTo>
                  <a:pt x="62836" y="46002"/>
                </a:lnTo>
                <a:lnTo>
                  <a:pt x="62962" y="45792"/>
                </a:lnTo>
                <a:lnTo>
                  <a:pt x="63088" y="45583"/>
                </a:lnTo>
                <a:lnTo>
                  <a:pt x="63277" y="45373"/>
                </a:lnTo>
                <a:lnTo>
                  <a:pt x="63497" y="45216"/>
                </a:lnTo>
                <a:lnTo>
                  <a:pt x="63718" y="45032"/>
                </a:lnTo>
                <a:lnTo>
                  <a:pt x="63970" y="44875"/>
                </a:lnTo>
                <a:lnTo>
                  <a:pt x="64285" y="44744"/>
                </a:lnTo>
                <a:lnTo>
                  <a:pt x="64569" y="44613"/>
                </a:lnTo>
                <a:lnTo>
                  <a:pt x="64884" y="44508"/>
                </a:lnTo>
                <a:lnTo>
                  <a:pt x="65231" y="44456"/>
                </a:lnTo>
                <a:lnTo>
                  <a:pt x="65577" y="44403"/>
                </a:lnTo>
                <a:lnTo>
                  <a:pt x="65987" y="44377"/>
                </a:lnTo>
                <a:lnTo>
                  <a:pt x="66334" y="44377"/>
                </a:lnTo>
                <a:lnTo>
                  <a:pt x="66712" y="44403"/>
                </a:lnTo>
                <a:lnTo>
                  <a:pt x="67090" y="44429"/>
                </a:lnTo>
                <a:lnTo>
                  <a:pt x="67436" y="44508"/>
                </a:lnTo>
                <a:lnTo>
                  <a:pt x="67815" y="44613"/>
                </a:lnTo>
                <a:lnTo>
                  <a:pt x="68130" y="44744"/>
                </a:lnTo>
                <a:lnTo>
                  <a:pt x="68445" y="44875"/>
                </a:lnTo>
                <a:lnTo>
                  <a:pt x="68728" y="45032"/>
                </a:lnTo>
                <a:lnTo>
                  <a:pt x="69012" y="45190"/>
                </a:lnTo>
                <a:lnTo>
                  <a:pt x="69296" y="45373"/>
                </a:lnTo>
                <a:lnTo>
                  <a:pt x="69516" y="45583"/>
                </a:lnTo>
                <a:lnTo>
                  <a:pt x="69737" y="45792"/>
                </a:lnTo>
                <a:lnTo>
                  <a:pt x="69894" y="46002"/>
                </a:lnTo>
                <a:lnTo>
                  <a:pt x="70052" y="46264"/>
                </a:lnTo>
                <a:lnTo>
                  <a:pt x="70147" y="46500"/>
                </a:lnTo>
                <a:lnTo>
                  <a:pt x="70241" y="46736"/>
                </a:lnTo>
                <a:lnTo>
                  <a:pt x="70273" y="46998"/>
                </a:lnTo>
                <a:lnTo>
                  <a:pt x="70777" y="52450"/>
                </a:lnTo>
                <a:lnTo>
                  <a:pt x="71092" y="52529"/>
                </a:lnTo>
                <a:lnTo>
                  <a:pt x="71407" y="52608"/>
                </a:lnTo>
                <a:lnTo>
                  <a:pt x="72699" y="53053"/>
                </a:lnTo>
                <a:lnTo>
                  <a:pt x="73865" y="53551"/>
                </a:lnTo>
                <a:lnTo>
                  <a:pt x="74968" y="54076"/>
                </a:lnTo>
                <a:lnTo>
                  <a:pt x="75472" y="54338"/>
                </a:lnTo>
                <a:lnTo>
                  <a:pt x="75976" y="54626"/>
                </a:lnTo>
                <a:lnTo>
                  <a:pt x="76481" y="54941"/>
                </a:lnTo>
                <a:lnTo>
                  <a:pt x="76922" y="55229"/>
                </a:lnTo>
                <a:lnTo>
                  <a:pt x="77331" y="55543"/>
                </a:lnTo>
                <a:lnTo>
                  <a:pt x="77741" y="55832"/>
                </a:lnTo>
                <a:lnTo>
                  <a:pt x="78182" y="56173"/>
                </a:lnTo>
                <a:lnTo>
                  <a:pt x="78560" y="56513"/>
                </a:lnTo>
                <a:lnTo>
                  <a:pt x="78907" y="56854"/>
                </a:lnTo>
                <a:lnTo>
                  <a:pt x="79222" y="57195"/>
                </a:lnTo>
                <a:lnTo>
                  <a:pt x="79569" y="57562"/>
                </a:lnTo>
                <a:lnTo>
                  <a:pt x="79884" y="57955"/>
                </a:lnTo>
                <a:lnTo>
                  <a:pt x="80168" y="58374"/>
                </a:lnTo>
                <a:lnTo>
                  <a:pt x="80451" y="58820"/>
                </a:lnTo>
                <a:lnTo>
                  <a:pt x="80735" y="59292"/>
                </a:lnTo>
                <a:lnTo>
                  <a:pt x="80987" y="59764"/>
                </a:lnTo>
                <a:lnTo>
                  <a:pt x="81523" y="60786"/>
                </a:lnTo>
                <a:lnTo>
                  <a:pt x="81995" y="61834"/>
                </a:lnTo>
                <a:lnTo>
                  <a:pt x="82405" y="62988"/>
                </a:lnTo>
                <a:lnTo>
                  <a:pt x="82752" y="64141"/>
                </a:lnTo>
                <a:lnTo>
                  <a:pt x="83098" y="65347"/>
                </a:lnTo>
                <a:lnTo>
                  <a:pt x="83098" y="65740"/>
                </a:lnTo>
                <a:lnTo>
                  <a:pt x="83067" y="66133"/>
                </a:lnTo>
                <a:lnTo>
                  <a:pt x="82972" y="66553"/>
                </a:lnTo>
                <a:lnTo>
                  <a:pt x="82815" y="66920"/>
                </a:lnTo>
                <a:lnTo>
                  <a:pt x="82657" y="67260"/>
                </a:lnTo>
                <a:lnTo>
                  <a:pt x="82436" y="67575"/>
                </a:lnTo>
                <a:lnTo>
                  <a:pt x="82216" y="67889"/>
                </a:lnTo>
                <a:lnTo>
                  <a:pt x="81932" y="68178"/>
                </a:lnTo>
                <a:lnTo>
                  <a:pt x="81649" y="68440"/>
                </a:lnTo>
                <a:lnTo>
                  <a:pt x="81302" y="68650"/>
                </a:lnTo>
                <a:lnTo>
                  <a:pt x="80924" y="68833"/>
                </a:lnTo>
                <a:lnTo>
                  <a:pt x="80546" y="68990"/>
                </a:lnTo>
                <a:lnTo>
                  <a:pt x="80136" y="69121"/>
                </a:lnTo>
                <a:lnTo>
                  <a:pt x="79695" y="69252"/>
                </a:lnTo>
                <a:lnTo>
                  <a:pt x="79222" y="69305"/>
                </a:lnTo>
                <a:lnTo>
                  <a:pt x="78781" y="69305"/>
                </a:lnTo>
                <a:lnTo>
                  <a:pt x="78308" y="69279"/>
                </a:lnTo>
                <a:lnTo>
                  <a:pt x="77836" y="69200"/>
                </a:lnTo>
                <a:lnTo>
                  <a:pt x="77331" y="69069"/>
                </a:lnTo>
                <a:lnTo>
                  <a:pt x="76890" y="68912"/>
                </a:lnTo>
                <a:lnTo>
                  <a:pt x="76481" y="68728"/>
                </a:lnTo>
                <a:lnTo>
                  <a:pt x="76039" y="68519"/>
                </a:lnTo>
                <a:lnTo>
                  <a:pt x="75661" y="68256"/>
                </a:lnTo>
                <a:lnTo>
                  <a:pt x="75315" y="67994"/>
                </a:lnTo>
                <a:lnTo>
                  <a:pt x="75000" y="67653"/>
                </a:lnTo>
                <a:lnTo>
                  <a:pt x="74716" y="67339"/>
                </a:lnTo>
                <a:lnTo>
                  <a:pt x="74464" y="66972"/>
                </a:lnTo>
                <a:lnTo>
                  <a:pt x="74212" y="66605"/>
                </a:lnTo>
                <a:lnTo>
                  <a:pt x="74023" y="66186"/>
                </a:lnTo>
                <a:lnTo>
                  <a:pt x="73897" y="65792"/>
                </a:lnTo>
                <a:lnTo>
                  <a:pt x="73802" y="65373"/>
                </a:lnTo>
                <a:lnTo>
                  <a:pt x="73771" y="64954"/>
                </a:lnTo>
                <a:lnTo>
                  <a:pt x="73581" y="64298"/>
                </a:lnTo>
                <a:lnTo>
                  <a:pt x="73392" y="63748"/>
                </a:lnTo>
                <a:lnTo>
                  <a:pt x="73140" y="63197"/>
                </a:lnTo>
                <a:lnTo>
                  <a:pt x="72888" y="62699"/>
                </a:lnTo>
                <a:lnTo>
                  <a:pt x="72542" y="62228"/>
                </a:lnTo>
                <a:lnTo>
                  <a:pt x="72195" y="61782"/>
                </a:lnTo>
                <a:lnTo>
                  <a:pt x="71848" y="61363"/>
                </a:lnTo>
                <a:lnTo>
                  <a:pt x="71470" y="60943"/>
                </a:lnTo>
                <a:lnTo>
                  <a:pt x="71785" y="74233"/>
                </a:lnTo>
                <a:lnTo>
                  <a:pt x="73361" y="74626"/>
                </a:lnTo>
                <a:lnTo>
                  <a:pt x="74747" y="75072"/>
                </a:lnTo>
                <a:lnTo>
                  <a:pt x="75913" y="75439"/>
                </a:lnTo>
                <a:lnTo>
                  <a:pt x="76953" y="75779"/>
                </a:lnTo>
                <a:lnTo>
                  <a:pt x="77930" y="76173"/>
                </a:lnTo>
                <a:lnTo>
                  <a:pt x="78813" y="76618"/>
                </a:lnTo>
                <a:lnTo>
                  <a:pt x="79222" y="76854"/>
                </a:lnTo>
                <a:lnTo>
                  <a:pt x="79663" y="77090"/>
                </a:lnTo>
                <a:lnTo>
                  <a:pt x="80042" y="77326"/>
                </a:lnTo>
                <a:lnTo>
                  <a:pt x="80388" y="77588"/>
                </a:lnTo>
                <a:lnTo>
                  <a:pt x="80766" y="77876"/>
                </a:lnTo>
                <a:lnTo>
                  <a:pt x="81081" y="78138"/>
                </a:lnTo>
                <a:lnTo>
                  <a:pt x="81428" y="78427"/>
                </a:lnTo>
                <a:lnTo>
                  <a:pt x="81743" y="78715"/>
                </a:lnTo>
                <a:lnTo>
                  <a:pt x="82027" y="79030"/>
                </a:lnTo>
                <a:lnTo>
                  <a:pt x="82310" y="79370"/>
                </a:lnTo>
                <a:lnTo>
                  <a:pt x="82563" y="79685"/>
                </a:lnTo>
                <a:lnTo>
                  <a:pt x="82815" y="80026"/>
                </a:lnTo>
                <a:lnTo>
                  <a:pt x="83067" y="80366"/>
                </a:lnTo>
                <a:lnTo>
                  <a:pt x="83256" y="80733"/>
                </a:lnTo>
                <a:lnTo>
                  <a:pt x="83445" y="81100"/>
                </a:lnTo>
                <a:lnTo>
                  <a:pt x="83602" y="81467"/>
                </a:lnTo>
                <a:lnTo>
                  <a:pt x="83760" y="81834"/>
                </a:lnTo>
                <a:lnTo>
                  <a:pt x="83886" y="82254"/>
                </a:lnTo>
                <a:lnTo>
                  <a:pt x="84012" y="82647"/>
                </a:lnTo>
                <a:lnTo>
                  <a:pt x="84107" y="83040"/>
                </a:lnTo>
                <a:lnTo>
                  <a:pt x="84170" y="83460"/>
                </a:lnTo>
                <a:lnTo>
                  <a:pt x="84233" y="83905"/>
                </a:lnTo>
                <a:lnTo>
                  <a:pt x="84296" y="84770"/>
                </a:lnTo>
                <a:lnTo>
                  <a:pt x="84264" y="85688"/>
                </a:lnTo>
                <a:lnTo>
                  <a:pt x="84201" y="86631"/>
                </a:lnTo>
                <a:close/>
                <a:moveTo>
                  <a:pt x="72195" y="84220"/>
                </a:moveTo>
                <a:lnTo>
                  <a:pt x="72195" y="84220"/>
                </a:lnTo>
                <a:lnTo>
                  <a:pt x="72006" y="84141"/>
                </a:lnTo>
                <a:lnTo>
                  <a:pt x="71817" y="84062"/>
                </a:lnTo>
                <a:lnTo>
                  <a:pt x="71407" y="83931"/>
                </a:lnTo>
                <a:lnTo>
                  <a:pt x="70588" y="93394"/>
                </a:lnTo>
                <a:lnTo>
                  <a:pt x="70808" y="93315"/>
                </a:lnTo>
                <a:lnTo>
                  <a:pt x="70903" y="93263"/>
                </a:lnTo>
                <a:lnTo>
                  <a:pt x="71029" y="93237"/>
                </a:lnTo>
                <a:lnTo>
                  <a:pt x="71439" y="92948"/>
                </a:lnTo>
                <a:lnTo>
                  <a:pt x="71817" y="92686"/>
                </a:lnTo>
                <a:lnTo>
                  <a:pt x="72195" y="92424"/>
                </a:lnTo>
                <a:lnTo>
                  <a:pt x="72510" y="92110"/>
                </a:lnTo>
                <a:lnTo>
                  <a:pt x="72857" y="91821"/>
                </a:lnTo>
                <a:lnTo>
                  <a:pt x="73140" y="91533"/>
                </a:lnTo>
                <a:lnTo>
                  <a:pt x="73424" y="91218"/>
                </a:lnTo>
                <a:lnTo>
                  <a:pt x="73676" y="90930"/>
                </a:lnTo>
                <a:lnTo>
                  <a:pt x="73865" y="90589"/>
                </a:lnTo>
                <a:lnTo>
                  <a:pt x="74054" y="90275"/>
                </a:lnTo>
                <a:lnTo>
                  <a:pt x="74243" y="89960"/>
                </a:lnTo>
                <a:lnTo>
                  <a:pt x="74401" y="89619"/>
                </a:lnTo>
                <a:lnTo>
                  <a:pt x="74527" y="89305"/>
                </a:lnTo>
                <a:lnTo>
                  <a:pt x="74621" y="88938"/>
                </a:lnTo>
                <a:lnTo>
                  <a:pt x="74716" y="88597"/>
                </a:lnTo>
                <a:lnTo>
                  <a:pt x="74747" y="88230"/>
                </a:lnTo>
                <a:lnTo>
                  <a:pt x="74779" y="87942"/>
                </a:lnTo>
                <a:lnTo>
                  <a:pt x="74779" y="87601"/>
                </a:lnTo>
                <a:lnTo>
                  <a:pt x="74747" y="87313"/>
                </a:lnTo>
                <a:lnTo>
                  <a:pt x="74716" y="87024"/>
                </a:lnTo>
                <a:lnTo>
                  <a:pt x="74621" y="86736"/>
                </a:lnTo>
                <a:lnTo>
                  <a:pt x="74527" y="86474"/>
                </a:lnTo>
                <a:lnTo>
                  <a:pt x="74401" y="86186"/>
                </a:lnTo>
                <a:lnTo>
                  <a:pt x="74243" y="85923"/>
                </a:lnTo>
                <a:lnTo>
                  <a:pt x="74054" y="85688"/>
                </a:lnTo>
                <a:lnTo>
                  <a:pt x="73865" y="85452"/>
                </a:lnTo>
                <a:lnTo>
                  <a:pt x="73644" y="85242"/>
                </a:lnTo>
                <a:lnTo>
                  <a:pt x="73424" y="85006"/>
                </a:lnTo>
                <a:lnTo>
                  <a:pt x="73140" y="84796"/>
                </a:lnTo>
                <a:lnTo>
                  <a:pt x="72857" y="84587"/>
                </a:lnTo>
                <a:lnTo>
                  <a:pt x="72510" y="84403"/>
                </a:lnTo>
                <a:lnTo>
                  <a:pt x="72195" y="8422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39" name="Google Shape;539;p38"/>
          <p:cNvGrpSpPr/>
          <p:nvPr/>
        </p:nvGrpSpPr>
        <p:grpSpPr>
          <a:xfrm>
            <a:off x="1331640" y="3212976"/>
            <a:ext cx="7242381" cy="1123414"/>
            <a:chOff x="1434075" y="4991529"/>
            <a:chExt cx="7242381" cy="1123414"/>
          </a:xfrm>
        </p:grpSpPr>
        <p:sp>
          <p:nvSpPr>
            <p:cNvPr id="540" name="Google Shape;540;p38"/>
            <p:cNvSpPr/>
            <p:nvPr/>
          </p:nvSpPr>
          <p:spPr>
            <a:xfrm>
              <a:off x="1434075" y="4992004"/>
              <a:ext cx="839890" cy="112293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41" name="Google Shape;541;p38"/>
            <p:cNvCxnSpPr/>
            <p:nvPr/>
          </p:nvCxnSpPr>
          <p:spPr>
            <a:xfrm>
              <a:off x="2328908" y="6114942"/>
              <a:ext cx="6160511" cy="0"/>
            </a:xfrm>
            <a:prstGeom prst="straightConnector1">
              <a:avLst/>
            </a:prstGeom>
            <a:noFill/>
            <a:ln cap="flat" cmpd="sng" w="9525">
              <a:solidFill>
                <a:srgbClr val="DDDDDD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42" name="Google Shape;542;p38"/>
            <p:cNvSpPr txBox="1"/>
            <p:nvPr/>
          </p:nvSpPr>
          <p:spPr>
            <a:xfrm>
              <a:off x="2231118" y="4991529"/>
              <a:ext cx="2822972" cy="369887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-58330" l="-2591" r="0" t="-18332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2000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  <p:sp>
          <p:nvSpPr>
            <p:cNvPr id="543" name="Google Shape;543;p38"/>
            <p:cNvSpPr txBox="1"/>
            <p:nvPr/>
          </p:nvSpPr>
          <p:spPr>
            <a:xfrm>
              <a:off x="2273965" y="5420607"/>
              <a:ext cx="6402491" cy="6159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342900" lvl="0" marL="34290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00"/>
                <a:buFont typeface="Noto Sans Symbols"/>
                <a:buChar char="➢"/>
              </a:pPr>
              <a:r>
                <a:rPr lang="zh-CN" sz="2000">
                  <a:solidFill>
                    <a:srgbClr val="A53010"/>
                  </a:solidFill>
                  <a:latin typeface="Arial"/>
                  <a:ea typeface="Arial"/>
                  <a:cs typeface="Arial"/>
                  <a:sym typeface="Arial"/>
                </a:rPr>
                <a:t>遵循一个均值为0，标准差为1/3的正态分布。</a:t>
              </a:r>
              <a:endParaRPr sz="2000">
                <a:solidFill>
                  <a:srgbClr val="A5301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42900" lvl="0" marL="342900" marR="0" rtl="0" algn="l">
                <a:lnSpc>
                  <a:spcPct val="12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accent2"/>
                </a:buClr>
                <a:buSzPts val="2000"/>
                <a:buFont typeface="Noto Sans Symbols"/>
                <a:buChar char="➢"/>
              </a:pPr>
              <a:r>
                <a:rPr lang="zh-CN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这个分布是根据文献[1]中实验数据所得。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38"/>
            <p:cNvSpPr/>
            <p:nvPr/>
          </p:nvSpPr>
          <p:spPr>
            <a:xfrm>
              <a:off x="1604638" y="5270018"/>
              <a:ext cx="498764" cy="619283"/>
            </a:xfrm>
            <a:custGeom>
              <a:rect b="b" l="l" r="r" t="t"/>
              <a:pathLst>
                <a:path extrusionOk="0" h="120000" w="120000">
                  <a:moveTo>
                    <a:pt x="63139" y="113100"/>
                  </a:moveTo>
                  <a:cubicBezTo>
                    <a:pt x="55298" y="113100"/>
                    <a:pt x="47831" y="111515"/>
                    <a:pt x="41020" y="108655"/>
                  </a:cubicBezTo>
                  <a:cubicBezTo>
                    <a:pt x="25930" y="120000"/>
                    <a:pt x="0" y="119813"/>
                    <a:pt x="0" y="119813"/>
                  </a:cubicBezTo>
                  <a:cubicBezTo>
                    <a:pt x="0" y="119813"/>
                    <a:pt x="13027" y="110831"/>
                    <a:pt x="18901" y="92027"/>
                  </a:cubicBezTo>
                  <a:cubicBezTo>
                    <a:pt x="10997" y="82299"/>
                    <a:pt x="6279" y="69992"/>
                    <a:pt x="6279" y="56534"/>
                  </a:cubicBezTo>
                  <a:cubicBezTo>
                    <a:pt x="6279" y="25299"/>
                    <a:pt x="31741" y="0"/>
                    <a:pt x="63139" y="0"/>
                  </a:cubicBezTo>
                  <a:cubicBezTo>
                    <a:pt x="94537" y="0"/>
                    <a:pt x="120000" y="25299"/>
                    <a:pt x="120000" y="56534"/>
                  </a:cubicBezTo>
                  <a:cubicBezTo>
                    <a:pt x="120000" y="87770"/>
                    <a:pt x="94537" y="113100"/>
                    <a:pt x="63139" y="113100"/>
                  </a:cubicBezTo>
                  <a:close/>
                  <a:moveTo>
                    <a:pt x="45706" y="83014"/>
                  </a:moveTo>
                  <a:cubicBezTo>
                    <a:pt x="45706" y="87832"/>
                    <a:pt x="48987" y="91406"/>
                    <a:pt x="53829" y="91406"/>
                  </a:cubicBezTo>
                  <a:cubicBezTo>
                    <a:pt x="59890" y="91406"/>
                    <a:pt x="64108" y="87210"/>
                    <a:pt x="64108" y="81398"/>
                  </a:cubicBezTo>
                  <a:cubicBezTo>
                    <a:pt x="64108" y="76363"/>
                    <a:pt x="60609" y="72789"/>
                    <a:pt x="55673" y="72789"/>
                  </a:cubicBezTo>
                  <a:cubicBezTo>
                    <a:pt x="49830" y="72789"/>
                    <a:pt x="45706" y="77606"/>
                    <a:pt x="45706" y="83014"/>
                  </a:cubicBezTo>
                  <a:close/>
                  <a:moveTo>
                    <a:pt x="66263" y="20108"/>
                  </a:moveTo>
                  <a:cubicBezTo>
                    <a:pt x="58547" y="20108"/>
                    <a:pt x="52705" y="22253"/>
                    <a:pt x="48893" y="24522"/>
                  </a:cubicBezTo>
                  <a:cubicBezTo>
                    <a:pt x="50830" y="34840"/>
                    <a:pt x="50830" y="34840"/>
                    <a:pt x="50830" y="34840"/>
                  </a:cubicBezTo>
                  <a:cubicBezTo>
                    <a:pt x="53736" y="33100"/>
                    <a:pt x="57422" y="31981"/>
                    <a:pt x="62046" y="31981"/>
                  </a:cubicBezTo>
                  <a:cubicBezTo>
                    <a:pt x="66670" y="32074"/>
                    <a:pt x="68013" y="34219"/>
                    <a:pt x="68013" y="36891"/>
                  </a:cubicBezTo>
                  <a:cubicBezTo>
                    <a:pt x="68013" y="40466"/>
                    <a:pt x="63795" y="43947"/>
                    <a:pt x="59796" y="48236"/>
                  </a:cubicBezTo>
                  <a:cubicBezTo>
                    <a:pt x="54017" y="54296"/>
                    <a:pt x="51267" y="59704"/>
                    <a:pt x="50424" y="65236"/>
                  </a:cubicBezTo>
                  <a:cubicBezTo>
                    <a:pt x="50330" y="66045"/>
                    <a:pt x="50236" y="66977"/>
                    <a:pt x="50111" y="67878"/>
                  </a:cubicBezTo>
                  <a:cubicBezTo>
                    <a:pt x="64514" y="67878"/>
                    <a:pt x="64514" y="67878"/>
                    <a:pt x="64514" y="67878"/>
                  </a:cubicBezTo>
                  <a:cubicBezTo>
                    <a:pt x="64733" y="66977"/>
                    <a:pt x="64826" y="66138"/>
                    <a:pt x="65014" y="65423"/>
                  </a:cubicBezTo>
                  <a:cubicBezTo>
                    <a:pt x="65951" y="60823"/>
                    <a:pt x="68013" y="57342"/>
                    <a:pt x="72012" y="53364"/>
                  </a:cubicBezTo>
                  <a:cubicBezTo>
                    <a:pt x="77792" y="47428"/>
                    <a:pt x="83228" y="42206"/>
                    <a:pt x="83228" y="34032"/>
                  </a:cubicBezTo>
                  <a:cubicBezTo>
                    <a:pt x="83228" y="25641"/>
                    <a:pt x="76136" y="20108"/>
                    <a:pt x="66263" y="2010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5" name="Google Shape;545;p38"/>
          <p:cNvSpPr txBox="1"/>
          <p:nvPr>
            <p:ph type="title"/>
          </p:nvPr>
        </p:nvSpPr>
        <p:spPr>
          <a:xfrm>
            <a:off x="-2567917" y="0"/>
            <a:ext cx="8292045" cy="6995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CN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实验设计与参数</a:t>
            </a:r>
            <a:endParaRPr/>
          </a:p>
        </p:txBody>
      </p:sp>
      <p:sp>
        <p:nvSpPr>
          <p:cNvPr id="546" name="Google Shape;546;p38"/>
          <p:cNvSpPr txBox="1"/>
          <p:nvPr/>
        </p:nvSpPr>
        <p:spPr>
          <a:xfrm>
            <a:off x="611560" y="5301208"/>
            <a:ext cx="7920880" cy="683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[1] C. A. Holt and S. K. Laury, “Risk aversion and incentive effects,” American Economic Review, vol. 92, no. 5, pp. 1644–1655, 2002.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9"/>
          <p:cNvSpPr txBox="1"/>
          <p:nvPr>
            <p:ph type="title"/>
          </p:nvPr>
        </p:nvSpPr>
        <p:spPr>
          <a:xfrm>
            <a:off x="-2207877" y="-6899"/>
            <a:ext cx="8292045" cy="6995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CN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实验结果-用户分布</a:t>
            </a:r>
            <a:endParaRPr/>
          </a:p>
        </p:txBody>
      </p:sp>
      <p:sp>
        <p:nvSpPr>
          <p:cNvPr id="553" name="Google Shape;553;p39"/>
          <p:cNvSpPr txBox="1"/>
          <p:nvPr>
            <p:ph idx="4294967295" type="sldNum"/>
          </p:nvPr>
        </p:nvSpPr>
        <p:spPr>
          <a:xfrm>
            <a:off x="6354041" y="619010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 sz="16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4" name="Google Shape;55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9927" y="832724"/>
            <a:ext cx="6587815" cy="5722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9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7910" y="698572"/>
            <a:ext cx="6730367" cy="5795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04185" y="5429650"/>
            <a:ext cx="513734" cy="68497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57" name="Google Shape;557;p39"/>
          <p:cNvPicPr preferRelativeResize="0"/>
          <p:nvPr/>
        </p:nvPicPr>
        <p:blipFill rotWithShape="1">
          <a:blip r:embed="rId6">
            <a:alphaModFix/>
          </a:blip>
          <a:srcRect b="8369" l="9524" r="5931" t="8793"/>
          <a:stretch/>
        </p:blipFill>
        <p:spPr>
          <a:xfrm>
            <a:off x="2869137" y="5460355"/>
            <a:ext cx="342900" cy="44796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58" name="Google Shape;558;p39"/>
          <p:cNvPicPr preferRelativeResize="0"/>
          <p:nvPr/>
        </p:nvPicPr>
        <p:blipFill rotWithShape="1">
          <a:blip r:embed="rId6">
            <a:alphaModFix/>
          </a:blip>
          <a:srcRect b="8369" l="9524" r="5931" t="8793"/>
          <a:stretch/>
        </p:blipFill>
        <p:spPr>
          <a:xfrm>
            <a:off x="3440933" y="5460355"/>
            <a:ext cx="342900" cy="44796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59" name="Google Shape;559;p39"/>
          <p:cNvPicPr preferRelativeResize="0"/>
          <p:nvPr/>
        </p:nvPicPr>
        <p:blipFill rotWithShape="1">
          <a:blip r:embed="rId6">
            <a:alphaModFix/>
          </a:blip>
          <a:srcRect b="8369" l="9524" r="5931" t="8793"/>
          <a:stretch/>
        </p:blipFill>
        <p:spPr>
          <a:xfrm>
            <a:off x="4012728" y="5460355"/>
            <a:ext cx="342900" cy="44796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60" name="Google Shape;560;p39"/>
          <p:cNvPicPr preferRelativeResize="0"/>
          <p:nvPr/>
        </p:nvPicPr>
        <p:blipFill rotWithShape="1">
          <a:blip r:embed="rId6">
            <a:alphaModFix/>
          </a:blip>
          <a:srcRect b="8369" l="9524" r="5931" t="8793"/>
          <a:stretch/>
        </p:blipFill>
        <p:spPr>
          <a:xfrm>
            <a:off x="4584524" y="5460355"/>
            <a:ext cx="342900" cy="44796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61" name="Google Shape;561;p39"/>
          <p:cNvPicPr preferRelativeResize="0"/>
          <p:nvPr/>
        </p:nvPicPr>
        <p:blipFill rotWithShape="1">
          <a:blip r:embed="rId6">
            <a:alphaModFix/>
          </a:blip>
          <a:srcRect b="8369" l="9524" r="5931" t="8793"/>
          <a:stretch/>
        </p:blipFill>
        <p:spPr>
          <a:xfrm>
            <a:off x="5156319" y="5460355"/>
            <a:ext cx="342900" cy="44796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62" name="Google Shape;562;p39"/>
          <p:cNvPicPr preferRelativeResize="0"/>
          <p:nvPr/>
        </p:nvPicPr>
        <p:blipFill rotWithShape="1">
          <a:blip r:embed="rId6">
            <a:alphaModFix/>
          </a:blip>
          <a:srcRect b="8369" l="9524" r="5931" t="8793"/>
          <a:stretch/>
        </p:blipFill>
        <p:spPr>
          <a:xfrm>
            <a:off x="5728114" y="5460355"/>
            <a:ext cx="342900" cy="44796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63" name="Google Shape;563;p39"/>
          <p:cNvPicPr preferRelativeResize="0"/>
          <p:nvPr/>
        </p:nvPicPr>
        <p:blipFill rotWithShape="1">
          <a:blip r:embed="rId6">
            <a:alphaModFix/>
          </a:blip>
          <a:srcRect b="8369" l="9524" r="5931" t="8793"/>
          <a:stretch/>
        </p:blipFill>
        <p:spPr>
          <a:xfrm>
            <a:off x="6299910" y="5460355"/>
            <a:ext cx="342900" cy="44796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64" name="Google Shape;564;p39"/>
          <p:cNvPicPr preferRelativeResize="0"/>
          <p:nvPr/>
        </p:nvPicPr>
        <p:blipFill rotWithShape="1">
          <a:blip r:embed="rId6">
            <a:alphaModFix/>
          </a:blip>
          <a:srcRect b="8369" l="9524" r="5931" t="8793"/>
          <a:stretch/>
        </p:blipFill>
        <p:spPr>
          <a:xfrm>
            <a:off x="6871706" y="5460355"/>
            <a:ext cx="342900" cy="44796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65" name="Google Shape;565;p39"/>
          <p:cNvPicPr preferRelativeResize="0"/>
          <p:nvPr/>
        </p:nvPicPr>
        <p:blipFill rotWithShape="1">
          <a:blip r:embed="rId6">
            <a:alphaModFix/>
          </a:blip>
          <a:srcRect b="8369" l="9524" r="5931" t="8793"/>
          <a:stretch/>
        </p:blipFill>
        <p:spPr>
          <a:xfrm>
            <a:off x="7443501" y="5499123"/>
            <a:ext cx="342900" cy="44796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66" name="Google Shape;566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17207" y="4989054"/>
            <a:ext cx="292919" cy="39055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67" name="Google Shape;567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89104" y="4989054"/>
            <a:ext cx="292919" cy="39055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68" name="Google Shape;568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61002" y="4989054"/>
            <a:ext cx="292919" cy="39055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69" name="Google Shape;569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32899" y="4989054"/>
            <a:ext cx="292919" cy="39055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70" name="Google Shape;570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04797" y="4989054"/>
            <a:ext cx="292919" cy="39055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71" name="Google Shape;571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76694" y="4989054"/>
            <a:ext cx="292919" cy="39055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72" name="Google Shape;572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48592" y="4989054"/>
            <a:ext cx="292919" cy="39055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73" name="Google Shape;573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20489" y="4989054"/>
            <a:ext cx="292919" cy="39055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74" name="Google Shape;574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92387" y="4989054"/>
            <a:ext cx="292919" cy="39055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75" name="Google Shape;575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64283" y="4975199"/>
            <a:ext cx="292919" cy="390558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576" name="Google Shape;576;p39"/>
          <p:cNvGrpSpPr/>
          <p:nvPr/>
        </p:nvGrpSpPr>
        <p:grpSpPr>
          <a:xfrm>
            <a:off x="2492680" y="1427099"/>
            <a:ext cx="3118637" cy="2046132"/>
            <a:chOff x="4966855" y="1905000"/>
            <a:chExt cx="4158182" cy="2046132"/>
          </a:xfrm>
        </p:grpSpPr>
        <p:sp>
          <p:nvSpPr>
            <p:cNvPr id="577" name="Google Shape;577;p39"/>
            <p:cNvSpPr/>
            <p:nvPr/>
          </p:nvSpPr>
          <p:spPr>
            <a:xfrm>
              <a:off x="4966855" y="1905000"/>
              <a:ext cx="1565563" cy="1073728"/>
            </a:xfrm>
            <a:prstGeom prst="leftArrow">
              <a:avLst>
                <a:gd fmla="val 50000" name="adj1"/>
                <a:gd fmla="val 50000" name="adj2"/>
              </a:avLst>
            </a:prstGeom>
            <a:solidFill>
              <a:srgbClr val="5252C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39"/>
            <p:cNvSpPr txBox="1"/>
            <p:nvPr/>
          </p:nvSpPr>
          <p:spPr>
            <a:xfrm>
              <a:off x="6477001" y="2086006"/>
              <a:ext cx="2648036" cy="18651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24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只有单位成本最低的用户（约10%）可以获利</a:t>
              </a:r>
              <a:endParaRPr/>
            </a:p>
          </p:txBody>
        </p:sp>
      </p:grpSp>
      <p:grpSp>
        <p:nvGrpSpPr>
          <p:cNvPr id="579" name="Google Shape;579;p39"/>
          <p:cNvGrpSpPr/>
          <p:nvPr/>
        </p:nvGrpSpPr>
        <p:grpSpPr>
          <a:xfrm>
            <a:off x="4398259" y="2999599"/>
            <a:ext cx="3044537" cy="1159735"/>
            <a:chOff x="4966855" y="1905000"/>
            <a:chExt cx="4059382" cy="1159735"/>
          </a:xfrm>
        </p:grpSpPr>
        <p:sp>
          <p:nvSpPr>
            <p:cNvPr id="580" name="Google Shape;580;p39"/>
            <p:cNvSpPr/>
            <p:nvPr/>
          </p:nvSpPr>
          <p:spPr>
            <a:xfrm>
              <a:off x="4966855" y="1905000"/>
              <a:ext cx="1565563" cy="1073728"/>
            </a:xfrm>
            <a:prstGeom prst="leftArrow">
              <a:avLst>
                <a:gd fmla="val 50000" name="adj1"/>
                <a:gd fmla="val 50000" name="adj2"/>
              </a:avLst>
            </a:prstGeom>
            <a:solidFill>
              <a:srgbClr val="5252C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39"/>
            <p:cNvSpPr txBox="1"/>
            <p:nvPr/>
          </p:nvSpPr>
          <p:spPr>
            <a:xfrm>
              <a:off x="6477001" y="2086006"/>
              <a:ext cx="2549236" cy="9787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24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所有用户都可以获利</a:t>
              </a:r>
              <a:endParaRPr/>
            </a:p>
          </p:txBody>
        </p:sp>
      </p:grpSp>
      <p:sp>
        <p:nvSpPr>
          <p:cNvPr id="582" name="Google Shape;582;p39"/>
          <p:cNvSpPr txBox="1"/>
          <p:nvPr/>
        </p:nvSpPr>
        <p:spPr>
          <a:xfrm>
            <a:off x="7610743" y="1365373"/>
            <a:ext cx="983189" cy="20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实际参与用户数提升</a:t>
            </a:r>
            <a:r>
              <a:rPr lang="zh-CN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2-3倍！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8" name="Google Shape;588;p40"/>
          <p:cNvGrpSpPr/>
          <p:nvPr/>
        </p:nvGrpSpPr>
        <p:grpSpPr>
          <a:xfrm>
            <a:off x="1557959" y="908720"/>
            <a:ext cx="5678337" cy="4972540"/>
            <a:chOff x="1693235" y="832723"/>
            <a:chExt cx="8783753" cy="5722501"/>
          </a:xfrm>
        </p:grpSpPr>
        <p:pic>
          <p:nvPicPr>
            <p:cNvPr id="589" name="Google Shape;589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93235" y="832723"/>
              <a:ext cx="8783753" cy="57225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0" name="Google Shape;590;p40"/>
            <p:cNvSpPr/>
            <p:nvPr/>
          </p:nvSpPr>
          <p:spPr>
            <a:xfrm>
              <a:off x="3521798" y="6190099"/>
              <a:ext cx="814812" cy="36512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1" name="Google Shape;591;p40"/>
          <p:cNvSpPr txBox="1"/>
          <p:nvPr>
            <p:ph type="title"/>
          </p:nvPr>
        </p:nvSpPr>
        <p:spPr>
          <a:xfrm>
            <a:off x="-1620688" y="44624"/>
            <a:ext cx="8292045" cy="6995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CN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实验结果-真实参与用户数</a:t>
            </a:r>
            <a:endParaRPr/>
          </a:p>
        </p:txBody>
      </p:sp>
      <p:grpSp>
        <p:nvGrpSpPr>
          <p:cNvPr id="592" name="Google Shape;592;p40"/>
          <p:cNvGrpSpPr/>
          <p:nvPr/>
        </p:nvGrpSpPr>
        <p:grpSpPr>
          <a:xfrm>
            <a:off x="5938918" y="1416813"/>
            <a:ext cx="1081354" cy="1800150"/>
            <a:chOff x="8537498" y="1532374"/>
            <a:chExt cx="1441805" cy="1933880"/>
          </a:xfrm>
        </p:grpSpPr>
        <p:sp>
          <p:nvSpPr>
            <p:cNvPr id="593" name="Google Shape;593;p40"/>
            <p:cNvSpPr txBox="1"/>
            <p:nvPr/>
          </p:nvSpPr>
          <p:spPr>
            <a:xfrm>
              <a:off x="8537498" y="2157274"/>
              <a:ext cx="1441805" cy="8125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200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实际参与用户数提升</a:t>
              </a:r>
              <a:r>
                <a:rPr lang="zh-CN" sz="12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2-3倍！</a:t>
              </a:r>
              <a:endParaRPr/>
            </a:p>
          </p:txBody>
        </p:sp>
        <p:cxnSp>
          <p:nvCxnSpPr>
            <p:cNvPr id="594" name="Google Shape;594;p40"/>
            <p:cNvCxnSpPr>
              <a:stCxn id="593" idx="0"/>
            </p:cNvCxnSpPr>
            <p:nvPr/>
          </p:nvCxnSpPr>
          <p:spPr>
            <a:xfrm rot="10800000">
              <a:off x="9250300" y="1532374"/>
              <a:ext cx="8100" cy="624900"/>
            </a:xfrm>
            <a:prstGeom prst="straightConnector1">
              <a:avLst/>
            </a:prstGeom>
            <a:noFill/>
            <a:ln cap="flat" cmpd="sng" w="38100">
              <a:solidFill>
                <a:srgbClr val="5252C5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595" name="Google Shape;595;p40"/>
            <p:cNvCxnSpPr/>
            <p:nvPr/>
          </p:nvCxnSpPr>
          <p:spPr>
            <a:xfrm flipH="1">
              <a:off x="9250533" y="2831668"/>
              <a:ext cx="8878" cy="634586"/>
            </a:xfrm>
            <a:prstGeom prst="straightConnector1">
              <a:avLst/>
            </a:prstGeom>
            <a:noFill/>
            <a:ln cap="flat" cmpd="sng" w="38100">
              <a:solidFill>
                <a:srgbClr val="5252C5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1" name="Google Shape;601;p41"/>
          <p:cNvGrpSpPr/>
          <p:nvPr/>
        </p:nvGrpSpPr>
        <p:grpSpPr>
          <a:xfrm>
            <a:off x="1223351" y="764704"/>
            <a:ext cx="6359033" cy="5487656"/>
            <a:chOff x="1631134" y="1141119"/>
            <a:chExt cx="8478711" cy="5487656"/>
          </a:xfrm>
        </p:grpSpPr>
        <p:pic>
          <p:nvPicPr>
            <p:cNvPr id="602" name="Google Shape;602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31134" y="1141119"/>
              <a:ext cx="8478711" cy="54876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3" name="Google Shape;603;p41"/>
            <p:cNvSpPr/>
            <p:nvPr/>
          </p:nvSpPr>
          <p:spPr>
            <a:xfrm>
              <a:off x="3518026" y="6211568"/>
              <a:ext cx="827116" cy="38024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4" name="Google Shape;604;p41"/>
          <p:cNvSpPr txBox="1"/>
          <p:nvPr>
            <p:ph type="title"/>
          </p:nvPr>
        </p:nvSpPr>
        <p:spPr>
          <a:xfrm>
            <a:off x="-1463693" y="58417"/>
            <a:ext cx="6683765" cy="6342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CN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实验结果-平台效益</a:t>
            </a:r>
            <a:endParaRPr/>
          </a:p>
        </p:txBody>
      </p:sp>
      <p:sp>
        <p:nvSpPr>
          <p:cNvPr id="605" name="Google Shape;605;p41"/>
          <p:cNvSpPr txBox="1"/>
          <p:nvPr>
            <p:ph idx="4294967295" type="sldNum"/>
          </p:nvPr>
        </p:nvSpPr>
        <p:spPr>
          <a:xfrm>
            <a:off x="7114550" y="64928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 sz="16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6" name="Google Shape;606;p41"/>
          <p:cNvGrpSpPr/>
          <p:nvPr/>
        </p:nvGrpSpPr>
        <p:grpSpPr>
          <a:xfrm>
            <a:off x="2245743" y="2899897"/>
            <a:ext cx="1633451" cy="572464"/>
            <a:chOff x="3308465" y="3117273"/>
            <a:chExt cx="2177934" cy="572464"/>
          </a:xfrm>
        </p:grpSpPr>
        <p:sp>
          <p:nvSpPr>
            <p:cNvPr id="607" name="Google Shape;607;p41"/>
            <p:cNvSpPr txBox="1"/>
            <p:nvPr/>
          </p:nvSpPr>
          <p:spPr>
            <a:xfrm>
              <a:off x="3832168" y="3117273"/>
              <a:ext cx="1654231" cy="572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31.5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08" name="Google Shape;608;p41"/>
            <p:cNvCxnSpPr/>
            <p:nvPr/>
          </p:nvCxnSpPr>
          <p:spPr>
            <a:xfrm rot="10800000">
              <a:off x="3308465" y="3158836"/>
              <a:ext cx="523702" cy="174568"/>
            </a:xfrm>
            <a:prstGeom prst="straightConnector1">
              <a:avLst/>
            </a:prstGeom>
            <a:noFill/>
            <a:ln cap="flat" cmpd="sng" w="57150">
              <a:solidFill>
                <a:srgbClr val="B5DADD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sp>
        <p:nvSpPr>
          <p:cNvPr id="609" name="Google Shape;609;p41"/>
          <p:cNvSpPr txBox="1"/>
          <p:nvPr/>
        </p:nvSpPr>
        <p:spPr>
          <a:xfrm>
            <a:off x="7301423" y="2217991"/>
            <a:ext cx="991293" cy="572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34.9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41"/>
          <p:cNvSpPr txBox="1"/>
          <p:nvPr/>
        </p:nvSpPr>
        <p:spPr>
          <a:xfrm>
            <a:off x="7301423" y="880253"/>
            <a:ext cx="1262293" cy="6524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44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41"/>
          <p:cNvSpPr txBox="1"/>
          <p:nvPr/>
        </p:nvSpPr>
        <p:spPr>
          <a:xfrm>
            <a:off x="7806024" y="948157"/>
            <a:ext cx="1234440" cy="1532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效益提升</a:t>
            </a:r>
            <a:r>
              <a:rPr lang="zh-CN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r>
              <a:rPr lang="zh-C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/>
          </a:p>
        </p:txBody>
      </p:sp>
      <p:sp>
        <p:nvSpPr>
          <p:cNvPr id="612" name="Google Shape;612;p41"/>
          <p:cNvSpPr/>
          <p:nvPr/>
        </p:nvSpPr>
        <p:spPr>
          <a:xfrm>
            <a:off x="7393508" y="1474456"/>
            <a:ext cx="216711" cy="743535"/>
          </a:xfrm>
          <a:prstGeom prst="upArrow">
            <a:avLst>
              <a:gd fmla="val 50000" name="adj1"/>
              <a:gd fmla="val 95014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