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4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ctrTitle"/>
          </p:nvPr>
        </p:nvSpPr>
        <p:spPr>
          <a:xfrm>
            <a:off x="685800" y="1844675"/>
            <a:ext cx="7772400" cy="2447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中间商市场</a:t>
            </a:r>
            <a:br>
              <a:rPr b="0" i="0" lang="en-US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</a:t>
            </a: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买卖双方不能直接见面）</a:t>
            </a:r>
            <a:endParaRPr/>
          </a:p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1371600" y="4797425"/>
            <a:ext cx="6400800" cy="841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第11章</a:t>
            </a: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）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457200" y="274637"/>
            <a:ext cx="82296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中间商作用的市场</a:t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250825" y="1341437"/>
            <a:ext cx="8569325" cy="5256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股票市场、农产品市场、…（非直销市场）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地理位置的原因、运输条件的原因、掌握信息的原因、…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中间商（中间人、二道贩子），处于买卖双方之间，通过较低价收购，较高价出售，从差价中获利。中间商隔离买卖双方。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市场上，另外有一类中间人，其作用主要是中介（例如房屋中介），他们获利主要是佣金，不是差价。不在这里的讨论之列。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佣金通常是公开的，差价通常是商业机密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5772150" y="549275"/>
            <a:ext cx="3348037" cy="15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地理位置与商业机会</a:t>
            </a:r>
            <a:endParaRPr/>
          </a:p>
        </p:txBody>
      </p:sp>
      <p:pic>
        <p:nvPicPr>
          <p:cNvPr id="113" name="Google Shape;11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3812" y="0"/>
            <a:ext cx="5675312" cy="423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.3.JPG" id="114" name="Google Shape;11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35600" y="2852737"/>
            <a:ext cx="3703637" cy="402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/>
          <p:nvPr/>
        </p:nvSpPr>
        <p:spPr>
          <a:xfrm>
            <a:off x="971550" y="4581525"/>
            <a:ext cx="3816350" cy="1800225"/>
          </a:xfrm>
          <a:prstGeom prst="homePlate">
            <a:avLst>
              <a:gd fmla="val 16505" name="adj"/>
            </a:avLst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可以用图来表达有中间商市场的潜在交易关系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（S，T，B，V</a:t>
            </a:r>
            <a:r>
              <a:rPr b="1" baseline="-25000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，V</a:t>
            </a:r>
            <a:r>
              <a:rPr b="1" baseline="-25000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）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交易如何进行？</a:t>
            </a:r>
            <a:endParaRPr/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250825" y="1557337"/>
            <a:ext cx="8713787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交易进行的规则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第一步：中间商分别给出“出价”和“要价”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第二步：买卖方给出反馈（选择一个中间商）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条件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一旦价格公布，买方与卖双方只能选一个中间商进行交易，或者不交易；但不能议价。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卖方只有一件物品，买方也只要一件物品，如果交易达成，则可看成一件物品从卖方经中间商“流” 到买方。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中间商的定价不能造成“入不敷出”或“囤积居奇”现象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在卖方或买方既有利益、也有权利的合理选择下，中间商一定要交易（否则可以想像会有一种“重罚”）。</a:t>
            </a:r>
            <a:endParaRPr/>
          </a:p>
        </p:txBody>
      </p:sp>
      <p:pic>
        <p:nvPicPr>
          <p:cNvPr descr="11.3.JPG" id="122" name="Google Shape;12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5462" y="0"/>
            <a:ext cx="2268537" cy="199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交易过程的一个例子</a:t>
            </a:r>
            <a:endParaRPr/>
          </a:p>
        </p:txBody>
      </p:sp>
      <p:pic>
        <p:nvPicPr>
          <p:cNvPr id="128" name="Google Shape;12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46225"/>
            <a:ext cx="9144000" cy="449103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9"/>
          <p:cNvSpPr txBox="1"/>
          <p:nvPr/>
        </p:nvSpPr>
        <p:spPr>
          <a:xfrm>
            <a:off x="1042987" y="5589587"/>
            <a:ext cx="2338387" cy="461962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中间商公布价格</a:t>
            </a:r>
            <a:endParaRPr/>
          </a:p>
        </p:txBody>
      </p:sp>
      <p:sp>
        <p:nvSpPr>
          <p:cNvPr id="130" name="Google Shape;130;p19"/>
          <p:cNvSpPr txBox="1"/>
          <p:nvPr/>
        </p:nvSpPr>
        <p:spPr>
          <a:xfrm>
            <a:off x="5435600" y="5661025"/>
            <a:ext cx="3024187" cy="738187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卖方和买方的响应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（形成商品流通）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>
            <p:ph type="title"/>
          </p:nvPr>
        </p:nvSpPr>
        <p:spPr>
          <a:xfrm>
            <a:off x="611187" y="260350"/>
            <a:ext cx="8220075" cy="720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各参与人的决定是否正确？</a:t>
            </a:r>
            <a:endParaRPr/>
          </a:p>
        </p:txBody>
      </p:sp>
      <p:sp>
        <p:nvSpPr>
          <p:cNvPr id="136" name="Google Shape;136;p20"/>
          <p:cNvSpPr txBox="1"/>
          <p:nvPr>
            <p:ph idx="1" type="body"/>
          </p:nvPr>
        </p:nvSpPr>
        <p:spPr>
          <a:xfrm>
            <a:off x="179387" y="4941887"/>
            <a:ext cx="8964612" cy="158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例如，T1会不会觉得完全可以做得更好些？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通过给出不同的报价，将S2的生意从T2争过来，从而得到较大的回报</a:t>
            </a:r>
            <a:endParaRPr/>
          </a:p>
        </p:txBody>
      </p:sp>
      <p:pic>
        <p:nvPicPr>
          <p:cNvPr id="137" name="Google Shape;13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1196975"/>
            <a:ext cx="7488237" cy="3678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>
            <p:ph type="title"/>
          </p:nvPr>
        </p:nvSpPr>
        <p:spPr>
          <a:xfrm>
            <a:off x="2268537" y="188912"/>
            <a:ext cx="4535487" cy="1008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T1可能做得更好</a:t>
            </a:r>
            <a:endParaRPr/>
          </a:p>
        </p:txBody>
      </p:sp>
      <p:sp>
        <p:nvSpPr>
          <p:cNvPr id="143" name="Google Shape;143;p21"/>
          <p:cNvSpPr txBox="1"/>
          <p:nvPr>
            <p:ph idx="1" type="body"/>
          </p:nvPr>
        </p:nvSpPr>
        <p:spPr>
          <a:xfrm>
            <a:off x="250825" y="5084762"/>
            <a:ext cx="8713787" cy="15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竞争的存在，会促使中间商调整价格，要在不亏损的前提下赢得生意，争取较大回报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垄断的存在，也会使中间商调价，争取获得最大回报</a:t>
            </a:r>
            <a:endParaRPr/>
          </a:p>
        </p:txBody>
      </p:sp>
      <p:pic>
        <p:nvPicPr>
          <p:cNvPr id="144" name="Google Shape;14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6462" y="1268412"/>
            <a:ext cx="3979862" cy="3567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312" y="1268412"/>
            <a:ext cx="3779837" cy="3576637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1"/>
          <p:cNvSpPr txBox="1"/>
          <p:nvPr/>
        </p:nvSpPr>
        <p:spPr>
          <a:xfrm>
            <a:off x="5724525" y="4437062"/>
            <a:ext cx="2016125" cy="523875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然后，T2呢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457200" y="692150"/>
            <a:ext cx="8229600" cy="4465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我们关心在这种中介市场模型中的“稳态”是什么？</a:t>
            </a:r>
            <a:b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“稳态”    没人有动机改变自己的行为     均衡     互为最佳应对</a:t>
            </a:r>
            <a:endParaRPr/>
          </a:p>
        </p:txBody>
      </p:sp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457200" y="5157787"/>
            <a:ext cx="8229600" cy="968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动机：能获得更大的回报</a:t>
            </a:r>
            <a:endParaRPr/>
          </a:p>
        </p:txBody>
      </p:sp>
      <p:sp>
        <p:nvSpPr>
          <p:cNvPr id="153" name="Google Shape;153;p22"/>
          <p:cNvSpPr/>
          <p:nvPr/>
        </p:nvSpPr>
        <p:spPr>
          <a:xfrm>
            <a:off x="2555875" y="2781300"/>
            <a:ext cx="1216025" cy="484187"/>
          </a:xfrm>
          <a:prstGeom prst="leftRightArrow">
            <a:avLst>
              <a:gd fmla="val 43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2"/>
          <p:cNvSpPr/>
          <p:nvPr/>
        </p:nvSpPr>
        <p:spPr>
          <a:xfrm>
            <a:off x="2851150" y="3592512"/>
            <a:ext cx="1216025" cy="484187"/>
          </a:xfrm>
          <a:prstGeom prst="leftRightArrow">
            <a:avLst>
              <a:gd fmla="val 43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2"/>
          <p:cNvSpPr/>
          <p:nvPr/>
        </p:nvSpPr>
        <p:spPr>
          <a:xfrm>
            <a:off x="5508625" y="3573462"/>
            <a:ext cx="1216025" cy="484187"/>
          </a:xfrm>
          <a:prstGeom prst="leftRightArrow">
            <a:avLst>
              <a:gd fmla="val 4300" name="adj1"/>
              <a:gd fmla="val 50000" name="adj2"/>
            </a:avLst>
          </a:prstGeom>
          <a:solidFill>
            <a:srgbClr val="FFFFFF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将中介交易问题描述为一个博弈</a:t>
            </a:r>
            <a:b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（给定网络结构和</a:t>
            </a:r>
            <a:r>
              <a:rPr b="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baseline="-2500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,v</a:t>
            </a:r>
            <a:r>
              <a:rPr b="0" baseline="-2500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</p:txBody>
      </p:sp>
      <p:sp>
        <p:nvSpPr>
          <p:cNvPr id="161" name="Google Shape;161;p23"/>
          <p:cNvSpPr txBox="1"/>
          <p:nvPr>
            <p:ph idx="1" type="body"/>
          </p:nvPr>
        </p:nvSpPr>
        <p:spPr>
          <a:xfrm>
            <a:off x="457200" y="1484312"/>
            <a:ext cx="8229600" cy="4968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参与人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卖方，中间商，买方；都可能有多个。</a:t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策略（两阶段）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第一阶段：中间商给出价格b，a（即策略）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第二阶段：卖方，买方在</a:t>
            </a:r>
            <a:r>
              <a:rPr b="0" i="0" lang="en-US" sz="24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有接触的</a:t>
            </a: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中间商中选择对自己最有利的（给出价格最合适的）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回报（收益）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卖方：0或者b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-v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买方：0或者v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-a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tj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中介：0或者a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tj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-b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</a:t>
            </a:r>
            <a:endParaRPr/>
          </a:p>
        </p:txBody>
      </p:sp>
      <p:pic>
        <p:nvPicPr>
          <p:cNvPr descr="11.3.JPG" id="162" name="Google Shape;16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7762" y="4029075"/>
            <a:ext cx="2911475" cy="285273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3"/>
          <p:cNvSpPr txBox="1"/>
          <p:nvPr/>
        </p:nvSpPr>
        <p:spPr>
          <a:xfrm>
            <a:off x="6948487" y="4941887"/>
            <a:ext cx="28733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64" name="Google Shape;164;p23"/>
          <p:cNvSpPr txBox="1"/>
          <p:nvPr/>
        </p:nvSpPr>
        <p:spPr>
          <a:xfrm>
            <a:off x="8027987" y="5805487"/>
            <a:ext cx="36036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165" name="Google Shape;165;p23"/>
          <p:cNvSpPr/>
          <p:nvPr/>
        </p:nvSpPr>
        <p:spPr>
          <a:xfrm>
            <a:off x="6732587" y="1628775"/>
            <a:ext cx="2160587" cy="1368425"/>
          </a:xfrm>
          <a:prstGeom prst="wedgeRectCallout">
            <a:avLst>
              <a:gd fmla="val 2841" name="adj1"/>
              <a:gd fmla="val 31648" name="adj2"/>
            </a:avLst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在无所谓的情形根据推理的需要决定。</a:t>
            </a:r>
            <a:endParaRPr/>
          </a:p>
        </p:txBody>
      </p:sp>
      <p:sp>
        <p:nvSpPr>
          <p:cNvPr id="166" name="Google Shape;166;p23"/>
          <p:cNvSpPr/>
          <p:nvPr/>
        </p:nvSpPr>
        <p:spPr>
          <a:xfrm>
            <a:off x="4067175" y="4581525"/>
            <a:ext cx="2089150" cy="863600"/>
          </a:xfrm>
          <a:prstGeom prst="wedgeRectCallout">
            <a:avLst>
              <a:gd fmla="val -828" name="adj1"/>
              <a:gd fmla="val 15114" name="adj2"/>
            </a:avLst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为简化讨论，设</a:t>
            </a:r>
            <a:r>
              <a:rPr b="0" i="0" lang="en-US" sz="28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baseline="-25000" i="0" lang="en-US" sz="28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US" sz="28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＝0</a:t>
            </a:r>
            <a:endParaRPr/>
          </a:p>
        </p:txBody>
      </p:sp>
      <p:sp>
        <p:nvSpPr>
          <p:cNvPr id="167" name="Google Shape;167;p23"/>
          <p:cNvSpPr txBox="1"/>
          <p:nvPr/>
        </p:nvSpPr>
        <p:spPr>
          <a:xfrm>
            <a:off x="4067175" y="5732462"/>
            <a:ext cx="2089150" cy="865187"/>
          </a:xfrm>
          <a:prstGeom prst="rect">
            <a:avLst/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中间商不可“恶意出价”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前例中回报的计算</a:t>
            </a:r>
            <a:endParaRPr/>
          </a:p>
        </p:txBody>
      </p:sp>
      <p:sp>
        <p:nvSpPr>
          <p:cNvPr id="173" name="Google Shape;173;p24"/>
          <p:cNvSpPr txBox="1"/>
          <p:nvPr>
            <p:ph idx="1" type="body"/>
          </p:nvPr>
        </p:nvSpPr>
        <p:spPr>
          <a:xfrm>
            <a:off x="250825" y="1700212"/>
            <a:ext cx="3335337" cy="4752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第一个中间商的回报：0.8–0.2=0.6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第二个中间商的回报：1+0.7–0.3–0= 1.4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三个卖方的回报：0.2, 0.3, 0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三个买方的回报：0.2, 0.3, 0</a:t>
            </a:r>
            <a:endParaRPr/>
          </a:p>
        </p:txBody>
      </p:sp>
      <p:pic>
        <p:nvPicPr>
          <p:cNvPr id="174" name="Google Shape;17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9837" y="1700212"/>
            <a:ext cx="5067300" cy="479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网络中的两种现象：垄断和竞争</a:t>
            </a:r>
            <a:endParaRPr/>
          </a:p>
        </p:txBody>
      </p:sp>
      <p:sp>
        <p:nvSpPr>
          <p:cNvPr id="180" name="Google Shape;180;p25"/>
          <p:cNvSpPr txBox="1"/>
          <p:nvPr>
            <p:ph idx="1" type="body"/>
          </p:nvPr>
        </p:nvSpPr>
        <p:spPr>
          <a:xfrm>
            <a:off x="250825" y="1600200"/>
            <a:ext cx="8435975" cy="604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垄断：S和B都被T垄断</a:t>
            </a:r>
            <a:endParaRPr/>
          </a:p>
        </p:txBody>
      </p:sp>
      <p:pic>
        <p:nvPicPr>
          <p:cNvPr id="181" name="Google Shape;18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4581525"/>
            <a:ext cx="4421187" cy="1573212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5"/>
          <p:cNvSpPr txBox="1"/>
          <p:nvPr/>
        </p:nvSpPr>
        <p:spPr>
          <a:xfrm>
            <a:off x="323850" y="3284537"/>
            <a:ext cx="8435975" cy="604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理想竞争（perfect competition）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T1 和T2在S2和B2之间呈理想竞争结构</a:t>
            </a:r>
            <a:endParaRPr/>
          </a:p>
        </p:txBody>
      </p:sp>
      <p:sp>
        <p:nvSpPr>
          <p:cNvPr id="183" name="Google Shape;183;p25"/>
          <p:cNvSpPr/>
          <p:nvPr/>
        </p:nvSpPr>
        <p:spPr>
          <a:xfrm>
            <a:off x="755650" y="2565400"/>
            <a:ext cx="431800" cy="4318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4061"/>
              </a:buClr>
              <a:buFont typeface="Calibri"/>
              <a:buNone/>
            </a:pPr>
            <a:r>
              <a:rPr b="0" i="0" lang="en-US" sz="2400" u="none">
                <a:solidFill>
                  <a:srgbClr val="25406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84" name="Google Shape;184;p25"/>
          <p:cNvSpPr txBox="1"/>
          <p:nvPr/>
        </p:nvSpPr>
        <p:spPr>
          <a:xfrm>
            <a:off x="2771775" y="2565400"/>
            <a:ext cx="431800" cy="431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4061"/>
              </a:buClr>
              <a:buFont typeface="Calibri"/>
              <a:buNone/>
            </a:pPr>
            <a:r>
              <a:rPr b="0" i="0" lang="en-US" sz="2400" u="none">
                <a:solidFill>
                  <a:srgbClr val="25406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85" name="Google Shape;185;p25"/>
          <p:cNvSpPr/>
          <p:nvPr/>
        </p:nvSpPr>
        <p:spPr>
          <a:xfrm>
            <a:off x="4787900" y="2565400"/>
            <a:ext cx="431800" cy="4318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4061"/>
              </a:buClr>
              <a:buFont typeface="Calibri"/>
              <a:buNone/>
            </a:pPr>
            <a:r>
              <a:rPr b="0" i="0" lang="en-US" sz="2400" u="none">
                <a:solidFill>
                  <a:srgbClr val="25406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cxnSp>
        <p:nvCxnSpPr>
          <p:cNvPr id="186" name="Google Shape;186;p25"/>
          <p:cNvCxnSpPr/>
          <p:nvPr/>
        </p:nvCxnSpPr>
        <p:spPr>
          <a:xfrm>
            <a:off x="1187450" y="2781300"/>
            <a:ext cx="1584325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87" name="Google Shape;187;p25"/>
          <p:cNvCxnSpPr/>
          <p:nvPr/>
        </p:nvCxnSpPr>
        <p:spPr>
          <a:xfrm>
            <a:off x="3203575" y="2781300"/>
            <a:ext cx="1584325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pic>
        <p:nvPicPr>
          <p:cNvPr descr="11.6.JPG" id="188" name="Google Shape;18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51500" y="2216150"/>
            <a:ext cx="3313112" cy="108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5"/>
          <p:cNvSpPr txBox="1"/>
          <p:nvPr/>
        </p:nvSpPr>
        <p:spPr>
          <a:xfrm>
            <a:off x="5651500" y="1628775"/>
            <a:ext cx="3313112" cy="58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垄断结构的均衡？</a:t>
            </a:r>
            <a:endParaRPr/>
          </a:p>
        </p:txBody>
      </p:sp>
      <p:sp>
        <p:nvSpPr>
          <p:cNvPr id="190" name="Google Shape;190;p25"/>
          <p:cNvSpPr txBox="1"/>
          <p:nvPr/>
        </p:nvSpPr>
        <p:spPr>
          <a:xfrm>
            <a:off x="5651500" y="4868862"/>
            <a:ext cx="3313112" cy="1077912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理想竞争结构的均衡？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"/>
          <p:cNvSpPr txBox="1"/>
          <p:nvPr>
            <p:ph type="title"/>
          </p:nvPr>
        </p:nvSpPr>
        <p:spPr>
          <a:xfrm>
            <a:off x="457200" y="274637"/>
            <a:ext cx="822960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关于理想竞争结构中的均衡</a:t>
            </a:r>
            <a:endParaRPr/>
          </a:p>
        </p:txBody>
      </p:sp>
      <p:pic>
        <p:nvPicPr>
          <p:cNvPr id="196" name="Google Shape;19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052512"/>
            <a:ext cx="5549900" cy="339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6"/>
          <p:cNvSpPr txBox="1"/>
          <p:nvPr>
            <p:ph idx="1" type="body"/>
          </p:nvPr>
        </p:nvSpPr>
        <p:spPr>
          <a:xfrm>
            <a:off x="250825" y="4581525"/>
            <a:ext cx="8713787" cy="19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如果T1的出价和要价不相同（a&gt;b），T2就有机会切入生意，改进自己回报为0的状态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类似地，若T2的两个报价不等，则T1有机会调整他的价格，改进他的回报。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如果T2的报价不同于T1？？？</a:t>
            </a:r>
            <a:endParaRPr/>
          </a:p>
        </p:txBody>
      </p:sp>
      <p:sp>
        <p:nvSpPr>
          <p:cNvPr id="198" name="Google Shape;198;p26"/>
          <p:cNvSpPr txBox="1"/>
          <p:nvPr/>
        </p:nvSpPr>
        <p:spPr>
          <a:xfrm>
            <a:off x="3924300" y="2276475"/>
            <a:ext cx="287337" cy="215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rPr b="0" i="0" lang="en-US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99" name="Google Shape;199;p26"/>
          <p:cNvSpPr txBox="1"/>
          <p:nvPr/>
        </p:nvSpPr>
        <p:spPr>
          <a:xfrm>
            <a:off x="1835150" y="2276475"/>
            <a:ext cx="288925" cy="215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00" name="Google Shape;200;p26"/>
          <p:cNvSpPr txBox="1"/>
          <p:nvPr/>
        </p:nvSpPr>
        <p:spPr>
          <a:xfrm>
            <a:off x="3851275" y="3213100"/>
            <a:ext cx="288925" cy="14446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6"/>
          <p:cNvSpPr txBox="1"/>
          <p:nvPr/>
        </p:nvSpPr>
        <p:spPr>
          <a:xfrm>
            <a:off x="1908175" y="3213100"/>
            <a:ext cx="287337" cy="14446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43587" y="1700212"/>
            <a:ext cx="3300412" cy="2016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6"/>
          <p:cNvSpPr txBox="1"/>
          <p:nvPr/>
        </p:nvSpPr>
        <p:spPr>
          <a:xfrm>
            <a:off x="6588125" y="2276475"/>
            <a:ext cx="504825" cy="28892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rPr b="0" i="0" lang="en-US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0.4</a:t>
            </a:r>
            <a:endParaRPr/>
          </a:p>
        </p:txBody>
      </p:sp>
      <p:sp>
        <p:nvSpPr>
          <p:cNvPr id="204" name="Google Shape;204;p26"/>
          <p:cNvSpPr txBox="1"/>
          <p:nvPr/>
        </p:nvSpPr>
        <p:spPr>
          <a:xfrm>
            <a:off x="7885112" y="2276475"/>
            <a:ext cx="503237" cy="28892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rPr b="0" i="0" lang="en-US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0.4</a:t>
            </a:r>
            <a:endParaRPr/>
          </a:p>
        </p:txBody>
      </p:sp>
      <p:sp>
        <p:nvSpPr>
          <p:cNvPr id="205" name="Google Shape;205;p26"/>
          <p:cNvSpPr txBox="1"/>
          <p:nvPr/>
        </p:nvSpPr>
        <p:spPr>
          <a:xfrm>
            <a:off x="6659562" y="2924175"/>
            <a:ext cx="504825" cy="28892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rPr b="0" i="0" lang="en-US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0.5</a:t>
            </a:r>
            <a:endParaRPr/>
          </a:p>
        </p:txBody>
      </p:sp>
      <p:sp>
        <p:nvSpPr>
          <p:cNvPr id="206" name="Google Shape;206;p26"/>
          <p:cNvSpPr txBox="1"/>
          <p:nvPr/>
        </p:nvSpPr>
        <p:spPr>
          <a:xfrm>
            <a:off x="7812087" y="2924175"/>
            <a:ext cx="504825" cy="28892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rPr b="0" i="0" lang="en-US" sz="1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0.5</a:t>
            </a:r>
            <a:endParaRPr/>
          </a:p>
        </p:txBody>
      </p:sp>
      <p:sp>
        <p:nvSpPr>
          <p:cNvPr id="207" name="Google Shape;207;p26"/>
          <p:cNvSpPr txBox="1"/>
          <p:nvPr/>
        </p:nvSpPr>
        <p:spPr>
          <a:xfrm>
            <a:off x="5940425" y="3716337"/>
            <a:ext cx="30241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此时形不成商品流</a:t>
            </a:r>
            <a:endParaRPr/>
          </a:p>
        </p:txBody>
      </p:sp>
      <p:sp>
        <p:nvSpPr>
          <p:cNvPr id="208" name="Google Shape;208;p26"/>
          <p:cNvSpPr txBox="1"/>
          <p:nvPr/>
        </p:nvSpPr>
        <p:spPr>
          <a:xfrm>
            <a:off x="900112" y="4076700"/>
            <a:ext cx="44640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此时，x的确定需要依靠外部因素决定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前例市场网络中的均衡</a:t>
            </a:r>
            <a:endParaRPr/>
          </a:p>
        </p:txBody>
      </p:sp>
      <p:sp>
        <p:nvSpPr>
          <p:cNvPr id="214" name="Google Shape;214;p27"/>
          <p:cNvSpPr txBox="1"/>
          <p:nvPr>
            <p:ph idx="1" type="body"/>
          </p:nvPr>
        </p:nvSpPr>
        <p:spPr>
          <a:xfrm>
            <a:off x="4572000" y="1484312"/>
            <a:ext cx="4392612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x在0，1之间</a:t>
            </a:r>
            <a:r>
              <a:rPr b="0" i="0" lang="en-US" sz="24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都是</a:t>
            </a: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均衡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由其他因素决定S2到B2的商品流是经过T1还是T2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若S2选择了T1，则B2的需求可被T1满足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在S2和B2之间，T1和T2的回报都是0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即在这个市场中，中间商基本上不要指望从和S2与B2的生意中赚钱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x的值对S2和B2的回报有影响</a:t>
            </a:r>
            <a:endParaRPr/>
          </a:p>
        </p:txBody>
      </p:sp>
      <p:pic>
        <p:nvPicPr>
          <p:cNvPr id="215" name="Google Shape;21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57337"/>
            <a:ext cx="4500562" cy="4611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 txBox="1"/>
          <p:nvPr>
            <p:ph type="title"/>
          </p:nvPr>
        </p:nvSpPr>
        <p:spPr>
          <a:xfrm>
            <a:off x="179387" y="188912"/>
            <a:ext cx="8856662" cy="993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波及效应：均衡在不同网络结构下的变化</a:t>
            </a:r>
            <a:endParaRPr/>
          </a:p>
        </p:txBody>
      </p:sp>
      <p:sp>
        <p:nvSpPr>
          <p:cNvPr id="221" name="Google Shape;221;p2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111.JPG" id="222" name="Google Shape;22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222375"/>
            <a:ext cx="8856662" cy="49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8"/>
          <p:cNvSpPr txBox="1"/>
          <p:nvPr/>
        </p:nvSpPr>
        <p:spPr>
          <a:xfrm>
            <a:off x="3132137" y="2349500"/>
            <a:ext cx="4318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224" name="Google Shape;224;p28"/>
          <p:cNvSpPr txBox="1"/>
          <p:nvPr/>
        </p:nvSpPr>
        <p:spPr>
          <a:xfrm>
            <a:off x="3132137" y="3284537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225" name="Google Shape;225;p28"/>
          <p:cNvSpPr txBox="1"/>
          <p:nvPr/>
        </p:nvSpPr>
        <p:spPr>
          <a:xfrm>
            <a:off x="1331912" y="1628775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26" name="Google Shape;226;p28"/>
          <p:cNvSpPr txBox="1"/>
          <p:nvPr/>
        </p:nvSpPr>
        <p:spPr>
          <a:xfrm>
            <a:off x="2700337" y="1700212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27" name="Google Shape;227;p28"/>
          <p:cNvSpPr txBox="1"/>
          <p:nvPr/>
        </p:nvSpPr>
        <p:spPr>
          <a:xfrm>
            <a:off x="1187450" y="2492375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28" name="Google Shape;228;p28"/>
          <p:cNvSpPr txBox="1"/>
          <p:nvPr/>
        </p:nvSpPr>
        <p:spPr>
          <a:xfrm>
            <a:off x="1258887" y="3860800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29" name="Google Shape;229;p28"/>
          <p:cNvSpPr txBox="1"/>
          <p:nvPr/>
        </p:nvSpPr>
        <p:spPr>
          <a:xfrm>
            <a:off x="3059112" y="4005262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30" name="Google Shape;230;p28"/>
          <p:cNvSpPr txBox="1"/>
          <p:nvPr/>
        </p:nvSpPr>
        <p:spPr>
          <a:xfrm>
            <a:off x="3059112" y="4724400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cxnSp>
        <p:nvCxnSpPr>
          <p:cNvPr id="231" name="Google Shape;231;p28"/>
          <p:cNvCxnSpPr/>
          <p:nvPr/>
        </p:nvCxnSpPr>
        <p:spPr>
          <a:xfrm>
            <a:off x="900112" y="1989137"/>
            <a:ext cx="1008062" cy="50323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32" name="Google Shape;232;p28"/>
          <p:cNvCxnSpPr/>
          <p:nvPr/>
        </p:nvCxnSpPr>
        <p:spPr>
          <a:xfrm flipH="1" rot="10800000">
            <a:off x="1042987" y="2781300"/>
            <a:ext cx="936625" cy="43180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33" name="Google Shape;233;p28"/>
          <p:cNvCxnSpPr/>
          <p:nvPr/>
        </p:nvCxnSpPr>
        <p:spPr>
          <a:xfrm>
            <a:off x="2484437" y="2708275"/>
            <a:ext cx="1079500" cy="43338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34" name="Google Shape;234;p28"/>
          <p:cNvCxnSpPr/>
          <p:nvPr/>
        </p:nvCxnSpPr>
        <p:spPr>
          <a:xfrm flipH="1" rot="10800000">
            <a:off x="2627312" y="1989137"/>
            <a:ext cx="1081087" cy="50323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35" name="Google Shape;235;p28"/>
          <p:cNvCxnSpPr/>
          <p:nvPr/>
        </p:nvCxnSpPr>
        <p:spPr>
          <a:xfrm>
            <a:off x="2484437" y="4292600"/>
            <a:ext cx="1079500" cy="108108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36" name="Google Shape;236;p28"/>
          <p:cNvCxnSpPr/>
          <p:nvPr/>
        </p:nvCxnSpPr>
        <p:spPr>
          <a:xfrm flipH="1" rot="10800000">
            <a:off x="971550" y="4076700"/>
            <a:ext cx="1223962" cy="64770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37" name="Google Shape;237;p28"/>
          <p:cNvSpPr txBox="1"/>
          <p:nvPr/>
        </p:nvSpPr>
        <p:spPr>
          <a:xfrm>
            <a:off x="5867400" y="1700212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38" name="Google Shape;238;p28"/>
          <p:cNvSpPr txBox="1"/>
          <p:nvPr/>
        </p:nvSpPr>
        <p:spPr>
          <a:xfrm>
            <a:off x="5795962" y="4221162"/>
            <a:ext cx="3683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39" name="Google Shape;239;p28"/>
          <p:cNvSpPr txBox="1"/>
          <p:nvPr/>
        </p:nvSpPr>
        <p:spPr>
          <a:xfrm>
            <a:off x="7667625" y="4508500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40" name="Google Shape;240;p28"/>
          <p:cNvSpPr txBox="1"/>
          <p:nvPr/>
        </p:nvSpPr>
        <p:spPr>
          <a:xfrm>
            <a:off x="7451725" y="3644900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41" name="Google Shape;241;p28"/>
          <p:cNvSpPr txBox="1"/>
          <p:nvPr/>
        </p:nvSpPr>
        <p:spPr>
          <a:xfrm>
            <a:off x="7380287" y="1700212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42" name="Google Shape;242;p28"/>
          <p:cNvSpPr txBox="1"/>
          <p:nvPr/>
        </p:nvSpPr>
        <p:spPr>
          <a:xfrm>
            <a:off x="5795962" y="2349500"/>
            <a:ext cx="360362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243" name="Google Shape;243;p28"/>
          <p:cNvSpPr txBox="1"/>
          <p:nvPr/>
        </p:nvSpPr>
        <p:spPr>
          <a:xfrm>
            <a:off x="5795962" y="3068637"/>
            <a:ext cx="3603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244" name="Google Shape;244;p28"/>
          <p:cNvSpPr txBox="1"/>
          <p:nvPr/>
        </p:nvSpPr>
        <p:spPr>
          <a:xfrm>
            <a:off x="7380287" y="2349500"/>
            <a:ext cx="4318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245" name="Google Shape;245;p28"/>
          <p:cNvSpPr txBox="1"/>
          <p:nvPr/>
        </p:nvSpPr>
        <p:spPr>
          <a:xfrm>
            <a:off x="7380287" y="2997200"/>
            <a:ext cx="2873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cxnSp>
        <p:nvCxnSpPr>
          <p:cNvPr id="246" name="Google Shape;246;p28"/>
          <p:cNvCxnSpPr/>
          <p:nvPr/>
        </p:nvCxnSpPr>
        <p:spPr>
          <a:xfrm>
            <a:off x="5292725" y="1989137"/>
            <a:ext cx="1079500" cy="50323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47" name="Google Shape;247;p28"/>
          <p:cNvCxnSpPr/>
          <p:nvPr/>
        </p:nvCxnSpPr>
        <p:spPr>
          <a:xfrm>
            <a:off x="5292725" y="3429000"/>
            <a:ext cx="1079500" cy="43180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48" name="Google Shape;248;p28"/>
          <p:cNvCxnSpPr/>
          <p:nvPr/>
        </p:nvCxnSpPr>
        <p:spPr>
          <a:xfrm flipH="1" rot="10800000">
            <a:off x="5435600" y="4149725"/>
            <a:ext cx="1081087" cy="57467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49" name="Google Shape;249;p28"/>
          <p:cNvCxnSpPr/>
          <p:nvPr/>
        </p:nvCxnSpPr>
        <p:spPr>
          <a:xfrm>
            <a:off x="6948487" y="2708275"/>
            <a:ext cx="1079500" cy="43338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50" name="Google Shape;250;p28"/>
          <p:cNvCxnSpPr/>
          <p:nvPr/>
        </p:nvCxnSpPr>
        <p:spPr>
          <a:xfrm>
            <a:off x="7019925" y="4005262"/>
            <a:ext cx="936625" cy="28733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51" name="Google Shape;251;p28"/>
          <p:cNvCxnSpPr/>
          <p:nvPr/>
        </p:nvCxnSpPr>
        <p:spPr>
          <a:xfrm>
            <a:off x="6948487" y="4292600"/>
            <a:ext cx="1079500" cy="108108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pic>
        <p:nvPicPr>
          <p:cNvPr id="252" name="Google Shape;25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56550" y="1412875"/>
            <a:ext cx="646112" cy="644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060437_165131009_2.jpg" id="253" name="Google Shape;25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63937" y="1412875"/>
            <a:ext cx="611187" cy="611187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8"/>
          <p:cNvSpPr txBox="1"/>
          <p:nvPr/>
        </p:nvSpPr>
        <p:spPr>
          <a:xfrm>
            <a:off x="2555875" y="6308725"/>
            <a:ext cx="3816350" cy="579437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z与y的取值？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/>
          <p:nvPr>
            <p:ph type="title"/>
          </p:nvPr>
        </p:nvSpPr>
        <p:spPr>
          <a:xfrm>
            <a:off x="6804025" y="260350"/>
            <a:ext cx="2339975" cy="19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z=0.5</a:t>
            </a:r>
            <a:b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y=1.5是均衡吗？</a:t>
            </a:r>
            <a:endParaRPr/>
          </a:p>
        </p:txBody>
      </p:sp>
      <p:sp>
        <p:nvSpPr>
          <p:cNvPr id="260" name="Google Shape;260;p29"/>
          <p:cNvSpPr txBox="1"/>
          <p:nvPr>
            <p:ph idx="1" type="body"/>
          </p:nvPr>
        </p:nvSpPr>
        <p:spPr>
          <a:xfrm>
            <a:off x="6875462" y="2133600"/>
            <a:ext cx="2447925" cy="3744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例中，T1的回报是1.5，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若他将对S2的出价提高到0.6，则可以将S2赢过来，回报提高0.4 </a:t>
            </a:r>
            <a:endParaRPr/>
          </a:p>
        </p:txBody>
      </p:sp>
      <p:pic>
        <p:nvPicPr>
          <p:cNvPr descr="无标题.jpg" id="261" name="Google Shape;26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175" y="7937"/>
            <a:ext cx="6807200" cy="6845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2" name="Google Shape;262;p29"/>
          <p:cNvCxnSpPr/>
          <p:nvPr/>
        </p:nvCxnSpPr>
        <p:spPr>
          <a:xfrm>
            <a:off x="1258887" y="1196975"/>
            <a:ext cx="1512887" cy="71913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63" name="Google Shape;263;p29"/>
          <p:cNvSpPr txBox="1"/>
          <p:nvPr/>
        </p:nvSpPr>
        <p:spPr>
          <a:xfrm>
            <a:off x="2051050" y="836612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64" name="Google Shape;264;p29"/>
          <p:cNvSpPr txBox="1"/>
          <p:nvPr/>
        </p:nvSpPr>
        <p:spPr>
          <a:xfrm>
            <a:off x="2051050" y="4581525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65" name="Google Shape;265;p29"/>
          <p:cNvSpPr txBox="1"/>
          <p:nvPr/>
        </p:nvSpPr>
        <p:spPr>
          <a:xfrm>
            <a:off x="1835150" y="3429000"/>
            <a:ext cx="7207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0.5</a:t>
            </a:r>
            <a:endParaRPr/>
          </a:p>
        </p:txBody>
      </p:sp>
      <p:sp>
        <p:nvSpPr>
          <p:cNvPr id="266" name="Google Shape;266;p29"/>
          <p:cNvSpPr txBox="1"/>
          <p:nvPr/>
        </p:nvSpPr>
        <p:spPr>
          <a:xfrm>
            <a:off x="4356100" y="836612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67" name="Google Shape;267;p29"/>
          <p:cNvSpPr txBox="1"/>
          <p:nvPr/>
        </p:nvSpPr>
        <p:spPr>
          <a:xfrm>
            <a:off x="4356100" y="5229225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68" name="Google Shape;268;p29"/>
          <p:cNvSpPr txBox="1"/>
          <p:nvPr/>
        </p:nvSpPr>
        <p:spPr>
          <a:xfrm>
            <a:off x="4356100" y="4221162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69" name="Google Shape;269;p29"/>
          <p:cNvSpPr txBox="1"/>
          <p:nvPr/>
        </p:nvSpPr>
        <p:spPr>
          <a:xfrm>
            <a:off x="1835150" y="2349500"/>
            <a:ext cx="72072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0.5</a:t>
            </a:r>
            <a:endParaRPr/>
          </a:p>
        </p:txBody>
      </p:sp>
      <p:sp>
        <p:nvSpPr>
          <p:cNvPr id="270" name="Google Shape;270;p29"/>
          <p:cNvSpPr txBox="1"/>
          <p:nvPr/>
        </p:nvSpPr>
        <p:spPr>
          <a:xfrm>
            <a:off x="3995737" y="2349500"/>
            <a:ext cx="72072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</a:t>
            </a:r>
            <a:endParaRPr/>
          </a:p>
        </p:txBody>
      </p:sp>
      <p:sp>
        <p:nvSpPr>
          <p:cNvPr id="271" name="Google Shape;271;p29"/>
          <p:cNvSpPr txBox="1"/>
          <p:nvPr/>
        </p:nvSpPr>
        <p:spPr>
          <a:xfrm>
            <a:off x="3995737" y="3429000"/>
            <a:ext cx="7207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</a:t>
            </a:r>
            <a:endParaRPr/>
          </a:p>
        </p:txBody>
      </p:sp>
      <p:cxnSp>
        <p:nvCxnSpPr>
          <p:cNvPr id="272" name="Google Shape;272;p29"/>
          <p:cNvCxnSpPr/>
          <p:nvPr/>
        </p:nvCxnSpPr>
        <p:spPr>
          <a:xfrm>
            <a:off x="3635375" y="2205037"/>
            <a:ext cx="1657350" cy="64770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73" name="Google Shape;273;p29"/>
          <p:cNvCxnSpPr/>
          <p:nvPr/>
        </p:nvCxnSpPr>
        <p:spPr>
          <a:xfrm>
            <a:off x="1187450" y="3284537"/>
            <a:ext cx="1728787" cy="72072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74" name="Google Shape;274;p29"/>
          <p:cNvCxnSpPr/>
          <p:nvPr/>
        </p:nvCxnSpPr>
        <p:spPr>
          <a:xfrm>
            <a:off x="3779837" y="4221162"/>
            <a:ext cx="1584325" cy="50323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75" name="Google Shape;275;p29"/>
          <p:cNvCxnSpPr/>
          <p:nvPr/>
        </p:nvCxnSpPr>
        <p:spPr>
          <a:xfrm flipH="1" rot="10800000">
            <a:off x="1331912" y="4221162"/>
            <a:ext cx="1584325" cy="93662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76" name="Google Shape;276;p29"/>
          <p:cNvCxnSpPr/>
          <p:nvPr/>
        </p:nvCxnSpPr>
        <p:spPr>
          <a:xfrm>
            <a:off x="3635375" y="4437062"/>
            <a:ext cx="1800225" cy="180022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77" name="Google Shape;277;p29"/>
          <p:cNvSpPr txBox="1"/>
          <p:nvPr/>
        </p:nvSpPr>
        <p:spPr>
          <a:xfrm>
            <a:off x="7380287" y="5805487"/>
            <a:ext cx="1368425" cy="584200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32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z ≥ 1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"/>
          <p:cNvSpPr txBox="1"/>
          <p:nvPr>
            <p:ph type="title"/>
          </p:nvPr>
        </p:nvSpPr>
        <p:spPr>
          <a:xfrm>
            <a:off x="6804025" y="260350"/>
            <a:ext cx="2339975" cy="19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这是个均衡吗？</a:t>
            </a:r>
            <a:endParaRPr/>
          </a:p>
        </p:txBody>
      </p:sp>
      <p:sp>
        <p:nvSpPr>
          <p:cNvPr id="283" name="Google Shape;283;p30"/>
          <p:cNvSpPr txBox="1"/>
          <p:nvPr>
            <p:ph idx="1" type="body"/>
          </p:nvPr>
        </p:nvSpPr>
        <p:spPr>
          <a:xfrm>
            <a:off x="6804025" y="2492375"/>
            <a:ext cx="2447925" cy="3960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例中，如果T1 对B2的要价提高到 &gt;1，则T1将商品卖给B2，得更大回报。 </a:t>
            </a:r>
            <a:endParaRPr/>
          </a:p>
        </p:txBody>
      </p:sp>
      <p:pic>
        <p:nvPicPr>
          <p:cNvPr descr="无标题.jpg" id="284" name="Google Shape;28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175" y="7937"/>
            <a:ext cx="6807200" cy="6845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5" name="Google Shape;285;p30"/>
          <p:cNvCxnSpPr/>
          <p:nvPr/>
        </p:nvCxnSpPr>
        <p:spPr>
          <a:xfrm>
            <a:off x="1258887" y="1196975"/>
            <a:ext cx="1512887" cy="71913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86" name="Google Shape;286;p30"/>
          <p:cNvSpPr txBox="1"/>
          <p:nvPr/>
        </p:nvSpPr>
        <p:spPr>
          <a:xfrm>
            <a:off x="2051050" y="836612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87" name="Google Shape;287;p30"/>
          <p:cNvSpPr txBox="1"/>
          <p:nvPr/>
        </p:nvSpPr>
        <p:spPr>
          <a:xfrm>
            <a:off x="2051050" y="4581525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288" name="Google Shape;288;p30"/>
          <p:cNvSpPr txBox="1"/>
          <p:nvPr/>
        </p:nvSpPr>
        <p:spPr>
          <a:xfrm>
            <a:off x="1835150" y="3429000"/>
            <a:ext cx="7207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</a:t>
            </a:r>
            <a:endParaRPr/>
          </a:p>
        </p:txBody>
      </p:sp>
      <p:sp>
        <p:nvSpPr>
          <p:cNvPr id="289" name="Google Shape;289;p30"/>
          <p:cNvSpPr txBox="1"/>
          <p:nvPr/>
        </p:nvSpPr>
        <p:spPr>
          <a:xfrm>
            <a:off x="4356100" y="836612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90" name="Google Shape;290;p30"/>
          <p:cNvSpPr txBox="1"/>
          <p:nvPr/>
        </p:nvSpPr>
        <p:spPr>
          <a:xfrm>
            <a:off x="4356100" y="5229225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91" name="Google Shape;291;p30"/>
          <p:cNvSpPr txBox="1"/>
          <p:nvPr/>
        </p:nvSpPr>
        <p:spPr>
          <a:xfrm>
            <a:off x="4356100" y="4221162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92" name="Google Shape;292;p30"/>
          <p:cNvSpPr txBox="1"/>
          <p:nvPr/>
        </p:nvSpPr>
        <p:spPr>
          <a:xfrm>
            <a:off x="1835150" y="2349500"/>
            <a:ext cx="7207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</a:t>
            </a:r>
            <a:endParaRPr/>
          </a:p>
        </p:txBody>
      </p:sp>
      <p:sp>
        <p:nvSpPr>
          <p:cNvPr id="293" name="Google Shape;293;p30"/>
          <p:cNvSpPr txBox="1"/>
          <p:nvPr/>
        </p:nvSpPr>
        <p:spPr>
          <a:xfrm>
            <a:off x="3995737" y="2349500"/>
            <a:ext cx="72072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0.5</a:t>
            </a:r>
            <a:endParaRPr/>
          </a:p>
        </p:txBody>
      </p:sp>
      <p:sp>
        <p:nvSpPr>
          <p:cNvPr id="294" name="Google Shape;294;p30"/>
          <p:cNvSpPr txBox="1"/>
          <p:nvPr/>
        </p:nvSpPr>
        <p:spPr>
          <a:xfrm>
            <a:off x="3995737" y="3429000"/>
            <a:ext cx="7207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0.5</a:t>
            </a:r>
            <a:endParaRPr/>
          </a:p>
        </p:txBody>
      </p:sp>
      <p:cxnSp>
        <p:nvCxnSpPr>
          <p:cNvPr id="295" name="Google Shape;295;p30"/>
          <p:cNvCxnSpPr/>
          <p:nvPr/>
        </p:nvCxnSpPr>
        <p:spPr>
          <a:xfrm flipH="1" rot="10800000">
            <a:off x="3708400" y="1052512"/>
            <a:ext cx="1727200" cy="792162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96" name="Google Shape;296;p30"/>
          <p:cNvCxnSpPr/>
          <p:nvPr/>
        </p:nvCxnSpPr>
        <p:spPr>
          <a:xfrm>
            <a:off x="1187450" y="3284537"/>
            <a:ext cx="1728787" cy="72072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97" name="Google Shape;297;p30"/>
          <p:cNvCxnSpPr/>
          <p:nvPr/>
        </p:nvCxnSpPr>
        <p:spPr>
          <a:xfrm>
            <a:off x="3779837" y="4221162"/>
            <a:ext cx="1584325" cy="50323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98" name="Google Shape;298;p30"/>
          <p:cNvCxnSpPr/>
          <p:nvPr/>
        </p:nvCxnSpPr>
        <p:spPr>
          <a:xfrm flipH="1" rot="10800000">
            <a:off x="1331912" y="4221162"/>
            <a:ext cx="1584325" cy="93662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99" name="Google Shape;299;p30"/>
          <p:cNvCxnSpPr/>
          <p:nvPr/>
        </p:nvCxnSpPr>
        <p:spPr>
          <a:xfrm>
            <a:off x="3635375" y="4437062"/>
            <a:ext cx="1800225" cy="180022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1"/>
          <p:cNvSpPr txBox="1"/>
          <p:nvPr>
            <p:ph type="title"/>
          </p:nvPr>
        </p:nvSpPr>
        <p:spPr>
          <a:xfrm>
            <a:off x="6804025" y="260350"/>
            <a:ext cx="2339975" cy="19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这是个均衡吗？</a:t>
            </a:r>
            <a:endParaRPr/>
          </a:p>
        </p:txBody>
      </p:sp>
      <p:pic>
        <p:nvPicPr>
          <p:cNvPr descr="无标题.jpg" id="305" name="Google Shape;30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175" y="7937"/>
            <a:ext cx="6807200" cy="6845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6" name="Google Shape;306;p31"/>
          <p:cNvCxnSpPr/>
          <p:nvPr/>
        </p:nvCxnSpPr>
        <p:spPr>
          <a:xfrm>
            <a:off x="1258887" y="1196975"/>
            <a:ext cx="1512887" cy="71913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307" name="Google Shape;307;p31"/>
          <p:cNvSpPr txBox="1"/>
          <p:nvPr/>
        </p:nvSpPr>
        <p:spPr>
          <a:xfrm>
            <a:off x="2051050" y="836612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08" name="Google Shape;308;p31"/>
          <p:cNvSpPr txBox="1"/>
          <p:nvPr/>
        </p:nvSpPr>
        <p:spPr>
          <a:xfrm>
            <a:off x="2051050" y="4581525"/>
            <a:ext cx="4333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09" name="Google Shape;309;p31"/>
          <p:cNvSpPr txBox="1"/>
          <p:nvPr/>
        </p:nvSpPr>
        <p:spPr>
          <a:xfrm>
            <a:off x="1835150" y="3429000"/>
            <a:ext cx="7207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1.0</a:t>
            </a:r>
            <a:endParaRPr/>
          </a:p>
        </p:txBody>
      </p:sp>
      <p:sp>
        <p:nvSpPr>
          <p:cNvPr id="310" name="Google Shape;310;p31"/>
          <p:cNvSpPr txBox="1"/>
          <p:nvPr/>
        </p:nvSpPr>
        <p:spPr>
          <a:xfrm>
            <a:off x="4356100" y="836612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11" name="Google Shape;311;p31"/>
          <p:cNvSpPr txBox="1"/>
          <p:nvPr/>
        </p:nvSpPr>
        <p:spPr>
          <a:xfrm>
            <a:off x="4356100" y="5229225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12" name="Google Shape;312;p31"/>
          <p:cNvSpPr txBox="1"/>
          <p:nvPr/>
        </p:nvSpPr>
        <p:spPr>
          <a:xfrm>
            <a:off x="4356100" y="4221162"/>
            <a:ext cx="4318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13" name="Google Shape;313;p31"/>
          <p:cNvSpPr txBox="1"/>
          <p:nvPr/>
        </p:nvSpPr>
        <p:spPr>
          <a:xfrm>
            <a:off x="1835150" y="2349500"/>
            <a:ext cx="7207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1.0</a:t>
            </a:r>
            <a:endParaRPr/>
          </a:p>
        </p:txBody>
      </p:sp>
      <p:sp>
        <p:nvSpPr>
          <p:cNvPr id="314" name="Google Shape;314;p31"/>
          <p:cNvSpPr txBox="1"/>
          <p:nvPr/>
        </p:nvSpPr>
        <p:spPr>
          <a:xfrm>
            <a:off x="3995737" y="2349500"/>
            <a:ext cx="72072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</a:t>
            </a:r>
            <a:endParaRPr/>
          </a:p>
        </p:txBody>
      </p:sp>
      <p:sp>
        <p:nvSpPr>
          <p:cNvPr id="315" name="Google Shape;315;p31"/>
          <p:cNvSpPr txBox="1"/>
          <p:nvPr/>
        </p:nvSpPr>
        <p:spPr>
          <a:xfrm>
            <a:off x="3995737" y="3429000"/>
            <a:ext cx="7207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</a:t>
            </a:r>
            <a:endParaRPr/>
          </a:p>
        </p:txBody>
      </p:sp>
      <p:cxnSp>
        <p:nvCxnSpPr>
          <p:cNvPr id="316" name="Google Shape;316;p31"/>
          <p:cNvCxnSpPr/>
          <p:nvPr/>
        </p:nvCxnSpPr>
        <p:spPr>
          <a:xfrm>
            <a:off x="3708400" y="1844675"/>
            <a:ext cx="1727200" cy="647700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317" name="Google Shape;317;p31"/>
          <p:cNvCxnSpPr/>
          <p:nvPr/>
        </p:nvCxnSpPr>
        <p:spPr>
          <a:xfrm>
            <a:off x="1187450" y="3284537"/>
            <a:ext cx="1728787" cy="72072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318" name="Google Shape;318;p31"/>
          <p:cNvCxnSpPr/>
          <p:nvPr/>
        </p:nvCxnSpPr>
        <p:spPr>
          <a:xfrm>
            <a:off x="3779837" y="4221162"/>
            <a:ext cx="1584325" cy="503237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319" name="Google Shape;319;p31"/>
          <p:cNvCxnSpPr/>
          <p:nvPr/>
        </p:nvCxnSpPr>
        <p:spPr>
          <a:xfrm flipH="1" rot="10800000">
            <a:off x="1331912" y="4221162"/>
            <a:ext cx="1584325" cy="93662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320" name="Google Shape;320;p31"/>
          <p:cNvCxnSpPr/>
          <p:nvPr/>
        </p:nvCxnSpPr>
        <p:spPr>
          <a:xfrm>
            <a:off x="3635375" y="4437062"/>
            <a:ext cx="1800225" cy="1800225"/>
          </a:xfrm>
          <a:prstGeom prst="straightConnector1">
            <a:avLst/>
          </a:prstGeom>
          <a:noFill/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321" name="Google Shape;321;p31"/>
          <p:cNvSpPr txBox="1"/>
          <p:nvPr/>
        </p:nvSpPr>
        <p:spPr>
          <a:xfrm>
            <a:off x="6948487" y="2205037"/>
            <a:ext cx="1727200" cy="3179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8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T1有可能通过调整出价将S2挣过来，获得更多回报吗？</a:t>
            </a:r>
            <a:endParaRPr/>
          </a:p>
        </p:txBody>
      </p:sp>
      <p:sp>
        <p:nvSpPr>
          <p:cNvPr id="322" name="Google Shape;322;p31"/>
          <p:cNvSpPr txBox="1"/>
          <p:nvPr>
            <p:ph idx="1" type="body"/>
          </p:nvPr>
        </p:nvSpPr>
        <p:spPr>
          <a:xfrm>
            <a:off x="457200" y="1600200"/>
            <a:ext cx="6130925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2"/>
          <p:cNvSpPr txBox="1"/>
          <p:nvPr>
            <p:ph type="title"/>
          </p:nvPr>
        </p:nvSpPr>
        <p:spPr>
          <a:xfrm>
            <a:off x="457200" y="692150"/>
            <a:ext cx="8229600" cy="4824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我们不仅关心均衡（市场交易模式的走向），还关心网络中交易所带来的“社会福利”，包括社会福利与网络结构的关系、社会福利在参与者之间的分配情况，等等</a:t>
            </a:r>
            <a:endParaRPr/>
          </a:p>
        </p:txBody>
      </p:sp>
      <p:sp>
        <p:nvSpPr>
          <p:cNvPr id="328" name="Google Shape;328;p32"/>
          <p:cNvSpPr txBox="1"/>
          <p:nvPr>
            <p:ph idx="1" type="body"/>
          </p:nvPr>
        </p:nvSpPr>
        <p:spPr>
          <a:xfrm>
            <a:off x="457200" y="5661025"/>
            <a:ext cx="8229600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3"/>
          <p:cNvSpPr txBox="1"/>
          <p:nvPr>
            <p:ph type="title"/>
          </p:nvPr>
        </p:nvSpPr>
        <p:spPr>
          <a:xfrm>
            <a:off x="457200" y="274637"/>
            <a:ext cx="8229600" cy="846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社会福利及其最优问题</a:t>
            </a:r>
            <a:endParaRPr/>
          </a:p>
        </p:txBody>
      </p:sp>
      <p:sp>
        <p:nvSpPr>
          <p:cNvPr id="334" name="Google Shape;334;p33"/>
          <p:cNvSpPr txBox="1"/>
          <p:nvPr>
            <p:ph idx="1" type="body"/>
          </p:nvPr>
        </p:nvSpPr>
        <p:spPr>
          <a:xfrm>
            <a:off x="457200" y="1268412"/>
            <a:ext cx="8229600" cy="3097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如果一件商品实现了销售，设买家估值v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，卖家价格v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，中间商给的出价和要价分别为b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和a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tj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，则三方的收益之和为</a:t>
            </a:r>
            <a:endParaRPr/>
          </a:p>
          <a:p>
            <a:pPr indent="-342900" lvl="0" marL="342900" marR="0" rtl="0" algn="ctr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(b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v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+ (a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tj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b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+ (v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a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tj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= v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v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所有商品流对应的收益之和 Σ(v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v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 称为社会福利（报价因素在中间抵消了）</a:t>
            </a:r>
            <a:endParaRPr/>
          </a:p>
        </p:txBody>
      </p:sp>
      <p:sp>
        <p:nvSpPr>
          <p:cNvPr id="335" name="Google Shape;335;p33"/>
          <p:cNvSpPr txBox="1"/>
          <p:nvPr/>
        </p:nvSpPr>
        <p:spPr>
          <a:xfrm>
            <a:off x="539750" y="4292600"/>
            <a:ext cx="7777162" cy="23082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可以证明：每一个中间商交易网络都至少存在一个均衡，且每一个均衡所产生的商品流都达到社会最优（社会福利达到最大）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“Trading networks with price-setting agents,” ACM conference on electronic commerce, 2007</a:t>
            </a:r>
            <a:endParaRPr/>
          </a:p>
        </p:txBody>
      </p:sp>
      <p:sp>
        <p:nvSpPr>
          <p:cNvPr id="336" name="Google Shape;336;p33"/>
          <p:cNvSpPr txBox="1"/>
          <p:nvPr/>
        </p:nvSpPr>
        <p:spPr>
          <a:xfrm>
            <a:off x="539750" y="5876925"/>
            <a:ext cx="7777162" cy="728662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93600" lIns="91425" spcFirstLastPara="1" rIns="91425" wrap="square" tIns="140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“无形之手”作用的又一次体现！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网络结构对社会福利的影响</a:t>
            </a:r>
            <a:endParaRPr/>
          </a:p>
        </p:txBody>
      </p:sp>
      <p:pic>
        <p:nvPicPr>
          <p:cNvPr id="342" name="Google Shape;34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" y="1484312"/>
            <a:ext cx="8154987" cy="4398962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4"/>
          <p:cNvSpPr txBox="1"/>
          <p:nvPr/>
        </p:nvSpPr>
        <p:spPr>
          <a:xfrm>
            <a:off x="755650" y="6021387"/>
            <a:ext cx="3736975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社会福利 </a:t>
            </a:r>
            <a:r>
              <a:rPr b="1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= 1+2+4 = 7</a:t>
            </a:r>
            <a:endParaRPr/>
          </a:p>
        </p:txBody>
      </p:sp>
      <p:sp>
        <p:nvSpPr>
          <p:cNvPr id="344" name="Google Shape;344;p34"/>
          <p:cNvSpPr txBox="1"/>
          <p:nvPr/>
        </p:nvSpPr>
        <p:spPr>
          <a:xfrm>
            <a:off x="5003800" y="6021387"/>
            <a:ext cx="3736975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社会福利 </a:t>
            </a:r>
            <a:r>
              <a:rPr b="1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= 2+3+4 = 9</a:t>
            </a:r>
            <a:endParaRPr/>
          </a:p>
        </p:txBody>
      </p:sp>
      <p:sp>
        <p:nvSpPr>
          <p:cNvPr id="345" name="Google Shape;345;p34"/>
          <p:cNvSpPr/>
          <p:nvPr/>
        </p:nvSpPr>
        <p:spPr>
          <a:xfrm>
            <a:off x="3563937" y="1557337"/>
            <a:ext cx="835025" cy="1825625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34"/>
          <p:cNvSpPr/>
          <p:nvPr/>
        </p:nvSpPr>
        <p:spPr>
          <a:xfrm>
            <a:off x="3635375" y="4941887"/>
            <a:ext cx="673100" cy="6477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4"/>
          <p:cNvSpPr/>
          <p:nvPr/>
        </p:nvSpPr>
        <p:spPr>
          <a:xfrm>
            <a:off x="7243762" y="2708275"/>
            <a:ext cx="1289050" cy="2830512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4"/>
          <p:cNvSpPr txBox="1"/>
          <p:nvPr/>
        </p:nvSpPr>
        <p:spPr>
          <a:xfrm>
            <a:off x="4500562" y="5157787"/>
            <a:ext cx="2592387" cy="708025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较丰富的网络结构有利于社会福利的提高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关于中间商在交易中的获利问题</a:t>
            </a:r>
            <a:endParaRPr/>
          </a:p>
        </p:txBody>
      </p:sp>
      <p:sp>
        <p:nvSpPr>
          <p:cNvPr id="354" name="Google Shape;354;p35"/>
          <p:cNvSpPr txBox="1"/>
          <p:nvPr>
            <p:ph idx="1" type="body"/>
          </p:nvPr>
        </p:nvSpPr>
        <p:spPr>
          <a:xfrm>
            <a:off x="296862" y="1412875"/>
            <a:ext cx="8389937" cy="2303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前面的例子已证明，</a:t>
            </a: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在理想竞争条件下，中间商获利的可能性为 0。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前面的例子也说明，在垄断条件下，中间商有利可图，但下例说明，不一定总如此！</a:t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950" y="3573462"/>
            <a:ext cx="5992812" cy="254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84887" y="3573462"/>
            <a:ext cx="2846387" cy="254952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5"/>
          <p:cNvSpPr txBox="1"/>
          <p:nvPr/>
        </p:nvSpPr>
        <p:spPr>
          <a:xfrm>
            <a:off x="539750" y="6165850"/>
            <a:ext cx="82089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无论是否何种交易结果，均衡状态下中间商的获利均为 0</a:t>
            </a:r>
            <a:endParaRPr/>
          </a:p>
        </p:txBody>
      </p:sp>
      <p:sp>
        <p:nvSpPr>
          <p:cNvPr id="358" name="Google Shape;358;p35"/>
          <p:cNvSpPr txBox="1"/>
          <p:nvPr/>
        </p:nvSpPr>
        <p:spPr>
          <a:xfrm>
            <a:off x="4427537" y="5661025"/>
            <a:ext cx="3457575" cy="46196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x=y=0，“威慑的力量”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36"/>
          <p:cNvSpPr txBox="1"/>
          <p:nvPr>
            <p:ph idx="1" type="body"/>
          </p:nvPr>
        </p:nvSpPr>
        <p:spPr>
          <a:xfrm>
            <a:off x="468312" y="2205037"/>
            <a:ext cx="7991475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X=0:   B=2, T=1, S=0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B1, T3, B3各有利润1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X=1:   B=0, T=2, S=1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T1, S2, T5各有利润1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X=1/2:   B=1, T=3/2, S=1/2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B1, B3, T1, T3, T5, S2各得1/2利润 </a:t>
            </a:r>
            <a:endParaRPr/>
          </a:p>
        </p:txBody>
      </p:sp>
      <p:pic>
        <p:nvPicPr>
          <p:cNvPr id="365" name="Google Shape;36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2200" y="20637"/>
            <a:ext cx="4219575" cy="4271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本章小结</a:t>
            </a:r>
            <a:endParaRPr/>
          </a:p>
        </p:txBody>
      </p:sp>
      <p:sp>
        <p:nvSpPr>
          <p:cNvPr id="371" name="Google Shape;371;p37"/>
          <p:cNvSpPr txBox="1"/>
          <p:nvPr>
            <p:ph idx="1" type="body"/>
          </p:nvPr>
        </p:nvSpPr>
        <p:spPr>
          <a:xfrm>
            <a:off x="457200" y="1600200"/>
            <a:ext cx="8229600" cy="4852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依赖中间商的市场：卖家－中间商－买家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中间商决定价格（策略性价格）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中间商的利润取决于网络结构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市场（看不见的手）→ “社会最优”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垄断和自由竞争的区别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