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0" Type="http://schemas.openxmlformats.org/officeDocument/2006/relationships/theme" Target="../theme/theme4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jpg"/><Relationship Id="rId4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jp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jpg"/><Relationship Id="rId4" Type="http://schemas.openxmlformats.org/officeDocument/2006/relationships/image" Target="../media/image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285750" y="1571625"/>
            <a:ext cx="8501062" cy="1641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社交关系价值的均衡</a:t>
            </a:r>
            <a:endParaRPr/>
          </a:p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1371600" y="4857750"/>
            <a:ext cx="640080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（第12章）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457200" y="274637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社会网络</a:t>
            </a:r>
            <a:endParaRPr/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457200" y="1066800"/>
            <a:ext cx="86868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节点：人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边：朋友关系、经济关系、同事关系等等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Richard Emerson认为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在社会网络上，与其讨论一个节点的权力（power），不如讨论在一个关系中的两个人哪一个</a:t>
            </a:r>
            <a:r>
              <a:rPr b="0" i="0" lang="en-US" sz="28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更有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权力（看待一个关系的轻重）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于是，同一个节点，在不同的关系上，所表现出来的权力就可能不一样。（现实生活不就是如此吗？）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社会交换（social exchange）框架的著名学者，曾任华盛顿大学社会学系系主任</a:t>
            </a:r>
            <a:endParaRPr/>
          </a:p>
        </p:txBody>
      </p:sp>
      <p:sp>
        <p:nvSpPr>
          <p:cNvPr id="109" name="Google Shape;109;p16"/>
          <p:cNvSpPr txBox="1"/>
          <p:nvPr/>
        </p:nvSpPr>
        <p:spPr>
          <a:xfrm>
            <a:off x="457200" y="5943600"/>
            <a:ext cx="81534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一般来说，现实社会网络中两个人之间关系的轻重取决于多方面的因素，我们这里只考虑网络结构的影响。</a:t>
            </a:r>
            <a:endParaRPr/>
          </a:p>
        </p:txBody>
      </p:sp>
      <p:sp>
        <p:nvSpPr>
          <p:cNvPr id="110" name="Google Shape;110;p1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type="title"/>
          </p:nvPr>
        </p:nvSpPr>
        <p:spPr>
          <a:xfrm>
            <a:off x="381000" y="152400"/>
            <a:ext cx="8382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从“边”上看社会网络中节点的权力</a:t>
            </a:r>
            <a:endParaRPr/>
          </a:p>
        </p:txBody>
      </p:sp>
      <p:pic>
        <p:nvPicPr>
          <p:cNvPr descr="untitled-2.bmp" id="116" name="Google Shape;116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165" r="166" t="0"/>
          <a:stretch/>
        </p:blipFill>
        <p:spPr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" name="Google Shape;117;p17"/>
          <p:cNvCxnSpPr/>
          <p:nvPr/>
        </p:nvCxnSpPr>
        <p:spPr>
          <a:xfrm>
            <a:off x="3276600" y="3657600"/>
            <a:ext cx="533400" cy="0"/>
          </a:xfrm>
          <a:prstGeom prst="straightConnector1">
            <a:avLst/>
          </a:prstGeom>
          <a:noFill/>
          <a:ln cap="flat" cmpd="sng" w="76200">
            <a:solidFill>
              <a:srgbClr val="80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18" name="Google Shape;118;p17"/>
          <p:cNvCxnSpPr/>
          <p:nvPr/>
        </p:nvCxnSpPr>
        <p:spPr>
          <a:xfrm>
            <a:off x="4038600" y="3733800"/>
            <a:ext cx="457200" cy="457200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19" name="Google Shape;119;p17"/>
          <p:cNvCxnSpPr/>
          <p:nvPr/>
        </p:nvCxnSpPr>
        <p:spPr>
          <a:xfrm flipH="1" rot="10800000">
            <a:off x="4038600" y="3124200"/>
            <a:ext cx="533400" cy="457200"/>
          </a:xfrm>
          <a:prstGeom prst="straightConnector1">
            <a:avLst/>
          </a:prstGeom>
          <a:noFill/>
          <a:ln cap="flat" cmpd="sng" w="76200">
            <a:solidFill>
              <a:srgbClr val="008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20" name="Google Shape;120;p1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type="title"/>
          </p:nvPr>
        </p:nvSpPr>
        <p:spPr>
          <a:xfrm>
            <a:off x="457200" y="274637"/>
            <a:ext cx="34671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课堂小实验</a:t>
            </a:r>
            <a:b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（网络交换）</a:t>
            </a:r>
            <a:endParaRPr/>
          </a:p>
        </p:txBody>
      </p:sp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152400" y="1676400"/>
            <a:ext cx="8839200" cy="5000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出5个有手机的同学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分别代表图中网络的节点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现在每条边上有10元钱，相关的两个人要商议如何进行划分（追求得到尽量多）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商议的过程通过短信进行（可以来回多次）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每个人只能和自己的网络邻居商议（提出自己的要求）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每人最终只能最多与一个邻居达成协议；因此一旦在某个边上达成了协议，就通知另外的邻居，例如“B结束”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整个过程进行5分钟，时间到则强行终止，达成协议的按照协议分钱，没达成协议的节点收益为0（无论是时间到终止还是被邻居“抛弃”）</a:t>
            </a:r>
            <a:endParaRPr/>
          </a:p>
        </p:txBody>
      </p:sp>
      <p:sp>
        <p:nvSpPr>
          <p:cNvPr id="127" name="Google Shape;127;p18"/>
          <p:cNvSpPr txBox="1"/>
          <p:nvPr/>
        </p:nvSpPr>
        <p:spPr>
          <a:xfrm>
            <a:off x="6934200" y="6488112"/>
            <a:ext cx="22098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A4, OK-A4, B-end</a:t>
            </a:r>
            <a:endParaRPr/>
          </a:p>
        </p:txBody>
      </p:sp>
      <p:sp>
        <p:nvSpPr>
          <p:cNvPr id="128" name="Google Shape;128;p18"/>
          <p:cNvSpPr/>
          <p:nvPr/>
        </p:nvSpPr>
        <p:spPr>
          <a:xfrm>
            <a:off x="7019925" y="1196975"/>
            <a:ext cx="431800" cy="431800"/>
          </a:xfrm>
          <a:prstGeom prst="ellipse">
            <a:avLst/>
          </a:prstGeom>
          <a:noFill/>
          <a:ln cap="flat" cmpd="sng" w="38100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29" name="Google Shape;129;p18"/>
          <p:cNvSpPr/>
          <p:nvPr/>
        </p:nvSpPr>
        <p:spPr>
          <a:xfrm>
            <a:off x="8388350" y="115887"/>
            <a:ext cx="431800" cy="433387"/>
          </a:xfrm>
          <a:prstGeom prst="ellipse">
            <a:avLst/>
          </a:prstGeom>
          <a:noFill/>
          <a:ln cap="flat" cmpd="sng" w="38100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sp>
        <p:nvSpPr>
          <p:cNvPr id="130" name="Google Shape;130;p18"/>
          <p:cNvSpPr/>
          <p:nvPr/>
        </p:nvSpPr>
        <p:spPr>
          <a:xfrm>
            <a:off x="7019925" y="115887"/>
            <a:ext cx="431800" cy="433387"/>
          </a:xfrm>
          <a:prstGeom prst="ellipse">
            <a:avLst/>
          </a:prstGeom>
          <a:noFill/>
          <a:ln cap="flat" cmpd="sng" w="38100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31" name="Google Shape;131;p18"/>
          <p:cNvSpPr/>
          <p:nvPr/>
        </p:nvSpPr>
        <p:spPr>
          <a:xfrm>
            <a:off x="5580062" y="115887"/>
            <a:ext cx="431800" cy="433387"/>
          </a:xfrm>
          <a:prstGeom prst="ellipse">
            <a:avLst/>
          </a:prstGeom>
          <a:noFill/>
          <a:ln cap="flat" cmpd="sng" w="38100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32" name="Google Shape;132;p18"/>
          <p:cNvSpPr/>
          <p:nvPr/>
        </p:nvSpPr>
        <p:spPr>
          <a:xfrm>
            <a:off x="7019925" y="2133600"/>
            <a:ext cx="431800" cy="431800"/>
          </a:xfrm>
          <a:prstGeom prst="ellipse">
            <a:avLst/>
          </a:prstGeom>
          <a:noFill/>
          <a:ln cap="flat" cmpd="sng" w="38100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cxnSp>
        <p:nvCxnSpPr>
          <p:cNvPr id="133" name="Google Shape;133;p18"/>
          <p:cNvCxnSpPr/>
          <p:nvPr/>
        </p:nvCxnSpPr>
        <p:spPr>
          <a:xfrm>
            <a:off x="6011862" y="333375"/>
            <a:ext cx="1008062" cy="0"/>
          </a:xfrm>
          <a:prstGeom prst="straightConnector1">
            <a:avLst/>
          </a:prstGeom>
          <a:noFill/>
          <a:ln cap="flat" cmpd="sng" w="38100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34" name="Google Shape;134;p18"/>
          <p:cNvCxnSpPr/>
          <p:nvPr/>
        </p:nvCxnSpPr>
        <p:spPr>
          <a:xfrm>
            <a:off x="7451725" y="333375"/>
            <a:ext cx="936625" cy="0"/>
          </a:xfrm>
          <a:prstGeom prst="straightConnector1">
            <a:avLst/>
          </a:prstGeom>
          <a:noFill/>
          <a:ln cap="flat" cmpd="sng" w="38100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35" name="Google Shape;135;p18"/>
          <p:cNvCxnSpPr/>
          <p:nvPr/>
        </p:nvCxnSpPr>
        <p:spPr>
          <a:xfrm flipH="1">
            <a:off x="7235825" y="549275"/>
            <a:ext cx="9525" cy="647700"/>
          </a:xfrm>
          <a:prstGeom prst="straightConnector1">
            <a:avLst/>
          </a:prstGeom>
          <a:noFill/>
          <a:ln cap="flat" cmpd="sng" w="38100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36" name="Google Shape;136;p18"/>
          <p:cNvCxnSpPr/>
          <p:nvPr/>
        </p:nvCxnSpPr>
        <p:spPr>
          <a:xfrm>
            <a:off x="7235825" y="1628775"/>
            <a:ext cx="0" cy="504825"/>
          </a:xfrm>
          <a:prstGeom prst="straightConnector1">
            <a:avLst/>
          </a:prstGeom>
          <a:noFill/>
          <a:ln cap="flat" cmpd="sng" w="38100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pic>
        <p:nvPicPr>
          <p:cNvPr descr="DSCN1123.JPG" id="137" name="Google Shape;13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6800" y="914400"/>
            <a:ext cx="1524000" cy="155416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审视关系上的价值</a:t>
            </a:r>
            <a:endParaRPr/>
          </a:p>
        </p:txBody>
      </p:sp>
      <p:sp>
        <p:nvSpPr>
          <p:cNvPr id="144" name="Google Shape;144;p19"/>
          <p:cNvSpPr txBox="1"/>
          <p:nvPr>
            <p:ph idx="1" type="body"/>
          </p:nvPr>
        </p:nvSpPr>
        <p:spPr>
          <a:xfrm>
            <a:off x="457200" y="3657600"/>
            <a:ext cx="82296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谁在这个关系中具有较大的权力？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如果有利益冲突，谁将比较有优势（优越）？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权力的均衡≈关系的稳定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双方共识认定的，不是单方面强加的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“均衡”≠“相等”</a:t>
            </a:r>
            <a:endParaRPr/>
          </a:p>
        </p:txBody>
      </p:sp>
      <p:pic>
        <p:nvPicPr>
          <p:cNvPr descr="untitled-3.bmp" id="145" name="Google Shape;14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00"/>
            <a:ext cx="9144000" cy="201136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网络交换实验的一般性描述</a:t>
            </a:r>
            <a:endParaRPr/>
          </a:p>
        </p:txBody>
      </p:sp>
      <p:sp>
        <p:nvSpPr>
          <p:cNvPr id="152" name="Google Shape;152;p20"/>
          <p:cNvSpPr txBox="1"/>
          <p:nvPr>
            <p:ph idx="1" type="body"/>
          </p:nvPr>
        </p:nvSpPr>
        <p:spPr>
          <a:xfrm>
            <a:off x="457200" y="1447800"/>
            <a:ext cx="83820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通过一种有经济象征意义的操作，考察社会网络结构对权力的影响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选择有代表性的网络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针对一个原理，一种认识等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依赖性、排他性、饱和性、中心性，等等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同一网络，多次重复实验，得统计性结果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1－交换，2－交换，等等，影响复杂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如果一种实验结果一致性强，问：</a:t>
            </a:r>
            <a:r>
              <a:rPr b="0" i="0" lang="en-US" sz="28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为什么会如此？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背后当然会涉及人们的心理因素，但明显是由网络结构调动出来的心理因素。</a:t>
            </a:r>
            <a:endParaRPr/>
          </a:p>
        </p:txBody>
      </p:sp>
      <p:sp>
        <p:nvSpPr>
          <p:cNvPr id="153" name="Google Shape;153;p2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看几个简单典型的例子</a:t>
            </a:r>
            <a:endParaRPr/>
          </a:p>
        </p:txBody>
      </p:sp>
      <p:sp>
        <p:nvSpPr>
          <p:cNvPr id="159" name="Google Shape;159;p21"/>
          <p:cNvSpPr txBox="1"/>
          <p:nvPr>
            <p:ph idx="1" type="body"/>
          </p:nvPr>
        </p:nvSpPr>
        <p:spPr>
          <a:xfrm>
            <a:off x="395287" y="2852737"/>
            <a:ext cx="8362950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两节点简单网络，如果进行网络交换实验，能预计什么结果？</a:t>
            </a:r>
            <a:endParaRPr/>
          </a:p>
        </p:txBody>
      </p:sp>
      <p:sp>
        <p:nvSpPr>
          <p:cNvPr id="160" name="Google Shape;160;p21"/>
          <p:cNvSpPr/>
          <p:nvPr/>
        </p:nvSpPr>
        <p:spPr>
          <a:xfrm>
            <a:off x="2987675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61" name="Google Shape;161;p21"/>
          <p:cNvSpPr/>
          <p:nvPr/>
        </p:nvSpPr>
        <p:spPr>
          <a:xfrm>
            <a:off x="5580062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cxnSp>
        <p:nvCxnSpPr>
          <p:cNvPr id="162" name="Google Shape;162;p21"/>
          <p:cNvCxnSpPr/>
          <p:nvPr/>
        </p:nvCxnSpPr>
        <p:spPr>
          <a:xfrm>
            <a:off x="3492500" y="2097087"/>
            <a:ext cx="2087562" cy="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63" name="Google Shape;163;p21"/>
          <p:cNvSpPr txBox="1"/>
          <p:nvPr/>
        </p:nvSpPr>
        <p:spPr>
          <a:xfrm>
            <a:off x="1187450" y="4292600"/>
            <a:ext cx="6769100" cy="585787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体现在关系权力上的一种完全对称性</a:t>
            </a:r>
            <a:endParaRPr/>
          </a:p>
        </p:txBody>
      </p:sp>
      <p:sp>
        <p:nvSpPr>
          <p:cNvPr id="164" name="Google Shape;164;p21"/>
          <p:cNvSpPr txBox="1"/>
          <p:nvPr/>
        </p:nvSpPr>
        <p:spPr>
          <a:xfrm>
            <a:off x="4267200" y="1524000"/>
            <a:ext cx="609600" cy="4619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¥1</a:t>
            </a:r>
            <a:endParaRPr/>
          </a:p>
        </p:txBody>
      </p:sp>
      <p:sp>
        <p:nvSpPr>
          <p:cNvPr id="165" name="Google Shape;165;p2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看几个简单典型的例子（续）</a:t>
            </a:r>
            <a:endParaRPr/>
          </a:p>
        </p:txBody>
      </p:sp>
      <p:sp>
        <p:nvSpPr>
          <p:cNvPr id="171" name="Google Shape;171;p22"/>
          <p:cNvSpPr txBox="1"/>
          <p:nvPr>
            <p:ph idx="1" type="body"/>
          </p:nvPr>
        </p:nvSpPr>
        <p:spPr>
          <a:xfrm>
            <a:off x="395287" y="2852737"/>
            <a:ext cx="8362950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三节点（路径）网络，如果进行网络交换实验，能预计什么结果？</a:t>
            </a:r>
            <a:endParaRPr/>
          </a:p>
        </p:txBody>
      </p:sp>
      <p:sp>
        <p:nvSpPr>
          <p:cNvPr id="172" name="Google Shape;172;p22"/>
          <p:cNvSpPr/>
          <p:nvPr/>
        </p:nvSpPr>
        <p:spPr>
          <a:xfrm>
            <a:off x="2771775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73" name="Google Shape;173;p22"/>
          <p:cNvSpPr/>
          <p:nvPr/>
        </p:nvSpPr>
        <p:spPr>
          <a:xfrm>
            <a:off x="4572000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cxnSp>
        <p:nvCxnSpPr>
          <p:cNvPr id="174" name="Google Shape;174;p22"/>
          <p:cNvCxnSpPr/>
          <p:nvPr/>
        </p:nvCxnSpPr>
        <p:spPr>
          <a:xfrm>
            <a:off x="3276600" y="2097087"/>
            <a:ext cx="1295400" cy="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75" name="Google Shape;175;p22"/>
          <p:cNvSpPr txBox="1"/>
          <p:nvPr/>
        </p:nvSpPr>
        <p:spPr>
          <a:xfrm>
            <a:off x="1187450" y="4365625"/>
            <a:ext cx="6769100" cy="58420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体现在关系权力上的一种极端不平衡</a:t>
            </a:r>
            <a:endParaRPr/>
          </a:p>
        </p:txBody>
      </p:sp>
      <p:sp>
        <p:nvSpPr>
          <p:cNvPr id="176" name="Google Shape;176;p22"/>
          <p:cNvSpPr/>
          <p:nvPr/>
        </p:nvSpPr>
        <p:spPr>
          <a:xfrm>
            <a:off x="6300787" y="1844675"/>
            <a:ext cx="503237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cxnSp>
        <p:nvCxnSpPr>
          <p:cNvPr id="177" name="Google Shape;177;p22"/>
          <p:cNvCxnSpPr/>
          <p:nvPr/>
        </p:nvCxnSpPr>
        <p:spPr>
          <a:xfrm>
            <a:off x="5076825" y="2097087"/>
            <a:ext cx="1223962" cy="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78" name="Google Shape;178;p22"/>
          <p:cNvSpPr txBox="1"/>
          <p:nvPr/>
        </p:nvSpPr>
        <p:spPr>
          <a:xfrm>
            <a:off x="5334000" y="1524000"/>
            <a:ext cx="609600" cy="4619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¥1</a:t>
            </a:r>
            <a:endParaRPr/>
          </a:p>
        </p:txBody>
      </p:sp>
      <p:sp>
        <p:nvSpPr>
          <p:cNvPr id="179" name="Google Shape;179;p22"/>
          <p:cNvSpPr txBox="1"/>
          <p:nvPr/>
        </p:nvSpPr>
        <p:spPr>
          <a:xfrm>
            <a:off x="3657600" y="1524000"/>
            <a:ext cx="609600" cy="4619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¥1</a:t>
            </a:r>
            <a:endParaRPr/>
          </a:p>
        </p:txBody>
      </p:sp>
      <p:sp>
        <p:nvSpPr>
          <p:cNvPr id="180" name="Google Shape;180;p2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看几个简单典型的例子（续）</a:t>
            </a:r>
            <a:endParaRPr/>
          </a:p>
        </p:txBody>
      </p:sp>
      <p:sp>
        <p:nvSpPr>
          <p:cNvPr id="186" name="Google Shape;186;p23"/>
          <p:cNvSpPr txBox="1"/>
          <p:nvPr>
            <p:ph idx="1" type="body"/>
          </p:nvPr>
        </p:nvSpPr>
        <p:spPr>
          <a:xfrm>
            <a:off x="395287" y="2852737"/>
            <a:ext cx="8362950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四节点（路径）网络，如果进行网络交换实验，能预计什么结果？</a:t>
            </a:r>
            <a:endParaRPr/>
          </a:p>
        </p:txBody>
      </p:sp>
      <p:sp>
        <p:nvSpPr>
          <p:cNvPr id="187" name="Google Shape;187;p23"/>
          <p:cNvSpPr/>
          <p:nvPr/>
        </p:nvSpPr>
        <p:spPr>
          <a:xfrm>
            <a:off x="1979612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88" name="Google Shape;188;p23"/>
          <p:cNvSpPr/>
          <p:nvPr/>
        </p:nvSpPr>
        <p:spPr>
          <a:xfrm>
            <a:off x="3635375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cxnSp>
        <p:nvCxnSpPr>
          <p:cNvPr id="189" name="Google Shape;189;p23"/>
          <p:cNvCxnSpPr/>
          <p:nvPr/>
        </p:nvCxnSpPr>
        <p:spPr>
          <a:xfrm>
            <a:off x="2484437" y="2097087"/>
            <a:ext cx="1150937" cy="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90" name="Google Shape;190;p23"/>
          <p:cNvSpPr txBox="1"/>
          <p:nvPr/>
        </p:nvSpPr>
        <p:spPr>
          <a:xfrm>
            <a:off x="1187450" y="4365625"/>
            <a:ext cx="6769100" cy="58420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体现在关系权力上的一种弱不平衡</a:t>
            </a:r>
            <a:endParaRPr/>
          </a:p>
        </p:txBody>
      </p:sp>
      <p:sp>
        <p:nvSpPr>
          <p:cNvPr id="191" name="Google Shape;191;p23"/>
          <p:cNvSpPr/>
          <p:nvPr/>
        </p:nvSpPr>
        <p:spPr>
          <a:xfrm>
            <a:off x="5219700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cxnSp>
        <p:nvCxnSpPr>
          <p:cNvPr id="192" name="Google Shape;192;p23"/>
          <p:cNvCxnSpPr/>
          <p:nvPr/>
        </p:nvCxnSpPr>
        <p:spPr>
          <a:xfrm>
            <a:off x="4140200" y="2097087"/>
            <a:ext cx="1079500" cy="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93" name="Google Shape;193;p23"/>
          <p:cNvSpPr/>
          <p:nvPr/>
        </p:nvSpPr>
        <p:spPr>
          <a:xfrm>
            <a:off x="6804025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cxnSp>
        <p:nvCxnSpPr>
          <p:cNvPr id="194" name="Google Shape;194;p23"/>
          <p:cNvCxnSpPr/>
          <p:nvPr/>
        </p:nvCxnSpPr>
        <p:spPr>
          <a:xfrm>
            <a:off x="5724525" y="2097087"/>
            <a:ext cx="1079500" cy="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95" name="Google Shape;195;p23"/>
          <p:cNvSpPr txBox="1"/>
          <p:nvPr/>
        </p:nvSpPr>
        <p:spPr>
          <a:xfrm>
            <a:off x="5943600" y="1524000"/>
            <a:ext cx="609600" cy="4619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¥1</a:t>
            </a:r>
            <a:endParaRPr/>
          </a:p>
        </p:txBody>
      </p:sp>
      <p:sp>
        <p:nvSpPr>
          <p:cNvPr id="196" name="Google Shape;196;p23"/>
          <p:cNvSpPr txBox="1"/>
          <p:nvPr/>
        </p:nvSpPr>
        <p:spPr>
          <a:xfrm>
            <a:off x="4343400" y="1524000"/>
            <a:ext cx="609600" cy="4619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¥1</a:t>
            </a:r>
            <a:endParaRPr/>
          </a:p>
        </p:txBody>
      </p:sp>
      <p:sp>
        <p:nvSpPr>
          <p:cNvPr id="197" name="Google Shape;197;p23"/>
          <p:cNvSpPr txBox="1"/>
          <p:nvPr/>
        </p:nvSpPr>
        <p:spPr>
          <a:xfrm>
            <a:off x="2743200" y="1524000"/>
            <a:ext cx="609600" cy="4619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¥1</a:t>
            </a:r>
            <a:endParaRPr/>
          </a:p>
        </p:txBody>
      </p:sp>
      <p:sp>
        <p:nvSpPr>
          <p:cNvPr id="198" name="Google Shape;198;p2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看几个简单典型的例子（续）</a:t>
            </a:r>
            <a:endParaRPr/>
          </a:p>
        </p:txBody>
      </p:sp>
      <p:sp>
        <p:nvSpPr>
          <p:cNvPr id="204" name="Google Shape;204;p24"/>
          <p:cNvSpPr txBox="1"/>
          <p:nvPr>
            <p:ph idx="1" type="body"/>
          </p:nvPr>
        </p:nvSpPr>
        <p:spPr>
          <a:xfrm>
            <a:off x="395287" y="2852737"/>
            <a:ext cx="8362950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五节点（路径）网络，如果进行网络交换实验，能预计什么结果？</a:t>
            </a:r>
            <a:endParaRPr/>
          </a:p>
        </p:txBody>
      </p:sp>
      <p:sp>
        <p:nvSpPr>
          <p:cNvPr id="205" name="Google Shape;205;p24"/>
          <p:cNvSpPr/>
          <p:nvPr/>
        </p:nvSpPr>
        <p:spPr>
          <a:xfrm>
            <a:off x="1979612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6" name="Google Shape;206;p24"/>
          <p:cNvSpPr/>
          <p:nvPr/>
        </p:nvSpPr>
        <p:spPr>
          <a:xfrm>
            <a:off x="3276600" y="1844675"/>
            <a:ext cx="503237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cxnSp>
        <p:nvCxnSpPr>
          <p:cNvPr id="207" name="Google Shape;207;p24"/>
          <p:cNvCxnSpPr/>
          <p:nvPr/>
        </p:nvCxnSpPr>
        <p:spPr>
          <a:xfrm>
            <a:off x="2484437" y="2097087"/>
            <a:ext cx="792162" cy="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08" name="Google Shape;208;p24"/>
          <p:cNvSpPr txBox="1"/>
          <p:nvPr/>
        </p:nvSpPr>
        <p:spPr>
          <a:xfrm>
            <a:off x="1187450" y="4365625"/>
            <a:ext cx="6769100" cy="58420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体现“中心不一定有强权”的情形</a:t>
            </a:r>
            <a:endParaRPr/>
          </a:p>
        </p:txBody>
      </p:sp>
      <p:sp>
        <p:nvSpPr>
          <p:cNvPr id="209" name="Google Shape;209;p24"/>
          <p:cNvSpPr/>
          <p:nvPr/>
        </p:nvSpPr>
        <p:spPr>
          <a:xfrm>
            <a:off x="4572000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cxnSp>
        <p:nvCxnSpPr>
          <p:cNvPr id="210" name="Google Shape;210;p24"/>
          <p:cNvCxnSpPr/>
          <p:nvPr/>
        </p:nvCxnSpPr>
        <p:spPr>
          <a:xfrm>
            <a:off x="3779837" y="2097087"/>
            <a:ext cx="792162" cy="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11" name="Google Shape;211;p24"/>
          <p:cNvSpPr/>
          <p:nvPr/>
        </p:nvSpPr>
        <p:spPr>
          <a:xfrm>
            <a:off x="5867400" y="1844675"/>
            <a:ext cx="504825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cxnSp>
        <p:nvCxnSpPr>
          <p:cNvPr id="212" name="Google Shape;212;p24"/>
          <p:cNvCxnSpPr/>
          <p:nvPr/>
        </p:nvCxnSpPr>
        <p:spPr>
          <a:xfrm>
            <a:off x="5076825" y="2097087"/>
            <a:ext cx="790575" cy="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13" name="Google Shape;213;p24"/>
          <p:cNvSpPr/>
          <p:nvPr/>
        </p:nvSpPr>
        <p:spPr>
          <a:xfrm>
            <a:off x="7092950" y="1844675"/>
            <a:ext cx="503237" cy="504825"/>
          </a:xfrm>
          <a:prstGeom prst="ellipse">
            <a:avLst/>
          </a:prstGeom>
          <a:solidFill>
            <a:srgbClr val="FDEADA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</p:txBody>
      </p:sp>
      <p:cxnSp>
        <p:nvCxnSpPr>
          <p:cNvPr id="214" name="Google Shape;214;p24"/>
          <p:cNvCxnSpPr/>
          <p:nvPr/>
        </p:nvCxnSpPr>
        <p:spPr>
          <a:xfrm>
            <a:off x="6372225" y="2097087"/>
            <a:ext cx="720725" cy="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15" name="Google Shape;215;p2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"/>
          <p:cNvSpPr txBox="1"/>
          <p:nvPr>
            <p:ph type="title"/>
          </p:nvPr>
        </p:nvSpPr>
        <p:spPr>
          <a:xfrm>
            <a:off x="457200" y="274637"/>
            <a:ext cx="82296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进一步的例子</a:t>
            </a:r>
            <a:endParaRPr/>
          </a:p>
        </p:txBody>
      </p:sp>
      <p:sp>
        <p:nvSpPr>
          <p:cNvPr id="221" name="Google Shape;221;p25"/>
          <p:cNvSpPr txBox="1"/>
          <p:nvPr>
            <p:ph idx="1" type="body"/>
          </p:nvPr>
        </p:nvSpPr>
        <p:spPr>
          <a:xfrm>
            <a:off x="250825" y="1484312"/>
            <a:ext cx="5545137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柄图：B具有较强，但不极端的权力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三角图：不稳定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一般地，任意给定一个网络，执行网络交换实验，我们能否预期其结果？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或者，看到在一种网络上实验结果的一致性很强，为什么？</a:t>
            </a:r>
            <a:endParaRPr/>
          </a:p>
        </p:txBody>
      </p:sp>
      <p:pic>
        <p:nvPicPr>
          <p:cNvPr descr="12.3.JPG" id="222" name="Google Shape;22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5962" y="1557337"/>
            <a:ext cx="2905125" cy="2044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2.4.JPG" id="223" name="Google Shape;22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5962" y="3860800"/>
            <a:ext cx="2894012" cy="2236787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定义“结果”</a:t>
            </a:r>
            <a:endParaRPr/>
          </a:p>
        </p:txBody>
      </p:sp>
      <p:sp>
        <p:nvSpPr>
          <p:cNvPr id="230" name="Google Shape;230;p26"/>
          <p:cNvSpPr txBox="1"/>
          <p:nvPr>
            <p:ph idx="1" type="body"/>
          </p:nvPr>
        </p:nvSpPr>
        <p:spPr>
          <a:xfrm>
            <a:off x="457200" y="1524000"/>
            <a:ext cx="82296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给定一个图，“结果”是其中的一个匹配（一个节点无冲突的边子集），以及每个节点在[0,1]区间的一个赋值，满足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如果节点u和v对应匹配中的一条边，则它们赋值之和为1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如果节点u不涉及到匹配中任何边，则它的赋值为0</a:t>
            </a:r>
            <a:endParaRPr/>
          </a:p>
        </p:txBody>
      </p:sp>
      <p:sp>
        <p:nvSpPr>
          <p:cNvPr id="231" name="Google Shape;231;p26"/>
          <p:cNvSpPr txBox="1"/>
          <p:nvPr/>
        </p:nvSpPr>
        <p:spPr>
          <a:xfrm>
            <a:off x="609600" y="5029200"/>
            <a:ext cx="7848600" cy="1570037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这是一个数学定义，给定一个图，理论上可有无穷多个结果。我们关心哪些结果是“实验可能的”</a:t>
            </a:r>
            <a:endParaRPr/>
          </a:p>
        </p:txBody>
      </p:sp>
      <p:sp>
        <p:nvSpPr>
          <p:cNvPr id="232" name="Google Shape;232;p2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/>
          <p:nvPr>
            <p:ph type="title"/>
          </p:nvPr>
        </p:nvSpPr>
        <p:spPr>
          <a:xfrm>
            <a:off x="228600" y="274637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下面哪些结果是实验很可能看到的？</a:t>
            </a:r>
            <a:endParaRPr/>
          </a:p>
        </p:txBody>
      </p:sp>
      <p:pic>
        <p:nvPicPr>
          <p:cNvPr descr="12.7.JPG" id="238" name="Google Shape;238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396" l="0" r="0" t="3396"/>
          <a:stretch/>
        </p:blipFill>
        <p:spPr>
          <a:xfrm>
            <a:off x="41275" y="1447800"/>
            <a:ext cx="9102725" cy="5005387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8"/>
          <p:cNvSpPr txBox="1"/>
          <p:nvPr>
            <p:ph type="title"/>
          </p:nvPr>
        </p:nvSpPr>
        <p:spPr>
          <a:xfrm>
            <a:off x="533400" y="609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追求理论与实践（实验）的吻合</a:t>
            </a:r>
            <a:endParaRPr/>
          </a:p>
        </p:txBody>
      </p:sp>
      <p:sp>
        <p:nvSpPr>
          <p:cNvPr id="245" name="Google Shape;245;p28"/>
          <p:cNvSpPr txBox="1"/>
          <p:nvPr>
            <p:ph idx="1" type="body"/>
          </p:nvPr>
        </p:nvSpPr>
        <p:spPr>
          <a:xfrm>
            <a:off x="457200" y="2362200"/>
            <a:ext cx="4267200" cy="25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任意给定一个网络，若执行网络交换实验，我们能（从理论上）预期什么结果？</a:t>
            </a:r>
            <a:endParaRPr/>
          </a:p>
        </p:txBody>
      </p:sp>
      <p:pic>
        <p:nvPicPr>
          <p:cNvPr descr="untitled-2.bmp" id="246" name="Google Shape;246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165" r="166" t="0"/>
          <a:stretch/>
        </p:blipFill>
        <p:spPr>
          <a:xfrm>
            <a:off x="4400550" y="2362200"/>
            <a:ext cx="4244975" cy="261778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8"/>
          <p:cNvSpPr txBox="1"/>
          <p:nvPr/>
        </p:nvSpPr>
        <p:spPr>
          <a:xfrm>
            <a:off x="914400" y="5334000"/>
            <a:ext cx="7391400" cy="584200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哪些是很可能的，哪些是不太可能的？</a:t>
            </a:r>
            <a:endParaRPr/>
          </a:p>
        </p:txBody>
      </p:sp>
      <p:sp>
        <p:nvSpPr>
          <p:cNvPr id="248" name="Google Shape;248;p2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提问题的角度</a:t>
            </a:r>
            <a:endParaRPr/>
          </a:p>
        </p:txBody>
      </p:sp>
      <p:sp>
        <p:nvSpPr>
          <p:cNvPr id="254" name="Google Shape;254;p29"/>
          <p:cNvSpPr txBox="1"/>
          <p:nvPr>
            <p:ph idx="1" type="body"/>
          </p:nvPr>
        </p:nvSpPr>
        <p:spPr>
          <a:xfrm>
            <a:off x="457200" y="1447800"/>
            <a:ext cx="82296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给定一个网络，若按照关于结果的定义，显然能有许多种结果，其中大概可分三类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第一，实验中不太可能看到的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第二，实验中很可能看到的（包括最后通牒体现的近似）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第三，说不清楚的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计算机背景的考虑：能否有一些判别准则（计算方法），来将第一类排除，将第二类识别？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社会学背景的考虑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判断一个结果稳定还是不稳定 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判断一个关系应该对等还是不对等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判断结构微小变化对权力的影响</a:t>
            </a:r>
            <a:endParaRPr/>
          </a:p>
        </p:txBody>
      </p:sp>
      <p:sp>
        <p:nvSpPr>
          <p:cNvPr id="255" name="Google Shape;255;p2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0"/>
          <p:cNvSpPr txBox="1"/>
          <p:nvPr>
            <p:ph type="title"/>
          </p:nvPr>
        </p:nvSpPr>
        <p:spPr>
          <a:xfrm>
            <a:off x="457200" y="274637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稳定结果（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stable outcome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</p:txBody>
      </p:sp>
      <p:sp>
        <p:nvSpPr>
          <p:cNvPr id="261" name="Google Shape;261;p30"/>
          <p:cNvSpPr txBox="1"/>
          <p:nvPr>
            <p:ph idx="1" type="body"/>
          </p:nvPr>
        </p:nvSpPr>
        <p:spPr>
          <a:xfrm>
            <a:off x="457200" y="1371600"/>
            <a:ext cx="82296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不稳定因素：不在结果中的一条边，其两端节点的价值之和小于1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稳定结果：不存在不稳定因素的结果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考察例子</a:t>
            </a:r>
            <a:endParaRPr/>
          </a:p>
        </p:txBody>
      </p:sp>
      <p:pic>
        <p:nvPicPr>
          <p:cNvPr descr="12.7.JPG" id="262" name="Google Shape;262;p30"/>
          <p:cNvPicPr preferRelativeResize="0"/>
          <p:nvPr/>
        </p:nvPicPr>
        <p:blipFill rotWithShape="1">
          <a:blip r:embed="rId3">
            <a:alphaModFix/>
          </a:blip>
          <a:srcRect b="3396" l="0" r="0" t="3396"/>
          <a:stretch/>
        </p:blipFill>
        <p:spPr>
          <a:xfrm>
            <a:off x="2570162" y="3124200"/>
            <a:ext cx="6573837" cy="36163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0"/>
          <p:cNvSpPr txBox="1"/>
          <p:nvPr/>
        </p:nvSpPr>
        <p:spPr>
          <a:xfrm>
            <a:off x="533400" y="3733800"/>
            <a:ext cx="1905000" cy="2678112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不稳定因素的存在意味着谈判太不充分，结果不太可能</a:t>
            </a:r>
            <a:endParaRPr/>
          </a:p>
        </p:txBody>
      </p:sp>
      <p:sp>
        <p:nvSpPr>
          <p:cNvPr id="264" name="Google Shape;264;p3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1"/>
          <p:cNvSpPr txBox="1"/>
          <p:nvPr>
            <p:ph type="title"/>
          </p:nvPr>
        </p:nvSpPr>
        <p:spPr>
          <a:xfrm>
            <a:off x="304800" y="274637"/>
            <a:ext cx="8534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稳定结果都是“很可能出现的结果”吗？</a:t>
            </a:r>
            <a:endParaRPr/>
          </a:p>
        </p:txBody>
      </p:sp>
      <p:sp>
        <p:nvSpPr>
          <p:cNvPr id="270" name="Google Shape;270;p3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2.7.JPG" id="271" name="Google Shape;271;p31"/>
          <p:cNvPicPr preferRelativeResize="0"/>
          <p:nvPr/>
        </p:nvPicPr>
        <p:blipFill rotWithShape="1">
          <a:blip r:embed="rId3">
            <a:alphaModFix/>
          </a:blip>
          <a:srcRect b="3396" l="0" r="0" t="3396"/>
          <a:stretch/>
        </p:blipFill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1"/>
          <p:cNvSpPr txBox="1"/>
          <p:nvPr/>
        </p:nvSpPr>
        <p:spPr>
          <a:xfrm>
            <a:off x="6248400" y="2819400"/>
            <a:ext cx="838200" cy="4000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稳定</a:t>
            </a:r>
            <a:endParaRPr/>
          </a:p>
        </p:txBody>
      </p:sp>
      <p:sp>
        <p:nvSpPr>
          <p:cNvPr id="273" name="Google Shape;273;p31"/>
          <p:cNvSpPr txBox="1"/>
          <p:nvPr/>
        </p:nvSpPr>
        <p:spPr>
          <a:xfrm>
            <a:off x="6172200" y="4267200"/>
            <a:ext cx="914400" cy="4000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稳定</a:t>
            </a:r>
            <a:endParaRPr/>
          </a:p>
        </p:txBody>
      </p:sp>
      <p:sp>
        <p:nvSpPr>
          <p:cNvPr id="274" name="Google Shape;274;p31"/>
          <p:cNvSpPr txBox="1"/>
          <p:nvPr/>
        </p:nvSpPr>
        <p:spPr>
          <a:xfrm>
            <a:off x="4419600" y="5638800"/>
            <a:ext cx="685800" cy="4000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稳定</a:t>
            </a:r>
            <a:endParaRPr/>
          </a:p>
        </p:txBody>
      </p:sp>
      <p:sp>
        <p:nvSpPr>
          <p:cNvPr id="275" name="Google Shape;275;p3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2"/>
          <p:cNvSpPr txBox="1"/>
          <p:nvPr>
            <p:ph type="title"/>
          </p:nvPr>
        </p:nvSpPr>
        <p:spPr>
          <a:xfrm>
            <a:off x="457200" y="274637"/>
            <a:ext cx="53387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理论基础：纳什议价解</a:t>
            </a:r>
            <a:endParaRPr/>
          </a:p>
        </p:txBody>
      </p:sp>
      <p:sp>
        <p:nvSpPr>
          <p:cNvPr id="281" name="Google Shape;281;p32"/>
          <p:cNvSpPr txBox="1"/>
          <p:nvPr>
            <p:ph idx="1" type="body"/>
          </p:nvPr>
        </p:nvSpPr>
        <p:spPr>
          <a:xfrm>
            <a:off x="457200" y="3962400"/>
            <a:ext cx="85344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讨论两个节点之间的权力关系，可将网络中其他部分的影响归结为一个“外部选项”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类似于“谈判底线”，即人们不会同意达不到外部选项的谈判结果，或者说有“一定退路”。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是节点在网络中地位的一种集中体现</a:t>
            </a:r>
            <a:endParaRPr/>
          </a:p>
        </p:txBody>
      </p:sp>
      <p:pic>
        <p:nvPicPr>
          <p:cNvPr descr="12.6.JPG" id="282" name="Google Shape;28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0" y="1981200"/>
            <a:ext cx="3132137" cy="17224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-3.bmp" id="283" name="Google Shape;28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1981200"/>
            <a:ext cx="4267200" cy="175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2"/>
          <p:cNvSpPr txBox="1"/>
          <p:nvPr/>
        </p:nvSpPr>
        <p:spPr>
          <a:xfrm>
            <a:off x="7596187" y="2781300"/>
            <a:ext cx="720725" cy="646112"/>
          </a:xfrm>
          <a:prstGeom prst="rect">
            <a:avLst/>
          </a:prstGeom>
          <a:solidFill>
            <a:srgbClr val="FDEADA"/>
          </a:solidFill>
          <a:ln cap="flat" cmpd="sng" w="9525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外部选项</a:t>
            </a:r>
            <a:endParaRPr/>
          </a:p>
        </p:txBody>
      </p:sp>
      <p:sp>
        <p:nvSpPr>
          <p:cNvPr id="285" name="Google Shape;285;p32"/>
          <p:cNvSpPr txBox="1"/>
          <p:nvPr/>
        </p:nvSpPr>
        <p:spPr>
          <a:xfrm>
            <a:off x="5508625" y="2781300"/>
            <a:ext cx="719137" cy="646112"/>
          </a:xfrm>
          <a:prstGeom prst="rect">
            <a:avLst/>
          </a:prstGeom>
          <a:solidFill>
            <a:srgbClr val="FDEADA"/>
          </a:solidFill>
          <a:ln cap="flat" cmpd="sng" w="9525">
            <a:solidFill>
              <a:srgbClr val="FDEAD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外部选项</a:t>
            </a:r>
            <a:endParaRPr/>
          </a:p>
        </p:txBody>
      </p:sp>
      <p:sp>
        <p:nvSpPr>
          <p:cNvPr id="286" name="Google Shape;286;p32"/>
          <p:cNvSpPr txBox="1"/>
          <p:nvPr/>
        </p:nvSpPr>
        <p:spPr>
          <a:xfrm>
            <a:off x="6276975" y="800100"/>
            <a:ext cx="671512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00" lIns="91425" spcFirstLastPara="1" rIns="91425" wrap="square" tIns="93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0.4</a:t>
            </a:r>
            <a:endParaRPr/>
          </a:p>
        </p:txBody>
      </p:sp>
      <p:sp>
        <p:nvSpPr>
          <p:cNvPr id="287" name="Google Shape;287;p32"/>
          <p:cNvSpPr txBox="1"/>
          <p:nvPr/>
        </p:nvSpPr>
        <p:spPr>
          <a:xfrm>
            <a:off x="8532812" y="800100"/>
            <a:ext cx="623887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93600" lIns="91425" spcFirstLastPara="1" rIns="91425" wrap="square" tIns="93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0.1</a:t>
            </a:r>
            <a:endParaRPr/>
          </a:p>
        </p:txBody>
      </p:sp>
      <p:sp>
        <p:nvSpPr>
          <p:cNvPr id="288" name="Google Shape;288;p32"/>
          <p:cNvSpPr/>
          <p:nvPr/>
        </p:nvSpPr>
        <p:spPr>
          <a:xfrm>
            <a:off x="6708775" y="441325"/>
            <a:ext cx="360362" cy="358775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89" name="Google Shape;289;p32"/>
          <p:cNvSpPr/>
          <p:nvPr/>
        </p:nvSpPr>
        <p:spPr>
          <a:xfrm>
            <a:off x="8293100" y="441325"/>
            <a:ext cx="360362" cy="358775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cxnSp>
        <p:nvCxnSpPr>
          <p:cNvPr id="290" name="Google Shape;290;p32"/>
          <p:cNvCxnSpPr/>
          <p:nvPr/>
        </p:nvCxnSpPr>
        <p:spPr>
          <a:xfrm>
            <a:off x="7069137" y="620712"/>
            <a:ext cx="1223962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91" name="Google Shape;291;p32"/>
          <p:cNvCxnSpPr/>
          <p:nvPr/>
        </p:nvCxnSpPr>
        <p:spPr>
          <a:xfrm flipH="1">
            <a:off x="6564312" y="747712"/>
            <a:ext cx="196850" cy="19685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292" name="Google Shape;292;p32"/>
          <p:cNvCxnSpPr/>
          <p:nvPr/>
        </p:nvCxnSpPr>
        <p:spPr>
          <a:xfrm>
            <a:off x="8599487" y="747712"/>
            <a:ext cx="196850" cy="19685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293" name="Google Shape;293;p32"/>
          <p:cNvSpPr txBox="1"/>
          <p:nvPr/>
        </p:nvSpPr>
        <p:spPr>
          <a:xfrm>
            <a:off x="7451725" y="188912"/>
            <a:ext cx="57626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1?</a:t>
            </a:r>
            <a:endParaRPr/>
          </a:p>
        </p:txBody>
      </p:sp>
      <p:sp>
        <p:nvSpPr>
          <p:cNvPr id="294" name="Google Shape;294;p3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3"/>
          <p:cNvSpPr txBox="1"/>
          <p:nvPr>
            <p:ph type="title"/>
          </p:nvPr>
        </p:nvSpPr>
        <p:spPr>
          <a:xfrm>
            <a:off x="457200" y="274637"/>
            <a:ext cx="4648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纳什议价解</a:t>
            </a:r>
            <a:b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（</a:t>
            </a: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Nash Bargaining Solution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</p:txBody>
      </p:sp>
      <p:sp>
        <p:nvSpPr>
          <p:cNvPr id="300" name="Google Shape;300;p33"/>
          <p:cNvSpPr txBox="1"/>
          <p:nvPr>
            <p:ph idx="1" type="body"/>
          </p:nvPr>
        </p:nvSpPr>
        <p:spPr>
          <a:xfrm>
            <a:off x="457200" y="1600200"/>
            <a:ext cx="8382000" cy="434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假设网络中两个节点的</a:t>
            </a:r>
            <a:r>
              <a:rPr b="0" i="0" lang="en-US" sz="3200" u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外部选项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可以量化为x和y，在关系上$1划分的预期结果如何？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规格化：0≤x&lt;1，0≤y&lt;1，x+y&lt;1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纳什的理论结果：双方满意于均分 s = 1-x-y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对于A：x+s/2 = (x+1-y)/2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对于B：y+s/2 = (y+1-x)/2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也与人们的直觉（平分剩余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）相符，于是我们可以预计实验的结果应该与它近似。</a:t>
            </a:r>
            <a:endParaRPr/>
          </a:p>
        </p:txBody>
      </p:sp>
      <p:sp>
        <p:nvSpPr>
          <p:cNvPr id="301" name="Google Shape;301;p33"/>
          <p:cNvSpPr txBox="1"/>
          <p:nvPr/>
        </p:nvSpPr>
        <p:spPr>
          <a:xfrm>
            <a:off x="5580062" y="3789362"/>
            <a:ext cx="3282950" cy="954087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如何量化关系中节点的外部选项？</a:t>
            </a:r>
            <a:endParaRPr/>
          </a:p>
        </p:txBody>
      </p:sp>
      <p:sp>
        <p:nvSpPr>
          <p:cNvPr id="302" name="Google Shape;302;p33"/>
          <p:cNvSpPr txBox="1"/>
          <p:nvPr/>
        </p:nvSpPr>
        <p:spPr>
          <a:xfrm>
            <a:off x="5795962" y="800100"/>
            <a:ext cx="288925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600" lIns="91425" spcFirstLastPara="1" rIns="91425" wrap="square" tIns="93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3" name="Google Shape;303;p33"/>
          <p:cNvSpPr txBox="1"/>
          <p:nvPr/>
        </p:nvSpPr>
        <p:spPr>
          <a:xfrm>
            <a:off x="8316912" y="800100"/>
            <a:ext cx="360362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93600" lIns="91425" spcFirstLastPara="1" rIns="91425" wrap="square" tIns="93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304" name="Google Shape;304;p33"/>
          <p:cNvSpPr/>
          <p:nvPr/>
        </p:nvSpPr>
        <p:spPr>
          <a:xfrm>
            <a:off x="6227762" y="441325"/>
            <a:ext cx="360362" cy="358775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305" name="Google Shape;305;p33"/>
          <p:cNvSpPr/>
          <p:nvPr/>
        </p:nvSpPr>
        <p:spPr>
          <a:xfrm>
            <a:off x="7812087" y="441325"/>
            <a:ext cx="360362" cy="358775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cxnSp>
        <p:nvCxnSpPr>
          <p:cNvPr id="306" name="Google Shape;306;p33"/>
          <p:cNvCxnSpPr/>
          <p:nvPr/>
        </p:nvCxnSpPr>
        <p:spPr>
          <a:xfrm>
            <a:off x="6588125" y="620712"/>
            <a:ext cx="1223962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307" name="Google Shape;307;p33"/>
          <p:cNvCxnSpPr/>
          <p:nvPr/>
        </p:nvCxnSpPr>
        <p:spPr>
          <a:xfrm flipH="1">
            <a:off x="6084887" y="747712"/>
            <a:ext cx="195262" cy="19685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308" name="Google Shape;308;p33"/>
          <p:cNvCxnSpPr/>
          <p:nvPr/>
        </p:nvCxnSpPr>
        <p:spPr>
          <a:xfrm>
            <a:off x="8120062" y="747712"/>
            <a:ext cx="196850" cy="196850"/>
          </a:xfrm>
          <a:prstGeom prst="straightConnector1">
            <a:avLst/>
          </a:prstGeom>
          <a:noFill/>
          <a:ln cap="flat" cmpd="sng" w="25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309" name="Google Shape;309;p3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4"/>
          <p:cNvSpPr txBox="1"/>
          <p:nvPr>
            <p:ph type="title"/>
          </p:nvPr>
        </p:nvSpPr>
        <p:spPr>
          <a:xfrm>
            <a:off x="457200" y="274637"/>
            <a:ext cx="5943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但是</a:t>
            </a:r>
            <a:endParaRPr/>
          </a:p>
        </p:txBody>
      </p:sp>
      <p:sp>
        <p:nvSpPr>
          <p:cNvPr id="315" name="Google Shape;315;p34"/>
          <p:cNvSpPr txBox="1"/>
          <p:nvPr>
            <p:ph idx="1" type="body"/>
          </p:nvPr>
        </p:nvSpPr>
        <p:spPr>
          <a:xfrm>
            <a:off x="381000" y="1447800"/>
            <a:ext cx="83820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在一些极端情况下纳什议价解与实验结果经常不符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例如，3-节点路径，两边节点（A）别无选择（x＝0），中间节点（B）具有绝对支配地位，似乎可以使A的份额压缩到趋于0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但实验结果不支持这一点，而是给出类似于（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1/6，5/6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）的分配关系。也就是说，这种相对“温和” 的结果是更容易出现的</a:t>
            </a:r>
            <a:endParaRPr/>
          </a:p>
        </p:txBody>
      </p:sp>
      <p:pic>
        <p:nvPicPr>
          <p:cNvPr descr="3jiedian.JPG" id="316" name="Google Shape;31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4300" y="381000"/>
            <a:ext cx="2679700" cy="93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5"/>
          <p:cNvSpPr txBox="1"/>
          <p:nvPr>
            <p:ph type="title"/>
          </p:nvPr>
        </p:nvSpPr>
        <p:spPr>
          <a:xfrm>
            <a:off x="457200" y="274637"/>
            <a:ext cx="8001000" cy="94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最后通牒（博弈）</a:t>
            </a:r>
            <a:endParaRPr/>
          </a:p>
        </p:txBody>
      </p:sp>
      <p:sp>
        <p:nvSpPr>
          <p:cNvPr id="323" name="Google Shape;323;p35"/>
          <p:cNvSpPr txBox="1"/>
          <p:nvPr>
            <p:ph idx="1" type="body"/>
          </p:nvPr>
        </p:nvSpPr>
        <p:spPr>
          <a:xfrm>
            <a:off x="228600" y="1143000"/>
            <a:ext cx="8686800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A、B两人，讨论如何分10元钱。规则</a:t>
            </a: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是：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A首先给出一个分配方案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B决定是接受还是拒绝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如果接受，就按照A的建议分钱，若不接受，则双方都为0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如果是“理性的”，则B应该满足哪怕是一点点，A也会给出比较极端的方案。但实际情况不如此，通常都比较温和，即与理性假设下的理论结果有“系统性偏差”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什么原因？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在趋于极端的情况下，“金钱至上”不是人类的典型行为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结论：现实中得到</a:t>
            </a:r>
            <a:r>
              <a:rPr b="0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1/6-5/6</a:t>
            </a: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之类就可以认为达到了理论的极端结果</a:t>
            </a:r>
            <a:endParaRPr/>
          </a:p>
        </p:txBody>
      </p:sp>
      <p:sp>
        <p:nvSpPr>
          <p:cNvPr id="324" name="Google Shape;324;p3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平衡结果（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balanced outcome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</p:txBody>
      </p:sp>
      <p:sp>
        <p:nvSpPr>
          <p:cNvPr id="330" name="Google Shape;330;p36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前面明确了，若一个价值分配对应纳什议价解，则认为双方应该是满意的（反过来就不一定满意，即存在议价空间）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但纳什议价解涉及到“外部选项”，如何得知？</a:t>
            </a:r>
            <a:endParaRPr/>
          </a:p>
        </p:txBody>
      </p:sp>
      <p:sp>
        <p:nvSpPr>
          <p:cNvPr id="331" name="Google Shape;331;p3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外部选项：网络其他部分的影响</a:t>
            </a:r>
            <a:endParaRPr/>
          </a:p>
        </p:txBody>
      </p:sp>
      <p:sp>
        <p:nvSpPr>
          <p:cNvPr id="337" name="Google Shape;337;p37"/>
          <p:cNvSpPr txBox="1"/>
          <p:nvPr>
            <p:ph idx="1" type="body"/>
          </p:nvPr>
        </p:nvSpPr>
        <p:spPr>
          <a:xfrm>
            <a:off x="457200" y="3429000"/>
            <a:ext cx="8534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放弃当前的匹配关系后所能得到的最大好处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即“退路”的价值</a:t>
            </a:r>
            <a:endParaRPr/>
          </a:p>
        </p:txBody>
      </p:sp>
      <p:pic>
        <p:nvPicPr>
          <p:cNvPr descr="12.6.JPG" id="338" name="Google Shape;33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0" y="1600200"/>
            <a:ext cx="3132137" cy="17224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-3.bmp" id="339" name="Google Shape;339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1600200"/>
            <a:ext cx="4267200" cy="1755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ibuxuanxiang.bmp" id="340" name="Google Shape;340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00" y="4572000"/>
            <a:ext cx="3657600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ibuxuanxiang1.bmp" id="341" name="Google Shape;341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76800" y="4572000"/>
            <a:ext cx="3657600" cy="1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8"/>
          <p:cNvSpPr txBox="1"/>
          <p:nvPr>
            <p:ph type="title"/>
          </p:nvPr>
        </p:nvSpPr>
        <p:spPr>
          <a:xfrm>
            <a:off x="7848600" y="228600"/>
            <a:ext cx="914400" cy="6278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结果中节点的外部选项</a:t>
            </a:r>
            <a:endParaRPr/>
          </a:p>
        </p:txBody>
      </p:sp>
      <p:pic>
        <p:nvPicPr>
          <p:cNvPr descr="12.8.JPG" id="348" name="Google Shape;34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75263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8"/>
          <p:cNvSpPr txBox="1"/>
          <p:nvPr/>
        </p:nvSpPr>
        <p:spPr>
          <a:xfrm>
            <a:off x="6300787" y="26987"/>
            <a:ext cx="2836862" cy="1938337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B是否满意？按照纳什议价解，在目前的外部选项情形下，他会希望能得到 1/2+1/4＝3/4</a:t>
            </a:r>
            <a:endParaRPr/>
          </a:p>
        </p:txBody>
      </p:sp>
      <p:sp>
        <p:nvSpPr>
          <p:cNvPr id="350" name="Google Shape;350;p38"/>
          <p:cNvSpPr txBox="1"/>
          <p:nvPr/>
        </p:nvSpPr>
        <p:spPr>
          <a:xfrm>
            <a:off x="6300787" y="4868862"/>
            <a:ext cx="2843212" cy="1939925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A是否满意？按照纳什议价解，在目前的外部选项情形下，她会希望能得到 0+3/8＝3/8</a:t>
            </a:r>
            <a:endParaRPr/>
          </a:p>
        </p:txBody>
      </p:sp>
      <p:sp>
        <p:nvSpPr>
          <p:cNvPr id="351" name="Google Shape;351;p38"/>
          <p:cNvSpPr txBox="1"/>
          <p:nvPr/>
        </p:nvSpPr>
        <p:spPr>
          <a:xfrm>
            <a:off x="6307137" y="2420937"/>
            <a:ext cx="2836862" cy="191770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C是否满意？按照纳什议价解，在目前的外部选项情形下，他会希望能得到 1/3+1/3＝2/3</a:t>
            </a:r>
            <a:endParaRPr/>
          </a:p>
        </p:txBody>
      </p:sp>
      <p:sp>
        <p:nvSpPr>
          <p:cNvPr id="352" name="Google Shape;352;p3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平衡结果</a:t>
            </a:r>
            <a:endParaRPr/>
          </a:p>
        </p:txBody>
      </p:sp>
      <p:sp>
        <p:nvSpPr>
          <p:cNvPr id="358" name="Google Shape;358;p39"/>
          <p:cNvSpPr txBox="1"/>
          <p:nvPr>
            <p:ph idx="1" type="body"/>
          </p:nvPr>
        </p:nvSpPr>
        <p:spPr>
          <a:xfrm>
            <a:off x="468312" y="1412875"/>
            <a:ext cx="8280400" cy="4895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于是，给定一个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结果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，我们可得到每一个节点的外部选项，进而可以根据结果中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节点的赋值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算得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匹配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中每条边上的交换是否满足纳什议价解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平衡结果（定义）：结果中匹配的每条边上的价值划分都满足纳什议价解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不平衡的结果在实验中不太可能出现。前面的三个例子中，只有一个是平衡结果。</a:t>
            </a:r>
            <a:endParaRPr/>
          </a:p>
        </p:txBody>
      </p:sp>
      <p:sp>
        <p:nvSpPr>
          <p:cNvPr id="359" name="Google Shape;359;p3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0"/>
          <p:cNvSpPr txBox="1"/>
          <p:nvPr>
            <p:ph type="title"/>
          </p:nvPr>
        </p:nvSpPr>
        <p:spPr>
          <a:xfrm>
            <a:off x="228600" y="3200400"/>
            <a:ext cx="2327275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平衡结果概念的区分能力</a:t>
            </a:r>
            <a:endParaRPr/>
          </a:p>
        </p:txBody>
      </p:sp>
      <p:pic>
        <p:nvPicPr>
          <p:cNvPr descr="12-1.JPG" id="365" name="Google Shape;36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225"/>
            <a:ext cx="9144000" cy="25828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2-2.JPG" id="366" name="Google Shape;36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41587" y="2590800"/>
            <a:ext cx="6602412" cy="4259262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进一步的问题</a:t>
            </a:r>
            <a:endParaRPr/>
          </a:p>
        </p:txBody>
      </p:sp>
      <p:sp>
        <p:nvSpPr>
          <p:cNvPr id="373" name="Google Shape;373;p4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2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社会学学者会关心：还有没有比“平衡结果”更精细反映实验结果的理论概念？</a:t>
            </a:r>
            <a:endParaRPr/>
          </a:p>
          <a:p>
            <a:pPr indent="-342900" lvl="2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计算机科学学者会问：给定任意社会网络，能否求得（计算出）所有平衡结果？</a:t>
            </a:r>
            <a:endParaRPr/>
          </a:p>
          <a:p>
            <a:pPr indent="-342900" lvl="3" marL="8001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Balanced Outcomes in Social Exchange Networks</a:t>
            </a: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1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Symposium on Theory of Computing</a:t>
            </a: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2008</a:t>
            </a:r>
            <a:endParaRPr/>
          </a:p>
          <a:p>
            <a:pPr indent="-342900" lvl="2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……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41"/>
          <p:cNvSpPr txBox="1"/>
          <p:nvPr/>
        </p:nvSpPr>
        <p:spPr>
          <a:xfrm>
            <a:off x="457200" y="3810000"/>
            <a:ext cx="8229600" cy="1371600"/>
          </a:xfrm>
          <a:prstGeom prst="rect">
            <a:avLst/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4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2"/>
          <p:cNvSpPr txBox="1"/>
          <p:nvPr>
            <p:ph type="title"/>
          </p:nvPr>
        </p:nvSpPr>
        <p:spPr>
          <a:xfrm>
            <a:off x="457200" y="304800"/>
            <a:ext cx="83058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网络交换：追求不断接近实践的理论</a:t>
            </a:r>
            <a:endParaRPr/>
          </a:p>
        </p:txBody>
      </p:sp>
      <p:sp>
        <p:nvSpPr>
          <p:cNvPr id="381" name="Google Shape;381;p42"/>
          <p:cNvSpPr txBox="1"/>
          <p:nvPr>
            <p:ph idx="1" type="body"/>
          </p:nvPr>
        </p:nvSpPr>
        <p:spPr>
          <a:xfrm>
            <a:off x="457200" y="6019800"/>
            <a:ext cx="838200" cy="334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42"/>
          <p:cNvSpPr txBox="1"/>
          <p:nvPr/>
        </p:nvSpPr>
        <p:spPr>
          <a:xfrm>
            <a:off x="914400" y="1219200"/>
            <a:ext cx="7391400" cy="5257800"/>
          </a:xfrm>
          <a:prstGeom prst="rect">
            <a:avLst/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38100">
            <a:solidFill>
              <a:srgbClr val="80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42"/>
          <p:cNvSpPr txBox="1"/>
          <p:nvPr/>
        </p:nvSpPr>
        <p:spPr>
          <a:xfrm>
            <a:off x="1676400" y="2057400"/>
            <a:ext cx="3810000" cy="3200400"/>
          </a:xfrm>
          <a:prstGeom prst="rect">
            <a:avLst/>
          </a:prstGeom>
          <a:solidFill>
            <a:srgbClr val="8EB4E3"/>
          </a:solidFill>
          <a:ln cap="flat" cmpd="sng" w="38100">
            <a:solidFill>
              <a:srgbClr val="80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42"/>
          <p:cNvSpPr txBox="1"/>
          <p:nvPr/>
        </p:nvSpPr>
        <p:spPr>
          <a:xfrm>
            <a:off x="2362200" y="3124200"/>
            <a:ext cx="2057400" cy="1524000"/>
          </a:xfrm>
          <a:prstGeom prst="rect">
            <a:avLst/>
          </a:prstGeom>
          <a:solidFill>
            <a:srgbClr val="FDEADA"/>
          </a:solidFill>
          <a:ln cap="flat" cmpd="sng" w="28575">
            <a:solidFill>
              <a:srgbClr val="80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42"/>
          <p:cNvSpPr txBox="1"/>
          <p:nvPr/>
        </p:nvSpPr>
        <p:spPr>
          <a:xfrm>
            <a:off x="7162800" y="1371600"/>
            <a:ext cx="990600" cy="461962"/>
          </a:xfrm>
          <a:prstGeom prst="rect">
            <a:avLst/>
          </a:prstGeom>
          <a:solidFill>
            <a:srgbClr val="558E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结果</a:t>
            </a:r>
            <a:endParaRPr/>
          </a:p>
        </p:txBody>
      </p:sp>
      <p:sp>
        <p:nvSpPr>
          <p:cNvPr id="386" name="Google Shape;386;p42"/>
          <p:cNvSpPr txBox="1"/>
          <p:nvPr/>
        </p:nvSpPr>
        <p:spPr>
          <a:xfrm>
            <a:off x="4495800" y="2133600"/>
            <a:ext cx="914400" cy="830262"/>
          </a:xfrm>
          <a:prstGeom prst="rect">
            <a:avLst/>
          </a:prstGeom>
          <a:solidFill>
            <a:srgbClr val="8EB4E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稳定结果</a:t>
            </a:r>
            <a:endParaRPr/>
          </a:p>
        </p:txBody>
      </p:sp>
      <p:sp>
        <p:nvSpPr>
          <p:cNvPr id="387" name="Google Shape;387;p42"/>
          <p:cNvSpPr txBox="1"/>
          <p:nvPr/>
        </p:nvSpPr>
        <p:spPr>
          <a:xfrm>
            <a:off x="3352800" y="3200400"/>
            <a:ext cx="990600" cy="830262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平衡结果</a:t>
            </a:r>
            <a:endParaRPr/>
          </a:p>
        </p:txBody>
      </p:sp>
      <p:sp>
        <p:nvSpPr>
          <p:cNvPr id="388" name="Google Shape;388;p4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社会关系价值的计算：启示</a:t>
            </a:r>
            <a:endParaRPr/>
          </a:p>
        </p:txBody>
      </p:sp>
      <p:sp>
        <p:nvSpPr>
          <p:cNvPr id="394" name="Google Shape;394;p43"/>
          <p:cNvSpPr txBox="1"/>
          <p:nvPr/>
        </p:nvSpPr>
        <p:spPr>
          <a:xfrm>
            <a:off x="539750" y="1412875"/>
            <a:ext cx="7920037" cy="3311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一个人在社交网络中的位置（结构地位）影响他对各种关系价值的认识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可以通过一种形象化的经济行为实验，来揭示这种社交心理现象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进而，实验的结果可以在一定程度上被理论预测（通过一个算法）</a:t>
            </a:r>
            <a:endParaRPr/>
          </a:p>
        </p:txBody>
      </p:sp>
      <p:sp>
        <p:nvSpPr>
          <p:cNvPr id="395" name="Google Shape;395;p43"/>
          <p:cNvSpPr txBox="1"/>
          <p:nvPr/>
        </p:nvSpPr>
        <p:spPr>
          <a:xfrm>
            <a:off x="609600" y="4724400"/>
            <a:ext cx="7993062" cy="1570037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这意味着：由结构地位所引起的社交心理状态可以“被算出来”！又一个计算有助于理解社会现象的实例。</a:t>
            </a:r>
            <a:endParaRPr/>
          </a:p>
        </p:txBody>
      </p:sp>
      <p:sp>
        <p:nvSpPr>
          <p:cNvPr id="396" name="Google Shape;396;p4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</a:pPr>
            <a:fld id="{00000000-1234-1234-1234-123412341234}" type="slidenum">
              <a:rPr b="0" i="0" lang="en-US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1_1-outlin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1-outlin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-outlin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