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3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4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万维网信息的结构</a:t>
            </a:r>
            <a:b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World Wide Web</a:t>
            </a:r>
            <a:endParaRPr/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1371600" y="4572000"/>
            <a:ext cx="6400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（以第13章为基础）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信息的基本结构特征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457200" y="1600200"/>
            <a:ext cx="8229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以</a:t>
            </a:r>
            <a:r>
              <a:rPr b="0" i="0" lang="en-US" sz="32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网页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为组成单位，每个网页对应一个网址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每个网页上可能有多个</a:t>
            </a:r>
            <a:r>
              <a:rPr b="0" i="0" lang="en-US" sz="32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链接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，每个链接</a:t>
            </a:r>
            <a:r>
              <a:rPr b="0" i="0" lang="en-US" sz="32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指向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另一个网页</a:t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457200" y="3429000"/>
            <a:ext cx="82296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由此，我们可以体会到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给定网页A和B，</a:t>
            </a:r>
            <a:r>
              <a:rPr b="0" i="0" lang="en-US" sz="2800" u="none" cap="none" strike="noStrike">
                <a:solidFill>
                  <a:srgbClr val="FFFF99"/>
                </a:solidFill>
                <a:latin typeface="Calibri"/>
                <a:ea typeface="Calibri"/>
                <a:cs typeface="Calibri"/>
                <a:sym typeface="Calibri"/>
              </a:rPr>
              <a:t>有可能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通过一个个相继的链接，经过一些中间网页，从A到达B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如果可以如此从A到达B，也可以从B到达A，中间经过的网页很可能是不一样，路径的长度也就可能是不一样的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几篇网页之间的链接关系示意</a:t>
            </a:r>
            <a:endParaRPr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304800" y="5943600"/>
            <a:ext cx="8686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注意，不仅信息所处的位置可以相距很远，其中的主题也可能“漂移”很远；不奇怪，人的思维也如此。</a:t>
            </a:r>
            <a:endParaRPr/>
          </a:p>
        </p:txBody>
      </p:sp>
      <p:pic>
        <p:nvPicPr>
          <p:cNvPr descr="13.2.JPG" id="115" name="Google Shape;1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371600"/>
            <a:ext cx="7848600" cy="45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有向图：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信息结构的模型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99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节点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：网页（可能用网址标识）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99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有向边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：表示从一个节点到另一个节点的直接链接关系；节点的</a:t>
            </a: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出向边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与</a:t>
            </a: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入向边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有向路径</a:t>
            </a: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：两节点之间边的方向一致的路径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节点A到B的距离：从A到B最短有向路径的长度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注意，从A到B的距离不一定等于从B到A的距离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强连通有向图</a:t>
            </a: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：任何两节点之间都存在两个方向的有向路径（不一定经过相同节点）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强连通分量</a:t>
            </a: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：尽可能大的节点子集，其中每个节点都有到其中任何另一节点的有向路径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6324600" y="304800"/>
            <a:ext cx="28194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一组网页之间构成的一个有向图示例</a:t>
            </a:r>
            <a:b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＊具体与抽象</a:t>
            </a:r>
            <a:endParaRPr/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457200" y="3962400"/>
            <a:ext cx="3962400" cy="2163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.5.JPG" id="128" name="Google Shape;12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25" y="7937"/>
            <a:ext cx="611187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itled.JPG" id="129" name="Google Shape;12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8712" y="3265487"/>
            <a:ext cx="4205287" cy="359251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/>
          <p:nvPr/>
        </p:nvSpPr>
        <p:spPr>
          <a:xfrm>
            <a:off x="6553200" y="3429000"/>
            <a:ext cx="304800" cy="304800"/>
          </a:xfrm>
          <a:prstGeom prst="ellipse">
            <a:avLst/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5638800" y="6324600"/>
            <a:ext cx="304800" cy="304800"/>
          </a:xfrm>
          <a:prstGeom prst="ellipse">
            <a:avLst/>
          </a:prstGeom>
          <a:gradFill>
            <a:gsLst>
              <a:gs pos="0">
                <a:srgbClr val="3A7CCB"/>
              </a:gs>
              <a:gs pos="19999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32" name="Google Shape;132;p19"/>
          <p:cNvSpPr txBox="1"/>
          <p:nvPr/>
        </p:nvSpPr>
        <p:spPr>
          <a:xfrm>
            <a:off x="6400800" y="6096000"/>
            <a:ext cx="2514600" cy="641350"/>
          </a:xfrm>
          <a:prstGeom prst="rect">
            <a:avLst/>
          </a:prstGeom>
          <a:solidFill>
            <a:srgbClr val="FAC09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A与B之间的有向路径？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457200" y="274637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寻找强连通分量</a:t>
            </a:r>
            <a:endParaRPr/>
          </a:p>
        </p:txBody>
      </p:sp>
      <p:sp>
        <p:nvSpPr>
          <p:cNvPr id="138" name="Google Shape;138;p20"/>
          <p:cNvSpPr txBox="1"/>
          <p:nvPr>
            <p:ph idx="1" type="body"/>
          </p:nvPr>
        </p:nvSpPr>
        <p:spPr>
          <a:xfrm>
            <a:off x="457200" y="1295400"/>
            <a:ext cx="815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下图是个强连通有向图吗？</a:t>
            </a:r>
            <a:endParaRPr/>
          </a:p>
        </p:txBody>
      </p:sp>
      <p:pic>
        <p:nvPicPr>
          <p:cNvPr descr="13.18.JPG" id="139" name="Google Shape;13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2057400"/>
            <a:ext cx="4062412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/>
        </p:nvSpPr>
        <p:spPr>
          <a:xfrm>
            <a:off x="4648200" y="2057400"/>
            <a:ext cx="43434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强连通分量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节点子集，其中每个节点都有到任何其他节点的有向路径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不存在真包含这个集合的节点子集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万维网的结构模型：有向图</a:t>
            </a:r>
            <a:endParaRPr/>
          </a:p>
        </p:txBody>
      </p:sp>
      <p:sp>
        <p:nvSpPr>
          <p:cNvPr id="146" name="Google Shape;146;p2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根据用途，可在不同层次定义图的节点和边的含义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网页层次：网页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网站层次：网站（例如我们系的网站）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机构层次：机构网站总体（例如大学各院系）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还可以按行政层级分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县、地市、省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网页层次是基础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457200" y="1905000"/>
            <a:ext cx="8229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从有向图的角度看，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Web宏观上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是个什么样子（“形状”）？</a:t>
            </a:r>
            <a:endParaRPr/>
          </a:p>
        </p:txBody>
      </p:sp>
      <p:sp>
        <p:nvSpPr>
          <p:cNvPr id="152" name="Google Shape;152;p22"/>
          <p:cNvSpPr txBox="1"/>
          <p:nvPr/>
        </p:nvSpPr>
        <p:spPr>
          <a:xfrm>
            <a:off x="838200" y="4191000"/>
            <a:ext cx="7696200" cy="1077912"/>
          </a:xfrm>
          <a:prstGeom prst="rect">
            <a:avLst/>
          </a:prstGeom>
          <a:solidFill>
            <a:srgbClr val="DBEEF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5968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rgbClr val="215968"/>
                </a:solidFill>
                <a:latin typeface="Arial"/>
                <a:ea typeface="Arial"/>
                <a:cs typeface="Arial"/>
                <a:sym typeface="Arial"/>
              </a:rPr>
              <a:t>对于由巨量元素构成的事物，人们往往希望能得到对其整体性态的有意义的刻画</a:t>
            </a:r>
            <a:endParaRPr/>
          </a:p>
        </p:txBody>
      </p:sp>
      <p:sp>
        <p:nvSpPr>
          <p:cNvPr id="153" name="Google Shape;153;p22"/>
          <p:cNvSpPr txBox="1"/>
          <p:nvPr>
            <p:ph idx="1" type="body"/>
          </p:nvPr>
        </p:nvSpPr>
        <p:spPr>
          <a:xfrm>
            <a:off x="457200" y="6019800"/>
            <a:ext cx="8229600" cy="106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228600" y="274637"/>
            <a:ext cx="8458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“领结”：</a:t>
            </a: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信息结构的一种概貌</a:t>
            </a:r>
            <a:endParaRPr/>
          </a:p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228600" y="1295400"/>
            <a:ext cx="89154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1999，Andrei Broder</a:t>
            </a:r>
            <a:r>
              <a:rPr b="0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等发现万维网包含一个</a:t>
            </a:r>
            <a:r>
              <a:rPr b="0" i="0" lang="en-US" sz="2800" u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超大强连通分量</a:t>
            </a:r>
            <a:r>
              <a:rPr b="0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SCC，加上其他部分，显示出一种形象的结构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链入，链出，卷须（管道），游离</a:t>
            </a:r>
            <a:endParaRPr/>
          </a:p>
        </p:txBody>
      </p:sp>
      <p:pic>
        <p:nvPicPr>
          <p:cNvPr descr="13.17.JPG" id="160" name="Google Shape;16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000" y="2819400"/>
            <a:ext cx="5867400" cy="396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/>
          <p:nvPr/>
        </p:nvSpPr>
        <p:spPr>
          <a:xfrm>
            <a:off x="7391400" y="3505200"/>
            <a:ext cx="1371600" cy="2308225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这是怎么知道的</a:t>
            </a: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基本问题</a:t>
            </a:r>
            <a:endParaRPr/>
          </a:p>
        </p:txBody>
      </p:sp>
      <p:sp>
        <p:nvSpPr>
          <p:cNvPr id="167" name="Google Shape;167;p24"/>
          <p:cNvSpPr txBox="1"/>
          <p:nvPr>
            <p:ph idx="1" type="body"/>
          </p:nvPr>
        </p:nvSpPr>
        <p:spPr>
          <a:xfrm>
            <a:off x="457200" y="1524000"/>
            <a:ext cx="8229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给定一个有向图，如何得到其中的强连通分量？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显然不一定就一个。强连通分量的划分性。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以最大的强连通分量为基础，如何描述其他部分与它的关系？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链入，链出，卷须（管道），游离</a:t>
            </a:r>
            <a:endParaRPr/>
          </a:p>
        </p:txBody>
      </p:sp>
      <p:sp>
        <p:nvSpPr>
          <p:cNvPr id="168" name="Google Shape;168;p24"/>
          <p:cNvSpPr txBox="1"/>
          <p:nvPr/>
        </p:nvSpPr>
        <p:spPr>
          <a:xfrm>
            <a:off x="533400" y="4724400"/>
            <a:ext cx="80772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为了回答第一个问题，我们问一个更具体些的问题：给定一个节点，如何确定包含它的强连通分量？</a:t>
            </a:r>
            <a:endParaRPr/>
          </a:p>
        </p:txBody>
      </p:sp>
      <p:sp>
        <p:nvSpPr>
          <p:cNvPr id="169" name="Google Shape;169;p24"/>
          <p:cNvSpPr txBox="1"/>
          <p:nvPr/>
        </p:nvSpPr>
        <p:spPr>
          <a:xfrm>
            <a:off x="2133600" y="5867400"/>
            <a:ext cx="5257800" cy="5842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基本方法：广度优先搜索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从一个具体例子入手</a:t>
            </a:r>
            <a:endParaRPr/>
          </a:p>
        </p:txBody>
      </p:sp>
      <p:sp>
        <p:nvSpPr>
          <p:cNvPr id="175" name="Google Shape;175;p25"/>
          <p:cNvSpPr txBox="1"/>
          <p:nvPr>
            <p:ph idx="1" type="body"/>
          </p:nvPr>
        </p:nvSpPr>
        <p:spPr>
          <a:xfrm>
            <a:off x="457200" y="49530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｛1，3，4，8，9，13，14，15，18｝；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｛2｝，｛5｝，｛6｝，｛7｝，｛10｝，｛11｝，｛12｝，｛16｝，｛17｝</a:t>
            </a:r>
            <a:endParaRPr/>
          </a:p>
        </p:txBody>
      </p:sp>
      <p:pic>
        <p:nvPicPr>
          <p:cNvPr descr="13.18.JPG" id="176" name="Google Shape;17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762" y="1600200"/>
            <a:ext cx="4502150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31.JPG" id="177" name="Google Shape;17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9150" y="1600200"/>
            <a:ext cx="4502150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8534400" y="274637"/>
            <a:ext cx="457200" cy="6202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有向图的“领结”表示</a:t>
            </a:r>
            <a:endParaRPr/>
          </a:p>
        </p:txBody>
      </p:sp>
      <p:sp>
        <p:nvSpPr>
          <p:cNvPr id="183" name="Google Shape;183;p26"/>
          <p:cNvSpPr txBox="1"/>
          <p:nvPr>
            <p:ph idx="1" type="body"/>
          </p:nvPr>
        </p:nvSpPr>
        <p:spPr>
          <a:xfrm>
            <a:off x="457200" y="5257800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1312.JPG" id="184" name="Google Shape;18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925" y="-17462"/>
            <a:ext cx="8493125" cy="6875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计算领结结构的方法（算法）</a:t>
            </a:r>
            <a:endParaRPr/>
          </a:p>
        </p:txBody>
      </p:sp>
      <p:sp>
        <p:nvSpPr>
          <p:cNvPr id="190" name="Google Shape;190;p27"/>
          <p:cNvSpPr txBox="1"/>
          <p:nvPr>
            <p:ph idx="1" type="body"/>
          </p:nvPr>
        </p:nvSpPr>
        <p:spPr>
          <a:xfrm>
            <a:off x="457200" y="1447800"/>
            <a:ext cx="82296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输入：有向图G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第一步：生成图G的“反向图”G’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第二步：选择一个在最大强连通子图中的节点A（tricky?）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第三步：以A为出发节点，在图G中宽度优先搜索直到没有新的节点发现，得节点集合FS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第四步：以A为出发节点，在图G’中宽度优先搜索直到没有新的节点发现，得节点集合BS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结果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SCC＝FS和BS的交集，即共同元素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IN（链入）＝BS－SCC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</a:pPr>
            <a:r>
              <a:rPr b="0" i="0" lang="en-U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OUT（链出）＝FS－SCC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基于G和G’，FS和BS，进一步集合运算可得到卷须和游离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一次计算中国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结构的实践</a:t>
            </a:r>
            <a:endParaRPr/>
          </a:p>
        </p:txBody>
      </p:sp>
      <p:sp>
        <p:nvSpPr>
          <p:cNvPr id="196" name="Google Shape;196;p28"/>
          <p:cNvSpPr txBox="1"/>
          <p:nvPr>
            <p:ph idx="1" type="body"/>
          </p:nvPr>
        </p:nvSpPr>
        <p:spPr>
          <a:xfrm>
            <a:off x="457200" y="1600200"/>
            <a:ext cx="82296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2006年1月，李晓明老师课题组用16台服务器并行工作，北大网络实验室完成了一次中国Web的网页搜集，得到了8亿3千多万网页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基于这些网页，构造了一个巨大的有向图，8亿3千多万个节点，数据占用磁盘容量400GB+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在这个有向图数据上，实现了前述算法，一个程序（在16台机器上）运行了一周，得到了有关结构形状的参数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/>
          <p:nvPr>
            <p:ph type="title"/>
          </p:nvPr>
        </p:nvSpPr>
        <p:spPr>
          <a:xfrm>
            <a:off x="152400" y="4343400"/>
            <a:ext cx="4446587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结果：</a:t>
            </a:r>
            <a:b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自相似、层次性</a:t>
            </a:r>
            <a:endParaRPr/>
          </a:p>
        </p:txBody>
      </p:sp>
      <p:sp>
        <p:nvSpPr>
          <p:cNvPr id="202" name="Google Shape;202;p29"/>
          <p:cNvSpPr txBox="1"/>
          <p:nvPr>
            <p:ph idx="1" type="body"/>
          </p:nvPr>
        </p:nvSpPr>
        <p:spPr>
          <a:xfrm>
            <a:off x="4114800" y="304800"/>
            <a:ext cx="48768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网页: </a:t>
            </a: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http://.../....html, (</a:t>
            </a:r>
            <a:r>
              <a:rPr b="1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完整地址</a:t>
            </a: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网站: </a:t>
            </a: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http://.../*, </a:t>
            </a:r>
            <a:r>
              <a:rPr b="1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对应例如大学的一个系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b="1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机构: </a:t>
            </a:r>
            <a:r>
              <a:rPr b="0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http://*..../*,</a:t>
            </a:r>
            <a:r>
              <a:rPr b="1" i="0" lang="en-US" sz="20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对应例如一所大学所有院系网站的集合</a:t>
            </a:r>
            <a:endParaRPr/>
          </a:p>
        </p:txBody>
      </p:sp>
      <p:pic>
        <p:nvPicPr>
          <p:cNvPr descr="未命名" id="203" name="Google Shape;20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0" y="2495550"/>
            <a:ext cx="5486400" cy="4352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未命名" id="204" name="Google Shape;20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1750"/>
            <a:ext cx="4156075" cy="328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本章要点</a:t>
            </a:r>
            <a:endParaRPr/>
          </a:p>
        </p:txBody>
      </p:sp>
      <p:sp>
        <p:nvSpPr>
          <p:cNvPr id="210" name="Google Shape;210;p30"/>
          <p:cNvSpPr txBox="1"/>
          <p:nvPr>
            <p:ph idx="4294967295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有向图是信息组织的一种有效形式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尤其是对于表达信息之间的“引用关系”（“认可”关系）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有向图的重要基本概念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有向路径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强连通分量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万维网信息结构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“领结”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领结结构的计算方法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广度优先搜索，基本集合运算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1-outlin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1-outlin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-outlin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