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C9A66A-899E-4830-9DBD-399185BE909E}">
  <a:tblStyle styleId="{E8C9A66A-899E-4830-9DBD-399185BE909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0" Type="http://schemas.openxmlformats.org/officeDocument/2006/relationships/slide" Target="slides/slide2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9" name="Google Shape;29;p4"/>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垂直排列标题与文本" type="vertTitleAndTx">
  <p:cSld name="VERTICAL_TITLE_AND_VERTICAL_TEXT">
    <p:spTree>
      <p:nvGrpSpPr>
        <p:cNvPr id="39" name="Shape 39"/>
        <p:cNvGrpSpPr/>
        <p:nvPr/>
      </p:nvGrpSpPr>
      <p:grpSpPr>
        <a:xfrm>
          <a:off x="0" y="0"/>
          <a:ext cx="0" cy="0"/>
          <a:chOff x="0" y="0"/>
          <a:chExt cx="0" cy="0"/>
        </a:xfrm>
      </p:grpSpPr>
      <p:sp>
        <p:nvSpPr>
          <p:cNvPr id="40" name="Google Shape;40;p6"/>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1" name="Google Shape;41;p6"/>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7" name="Google Shape;47;p7"/>
          <p:cNvSpPr txBox="1"/>
          <p:nvPr>
            <p:ph idx="1" type="body"/>
          </p:nvPr>
        </p:nvSpPr>
        <p:spPr>
          <a:xfrm rot="5400000">
            <a:off x="2309019" y="-251619"/>
            <a:ext cx="4525962"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3" name="Google Shape;53;p8"/>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54" name="Google Shape;54;p8"/>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65" name="Shape 65"/>
        <p:cNvGrpSpPr/>
        <p:nvPr/>
      </p:nvGrpSpPr>
      <p:grpSpPr>
        <a:xfrm>
          <a:off x="0" y="0"/>
          <a:ext cx="0" cy="0"/>
          <a:chOff x="0" y="0"/>
          <a:chExt cx="0" cy="0"/>
        </a:xfrm>
      </p:grpSpPr>
      <p:sp>
        <p:nvSpPr>
          <p:cNvPr id="66" name="Google Shape;66;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7" name="Google Shape;67;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8" name="Google Shape;68;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69" name="Shape 69"/>
        <p:cNvGrpSpPr/>
        <p:nvPr/>
      </p:nvGrpSpPr>
      <p:grpSpPr>
        <a:xfrm>
          <a:off x="0" y="0"/>
          <a:ext cx="0" cy="0"/>
          <a:chOff x="0" y="0"/>
          <a:chExt cx="0" cy="0"/>
        </a:xfrm>
      </p:grpSpPr>
      <p:sp>
        <p:nvSpPr>
          <p:cNvPr id="70" name="Google Shape;70;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74" name="Shape 74"/>
        <p:cNvGrpSpPr/>
        <p:nvPr/>
      </p:nvGrpSpPr>
      <p:grpSpPr>
        <a:xfrm>
          <a:off x="0" y="0"/>
          <a:ext cx="0" cy="0"/>
          <a:chOff x="0" y="0"/>
          <a:chExt cx="0" cy="0"/>
        </a:xfrm>
      </p:grpSpPr>
      <p:sp>
        <p:nvSpPr>
          <p:cNvPr id="75" name="Google Shape;75;p1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6" name="Google Shape;76;p12"/>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7" name="Google Shape;77;p12"/>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78" name="Google Shape;78;p12"/>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9" name="Google Shape;79;p12"/>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0" name="Google Shape;80;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1" name="Google Shape;81;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2" name="Google Shape;8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83" name="Shape 83"/>
        <p:cNvGrpSpPr/>
        <p:nvPr/>
      </p:nvGrpSpPr>
      <p:grpSpPr>
        <a:xfrm>
          <a:off x="0" y="0"/>
          <a:ext cx="0" cy="0"/>
          <a:chOff x="0" y="0"/>
          <a:chExt cx="0" cy="0"/>
        </a:xfrm>
      </p:grpSpPr>
      <p:sp>
        <p:nvSpPr>
          <p:cNvPr id="84" name="Google Shape;84;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5" name="Google Shape;85;p13"/>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3"/>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90" name="Shape 90"/>
        <p:cNvGrpSpPr/>
        <p:nvPr/>
      </p:nvGrpSpPr>
      <p:grpSpPr>
        <a:xfrm>
          <a:off x="0" y="0"/>
          <a:ext cx="0" cy="0"/>
          <a:chOff x="0" y="0"/>
          <a:chExt cx="0" cy="0"/>
        </a:xfrm>
      </p:grpSpPr>
      <p:sp>
        <p:nvSpPr>
          <p:cNvPr id="91" name="Google Shape;91;p14"/>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2" name="Google Shape;92;p1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93" name="Google Shape;93;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4" name="Google Shape;94;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5" name="Google Shape;9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2.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5" name="Google Shape;35;p5"/>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6" name="Google Shape;36;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jpg"/><Relationship Id="rId5"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网络信息的链接分析</a:t>
            </a:r>
            <a:br>
              <a:rPr b="0" i="0" lang="en-US" sz="4400" u="none" cap="none" strike="noStrike">
                <a:solidFill>
                  <a:schemeClr val="lt1"/>
                </a:solidFill>
                <a:latin typeface="Calibri"/>
                <a:ea typeface="Calibri"/>
                <a:cs typeface="Calibri"/>
                <a:sym typeface="Calibri"/>
              </a:rPr>
            </a:br>
            <a:r>
              <a:rPr b="0" i="0" lang="en-US" sz="3600" u="none" cap="none" strike="noStrike">
                <a:solidFill>
                  <a:schemeClr val="lt1"/>
                </a:solidFill>
                <a:latin typeface="Arial"/>
                <a:ea typeface="Arial"/>
                <a:cs typeface="Arial"/>
                <a:sym typeface="Arial"/>
              </a:rPr>
              <a:t>现代搜索引擎的两方面核心技术之一</a:t>
            </a:r>
            <a:endParaRPr/>
          </a:p>
        </p:txBody>
      </p:sp>
      <p:sp>
        <p:nvSpPr>
          <p:cNvPr id="101" name="Google Shape;101;p15"/>
          <p:cNvSpPr txBox="1"/>
          <p:nvPr>
            <p:ph idx="1" type="subTitle"/>
          </p:nvPr>
        </p:nvSpPr>
        <p:spPr>
          <a:xfrm>
            <a:off x="1371600" y="4038600"/>
            <a:ext cx="6400800" cy="1600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200" u="none" cap="none" strike="noStrike">
                <a:solidFill>
                  <a:schemeClr val="lt1"/>
                </a:solidFill>
                <a:latin typeface="Calibri"/>
                <a:ea typeface="Calibri"/>
                <a:cs typeface="Calibri"/>
                <a:sym typeface="Calibri"/>
              </a:rPr>
              <a:t>（</a:t>
            </a:r>
            <a:r>
              <a:rPr b="1" i="0" lang="en-US" sz="3200" u="none" cap="none" strike="noStrike">
                <a:solidFill>
                  <a:schemeClr val="lt1"/>
                </a:solidFill>
                <a:latin typeface="Calibri"/>
                <a:ea typeface="Calibri"/>
                <a:cs typeface="Calibri"/>
                <a:sym typeface="Calibri"/>
              </a:rPr>
              <a:t>以第</a:t>
            </a:r>
            <a:r>
              <a:rPr b="0" i="0" lang="en-US" sz="3200" u="none" cap="none" strike="noStrike">
                <a:solidFill>
                  <a:schemeClr val="lt1"/>
                </a:solidFill>
                <a:latin typeface="Calibri"/>
                <a:ea typeface="Calibri"/>
                <a:cs typeface="Calibri"/>
                <a:sym typeface="Calibri"/>
              </a:rPr>
              <a:t>14</a:t>
            </a:r>
            <a:r>
              <a:rPr b="1" i="0" lang="en-US" sz="3200" u="none" cap="none" strike="noStrike">
                <a:solidFill>
                  <a:schemeClr val="lt1"/>
                </a:solidFill>
                <a:latin typeface="Calibri"/>
                <a:ea typeface="Calibri"/>
                <a:cs typeface="Calibri"/>
                <a:sym typeface="Calibri"/>
              </a:rPr>
              <a:t>章为基础</a:t>
            </a:r>
            <a:r>
              <a:rPr b="0" i="0" lang="en-US" sz="3200" u="none" cap="none" strike="noStrike">
                <a:solidFill>
                  <a:schemeClr val="lt1"/>
                </a:solidFill>
                <a:latin typeface="Calibri"/>
                <a:ea typeface="Calibri"/>
                <a:cs typeface="Calibri"/>
                <a:sym typeface="Calibri"/>
              </a:rPr>
              <a:t>）</a:t>
            </a:r>
            <a:endParaRPr/>
          </a:p>
        </p:txBody>
      </p:sp>
      <p:sp>
        <p:nvSpPr>
          <p:cNvPr id="102" name="Google Shape;102;p1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08" name="Google Shape;108;p16"/>
          <p:cNvSpPr txBox="1"/>
          <p:nvPr>
            <p:ph idx="1" type="body"/>
          </p:nvPr>
        </p:nvSpPr>
        <p:spPr>
          <a:xfrm>
            <a:off x="457200" y="4267200"/>
            <a:ext cx="8229600" cy="1858962"/>
          </a:xfrm>
          <a:prstGeom prst="rect">
            <a:avLst/>
          </a:prstGeom>
          <a:noFill/>
          <a:ln>
            <a:noFill/>
          </a:ln>
        </p:spPr>
        <p:txBody>
          <a:bodyPr anchorCtr="0" anchor="t" bIns="45700" lIns="91425" spcFirstLastPara="1" rIns="0"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google-2003" id="109" name="Google Shape;109;p16"/>
          <p:cNvPicPr preferRelativeResize="0"/>
          <p:nvPr/>
        </p:nvPicPr>
        <p:blipFill rotWithShape="1">
          <a:blip r:embed="rId3">
            <a:alphaModFix/>
          </a:blip>
          <a:srcRect b="0" l="0" r="0" t="0"/>
          <a:stretch/>
        </p:blipFill>
        <p:spPr>
          <a:xfrm>
            <a:off x="0" y="-84137"/>
            <a:ext cx="4483100" cy="4275137"/>
          </a:xfrm>
          <a:prstGeom prst="rect">
            <a:avLst/>
          </a:prstGeom>
          <a:noFill/>
          <a:ln>
            <a:noFill/>
          </a:ln>
        </p:spPr>
      </p:pic>
      <p:pic>
        <p:nvPicPr>
          <p:cNvPr descr="baidu-2003" id="110" name="Google Shape;110;p16"/>
          <p:cNvPicPr preferRelativeResize="0"/>
          <p:nvPr/>
        </p:nvPicPr>
        <p:blipFill rotWithShape="1">
          <a:blip r:embed="rId4">
            <a:alphaModFix/>
          </a:blip>
          <a:srcRect b="0" l="0" r="0" t="0"/>
          <a:stretch/>
        </p:blipFill>
        <p:spPr>
          <a:xfrm>
            <a:off x="539750" y="3322637"/>
            <a:ext cx="5184775" cy="3535362"/>
          </a:xfrm>
          <a:prstGeom prst="rect">
            <a:avLst/>
          </a:prstGeom>
          <a:noFill/>
          <a:ln>
            <a:noFill/>
          </a:ln>
        </p:spPr>
      </p:pic>
      <p:pic>
        <p:nvPicPr>
          <p:cNvPr descr="tianwang-2003" id="111" name="Google Shape;111;p16"/>
          <p:cNvPicPr preferRelativeResize="0"/>
          <p:nvPr/>
        </p:nvPicPr>
        <p:blipFill rotWithShape="1">
          <a:blip r:embed="rId5">
            <a:alphaModFix/>
          </a:blip>
          <a:srcRect b="0" l="0" r="0" t="0"/>
          <a:stretch/>
        </p:blipFill>
        <p:spPr>
          <a:xfrm>
            <a:off x="4648200" y="887412"/>
            <a:ext cx="4495800" cy="4632325"/>
          </a:xfrm>
          <a:prstGeom prst="rect">
            <a:avLst/>
          </a:prstGeom>
          <a:noFill/>
          <a:ln>
            <a:noFill/>
          </a:ln>
        </p:spPr>
      </p:pic>
      <p:sp>
        <p:nvSpPr>
          <p:cNvPr id="112" name="Google Shape;112;p1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搜索引擎关心的基本问题</a:t>
            </a:r>
            <a:endParaRPr/>
          </a:p>
        </p:txBody>
      </p:sp>
      <p:sp>
        <p:nvSpPr>
          <p:cNvPr id="118" name="Google Shape;118;p17"/>
          <p:cNvSpPr txBox="1"/>
          <p:nvPr>
            <p:ph idx="1" type="body"/>
          </p:nvPr>
        </p:nvSpPr>
        <p:spPr>
          <a:xfrm>
            <a:off x="457200" y="1524000"/>
            <a:ext cx="8229600" cy="4953000"/>
          </a:xfrm>
          <a:prstGeom prst="rect">
            <a:avLst/>
          </a:prstGeom>
          <a:noFill/>
          <a:ln>
            <a:noFill/>
          </a:ln>
        </p:spPr>
        <p:txBody>
          <a:bodyPr anchorCtr="0" anchor="t" bIns="45700" lIns="91425" spcFirstLastPara="1" rIns="0" wrap="square" tIns="45700">
            <a:noAutofit/>
          </a:bodyPr>
          <a:lstStyle/>
          <a:p>
            <a:pPr indent="-342900" lvl="0" marL="342900" marR="0" rtl="0" algn="l">
              <a:lnSpc>
                <a:spcPct val="12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计算机显示屏一次只能显示5-6个结果，典型搜索引擎掌握的网页超过10亿</a:t>
            </a:r>
            <a:endParaRPr/>
          </a:p>
          <a:p>
            <a:pPr indent="-342900" lvl="0" marL="342900" marR="0" rtl="0" algn="l">
              <a:lnSpc>
                <a:spcPct val="12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对用户提交的一个查询，如何从这种海量网页集合中将最可能满足用户需求的少数几个结果找出来，展现在计算机显示屏上？</a:t>
            </a:r>
            <a:endParaRPr/>
          </a:p>
          <a:p>
            <a:pPr indent="-285750" lvl="1" marL="742950" marR="0" rtl="0" algn="l">
              <a:lnSpc>
                <a:spcPct val="12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“最可能满足”的多义性</a:t>
            </a:r>
            <a:endParaRPr/>
          </a:p>
          <a:p>
            <a:pPr indent="-228600" lvl="2" marL="1143000" marR="0" rtl="0" algn="l">
              <a:lnSpc>
                <a:spcPct val="12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同一个查询，不同的需求（苹果，病毒等）；</a:t>
            </a:r>
            <a:endParaRPr/>
          </a:p>
          <a:p>
            <a:pPr indent="-228600" lvl="2" marL="1143000" marR="0" rtl="0" algn="l">
              <a:lnSpc>
                <a:spcPct val="12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不同的查询，相同的需求（电脑，计算机等）</a:t>
            </a:r>
            <a:endParaRPr/>
          </a:p>
        </p:txBody>
      </p:sp>
      <p:sp>
        <p:nvSpPr>
          <p:cNvPr id="119" name="Google Shape;119;p1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传统信息检索技术的要点</a:t>
            </a:r>
            <a:br>
              <a:rPr b="0" i="0" lang="en-US" sz="4000" u="none" cap="none" strike="noStrike">
                <a:solidFill>
                  <a:schemeClr val="lt1"/>
                </a:solidFill>
                <a:latin typeface="Arial"/>
                <a:ea typeface="Arial"/>
                <a:cs typeface="Arial"/>
                <a:sym typeface="Arial"/>
              </a:rPr>
            </a:br>
            <a:r>
              <a:rPr b="0" i="0" lang="en-US" sz="3600" u="none" cap="none" strike="noStrike">
                <a:solidFill>
                  <a:schemeClr val="lt1"/>
                </a:solidFill>
                <a:latin typeface="Arial"/>
                <a:ea typeface="Arial"/>
                <a:cs typeface="Arial"/>
                <a:sym typeface="Arial"/>
              </a:rPr>
              <a:t>（</a:t>
            </a:r>
            <a:r>
              <a:rPr b="0" i="0" lang="en-US" sz="3600" u="none" cap="none" strike="noStrike">
                <a:solidFill>
                  <a:schemeClr val="lt1"/>
                </a:solidFill>
                <a:latin typeface="Calibri"/>
                <a:ea typeface="Calibri"/>
                <a:cs typeface="Calibri"/>
                <a:sym typeface="Calibri"/>
              </a:rPr>
              <a:t>information retrieval，IR</a:t>
            </a:r>
            <a:r>
              <a:rPr b="0" i="0" lang="en-US" sz="3600" u="none" cap="none" strike="noStrike">
                <a:solidFill>
                  <a:schemeClr val="lt1"/>
                </a:solidFill>
                <a:latin typeface="Arial"/>
                <a:ea typeface="Arial"/>
                <a:cs typeface="Arial"/>
                <a:sym typeface="Arial"/>
              </a:rPr>
              <a:t>）</a:t>
            </a:r>
            <a:endParaRPr/>
          </a:p>
        </p:txBody>
      </p:sp>
      <p:sp>
        <p:nvSpPr>
          <p:cNvPr id="125" name="Google Shape;125;p18"/>
          <p:cNvSpPr txBox="1"/>
          <p:nvPr>
            <p:ph idx="1" type="body"/>
          </p:nvPr>
        </p:nvSpPr>
        <p:spPr>
          <a:xfrm>
            <a:off x="457200" y="1600200"/>
            <a:ext cx="8229600" cy="48006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基于词语之间的相关性（relevance）</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similarity(q, d) ≈ Σ score(d, term)</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传统应用背景</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文档集合：图书，规范的文献</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查    询：主题词，关键词</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查询意图：获取与查询词有关的书籍和文章</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用    户：图书管理人员</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a:t>
            </a:r>
            <a:r>
              <a:rPr b="0" i="0" lang="en-US" sz="3200" u="none">
                <a:solidFill>
                  <a:schemeClr val="lt1"/>
                </a:solidFill>
                <a:latin typeface="Arial"/>
                <a:ea typeface="Arial"/>
                <a:cs typeface="Arial"/>
                <a:sym typeface="Arial"/>
              </a:rPr>
              <a:t>查询目标包含查询词</a:t>
            </a:r>
            <a:r>
              <a:rPr b="0" i="0" lang="en-US" sz="3200" u="none">
                <a:solidFill>
                  <a:schemeClr val="lt1"/>
                </a:solidFill>
                <a:latin typeface="Calibri"/>
                <a:ea typeface="Calibri"/>
                <a:cs typeface="Calibri"/>
                <a:sym typeface="Calibri"/>
              </a:rPr>
              <a:t>”是一个合理假设</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在形成查询词的时候就有这样的潜意识</a:t>
            </a:r>
            <a:endParaRPr/>
          </a:p>
        </p:txBody>
      </p:sp>
      <p:sp>
        <p:nvSpPr>
          <p:cNvPr id="126" name="Google Shape;126;p1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304800" y="274637"/>
            <a:ext cx="31242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200" u="none" cap="none" strike="noStrike">
                <a:solidFill>
                  <a:schemeClr val="lt1"/>
                </a:solidFill>
                <a:latin typeface="Arial"/>
                <a:ea typeface="Arial"/>
                <a:cs typeface="Arial"/>
                <a:sym typeface="Arial"/>
              </a:rPr>
              <a:t>现在查找学术文献有类似预期</a:t>
            </a:r>
            <a:endParaRPr/>
          </a:p>
        </p:txBody>
      </p:sp>
      <p:sp>
        <p:nvSpPr>
          <p:cNvPr id="132" name="Google Shape;132;p19"/>
          <p:cNvSpPr txBox="1"/>
          <p:nvPr>
            <p:ph idx="1" type="body"/>
          </p:nvPr>
        </p:nvSpPr>
        <p:spPr>
          <a:xfrm>
            <a:off x="0" y="1600200"/>
            <a:ext cx="3429000" cy="49530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但人们在网络上不光是要找“文献”，而是多方面意义的“信息”</a:t>
            </a:r>
            <a:endParaRPr/>
          </a:p>
          <a:p>
            <a:pPr indent="-190500" lvl="0" marL="342900" marR="0" rtl="0" algn="l">
              <a:lnSpc>
                <a:spcPct val="100000"/>
              </a:lnSpc>
              <a:spcBef>
                <a:spcPts val="480"/>
              </a:spcBef>
              <a:spcAft>
                <a:spcPts val="0"/>
              </a:spcAft>
              <a:buClr>
                <a:schemeClr val="dk1"/>
              </a:buClr>
              <a:buSzPts val="2400"/>
              <a:buFont typeface="Arial"/>
              <a:buNone/>
            </a:pPr>
            <a:r>
              <a:t/>
            </a:r>
            <a:endParaRPr b="0" i="0" sz="2400" u="none">
              <a:solidFill>
                <a:schemeClr val="lt1"/>
              </a:solidFill>
              <a:latin typeface="Arial"/>
              <a:ea typeface="Arial"/>
              <a:cs typeface="Arial"/>
              <a:sym typeface="Arial"/>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例如，人们给出“北京大学”查询词，多数会有什么预期？</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Arial"/>
                <a:ea typeface="Arial"/>
                <a:cs typeface="Arial"/>
                <a:sym typeface="Arial"/>
              </a:rPr>
              <a:t>查询“大学”呢？（意图会相当多样化）</a:t>
            </a:r>
            <a:endParaRPr/>
          </a:p>
        </p:txBody>
      </p:sp>
      <p:pic>
        <p:nvPicPr>
          <p:cNvPr descr="屏幕快照 2011-11-01 下午09.44.05.png" id="133" name="Google Shape;133;p19"/>
          <p:cNvPicPr preferRelativeResize="0"/>
          <p:nvPr/>
        </p:nvPicPr>
        <p:blipFill rotWithShape="1">
          <a:blip r:embed="rId3">
            <a:alphaModFix/>
          </a:blip>
          <a:srcRect b="0" l="0" r="0" t="0"/>
          <a:stretch/>
        </p:blipFill>
        <p:spPr>
          <a:xfrm>
            <a:off x="3395662" y="0"/>
            <a:ext cx="5748337" cy="6858000"/>
          </a:xfrm>
          <a:prstGeom prst="rect">
            <a:avLst/>
          </a:prstGeom>
          <a:noFill/>
          <a:ln>
            <a:noFill/>
          </a:ln>
        </p:spPr>
      </p:pic>
      <p:sp>
        <p:nvSpPr>
          <p:cNvPr id="134" name="Google Shape;134;p19"/>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138" name="Shape 138"/>
        <p:cNvGrpSpPr/>
        <p:nvPr/>
      </p:nvGrpSpPr>
      <p:grpSpPr>
        <a:xfrm>
          <a:off x="0" y="0"/>
          <a:ext cx="0" cy="0"/>
          <a:chOff x="0" y="0"/>
          <a:chExt cx="0" cy="0"/>
        </a:xfrm>
      </p:grpSpPr>
      <p:sp>
        <p:nvSpPr>
          <p:cNvPr id="139" name="Google Shape;139;p20"/>
          <p:cNvSpPr txBox="1"/>
          <p:nvPr>
            <p:ph type="title"/>
          </p:nvPr>
        </p:nvSpPr>
        <p:spPr>
          <a:xfrm>
            <a:off x="1066800" y="76200"/>
            <a:ext cx="69342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为什么能恰到好处？</a:t>
            </a:r>
            <a:endParaRPr/>
          </a:p>
        </p:txBody>
      </p:sp>
      <p:sp>
        <p:nvSpPr>
          <p:cNvPr id="140" name="Google Shape;140;p20"/>
          <p:cNvSpPr txBox="1"/>
          <p:nvPr>
            <p:ph idx="1" type="body"/>
          </p:nvPr>
        </p:nvSpPr>
        <p:spPr>
          <a:xfrm>
            <a:off x="152400" y="1143000"/>
            <a:ext cx="2971800" cy="54864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主页放在最前面，一定不是因为其中包含许多“华中科技大学”字样</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很可能是由于许多包含“华中科技大学”字样的网页指向它</a:t>
            </a:r>
            <a:endParaRPr/>
          </a:p>
          <a:p>
            <a:pPr indent="-285750" lvl="1" marL="742950" marR="0" rtl="0" algn="l">
              <a:lnSpc>
                <a:spcPct val="100000"/>
              </a:lnSpc>
              <a:spcBef>
                <a:spcPts val="560"/>
              </a:spcBef>
              <a:spcAft>
                <a:spcPts val="0"/>
              </a:spcAft>
              <a:buClr>
                <a:srgbClr val="FFFF00"/>
              </a:buClr>
              <a:buSzPts val="2800"/>
              <a:buFont typeface="Arial"/>
              <a:buChar char="–"/>
            </a:pPr>
            <a:r>
              <a:rPr b="0" i="0" lang="en-US" sz="2800" u="none" cap="none" strike="noStrike">
                <a:solidFill>
                  <a:srgbClr val="FFFF00"/>
                </a:solidFill>
                <a:latin typeface="Arial"/>
                <a:ea typeface="Arial"/>
                <a:cs typeface="Arial"/>
                <a:sym typeface="Arial"/>
              </a:rPr>
              <a:t>利用链接中隐含的信息</a:t>
            </a:r>
            <a:endParaRPr/>
          </a:p>
        </p:txBody>
      </p:sp>
      <p:sp>
        <p:nvSpPr>
          <p:cNvPr id="141" name="Google Shape;141;p20"/>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pic>
        <p:nvPicPr>
          <p:cNvPr id="142" name="Google Shape;142;p20"/>
          <p:cNvPicPr preferRelativeResize="0"/>
          <p:nvPr/>
        </p:nvPicPr>
        <p:blipFill rotWithShape="1">
          <a:blip r:embed="rId3">
            <a:alphaModFix/>
          </a:blip>
          <a:srcRect b="0" l="0" r="0" t="0"/>
          <a:stretch/>
        </p:blipFill>
        <p:spPr>
          <a:xfrm>
            <a:off x="3333750" y="990600"/>
            <a:ext cx="5810250" cy="6172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457200" y="274637"/>
            <a:ext cx="8229600" cy="7921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这个两个结果哪一个较好？</a:t>
            </a:r>
            <a:endParaRPr/>
          </a:p>
        </p:txBody>
      </p:sp>
      <p:pic>
        <p:nvPicPr>
          <p:cNvPr descr="屏幕快照 2011-11-01 下午04.52.07.png" id="148" name="Google Shape;148;p21"/>
          <p:cNvPicPr preferRelativeResize="0"/>
          <p:nvPr/>
        </p:nvPicPr>
        <p:blipFill rotWithShape="1">
          <a:blip r:embed="rId3">
            <a:alphaModFix/>
          </a:blip>
          <a:srcRect b="0" l="0" r="0" t="0"/>
          <a:stretch/>
        </p:blipFill>
        <p:spPr>
          <a:xfrm>
            <a:off x="0" y="1225550"/>
            <a:ext cx="5638800" cy="5632450"/>
          </a:xfrm>
          <a:prstGeom prst="rect">
            <a:avLst/>
          </a:prstGeom>
          <a:noFill/>
          <a:ln>
            <a:noFill/>
          </a:ln>
        </p:spPr>
      </p:pic>
      <p:pic>
        <p:nvPicPr>
          <p:cNvPr descr="屏幕快照 2011-11-01 下午10.06.16.png" id="149" name="Google Shape;149;p21"/>
          <p:cNvPicPr preferRelativeResize="0"/>
          <p:nvPr/>
        </p:nvPicPr>
        <p:blipFill rotWithShape="1">
          <a:blip r:embed="rId4">
            <a:alphaModFix/>
          </a:blip>
          <a:srcRect b="0" l="0" r="0" t="0"/>
          <a:stretch/>
        </p:blipFill>
        <p:spPr>
          <a:xfrm>
            <a:off x="4227512" y="1219200"/>
            <a:ext cx="4916487" cy="5873750"/>
          </a:xfrm>
          <a:prstGeom prst="rect">
            <a:avLst/>
          </a:prstGeom>
          <a:noFill/>
          <a:ln>
            <a:noFill/>
          </a:ln>
        </p:spPr>
      </p:pic>
      <p:sp>
        <p:nvSpPr>
          <p:cNvPr id="150" name="Google Shape;150;p21"/>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381000" y="914400"/>
            <a:ext cx="8610600" cy="3459162"/>
          </a:xfrm>
          <a:prstGeom prst="rect">
            <a:avLst/>
          </a:prstGeom>
          <a:noFill/>
          <a:ln>
            <a:noFill/>
          </a:ln>
        </p:spPr>
        <p:txBody>
          <a:bodyPr anchorCtr="0" anchor="ctr" bIns="45700" lIns="91425" spcFirstLastPara="1" rIns="91425" wrap="square" tIns="45700">
            <a:noAutofit/>
          </a:bodyPr>
          <a:lstStyle/>
          <a:p>
            <a:pPr indent="0" lvl="0" marL="0" marR="0" rtl="0" algn="l">
              <a:lnSpc>
                <a:spcPct val="12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有效利用链接关系蕴含的信息，是搜索引擎超越传统信息检索系统、技术进步的最重要标志</a:t>
            </a:r>
            <a:endParaRPr/>
          </a:p>
        </p:txBody>
      </p:sp>
      <p:sp>
        <p:nvSpPr>
          <p:cNvPr id="156" name="Google Shape;156;p22"/>
          <p:cNvSpPr txBox="1"/>
          <p:nvPr>
            <p:ph idx="1" type="body"/>
          </p:nvPr>
        </p:nvSpPr>
        <p:spPr>
          <a:xfrm>
            <a:off x="457200" y="5334000"/>
            <a:ext cx="8229600" cy="792162"/>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Web page之间的链接有两层含义：关系，描述</a:t>
            </a:r>
            <a:endParaRPr/>
          </a:p>
        </p:txBody>
      </p:sp>
      <p:sp>
        <p:nvSpPr>
          <p:cNvPr id="157" name="Google Shape;157;p2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cap="none" strike="noStrike">
                <a:solidFill>
                  <a:srgbClr val="898989"/>
                </a:solidFill>
                <a:latin typeface="Calibri"/>
                <a:ea typeface="Calibri"/>
                <a:cs typeface="Calibri"/>
                <a:sym typeface="Calibri"/>
              </a:rPr>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161" name="Shape 161"/>
        <p:cNvGrpSpPr/>
        <p:nvPr/>
      </p:nvGrpSpPr>
      <p:grpSpPr>
        <a:xfrm>
          <a:off x="0" y="0"/>
          <a:ext cx="0" cy="0"/>
          <a:chOff x="0" y="0"/>
          <a:chExt cx="0" cy="0"/>
        </a:xfrm>
      </p:grpSpPr>
      <p:sp>
        <p:nvSpPr>
          <p:cNvPr id="162" name="Google Shape;162;p23"/>
          <p:cNvSpPr txBox="1"/>
          <p:nvPr>
            <p:ph type="title"/>
          </p:nvPr>
        </p:nvSpPr>
        <p:spPr>
          <a:xfrm>
            <a:off x="1981200" y="533400"/>
            <a:ext cx="44958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餐馆推荐问题</a:t>
            </a:r>
            <a:endParaRPr/>
          </a:p>
        </p:txBody>
      </p:sp>
      <p:graphicFrame>
        <p:nvGraphicFramePr>
          <p:cNvPr id="163" name="Google Shape;163;p23"/>
          <p:cNvGraphicFramePr/>
          <p:nvPr/>
        </p:nvGraphicFramePr>
        <p:xfrm>
          <a:off x="152400" y="1676400"/>
          <a:ext cx="3000000" cy="3000000"/>
        </p:xfrm>
        <a:graphic>
          <a:graphicData uri="http://schemas.openxmlformats.org/drawingml/2006/table">
            <a:tbl>
              <a:tblPr>
                <a:noFill/>
                <a:tableStyleId>{E8C9A66A-899E-4830-9DBD-399185BE909E}</a:tableStyleId>
              </a:tblPr>
              <a:tblGrid>
                <a:gridCol w="1262050"/>
                <a:gridCol w="1263650"/>
                <a:gridCol w="1262050"/>
                <a:gridCol w="1263650"/>
                <a:gridCol w="1262050"/>
                <a:gridCol w="1263650"/>
                <a:gridCol w="1262050"/>
              </a:tblGrid>
              <a:tr h="53340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b"/>
                </a:tc>
                <a:tc>
                  <a:txBody>
                    <a:bodyPr/>
                    <a:lstStyle/>
                    <a:p>
                      <a:pPr indent="0" lvl="0" marL="0" marR="0" rtl="0" algn="ctr">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甲</a:t>
                      </a:r>
                      <a:endParaRPr/>
                    </a:p>
                  </a:txBody>
                  <a:tcPr marT="12700" marB="0" marR="12700" marL="12700" anchor="b">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乙</a:t>
                      </a:r>
                      <a:endParaRPr/>
                    </a:p>
                  </a:txBody>
                  <a:tcPr marT="12700" marB="0" marR="12700" marL="12700" anchor="b">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丙</a:t>
                      </a:r>
                      <a:endParaRPr/>
                    </a:p>
                  </a:txBody>
                  <a:tcPr marT="12700" marB="0" marR="12700" marL="12700" anchor="b">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丁</a:t>
                      </a:r>
                      <a:endParaRPr/>
                    </a:p>
                  </a:txBody>
                  <a:tcPr marT="12700" marB="0" marR="12700" marL="12700" anchor="b">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b"/>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b"/>
                </a:tc>
              </a:tr>
              <a:tr h="500050">
                <a:tc>
                  <a:txBody>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金福盛</a:t>
                      </a:r>
                      <a:endParaRPr/>
                    </a:p>
                  </a:txBody>
                  <a:tcPr marT="12700" marB="0" marR="12700" marL="12700" anchor="b">
                    <a:lnR cap="flat" cmpd="sng" w="12700">
                      <a:solidFill>
                        <a:srgbClr val="000000"/>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3</a:t>
                      </a:r>
                      <a:endParaRPr/>
                    </a:p>
                  </a:txBody>
                  <a:tcPr marT="12700" marB="0" marR="12700" marL="12700" anchor="ctr">
                    <a:lnL cap="flat" cmpd="sng" w="12700">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21</a:t>
                      </a:r>
                      <a:endParaRPr/>
                    </a:p>
                  </a:txBody>
                  <a:tcPr marT="12700" marB="0" marR="12700" marL="12700" anchor="ctr"/>
                </a:tc>
              </a:tr>
              <a:tr h="500050">
                <a:tc>
                  <a:txBody>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海底捞</a:t>
                      </a:r>
                      <a:endParaRPr/>
                    </a:p>
                  </a:txBody>
                  <a:tcPr marT="12700" marB="0" marR="12700" marL="12700" anchor="b">
                    <a:lnR cap="flat" cmpd="sng" w="12700">
                      <a:solidFill>
                        <a:srgbClr val="000000"/>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3</a:t>
                      </a:r>
                      <a:endParaRPr/>
                    </a:p>
                  </a:txBody>
                  <a:tcPr marT="12700" marB="0" marR="12700" marL="12700" anchor="ctr">
                    <a:lnL cap="flat" cmpd="sng" w="12700">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20</a:t>
                      </a:r>
                      <a:endParaRPr/>
                    </a:p>
                  </a:txBody>
                  <a:tcPr marT="12700" marB="0" marR="12700" marL="12700" anchor="ctr"/>
                </a:tc>
              </a:tr>
              <a:tr h="500050">
                <a:tc>
                  <a:txBody>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麦当劳</a:t>
                      </a:r>
                      <a:endParaRPr/>
                    </a:p>
                  </a:txBody>
                  <a:tcPr marT="12700" marB="0" marR="12700" marL="12700" anchor="b">
                    <a:lnR cap="flat" cmpd="sng" w="12700">
                      <a:solidFill>
                        <a:srgbClr val="000000"/>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1</a:t>
                      </a:r>
                      <a:endParaRPr/>
                    </a:p>
                  </a:txBody>
                  <a:tcPr marT="12700" marB="0" marR="12700" marL="12700" anchor="ctr">
                    <a:lnL cap="flat" cmpd="sng" w="12700">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6</a:t>
                      </a:r>
                      <a:endParaRPr/>
                    </a:p>
                  </a:txBody>
                  <a:tcPr marT="12700" marB="0" marR="12700" marL="12700" anchor="ctr"/>
                </a:tc>
              </a:tr>
              <a:tr h="500050">
                <a:tc>
                  <a:txBody>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小肥羊</a:t>
                      </a:r>
                      <a:endParaRPr/>
                    </a:p>
                  </a:txBody>
                  <a:tcPr marT="12700" marB="0" marR="12700" marL="12700" anchor="b">
                    <a:lnR cap="flat" cmpd="sng" w="12700">
                      <a:solidFill>
                        <a:srgbClr val="000000"/>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2</a:t>
                      </a:r>
                      <a:endParaRPr/>
                    </a:p>
                  </a:txBody>
                  <a:tcPr marT="12700" marB="0" marR="12700" marL="12700" anchor="ctr">
                    <a:lnL cap="flat" cmpd="sng" w="12700">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15</a:t>
                      </a:r>
                      <a:endParaRPr/>
                    </a:p>
                  </a:txBody>
                  <a:tcPr marT="12700" marB="0" marR="12700" marL="12700" anchor="ctr"/>
                </a:tc>
              </a:tr>
              <a:tr h="500050">
                <a:tc>
                  <a:txBody>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东来顺</a:t>
                      </a:r>
                      <a:endParaRPr/>
                    </a:p>
                  </a:txBody>
                  <a:tcPr marT="12700" marB="0" marR="12700" marL="12700" anchor="b">
                    <a:lnR cap="flat" cmpd="sng" w="12700">
                      <a:solidFill>
                        <a:srgbClr val="000000"/>
                      </a:solidFill>
                      <a:prstDash val="solid"/>
                      <a:round/>
                      <a:headEnd len="sm" w="sm" type="none"/>
                      <a:tailEnd len="sm" w="sm" type="none"/>
                    </a:lnR>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　</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3200" u="none">
                          <a:solidFill>
                            <a:schemeClr val="lt1"/>
                          </a:solidFill>
                          <a:latin typeface="Arial"/>
                          <a:ea typeface="Arial"/>
                          <a:cs typeface="Arial"/>
                          <a:sym typeface="Arial"/>
                        </a:rPr>
                        <a:t>＊</a:t>
                      </a:r>
                      <a:endParaRPr/>
                    </a:p>
                  </a:txBody>
                  <a:tcPr marT="12700" marB="0" marR="12700" marL="127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solidFill>
                      <a:srgbClr val="984807"/>
                    </a:solidFil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2</a:t>
                      </a:r>
                      <a:endParaRPr/>
                    </a:p>
                  </a:txBody>
                  <a:tcPr marT="12700" marB="0" marR="12700" marL="12700" anchor="ctr">
                    <a:lnL cap="flat" cmpd="sng" w="12700">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13</a:t>
                      </a:r>
                      <a:endParaRPr/>
                    </a:p>
                  </a:txBody>
                  <a:tcPr marT="12700" marB="0" marR="12700" marL="12700" anchor="ctr"/>
                </a:tc>
              </a:tr>
              <a:tr h="50640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b"/>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8</a:t>
                      </a:r>
                      <a:endParaRPr/>
                    </a:p>
                  </a:txBody>
                  <a:tcPr marT="107950" marB="93550" marR="12700" marL="12700" anchor="ct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6</a:t>
                      </a:r>
                      <a:endParaRPr/>
                    </a:p>
                  </a:txBody>
                  <a:tcPr marT="107950" marB="93550" marR="12700" marL="12700" anchor="ct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6</a:t>
                      </a:r>
                      <a:endParaRPr/>
                    </a:p>
                  </a:txBody>
                  <a:tcPr marT="107950" marB="93550" marR="12700" marL="12700" anchor="ctr"/>
                </a:tc>
                <a:tc>
                  <a:txBody>
                    <a:bodyPr/>
                    <a:lstStyle/>
                    <a:p>
                      <a:pPr indent="0" lvl="0" marL="0" marR="0" rtl="0" algn="ctr">
                        <a:lnSpc>
                          <a:spcPct val="100000"/>
                        </a:lnSpc>
                        <a:spcBef>
                          <a:spcPts val="0"/>
                        </a:spcBef>
                        <a:spcAft>
                          <a:spcPts val="0"/>
                        </a:spcAft>
                        <a:buClr>
                          <a:schemeClr val="lt1"/>
                        </a:buClr>
                        <a:buFont typeface="Arial"/>
                        <a:buNone/>
                      </a:pPr>
                      <a:r>
                        <a:rPr b="1" i="0" lang="en-US" sz="2000" u="none">
                          <a:solidFill>
                            <a:schemeClr val="lt1"/>
                          </a:solidFill>
                          <a:latin typeface="Arial"/>
                          <a:ea typeface="Arial"/>
                          <a:cs typeface="Arial"/>
                          <a:sym typeface="Arial"/>
                        </a:rPr>
                        <a:t>7</a:t>
                      </a:r>
                      <a:endParaRPr/>
                    </a:p>
                  </a:txBody>
                  <a:tcPr marT="107950" marB="93550" marR="12700" marL="12700" anchor="ct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12700" marB="0" marR="12700" marL="12700" anchor="b"/>
                </a:tc>
              </a:tr>
            </a:tbl>
          </a:graphicData>
        </a:graphic>
      </p:graphicFrame>
      <p:sp>
        <p:nvSpPr>
          <p:cNvPr id="164" name="Google Shape;164;p23"/>
          <p:cNvSpPr txBox="1"/>
          <p:nvPr/>
        </p:nvSpPr>
        <p:spPr>
          <a:xfrm>
            <a:off x="6705600" y="5105400"/>
            <a:ext cx="838200" cy="120015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不能完全区分</a:t>
            </a:r>
            <a:endParaRPr/>
          </a:p>
        </p:txBody>
      </p:sp>
      <p:sp>
        <p:nvSpPr>
          <p:cNvPr id="165" name="Google Shape;165;p23"/>
          <p:cNvSpPr txBox="1"/>
          <p:nvPr/>
        </p:nvSpPr>
        <p:spPr>
          <a:xfrm>
            <a:off x="2209800" y="5334000"/>
            <a:ext cx="3505200" cy="523875"/>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800" u="none" cap="none" strike="noStrike">
                <a:solidFill>
                  <a:schemeClr val="dk1"/>
                </a:solidFill>
                <a:latin typeface="Arial"/>
                <a:ea typeface="Arial"/>
                <a:cs typeface="Arial"/>
                <a:sym typeface="Arial"/>
              </a:rPr>
              <a:t>看推荐人的“水平”</a:t>
            </a:r>
            <a:endParaRPr/>
          </a:p>
        </p:txBody>
      </p:sp>
      <p:sp>
        <p:nvSpPr>
          <p:cNvPr id="166" name="Google Shape;166;p23"/>
          <p:cNvSpPr txBox="1"/>
          <p:nvPr/>
        </p:nvSpPr>
        <p:spPr>
          <a:xfrm>
            <a:off x="7924800" y="5105400"/>
            <a:ext cx="838200" cy="120015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完全区分开来</a:t>
            </a:r>
            <a:endParaRPr/>
          </a:p>
        </p:txBody>
      </p:sp>
      <p:sp>
        <p:nvSpPr>
          <p:cNvPr id="167" name="Google Shape;167;p23"/>
          <p:cNvSpPr txBox="1"/>
          <p:nvPr/>
        </p:nvSpPr>
        <p:spPr>
          <a:xfrm>
            <a:off x="8153400" y="2133600"/>
            <a:ext cx="533400" cy="2667000"/>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8" name="Google Shape;168;p23"/>
          <p:cNvSpPr txBox="1"/>
          <p:nvPr/>
        </p:nvSpPr>
        <p:spPr>
          <a:xfrm>
            <a:off x="6858000" y="2133600"/>
            <a:ext cx="533400" cy="2667000"/>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9" name="Google Shape;169;p23"/>
          <p:cNvSpPr txBox="1"/>
          <p:nvPr/>
        </p:nvSpPr>
        <p:spPr>
          <a:xfrm>
            <a:off x="1447800" y="4800600"/>
            <a:ext cx="5029200" cy="457200"/>
          </a:xfrm>
          <a:prstGeom prst="rect">
            <a:avLst/>
          </a:prstGeom>
          <a:solidFill>
            <a:srgbClr val="025A7D"/>
          </a:soli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0" name="Google Shape;170;p2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4"/>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反复改进原理（例）</a:t>
            </a:r>
            <a:endParaRPr/>
          </a:p>
        </p:txBody>
      </p:sp>
      <p:sp>
        <p:nvSpPr>
          <p:cNvPr id="176" name="Google Shape;176;p24"/>
          <p:cNvSpPr txBox="1"/>
          <p:nvPr>
            <p:ph idx="1" type="body"/>
          </p:nvPr>
        </p:nvSpPr>
        <p:spPr>
          <a:xfrm>
            <a:off x="2667000" y="914400"/>
            <a:ext cx="4038600" cy="609600"/>
          </a:xfrm>
          <a:prstGeom prst="rect">
            <a:avLst/>
          </a:prstGeom>
          <a:noFill/>
          <a:ln>
            <a:noFill/>
          </a:ln>
        </p:spPr>
        <p:txBody>
          <a:bodyPr anchorCtr="0" anchor="t" bIns="45700" lIns="91425" spcFirstLastPara="1" rIns="0" wrap="square" tIns="45700">
            <a:noAutofit/>
          </a:bodyPr>
          <a:lstStyle/>
          <a:p>
            <a:pPr indent="0" lvl="0" marL="0" marR="0" rtl="0" algn="l">
              <a:lnSpc>
                <a:spcPct val="100000"/>
              </a:lnSpc>
              <a:spcBef>
                <a:spcPts val="0"/>
              </a:spcBef>
              <a:spcAft>
                <a:spcPts val="0"/>
              </a:spcAft>
              <a:buClr>
                <a:schemeClr val="lt1"/>
              </a:buClr>
              <a:buFont typeface="Arial"/>
              <a:buNone/>
            </a:pPr>
            <a:r>
              <a:rPr b="0" i="0" lang="en-US" sz="2800" u="none">
                <a:solidFill>
                  <a:schemeClr val="lt1"/>
                </a:solidFill>
                <a:latin typeface="Arial"/>
                <a:ea typeface="Arial"/>
                <a:cs typeface="Arial"/>
                <a:sym typeface="Arial"/>
              </a:rPr>
              <a:t>假设查询词</a:t>
            </a:r>
            <a:r>
              <a:rPr b="0" i="0" lang="en-US" sz="2800" u="none">
                <a:solidFill>
                  <a:schemeClr val="lt1"/>
                </a:solidFill>
                <a:latin typeface="Calibri"/>
                <a:ea typeface="Calibri"/>
                <a:cs typeface="Calibri"/>
                <a:sym typeface="Calibri"/>
              </a:rPr>
              <a:t> “newspaper” </a:t>
            </a:r>
            <a:endParaRPr/>
          </a:p>
        </p:txBody>
      </p:sp>
      <p:pic>
        <p:nvPicPr>
          <p:cNvPr descr="14.1.JPG" id="177" name="Google Shape;177;p24"/>
          <p:cNvPicPr preferRelativeResize="0"/>
          <p:nvPr/>
        </p:nvPicPr>
        <p:blipFill rotWithShape="1">
          <a:blip r:embed="rId3">
            <a:alphaModFix/>
          </a:blip>
          <a:srcRect b="0" l="0" r="0" t="0"/>
          <a:stretch/>
        </p:blipFill>
        <p:spPr>
          <a:xfrm>
            <a:off x="2546350" y="1524000"/>
            <a:ext cx="6597650" cy="5334000"/>
          </a:xfrm>
          <a:prstGeom prst="rect">
            <a:avLst/>
          </a:prstGeom>
          <a:noFill/>
          <a:ln>
            <a:noFill/>
          </a:ln>
        </p:spPr>
      </p:pic>
      <p:sp>
        <p:nvSpPr>
          <p:cNvPr id="178" name="Google Shape;178;p24"/>
          <p:cNvSpPr txBox="1"/>
          <p:nvPr/>
        </p:nvSpPr>
        <p:spPr>
          <a:xfrm>
            <a:off x="0" y="1981200"/>
            <a:ext cx="2514600" cy="41544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FFFF"/>
              </a:buClr>
              <a:buSzPts val="2400"/>
              <a:buFont typeface="Arial"/>
              <a:buChar char="•"/>
            </a:pPr>
            <a:r>
              <a:rPr b="0" i="0" lang="en-US" sz="2400" u="none">
                <a:solidFill>
                  <a:srgbClr val="FFFFFF"/>
                </a:solidFill>
                <a:latin typeface="Calibri"/>
                <a:ea typeface="Calibri"/>
                <a:cs typeface="Calibri"/>
                <a:sym typeface="Calibri"/>
              </a:rPr>
              <a:t>左边是与“newspaper”字面上相关的网页。</a:t>
            </a:r>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a:solidFill>
                  <a:srgbClr val="FFFFFF"/>
                </a:solidFill>
                <a:latin typeface="Calibri"/>
                <a:ea typeface="Calibri"/>
                <a:cs typeface="Calibri"/>
                <a:sym typeface="Calibri"/>
              </a:rPr>
              <a:t>右边是它们所指向的网页，得到的“票数”表示一定的认可度</a:t>
            </a:r>
            <a:endParaRPr/>
          </a:p>
          <a:p>
            <a:pPr indent="0" lvl="1" marL="457200" marR="0" rtl="0" algn="l">
              <a:lnSpc>
                <a:spcPct val="100000"/>
              </a:lnSpc>
              <a:spcBef>
                <a:spcPts val="0"/>
              </a:spcBef>
              <a:spcAft>
                <a:spcPts val="0"/>
              </a:spcAft>
              <a:buClr>
                <a:schemeClr val="dk1"/>
              </a:buClr>
              <a:buFont typeface="Arial"/>
              <a:buNone/>
            </a:pPr>
            <a:r>
              <a:t/>
            </a:r>
            <a:endParaRPr b="0" i="0" sz="2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79" name="Google Shape;179;p2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304800" y="274637"/>
            <a:ext cx="8610600" cy="10207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反复改进原理（续）</a:t>
            </a:r>
            <a:br>
              <a:rPr b="0" i="0" lang="en-US" sz="4400" u="none" cap="none" strike="noStrike">
                <a:solidFill>
                  <a:schemeClr val="lt1"/>
                </a:solidFill>
                <a:latin typeface="Arial"/>
                <a:ea typeface="Arial"/>
                <a:cs typeface="Arial"/>
                <a:sym typeface="Arial"/>
              </a:rPr>
            </a:br>
            <a:r>
              <a:rPr b="0" i="0" lang="en-US" sz="3600" u="none" cap="none" strike="noStrike">
                <a:solidFill>
                  <a:schemeClr val="lt1"/>
                </a:solidFill>
                <a:latin typeface="Calibri"/>
                <a:ea typeface="Calibri"/>
                <a:cs typeface="Calibri"/>
                <a:sym typeface="Calibri"/>
              </a:rPr>
              <a:t>（principle of repeated improvement）</a:t>
            </a:r>
            <a:endParaRPr/>
          </a:p>
        </p:txBody>
      </p:sp>
      <p:sp>
        <p:nvSpPr>
          <p:cNvPr id="185" name="Google Shape;185;p25"/>
          <p:cNvSpPr txBox="1"/>
          <p:nvPr>
            <p:ph idx="1" type="body"/>
          </p:nvPr>
        </p:nvSpPr>
        <p:spPr>
          <a:xfrm>
            <a:off x="0" y="1752600"/>
            <a:ext cx="2743200" cy="42672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也可以反过来评估“推荐者”的分量</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然后可以在考虑推荐者分量的情况下重新评估网站相对于“newspaper”的重要性（相当于加权评分）</a:t>
            </a:r>
            <a:endParaRPr/>
          </a:p>
        </p:txBody>
      </p:sp>
      <p:pic>
        <p:nvPicPr>
          <p:cNvPr descr="14.2.JPG" id="186" name="Google Shape;186;p25"/>
          <p:cNvPicPr preferRelativeResize="0"/>
          <p:nvPr/>
        </p:nvPicPr>
        <p:blipFill rotWithShape="1">
          <a:blip r:embed="rId3">
            <a:alphaModFix/>
          </a:blip>
          <a:srcRect b="0" l="0" r="0" t="0"/>
          <a:stretch/>
        </p:blipFill>
        <p:spPr>
          <a:xfrm>
            <a:off x="2727325" y="1600200"/>
            <a:ext cx="6416675" cy="5029200"/>
          </a:xfrm>
          <a:prstGeom prst="rect">
            <a:avLst/>
          </a:prstGeom>
          <a:noFill/>
          <a:ln>
            <a:noFill/>
          </a:ln>
        </p:spPr>
      </p:pic>
      <p:sp>
        <p:nvSpPr>
          <p:cNvPr id="187" name="Google Shape;187;p2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6"/>
          <p:cNvSpPr txBox="1"/>
          <p:nvPr>
            <p:ph type="title"/>
          </p:nvPr>
        </p:nvSpPr>
        <p:spPr>
          <a:xfrm>
            <a:off x="7848600" y="381000"/>
            <a:ext cx="882650" cy="6096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反复改进原理</a:t>
            </a:r>
            <a:endParaRPr/>
          </a:p>
        </p:txBody>
      </p:sp>
      <p:sp>
        <p:nvSpPr>
          <p:cNvPr id="193" name="Google Shape;193;p26"/>
          <p:cNvSpPr txBox="1"/>
          <p:nvPr>
            <p:ph idx="1" type="body"/>
          </p:nvPr>
        </p:nvSpPr>
        <p:spPr>
          <a:xfrm>
            <a:off x="457200" y="6172200"/>
            <a:ext cx="8229600" cy="487362"/>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这个过程可以反复进行下去</a:t>
            </a:r>
            <a:endParaRPr/>
          </a:p>
        </p:txBody>
      </p:sp>
      <p:pic>
        <p:nvPicPr>
          <p:cNvPr descr="14.3.JPG" id="194" name="Google Shape;194;p26"/>
          <p:cNvPicPr preferRelativeResize="0"/>
          <p:nvPr/>
        </p:nvPicPr>
        <p:blipFill rotWithShape="1">
          <a:blip r:embed="rId3">
            <a:alphaModFix/>
          </a:blip>
          <a:srcRect b="0" l="0" r="0" t="0"/>
          <a:stretch/>
        </p:blipFill>
        <p:spPr>
          <a:xfrm>
            <a:off x="0" y="228600"/>
            <a:ext cx="7467600" cy="5954712"/>
          </a:xfrm>
          <a:prstGeom prst="rect">
            <a:avLst/>
          </a:prstGeom>
          <a:noFill/>
          <a:ln>
            <a:noFill/>
          </a:ln>
        </p:spPr>
      </p:pic>
      <p:sp>
        <p:nvSpPr>
          <p:cNvPr id="195" name="Google Shape;195;p2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7"/>
          <p:cNvSpPr txBox="1"/>
          <p:nvPr>
            <p:ph type="title"/>
          </p:nvPr>
        </p:nvSpPr>
        <p:spPr>
          <a:xfrm>
            <a:off x="0" y="457200"/>
            <a:ext cx="8686800" cy="914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网页的“中枢”与“权威”性</a:t>
            </a:r>
            <a:endParaRPr/>
          </a:p>
        </p:txBody>
      </p:sp>
      <p:sp>
        <p:nvSpPr>
          <p:cNvPr id="201" name="Google Shape;201;p27"/>
          <p:cNvSpPr txBox="1"/>
          <p:nvPr>
            <p:ph idx="1" type="body"/>
          </p:nvPr>
        </p:nvSpPr>
        <p:spPr>
          <a:xfrm>
            <a:off x="457200" y="1676400"/>
            <a:ext cx="8382000" cy="46482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600"/>
              <a:buFont typeface="Arial"/>
              <a:buChar char="•"/>
            </a:pPr>
            <a:r>
              <a:rPr b="0" i="0" lang="en-US" sz="3600" u="none">
                <a:solidFill>
                  <a:schemeClr val="lt1"/>
                </a:solidFill>
                <a:latin typeface="Calibri"/>
                <a:ea typeface="Calibri"/>
                <a:cs typeface="Calibri"/>
                <a:sym typeface="Calibri"/>
              </a:rPr>
              <a:t>万维网中一篇网页的两面属性。观念：</a:t>
            </a:r>
            <a:endParaRPr/>
          </a:p>
          <a:p>
            <a:pPr indent="-285750" lvl="1" marL="74295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被很多网页指向：权威性高，认可度高</a:t>
            </a:r>
            <a:endParaRPr/>
          </a:p>
          <a:p>
            <a:pPr indent="-285750" lvl="1" marL="74295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指向很多网页：中枢性强</a:t>
            </a:r>
            <a:endParaRPr/>
          </a:p>
          <a:p>
            <a:pPr indent="-342900" lvl="0" marL="342900" marR="0" rtl="0" algn="l">
              <a:lnSpc>
                <a:spcPct val="100000"/>
              </a:lnSpc>
              <a:spcBef>
                <a:spcPts val="720"/>
              </a:spcBef>
              <a:spcAft>
                <a:spcPts val="0"/>
              </a:spcAft>
              <a:buClr>
                <a:schemeClr val="lt1"/>
              </a:buClr>
              <a:buSzPts val="3600"/>
              <a:buFont typeface="Arial"/>
              <a:buChar char="•"/>
            </a:pPr>
            <a:r>
              <a:rPr b="0" i="0" lang="en-US" sz="3600" u="none">
                <a:solidFill>
                  <a:schemeClr val="lt1"/>
                </a:solidFill>
                <a:latin typeface="Calibri"/>
                <a:ea typeface="Calibri"/>
                <a:cs typeface="Calibri"/>
                <a:sym typeface="Calibri"/>
              </a:rPr>
              <a:t>HITS算法：计算网页的权威值（auth）和中枢值（hub）</a:t>
            </a:r>
            <a:endParaRPr/>
          </a:p>
          <a:p>
            <a:pPr indent="-285750" lvl="1" marL="74295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Hyperlink-Induced Topic Search</a:t>
            </a:r>
            <a:endParaRPr/>
          </a:p>
        </p:txBody>
      </p:sp>
      <p:sp>
        <p:nvSpPr>
          <p:cNvPr id="202" name="Google Shape;202;p2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06" name="Shape 206"/>
        <p:cNvGrpSpPr/>
        <p:nvPr/>
      </p:nvGrpSpPr>
      <p:grpSpPr>
        <a:xfrm>
          <a:off x="0" y="0"/>
          <a:ext cx="0" cy="0"/>
          <a:chOff x="0" y="0"/>
          <a:chExt cx="0" cy="0"/>
        </a:xfrm>
      </p:grpSpPr>
      <p:sp>
        <p:nvSpPr>
          <p:cNvPr id="207" name="Google Shape;207;p28"/>
          <p:cNvSpPr txBox="1"/>
          <p:nvPr>
            <p:ph type="title"/>
          </p:nvPr>
        </p:nvSpPr>
        <p:spPr>
          <a:xfrm>
            <a:off x="457200" y="274637"/>
            <a:ext cx="8229600" cy="8683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000" u="none" cap="none" strike="noStrike">
                <a:solidFill>
                  <a:schemeClr val="lt1"/>
                </a:solidFill>
                <a:latin typeface="Calibri"/>
                <a:ea typeface="Calibri"/>
                <a:cs typeface="Calibri"/>
                <a:sym typeface="Calibri"/>
              </a:rPr>
              <a:t>PageRank</a:t>
            </a:r>
            <a:r>
              <a:rPr b="0" i="0" lang="en-US" sz="4000" u="none" cap="none" strike="noStrike">
                <a:solidFill>
                  <a:schemeClr val="lt1"/>
                </a:solidFill>
                <a:latin typeface="Arial"/>
                <a:ea typeface="Arial"/>
                <a:cs typeface="Arial"/>
                <a:sym typeface="Arial"/>
              </a:rPr>
              <a:t>：节点的一种重要性测度</a:t>
            </a:r>
            <a:endParaRPr/>
          </a:p>
        </p:txBody>
      </p:sp>
      <p:sp>
        <p:nvSpPr>
          <p:cNvPr id="208" name="Google Shape;208;p28"/>
          <p:cNvSpPr txBox="1"/>
          <p:nvPr>
            <p:ph idx="1" type="body"/>
          </p:nvPr>
        </p:nvSpPr>
        <p:spPr>
          <a:xfrm>
            <a:off x="457200" y="4648200"/>
            <a:ext cx="8229600" cy="1477962"/>
          </a:xfrm>
          <a:prstGeom prst="rect">
            <a:avLst/>
          </a:prstGeom>
          <a:noFill/>
          <a:ln>
            <a:noFill/>
          </a:ln>
        </p:spPr>
        <p:txBody>
          <a:bodyPr anchorCtr="0" anchor="t" bIns="45700" lIns="91425" spcFirstLastPara="1" rIns="0"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untitled.JPG" id="209" name="Google Shape;209;p28"/>
          <p:cNvPicPr preferRelativeResize="0"/>
          <p:nvPr/>
        </p:nvPicPr>
        <p:blipFill rotWithShape="1">
          <a:blip r:embed="rId3">
            <a:alphaModFix/>
          </a:blip>
          <a:srcRect b="0" l="0" r="0" t="0"/>
          <a:stretch/>
        </p:blipFill>
        <p:spPr>
          <a:xfrm>
            <a:off x="533400" y="1295400"/>
            <a:ext cx="8229600" cy="4883150"/>
          </a:xfrm>
          <a:prstGeom prst="rect">
            <a:avLst/>
          </a:prstGeom>
          <a:noFill/>
          <a:ln>
            <a:noFill/>
          </a:ln>
        </p:spPr>
      </p:pic>
      <p:sp>
        <p:nvSpPr>
          <p:cNvPr id="210" name="Google Shape;210;p28"/>
          <p:cNvSpPr txBox="1"/>
          <p:nvPr/>
        </p:nvSpPr>
        <p:spPr>
          <a:xfrm>
            <a:off x="1295400" y="6172200"/>
            <a:ext cx="69342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en-US" sz="2800" u="none">
                <a:solidFill>
                  <a:srgbClr val="FFFFFF"/>
                </a:solidFill>
                <a:latin typeface="Arial"/>
                <a:ea typeface="Arial"/>
                <a:cs typeface="Arial"/>
                <a:sym typeface="Arial"/>
              </a:rPr>
              <a:t>搜索引擎形成查询结果网页排序的重要参数</a:t>
            </a:r>
            <a:endParaRPr/>
          </a:p>
        </p:txBody>
      </p:sp>
      <p:sp>
        <p:nvSpPr>
          <p:cNvPr id="211" name="Google Shape;211;p28"/>
          <p:cNvSpPr txBox="1"/>
          <p:nvPr/>
        </p:nvSpPr>
        <p:spPr>
          <a:xfrm>
            <a:off x="533400" y="1371600"/>
            <a:ext cx="8229600" cy="457200"/>
          </a:xfrm>
          <a:prstGeom prst="rect">
            <a:avLst/>
          </a:prstGeom>
          <a:gradFill>
            <a:gsLst>
              <a:gs pos="0">
                <a:srgbClr val="3A7CCB"/>
              </a:gs>
              <a:gs pos="19999">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US" sz="2800" u="none">
                <a:solidFill>
                  <a:srgbClr val="FFFFFF"/>
                </a:solidFill>
                <a:latin typeface="Arial"/>
                <a:ea typeface="Arial"/>
                <a:cs typeface="Arial"/>
                <a:sym typeface="Arial"/>
              </a:rPr>
              <a:t>基本要领：每一个节点将自己的值均分给出向邻居</a:t>
            </a:r>
            <a:endParaRPr/>
          </a:p>
        </p:txBody>
      </p:sp>
      <p:sp>
        <p:nvSpPr>
          <p:cNvPr id="212" name="Google Shape;212;p28"/>
          <p:cNvSpPr txBox="1"/>
          <p:nvPr/>
        </p:nvSpPr>
        <p:spPr>
          <a:xfrm>
            <a:off x="5715000" y="1981200"/>
            <a:ext cx="3048000" cy="954087"/>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en-US" sz="2800" u="none">
                <a:solidFill>
                  <a:srgbClr val="FFFFFF"/>
                </a:solidFill>
                <a:latin typeface="Arial"/>
                <a:ea typeface="Arial"/>
                <a:cs typeface="Arial"/>
                <a:sym typeface="Arial"/>
              </a:rPr>
              <a:t>每个节点将从邻居收到的值加起来</a:t>
            </a:r>
            <a:endParaRPr/>
          </a:p>
        </p:txBody>
      </p:sp>
      <p:sp>
        <p:nvSpPr>
          <p:cNvPr id="213" name="Google Shape;213;p28"/>
          <p:cNvSpPr txBox="1"/>
          <p:nvPr/>
        </p:nvSpPr>
        <p:spPr>
          <a:xfrm>
            <a:off x="5715000" y="3048000"/>
            <a:ext cx="3048000" cy="1828800"/>
          </a:xfrm>
          <a:prstGeom prst="rect">
            <a:avLst/>
          </a:prstGeom>
          <a:gradFill>
            <a:gsLst>
              <a:gs pos="0">
                <a:srgbClr val="3A7CCB"/>
              </a:gs>
              <a:gs pos="20000">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4" name="Google Shape;214;p28"/>
          <p:cNvSpPr txBox="1"/>
          <p:nvPr/>
        </p:nvSpPr>
        <p:spPr>
          <a:xfrm>
            <a:off x="5943600" y="5029200"/>
            <a:ext cx="2590800" cy="609600"/>
          </a:xfrm>
          <a:prstGeom prst="rect">
            <a:avLst/>
          </a:prstGeom>
          <a:gradFill>
            <a:gsLst>
              <a:gs pos="0">
                <a:srgbClr val="3A7CCB"/>
              </a:gs>
              <a:gs pos="20000">
                <a:srgbClr val="3C7BC7"/>
              </a:gs>
              <a:gs pos="100000">
                <a:srgbClr val="2C5D98"/>
              </a:gs>
            </a:gsLst>
            <a:lin ang="5400000" scaled="0"/>
          </a:gradFill>
          <a:ln cap="flat" cmpd="sng" w="9525">
            <a:solidFill>
              <a:srgbClr val="4A7EBB"/>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US" sz="3200" u="none">
                <a:solidFill>
                  <a:srgbClr val="FFFFFF"/>
                </a:solidFill>
                <a:latin typeface="Arial"/>
                <a:ea typeface="Arial"/>
                <a:cs typeface="Arial"/>
                <a:sym typeface="Arial"/>
              </a:rPr>
              <a:t>多次迭代！</a:t>
            </a:r>
            <a:endParaRPr/>
          </a:p>
        </p:txBody>
      </p:sp>
      <p:sp>
        <p:nvSpPr>
          <p:cNvPr id="215" name="Google Shape;215;p28"/>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13"/>
                                        </p:tgtEl>
                                      </p:cBhvr>
                                    </p:animEffect>
                                    <p:set>
                                      <p:cBhvr>
                                        <p:cTn dur="1" fill="hold">
                                          <p:stCondLst>
                                            <p:cond delay="500"/>
                                          </p:stCondLst>
                                        </p:cTn>
                                        <p:tgtEl>
                                          <p:spTgt spid="2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19" name="Shape 219"/>
        <p:cNvGrpSpPr/>
        <p:nvPr/>
      </p:nvGrpSpPr>
      <p:grpSpPr>
        <a:xfrm>
          <a:off x="0" y="0"/>
          <a:ext cx="0" cy="0"/>
          <a:chOff x="0" y="0"/>
          <a:chExt cx="0" cy="0"/>
        </a:xfrm>
      </p:grpSpPr>
      <p:sp>
        <p:nvSpPr>
          <p:cNvPr id="220" name="Google Shape;220;p29"/>
          <p:cNvSpPr txBox="1"/>
          <p:nvPr>
            <p:ph type="title"/>
          </p:nvPr>
        </p:nvSpPr>
        <p:spPr>
          <a:xfrm>
            <a:off x="457200" y="274637"/>
            <a:ext cx="32766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上图的算例</a:t>
            </a:r>
            <a:endParaRPr/>
          </a:p>
        </p:txBody>
      </p:sp>
      <p:pic>
        <p:nvPicPr>
          <p:cNvPr descr="屏幕快照 2011-11-03 上午10.14.55.png" id="221" name="Google Shape;221;p29"/>
          <p:cNvPicPr preferRelativeResize="0"/>
          <p:nvPr>
            <p:ph idx="1" type="body"/>
          </p:nvPr>
        </p:nvPicPr>
        <p:blipFill rotWithShape="1">
          <a:blip r:embed="rId3">
            <a:alphaModFix/>
          </a:blip>
          <a:srcRect b="12081" l="0" r="0" t="12081"/>
          <a:stretch/>
        </p:blipFill>
        <p:spPr>
          <a:xfrm>
            <a:off x="122237" y="1447800"/>
            <a:ext cx="9005887" cy="4953000"/>
          </a:xfrm>
          <a:prstGeom prst="rect">
            <a:avLst/>
          </a:prstGeom>
          <a:noFill/>
          <a:ln>
            <a:noFill/>
          </a:ln>
        </p:spPr>
      </p:pic>
      <p:sp>
        <p:nvSpPr>
          <p:cNvPr id="222" name="Google Shape;222;p29"/>
          <p:cNvSpPr txBox="1"/>
          <p:nvPr/>
        </p:nvSpPr>
        <p:spPr>
          <a:xfrm>
            <a:off x="3962400" y="457200"/>
            <a:ext cx="4800600"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0" i="0" lang="en-US" sz="2400" u="none">
                <a:solidFill>
                  <a:srgbClr val="FFFFFF"/>
                </a:solidFill>
                <a:latin typeface="Calibri"/>
                <a:ea typeface="Calibri"/>
                <a:cs typeface="Calibri"/>
                <a:sym typeface="Calibri"/>
              </a:rPr>
              <a:t>经过约70次迭代，最后收敛到</a:t>
            </a:r>
            <a:r>
              <a:rPr b="1" i="0" lang="en-US" sz="2400" u="none">
                <a:solidFill>
                  <a:srgbClr val="FFFFFF"/>
                </a:solidFill>
                <a:latin typeface="Arial"/>
                <a:ea typeface="Arial"/>
                <a:cs typeface="Arial"/>
                <a:sym typeface="Arial"/>
              </a:rPr>
              <a:t>：</a:t>
            </a:r>
            <a:endParaRPr/>
          </a:p>
          <a:p>
            <a:pPr indent="0" lvl="0" marL="0" marR="0" rtl="0" algn="l">
              <a:lnSpc>
                <a:spcPct val="100000"/>
              </a:lnSpc>
              <a:spcBef>
                <a:spcPts val="0"/>
              </a:spcBef>
              <a:spcAft>
                <a:spcPts val="0"/>
              </a:spcAft>
              <a:buClr>
                <a:srgbClr val="FFFFFF"/>
              </a:buClr>
              <a:buFont typeface="Arial"/>
              <a:buNone/>
            </a:pPr>
            <a:r>
              <a:rPr b="0" i="0" lang="en-US" sz="2400" u="none">
                <a:solidFill>
                  <a:srgbClr val="FFFFFF"/>
                </a:solidFill>
                <a:latin typeface="Arial"/>
                <a:ea typeface="Arial"/>
                <a:cs typeface="Arial"/>
                <a:sym typeface="Arial"/>
              </a:rPr>
              <a:t>A=0.615, B=0.923, C=D=1.231</a:t>
            </a:r>
            <a:endParaRPr/>
          </a:p>
        </p:txBody>
      </p:sp>
      <p:pic>
        <p:nvPicPr>
          <p:cNvPr id="223" name="Google Shape;223;p29"/>
          <p:cNvPicPr preferRelativeResize="0"/>
          <p:nvPr/>
        </p:nvPicPr>
        <p:blipFill rotWithShape="1">
          <a:blip r:embed="rId4">
            <a:alphaModFix/>
          </a:blip>
          <a:srcRect b="0" l="0" r="0" t="0"/>
          <a:stretch/>
        </p:blipFill>
        <p:spPr>
          <a:xfrm>
            <a:off x="6781800" y="3962400"/>
            <a:ext cx="2182812" cy="1892300"/>
          </a:xfrm>
          <a:prstGeom prst="rect">
            <a:avLst/>
          </a:prstGeom>
          <a:noFill/>
          <a:ln>
            <a:noFill/>
          </a:ln>
        </p:spPr>
      </p:pic>
      <p:sp>
        <p:nvSpPr>
          <p:cNvPr id="224" name="Google Shape;224;p29"/>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457200" y="274637"/>
            <a:ext cx="8229600" cy="9445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PageRank基本</a:t>
            </a:r>
            <a:r>
              <a:rPr b="0" i="0" lang="en-US" sz="4400" u="none" cap="none" strike="noStrike">
                <a:solidFill>
                  <a:schemeClr val="lt1"/>
                </a:solidFill>
                <a:latin typeface="Arial"/>
                <a:ea typeface="Arial"/>
                <a:cs typeface="Arial"/>
                <a:sym typeface="Arial"/>
              </a:rPr>
              <a:t>算法描述</a:t>
            </a:r>
            <a:endParaRPr/>
          </a:p>
        </p:txBody>
      </p:sp>
      <p:sp>
        <p:nvSpPr>
          <p:cNvPr id="230" name="Google Shape;230;p30"/>
          <p:cNvSpPr txBox="1"/>
          <p:nvPr>
            <p:ph idx="1" type="body"/>
          </p:nvPr>
        </p:nvSpPr>
        <p:spPr>
          <a:xfrm>
            <a:off x="304800" y="1295400"/>
            <a:ext cx="8540750" cy="51816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输入：一个有n个节点的网络（有向图），设所有节点的PageRank初始值为1/ n。</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选择操作的步骤数k</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对PageRank做k次更新操作，每次使用以下规则：</a:t>
            </a:r>
            <a:endParaRPr b="0" i="1" sz="3200" u="none">
              <a:solidFill>
                <a:schemeClr val="lt1"/>
              </a:solidFill>
              <a:latin typeface="Calibri"/>
              <a:ea typeface="Calibri"/>
              <a:cs typeface="Calibri"/>
              <a:sym typeface="Calibri"/>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每个节点将自己当前的PageRank值通过出向链接均分传递给所指向的节点</a:t>
            </a:r>
            <a:endParaRPr/>
          </a:p>
          <a:p>
            <a:pPr indent="-228600" lvl="2" marL="114300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若没有出向链接，则认为传递给自己（或者说保留）</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每个节点以从入向链接获得的（包括可能自传的）所有值之和更新它的PageRank</a:t>
            </a:r>
            <a:endParaRPr/>
          </a:p>
        </p:txBody>
      </p:sp>
      <p:sp>
        <p:nvSpPr>
          <p:cNvPr id="231" name="Google Shape;231;p30"/>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35" name="Shape 235"/>
        <p:cNvGrpSpPr/>
        <p:nvPr/>
      </p:nvGrpSpPr>
      <p:grpSpPr>
        <a:xfrm>
          <a:off x="0" y="0"/>
          <a:ext cx="0" cy="0"/>
          <a:chOff x="0" y="0"/>
          <a:chExt cx="0" cy="0"/>
        </a:xfrm>
      </p:grpSpPr>
      <p:sp>
        <p:nvSpPr>
          <p:cNvPr id="236" name="Google Shape;236;p31"/>
          <p:cNvSpPr txBox="1"/>
          <p:nvPr>
            <p:ph type="title"/>
          </p:nvPr>
        </p:nvSpPr>
        <p:spPr>
          <a:xfrm>
            <a:off x="457200" y="274637"/>
            <a:ext cx="8229600" cy="10969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一个计算网页排名的实例</a:t>
            </a:r>
            <a:endParaRPr/>
          </a:p>
        </p:txBody>
      </p:sp>
      <p:sp>
        <p:nvSpPr>
          <p:cNvPr id="237" name="Google Shape;237;p31"/>
          <p:cNvSpPr txBox="1"/>
          <p:nvPr>
            <p:ph idx="1" type="body"/>
          </p:nvPr>
        </p:nvSpPr>
        <p:spPr>
          <a:xfrm>
            <a:off x="5181600" y="1371600"/>
            <a:ext cx="3657600" cy="21336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每个节点的初值都是1/8</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最后收敛结果见下图</a:t>
            </a:r>
            <a:endParaRPr/>
          </a:p>
          <a:p>
            <a:pPr indent="-139700" lvl="0" marL="342900" marR="0" rtl="0" algn="l">
              <a:spcBef>
                <a:spcPts val="640"/>
              </a:spcBef>
              <a:spcAft>
                <a:spcPts val="0"/>
              </a:spcAft>
              <a:buClr>
                <a:schemeClr val="lt1"/>
              </a:buClr>
              <a:buSzPts val="3200"/>
              <a:buFont typeface="Arial"/>
              <a:buNone/>
            </a:pPr>
            <a:r>
              <a:t/>
            </a:r>
            <a:endParaRPr b="0" i="0" sz="3200" u="none">
              <a:solidFill>
                <a:schemeClr val="lt1"/>
              </a:solidFill>
              <a:latin typeface="Calibri"/>
              <a:ea typeface="Calibri"/>
              <a:cs typeface="Calibri"/>
              <a:sym typeface="Calibri"/>
            </a:endParaRPr>
          </a:p>
        </p:txBody>
      </p:sp>
      <p:pic>
        <p:nvPicPr>
          <p:cNvPr id="238" name="Google Shape;238;p31"/>
          <p:cNvPicPr preferRelativeResize="0"/>
          <p:nvPr/>
        </p:nvPicPr>
        <p:blipFill rotWithShape="1">
          <a:blip r:embed="rId3">
            <a:alphaModFix/>
          </a:blip>
          <a:srcRect b="0" l="0" r="0" t="0"/>
          <a:stretch/>
        </p:blipFill>
        <p:spPr>
          <a:xfrm>
            <a:off x="0" y="5365750"/>
            <a:ext cx="5040312" cy="1492250"/>
          </a:xfrm>
          <a:prstGeom prst="rect">
            <a:avLst/>
          </a:prstGeom>
          <a:noFill/>
          <a:ln>
            <a:noFill/>
          </a:ln>
        </p:spPr>
      </p:pic>
      <p:pic>
        <p:nvPicPr>
          <p:cNvPr id="239" name="Google Shape;239;p31"/>
          <p:cNvPicPr preferRelativeResize="0"/>
          <p:nvPr/>
        </p:nvPicPr>
        <p:blipFill rotWithShape="1">
          <a:blip r:embed="rId4">
            <a:alphaModFix/>
          </a:blip>
          <a:srcRect b="0" l="0" r="0" t="0"/>
          <a:stretch/>
        </p:blipFill>
        <p:spPr>
          <a:xfrm>
            <a:off x="5029200" y="3886200"/>
            <a:ext cx="4114800" cy="2971800"/>
          </a:xfrm>
          <a:prstGeom prst="rect">
            <a:avLst/>
          </a:prstGeom>
          <a:noFill/>
          <a:ln>
            <a:noFill/>
          </a:ln>
        </p:spPr>
      </p:pic>
      <p:pic>
        <p:nvPicPr>
          <p:cNvPr descr="14.6.JPG" id="240" name="Google Shape;240;p31"/>
          <p:cNvPicPr preferRelativeResize="0"/>
          <p:nvPr/>
        </p:nvPicPr>
        <p:blipFill rotWithShape="1">
          <a:blip r:embed="rId5">
            <a:alphaModFix/>
          </a:blip>
          <a:srcRect b="0" l="0" r="0" t="0"/>
          <a:stretch/>
        </p:blipFill>
        <p:spPr>
          <a:xfrm>
            <a:off x="0" y="1371600"/>
            <a:ext cx="5081587" cy="4041775"/>
          </a:xfrm>
          <a:prstGeom prst="rect">
            <a:avLst/>
          </a:prstGeom>
          <a:noFill/>
          <a:ln>
            <a:noFill/>
          </a:ln>
        </p:spPr>
      </p:pic>
      <p:sp>
        <p:nvSpPr>
          <p:cNvPr id="241" name="Google Shape;241;p31"/>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45" name="Shape 245"/>
        <p:cNvGrpSpPr/>
        <p:nvPr/>
      </p:nvGrpSpPr>
      <p:grpSpPr>
        <a:xfrm>
          <a:off x="0" y="0"/>
          <a:ext cx="0" cy="0"/>
          <a:chOff x="0" y="0"/>
          <a:chExt cx="0" cy="0"/>
        </a:xfrm>
      </p:grpSpPr>
      <p:sp>
        <p:nvSpPr>
          <p:cNvPr id="246" name="Google Shape;246;p32"/>
          <p:cNvSpPr txBox="1"/>
          <p:nvPr>
            <p:ph type="title"/>
          </p:nvPr>
        </p:nvSpPr>
        <p:spPr>
          <a:xfrm>
            <a:off x="228600" y="0"/>
            <a:ext cx="8534400" cy="13414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1" i="0" lang="en-US" sz="3200" u="none" cap="none" strike="noStrike">
                <a:solidFill>
                  <a:schemeClr val="lt1"/>
                </a:solidFill>
                <a:latin typeface="Calibri"/>
                <a:ea typeface="Calibri"/>
                <a:cs typeface="Calibri"/>
                <a:sym typeface="Calibri"/>
              </a:rPr>
              <a:t>PageRank基本</a:t>
            </a:r>
            <a:r>
              <a:rPr b="1" i="0" lang="en-US" sz="3200" u="none" cap="none" strike="noStrike">
                <a:solidFill>
                  <a:schemeClr val="lt1"/>
                </a:solidFill>
                <a:latin typeface="Arial"/>
                <a:ea typeface="Arial"/>
                <a:cs typeface="Arial"/>
                <a:sym typeface="Arial"/>
              </a:rPr>
              <a:t>算法在某些结构上表现很不好</a:t>
            </a:r>
            <a:endParaRPr/>
          </a:p>
        </p:txBody>
      </p:sp>
      <p:sp>
        <p:nvSpPr>
          <p:cNvPr id="247" name="Google Shape;247;p32"/>
          <p:cNvSpPr txBox="1"/>
          <p:nvPr>
            <p:ph idx="1" type="body"/>
          </p:nvPr>
        </p:nvSpPr>
        <p:spPr>
          <a:xfrm>
            <a:off x="304800" y="1524000"/>
            <a:ext cx="4724400" cy="40386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F和G两个节点显得很“自私”：吸收别人的价值，但不向外传</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导致它们最后各自1/2，其他人都0</a:t>
            </a:r>
            <a:endParaRPr/>
          </a:p>
        </p:txBody>
      </p:sp>
      <p:pic>
        <p:nvPicPr>
          <p:cNvPr descr="14.8.JPG" id="248" name="Google Shape;248;p32"/>
          <p:cNvPicPr preferRelativeResize="0"/>
          <p:nvPr/>
        </p:nvPicPr>
        <p:blipFill rotWithShape="1">
          <a:blip r:embed="rId3">
            <a:alphaModFix/>
          </a:blip>
          <a:srcRect b="0" l="0" r="0" t="0"/>
          <a:stretch/>
        </p:blipFill>
        <p:spPr>
          <a:xfrm>
            <a:off x="4922837" y="1676400"/>
            <a:ext cx="4221162" cy="3048000"/>
          </a:xfrm>
          <a:prstGeom prst="rect">
            <a:avLst/>
          </a:prstGeom>
          <a:noFill/>
          <a:ln>
            <a:noFill/>
          </a:ln>
        </p:spPr>
      </p:pic>
      <p:sp>
        <p:nvSpPr>
          <p:cNvPr id="249" name="Google Shape;249;p32"/>
          <p:cNvSpPr txBox="1"/>
          <p:nvPr/>
        </p:nvSpPr>
        <p:spPr>
          <a:xfrm>
            <a:off x="381000" y="5943600"/>
            <a:ext cx="8458200" cy="4619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Calibri"/>
              <a:buNone/>
            </a:pPr>
            <a:r>
              <a:rPr b="0" i="0" lang="en-US" sz="2400" u="none">
                <a:solidFill>
                  <a:srgbClr val="FFFFFF"/>
                </a:solidFill>
                <a:latin typeface="Calibri"/>
                <a:ea typeface="Calibri"/>
                <a:cs typeface="Calibri"/>
                <a:sym typeface="Calibri"/>
              </a:rPr>
              <a:t>这也显示了共谋（colluding）制造垃圾网页的一个原理</a:t>
            </a:r>
            <a:endParaRPr/>
          </a:p>
        </p:txBody>
      </p:sp>
      <p:sp>
        <p:nvSpPr>
          <p:cNvPr id="250" name="Google Shape;250;p32"/>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54" name="Shape 254"/>
        <p:cNvGrpSpPr/>
        <p:nvPr/>
      </p:nvGrpSpPr>
      <p:grpSpPr>
        <a:xfrm>
          <a:off x="0" y="0"/>
          <a:ext cx="0" cy="0"/>
          <a:chOff x="0" y="0"/>
          <a:chExt cx="0" cy="0"/>
        </a:xfrm>
      </p:grpSpPr>
      <p:pic>
        <p:nvPicPr>
          <p:cNvPr descr="屏幕快照 2011-11-03 下午01.52.04.png" id="255" name="Google Shape;255;p33"/>
          <p:cNvPicPr preferRelativeResize="0"/>
          <p:nvPr/>
        </p:nvPicPr>
        <p:blipFill rotWithShape="1">
          <a:blip r:embed="rId3">
            <a:alphaModFix/>
          </a:blip>
          <a:srcRect b="0" l="0" r="0" t="0"/>
          <a:stretch/>
        </p:blipFill>
        <p:spPr>
          <a:xfrm>
            <a:off x="0" y="555625"/>
            <a:ext cx="9144000" cy="6302375"/>
          </a:xfrm>
          <a:prstGeom prst="rect">
            <a:avLst/>
          </a:prstGeom>
          <a:noFill/>
          <a:ln>
            <a:noFill/>
          </a:ln>
        </p:spPr>
      </p:pic>
      <p:sp>
        <p:nvSpPr>
          <p:cNvPr id="256" name="Google Shape;256;p33"/>
          <p:cNvSpPr txBox="1"/>
          <p:nvPr>
            <p:ph type="title"/>
          </p:nvPr>
        </p:nvSpPr>
        <p:spPr>
          <a:xfrm>
            <a:off x="457200" y="152400"/>
            <a:ext cx="8229600" cy="685800"/>
          </a:xfrm>
          <a:prstGeom prst="rect">
            <a:avLst/>
          </a:prstGeom>
          <a:solidFill>
            <a:srgbClr val="37609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PageRank值很快集中到F和G</a:t>
            </a:r>
            <a:endParaRPr/>
          </a:p>
        </p:txBody>
      </p:sp>
      <p:sp>
        <p:nvSpPr>
          <p:cNvPr id="257" name="Google Shape;257;p33"/>
          <p:cNvSpPr txBox="1"/>
          <p:nvPr>
            <p:ph idx="1" type="body"/>
          </p:nvPr>
        </p:nvSpPr>
        <p:spPr>
          <a:xfrm>
            <a:off x="457200" y="4572000"/>
            <a:ext cx="8229600" cy="1554162"/>
          </a:xfrm>
          <a:prstGeom prst="rect">
            <a:avLst/>
          </a:prstGeom>
          <a:noFill/>
          <a:ln>
            <a:noFill/>
          </a:ln>
        </p:spPr>
        <p:txBody>
          <a:bodyPr anchorCtr="0" anchor="t" bIns="45700" lIns="91425" spcFirstLastPara="1" rIns="0"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sp>
        <p:nvSpPr>
          <p:cNvPr id="258" name="Google Shape;258;p33"/>
          <p:cNvSpPr/>
          <p:nvPr/>
        </p:nvSpPr>
        <p:spPr>
          <a:xfrm>
            <a:off x="5867400" y="5029200"/>
            <a:ext cx="2133600" cy="1600200"/>
          </a:xfrm>
          <a:prstGeom prst="ellipse">
            <a:avLst/>
          </a:prstGeom>
          <a:noFill/>
          <a:ln cap="flat" cmpd="sng" w="47625">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9" name="Google Shape;259;p33"/>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63" name="Shape 263"/>
        <p:cNvGrpSpPr/>
        <p:nvPr/>
      </p:nvGrpSpPr>
      <p:grpSpPr>
        <a:xfrm>
          <a:off x="0" y="0"/>
          <a:ext cx="0" cy="0"/>
          <a:chOff x="0" y="0"/>
          <a:chExt cx="0" cy="0"/>
        </a:xfrm>
      </p:grpSpPr>
      <p:sp>
        <p:nvSpPr>
          <p:cNvPr id="264" name="Google Shape;264;p34"/>
          <p:cNvSpPr txBox="1"/>
          <p:nvPr>
            <p:ph type="title"/>
          </p:nvPr>
        </p:nvSpPr>
        <p:spPr>
          <a:xfrm>
            <a:off x="304800" y="304800"/>
            <a:ext cx="84582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000" u="none" cap="none" strike="noStrike">
                <a:solidFill>
                  <a:schemeClr val="lt1"/>
                </a:solidFill>
                <a:latin typeface="Calibri"/>
                <a:ea typeface="Calibri"/>
                <a:cs typeface="Calibri"/>
                <a:sym typeface="Calibri"/>
              </a:rPr>
              <a:t>PageRank的同比缩减与统一补偿</a:t>
            </a:r>
            <a:r>
              <a:rPr b="0" i="0" lang="en-US" sz="4000" u="none" cap="none" strike="noStrike">
                <a:solidFill>
                  <a:schemeClr val="lt1"/>
                </a:solidFill>
                <a:latin typeface="Arial"/>
                <a:ea typeface="Arial"/>
                <a:cs typeface="Arial"/>
                <a:sym typeface="Arial"/>
              </a:rPr>
              <a:t>规则</a:t>
            </a:r>
            <a:endParaRPr/>
          </a:p>
        </p:txBody>
      </p:sp>
      <p:sp>
        <p:nvSpPr>
          <p:cNvPr id="265" name="Google Shape;265;p34"/>
          <p:cNvSpPr txBox="1"/>
          <p:nvPr>
            <p:ph idx="1" type="body"/>
          </p:nvPr>
        </p:nvSpPr>
        <p:spPr>
          <a:xfrm>
            <a:off x="609600" y="1484312"/>
            <a:ext cx="8001000" cy="3240087"/>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同比缩减</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在每次运行基本PageRank更新规则后，将每一节点的PageRank值都乘以一个小于1的比例因子s，0&lt;s&lt;1，经验值在0.8-0.9之间。</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统一补偿</a:t>
            </a:r>
            <a:endParaRPr b="0" i="0" sz="3200" u="none">
              <a:solidFill>
                <a:srgbClr val="CC0000"/>
              </a:solidFill>
              <a:latin typeface="Calibri"/>
              <a:ea typeface="Calibri"/>
              <a:cs typeface="Calibri"/>
              <a:sym typeface="Calibri"/>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在每一节点的PageRank值上统一加上(1-s)/n。</a:t>
            </a:r>
            <a:endParaRPr/>
          </a:p>
        </p:txBody>
      </p:sp>
      <p:sp>
        <p:nvSpPr>
          <p:cNvPr id="266" name="Google Shape;266;p34"/>
          <p:cNvSpPr txBox="1"/>
          <p:nvPr/>
        </p:nvSpPr>
        <p:spPr>
          <a:xfrm>
            <a:off x="609600" y="4876800"/>
            <a:ext cx="7924800" cy="10779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0" i="0" lang="en-US" sz="3200" u="none">
                <a:solidFill>
                  <a:srgbClr val="FFFFFF"/>
                </a:solidFill>
                <a:latin typeface="Calibri"/>
                <a:ea typeface="Calibri"/>
                <a:cs typeface="Calibri"/>
                <a:sym typeface="Calibri"/>
              </a:rPr>
              <a:t>这样，既维持了“</a:t>
            </a:r>
            <a:r>
              <a:rPr b="0" i="0" lang="en-US" sz="3200" u="none">
                <a:solidFill>
                  <a:srgbClr val="FFFF00"/>
                </a:solidFill>
                <a:latin typeface="Calibri"/>
                <a:ea typeface="Calibri"/>
                <a:cs typeface="Calibri"/>
                <a:sym typeface="Calibri"/>
              </a:rPr>
              <a:t>ΣPR=1</a:t>
            </a:r>
            <a:r>
              <a:rPr b="0" i="0" lang="en-US" sz="3200" u="none">
                <a:solidFill>
                  <a:srgbClr val="FFFFFF"/>
                </a:solidFill>
                <a:latin typeface="Calibri"/>
                <a:ea typeface="Calibri"/>
                <a:cs typeface="Calibri"/>
                <a:sym typeface="Calibri"/>
              </a:rPr>
              <a:t>”的性质，也防止了PR值不恰当地集中到个别节点。</a:t>
            </a:r>
            <a:endParaRPr/>
          </a:p>
        </p:txBody>
      </p:sp>
      <p:sp>
        <p:nvSpPr>
          <p:cNvPr id="267" name="Google Shape;267;p34"/>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71" name="Shape 271"/>
        <p:cNvGrpSpPr/>
        <p:nvPr/>
      </p:nvGrpSpPr>
      <p:grpSpPr>
        <a:xfrm>
          <a:off x="0" y="0"/>
          <a:ext cx="0" cy="0"/>
          <a:chOff x="0" y="0"/>
          <a:chExt cx="0" cy="0"/>
        </a:xfrm>
      </p:grpSpPr>
      <p:sp>
        <p:nvSpPr>
          <p:cNvPr id="272" name="Google Shape;272;p3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273" name="Google Shape;273;p35"/>
          <p:cNvSpPr txBox="1"/>
          <p:nvPr>
            <p:ph idx="1" type="body"/>
          </p:nvPr>
        </p:nvSpPr>
        <p:spPr>
          <a:xfrm>
            <a:off x="457200" y="4343400"/>
            <a:ext cx="8229600" cy="1782762"/>
          </a:xfrm>
          <a:prstGeom prst="rect">
            <a:avLst/>
          </a:prstGeom>
          <a:noFill/>
          <a:ln>
            <a:noFill/>
          </a:ln>
        </p:spPr>
        <p:txBody>
          <a:bodyPr anchorCtr="0" anchor="t" bIns="45700" lIns="91425" spcFirstLastPara="1" rIns="0"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1-11-03 下午02.05.04.png" id="274" name="Google Shape;274;p35"/>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75" name="Google Shape;275;p35"/>
          <p:cNvSpPr/>
          <p:nvPr/>
        </p:nvSpPr>
        <p:spPr>
          <a:xfrm>
            <a:off x="1524000" y="1066800"/>
            <a:ext cx="2971800" cy="533400"/>
          </a:xfrm>
          <a:prstGeom prst="ellipse">
            <a:avLst/>
          </a:prstGeom>
          <a:noFill/>
          <a:ln cap="flat" cmpd="sng" w="47625">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6" name="Google Shape;276;p35"/>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80" name="Shape 280"/>
        <p:cNvGrpSpPr/>
        <p:nvPr/>
      </p:nvGrpSpPr>
      <p:grpSpPr>
        <a:xfrm>
          <a:off x="0" y="0"/>
          <a:ext cx="0" cy="0"/>
          <a:chOff x="0" y="0"/>
          <a:chExt cx="0" cy="0"/>
        </a:xfrm>
      </p:grpSpPr>
      <p:sp>
        <p:nvSpPr>
          <p:cNvPr id="281" name="Google Shape;281;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随机游走：</a:t>
            </a:r>
            <a:r>
              <a:rPr b="0" i="0" lang="en-US" sz="3600" u="none" cap="none" strike="noStrike">
                <a:solidFill>
                  <a:schemeClr val="lt1"/>
                </a:solidFill>
                <a:latin typeface="Calibri"/>
                <a:ea typeface="Calibri"/>
                <a:cs typeface="Calibri"/>
                <a:sym typeface="Calibri"/>
              </a:rPr>
              <a:t>PageRank</a:t>
            </a:r>
            <a:r>
              <a:rPr b="0" i="0" lang="en-US" sz="3600" u="none" cap="none" strike="noStrike">
                <a:solidFill>
                  <a:schemeClr val="lt1"/>
                </a:solidFill>
                <a:latin typeface="Arial"/>
                <a:ea typeface="Arial"/>
                <a:cs typeface="Arial"/>
                <a:sym typeface="Arial"/>
              </a:rPr>
              <a:t>的另一种等价理解</a:t>
            </a:r>
            <a:endParaRPr/>
          </a:p>
        </p:txBody>
      </p:sp>
      <p:sp>
        <p:nvSpPr>
          <p:cNvPr id="282" name="Google Shape;282;p36"/>
          <p:cNvSpPr txBox="1"/>
          <p:nvPr>
            <p:ph idx="1" type="body"/>
          </p:nvPr>
        </p:nvSpPr>
        <p:spPr>
          <a:xfrm>
            <a:off x="457200" y="1600200"/>
            <a:ext cx="8382000" cy="48768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想象一个人从一篇随机选择的网页开始，随机选择其中的链接浏览到下一篇网页，并不断如此进行，称为“随机游走”。</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考虑一篇网页X，问：经过k步随机游走到达X的概率是多少？</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可以证明：到达X的概率等于运行PageRank基本算法k步得到的值。</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随机游走概念稍加修改也可以和同比缩减统一补偿的PageRank等价。</a:t>
            </a:r>
            <a:endParaRPr/>
          </a:p>
        </p:txBody>
      </p:sp>
      <p:sp>
        <p:nvSpPr>
          <p:cNvPr id="283" name="Google Shape;283;p36"/>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87" name="Shape 287"/>
        <p:cNvGrpSpPr/>
        <p:nvPr/>
      </p:nvGrpSpPr>
      <p:grpSpPr>
        <a:xfrm>
          <a:off x="0" y="0"/>
          <a:ext cx="0" cy="0"/>
          <a:chOff x="0" y="0"/>
          <a:chExt cx="0" cy="0"/>
        </a:xfrm>
      </p:grpSpPr>
      <p:sp>
        <p:nvSpPr>
          <p:cNvPr id="288" name="Google Shape;288;p37"/>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小结</a:t>
            </a:r>
            <a:endParaRPr/>
          </a:p>
        </p:txBody>
      </p:sp>
      <p:sp>
        <p:nvSpPr>
          <p:cNvPr id="289" name="Google Shape;289;p37"/>
          <p:cNvSpPr txBox="1"/>
          <p:nvPr>
            <p:ph idx="4294967295" type="body"/>
          </p:nvPr>
        </p:nvSpPr>
        <p:spPr>
          <a:xfrm>
            <a:off x="457200" y="1447800"/>
            <a:ext cx="8534400" cy="5029200"/>
          </a:xfrm>
          <a:prstGeom prst="rect">
            <a:avLst/>
          </a:prstGeom>
          <a:noFill/>
          <a:ln>
            <a:noFill/>
          </a:ln>
        </p:spPr>
        <p:txBody>
          <a:bodyPr anchorCtr="0" anchor="t" bIns="45700" lIns="91425" spcFirstLastPara="1" rIns="0"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信息一旦刻画成一种网络，其中的信息经常自然地隐含着一种“推荐”关系，人们可以利用这种关系对信息的作用进行评估</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影响力，重要性，权威性，新颖性，…</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先进的评估方法不仅考虑局部结构，而且会考虑全局结构带来的影响</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“反复改进原理”（迭代）是基本手段</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HITS算法</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PageRank算法及其计算</a:t>
            </a:r>
            <a:endParaRPr/>
          </a:p>
        </p:txBody>
      </p:sp>
      <p:sp>
        <p:nvSpPr>
          <p:cNvPr id="290" name="Google Shape;290;p37"/>
          <p:cNvSpPr txBox="1"/>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98989"/>
              </a:buClr>
              <a:buFont typeface="Calibri"/>
              <a:buNone/>
            </a:pPr>
            <a:fld id="{00000000-1234-1234-1234-123412341234}" type="slidenum">
              <a:rPr b="0" i="0" lang="en-US" sz="1200" u="none">
                <a:solidFill>
                  <a:srgbClr val="898989"/>
                </a:solidFill>
                <a:latin typeface="Calibri"/>
                <a:ea typeface="Calibri"/>
                <a:cs typeface="Calibri"/>
                <a:sym typeface="Calibri"/>
              </a:rPr>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2_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1-outlin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