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468312" y="836612"/>
            <a:ext cx="8207375" cy="2808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同质性：影响社会网络结构的外部因素</a:t>
            </a:r>
            <a:endParaRPr/>
          </a:p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1116012" y="5157787"/>
            <a:ext cx="6911975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（第4章）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1331912" y="3644900"/>
            <a:ext cx="640873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第3章讨论的“三元闭包”现象影响网络结构，属于网络自身的因素（内部结构因素）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457200" y="274637"/>
            <a:ext cx="58435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同质性（</a:t>
            </a:r>
            <a:r>
              <a:rPr b="1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homophily</a:t>
            </a: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457200" y="1628775"/>
            <a:ext cx="8362950" cy="4824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每个人的特质可分为两种：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固有特质：性别、种族、母语等，自然属性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可变特质：居住区、专长、偏好等，建构属性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同质性是社会网络结构形成的基本外部原因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居住区（地理位置），兴趣爱好等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社会学的一个基本问题：因为相似，</a:t>
            </a:r>
            <a:r>
              <a:rPr b="1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才成为朋友 </a:t>
            </a: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selection</a:t>
            </a: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）；还是因为成为朋友后变得相似（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social influence</a:t>
            </a: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）？</a:t>
            </a:r>
            <a:endParaRPr/>
          </a:p>
        </p:txBody>
      </p:sp>
      <p:sp>
        <p:nvSpPr>
          <p:cNvPr id="109" name="Google Shape;109;p16"/>
          <p:cNvSpPr txBox="1"/>
          <p:nvPr/>
        </p:nvSpPr>
        <p:spPr>
          <a:xfrm>
            <a:off x="5724525" y="476250"/>
            <a:ext cx="2951162" cy="83185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物以类聚，人以群分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近朱者赤，近墨者黑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457200" y="115887"/>
            <a:ext cx="8229600" cy="720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一个反映较强同质性的社会网络</a:t>
            </a:r>
            <a:endParaRPr/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9625"/>
            <a:ext cx="9144000" cy="60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7"/>
          <p:cNvSpPr txBox="1"/>
          <p:nvPr/>
        </p:nvSpPr>
        <p:spPr>
          <a:xfrm>
            <a:off x="395287" y="6308725"/>
            <a:ext cx="84248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美国一个镇里中小学生的社会网络。其中，颜色：种族；从上往下：年级</a:t>
            </a:r>
            <a:endParaRPr/>
          </a:p>
        </p:txBody>
      </p:sp>
      <p:sp>
        <p:nvSpPr>
          <p:cNvPr id="118" name="Google Shape;118;p17"/>
          <p:cNvSpPr txBox="1"/>
          <p:nvPr/>
        </p:nvSpPr>
        <p:spPr>
          <a:xfrm>
            <a:off x="8388350" y="6021387"/>
            <a:ext cx="595312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图 4.1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/>
          <p:nvPr/>
        </p:nvSpPr>
        <p:spPr>
          <a:xfrm>
            <a:off x="395287" y="692150"/>
            <a:ext cx="4968875" cy="1311275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如何刻画社会网络中同质性表现的程度？</a:t>
            </a:r>
            <a:endParaRPr/>
          </a:p>
        </p:txBody>
      </p:sp>
      <p:sp>
        <p:nvSpPr>
          <p:cNvPr id="124" name="Google Shape;124;p18"/>
          <p:cNvSpPr txBox="1"/>
          <p:nvPr/>
        </p:nvSpPr>
        <p:spPr>
          <a:xfrm>
            <a:off x="1835150" y="2420937"/>
            <a:ext cx="5184775" cy="1311275"/>
          </a:xfrm>
          <a:prstGeom prst="rect">
            <a:avLst/>
          </a:prstGeom>
          <a:solidFill>
            <a:srgbClr val="8EB4E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如何研究同质性对社会网络演化的影响？</a:t>
            </a:r>
            <a:endParaRPr/>
          </a:p>
        </p:txBody>
      </p:sp>
      <p:sp>
        <p:nvSpPr>
          <p:cNvPr id="125" name="Google Shape;125;p18"/>
          <p:cNvSpPr txBox="1"/>
          <p:nvPr/>
        </p:nvSpPr>
        <p:spPr>
          <a:xfrm>
            <a:off x="3348037" y="4221162"/>
            <a:ext cx="5616575" cy="1920875"/>
          </a:xfrm>
          <a:prstGeom prst="rect">
            <a:avLst/>
          </a:prstGeom>
          <a:solidFill>
            <a:srgbClr val="FAC09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如何通过社会网络及其“环境”的研究体会朋友间相似性的成因？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1637" y="1412875"/>
            <a:ext cx="4624387" cy="350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/>
          <p:nvPr>
            <p:ph type="title"/>
          </p:nvPr>
        </p:nvSpPr>
        <p:spPr>
          <a:xfrm>
            <a:off x="611187" y="333375"/>
            <a:ext cx="7993062" cy="935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社会网络中同质性判别的一个测度</a:t>
            </a:r>
            <a:endParaRPr/>
          </a:p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>
            <a:off x="468312" y="1557337"/>
            <a:ext cx="3959225" cy="345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假设人们按照两种属性区分（例如性别），我们来看如何判断社会网络中同质性体现的程度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直观上：相同颜色节点的聚集程度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如何定量把握？</a:t>
            </a:r>
            <a:endParaRPr/>
          </a:p>
        </p:txBody>
      </p:sp>
      <p:sp>
        <p:nvSpPr>
          <p:cNvPr id="133" name="Google Shape;133;p19"/>
          <p:cNvSpPr txBox="1"/>
          <p:nvPr/>
        </p:nvSpPr>
        <p:spPr>
          <a:xfrm>
            <a:off x="468312" y="5157787"/>
            <a:ext cx="8496300" cy="15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两端点颜色相同的边如果太多，则同质性迹象明显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多少算“太多”？（什么是基准？→“混合得比较均匀”）</a:t>
            </a:r>
            <a:endParaRPr/>
          </a:p>
        </p:txBody>
      </p:sp>
      <p:sp>
        <p:nvSpPr>
          <p:cNvPr id="134" name="Google Shape;134;p19"/>
          <p:cNvSpPr txBox="1"/>
          <p:nvPr/>
        </p:nvSpPr>
        <p:spPr>
          <a:xfrm>
            <a:off x="8459787" y="4941887"/>
            <a:ext cx="630237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4.2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457200" y="274637"/>
            <a:ext cx="850741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同质性判别基准（两种节点类型）</a:t>
            </a:r>
            <a:endParaRPr/>
          </a:p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468312" y="1484312"/>
            <a:ext cx="82899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设橙色节点占比为p，白色为q=1-p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若它们独立随机分布在网络中，对任意一条边来说，两端点颜色不同的概率是多少？</a:t>
            </a:r>
            <a:endParaRPr/>
          </a:p>
        </p:txBody>
      </p:sp>
      <p:sp>
        <p:nvSpPr>
          <p:cNvPr id="141" name="Google Shape;141;p20"/>
          <p:cNvSpPr/>
          <p:nvPr/>
        </p:nvSpPr>
        <p:spPr>
          <a:xfrm>
            <a:off x="900112" y="4005262"/>
            <a:ext cx="358775" cy="360362"/>
          </a:xfrm>
          <a:prstGeom prst="ellipse">
            <a:avLst/>
          </a:prstGeom>
          <a:solidFill>
            <a:srgbClr val="E46C0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0"/>
          <p:cNvSpPr/>
          <p:nvPr/>
        </p:nvSpPr>
        <p:spPr>
          <a:xfrm>
            <a:off x="3203575" y="4005262"/>
            <a:ext cx="360362" cy="360362"/>
          </a:xfrm>
          <a:prstGeom prst="ellipse">
            <a:avLst/>
          </a:prstGeom>
          <a:solidFill>
            <a:srgbClr val="E46C0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p20"/>
          <p:cNvCxnSpPr/>
          <p:nvPr/>
        </p:nvCxnSpPr>
        <p:spPr>
          <a:xfrm>
            <a:off x="1258887" y="4184650"/>
            <a:ext cx="1944687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44" name="Google Shape;144;p20"/>
          <p:cNvSpPr/>
          <p:nvPr/>
        </p:nvSpPr>
        <p:spPr>
          <a:xfrm>
            <a:off x="4932362" y="3968750"/>
            <a:ext cx="360362" cy="360362"/>
          </a:xfrm>
          <a:prstGeom prst="ellipse">
            <a:avLst/>
          </a:prstGeom>
          <a:solidFill>
            <a:srgbClr val="E46C0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7235825" y="3968750"/>
            <a:ext cx="360362" cy="360362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p20"/>
          <p:cNvCxnSpPr/>
          <p:nvPr/>
        </p:nvCxnSpPr>
        <p:spPr>
          <a:xfrm>
            <a:off x="5292725" y="4149725"/>
            <a:ext cx="19431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47" name="Google Shape;147;p20"/>
          <p:cNvSpPr/>
          <p:nvPr/>
        </p:nvSpPr>
        <p:spPr>
          <a:xfrm>
            <a:off x="900112" y="5373687"/>
            <a:ext cx="358775" cy="358775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3203575" y="5373687"/>
            <a:ext cx="360362" cy="358775"/>
          </a:xfrm>
          <a:prstGeom prst="ellipse">
            <a:avLst/>
          </a:prstGeom>
          <a:solidFill>
            <a:srgbClr val="E46C0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9" name="Google Shape;149;p20"/>
          <p:cNvCxnSpPr/>
          <p:nvPr/>
        </p:nvCxnSpPr>
        <p:spPr>
          <a:xfrm>
            <a:off x="1258887" y="5553075"/>
            <a:ext cx="1944687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50" name="Google Shape;150;p20"/>
          <p:cNvSpPr/>
          <p:nvPr/>
        </p:nvSpPr>
        <p:spPr>
          <a:xfrm>
            <a:off x="4932362" y="5337175"/>
            <a:ext cx="360362" cy="360362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0"/>
          <p:cNvSpPr/>
          <p:nvPr/>
        </p:nvSpPr>
        <p:spPr>
          <a:xfrm>
            <a:off x="7235825" y="5337175"/>
            <a:ext cx="360362" cy="360362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2" name="Google Shape;152;p20"/>
          <p:cNvCxnSpPr/>
          <p:nvPr/>
        </p:nvCxnSpPr>
        <p:spPr>
          <a:xfrm>
            <a:off x="5292725" y="5516562"/>
            <a:ext cx="19431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53" name="Google Shape;153;p20"/>
          <p:cNvSpPr txBox="1"/>
          <p:nvPr/>
        </p:nvSpPr>
        <p:spPr>
          <a:xfrm>
            <a:off x="4932362" y="3357562"/>
            <a:ext cx="412750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endParaRPr/>
          </a:p>
        </p:txBody>
      </p:sp>
      <p:sp>
        <p:nvSpPr>
          <p:cNvPr id="154" name="Google Shape;154;p20"/>
          <p:cNvSpPr txBox="1"/>
          <p:nvPr/>
        </p:nvSpPr>
        <p:spPr>
          <a:xfrm flipH="1">
            <a:off x="3203575" y="3357562"/>
            <a:ext cx="288925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endParaRPr/>
          </a:p>
        </p:txBody>
      </p:sp>
      <p:sp>
        <p:nvSpPr>
          <p:cNvPr id="155" name="Google Shape;155;p20"/>
          <p:cNvSpPr txBox="1"/>
          <p:nvPr/>
        </p:nvSpPr>
        <p:spPr>
          <a:xfrm>
            <a:off x="3203575" y="4760912"/>
            <a:ext cx="412750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endParaRPr/>
          </a:p>
        </p:txBody>
      </p:sp>
      <p:sp>
        <p:nvSpPr>
          <p:cNvPr id="156" name="Google Shape;156;p20"/>
          <p:cNvSpPr txBox="1"/>
          <p:nvPr/>
        </p:nvSpPr>
        <p:spPr>
          <a:xfrm>
            <a:off x="900112" y="3357562"/>
            <a:ext cx="412750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endParaRPr/>
          </a:p>
        </p:txBody>
      </p:sp>
      <p:sp>
        <p:nvSpPr>
          <p:cNvPr id="157" name="Google Shape;157;p20"/>
          <p:cNvSpPr txBox="1"/>
          <p:nvPr/>
        </p:nvSpPr>
        <p:spPr>
          <a:xfrm>
            <a:off x="7235825" y="3357562"/>
            <a:ext cx="288925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endParaRPr/>
          </a:p>
        </p:txBody>
      </p:sp>
      <p:sp>
        <p:nvSpPr>
          <p:cNvPr id="158" name="Google Shape;158;p20"/>
          <p:cNvSpPr txBox="1"/>
          <p:nvPr/>
        </p:nvSpPr>
        <p:spPr>
          <a:xfrm>
            <a:off x="7235825" y="4760912"/>
            <a:ext cx="288925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endParaRPr/>
          </a:p>
        </p:txBody>
      </p:sp>
      <p:sp>
        <p:nvSpPr>
          <p:cNvPr id="159" name="Google Shape;159;p20"/>
          <p:cNvSpPr txBox="1"/>
          <p:nvPr/>
        </p:nvSpPr>
        <p:spPr>
          <a:xfrm>
            <a:off x="4932362" y="4760912"/>
            <a:ext cx="287337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endParaRPr/>
          </a:p>
        </p:txBody>
      </p:sp>
      <p:sp>
        <p:nvSpPr>
          <p:cNvPr id="160" name="Google Shape;160;p20"/>
          <p:cNvSpPr txBox="1"/>
          <p:nvPr/>
        </p:nvSpPr>
        <p:spPr>
          <a:xfrm>
            <a:off x="900112" y="4760912"/>
            <a:ext cx="287337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endParaRPr/>
          </a:p>
        </p:txBody>
      </p:sp>
      <p:sp>
        <p:nvSpPr>
          <p:cNvPr id="161" name="Google Shape;161;p20"/>
          <p:cNvSpPr txBox="1"/>
          <p:nvPr/>
        </p:nvSpPr>
        <p:spPr>
          <a:xfrm>
            <a:off x="468312" y="6021387"/>
            <a:ext cx="8351837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均匀情况：两端点颜色不同的边占比为2pq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给定一个标识了两种颜色节点的网络</a:t>
            </a: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/>
          </a:p>
        </p:txBody>
      </p:sp>
      <p:sp>
        <p:nvSpPr>
          <p:cNvPr id="167" name="Google Shape;167;p21"/>
          <p:cNvSpPr txBox="1"/>
          <p:nvPr>
            <p:ph idx="1" type="body"/>
          </p:nvPr>
        </p:nvSpPr>
        <p:spPr>
          <a:xfrm>
            <a:off x="528637" y="1782762"/>
            <a:ext cx="814705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根据节点总数和不同颜色节点数，算出p， q；以及2pq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数一数两端点不同颜色的边数，比上边的总数，记作 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若 r 明显小于2pq，则说明网络G中的同质性比较明显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社会网络中同质性的简单测度</a:t>
            </a:r>
            <a:endParaRPr/>
          </a:p>
        </p:txBody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基本思想：如果两端点颜色相同的边较多，则同质性显现较强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给定一个</a:t>
            </a:r>
            <a:r>
              <a:rPr b="1" i="0" lang="en-US" sz="3200" u="non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二色图G</a:t>
            </a: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，让p为一种颜色节点占比，q=1-p对应另一种颜色节点占比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考虑“假若按照该占比随机着色”，于是两端颜色不同的边出现的概率为2pq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比较G中的情况：端点异色边数／总边数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若明显小于2pq，则可认为同质性明显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>
            <p:ph idx="1" type="body"/>
          </p:nvPr>
        </p:nvSpPr>
        <p:spPr>
          <a:xfrm>
            <a:off x="468312" y="3933825"/>
            <a:ext cx="6551612" cy="2479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现在的边数：18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其中两端点异色的有5条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5/18 &lt; 8/18 = 4/9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表明该网络存在一定的同质性</a:t>
            </a:r>
            <a:endParaRPr/>
          </a:p>
        </p:txBody>
      </p:sp>
      <p:pic>
        <p:nvPicPr>
          <p:cNvPr id="179" name="Google Shape;17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3375"/>
            <a:ext cx="4624387" cy="350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 txBox="1"/>
          <p:nvPr/>
        </p:nvSpPr>
        <p:spPr>
          <a:xfrm>
            <a:off x="4716462" y="333375"/>
            <a:ext cx="4427537" cy="3527425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节点数：9；3红，占比1/3；6白，占比2/3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于是一条随机边两端异色的概率为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2(1/3)*(2/3)=4/9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/>
          <p:nvPr>
            <p:ph type="title"/>
          </p:nvPr>
        </p:nvSpPr>
        <p:spPr>
          <a:xfrm>
            <a:off x="468312" y="549275"/>
            <a:ext cx="8229600" cy="15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同质性对社会网络演化的影响有没有什么规律可循？</a:t>
            </a:r>
            <a:endParaRPr/>
          </a:p>
        </p:txBody>
      </p:sp>
      <p:sp>
        <p:nvSpPr>
          <p:cNvPr id="186" name="Google Shape;186;p24"/>
          <p:cNvSpPr txBox="1"/>
          <p:nvPr>
            <p:ph idx="1" type="body"/>
          </p:nvPr>
        </p:nvSpPr>
        <p:spPr>
          <a:xfrm>
            <a:off x="468312" y="2349500"/>
            <a:ext cx="8229600" cy="158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回顾对“三元闭包”原理的研究结果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两个陌生人之间的共同朋友数与他们将建立关系的可能性正相关</a:t>
            </a:r>
            <a:endParaRPr/>
          </a:p>
        </p:txBody>
      </p:sp>
      <p:sp>
        <p:nvSpPr>
          <p:cNvPr id="187" name="Google Shape;187;p24"/>
          <p:cNvSpPr txBox="1"/>
          <p:nvPr/>
        </p:nvSpPr>
        <p:spPr>
          <a:xfrm>
            <a:off x="468312" y="3933825"/>
            <a:ext cx="8424862" cy="15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相同兴趣，共同参与某种活动，增加建立关系的可能性；共同参与的活动多呢？是不是也正相关？</a:t>
            </a:r>
            <a:endParaRPr/>
          </a:p>
        </p:txBody>
      </p:sp>
      <p:sp>
        <p:nvSpPr>
          <p:cNvPr id="188" name="Google Shape;188;p24"/>
          <p:cNvSpPr txBox="1"/>
          <p:nvPr/>
        </p:nvSpPr>
        <p:spPr>
          <a:xfrm>
            <a:off x="1547812" y="5661025"/>
            <a:ext cx="5832475" cy="1077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社交聚点，社团：social foci（兴趣团体）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归属网络：描述人们相遇的机会</a:t>
            </a:r>
            <a:endParaRPr/>
          </a:p>
        </p:txBody>
      </p:sp>
      <p:sp>
        <p:nvSpPr>
          <p:cNvPr id="194" name="Google Shape;194;p2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28775"/>
            <a:ext cx="9144000" cy="4867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p25"/>
          <p:cNvCxnSpPr/>
          <p:nvPr/>
        </p:nvCxnSpPr>
        <p:spPr>
          <a:xfrm>
            <a:off x="1908175" y="3213100"/>
            <a:ext cx="0" cy="1295400"/>
          </a:xfrm>
          <a:prstGeom prst="straightConnector1">
            <a:avLst/>
          </a:prstGeom>
          <a:noFill/>
          <a:ln cap="flat" cmpd="sng" w="57150">
            <a:solidFill>
              <a:srgbClr val="E46C0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97" name="Google Shape;197;p25"/>
          <p:cNvSpPr txBox="1"/>
          <p:nvPr/>
        </p:nvSpPr>
        <p:spPr>
          <a:xfrm>
            <a:off x="323850" y="6021387"/>
            <a:ext cx="882015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也是一种“闭包”现象，源于“物以类聚”（selection）因素</a:t>
            </a:r>
            <a:endParaRPr/>
          </a:p>
        </p:txBody>
      </p:sp>
      <p:sp>
        <p:nvSpPr>
          <p:cNvPr id="198" name="Google Shape;198;p25"/>
          <p:cNvSpPr txBox="1"/>
          <p:nvPr/>
        </p:nvSpPr>
        <p:spPr>
          <a:xfrm>
            <a:off x="8515350" y="6524625"/>
            <a:ext cx="628650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6"/>
          <p:cNvSpPr txBox="1"/>
          <p:nvPr>
            <p:ph type="title"/>
          </p:nvPr>
        </p:nvSpPr>
        <p:spPr>
          <a:xfrm>
            <a:off x="5148262" y="188912"/>
            <a:ext cx="3671887" cy="1223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归属网络的一个实际例子</a:t>
            </a:r>
            <a:endParaRPr/>
          </a:p>
        </p:txBody>
      </p:sp>
      <p:sp>
        <p:nvSpPr>
          <p:cNvPr id="204" name="Google Shape;204;p26"/>
          <p:cNvSpPr txBox="1"/>
          <p:nvPr>
            <p:ph idx="1" type="body"/>
          </p:nvPr>
        </p:nvSpPr>
        <p:spPr>
          <a:xfrm>
            <a:off x="5148262" y="1844675"/>
            <a:ext cx="3816350" cy="4568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名人可能在多家公司的董事会中兼职，分析这种结构，以及他们之间的个人关系，对理解公司的行为有帮助</a:t>
            </a:r>
            <a:endParaRPr/>
          </a:p>
        </p:txBody>
      </p:sp>
      <p:pic>
        <p:nvPicPr>
          <p:cNvPr id="205" name="Google Shape;20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889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6"/>
          <p:cNvSpPr txBox="1"/>
          <p:nvPr/>
        </p:nvSpPr>
        <p:spPr>
          <a:xfrm>
            <a:off x="4878387" y="6559550"/>
            <a:ext cx="630237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4.4</a:t>
            </a:r>
            <a:endParaRPr/>
          </a:p>
        </p:txBody>
      </p:sp>
      <p:sp>
        <p:nvSpPr>
          <p:cNvPr id="207" name="Google Shape;207;p26"/>
          <p:cNvSpPr txBox="1"/>
          <p:nvPr/>
        </p:nvSpPr>
        <p:spPr>
          <a:xfrm>
            <a:off x="5148262" y="5589587"/>
            <a:ext cx="3878262" cy="922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二部图：所有的节点可以被分为两组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每一条边所链接的两个节点分别在不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同的组。（第10章，匹配市场）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另一方面，社交关系也可能促进人们参与原先不参与的活动</a:t>
            </a:r>
            <a:endParaRPr/>
          </a:p>
        </p:txBody>
      </p:sp>
      <p:sp>
        <p:nvSpPr>
          <p:cNvPr id="213" name="Google Shape;213;p27"/>
          <p:cNvSpPr txBox="1"/>
          <p:nvPr>
            <p:ph idx="1" type="body"/>
          </p:nvPr>
        </p:nvSpPr>
        <p:spPr>
          <a:xfrm>
            <a:off x="457200" y="5373687"/>
            <a:ext cx="8229600" cy="1150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我们又看到了一种“闭包”的行为，源于人们的相互影响（social influence）</a:t>
            </a:r>
            <a:endParaRPr/>
          </a:p>
        </p:txBody>
      </p:sp>
      <p:sp>
        <p:nvSpPr>
          <p:cNvPr id="214" name="Google Shape;214;p27"/>
          <p:cNvSpPr txBox="1"/>
          <p:nvPr/>
        </p:nvSpPr>
        <p:spPr>
          <a:xfrm>
            <a:off x="1692275" y="2276475"/>
            <a:ext cx="1008062" cy="576262"/>
          </a:xfrm>
          <a:prstGeom prst="rect">
            <a:avLst/>
          </a:prstGeom>
          <a:solidFill>
            <a:srgbClr val="984807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俱乐部</a:t>
            </a:r>
            <a:endParaRPr/>
          </a:p>
        </p:txBody>
      </p:sp>
      <p:sp>
        <p:nvSpPr>
          <p:cNvPr id="215" name="Google Shape;215;p27"/>
          <p:cNvSpPr/>
          <p:nvPr/>
        </p:nvSpPr>
        <p:spPr>
          <a:xfrm>
            <a:off x="971550" y="3860800"/>
            <a:ext cx="431800" cy="431800"/>
          </a:xfrm>
          <a:prstGeom prst="ellipse">
            <a:avLst/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16" name="Google Shape;216;p27"/>
          <p:cNvSpPr/>
          <p:nvPr/>
        </p:nvSpPr>
        <p:spPr>
          <a:xfrm>
            <a:off x="2916237" y="3860800"/>
            <a:ext cx="431800" cy="431800"/>
          </a:xfrm>
          <a:prstGeom prst="ellipse">
            <a:avLst/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cxnSp>
        <p:nvCxnSpPr>
          <p:cNvPr id="217" name="Google Shape;217;p27"/>
          <p:cNvCxnSpPr/>
          <p:nvPr/>
        </p:nvCxnSpPr>
        <p:spPr>
          <a:xfrm>
            <a:off x="1403350" y="4076700"/>
            <a:ext cx="1512887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18" name="Google Shape;218;p27"/>
          <p:cNvCxnSpPr/>
          <p:nvPr/>
        </p:nvCxnSpPr>
        <p:spPr>
          <a:xfrm rot="10800000">
            <a:off x="2339975" y="2852737"/>
            <a:ext cx="792162" cy="1008062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19" name="Google Shape;219;p27"/>
          <p:cNvSpPr txBox="1"/>
          <p:nvPr/>
        </p:nvSpPr>
        <p:spPr>
          <a:xfrm>
            <a:off x="5940425" y="2276475"/>
            <a:ext cx="1008062" cy="576262"/>
          </a:xfrm>
          <a:prstGeom prst="rect">
            <a:avLst/>
          </a:prstGeom>
          <a:solidFill>
            <a:srgbClr val="984807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俱乐部</a:t>
            </a:r>
            <a:endParaRPr/>
          </a:p>
        </p:txBody>
      </p:sp>
      <p:sp>
        <p:nvSpPr>
          <p:cNvPr id="220" name="Google Shape;220;p27"/>
          <p:cNvSpPr/>
          <p:nvPr/>
        </p:nvSpPr>
        <p:spPr>
          <a:xfrm>
            <a:off x="5219700" y="3860800"/>
            <a:ext cx="431800" cy="431800"/>
          </a:xfrm>
          <a:prstGeom prst="ellipse">
            <a:avLst/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21" name="Google Shape;221;p27"/>
          <p:cNvSpPr/>
          <p:nvPr/>
        </p:nvSpPr>
        <p:spPr>
          <a:xfrm>
            <a:off x="7164387" y="3860800"/>
            <a:ext cx="431800" cy="431800"/>
          </a:xfrm>
          <a:prstGeom prst="ellipse">
            <a:avLst/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cxnSp>
        <p:nvCxnSpPr>
          <p:cNvPr id="222" name="Google Shape;222;p27"/>
          <p:cNvCxnSpPr/>
          <p:nvPr/>
        </p:nvCxnSpPr>
        <p:spPr>
          <a:xfrm>
            <a:off x="5651500" y="4076700"/>
            <a:ext cx="1512887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23" name="Google Shape;223;p27"/>
          <p:cNvCxnSpPr/>
          <p:nvPr/>
        </p:nvCxnSpPr>
        <p:spPr>
          <a:xfrm rot="10800000">
            <a:off x="6588125" y="2852737"/>
            <a:ext cx="792162" cy="1008062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24" name="Google Shape;224;p27"/>
          <p:cNvCxnSpPr/>
          <p:nvPr/>
        </p:nvCxnSpPr>
        <p:spPr>
          <a:xfrm flipH="1" rot="10800000">
            <a:off x="5580062" y="2852737"/>
            <a:ext cx="720725" cy="1081087"/>
          </a:xfrm>
          <a:prstGeom prst="straightConnector1">
            <a:avLst/>
          </a:prstGeom>
          <a:noFill/>
          <a:ln cap="flat" cmpd="sng" w="57150">
            <a:solidFill>
              <a:srgbClr val="E46C0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25" name="Google Shape;225;p27"/>
          <p:cNvSpPr txBox="1"/>
          <p:nvPr/>
        </p:nvSpPr>
        <p:spPr>
          <a:xfrm>
            <a:off x="1763712" y="4652962"/>
            <a:ext cx="7921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现在</a:t>
            </a:r>
            <a:endParaRPr/>
          </a:p>
        </p:txBody>
      </p:sp>
      <p:sp>
        <p:nvSpPr>
          <p:cNvPr id="226" name="Google Shape;226;p27"/>
          <p:cNvSpPr txBox="1"/>
          <p:nvPr/>
        </p:nvSpPr>
        <p:spPr>
          <a:xfrm>
            <a:off x="5435600" y="4652962"/>
            <a:ext cx="208915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一段时间以后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社会归属网：综合考察同质性的工具</a:t>
            </a:r>
            <a:endParaRPr/>
          </a:p>
        </p:txBody>
      </p:sp>
      <p:sp>
        <p:nvSpPr>
          <p:cNvPr id="232" name="Google Shape;232;p28"/>
          <p:cNvSpPr txBox="1"/>
          <p:nvPr>
            <p:ph idx="1" type="body"/>
          </p:nvPr>
        </p:nvSpPr>
        <p:spPr>
          <a:xfrm>
            <a:off x="457200" y="5661025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社团闭包→选择；会员闭包→社会影响</a:t>
            </a:r>
            <a:endParaRPr/>
          </a:p>
        </p:txBody>
      </p:sp>
      <p:pic>
        <p:nvPicPr>
          <p:cNvPr descr="4.5.JPG" id="233" name="Google Shape;23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1412875"/>
            <a:ext cx="8064500" cy="421163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8"/>
          <p:cNvSpPr txBox="1"/>
          <p:nvPr/>
        </p:nvSpPr>
        <p:spPr>
          <a:xfrm>
            <a:off x="8388350" y="5661025"/>
            <a:ext cx="630237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4.5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社会归属网：</a:t>
            </a:r>
            <a:b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三元闭包、社团闭包、会员闭包可同时显现</a:t>
            </a:r>
            <a:endParaRPr/>
          </a:p>
        </p:txBody>
      </p:sp>
      <p:sp>
        <p:nvSpPr>
          <p:cNvPr id="240" name="Google Shape;240;p2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12875"/>
            <a:ext cx="9144000" cy="514826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9"/>
          <p:cNvSpPr txBox="1"/>
          <p:nvPr/>
        </p:nvSpPr>
        <p:spPr>
          <a:xfrm>
            <a:off x="1476375" y="4581525"/>
            <a:ext cx="1295400" cy="400050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会员闭包</a:t>
            </a:r>
            <a:endParaRPr/>
          </a:p>
        </p:txBody>
      </p:sp>
      <p:sp>
        <p:nvSpPr>
          <p:cNvPr id="243" name="Google Shape;243;p29"/>
          <p:cNvSpPr txBox="1"/>
          <p:nvPr/>
        </p:nvSpPr>
        <p:spPr>
          <a:xfrm>
            <a:off x="2916237" y="2420937"/>
            <a:ext cx="1295400" cy="400050"/>
          </a:xfrm>
          <a:prstGeom prst="rect">
            <a:avLst/>
          </a:prstGeom>
          <a:solidFill>
            <a:srgbClr val="FAC090"/>
          </a:solidFill>
          <a:ln cap="flat" cmpd="sng" w="9525">
            <a:solidFill>
              <a:srgbClr val="FCD5B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三元闭包</a:t>
            </a:r>
            <a:endParaRPr/>
          </a:p>
        </p:txBody>
      </p:sp>
      <p:sp>
        <p:nvSpPr>
          <p:cNvPr id="244" name="Google Shape;244;p29"/>
          <p:cNvSpPr txBox="1"/>
          <p:nvPr/>
        </p:nvSpPr>
        <p:spPr>
          <a:xfrm>
            <a:off x="6300787" y="4508500"/>
            <a:ext cx="1366837" cy="400050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社团闭包</a:t>
            </a:r>
            <a:endParaRPr/>
          </a:p>
        </p:txBody>
      </p:sp>
      <p:sp>
        <p:nvSpPr>
          <p:cNvPr id="245" name="Google Shape;245;p29"/>
          <p:cNvSpPr txBox="1"/>
          <p:nvPr/>
        </p:nvSpPr>
        <p:spPr>
          <a:xfrm>
            <a:off x="8478837" y="6524625"/>
            <a:ext cx="630237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4.7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0"/>
          <p:cNvSpPr txBox="1"/>
          <p:nvPr>
            <p:ph type="title"/>
          </p:nvPr>
        </p:nvSpPr>
        <p:spPr>
          <a:xfrm>
            <a:off x="250825" y="274637"/>
            <a:ext cx="864235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社团闭包验证：基于共同兴趣建立联系的概率</a:t>
            </a:r>
            <a:endParaRPr/>
          </a:p>
        </p:txBody>
      </p:sp>
      <p:sp>
        <p:nvSpPr>
          <p:cNvPr id="251" name="Google Shape;251;p3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2" y="1196975"/>
            <a:ext cx="8251825" cy="5256212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0"/>
          <p:cNvSpPr txBox="1"/>
          <p:nvPr/>
        </p:nvSpPr>
        <p:spPr>
          <a:xfrm>
            <a:off x="6516687" y="6021387"/>
            <a:ext cx="1655762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共同选课门数</a:t>
            </a:r>
            <a:endParaRPr/>
          </a:p>
        </p:txBody>
      </p:sp>
      <p:sp>
        <p:nvSpPr>
          <p:cNvPr id="254" name="Google Shape;254;p30"/>
          <p:cNvSpPr txBox="1"/>
          <p:nvPr/>
        </p:nvSpPr>
        <p:spPr>
          <a:xfrm>
            <a:off x="1908175" y="1700212"/>
            <a:ext cx="4679950" cy="831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在第3章大学电子邮件通信数据分析例子的基础上加上选课信息</a:t>
            </a:r>
            <a:endParaRPr/>
          </a:p>
        </p:txBody>
      </p:sp>
      <p:sp>
        <p:nvSpPr>
          <p:cNvPr id="255" name="Google Shape;255;p30"/>
          <p:cNvSpPr txBox="1"/>
          <p:nvPr/>
        </p:nvSpPr>
        <p:spPr>
          <a:xfrm>
            <a:off x="8388350" y="6524625"/>
            <a:ext cx="714375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4.10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利用在线数据研究会员闭包现象</a:t>
            </a:r>
            <a:endParaRPr/>
          </a:p>
        </p:txBody>
      </p:sp>
      <p:sp>
        <p:nvSpPr>
          <p:cNvPr id="261" name="Google Shape;261;p31"/>
          <p:cNvSpPr txBox="1"/>
          <p:nvPr>
            <p:ph idx="1" type="body"/>
          </p:nvPr>
        </p:nvSpPr>
        <p:spPr>
          <a:xfrm>
            <a:off x="468312" y="1341437"/>
            <a:ext cx="8229600" cy="1439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定义（社会归属网）：人、社团；人和人的关系，人和社团的关系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社团：某些人共同参与的活动</a:t>
            </a:r>
            <a:endParaRPr/>
          </a:p>
        </p:txBody>
      </p:sp>
      <p:pic>
        <p:nvPicPr>
          <p:cNvPr descr="untitled" id="262" name="Google Shape;2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2924175"/>
            <a:ext cx="7704137" cy="3582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2"/>
          <p:cNvSpPr txBox="1"/>
          <p:nvPr>
            <p:ph type="title"/>
          </p:nvPr>
        </p:nvSpPr>
        <p:spPr>
          <a:xfrm>
            <a:off x="179387" y="188912"/>
            <a:ext cx="8785225" cy="1152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会员闭包（社会影响）：</a:t>
            </a:r>
            <a:b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基于相关朋友数，参与一个博客话题社区的概率</a:t>
            </a:r>
            <a:endParaRPr/>
          </a:p>
        </p:txBody>
      </p:sp>
      <p:pic>
        <p:nvPicPr>
          <p:cNvPr id="268" name="Google Shape;26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087" y="1412875"/>
            <a:ext cx="7488237" cy="503078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2"/>
          <p:cNvSpPr txBox="1"/>
          <p:nvPr/>
        </p:nvSpPr>
        <p:spPr>
          <a:xfrm>
            <a:off x="7775575" y="6456362"/>
            <a:ext cx="13684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KDD 2006</a:t>
            </a:r>
            <a:endParaRPr/>
          </a:p>
        </p:txBody>
      </p:sp>
      <p:sp>
        <p:nvSpPr>
          <p:cNvPr id="270" name="Google Shape;270;p32"/>
          <p:cNvSpPr txBox="1"/>
          <p:nvPr/>
        </p:nvSpPr>
        <p:spPr>
          <a:xfrm>
            <a:off x="8316912" y="6154737"/>
            <a:ext cx="703262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4.11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"/>
          <p:cNvSpPr txBox="1"/>
          <p:nvPr>
            <p:ph type="title"/>
          </p:nvPr>
        </p:nvSpPr>
        <p:spPr>
          <a:xfrm>
            <a:off x="468312" y="6921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朋友间相似的原因？</a:t>
            </a:r>
            <a:endParaRPr/>
          </a:p>
        </p:txBody>
      </p:sp>
      <p:sp>
        <p:nvSpPr>
          <p:cNvPr id="276" name="Google Shape;276;p33"/>
          <p:cNvSpPr txBox="1"/>
          <p:nvPr>
            <p:ph idx="1" type="body"/>
          </p:nvPr>
        </p:nvSpPr>
        <p:spPr>
          <a:xfrm>
            <a:off x="457200" y="2060575"/>
            <a:ext cx="8435975" cy="72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当看到两个关系不错的人在某些特质上相似</a:t>
            </a:r>
            <a:endParaRPr/>
          </a:p>
        </p:txBody>
      </p:sp>
      <p:sp>
        <p:nvSpPr>
          <p:cNvPr id="277" name="Google Shape;277;p33"/>
          <p:cNvSpPr txBox="1"/>
          <p:nvPr/>
        </p:nvSpPr>
        <p:spPr>
          <a:xfrm>
            <a:off x="1547812" y="2924175"/>
            <a:ext cx="6192837" cy="708025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相似→朋友？朋友→相似？</a:t>
            </a:r>
            <a:endParaRPr/>
          </a:p>
        </p:txBody>
      </p:sp>
      <p:sp>
        <p:nvSpPr>
          <p:cNvPr id="278" name="Google Shape;278;p33"/>
          <p:cNvSpPr txBox="1"/>
          <p:nvPr/>
        </p:nvSpPr>
        <p:spPr>
          <a:xfrm>
            <a:off x="468312" y="3933825"/>
            <a:ext cx="8229600" cy="1223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考察两种力量（selection, influence）的分别作用</a:t>
            </a:r>
            <a:endParaRPr/>
          </a:p>
        </p:txBody>
      </p:sp>
      <p:sp>
        <p:nvSpPr>
          <p:cNvPr id="279" name="Google Shape;279;p33"/>
          <p:cNvSpPr txBox="1"/>
          <p:nvPr/>
        </p:nvSpPr>
        <p:spPr>
          <a:xfrm>
            <a:off x="755650" y="5229225"/>
            <a:ext cx="7632700" cy="1077912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如果我们能长期观察一群人，他们之间关系的演变，以及他们参与的社会活动…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4"/>
          <p:cNvSpPr txBox="1"/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利用在线数据研究选择与社会影响的互动</a:t>
            </a:r>
            <a:endParaRPr/>
          </a:p>
        </p:txBody>
      </p:sp>
      <p:sp>
        <p:nvSpPr>
          <p:cNvPr id="285" name="Google Shape;285;p34"/>
          <p:cNvSpPr txBox="1"/>
          <p:nvPr>
            <p:ph idx="1" type="body"/>
          </p:nvPr>
        </p:nvSpPr>
        <p:spPr>
          <a:xfrm>
            <a:off x="179387" y="5229225"/>
            <a:ext cx="8964612" cy="1439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两个编辑之间相似性的变化与“选择”和“社会影响”的关系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99"/>
              </a:buClr>
              <a:buSzPts val="2000"/>
              <a:buFont typeface="Arial"/>
              <a:buChar char="–"/>
            </a:pPr>
            <a:r>
              <a:rPr b="1" i="0" lang="en-US" sz="2000" u="none" cap="none" strike="noStrike">
                <a:solidFill>
                  <a:srgbClr val="FFFF99"/>
                </a:solidFill>
                <a:latin typeface="Calibri"/>
                <a:ea typeface="Calibri"/>
                <a:cs typeface="Calibri"/>
                <a:sym typeface="Calibri"/>
              </a:rPr>
              <a:t>定义“相似性”－ 编辑文章（与／或）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没有联系（通信）之前，相似（编辑相同文章）主要因为选择；达到足够相似度时则容易发生联系，然后社会影响开始对相似性提高起作用</a:t>
            </a:r>
            <a:endParaRPr/>
          </a:p>
        </p:txBody>
      </p:sp>
      <p:pic>
        <p:nvPicPr>
          <p:cNvPr descr="untitled-1" id="286" name="Google Shape;28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96975"/>
            <a:ext cx="9144000" cy="398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5"/>
          <p:cNvSpPr txBox="1"/>
          <p:nvPr>
            <p:ph type="title"/>
          </p:nvPr>
        </p:nvSpPr>
        <p:spPr>
          <a:xfrm>
            <a:off x="8174037" y="260350"/>
            <a:ext cx="936625" cy="5832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相似性、选择与社会影响</a:t>
            </a:r>
            <a:endParaRPr/>
          </a:p>
        </p:txBody>
      </p:sp>
      <p:pic>
        <p:nvPicPr>
          <p:cNvPr id="292" name="Google Shape;29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37"/>
            <a:ext cx="8323262" cy="6157912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5"/>
          <p:cNvSpPr txBox="1"/>
          <p:nvPr/>
        </p:nvSpPr>
        <p:spPr>
          <a:xfrm>
            <a:off x="7480300" y="6484937"/>
            <a:ext cx="16557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KDD 2008</a:t>
            </a:r>
            <a:endParaRPr/>
          </a:p>
        </p:txBody>
      </p:sp>
      <p:sp>
        <p:nvSpPr>
          <p:cNvPr id="294" name="Google Shape;294;p35"/>
          <p:cNvSpPr txBox="1"/>
          <p:nvPr/>
        </p:nvSpPr>
        <p:spPr>
          <a:xfrm>
            <a:off x="1763712" y="3141662"/>
            <a:ext cx="2520950" cy="1200150"/>
          </a:xfrm>
          <a:prstGeom prst="rect">
            <a:avLst/>
          </a:prstGeom>
          <a:solidFill>
            <a:srgbClr val="D7E4B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两人认识之前相似性的变化－选择的作用</a:t>
            </a:r>
            <a:endParaRPr/>
          </a:p>
        </p:txBody>
      </p:sp>
      <p:sp>
        <p:nvSpPr>
          <p:cNvPr id="295" name="Google Shape;295;p35"/>
          <p:cNvSpPr txBox="1"/>
          <p:nvPr/>
        </p:nvSpPr>
        <p:spPr>
          <a:xfrm>
            <a:off x="4859337" y="1989137"/>
            <a:ext cx="2520950" cy="1200150"/>
          </a:xfrm>
          <a:prstGeom prst="rect">
            <a:avLst/>
          </a:prstGeom>
          <a:solidFill>
            <a:srgbClr val="D7E4B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两人认识之后相似性的变化－社会影响的作用</a:t>
            </a:r>
            <a:endParaRPr/>
          </a:p>
        </p:txBody>
      </p:sp>
      <p:sp>
        <p:nvSpPr>
          <p:cNvPr id="296" name="Google Shape;296;p35"/>
          <p:cNvSpPr txBox="1"/>
          <p:nvPr/>
        </p:nvSpPr>
        <p:spPr>
          <a:xfrm>
            <a:off x="26987" y="6372225"/>
            <a:ext cx="64166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夫妻相？是因为相似才成为夫妻，还是成为夫妻后变得更像？</a:t>
            </a:r>
            <a:endParaRPr/>
          </a:p>
        </p:txBody>
      </p:sp>
      <p:sp>
        <p:nvSpPr>
          <p:cNvPr id="297" name="Google Shape;297;p35"/>
          <p:cNvSpPr txBox="1"/>
          <p:nvPr/>
        </p:nvSpPr>
        <p:spPr>
          <a:xfrm>
            <a:off x="7596187" y="6165850"/>
            <a:ext cx="7143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4.13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 txBox="1"/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隔离（</a:t>
            </a:r>
            <a:r>
              <a:rPr b="1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segregation</a:t>
            </a: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</p:txBody>
      </p:sp>
      <p:sp>
        <p:nvSpPr>
          <p:cNvPr id="303" name="Google Shape;303;p36"/>
          <p:cNvSpPr txBox="1"/>
          <p:nvPr>
            <p:ph idx="1" type="body"/>
          </p:nvPr>
        </p:nvSpPr>
        <p:spPr>
          <a:xfrm>
            <a:off x="468312" y="1125537"/>
            <a:ext cx="82296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同质性影响下发生的过程</a:t>
            </a:r>
            <a:endParaRPr/>
          </a:p>
        </p:txBody>
      </p:sp>
      <p:pic>
        <p:nvPicPr>
          <p:cNvPr id="304" name="Google Shape;30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525" y="1812925"/>
            <a:ext cx="9144000" cy="50450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6"/>
          <p:cNvSpPr txBox="1"/>
          <p:nvPr/>
        </p:nvSpPr>
        <p:spPr>
          <a:xfrm>
            <a:off x="468312" y="6308725"/>
            <a:ext cx="8229600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Font typeface="Calibri"/>
              <a:buNone/>
            </a:pPr>
            <a:r>
              <a:rPr b="1" i="0" lang="en-US" sz="2000" u="non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芝加哥地区跨20年间的隔离变化</a:t>
            </a:r>
            <a:endParaRPr/>
          </a:p>
        </p:txBody>
      </p:sp>
      <p:sp>
        <p:nvSpPr>
          <p:cNvPr id="306" name="Google Shape;306;p36"/>
          <p:cNvSpPr txBox="1"/>
          <p:nvPr/>
        </p:nvSpPr>
        <p:spPr>
          <a:xfrm>
            <a:off x="8283575" y="6524625"/>
            <a:ext cx="681037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图 4.14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谢林模型示意</a:t>
            </a:r>
            <a:endParaRPr/>
          </a:p>
        </p:txBody>
      </p:sp>
      <p:sp>
        <p:nvSpPr>
          <p:cNvPr id="312" name="Google Shape;312;p37"/>
          <p:cNvSpPr txBox="1"/>
          <p:nvPr>
            <p:ph idx="1" type="body"/>
          </p:nvPr>
        </p:nvSpPr>
        <p:spPr>
          <a:xfrm>
            <a:off x="457200" y="1484312"/>
            <a:ext cx="8229600" cy="1223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解释隔离现象（宏观，全局）并不一定是个人刻意选择（微观，局部）的结果</a:t>
            </a:r>
            <a:endParaRPr/>
          </a:p>
        </p:txBody>
      </p:sp>
      <p:pic>
        <p:nvPicPr>
          <p:cNvPr id="313" name="Google Shape;31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781300"/>
            <a:ext cx="9144000" cy="3532187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7"/>
          <p:cNvSpPr txBox="1"/>
          <p:nvPr/>
        </p:nvSpPr>
        <p:spPr>
          <a:xfrm>
            <a:off x="8388350" y="6381750"/>
            <a:ext cx="7143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4.15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8"/>
          <p:cNvSpPr txBox="1"/>
          <p:nvPr>
            <p:ph type="title"/>
          </p:nvPr>
        </p:nvSpPr>
        <p:spPr>
          <a:xfrm>
            <a:off x="6084887" y="274637"/>
            <a:ext cx="260191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谢林模型示意</a:t>
            </a:r>
            <a:endParaRPr/>
          </a:p>
        </p:txBody>
      </p:sp>
      <p:sp>
        <p:nvSpPr>
          <p:cNvPr id="320" name="Google Shape;320;p38"/>
          <p:cNvSpPr txBox="1"/>
          <p:nvPr>
            <p:ph idx="1" type="body"/>
          </p:nvPr>
        </p:nvSpPr>
        <p:spPr>
          <a:xfrm>
            <a:off x="0" y="3644900"/>
            <a:ext cx="3132137" cy="2952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每人有8个邻居，假设有3个同类就满意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不满意就搬家</a:t>
            </a:r>
            <a:endParaRPr/>
          </a:p>
        </p:txBody>
      </p:sp>
      <p:pic>
        <p:nvPicPr>
          <p:cNvPr id="321" name="Google Shape;32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940425" cy="349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59112" y="3457575"/>
            <a:ext cx="6084887" cy="3400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8"/>
          <p:cNvSpPr/>
          <p:nvPr/>
        </p:nvSpPr>
        <p:spPr>
          <a:xfrm>
            <a:off x="6084887" y="1700212"/>
            <a:ext cx="1295400" cy="865187"/>
          </a:xfrm>
          <a:prstGeom prst="leftArrow">
            <a:avLst>
              <a:gd fmla="val 7213" name="adj1"/>
              <a:gd fmla="val 50000" name="adj2"/>
            </a:avLst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32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初始</a:t>
            </a:r>
            <a:endParaRPr/>
          </a:p>
        </p:txBody>
      </p:sp>
      <p:sp>
        <p:nvSpPr>
          <p:cNvPr id="324" name="Google Shape;324;p38"/>
          <p:cNvSpPr/>
          <p:nvPr/>
        </p:nvSpPr>
        <p:spPr>
          <a:xfrm>
            <a:off x="7812087" y="2205037"/>
            <a:ext cx="1008062" cy="1223962"/>
          </a:xfrm>
          <a:prstGeom prst="downArrow">
            <a:avLst>
              <a:gd fmla="val 12705" name="adj1"/>
              <a:gd fmla="val 50000" name="adj2"/>
            </a:avLst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32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结果</a:t>
            </a:r>
            <a:endParaRPr/>
          </a:p>
        </p:txBody>
      </p:sp>
      <p:sp>
        <p:nvSpPr>
          <p:cNvPr id="325" name="Google Shape;325;p38"/>
          <p:cNvSpPr txBox="1"/>
          <p:nvPr/>
        </p:nvSpPr>
        <p:spPr>
          <a:xfrm>
            <a:off x="2339975" y="6524625"/>
            <a:ext cx="714375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4.16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谢林模型的运行（两次）</a:t>
            </a:r>
            <a:endParaRPr/>
          </a:p>
        </p:txBody>
      </p:sp>
      <p:sp>
        <p:nvSpPr>
          <p:cNvPr id="331" name="Google Shape;331;p39"/>
          <p:cNvSpPr txBox="1"/>
          <p:nvPr>
            <p:ph idx="1" type="body"/>
          </p:nvPr>
        </p:nvSpPr>
        <p:spPr>
          <a:xfrm>
            <a:off x="457200" y="6021387"/>
            <a:ext cx="82296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150＊150，各10000，t＝3；随机初始化</a:t>
            </a:r>
            <a:endParaRPr/>
          </a:p>
        </p:txBody>
      </p:sp>
      <p:pic>
        <p:nvPicPr>
          <p:cNvPr id="332" name="Google Shape;33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84312"/>
            <a:ext cx="9144000" cy="442753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9"/>
          <p:cNvSpPr txBox="1"/>
          <p:nvPr/>
        </p:nvSpPr>
        <p:spPr>
          <a:xfrm>
            <a:off x="8388350" y="5949950"/>
            <a:ext cx="7143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4.17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0"/>
          <p:cNvSpPr txBox="1"/>
          <p:nvPr>
            <p:ph type="title"/>
          </p:nvPr>
        </p:nvSpPr>
        <p:spPr>
          <a:xfrm>
            <a:off x="457200" y="274637"/>
            <a:ext cx="15938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T＝4</a:t>
            </a:r>
            <a:endParaRPr/>
          </a:p>
        </p:txBody>
      </p:sp>
      <p:pic>
        <p:nvPicPr>
          <p:cNvPr id="339" name="Google Shape;33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4075" y="0"/>
            <a:ext cx="7019925" cy="6938962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0"/>
          <p:cNvSpPr txBox="1"/>
          <p:nvPr/>
        </p:nvSpPr>
        <p:spPr>
          <a:xfrm>
            <a:off x="1403350" y="6553200"/>
            <a:ext cx="715962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图 4.18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要点</a:t>
            </a:r>
            <a:endParaRPr/>
          </a:p>
        </p:txBody>
      </p:sp>
      <p:sp>
        <p:nvSpPr>
          <p:cNvPr id="346" name="Google Shape;346;p41"/>
          <p:cNvSpPr txBox="1"/>
          <p:nvPr>
            <p:ph idx="1" type="body"/>
          </p:nvPr>
        </p:nvSpPr>
        <p:spPr>
          <a:xfrm>
            <a:off x="712787" y="1600200"/>
            <a:ext cx="7715250" cy="4637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同质性概念及其对社会网络的影响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社会网络中同质迹象的简单测度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基于社会归属网的概念，结合OSN数据分析，考察同质现象成因的方法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在同质性研究中的计算机模拟方法（以隔离为例）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同质现象的社会意义（利弊）？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