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jpg"/><Relationship Id="rId4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jpg"/><Relationship Id="rId4" Type="http://schemas.openxmlformats.org/officeDocument/2006/relationships/image" Target="../media/image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Relationship Id="rId4" Type="http://schemas.openxmlformats.org/officeDocument/2006/relationships/image" Target="../media/image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827087" y="836612"/>
            <a:ext cx="7561262" cy="331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社会网络中关系的</a:t>
            </a:r>
            <a:br>
              <a:rPr b="0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正负及其平衡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116012" y="4652962"/>
            <a:ext cx="6911975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（第5章）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95287" y="692150"/>
            <a:ext cx="5400675" cy="1920875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给定</a:t>
            </a:r>
            <a:r>
              <a:rPr b="1" i="0" lang="en-US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边的属性</a:t>
            </a: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下，既有的关系如何影响未知的或未来的关系？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3348037" y="4221162"/>
            <a:ext cx="5327650" cy="1938337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如何运用平衡原理对复杂关系进行抽象，对结构特征做进一步认识？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边的正负性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642937" y="1600200"/>
            <a:ext cx="8072437" cy="304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社会网络中，两个节点之间的关系（边）可能携带着各种各样的社会性含义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除了强弱以外，还有支持（＋）与反对（－），朋友（＋）与敌人（－）等利害关系 。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827087" y="4797425"/>
            <a:ext cx="76327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人和人之间如此，国和国之间的外交关系也如此，而且后者常常显现得更加明显（同盟条约、领土争端之类）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457200" y="274637"/>
            <a:ext cx="82296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三角关系中的结构平衡问题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5867400" y="1341437"/>
            <a:ext cx="3276600" cy="511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86" lvl="0" marL="2809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从社会心理学角度看，一个平衡的三角关系要么（＋＋＋），要么（－－＋）。 否则结构不平衡，即隐含有一种改变的力量（趋势）。</a:t>
            </a:r>
            <a:endParaRPr/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341437"/>
            <a:ext cx="5670550" cy="496728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6156325" y="6021387"/>
            <a:ext cx="24923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为什么婆媳关系难处？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539750" y="274637"/>
            <a:ext cx="81470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中、朝、韩关系</a:t>
            </a:r>
            <a:endParaRPr/>
          </a:p>
        </p:txBody>
      </p:sp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457200" y="1600200"/>
            <a:ext cx="8229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2012年7月8日凤凰卫视的节目中，韩国一个国际关系学者说：每当中国和韩国关系好的时候，南北关系也就趋好，中韩关系不好的时候，南北关系也就不好。</a:t>
            </a:r>
            <a:endParaRPr/>
          </a:p>
        </p:txBody>
      </p:sp>
      <p:sp>
        <p:nvSpPr>
          <p:cNvPr id="129" name="Google Shape;129;p19"/>
          <p:cNvSpPr/>
          <p:nvPr/>
        </p:nvSpPr>
        <p:spPr>
          <a:xfrm>
            <a:off x="2051050" y="4221162"/>
            <a:ext cx="1584325" cy="1368425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1979612" y="4508500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5435600" y="4221162"/>
            <a:ext cx="1512887" cy="1368425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3203575" y="4508500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133" name="Google Shape;133;p19"/>
          <p:cNvSpPr txBox="1"/>
          <p:nvPr/>
        </p:nvSpPr>
        <p:spPr>
          <a:xfrm>
            <a:off x="2627312" y="3789362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</a:t>
            </a:r>
            <a:endParaRPr/>
          </a:p>
        </p:txBody>
      </p:sp>
      <p:sp>
        <p:nvSpPr>
          <p:cNvPr id="134" name="Google Shape;134;p19"/>
          <p:cNvSpPr txBox="1"/>
          <p:nvPr/>
        </p:nvSpPr>
        <p:spPr>
          <a:xfrm>
            <a:off x="5940425" y="3789362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</a:t>
            </a:r>
            <a:endParaRPr/>
          </a:p>
        </p:txBody>
      </p:sp>
      <p:sp>
        <p:nvSpPr>
          <p:cNvPr id="135" name="Google Shape;135;p19"/>
          <p:cNvSpPr txBox="1"/>
          <p:nvPr/>
        </p:nvSpPr>
        <p:spPr>
          <a:xfrm>
            <a:off x="4932362" y="5445125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朝</a:t>
            </a:r>
            <a:endParaRPr/>
          </a:p>
        </p:txBody>
      </p:sp>
      <p:sp>
        <p:nvSpPr>
          <p:cNvPr id="136" name="Google Shape;136;p19"/>
          <p:cNvSpPr txBox="1"/>
          <p:nvPr/>
        </p:nvSpPr>
        <p:spPr>
          <a:xfrm>
            <a:off x="1547812" y="5445125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朝</a:t>
            </a:r>
            <a:endParaRPr/>
          </a:p>
        </p:txBody>
      </p:sp>
      <p:sp>
        <p:nvSpPr>
          <p:cNvPr id="137" name="Google Shape;137;p19"/>
          <p:cNvSpPr txBox="1"/>
          <p:nvPr/>
        </p:nvSpPr>
        <p:spPr>
          <a:xfrm>
            <a:off x="3635375" y="5445125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韩</a:t>
            </a:r>
            <a:endParaRPr/>
          </a:p>
        </p:txBody>
      </p:sp>
      <p:sp>
        <p:nvSpPr>
          <p:cNvPr id="138" name="Google Shape;138;p19"/>
          <p:cNvSpPr txBox="1"/>
          <p:nvPr/>
        </p:nvSpPr>
        <p:spPr>
          <a:xfrm>
            <a:off x="7019925" y="5445125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韩</a:t>
            </a:r>
            <a:endParaRPr/>
          </a:p>
        </p:txBody>
      </p:sp>
      <p:sp>
        <p:nvSpPr>
          <p:cNvPr id="139" name="Google Shape;139;p19"/>
          <p:cNvSpPr txBox="1"/>
          <p:nvPr/>
        </p:nvSpPr>
        <p:spPr>
          <a:xfrm>
            <a:off x="5292725" y="4508500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140" name="Google Shape;140;p19"/>
          <p:cNvSpPr txBox="1"/>
          <p:nvPr/>
        </p:nvSpPr>
        <p:spPr>
          <a:xfrm>
            <a:off x="2627312" y="5516562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141" name="Google Shape;141;p19"/>
          <p:cNvSpPr txBox="1"/>
          <p:nvPr/>
        </p:nvSpPr>
        <p:spPr>
          <a:xfrm>
            <a:off x="6588125" y="4581525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5940425" y="5589587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539750" y="274637"/>
            <a:ext cx="81470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钓鱼岛问题中的关系</a:t>
            </a:r>
            <a:endParaRPr/>
          </a:p>
        </p:txBody>
      </p:sp>
      <p:sp>
        <p:nvSpPr>
          <p:cNvPr id="148" name="Google Shape;148;p20"/>
          <p:cNvSpPr/>
          <p:nvPr/>
        </p:nvSpPr>
        <p:spPr>
          <a:xfrm>
            <a:off x="2051050" y="3213100"/>
            <a:ext cx="1584325" cy="1368425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2051050" y="3500437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150" name="Google Shape;150;p20"/>
          <p:cNvSpPr/>
          <p:nvPr/>
        </p:nvSpPr>
        <p:spPr>
          <a:xfrm>
            <a:off x="5435600" y="3213100"/>
            <a:ext cx="1512887" cy="1368425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3203575" y="3500437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2411412" y="2420937"/>
            <a:ext cx="8651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中国大陆</a:t>
            </a:r>
            <a:endParaRPr/>
          </a:p>
        </p:txBody>
      </p:sp>
      <p:sp>
        <p:nvSpPr>
          <p:cNvPr id="153" name="Google Shape;153;p20"/>
          <p:cNvSpPr txBox="1"/>
          <p:nvPr/>
        </p:nvSpPr>
        <p:spPr>
          <a:xfrm>
            <a:off x="5940425" y="2781300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</a:t>
            </a:r>
            <a:endParaRPr/>
          </a:p>
        </p:txBody>
      </p:sp>
      <p:sp>
        <p:nvSpPr>
          <p:cNvPr id="154" name="Google Shape;154;p20"/>
          <p:cNvSpPr txBox="1"/>
          <p:nvPr/>
        </p:nvSpPr>
        <p:spPr>
          <a:xfrm>
            <a:off x="4932362" y="4437062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日</a:t>
            </a:r>
            <a:endParaRPr/>
          </a:p>
        </p:txBody>
      </p:sp>
      <p:sp>
        <p:nvSpPr>
          <p:cNvPr id="155" name="Google Shape;155;p20"/>
          <p:cNvSpPr txBox="1"/>
          <p:nvPr/>
        </p:nvSpPr>
        <p:spPr>
          <a:xfrm>
            <a:off x="1187450" y="4437062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日本</a:t>
            </a:r>
            <a:endParaRPr/>
          </a:p>
        </p:txBody>
      </p:sp>
      <p:sp>
        <p:nvSpPr>
          <p:cNvPr id="156" name="Google Shape;156;p20"/>
          <p:cNvSpPr txBox="1"/>
          <p:nvPr/>
        </p:nvSpPr>
        <p:spPr>
          <a:xfrm>
            <a:off x="3635375" y="4437062"/>
            <a:ext cx="100806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中国台湾</a:t>
            </a:r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7019925" y="4437062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美</a:t>
            </a:r>
            <a:endParaRPr/>
          </a:p>
        </p:txBody>
      </p:sp>
      <p:sp>
        <p:nvSpPr>
          <p:cNvPr id="158" name="Google Shape;158;p20"/>
          <p:cNvSpPr txBox="1"/>
          <p:nvPr/>
        </p:nvSpPr>
        <p:spPr>
          <a:xfrm>
            <a:off x="5364162" y="3500437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2627312" y="4508500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6588125" y="3573462"/>
            <a:ext cx="5048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161" name="Google Shape;161;p20"/>
          <p:cNvSpPr txBox="1"/>
          <p:nvPr/>
        </p:nvSpPr>
        <p:spPr>
          <a:xfrm>
            <a:off x="5940425" y="4581525"/>
            <a:ext cx="5032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社会网络（图）的结构平衡</a:t>
            </a:r>
            <a:endParaRPr/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0" y="5084762"/>
            <a:ext cx="9144000" cy="1657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4487" lvl="0" marL="6238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定义：（完全）图的结构是平衡的，若其中</a:t>
            </a:r>
            <a:r>
              <a:rPr b="1" i="0" lang="en-US" sz="3200" u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所有</a:t>
            </a: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三角关系都是平衡的（即每个三角关系要么3＋，要么1＋和2－）。</a:t>
            </a:r>
            <a:endParaRPr/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3150" y="1606550"/>
            <a:ext cx="7027862" cy="3332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钓鱼岛问题中的关系</a:t>
            </a:r>
            <a:endParaRPr/>
          </a:p>
        </p:txBody>
      </p:sp>
      <p:sp>
        <p:nvSpPr>
          <p:cNvPr id="174" name="Google Shape;174;p22"/>
          <p:cNvSpPr/>
          <p:nvPr/>
        </p:nvSpPr>
        <p:spPr>
          <a:xfrm>
            <a:off x="4284662" y="1700212"/>
            <a:ext cx="431800" cy="433387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4284662" y="3644900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6227762" y="5013325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2"/>
          <p:cNvSpPr/>
          <p:nvPr/>
        </p:nvSpPr>
        <p:spPr>
          <a:xfrm>
            <a:off x="2411412" y="5013325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22"/>
          <p:cNvCxnSpPr/>
          <p:nvPr/>
        </p:nvCxnSpPr>
        <p:spPr>
          <a:xfrm flipH="1">
            <a:off x="2781300" y="2070100"/>
            <a:ext cx="1565275" cy="3006725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79" name="Google Shape;179;p22"/>
          <p:cNvCxnSpPr/>
          <p:nvPr/>
        </p:nvCxnSpPr>
        <p:spPr>
          <a:xfrm flipH="1">
            <a:off x="2843212" y="4013200"/>
            <a:ext cx="1503362" cy="1216025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0" name="Google Shape;180;p22"/>
          <p:cNvCxnSpPr/>
          <p:nvPr/>
        </p:nvCxnSpPr>
        <p:spPr>
          <a:xfrm>
            <a:off x="4500562" y="2133600"/>
            <a:ext cx="0" cy="1511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1" name="Google Shape;181;p22"/>
          <p:cNvCxnSpPr/>
          <p:nvPr/>
        </p:nvCxnSpPr>
        <p:spPr>
          <a:xfrm>
            <a:off x="4652962" y="4013200"/>
            <a:ext cx="1566862" cy="1135062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2" name="Google Shape;182;p22"/>
          <p:cNvCxnSpPr/>
          <p:nvPr/>
        </p:nvCxnSpPr>
        <p:spPr>
          <a:xfrm rot="10800000">
            <a:off x="2843212" y="5229225"/>
            <a:ext cx="338455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3" name="Google Shape;183;p22"/>
          <p:cNvCxnSpPr/>
          <p:nvPr/>
        </p:nvCxnSpPr>
        <p:spPr>
          <a:xfrm>
            <a:off x="4652962" y="2070100"/>
            <a:ext cx="1638300" cy="3006725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84" name="Google Shape;184;p22"/>
          <p:cNvSpPr txBox="1"/>
          <p:nvPr/>
        </p:nvSpPr>
        <p:spPr>
          <a:xfrm>
            <a:off x="3059112" y="2997200"/>
            <a:ext cx="4333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185" name="Google Shape;185;p22"/>
          <p:cNvSpPr txBox="1"/>
          <p:nvPr/>
        </p:nvSpPr>
        <p:spPr>
          <a:xfrm>
            <a:off x="4284662" y="5229225"/>
            <a:ext cx="57467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186" name="Google Shape;186;p22"/>
          <p:cNvSpPr txBox="1"/>
          <p:nvPr/>
        </p:nvSpPr>
        <p:spPr>
          <a:xfrm>
            <a:off x="5435600" y="2997200"/>
            <a:ext cx="57626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187" name="Google Shape;187;p22"/>
          <p:cNvSpPr txBox="1"/>
          <p:nvPr/>
        </p:nvSpPr>
        <p:spPr>
          <a:xfrm>
            <a:off x="3419475" y="4292600"/>
            <a:ext cx="4318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188" name="Google Shape;188;p22"/>
          <p:cNvSpPr txBox="1"/>
          <p:nvPr/>
        </p:nvSpPr>
        <p:spPr>
          <a:xfrm>
            <a:off x="4427537" y="2781300"/>
            <a:ext cx="431800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189" name="Google Shape;189;p22"/>
          <p:cNvSpPr txBox="1"/>
          <p:nvPr/>
        </p:nvSpPr>
        <p:spPr>
          <a:xfrm>
            <a:off x="5076825" y="4076700"/>
            <a:ext cx="4318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190" name="Google Shape;190;p22"/>
          <p:cNvSpPr txBox="1"/>
          <p:nvPr/>
        </p:nvSpPr>
        <p:spPr>
          <a:xfrm>
            <a:off x="3419475" y="1484312"/>
            <a:ext cx="8620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中国大陆</a:t>
            </a: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1500187" y="4868862"/>
            <a:ext cx="909637" cy="831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中国台湾</a:t>
            </a:r>
            <a:endParaRPr/>
          </a:p>
        </p:txBody>
      </p:sp>
      <p:sp>
        <p:nvSpPr>
          <p:cNvPr id="192" name="Google Shape;192;p22"/>
          <p:cNvSpPr txBox="1"/>
          <p:nvPr/>
        </p:nvSpPr>
        <p:spPr>
          <a:xfrm>
            <a:off x="4140200" y="4076700"/>
            <a:ext cx="8651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美国</a:t>
            </a:r>
            <a:endParaRPr/>
          </a:p>
        </p:txBody>
      </p:sp>
      <p:sp>
        <p:nvSpPr>
          <p:cNvPr id="193" name="Google Shape;193;p22"/>
          <p:cNvSpPr txBox="1"/>
          <p:nvPr/>
        </p:nvSpPr>
        <p:spPr>
          <a:xfrm>
            <a:off x="6659562" y="5013325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日本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东北亚岛屿问题中的关系</a:t>
            </a:r>
            <a:endParaRPr/>
          </a:p>
        </p:txBody>
      </p:sp>
      <p:sp>
        <p:nvSpPr>
          <p:cNvPr id="199" name="Google Shape;199;p23"/>
          <p:cNvSpPr/>
          <p:nvPr/>
        </p:nvSpPr>
        <p:spPr>
          <a:xfrm>
            <a:off x="3276600" y="1557337"/>
            <a:ext cx="431800" cy="433387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3708400" y="5805487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6227762" y="4868862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1979612" y="3860800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p23"/>
          <p:cNvCxnSpPr/>
          <p:nvPr/>
        </p:nvCxnSpPr>
        <p:spPr>
          <a:xfrm flipH="1">
            <a:off x="2347912" y="1927225"/>
            <a:ext cx="990600" cy="1997075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04" name="Google Shape;204;p23"/>
          <p:cNvCxnSpPr/>
          <p:nvPr/>
        </p:nvCxnSpPr>
        <p:spPr>
          <a:xfrm rot="10800000">
            <a:off x="2347912" y="4229100"/>
            <a:ext cx="1423987" cy="1639887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05" name="Google Shape;205;p23"/>
          <p:cNvCxnSpPr/>
          <p:nvPr/>
        </p:nvCxnSpPr>
        <p:spPr>
          <a:xfrm>
            <a:off x="3492500" y="1990725"/>
            <a:ext cx="431800" cy="3814762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06" name="Google Shape;206;p23"/>
          <p:cNvCxnSpPr/>
          <p:nvPr/>
        </p:nvCxnSpPr>
        <p:spPr>
          <a:xfrm flipH="1" rot="10800000">
            <a:off x="4140200" y="5237162"/>
            <a:ext cx="2151062" cy="784225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07" name="Google Shape;207;p23"/>
          <p:cNvCxnSpPr/>
          <p:nvPr/>
        </p:nvCxnSpPr>
        <p:spPr>
          <a:xfrm rot="10800000">
            <a:off x="2411412" y="4076700"/>
            <a:ext cx="3816350" cy="1008062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08" name="Google Shape;208;p23"/>
          <p:cNvCxnSpPr/>
          <p:nvPr/>
        </p:nvCxnSpPr>
        <p:spPr>
          <a:xfrm>
            <a:off x="3644900" y="1927225"/>
            <a:ext cx="2646362" cy="3005137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09" name="Google Shape;209;p23"/>
          <p:cNvSpPr txBox="1"/>
          <p:nvPr/>
        </p:nvSpPr>
        <p:spPr>
          <a:xfrm>
            <a:off x="2339975" y="2565400"/>
            <a:ext cx="4333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10" name="Google Shape;210;p23"/>
          <p:cNvSpPr txBox="1"/>
          <p:nvPr/>
        </p:nvSpPr>
        <p:spPr>
          <a:xfrm>
            <a:off x="4067175" y="4149725"/>
            <a:ext cx="50482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11" name="Google Shape;211;p23"/>
          <p:cNvSpPr txBox="1"/>
          <p:nvPr/>
        </p:nvSpPr>
        <p:spPr>
          <a:xfrm>
            <a:off x="4859337" y="3068637"/>
            <a:ext cx="57626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12" name="Google Shape;212;p23"/>
          <p:cNvSpPr txBox="1"/>
          <p:nvPr/>
        </p:nvSpPr>
        <p:spPr>
          <a:xfrm>
            <a:off x="3492500" y="4652962"/>
            <a:ext cx="4318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213" name="Google Shape;213;p23"/>
          <p:cNvSpPr txBox="1"/>
          <p:nvPr/>
        </p:nvSpPr>
        <p:spPr>
          <a:xfrm>
            <a:off x="2555875" y="4868862"/>
            <a:ext cx="503237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214" name="Google Shape;214;p23"/>
          <p:cNvSpPr txBox="1"/>
          <p:nvPr/>
        </p:nvSpPr>
        <p:spPr>
          <a:xfrm>
            <a:off x="5003800" y="5661025"/>
            <a:ext cx="8636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2339975" y="1412875"/>
            <a:ext cx="8620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中国大陆</a:t>
            </a:r>
            <a:endParaRPr/>
          </a:p>
        </p:txBody>
      </p:sp>
      <p:sp>
        <p:nvSpPr>
          <p:cNvPr id="216" name="Google Shape;216;p23"/>
          <p:cNvSpPr txBox="1"/>
          <p:nvPr/>
        </p:nvSpPr>
        <p:spPr>
          <a:xfrm>
            <a:off x="1116012" y="3716337"/>
            <a:ext cx="909637" cy="831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中国台湾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3419475" y="6237287"/>
            <a:ext cx="8651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美国</a:t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6659562" y="5013325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日本</a:t>
            </a:r>
            <a:endParaRPr/>
          </a:p>
        </p:txBody>
      </p:sp>
      <p:sp>
        <p:nvSpPr>
          <p:cNvPr id="219" name="Google Shape;219;p23"/>
          <p:cNvSpPr/>
          <p:nvPr/>
        </p:nvSpPr>
        <p:spPr>
          <a:xfrm>
            <a:off x="6011862" y="2205037"/>
            <a:ext cx="431800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0" name="Google Shape;220;p23"/>
          <p:cNvCxnSpPr/>
          <p:nvPr/>
        </p:nvCxnSpPr>
        <p:spPr>
          <a:xfrm rot="10800000">
            <a:off x="3708400" y="1773237"/>
            <a:ext cx="2366962" cy="4953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21" name="Google Shape;221;p23"/>
          <p:cNvCxnSpPr/>
          <p:nvPr/>
        </p:nvCxnSpPr>
        <p:spPr>
          <a:xfrm rot="10800000">
            <a:off x="6227762" y="2636837"/>
            <a:ext cx="215900" cy="2232025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22" name="Google Shape;222;p23"/>
          <p:cNvCxnSpPr/>
          <p:nvPr/>
        </p:nvCxnSpPr>
        <p:spPr>
          <a:xfrm flipH="1">
            <a:off x="2339975" y="2420937"/>
            <a:ext cx="3671887" cy="15748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23" name="Google Shape;223;p23"/>
          <p:cNvCxnSpPr/>
          <p:nvPr/>
        </p:nvCxnSpPr>
        <p:spPr>
          <a:xfrm flipH="1">
            <a:off x="4076700" y="2573337"/>
            <a:ext cx="1998662" cy="329565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24" name="Google Shape;224;p23"/>
          <p:cNvSpPr txBox="1"/>
          <p:nvPr/>
        </p:nvSpPr>
        <p:spPr>
          <a:xfrm>
            <a:off x="6372225" y="1989137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韩国</a:t>
            </a:r>
            <a:endParaRPr/>
          </a:p>
        </p:txBody>
      </p:sp>
      <p:sp>
        <p:nvSpPr>
          <p:cNvPr id="225" name="Google Shape;225;p23"/>
          <p:cNvSpPr txBox="1"/>
          <p:nvPr/>
        </p:nvSpPr>
        <p:spPr>
          <a:xfrm>
            <a:off x="6300787" y="3284537"/>
            <a:ext cx="503237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26" name="Google Shape;226;p23"/>
          <p:cNvSpPr txBox="1"/>
          <p:nvPr/>
        </p:nvSpPr>
        <p:spPr>
          <a:xfrm>
            <a:off x="4500562" y="4941887"/>
            <a:ext cx="792162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4716462" y="1557337"/>
            <a:ext cx="4333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3779837" y="2708275"/>
            <a:ext cx="4333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一般地，我们可以回答</a:t>
            </a:r>
            <a:endParaRPr/>
          </a:p>
        </p:txBody>
      </p:sp>
      <p:sp>
        <p:nvSpPr>
          <p:cNvPr id="234" name="Google Shape;234;p24"/>
          <p:cNvSpPr txBox="1"/>
          <p:nvPr>
            <p:ph idx="1" type="body"/>
          </p:nvPr>
        </p:nvSpPr>
        <p:spPr>
          <a:xfrm>
            <a:off x="457200" y="1600200"/>
            <a:ext cx="822960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“你朋友的敌人的朋友的朋友”更可能是你的朋友还是敌人？</a:t>
            </a:r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1258887" y="5589587"/>
            <a:ext cx="431800" cy="433387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4"/>
          <p:cNvSpPr/>
          <p:nvPr/>
        </p:nvSpPr>
        <p:spPr>
          <a:xfrm>
            <a:off x="2051050" y="3716337"/>
            <a:ext cx="433387" cy="433387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4"/>
          <p:cNvSpPr/>
          <p:nvPr/>
        </p:nvSpPr>
        <p:spPr>
          <a:xfrm>
            <a:off x="5940425" y="3644900"/>
            <a:ext cx="431800" cy="433387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4067175" y="3213100"/>
            <a:ext cx="433387" cy="431800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6804025" y="5732462"/>
            <a:ext cx="431800" cy="433387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24"/>
          <p:cNvCxnSpPr/>
          <p:nvPr/>
        </p:nvCxnSpPr>
        <p:spPr>
          <a:xfrm flipH="1" rot="10800000">
            <a:off x="1628775" y="4086225"/>
            <a:ext cx="485775" cy="1566862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1" name="Google Shape;241;p24"/>
          <p:cNvCxnSpPr/>
          <p:nvPr/>
        </p:nvCxnSpPr>
        <p:spPr>
          <a:xfrm flipH="1" rot="10800000">
            <a:off x="2484437" y="3429000"/>
            <a:ext cx="1582737" cy="504825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2" name="Google Shape;242;p24"/>
          <p:cNvCxnSpPr/>
          <p:nvPr/>
        </p:nvCxnSpPr>
        <p:spPr>
          <a:xfrm>
            <a:off x="6308725" y="4014787"/>
            <a:ext cx="558800" cy="1781175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3" name="Google Shape;243;p24"/>
          <p:cNvCxnSpPr/>
          <p:nvPr/>
        </p:nvCxnSpPr>
        <p:spPr>
          <a:xfrm>
            <a:off x="4500562" y="3429000"/>
            <a:ext cx="1439862" cy="433387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4" name="Google Shape;244;p24"/>
          <p:cNvCxnSpPr/>
          <p:nvPr/>
        </p:nvCxnSpPr>
        <p:spPr>
          <a:xfrm>
            <a:off x="4437062" y="3581400"/>
            <a:ext cx="2430462" cy="2214562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5" name="Google Shape;245;p24"/>
          <p:cNvCxnSpPr/>
          <p:nvPr/>
        </p:nvCxnSpPr>
        <p:spPr>
          <a:xfrm>
            <a:off x="2420937" y="4086225"/>
            <a:ext cx="4383087" cy="1863725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6" name="Google Shape;246;p24"/>
          <p:cNvCxnSpPr/>
          <p:nvPr/>
        </p:nvCxnSpPr>
        <p:spPr>
          <a:xfrm>
            <a:off x="1690687" y="5805487"/>
            <a:ext cx="5113337" cy="144462"/>
          </a:xfrm>
          <a:prstGeom prst="straightConnector1">
            <a:avLst/>
          </a:prstGeom>
          <a:noFill/>
          <a:ln cap="flat" cmpd="sng" w="38100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47" name="Google Shape;247;p24"/>
          <p:cNvSpPr txBox="1"/>
          <p:nvPr/>
        </p:nvSpPr>
        <p:spPr>
          <a:xfrm>
            <a:off x="6588125" y="4581525"/>
            <a:ext cx="431800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48" name="Google Shape;248;p24"/>
          <p:cNvSpPr txBox="1"/>
          <p:nvPr/>
        </p:nvSpPr>
        <p:spPr>
          <a:xfrm>
            <a:off x="1331912" y="4365625"/>
            <a:ext cx="431800" cy="52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49" name="Google Shape;249;p24"/>
          <p:cNvSpPr txBox="1"/>
          <p:nvPr/>
        </p:nvSpPr>
        <p:spPr>
          <a:xfrm>
            <a:off x="3059112" y="3068637"/>
            <a:ext cx="4333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50" name="Google Shape;250;p24"/>
          <p:cNvSpPr txBox="1"/>
          <p:nvPr/>
        </p:nvSpPr>
        <p:spPr>
          <a:xfrm>
            <a:off x="5148262" y="3213100"/>
            <a:ext cx="50323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51" name="Google Shape;251;p24"/>
          <p:cNvSpPr txBox="1"/>
          <p:nvPr/>
        </p:nvSpPr>
        <p:spPr>
          <a:xfrm>
            <a:off x="5508625" y="4221162"/>
            <a:ext cx="4318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52" name="Google Shape;252;p24"/>
          <p:cNvSpPr txBox="1"/>
          <p:nvPr/>
        </p:nvSpPr>
        <p:spPr>
          <a:xfrm>
            <a:off x="3779837" y="4292600"/>
            <a:ext cx="4318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53" name="Google Shape;253;p24"/>
          <p:cNvSpPr txBox="1"/>
          <p:nvPr/>
        </p:nvSpPr>
        <p:spPr>
          <a:xfrm>
            <a:off x="3635375" y="5157787"/>
            <a:ext cx="4318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平衡定理</a:t>
            </a:r>
            <a:endParaRPr/>
          </a:p>
        </p:txBody>
      </p:sp>
      <p:sp>
        <p:nvSpPr>
          <p:cNvPr id="259" name="Google Shape;259;p25"/>
          <p:cNvSpPr txBox="1"/>
          <p:nvPr>
            <p:ph idx="1" type="body"/>
          </p:nvPr>
        </p:nvSpPr>
        <p:spPr>
          <a:xfrm>
            <a:off x="0" y="1341437"/>
            <a:ext cx="9144000" cy="331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4487" lvl="0" marL="6238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一个标记（＋／－）的完全图是平衡的，则要么它的所有节点两两都是朋友，要么它的节点可以被分为两组，X和Y，其中X组内的节点两两都是‘＋’关系，Y组内的节点两两也都是‘＋’关系，而X组中的每个节点与Y组中每个节点之间都是‘－’关系。</a:t>
            </a:r>
            <a:endParaRPr/>
          </a:p>
        </p:txBody>
      </p:sp>
      <p:pic>
        <p:nvPicPr>
          <p:cNvPr descr="5.3.JPG" id="260" name="Google Shape;26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350" y="4508500"/>
            <a:ext cx="6315075" cy="21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6"/>
          <p:cNvSpPr txBox="1"/>
          <p:nvPr>
            <p:ph type="title"/>
          </p:nvPr>
        </p:nvSpPr>
        <p:spPr>
          <a:xfrm>
            <a:off x="1763712" y="274637"/>
            <a:ext cx="568801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均衡定理的证明</a:t>
            </a:r>
            <a:endParaRPr/>
          </a:p>
        </p:txBody>
      </p:sp>
      <p:pic>
        <p:nvPicPr>
          <p:cNvPr id="266" name="Google Shape;2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2587" y="1697037"/>
            <a:ext cx="5838825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6"/>
          <p:cNvSpPr txBox="1"/>
          <p:nvPr>
            <p:ph idx="1" type="body"/>
          </p:nvPr>
        </p:nvSpPr>
        <p:spPr>
          <a:xfrm>
            <a:off x="468312" y="5300662"/>
            <a:ext cx="7488237" cy="125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4487" lvl="0" marL="6238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满足前述划分性质的图符合平衡定义</a:t>
            </a:r>
            <a:endParaRPr/>
          </a:p>
          <a:p>
            <a:pPr indent="-344487" lvl="0" marL="623887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符合平衡定义的图一定满足前述性质</a:t>
            </a:r>
            <a:endParaRPr/>
          </a:p>
        </p:txBody>
      </p:sp>
      <p:sp>
        <p:nvSpPr>
          <p:cNvPr id="268" name="Google Shape;268;p26"/>
          <p:cNvSpPr/>
          <p:nvPr/>
        </p:nvSpPr>
        <p:spPr>
          <a:xfrm>
            <a:off x="539750" y="404812"/>
            <a:ext cx="1060450" cy="914400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6"/>
          <p:cNvSpPr/>
          <p:nvPr/>
        </p:nvSpPr>
        <p:spPr>
          <a:xfrm>
            <a:off x="7596187" y="404812"/>
            <a:ext cx="1060450" cy="914400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>
            <a:off x="900112" y="1268412"/>
            <a:ext cx="3587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71" name="Google Shape;271;p26"/>
          <p:cNvSpPr txBox="1"/>
          <p:nvPr/>
        </p:nvSpPr>
        <p:spPr>
          <a:xfrm>
            <a:off x="468312" y="620712"/>
            <a:ext cx="3587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72" name="Google Shape;272;p26"/>
          <p:cNvSpPr txBox="1"/>
          <p:nvPr/>
        </p:nvSpPr>
        <p:spPr>
          <a:xfrm>
            <a:off x="1258887" y="620712"/>
            <a:ext cx="3603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73" name="Google Shape;273;p26"/>
          <p:cNvSpPr txBox="1"/>
          <p:nvPr/>
        </p:nvSpPr>
        <p:spPr>
          <a:xfrm>
            <a:off x="7956550" y="1268412"/>
            <a:ext cx="3603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274" name="Google Shape;274;p26"/>
          <p:cNvSpPr txBox="1"/>
          <p:nvPr/>
        </p:nvSpPr>
        <p:spPr>
          <a:xfrm>
            <a:off x="8316912" y="620712"/>
            <a:ext cx="2873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75" name="Google Shape;275;p26"/>
          <p:cNvSpPr txBox="1"/>
          <p:nvPr/>
        </p:nvSpPr>
        <p:spPr>
          <a:xfrm>
            <a:off x="7524750" y="620712"/>
            <a:ext cx="2873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276" name="Google Shape;276;p26"/>
          <p:cNvSpPr txBox="1"/>
          <p:nvPr/>
        </p:nvSpPr>
        <p:spPr>
          <a:xfrm rot="5400000">
            <a:off x="5914231" y="3744118"/>
            <a:ext cx="4679950" cy="738187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从局部性质到全局状态</a:t>
            </a:r>
            <a:endParaRPr/>
          </a:p>
        </p:txBody>
      </p:sp>
      <p:sp>
        <p:nvSpPr>
          <p:cNvPr id="277" name="Google Shape;277;p26"/>
          <p:cNvSpPr txBox="1"/>
          <p:nvPr/>
        </p:nvSpPr>
        <p:spPr>
          <a:xfrm>
            <a:off x="395287" y="1700212"/>
            <a:ext cx="1008062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第一点显然，此图用于说明第二点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"/>
          <p:cNvSpPr txBox="1"/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平衡定理在国际关系分析中的应用</a:t>
            </a:r>
            <a:endParaRPr/>
          </a:p>
        </p:txBody>
      </p:sp>
      <p:pic>
        <p:nvPicPr>
          <p:cNvPr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981075"/>
            <a:ext cx="8637587" cy="5761037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7"/>
          <p:cNvSpPr txBox="1"/>
          <p:nvPr/>
        </p:nvSpPr>
        <p:spPr>
          <a:xfrm>
            <a:off x="5795962" y="3429000"/>
            <a:ext cx="3024187" cy="3698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奥匈与俄国也就不能稳定</a:t>
            </a:r>
            <a:endParaRPr/>
          </a:p>
        </p:txBody>
      </p:sp>
      <p:sp>
        <p:nvSpPr>
          <p:cNvPr id="285" name="Google Shape;285;p27"/>
          <p:cNvSpPr txBox="1"/>
          <p:nvPr/>
        </p:nvSpPr>
        <p:spPr>
          <a:xfrm>
            <a:off x="6948487" y="6381750"/>
            <a:ext cx="1584325" cy="3698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促成新的联盟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弱平衡网络</a:t>
            </a:r>
            <a:endParaRPr/>
          </a:p>
        </p:txBody>
      </p:sp>
      <p:sp>
        <p:nvSpPr>
          <p:cNvPr id="291" name="Google Shape;291;p28"/>
          <p:cNvSpPr txBox="1"/>
          <p:nvPr>
            <p:ph idx="1" type="body"/>
          </p:nvPr>
        </p:nvSpPr>
        <p:spPr>
          <a:xfrm>
            <a:off x="0" y="1196975"/>
            <a:ext cx="9144000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4487" lvl="0" marL="6238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注意到在平衡网络中排除的两种三角关系在社会关系的含义（分量）上是有区别的</a:t>
            </a:r>
            <a:endParaRPr/>
          </a:p>
          <a:p>
            <a:pPr indent="-287337" lvl="1" marL="1023937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改变（－、－、－）的动力弱一些</a:t>
            </a:r>
            <a:endParaRPr/>
          </a:p>
          <a:p>
            <a:pPr indent="-287337" lvl="1" marL="1023937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改变（＋、＋、－）的动力强一些</a:t>
            </a:r>
            <a:endParaRPr/>
          </a:p>
          <a:p>
            <a:pPr indent="-344487" lvl="0" marL="623887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弱平衡网络：</a:t>
            </a:r>
            <a:r>
              <a:rPr b="1" i="0" lang="en-US" sz="3200" u="non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标记的完全图中不存在（＋、＋、－）三角关系的网络</a:t>
            </a:r>
            <a:endParaRPr/>
          </a:p>
          <a:p>
            <a:pPr indent="-287337" lvl="1" marL="1023937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即，我们放松了对平衡的要求</a:t>
            </a:r>
            <a:endParaRPr/>
          </a:p>
          <a:p>
            <a:pPr indent="-344487" lvl="0" marL="623887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弱平衡网络，也有类似于平衡定理那样的性质</a:t>
            </a:r>
            <a:endParaRPr/>
          </a:p>
          <a:p>
            <a:pPr indent="-344487" lvl="0" marL="623887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节点可分成</a:t>
            </a:r>
            <a:r>
              <a:rPr b="1" i="0" lang="en-US" sz="36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若干组</a:t>
            </a: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，组内均为朋友（＋），组间均为敌人（－）</a:t>
            </a: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9"/>
          <p:cNvSpPr txBox="1"/>
          <p:nvPr>
            <p:ph type="title"/>
          </p:nvPr>
        </p:nvSpPr>
        <p:spPr>
          <a:xfrm>
            <a:off x="1908175" y="115887"/>
            <a:ext cx="5184775" cy="865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弱平衡性质的证明</a:t>
            </a:r>
            <a:endParaRPr/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912" y="1125537"/>
            <a:ext cx="6862762" cy="40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9"/>
          <p:cNvSpPr txBox="1"/>
          <p:nvPr>
            <p:ph idx="1" type="body"/>
          </p:nvPr>
        </p:nvSpPr>
        <p:spPr>
          <a:xfrm>
            <a:off x="0" y="5300662"/>
            <a:ext cx="9144000" cy="136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从一个节点开始，一个个“剥离”</a:t>
            </a: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满足要求</a:t>
            </a: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的节点组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图中考虑任意节点A，将它的朋友和敌人分开，考察朋友组内与跨组的边的性质，暂时不管敌人组内的边的性质</a:t>
            </a:r>
            <a:endParaRPr/>
          </a:p>
        </p:txBody>
      </p:sp>
      <p:sp>
        <p:nvSpPr>
          <p:cNvPr id="299" name="Google Shape;299;p29"/>
          <p:cNvSpPr/>
          <p:nvPr/>
        </p:nvSpPr>
        <p:spPr>
          <a:xfrm>
            <a:off x="179387" y="115887"/>
            <a:ext cx="1060450" cy="914400"/>
          </a:xfrm>
          <a:prstGeom prst="triangle">
            <a:avLst>
              <a:gd fmla="val 50000" name="adj"/>
            </a:avLst>
          </a:prstGeom>
          <a:noFill/>
          <a:ln cap="flat" cmpd="sng" w="317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9"/>
          <p:cNvSpPr txBox="1"/>
          <p:nvPr/>
        </p:nvSpPr>
        <p:spPr>
          <a:xfrm>
            <a:off x="539750" y="979487"/>
            <a:ext cx="3587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301" name="Google Shape;301;p29"/>
          <p:cNvSpPr txBox="1"/>
          <p:nvPr/>
        </p:nvSpPr>
        <p:spPr>
          <a:xfrm>
            <a:off x="107950" y="331787"/>
            <a:ext cx="3587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302" name="Google Shape;302;p29"/>
          <p:cNvSpPr txBox="1"/>
          <p:nvPr/>
        </p:nvSpPr>
        <p:spPr>
          <a:xfrm>
            <a:off x="898525" y="331787"/>
            <a:ext cx="3603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303" name="Google Shape;303;p29"/>
          <p:cNvSpPr/>
          <p:nvPr/>
        </p:nvSpPr>
        <p:spPr>
          <a:xfrm>
            <a:off x="323850" y="1341437"/>
            <a:ext cx="719137" cy="1079500"/>
          </a:xfrm>
          <a:prstGeom prst="upArrow">
            <a:avLst>
              <a:gd fmla="val 7195" name="adj1"/>
              <a:gd fmla="val 50000" name="adj2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1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不存在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0"/>
          <p:cNvSpPr txBox="1"/>
          <p:nvPr>
            <p:ph idx="1" type="body"/>
          </p:nvPr>
        </p:nvSpPr>
        <p:spPr>
          <a:xfrm>
            <a:off x="457200" y="4941887"/>
            <a:ext cx="8229600" cy="1184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175"/>
            <a:ext cx="9144000" cy="6877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1" name="Google Shape;311;p30"/>
          <p:cNvCxnSpPr/>
          <p:nvPr/>
        </p:nvCxnSpPr>
        <p:spPr>
          <a:xfrm rot="10800000">
            <a:off x="2411412" y="3357562"/>
            <a:ext cx="576262" cy="1727200"/>
          </a:xfrm>
          <a:prstGeom prst="straightConnector1">
            <a:avLst/>
          </a:prstGeom>
          <a:noFill/>
          <a:ln cap="flat" cmpd="sng" w="38100">
            <a:solidFill>
              <a:srgbClr val="800000"/>
            </a:solidFill>
            <a:prstDash val="solid"/>
            <a:miter lim="8000"/>
            <a:headEnd len="med" w="med" type="oval"/>
            <a:tailEnd len="med" w="med" type="oval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12" name="Google Shape;312;p30"/>
          <p:cNvCxnSpPr/>
          <p:nvPr/>
        </p:nvCxnSpPr>
        <p:spPr>
          <a:xfrm rot="10800000">
            <a:off x="6372225" y="2492375"/>
            <a:ext cx="720725" cy="360362"/>
          </a:xfrm>
          <a:prstGeom prst="straightConnector1">
            <a:avLst/>
          </a:prstGeom>
          <a:noFill/>
          <a:ln cap="flat" cmpd="sng" w="38100">
            <a:solidFill>
              <a:srgbClr val="800000"/>
            </a:solidFill>
            <a:prstDash val="solid"/>
            <a:miter lim="8000"/>
            <a:headEnd len="med" w="med" type="oval"/>
            <a:tailEnd len="med" w="med" type="oval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313" name="Google Shape;313;p30"/>
          <p:cNvSpPr txBox="1"/>
          <p:nvPr/>
        </p:nvSpPr>
        <p:spPr>
          <a:xfrm>
            <a:off x="2268537" y="4149725"/>
            <a:ext cx="28733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－</a:t>
            </a:r>
            <a:endParaRPr/>
          </a:p>
        </p:txBody>
      </p:sp>
      <p:sp>
        <p:nvSpPr>
          <p:cNvPr id="314" name="Google Shape;314;p30"/>
          <p:cNvSpPr txBox="1"/>
          <p:nvPr/>
        </p:nvSpPr>
        <p:spPr>
          <a:xfrm>
            <a:off x="6443662" y="2636837"/>
            <a:ext cx="4318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＋</a:t>
            </a:r>
            <a:endParaRPr/>
          </a:p>
        </p:txBody>
      </p:sp>
      <p:sp>
        <p:nvSpPr>
          <p:cNvPr id="315" name="Google Shape;315;p30"/>
          <p:cNvSpPr txBox="1"/>
          <p:nvPr/>
        </p:nvSpPr>
        <p:spPr>
          <a:xfrm>
            <a:off x="7019925" y="3500437"/>
            <a:ext cx="2124075" cy="2308225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“平衡”意味着改变关系属性的动力不足，或者有较强的维持现有关系性质的动机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 txBox="1"/>
          <p:nvPr>
            <p:ph type="title"/>
          </p:nvPr>
        </p:nvSpPr>
        <p:spPr>
          <a:xfrm>
            <a:off x="323850" y="188912"/>
            <a:ext cx="84343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推广之一：非完全网络中的结构平衡</a:t>
            </a:r>
            <a:endParaRPr/>
          </a:p>
        </p:txBody>
      </p:sp>
      <p:sp>
        <p:nvSpPr>
          <p:cNvPr id="321" name="Google Shape;321;p31"/>
          <p:cNvSpPr txBox="1"/>
          <p:nvPr>
            <p:ph idx="1" type="body"/>
          </p:nvPr>
        </p:nvSpPr>
        <p:spPr>
          <a:xfrm>
            <a:off x="395287" y="1412875"/>
            <a:ext cx="8353425" cy="511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推广要点：允许有些边的缺失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表示相应两个节点之间关系不存在或不清楚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此时结构平衡的定义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6600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可以</a:t>
            </a: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通过补充缺失的边（带符号），成一个平衡网络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这和完全图的平衡定义一致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节点</a:t>
            </a:r>
            <a:r>
              <a:rPr b="1" i="0" lang="en-US" sz="2800" u="none" cap="none" strike="noStrik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可以</a:t>
            </a: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分成两组（组内边为＋，跨组为－）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这和平衡定理中给出的宏观结论一致（两个阵营）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这两个定义的等价性？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2"/>
          <p:cNvSpPr txBox="1"/>
          <p:nvPr>
            <p:ph type="title"/>
          </p:nvPr>
        </p:nvSpPr>
        <p:spPr>
          <a:xfrm>
            <a:off x="468312" y="1889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非完全图平衡定义的等价性</a:t>
            </a:r>
            <a:endParaRPr/>
          </a:p>
        </p:txBody>
      </p:sp>
      <p:sp>
        <p:nvSpPr>
          <p:cNvPr id="327" name="Google Shape;327;p32"/>
          <p:cNvSpPr txBox="1"/>
          <p:nvPr>
            <p:ph idx="1" type="body"/>
          </p:nvPr>
        </p:nvSpPr>
        <p:spPr>
          <a:xfrm>
            <a:off x="395287" y="1557337"/>
            <a:ext cx="3671887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看一个简单例子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5.9.JPG" id="328" name="Google Shape;32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1412875"/>
            <a:ext cx="4175125" cy="425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2"/>
          <p:cNvSpPr txBox="1"/>
          <p:nvPr/>
        </p:nvSpPr>
        <p:spPr>
          <a:xfrm>
            <a:off x="395287" y="2205037"/>
            <a:ext cx="4032250" cy="2519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一般情况如何？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A：可以添加边形成平衡完全图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B：可以分成两个敌对阵营</a:t>
            </a:r>
            <a:endParaRPr/>
          </a:p>
        </p:txBody>
      </p:sp>
      <p:sp>
        <p:nvSpPr>
          <p:cNvPr id="330" name="Google Shape;330;p32"/>
          <p:cNvSpPr txBox="1"/>
          <p:nvPr/>
        </p:nvSpPr>
        <p:spPr>
          <a:xfrm>
            <a:off x="468312" y="5013325"/>
            <a:ext cx="2808287" cy="522287"/>
          </a:xfrm>
          <a:prstGeom prst="rect">
            <a:avLst/>
          </a:prstGeom>
          <a:solidFill>
            <a:srgbClr val="DBEEF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→ A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，显然</a:t>
            </a:r>
            <a:endParaRPr/>
          </a:p>
        </p:txBody>
      </p:sp>
      <p:sp>
        <p:nvSpPr>
          <p:cNvPr id="331" name="Google Shape;331;p32"/>
          <p:cNvSpPr txBox="1"/>
          <p:nvPr/>
        </p:nvSpPr>
        <p:spPr>
          <a:xfrm>
            <a:off x="468312" y="5732462"/>
            <a:ext cx="8207375" cy="955675"/>
          </a:xfrm>
          <a:prstGeom prst="rect">
            <a:avLst/>
          </a:prstGeom>
          <a:solidFill>
            <a:srgbClr val="DBEEF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如果可以通过添加边成平衡完全图（A），则可以分成两个阵营，去掉其中添加的边，就是B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推广之一（续）</a:t>
            </a:r>
            <a:endParaRPr/>
          </a:p>
        </p:txBody>
      </p:sp>
      <p:sp>
        <p:nvSpPr>
          <p:cNvPr id="337" name="Google Shape;337;p33"/>
          <p:cNvSpPr txBox="1"/>
          <p:nvPr>
            <p:ph idx="1" type="body"/>
          </p:nvPr>
        </p:nvSpPr>
        <p:spPr>
          <a:xfrm>
            <a:off x="214312" y="1643062"/>
            <a:ext cx="3898900" cy="1541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但这定义不好用。有没有简单判别法？</a:t>
            </a:r>
            <a:endParaRPr/>
          </a:p>
        </p:txBody>
      </p:sp>
      <p:pic>
        <p:nvPicPr>
          <p:cNvPr descr="5.8.JPG" id="338" name="Google Shape;33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9275" y="1643062"/>
            <a:ext cx="4784725" cy="4365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3"/>
          <p:cNvSpPr txBox="1"/>
          <p:nvPr/>
        </p:nvSpPr>
        <p:spPr>
          <a:xfrm>
            <a:off x="4356100" y="5373687"/>
            <a:ext cx="2232025" cy="579437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是否平衡？</a:t>
            </a:r>
            <a:endParaRPr/>
          </a:p>
        </p:txBody>
      </p:sp>
      <p:sp>
        <p:nvSpPr>
          <p:cNvPr id="340" name="Google Shape;340;p33"/>
          <p:cNvSpPr/>
          <p:nvPr/>
        </p:nvSpPr>
        <p:spPr>
          <a:xfrm>
            <a:off x="755650" y="3068637"/>
            <a:ext cx="3095625" cy="2881312"/>
          </a:xfrm>
          <a:prstGeom prst="rightArrow">
            <a:avLst>
              <a:gd fmla="val 11548" name="adj1"/>
              <a:gd fmla="val 50000" name="adj2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一个标识了正负关系的非完全网络图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简单判别：启发</a:t>
            </a:r>
            <a:endParaRPr/>
          </a:p>
        </p:txBody>
      </p:sp>
      <p:sp>
        <p:nvSpPr>
          <p:cNvPr id="346" name="Google Shape;346;p34"/>
          <p:cNvSpPr txBox="1"/>
          <p:nvPr>
            <p:ph idx="1" type="body"/>
          </p:nvPr>
        </p:nvSpPr>
        <p:spPr>
          <a:xfrm>
            <a:off x="323850" y="1557337"/>
            <a:ext cx="3743325" cy="424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如果存在一个含有奇数负边的圈，就没有可能将其节点安排到两个敌对阵营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从任何一个节点出发，遇到“＋”，必须保持阵营，遇到“－”必须换一个阵营，回到出发点时发现矛盾。</a:t>
            </a:r>
            <a:endParaRPr/>
          </a:p>
        </p:txBody>
      </p:sp>
      <p:pic>
        <p:nvPicPr>
          <p:cNvPr descr="5.10.JPG" id="347" name="Google Shape;34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3375" y="1643062"/>
            <a:ext cx="4716462" cy="4176712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 txBox="1"/>
          <p:nvPr/>
        </p:nvSpPr>
        <p:spPr>
          <a:xfrm>
            <a:off x="468312" y="5949950"/>
            <a:ext cx="8424862" cy="579437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但是，一般来说发现是否有那样的圈也不易！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其中有没有奇数个“－”的圈？</a:t>
            </a:r>
            <a:endParaRPr/>
          </a:p>
        </p:txBody>
      </p:sp>
      <p:sp>
        <p:nvSpPr>
          <p:cNvPr id="354" name="Google Shape;354;p35"/>
          <p:cNvSpPr txBox="1"/>
          <p:nvPr>
            <p:ph idx="1" type="body"/>
          </p:nvPr>
        </p:nvSpPr>
        <p:spPr>
          <a:xfrm>
            <a:off x="357187" y="1643062"/>
            <a:ext cx="3827462" cy="2765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认识：如果一个图的节点能被分成两个阵营，则其中由“＋”互联的连通子图必定完整地属于同一个阵营</a:t>
            </a:r>
            <a:endParaRPr/>
          </a:p>
        </p:txBody>
      </p:sp>
      <p:pic>
        <p:nvPicPr>
          <p:cNvPr descr="5.8.JPG" id="355" name="Google Shape;3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9275" y="1714500"/>
            <a:ext cx="4784725" cy="4365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 txBox="1"/>
          <p:nvPr/>
        </p:nvSpPr>
        <p:spPr>
          <a:xfrm>
            <a:off x="684212" y="4652962"/>
            <a:ext cx="3311525" cy="1385887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这暗示：我们可以将那样的子图作为一个整体考虑。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识别以正边为基础的</a:t>
            </a:r>
            <a:r>
              <a:rPr b="0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连通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子图</a:t>
            </a:r>
            <a:endParaRPr/>
          </a:p>
        </p:txBody>
      </p:sp>
      <p:sp>
        <p:nvSpPr>
          <p:cNvPr id="362" name="Google Shape;362;p36"/>
          <p:cNvSpPr txBox="1"/>
          <p:nvPr>
            <p:ph idx="1" type="body"/>
          </p:nvPr>
        </p:nvSpPr>
        <p:spPr>
          <a:xfrm>
            <a:off x="395287" y="5661025"/>
            <a:ext cx="8064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“超节点”之间只有“－”边</a:t>
            </a:r>
            <a:endParaRPr/>
          </a:p>
        </p:txBody>
      </p:sp>
      <p:pic>
        <p:nvPicPr>
          <p:cNvPr descr="5.11.JPG" id="363" name="Google Shape;36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700212"/>
            <a:ext cx="4152900" cy="3744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13.JPG" id="364" name="Google Shape;36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462" y="1700212"/>
            <a:ext cx="4119562" cy="3744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进一步抽象</a:t>
            </a:r>
            <a:endParaRPr/>
          </a:p>
        </p:txBody>
      </p:sp>
      <p:sp>
        <p:nvSpPr>
          <p:cNvPr id="370" name="Google Shape;370;p37"/>
          <p:cNvSpPr txBox="1"/>
          <p:nvPr>
            <p:ph idx="1" type="body"/>
          </p:nvPr>
        </p:nvSpPr>
        <p:spPr>
          <a:xfrm>
            <a:off x="457200" y="5445125"/>
            <a:ext cx="8229600" cy="1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原图中存在有奇数个“－”的圈，当且仅当这个简约图中存在</a:t>
            </a:r>
            <a:r>
              <a:rPr b="1" i="0" lang="en-US" sz="3200" u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长度为奇数的圈</a:t>
            </a:r>
            <a:endParaRPr/>
          </a:p>
        </p:txBody>
      </p:sp>
      <p:pic>
        <p:nvPicPr>
          <p:cNvPr descr="5.13.JPG" id="371" name="Google Shape;37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628775"/>
            <a:ext cx="4119562" cy="3744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14.JPG" id="372" name="Google Shape;37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628775"/>
            <a:ext cx="4271962" cy="3744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"/>
          <p:cNvSpPr txBox="1"/>
          <p:nvPr>
            <p:ph type="title"/>
          </p:nvPr>
        </p:nvSpPr>
        <p:spPr>
          <a:xfrm>
            <a:off x="323850" y="260350"/>
            <a:ext cx="84343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如何确定图中是否有长度为奇数的圈</a:t>
            </a:r>
            <a:endParaRPr/>
          </a:p>
        </p:txBody>
      </p:sp>
      <p:pic>
        <p:nvPicPr>
          <p:cNvPr descr="5.14.JPG" id="378" name="Google Shape;37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5875" y="1628775"/>
            <a:ext cx="4025900" cy="3529012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8"/>
          <p:cNvSpPr txBox="1"/>
          <p:nvPr/>
        </p:nvSpPr>
        <p:spPr>
          <a:xfrm>
            <a:off x="395287" y="5516562"/>
            <a:ext cx="8280400" cy="647700"/>
          </a:xfrm>
          <a:prstGeom prst="rect">
            <a:avLst/>
          </a:prstGeom>
          <a:solidFill>
            <a:srgbClr val="DBEEF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广度优先搜索结果曾给了我们什么启示？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9"/>
          <p:cNvSpPr txBox="1"/>
          <p:nvPr>
            <p:ph type="title"/>
          </p:nvPr>
        </p:nvSpPr>
        <p:spPr>
          <a:xfrm>
            <a:off x="323850" y="260350"/>
            <a:ext cx="84343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从任何一个节点开始做BFS</a:t>
            </a:r>
            <a:endParaRPr/>
          </a:p>
        </p:txBody>
      </p:sp>
      <p:pic>
        <p:nvPicPr>
          <p:cNvPr descr="5.14.JPG" id="385" name="Google Shape;38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557337"/>
            <a:ext cx="4352925" cy="3814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16.JPG" id="386" name="Google Shape;38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7900" y="1557337"/>
            <a:ext cx="3960812" cy="3814762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9"/>
          <p:cNvSpPr txBox="1"/>
          <p:nvPr>
            <p:ph idx="1" type="body"/>
          </p:nvPr>
        </p:nvSpPr>
        <p:spPr>
          <a:xfrm>
            <a:off x="323850" y="5445125"/>
            <a:ext cx="8424862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图中存在奇数长度圈，当且仅当广度优先搜索结果中存在同层的边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0"/>
          <p:cNvSpPr txBox="1"/>
          <p:nvPr>
            <p:ph type="title"/>
          </p:nvPr>
        </p:nvSpPr>
        <p:spPr>
          <a:xfrm>
            <a:off x="539750" y="188912"/>
            <a:ext cx="7632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要点</a:t>
            </a:r>
            <a:endParaRPr/>
          </a:p>
        </p:txBody>
      </p:sp>
      <p:sp>
        <p:nvSpPr>
          <p:cNvPr id="393" name="Google Shape;393;p40"/>
          <p:cNvSpPr txBox="1"/>
          <p:nvPr>
            <p:ph idx="1" type="body"/>
          </p:nvPr>
        </p:nvSpPr>
        <p:spPr>
          <a:xfrm>
            <a:off x="323850" y="1268412"/>
            <a:ext cx="8064500" cy="5113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知识性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网络结构平衡的社会性含义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网络结构平衡的数学定义（常规、弱化、推广）及其性质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方法性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抽象（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群体内和谐，群体间对抗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）；定义→定理→判别法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思想性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体现复杂系统研究的核心追求：通过对局部特征的分析达到对全局性态的认识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