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3573F5-FC06-47AE-8012-6BD8626A9147}">
  <a:tblStyle styleId="{C53573F5-FC06-47AE-8012-6BD8626A914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20" Type="http://schemas.openxmlformats.org/officeDocument/2006/relationships/slide" Target="slides/slide13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22" Type="http://schemas.openxmlformats.org/officeDocument/2006/relationships/slide" Target="slides/slide15.xml"/><Relationship Id="rId66" Type="http://schemas.openxmlformats.org/officeDocument/2006/relationships/slide" Target="slides/slide59.xml"/><Relationship Id="rId21" Type="http://schemas.openxmlformats.org/officeDocument/2006/relationships/slide" Target="slides/slide14.xml"/><Relationship Id="rId65" Type="http://schemas.openxmlformats.org/officeDocument/2006/relationships/slide" Target="slides/slide5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0" Type="http://schemas.openxmlformats.org/officeDocument/2006/relationships/theme" Target="../theme/theme4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.jpg"/><Relationship Id="rId4" Type="http://schemas.openxmlformats.org/officeDocument/2006/relationships/image" Target="../media/image3.jpg"/><Relationship Id="rId5" Type="http://schemas.openxmlformats.org/officeDocument/2006/relationships/image" Target="../media/image2.jpg"/><Relationship Id="rId6" Type="http://schemas.openxmlformats.org/officeDocument/2006/relationships/image" Target="../media/image9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ctrTitle"/>
          </p:nvPr>
        </p:nvSpPr>
        <p:spPr>
          <a:xfrm>
            <a:off x="827087" y="836612"/>
            <a:ext cx="7561262" cy="3313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5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博弈论基本概念</a:t>
            </a:r>
            <a:endParaRPr/>
          </a:p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971550" y="4652962"/>
            <a:ext cx="7200900" cy="1512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（对应教材第6章）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［现代博弈论开始于1928年冯诺伊曼的工作］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idx="4294967295"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本章学习要点</a:t>
            </a:r>
            <a:endParaRPr/>
          </a:p>
        </p:txBody>
      </p:sp>
      <p:sp>
        <p:nvSpPr>
          <p:cNvPr id="107" name="Google Shape;107;p16"/>
          <p:cNvSpPr txBox="1"/>
          <p:nvPr>
            <p:ph idx="4294967295" type="body"/>
          </p:nvPr>
        </p:nvSpPr>
        <p:spPr>
          <a:xfrm>
            <a:off x="323850" y="1484312"/>
            <a:ext cx="8640762" cy="4968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通过几种典型博弈的类型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囚徒困境，鹰鸽博弈，猎鹿博弈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理解博弈论的基本概念（及其引入的过程）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参与人，策略，收益（收益矩阵）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最佳应对，占优策略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纳什均衡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混合策略，混合策略均衡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社会最优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体会“情景→博弈→求解”过程中的思想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博弈－从一个例子开始</a:t>
            </a:r>
            <a:endParaRPr/>
          </a:p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381000" y="1447800"/>
            <a:ext cx="8305800" cy="5221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“复习考试”还是“准备报告”？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假设在截止日期前一天，你有两件要做的事情：一是复习（为了参加考试），二是准备（给一个报告）。你只能选择做一项。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考试成绩可以预计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如果复习，则考试成绩92分，没复习，则80分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报告需要你和你的拍档合作完成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如果你和拍档都准备报告，则每人都是100分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如果只有一人准备报告，则每人都是92分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如果两人都没准备报告，则每人都是84分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那么你该选择做什么呢？（假设你和拍档各自独立考虑这个问题）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304800" y="152400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例子：“考试-报告”博弈</a:t>
            </a:r>
            <a:endParaRPr/>
          </a:p>
        </p:txBody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0" y="1196975"/>
            <a:ext cx="3810000" cy="532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设你们都追求平均成绩的最大化：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你和搭档都准备报告，则平均成绩均为(80+100)/2 = 9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0分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你和搭档都准备考试，则平均成绩均为: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(92+84)/2 = 88分</a:t>
            </a:r>
            <a:endParaRPr/>
          </a:p>
        </p:txBody>
      </p:sp>
      <p:sp>
        <p:nvSpPr>
          <p:cNvPr id="120" name="Google Shape;120;p18"/>
          <p:cNvSpPr txBox="1"/>
          <p:nvPr/>
        </p:nvSpPr>
        <p:spPr>
          <a:xfrm>
            <a:off x="3922712" y="1125537"/>
            <a:ext cx="5221287" cy="3659187"/>
          </a:xfrm>
          <a:prstGeom prst="rect">
            <a:avLst/>
          </a:prstGeom>
          <a:solidFill>
            <a:srgbClr val="DCE6F2"/>
          </a:solidFill>
          <a:ln cap="flat" cmpd="sng" w="2540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140400" lIns="0" spcFirstLastPara="1" rIns="0" wrap="square" tIns="140400">
            <a:noAutofit/>
          </a:bodyPr>
          <a:lstStyle/>
          <a:p>
            <a:pPr indent="-230187" lvl="1" marL="547687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B2D1F"/>
              </a:buClr>
              <a:buSzPts val="20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考试成绩可以预期：</a:t>
            </a:r>
            <a:endParaRPr/>
          </a:p>
          <a:p>
            <a:pPr indent="-238125" lvl="2" marL="822325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E6B1AB"/>
              </a:buClr>
              <a:buSzPts val="17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如果复习，则考试成绩92分</a:t>
            </a:r>
            <a:endParaRPr/>
          </a:p>
          <a:p>
            <a:pPr indent="-238125" lvl="2" marL="822325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E6B1AB"/>
              </a:buClr>
              <a:buSzPts val="17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如果没复习，则考试成绩80分</a:t>
            </a:r>
            <a:endParaRPr/>
          </a:p>
          <a:p>
            <a:pPr indent="-230187" lvl="1" marL="547687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B2D1F"/>
              </a:buClr>
              <a:buSzPts val="20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报告是你和你的拍档合作完成的：</a:t>
            </a:r>
            <a:endParaRPr/>
          </a:p>
          <a:p>
            <a:pPr indent="-238125" lvl="2" marL="822325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E6B1AB"/>
              </a:buClr>
              <a:buSzPts val="17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如果你和拍档都准备报告，则每人100分</a:t>
            </a:r>
            <a:endParaRPr/>
          </a:p>
          <a:p>
            <a:pPr indent="-238125" lvl="2" marL="822325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E6B1AB"/>
              </a:buClr>
              <a:buSzPts val="17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如果只有一人准备报告，则每人92分</a:t>
            </a:r>
            <a:endParaRPr/>
          </a:p>
          <a:p>
            <a:pPr indent="-238125" lvl="2" marL="822325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E6B1AB"/>
              </a:buClr>
              <a:buSzPts val="17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如果两人都没准备报告，则每人84分</a:t>
            </a:r>
            <a:endParaRPr/>
          </a:p>
        </p:txBody>
      </p:sp>
      <p:sp>
        <p:nvSpPr>
          <p:cNvPr id="121" name="Google Shape;121;p18"/>
          <p:cNvSpPr txBox="1"/>
          <p:nvPr/>
        </p:nvSpPr>
        <p:spPr>
          <a:xfrm>
            <a:off x="3419475" y="4941887"/>
            <a:ext cx="5724525" cy="1327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0987" lvl="1" marL="54768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B8CD"/>
              </a:buClr>
              <a:buSzPts val="1824"/>
              <a:buFont typeface="Noto Sans Symbols"/>
              <a:buChar char="▶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若一方复习考试，另一方准备报告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endParaRPr/>
          </a:p>
          <a:p>
            <a:pPr indent="-238125" lvl="2" marL="82232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BCBCBC"/>
              </a:buClr>
              <a:buSzPts val="1824"/>
              <a:buFont typeface="Noto Sans Symbols"/>
              <a:buChar char="▶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准备报告的得：(80+92)/2 =86分</a:t>
            </a:r>
            <a:endParaRPr/>
          </a:p>
          <a:p>
            <a:pPr indent="-238125" lvl="2" marL="822325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BCBCBC"/>
              </a:buClr>
              <a:buSzPts val="1824"/>
              <a:buFont typeface="Noto Sans Symbols"/>
              <a:buChar char="▶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复习的得：(92＋92)/2 = 92分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收益矩阵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（表达博弈的一种直观方式）</a:t>
            </a:r>
            <a:endParaRPr/>
          </a:p>
        </p:txBody>
      </p:sp>
      <p:graphicFrame>
        <p:nvGraphicFramePr>
          <p:cNvPr id="127" name="Google Shape;127;p19"/>
          <p:cNvGraphicFramePr/>
          <p:nvPr/>
        </p:nvGraphicFramePr>
        <p:xfrm>
          <a:off x="1187450" y="1628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576250"/>
                <a:gridCol w="1584325"/>
                <a:gridCol w="2303450"/>
                <a:gridCol w="2305050"/>
              </a:tblGrid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你的拍档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719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准备报告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复习考试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366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准备报告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90, 90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86, 92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10429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复习考试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92, 86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88, 88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128" name="Google Shape;128;p19"/>
          <p:cNvSpPr txBox="1"/>
          <p:nvPr/>
        </p:nvSpPr>
        <p:spPr>
          <a:xfrm>
            <a:off x="468312" y="5373687"/>
            <a:ext cx="8207375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其中第一个数字是“你”的收益，第二个是“拍档”的</a:t>
            </a:r>
            <a:endParaRPr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收益（也称“回报”，payoff）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博弈的基本要素</a:t>
            </a:r>
            <a:endParaRPr/>
          </a:p>
        </p:txBody>
      </p:sp>
      <p:sp>
        <p:nvSpPr>
          <p:cNvPr id="134" name="Google Shape;134;p20"/>
          <p:cNvSpPr txBox="1"/>
          <p:nvPr>
            <p:ph idx="1" type="body"/>
          </p:nvPr>
        </p:nvSpPr>
        <p:spPr>
          <a:xfrm>
            <a:off x="468312" y="1412875"/>
            <a:ext cx="8229600" cy="5140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一般情况下，博弈具有三个要素：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（1） 参与者（</a:t>
            </a: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至少两个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）；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（2） 策略集：每个参与者都有一组关于如何行为的备选项，此处备选项指参与者的可能策略。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（3）收益（回报）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每个策略行为的选择，都会使参与人得到一个收益。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这个收益结果还受互动中他人策略选择的影响。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策略组：由每个参与者出一个策略构成的组合。给定策略组，每个参与人对应有一个收益（可能不同的）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通常，收益的记号：P1(S,T),    P2(S,T)</a:t>
            </a:r>
            <a:endParaRPr b="0" i="0" sz="2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博弈行为推理的几点基本假设</a:t>
            </a:r>
            <a:endParaRPr/>
          </a:p>
        </p:txBody>
      </p:sp>
      <p:sp>
        <p:nvSpPr>
          <p:cNvPr id="140" name="Google Shape;140;p21"/>
          <p:cNvSpPr txBox="1"/>
          <p:nvPr>
            <p:ph idx="1" type="body"/>
          </p:nvPr>
        </p:nvSpPr>
        <p:spPr>
          <a:xfrm>
            <a:off x="457200" y="1557337"/>
            <a:ext cx="8229600" cy="4751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每个参与人对博弈结构（收益矩阵）有充分了解。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参与人都是理性的（rational）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追求自己的收益最大化（尽量大）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给定其他人的策略，若自己能通过改变当前策略获得更大收益，则会放弃当前策略，换个更好的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知道其他参与人也是如此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决策的独立性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不商量，没有“协议联盟”之类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/>
          <p:nvPr>
            <p:ph type="title"/>
          </p:nvPr>
        </p:nvSpPr>
        <p:spPr>
          <a:xfrm>
            <a:off x="323850" y="274637"/>
            <a:ext cx="8362950" cy="944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考试-报告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博弈中的行为推理</a:t>
            </a:r>
            <a:endParaRPr/>
          </a:p>
        </p:txBody>
      </p:sp>
      <p:sp>
        <p:nvSpPr>
          <p:cNvPr id="146" name="Google Shape;146;p22"/>
          <p:cNvSpPr txBox="1"/>
          <p:nvPr>
            <p:ph idx="1" type="body"/>
          </p:nvPr>
        </p:nvSpPr>
        <p:spPr>
          <a:xfrm>
            <a:off x="539750" y="4365625"/>
            <a:ext cx="8147050" cy="2205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严格占优策略：对一个参与人（A）来说，若存在一个策略，无论另一个参与人（B）选择何种行为策略，该策略都是最佳选择，则这个策略就称为是A的严格占优策略。按照前面的假设，参与人将选择严格占优策略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这个例子中，“复习考试”对双方都是严格占优策略。</a:t>
            </a:r>
            <a:endParaRPr/>
          </a:p>
        </p:txBody>
      </p:sp>
      <p:graphicFrame>
        <p:nvGraphicFramePr>
          <p:cNvPr id="147" name="Google Shape;147;p22"/>
          <p:cNvGraphicFramePr/>
          <p:nvPr/>
        </p:nvGraphicFramePr>
        <p:xfrm>
          <a:off x="838200" y="1273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557200"/>
                <a:gridCol w="1530350"/>
                <a:gridCol w="2227250"/>
                <a:gridCol w="222725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你的拍档</a:t>
                      </a:r>
                      <a:endParaRPr/>
                    </a:p>
                  </a:txBody>
                  <a:tcPr marT="45750" marB="45750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666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准备报告</a:t>
                      </a:r>
                      <a:endParaRPr/>
                    </a:p>
                  </a:txBody>
                  <a:tcPr marT="45750" marB="45750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复习考试</a:t>
                      </a:r>
                      <a:endParaRPr/>
                    </a:p>
                  </a:txBody>
                  <a:tcPr marT="45750" marB="45750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86517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</a:t>
                      </a:r>
                      <a:endParaRPr/>
                    </a:p>
                  </a:txBody>
                  <a:tcPr marT="45750" marB="4575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准备报告</a:t>
                      </a:r>
                      <a:endParaRPr/>
                    </a:p>
                  </a:txBody>
                  <a:tcPr marT="45750" marB="45750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90, 90</a:t>
                      </a:r>
                      <a:endParaRPr/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86, 92</a:t>
                      </a:r>
                      <a:endParaRPr/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636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复习考试</a:t>
                      </a:r>
                      <a:endParaRPr/>
                    </a:p>
                  </a:txBody>
                  <a:tcPr marT="45750" marB="45750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92, 86</a:t>
                      </a:r>
                      <a:endParaRPr/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88, 88</a:t>
                      </a:r>
                      <a:endParaRPr/>
                    </a:p>
                  </a:txBody>
                  <a:tcPr marT="45750" marB="4575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148" name="Google Shape;148;p22"/>
          <p:cNvSpPr/>
          <p:nvPr/>
        </p:nvSpPr>
        <p:spPr>
          <a:xfrm>
            <a:off x="3419475" y="2420937"/>
            <a:ext cx="647700" cy="1584325"/>
          </a:xfrm>
          <a:prstGeom prst="roundRect">
            <a:avLst>
              <a:gd fmla="val 16667" name="adj"/>
            </a:avLst>
          </a:prstGeom>
          <a:solidFill>
            <a:srgbClr val="77933C">
              <a:alpha val="49803"/>
            </a:srgbClr>
          </a:solidFill>
          <a:ln cap="flat" cmpd="sng" w="254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2"/>
          <p:cNvSpPr/>
          <p:nvPr/>
        </p:nvSpPr>
        <p:spPr>
          <a:xfrm>
            <a:off x="5580062" y="2455862"/>
            <a:ext cx="647700" cy="1584325"/>
          </a:xfrm>
          <a:prstGeom prst="roundRect">
            <a:avLst>
              <a:gd fmla="val 16667" name="adj"/>
            </a:avLst>
          </a:prstGeom>
          <a:solidFill>
            <a:srgbClr val="953735">
              <a:alpha val="51764"/>
            </a:srgbClr>
          </a:solidFill>
          <a:ln cap="flat" cmpd="sng" w="254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3132137" y="3429000"/>
            <a:ext cx="576262" cy="576262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2"/>
          <p:cNvSpPr/>
          <p:nvPr/>
        </p:nvSpPr>
        <p:spPr>
          <a:xfrm>
            <a:off x="5334000" y="3429000"/>
            <a:ext cx="574675" cy="576262"/>
          </a:xfrm>
          <a:prstGeom prst="smileyFace">
            <a:avLst>
              <a:gd fmla="val 4653" name="adj"/>
            </a:avLst>
          </a:prstGeom>
          <a:solidFill>
            <a:srgbClr val="953735">
              <a:alpha val="51764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2057400" y="3505200"/>
            <a:ext cx="576262" cy="576262"/>
          </a:xfrm>
          <a:prstGeom prst="smileyFace">
            <a:avLst>
              <a:gd fmla="val 4653" name="adj"/>
            </a:avLst>
          </a:prstGeom>
          <a:solidFill>
            <a:srgbClr val="FF0000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2"/>
          <p:cNvSpPr/>
          <p:nvPr/>
        </p:nvSpPr>
        <p:spPr>
          <a:xfrm>
            <a:off x="5638800" y="1752600"/>
            <a:ext cx="576262" cy="576262"/>
          </a:xfrm>
          <a:prstGeom prst="smileyFace">
            <a:avLst>
              <a:gd fmla="val 4653" name="adj"/>
            </a:avLst>
          </a:prstGeom>
          <a:solidFill>
            <a:srgbClr val="FF0000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457200" y="115887"/>
            <a:ext cx="8229600" cy="1081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囚徒困境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</p:txBody>
      </p:sp>
      <p:sp>
        <p:nvSpPr>
          <p:cNvPr id="159" name="Google Shape;159;p23"/>
          <p:cNvSpPr txBox="1"/>
          <p:nvPr>
            <p:ph idx="1" type="body"/>
          </p:nvPr>
        </p:nvSpPr>
        <p:spPr>
          <a:xfrm>
            <a:off x="179387" y="1268412"/>
            <a:ext cx="8812212" cy="5437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假设有两个疑犯被警察抓住。并且被分开关押在不同的囚室。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警察强烈怀疑他们和一场抢劫案有关。但是，没有充足的证据。然而，他们都拒捕的事实也是可判刑的。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两个疑犯都被告知以下结果：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“如果你坦白，而另外一人抵赖，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则你马上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释放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；另外一人将承担全部罪行，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将会被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判刑10年</a:t>
            </a:r>
            <a:endParaRPr b="0" i="0" sz="24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如果你们都坦白，你们的罪行将被证实。但由于你们有认罪的表现——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判刑4年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如果你们都不坦白，那么没有证据证明你们的抢劫罪，我们将以拒捕罪控告你们——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判刑1年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另外一方也正在接受这样的审讯。你是坦白还是抵赖？”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囚徒困境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的收益矩阵</a:t>
            </a:r>
            <a:endParaRPr/>
          </a:p>
        </p:txBody>
      </p:sp>
      <p:sp>
        <p:nvSpPr>
          <p:cNvPr id="165" name="Google Shape;165;p24"/>
          <p:cNvSpPr txBox="1"/>
          <p:nvPr>
            <p:ph idx="1" type="body"/>
          </p:nvPr>
        </p:nvSpPr>
        <p:spPr>
          <a:xfrm>
            <a:off x="457200" y="4221162"/>
            <a:ext cx="8362950" cy="2179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疑犯1和疑犯2的严格占优策略都是“坦白”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尽管如果两人都抵赖会都判得少些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刻画了“有关个体私利前，建立合作是十分困难的”模型。  </a:t>
            </a:r>
            <a:endParaRPr/>
          </a:p>
        </p:txBody>
      </p:sp>
      <p:graphicFrame>
        <p:nvGraphicFramePr>
          <p:cNvPr id="166" name="Google Shape;166;p24"/>
          <p:cNvGraphicFramePr/>
          <p:nvPr/>
        </p:nvGraphicFramePr>
        <p:xfrm>
          <a:off x="468312" y="1412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368425"/>
                <a:gridCol w="860425"/>
                <a:gridCol w="2376475"/>
                <a:gridCol w="2378075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疑犯2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53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抵赖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坦白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7048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疑犯1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抵赖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-1, -1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-10, 0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6477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坦白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 -10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-4, -4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167" name="Google Shape;167;p24"/>
          <p:cNvSpPr/>
          <p:nvPr/>
        </p:nvSpPr>
        <p:spPr>
          <a:xfrm>
            <a:off x="3203575" y="2636837"/>
            <a:ext cx="647700" cy="1008062"/>
          </a:xfrm>
          <a:prstGeom prst="roundRect">
            <a:avLst>
              <a:gd fmla="val 16667" name="adj"/>
            </a:avLst>
          </a:prstGeom>
          <a:solidFill>
            <a:srgbClr val="77933C">
              <a:alpha val="49803"/>
            </a:srgbClr>
          </a:solidFill>
          <a:ln cap="flat" cmpd="sng" w="254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4"/>
          <p:cNvSpPr/>
          <p:nvPr/>
        </p:nvSpPr>
        <p:spPr>
          <a:xfrm>
            <a:off x="5724525" y="2636837"/>
            <a:ext cx="647700" cy="1008062"/>
          </a:xfrm>
          <a:prstGeom prst="roundRect">
            <a:avLst>
              <a:gd fmla="val 16667" name="adj"/>
            </a:avLst>
          </a:prstGeom>
          <a:solidFill>
            <a:srgbClr val="953735">
              <a:alpha val="55686"/>
            </a:srgbClr>
          </a:solidFill>
          <a:ln cap="flat" cmpd="sng" w="254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4"/>
          <p:cNvSpPr/>
          <p:nvPr/>
        </p:nvSpPr>
        <p:spPr>
          <a:xfrm>
            <a:off x="2843212" y="3141662"/>
            <a:ext cx="576262" cy="574675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4"/>
          <p:cNvSpPr/>
          <p:nvPr/>
        </p:nvSpPr>
        <p:spPr>
          <a:xfrm>
            <a:off x="5292725" y="3141662"/>
            <a:ext cx="574675" cy="574675"/>
          </a:xfrm>
          <a:prstGeom prst="smileyFace">
            <a:avLst>
              <a:gd fmla="val 4653" name="adj"/>
            </a:avLst>
          </a:prstGeom>
          <a:solidFill>
            <a:srgbClr val="953735">
              <a:alpha val="55686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4"/>
          <p:cNvSpPr/>
          <p:nvPr/>
        </p:nvSpPr>
        <p:spPr>
          <a:xfrm>
            <a:off x="1476375" y="3141662"/>
            <a:ext cx="574675" cy="574675"/>
          </a:xfrm>
          <a:prstGeom prst="smileyFace">
            <a:avLst>
              <a:gd fmla="val 4653" name="adj"/>
            </a:avLst>
          </a:prstGeom>
          <a:solidFill>
            <a:srgbClr val="FF0000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4"/>
          <p:cNvSpPr/>
          <p:nvPr/>
        </p:nvSpPr>
        <p:spPr>
          <a:xfrm>
            <a:off x="5508625" y="1773237"/>
            <a:ext cx="576262" cy="576262"/>
          </a:xfrm>
          <a:prstGeom prst="smileyFace">
            <a:avLst>
              <a:gd fmla="val 4653" name="adj"/>
            </a:avLst>
          </a:prstGeom>
          <a:solidFill>
            <a:srgbClr val="FF0000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兴奋剂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</a:t>
            </a:r>
            <a:endParaRPr/>
          </a:p>
        </p:txBody>
      </p:sp>
      <p:sp>
        <p:nvSpPr>
          <p:cNvPr id="178" name="Google Shape;178;p25"/>
          <p:cNvSpPr txBox="1"/>
          <p:nvPr>
            <p:ph idx="1" type="body"/>
          </p:nvPr>
        </p:nvSpPr>
        <p:spPr>
          <a:xfrm>
            <a:off x="457200" y="1219200"/>
            <a:ext cx="8435975" cy="5162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这种类型通常称为军备竞赛。竞争双方为保持彼此实力相当，都会选择生产更具危险性的武器，尽管对自己内部会有伤害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运动员伤害身体，国家影响民生。</a:t>
            </a:r>
            <a:endParaRPr/>
          </a:p>
        </p:txBody>
      </p:sp>
      <p:graphicFrame>
        <p:nvGraphicFramePr>
          <p:cNvPr id="179" name="Google Shape;179;p25"/>
          <p:cNvGraphicFramePr/>
          <p:nvPr/>
        </p:nvGraphicFramePr>
        <p:xfrm>
          <a:off x="838200" y="1676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439850"/>
                <a:gridCol w="1235075"/>
                <a:gridCol w="2359025"/>
                <a:gridCol w="2598725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运动员2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53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没服用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服用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7048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运动员1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没服用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3, 3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1, 4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6477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服用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4, 1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2, 2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180" name="Google Shape;180;p25"/>
          <p:cNvSpPr/>
          <p:nvPr/>
        </p:nvSpPr>
        <p:spPr>
          <a:xfrm>
            <a:off x="2971800" y="3429000"/>
            <a:ext cx="576262" cy="574675"/>
          </a:xfrm>
          <a:prstGeom prst="smileyFace">
            <a:avLst>
              <a:gd fmla="val 4653" name="adj"/>
            </a:avLst>
          </a:prstGeom>
          <a:solidFill>
            <a:srgbClr val="FF0000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5"/>
          <p:cNvSpPr/>
          <p:nvPr/>
        </p:nvSpPr>
        <p:spPr>
          <a:xfrm>
            <a:off x="6324600" y="2133600"/>
            <a:ext cx="576262" cy="576262"/>
          </a:xfrm>
          <a:prstGeom prst="smileyFace">
            <a:avLst>
              <a:gd fmla="val 4653" name="adj"/>
            </a:avLst>
          </a:prstGeom>
          <a:solidFill>
            <a:srgbClr val="FF0000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 txBox="1"/>
          <p:nvPr>
            <p:ph type="title"/>
          </p:nvPr>
        </p:nvSpPr>
        <p:spPr>
          <a:xfrm>
            <a:off x="0" y="274637"/>
            <a:ext cx="8991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并不是每人总有严格占优策略</a:t>
            </a:r>
            <a:endParaRPr/>
          </a:p>
        </p:txBody>
      </p:sp>
      <p:sp>
        <p:nvSpPr>
          <p:cNvPr id="187" name="Google Shape;187;p26"/>
          <p:cNvSpPr txBox="1"/>
          <p:nvPr>
            <p:ph idx="1" type="body"/>
          </p:nvPr>
        </p:nvSpPr>
        <p:spPr>
          <a:xfrm>
            <a:off x="457200" y="1524000"/>
            <a:ext cx="8229600" cy="4937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例子：“营销战略”博弈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假设有两家公司，分别要规划生产并销售同一种新产品。该产品有两款可能的规格：廉价（低档）或高档。如何决策？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设顾客总体被分成两个市场：一部分消费群体（60%）只购买廉价商品，另一部分消费群体（40%）只购买高档次商品。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假设每家公司从廉价或高档次商品所得利润是等同的（因此利润仅取决于市场占有率）。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每家公司都追求利润最大化。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/>
          <p:nvPr>
            <p:ph type="title"/>
          </p:nvPr>
        </p:nvSpPr>
        <p:spPr>
          <a:xfrm>
            <a:off x="250825" y="115887"/>
            <a:ext cx="5329237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营销战略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</a:t>
            </a:r>
            <a:endParaRPr/>
          </a:p>
        </p:txBody>
      </p:sp>
      <p:sp>
        <p:nvSpPr>
          <p:cNvPr id="193" name="Google Shape;193;p27"/>
          <p:cNvSpPr txBox="1"/>
          <p:nvPr>
            <p:ph idx="1" type="body"/>
          </p:nvPr>
        </p:nvSpPr>
        <p:spPr>
          <a:xfrm>
            <a:off x="457200" y="981075"/>
            <a:ext cx="8435975" cy="2519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若两家公司分别定位生产不同类型的产品，则每家公司都会得到该商品市场的全部份额。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公司1品牌形象更佳。因此，若这两家公司在同一市场（廉价或高档次）中竞争，则公司1可以得到80%的市场，公司2只能得到20％。</a:t>
            </a:r>
            <a:endParaRPr/>
          </a:p>
        </p:txBody>
      </p:sp>
      <p:graphicFrame>
        <p:nvGraphicFramePr>
          <p:cNvPr id="194" name="Google Shape;194;p27"/>
          <p:cNvGraphicFramePr/>
          <p:nvPr/>
        </p:nvGraphicFramePr>
        <p:xfrm>
          <a:off x="971550" y="35004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079500"/>
                <a:gridCol w="1241425"/>
                <a:gridCol w="2476500"/>
                <a:gridCol w="247490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公司2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廉价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高档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5032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公司1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廉价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0.48, 0.12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0.6, 0.4 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5048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高档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0.4, 0.6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0.32, 0.08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195" name="Google Shape;195;p27"/>
          <p:cNvSpPr txBox="1"/>
          <p:nvPr/>
        </p:nvSpPr>
        <p:spPr>
          <a:xfrm>
            <a:off x="468312" y="5589587"/>
            <a:ext cx="8435975" cy="719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公司1有严格占优策略（廉价），但公司2没有。</a:t>
            </a:r>
            <a:endParaRPr/>
          </a:p>
        </p:txBody>
      </p:sp>
      <p:sp>
        <p:nvSpPr>
          <p:cNvPr id="196" name="Google Shape;196;p27"/>
          <p:cNvSpPr txBox="1"/>
          <p:nvPr/>
        </p:nvSpPr>
        <p:spPr>
          <a:xfrm>
            <a:off x="6156325" y="188912"/>
            <a:ext cx="2663825" cy="954087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高档市场40％廉价市场60％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/>
          <p:nvPr>
            <p:ph type="title"/>
          </p:nvPr>
        </p:nvSpPr>
        <p:spPr>
          <a:xfrm>
            <a:off x="457200" y="188912"/>
            <a:ext cx="8229600" cy="8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最佳应对</a:t>
            </a:r>
            <a:endParaRPr/>
          </a:p>
        </p:txBody>
      </p:sp>
      <p:sp>
        <p:nvSpPr>
          <p:cNvPr id="202" name="Google Shape;202;p28"/>
          <p:cNvSpPr txBox="1"/>
          <p:nvPr>
            <p:ph idx="1" type="body"/>
          </p:nvPr>
        </p:nvSpPr>
        <p:spPr>
          <a:xfrm>
            <a:off x="179387" y="1125537"/>
            <a:ext cx="8507412" cy="5616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设S是参与人甲的一个策略，T是参与人乙的一个策略。在收益矩阵中的某个单元格对应这一对策略（S，T）。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baseline="-25000" i="0" lang="en-US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(S，T)</a:t>
            </a: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：表示参与人甲从这组决策获得的收益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baseline="-25000" i="0" lang="en-US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2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(S，T)</a:t>
            </a: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：表示参与人乙从这组决策获得的收益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最佳应对：针对参与人乙的策略T，若参与人甲采用策略S产生的收益大于或等于自己的任何其他策略，则称</a:t>
            </a:r>
            <a:r>
              <a:rPr b="0" i="0" lang="en-US" sz="30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参与人甲的策略S是参与人乙的策略T的最佳应对</a:t>
            </a:r>
            <a:r>
              <a:rPr b="0" i="0" lang="en-US" sz="3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r>
              <a:rPr b="0" i="0" lang="en-US" sz="3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baseline="-25000" i="0" lang="en-US" sz="3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3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(S，T) </a:t>
            </a:r>
            <a:r>
              <a:rPr b="0" i="0" lang="en-US" sz="3000" u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≥</a:t>
            </a:r>
            <a:r>
              <a:rPr b="0" i="0" lang="en-US" sz="3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</a:t>
            </a:r>
            <a:r>
              <a:rPr b="0" baseline="-25000" i="0" lang="en-US" sz="3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3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(S’，T)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其中， </a:t>
            </a:r>
            <a:r>
              <a:rPr b="0" i="0" lang="en-US" sz="3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S’</a:t>
            </a:r>
            <a:r>
              <a:rPr b="0" i="0" lang="en-US" sz="3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是参与人甲除S外的任何其他策略。</a:t>
            </a:r>
            <a:endParaRPr/>
          </a:p>
        </p:txBody>
      </p:sp>
      <p:sp>
        <p:nvSpPr>
          <p:cNvPr id="203" name="Google Shape;203;p28"/>
          <p:cNvSpPr txBox="1"/>
          <p:nvPr/>
        </p:nvSpPr>
        <p:spPr>
          <a:xfrm rot="5400000">
            <a:off x="6072187" y="3449637"/>
            <a:ext cx="5040312" cy="677862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99"/>
              </a:buClr>
              <a:buFont typeface="Arial"/>
              <a:buNone/>
            </a:pPr>
            <a:r>
              <a:rPr b="0" i="0" lang="en-US" sz="3200" u="non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 存在性？ 唯一性？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/>
          <p:nvPr>
            <p:ph type="title"/>
          </p:nvPr>
        </p:nvSpPr>
        <p:spPr>
          <a:xfrm>
            <a:off x="457200" y="274637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严格最佳应对</a:t>
            </a:r>
            <a:endParaRPr/>
          </a:p>
        </p:txBody>
      </p:sp>
      <p:sp>
        <p:nvSpPr>
          <p:cNvPr id="209" name="Google Shape;209;p29"/>
          <p:cNvSpPr txBox="1"/>
          <p:nvPr>
            <p:ph idx="1" type="body"/>
          </p:nvPr>
        </p:nvSpPr>
        <p:spPr>
          <a:xfrm>
            <a:off x="457200" y="1219200"/>
            <a:ext cx="8229600" cy="5089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严格最佳应对：若S会产生比任何应对策略T的其他策略都更高的收益，</a:t>
            </a:r>
            <a:r>
              <a:rPr b="0" i="0" lang="en-US" sz="32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则称参与人甲的策略S是对于参与人乙的策略T的严格最佳应对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（S，T）</a:t>
            </a:r>
            <a:r>
              <a:rPr b="0" i="0" lang="en-US" sz="3200" u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P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（S’，T）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其中，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S’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是参与人甲的所有其他策略。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注：最佳应对的概念是针对对方的某一个策略（T），相对于自己的所有策略而言的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–"/>
            </a:pPr>
            <a:r>
              <a:rPr b="0" i="0" lang="en-US" sz="2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对于同一个T，最多只可能有一个严格最佳应对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–"/>
            </a:pPr>
            <a:r>
              <a:rPr b="0" i="0" lang="en-US" sz="2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对于不同的T，最佳应对可能相同，也可能不同</a:t>
            </a:r>
            <a:endParaRPr/>
          </a:p>
        </p:txBody>
      </p:sp>
      <p:sp>
        <p:nvSpPr>
          <p:cNvPr id="210" name="Google Shape;210;p29"/>
          <p:cNvSpPr txBox="1"/>
          <p:nvPr/>
        </p:nvSpPr>
        <p:spPr>
          <a:xfrm rot="5400000">
            <a:off x="6498431" y="3879057"/>
            <a:ext cx="4679950" cy="611187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不一定存在，但存在则唯一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占优策略与严格占优策略</a:t>
            </a:r>
            <a:endParaRPr/>
          </a:p>
        </p:txBody>
      </p:sp>
      <p:sp>
        <p:nvSpPr>
          <p:cNvPr id="216" name="Google Shape;216;p30"/>
          <p:cNvSpPr txBox="1"/>
          <p:nvPr>
            <p:ph idx="1" type="body"/>
          </p:nvPr>
        </p:nvSpPr>
        <p:spPr>
          <a:xfrm>
            <a:off x="457200" y="1600200"/>
            <a:ext cx="8362950" cy="2620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定义：（从最佳应对角度给出）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参与人甲的占优策略S，是指该策略对于参与人乙的</a:t>
            </a:r>
            <a:r>
              <a:rPr b="0" i="0" lang="en-US" sz="2800" u="none" cap="none" strike="noStrik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每一策略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都是最佳应对。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参与人甲的严格占优策略S，是指该占优策略对于参与人乙的每一策略都是严格最佳应对。</a:t>
            </a:r>
            <a:endParaRPr/>
          </a:p>
        </p:txBody>
      </p:sp>
      <p:sp>
        <p:nvSpPr>
          <p:cNvPr id="217" name="Google Shape;217;p30"/>
          <p:cNvSpPr txBox="1"/>
          <p:nvPr/>
        </p:nvSpPr>
        <p:spPr>
          <a:xfrm>
            <a:off x="611187" y="4437062"/>
            <a:ext cx="7921625" cy="181610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注：占优策略的概念是相对于对方所有策略而言的，而最佳应对是针对单个策略而言。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如果参与人有严格占优策略，则可预期他会采取该策略（与基本假设的一致性）。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"/>
          <p:cNvSpPr txBox="1"/>
          <p:nvPr>
            <p:ph type="title"/>
          </p:nvPr>
        </p:nvSpPr>
        <p:spPr>
          <a:xfrm>
            <a:off x="250825" y="115887"/>
            <a:ext cx="5329237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营销战略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</a:t>
            </a:r>
            <a:endParaRPr/>
          </a:p>
        </p:txBody>
      </p:sp>
      <p:sp>
        <p:nvSpPr>
          <p:cNvPr id="223" name="Google Shape;223;p31"/>
          <p:cNvSpPr txBox="1"/>
          <p:nvPr>
            <p:ph idx="1" type="body"/>
          </p:nvPr>
        </p:nvSpPr>
        <p:spPr>
          <a:xfrm>
            <a:off x="457200" y="981075"/>
            <a:ext cx="8435975" cy="2519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若两家公司分别定位生产不同类型的产品，则每家公司都会得到该商品市场的全部份额。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公司1品牌形象更佳。因此，若这两家公司在同一市场（廉价或高档次）中竞争，则公司1可以得到80%的市场，公司2只能得到20％。</a:t>
            </a:r>
            <a:endParaRPr/>
          </a:p>
        </p:txBody>
      </p:sp>
      <p:graphicFrame>
        <p:nvGraphicFramePr>
          <p:cNvPr id="224" name="Google Shape;224;p31"/>
          <p:cNvGraphicFramePr/>
          <p:nvPr/>
        </p:nvGraphicFramePr>
        <p:xfrm>
          <a:off x="971550" y="35004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079500"/>
                <a:gridCol w="1241425"/>
                <a:gridCol w="2476500"/>
                <a:gridCol w="247490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公司2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廉价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高档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5032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公司1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廉价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0.48, 0.12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0.6, 0.4 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5048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高档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0.4, 0.6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0.32, 0.08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225" name="Google Shape;225;p31"/>
          <p:cNvSpPr/>
          <p:nvPr/>
        </p:nvSpPr>
        <p:spPr>
          <a:xfrm>
            <a:off x="2195512" y="4365625"/>
            <a:ext cx="576262" cy="576262"/>
          </a:xfrm>
          <a:prstGeom prst="smileyFace">
            <a:avLst>
              <a:gd fmla="val 4653" name="adj"/>
            </a:avLst>
          </a:prstGeom>
          <a:solidFill>
            <a:srgbClr val="FF0000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1"/>
          <p:cNvSpPr/>
          <p:nvPr/>
        </p:nvSpPr>
        <p:spPr>
          <a:xfrm>
            <a:off x="4784725" y="3638550"/>
            <a:ext cx="757237" cy="100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7876"/>
              </a:buClr>
              <a:buFont typeface="Arial"/>
              <a:buNone/>
            </a:pPr>
            <a:r>
              <a:rPr b="1" i="0" lang="en-US" sz="5400" u="none" cap="none" strike="noStrike">
                <a:solidFill>
                  <a:srgbClr val="FC7876"/>
                </a:solidFill>
                <a:latin typeface="Arial"/>
                <a:ea typeface="Arial"/>
                <a:cs typeface="Arial"/>
                <a:sym typeface="Arial"/>
              </a:rPr>
              <a:t>☹</a:t>
            </a:r>
            <a:endParaRPr b="1" i="0" sz="5400" u="none" cap="none" strike="noStrike">
              <a:solidFill>
                <a:srgbClr val="FC787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1"/>
          <p:cNvSpPr/>
          <p:nvPr/>
        </p:nvSpPr>
        <p:spPr>
          <a:xfrm>
            <a:off x="6300787" y="3933825"/>
            <a:ext cx="576262" cy="576262"/>
          </a:xfrm>
          <a:prstGeom prst="smileyFace">
            <a:avLst>
              <a:gd fmla="val 4653" name="adj"/>
            </a:avLst>
          </a:prstGeom>
          <a:solidFill>
            <a:srgbClr val="FF0000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1"/>
          <p:cNvSpPr txBox="1"/>
          <p:nvPr/>
        </p:nvSpPr>
        <p:spPr>
          <a:xfrm>
            <a:off x="468312" y="5589587"/>
            <a:ext cx="8435975" cy="104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可以预测此博弈的结果是即公司1采取廉价策略，公司2将会采取高档次策略。</a:t>
            </a:r>
            <a:endParaRPr/>
          </a:p>
        </p:txBody>
      </p:sp>
      <p:sp>
        <p:nvSpPr>
          <p:cNvPr id="229" name="Google Shape;229;p31"/>
          <p:cNvSpPr txBox="1"/>
          <p:nvPr/>
        </p:nvSpPr>
        <p:spPr>
          <a:xfrm>
            <a:off x="6156325" y="188912"/>
            <a:ext cx="2663825" cy="954087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高档市场40％廉价市场60％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简单博弈的行为推理</a:t>
            </a:r>
            <a:endParaRPr/>
          </a:p>
        </p:txBody>
      </p:sp>
      <p:sp>
        <p:nvSpPr>
          <p:cNvPr id="235" name="Google Shape;235;p32"/>
          <p:cNvSpPr txBox="1"/>
          <p:nvPr>
            <p:ph idx="1" type="body"/>
          </p:nvPr>
        </p:nvSpPr>
        <p:spPr>
          <a:xfrm>
            <a:off x="457200" y="1557337"/>
            <a:ext cx="8229600" cy="3167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如果两个人都有严格占优策略，则可以预计他们均会采取严格占优策略；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如果只有一个人有严格占优策略，则这个人会采取严格占优策略，而另一方会采取此策略的最佳应对（一定会有！）</a:t>
            </a:r>
            <a:endParaRPr/>
          </a:p>
        </p:txBody>
      </p:sp>
      <p:sp>
        <p:nvSpPr>
          <p:cNvPr id="236" name="Google Shape;236;p32"/>
          <p:cNvSpPr txBox="1"/>
          <p:nvPr/>
        </p:nvSpPr>
        <p:spPr>
          <a:xfrm>
            <a:off x="827087" y="4941887"/>
            <a:ext cx="7489825" cy="1200150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6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如果两个人都没有严格占优策略呢？（从哪开始推理？）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"/>
          <p:cNvSpPr txBox="1"/>
          <p:nvPr>
            <p:ph type="title"/>
          </p:nvPr>
        </p:nvSpPr>
        <p:spPr>
          <a:xfrm>
            <a:off x="468312" y="15875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无占优策略例子（三客户博弈）</a:t>
            </a:r>
            <a:endParaRPr/>
          </a:p>
        </p:txBody>
      </p:sp>
      <p:sp>
        <p:nvSpPr>
          <p:cNvPr id="242" name="Google Shape;242;p33"/>
          <p:cNvSpPr txBox="1"/>
          <p:nvPr>
            <p:ph idx="1" type="body"/>
          </p:nvPr>
        </p:nvSpPr>
        <p:spPr>
          <a:xfrm>
            <a:off x="0" y="981075"/>
            <a:ext cx="9144000" cy="564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假设有两家公司，都希望和A、B、C三个大客户之一洽谈生意。每家公司都有三种可能的策略：是否找客户A、B或C。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它们决策的考量如下：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若两家公司都找同一个客户，则该客户会给每个公司一半的业务。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公司1规模太小，以至于不能靠自身找到客户源。所以，只要它和公司2分别寻找不同的客户洽谈生意，则公司1获得的收益将会是0（生意做不成）。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假设公司2单独寻找客户B或C洽谈生意，则会得到客户B或C的全部业务。但是A 是一个大客户。寻找客户A洽谈生意时，必须和公司1合作才能接下业务。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因为A是一个大客户，和它做生意的收益是8（假设两家公司合作，则每家公司会得到收益4）。但是，和B或C做生意的收益价值是2（合作的话，每个公司收益是1）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4"/>
          <p:cNvSpPr txBox="1"/>
          <p:nvPr>
            <p:ph type="title"/>
          </p:nvPr>
        </p:nvSpPr>
        <p:spPr>
          <a:xfrm>
            <a:off x="457200" y="274637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三客户</a:t>
            </a: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博弈的推理</a:t>
            </a:r>
            <a:endParaRPr/>
          </a:p>
        </p:txBody>
      </p:sp>
      <p:sp>
        <p:nvSpPr>
          <p:cNvPr id="248" name="Google Shape;248;p34"/>
          <p:cNvSpPr txBox="1"/>
          <p:nvPr>
            <p:ph idx="1" type="body"/>
          </p:nvPr>
        </p:nvSpPr>
        <p:spPr>
          <a:xfrm>
            <a:off x="468312" y="1268412"/>
            <a:ext cx="8229600" cy="576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收益矩阵</a:t>
            </a:r>
            <a:endParaRPr/>
          </a:p>
        </p:txBody>
      </p:sp>
      <p:graphicFrame>
        <p:nvGraphicFramePr>
          <p:cNvPr id="249" name="Google Shape;249;p34"/>
          <p:cNvGraphicFramePr/>
          <p:nvPr/>
        </p:nvGraphicFramePr>
        <p:xfrm>
          <a:off x="1371600" y="1981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079500"/>
                <a:gridCol w="576250"/>
                <a:gridCol w="1296975"/>
                <a:gridCol w="1223950"/>
                <a:gridCol w="122395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公司2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hMerge="1"/>
                <a:tc hMerge="1"/>
              </a:tr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627050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公司1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4，4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0, 2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0, 2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5746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1, 1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0, 2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5048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0, 2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1, 1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250" name="Google Shape;250;p34"/>
          <p:cNvSpPr/>
          <p:nvPr/>
        </p:nvSpPr>
        <p:spPr>
          <a:xfrm>
            <a:off x="3048000" y="3048000"/>
            <a:ext cx="433387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4"/>
          <p:cNvSpPr/>
          <p:nvPr/>
        </p:nvSpPr>
        <p:spPr>
          <a:xfrm>
            <a:off x="4343400" y="36576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4"/>
          <p:cNvSpPr/>
          <p:nvPr/>
        </p:nvSpPr>
        <p:spPr>
          <a:xfrm>
            <a:off x="5638800" y="4191000"/>
            <a:ext cx="431800" cy="433387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4"/>
          <p:cNvSpPr/>
          <p:nvPr/>
        </p:nvSpPr>
        <p:spPr>
          <a:xfrm>
            <a:off x="3810000" y="30480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4"/>
          <p:cNvSpPr/>
          <p:nvPr/>
        </p:nvSpPr>
        <p:spPr>
          <a:xfrm>
            <a:off x="6324600" y="36576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5105400" y="4191000"/>
            <a:ext cx="431800" cy="433387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4"/>
          <p:cNvSpPr txBox="1"/>
          <p:nvPr/>
        </p:nvSpPr>
        <p:spPr>
          <a:xfrm>
            <a:off x="468312" y="4868862"/>
            <a:ext cx="6264275" cy="1503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两家公司都没有严格占优策略</a:t>
            </a:r>
            <a:endParaRPr/>
          </a:p>
        </p:txBody>
      </p:sp>
      <p:sp>
        <p:nvSpPr>
          <p:cNvPr id="257" name="Google Shape;257;p34"/>
          <p:cNvSpPr txBox="1"/>
          <p:nvPr/>
        </p:nvSpPr>
        <p:spPr>
          <a:xfrm>
            <a:off x="1258887" y="5589587"/>
            <a:ext cx="6049962" cy="58420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如何讨论博弈的走向（结果）？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纳什均衡</a:t>
            </a:r>
            <a:endParaRPr/>
          </a:p>
        </p:txBody>
      </p:sp>
      <p:sp>
        <p:nvSpPr>
          <p:cNvPr id="263" name="Google Shape;263;p35"/>
          <p:cNvSpPr txBox="1"/>
          <p:nvPr>
            <p:ph idx="1" type="body"/>
          </p:nvPr>
        </p:nvSpPr>
        <p:spPr>
          <a:xfrm>
            <a:off x="457200" y="1600200"/>
            <a:ext cx="8229600" cy="4924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假定参与人甲选择策略S，参与人乙选择策略T。若S是T的最佳应对，且T也是S的最佳应对，则称</a:t>
            </a:r>
            <a:r>
              <a:rPr b="0" i="0" lang="en-US" sz="3200" u="sng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策略组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（S，T）</a:t>
            </a:r>
            <a:r>
              <a:rPr b="0" i="0" lang="en-US" sz="3200" u="non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是一个纳什均衡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在均衡状态，任何参与人都没有动机（理性的理由）去换一种策略。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纳什均衡：</a:t>
            </a:r>
            <a:r>
              <a:rPr b="0" i="0" lang="en-US" sz="2800" u="non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互为最佳应对</a:t>
            </a: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的策略组，谁也不可能通过单方面改变策略而得到额外好处，尽管如果两人都改变可能都会更好（相比都不改变而言）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6"/>
          <p:cNvSpPr txBox="1"/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三客户</a:t>
            </a:r>
            <a:r>
              <a:rPr b="0" i="0" lang="en-US" sz="4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博弈的纳什均衡</a:t>
            </a:r>
            <a:endParaRPr/>
          </a:p>
        </p:txBody>
      </p:sp>
      <p:sp>
        <p:nvSpPr>
          <p:cNvPr id="269" name="Google Shape;269;p36"/>
          <p:cNvSpPr txBox="1"/>
          <p:nvPr>
            <p:ph idx="1" type="body"/>
          </p:nvPr>
        </p:nvSpPr>
        <p:spPr>
          <a:xfrm>
            <a:off x="539750" y="3933825"/>
            <a:ext cx="8229600" cy="25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存在纳什均衡：</a:t>
            </a:r>
            <a:r>
              <a:rPr b="0" i="0" lang="en-US" sz="30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(A，A)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寻找纳什均衡的两种途径：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一是，检查每一个策略组，看它们中的每一项是否是</a:t>
            </a:r>
            <a:r>
              <a:rPr b="0" i="0" lang="en-US" sz="2600" u="none" cap="none" strike="noStrik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彼此间策略的最佳应对</a:t>
            </a: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策略。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二是，找出每个参与人对于对方每个策略的最佳应对，然后发现</a:t>
            </a:r>
            <a:r>
              <a:rPr b="0" i="0" lang="en-US" sz="2600" u="none" cap="none" strike="noStrik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互为最佳应对</a:t>
            </a: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的策略组。</a:t>
            </a:r>
            <a:endParaRPr/>
          </a:p>
        </p:txBody>
      </p:sp>
      <p:graphicFrame>
        <p:nvGraphicFramePr>
          <p:cNvPr id="270" name="Google Shape;270;p36"/>
          <p:cNvGraphicFramePr/>
          <p:nvPr/>
        </p:nvGraphicFramePr>
        <p:xfrm>
          <a:off x="900112" y="10525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093775"/>
                <a:gridCol w="584200"/>
                <a:gridCol w="1312850"/>
                <a:gridCol w="1241425"/>
                <a:gridCol w="1239825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公司2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hMerge="1"/>
                <a:tc hMerge="1"/>
              </a:tr>
              <a:tr h="498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61752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公司1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4, 4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0, 2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0, 2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5699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1, 1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0, 2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4968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0, 2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1, 1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271" name="Google Shape;271;p36"/>
          <p:cNvSpPr/>
          <p:nvPr/>
        </p:nvSpPr>
        <p:spPr>
          <a:xfrm>
            <a:off x="2555875" y="2060575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3851275" y="2708275"/>
            <a:ext cx="433387" cy="433387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5219700" y="3284537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6"/>
          <p:cNvSpPr/>
          <p:nvPr/>
        </p:nvSpPr>
        <p:spPr>
          <a:xfrm>
            <a:off x="3419475" y="2060575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6"/>
          <p:cNvSpPr/>
          <p:nvPr/>
        </p:nvSpPr>
        <p:spPr>
          <a:xfrm>
            <a:off x="5940425" y="2708275"/>
            <a:ext cx="431800" cy="433387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6"/>
          <p:cNvSpPr/>
          <p:nvPr/>
        </p:nvSpPr>
        <p:spPr>
          <a:xfrm>
            <a:off x="4643437" y="3284537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"/>
          <p:cNvSpPr txBox="1"/>
          <p:nvPr>
            <p:ph type="title"/>
          </p:nvPr>
        </p:nvSpPr>
        <p:spPr>
          <a:xfrm>
            <a:off x="457200" y="457200"/>
            <a:ext cx="8229600" cy="960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多重均衡：协调博弈 </a:t>
            </a:r>
            <a:endParaRPr/>
          </a:p>
        </p:txBody>
      </p:sp>
      <p:sp>
        <p:nvSpPr>
          <p:cNvPr id="282" name="Google Shape;282;p37"/>
          <p:cNvSpPr txBox="1"/>
          <p:nvPr>
            <p:ph idx="1" type="body"/>
          </p:nvPr>
        </p:nvSpPr>
        <p:spPr>
          <a:xfrm>
            <a:off x="457200" y="1676400"/>
            <a:ext cx="8229600" cy="4479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多重均衡－－存在多个均衡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例子：协调博弈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假设你和你拍档都为一个合作项目准备幻灯片简报（双方不能通过电话等方式联系商量）。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你必须决定是用微软的PPT或是用苹果的Keynote软件来制作你负责的半份幻灯片。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假设你们使用同样的软件来设计，那就比较容易合并你们的幻灯片。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8"/>
          <p:cNvSpPr txBox="1"/>
          <p:nvPr>
            <p:ph type="title"/>
          </p:nvPr>
        </p:nvSpPr>
        <p:spPr>
          <a:xfrm>
            <a:off x="457200" y="274637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协调博弈的推理</a:t>
            </a:r>
            <a:endParaRPr/>
          </a:p>
        </p:txBody>
      </p:sp>
      <p:sp>
        <p:nvSpPr>
          <p:cNvPr id="288" name="Google Shape;288;p38"/>
          <p:cNvSpPr txBox="1"/>
          <p:nvPr>
            <p:ph idx="1" type="body"/>
          </p:nvPr>
        </p:nvSpPr>
        <p:spPr>
          <a:xfrm>
            <a:off x="250825" y="4076700"/>
            <a:ext cx="8893175" cy="24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存在两个纳什均衡：（PPT，PPT），（Keynote，Keynote）。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如何预测协调博弈中参与人的行为？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一般来说，从博弈结构本身已经不能预测参与者行为的趋向，需要利用一些外部因素，例如社会习俗。</a:t>
            </a:r>
            <a:endParaRPr/>
          </a:p>
        </p:txBody>
      </p:sp>
      <p:graphicFrame>
        <p:nvGraphicFramePr>
          <p:cNvPr id="289" name="Google Shape;289;p38"/>
          <p:cNvGraphicFramePr/>
          <p:nvPr/>
        </p:nvGraphicFramePr>
        <p:xfrm>
          <a:off x="1116012" y="1196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446075"/>
                <a:gridCol w="1604950"/>
                <a:gridCol w="1765300"/>
                <a:gridCol w="165575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你的拍档</a:t>
                      </a:r>
                      <a:endParaRPr/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endParaRPr/>
                    </a:p>
                  </a:txBody>
                  <a:tcPr marT="45700" marB="45700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00" marB="45700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509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</a:t>
                      </a:r>
                      <a:endParaRPr/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endParaRPr/>
                    </a:p>
                  </a:txBody>
                  <a:tcPr marT="45700" marB="45700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1, 1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881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00" marB="45700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1，1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290" name="Google Shape;290;p38"/>
          <p:cNvSpPr/>
          <p:nvPr/>
        </p:nvSpPr>
        <p:spPr>
          <a:xfrm>
            <a:off x="3492500" y="23495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8"/>
          <p:cNvSpPr/>
          <p:nvPr/>
        </p:nvSpPr>
        <p:spPr>
          <a:xfrm>
            <a:off x="4211637" y="23495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8"/>
          <p:cNvSpPr/>
          <p:nvPr/>
        </p:nvSpPr>
        <p:spPr>
          <a:xfrm>
            <a:off x="5076825" y="3284537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8"/>
          <p:cNvSpPr/>
          <p:nvPr/>
        </p:nvSpPr>
        <p:spPr>
          <a:xfrm>
            <a:off x="5867400" y="3284537"/>
            <a:ext cx="433387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9"/>
          <p:cNvSpPr txBox="1"/>
          <p:nvPr>
            <p:ph type="title"/>
          </p:nvPr>
        </p:nvSpPr>
        <p:spPr>
          <a:xfrm>
            <a:off x="457200" y="274637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不对等协调博弈</a:t>
            </a:r>
            <a:endParaRPr/>
          </a:p>
        </p:txBody>
      </p:sp>
      <p:sp>
        <p:nvSpPr>
          <p:cNvPr id="299" name="Google Shape;299;p39"/>
          <p:cNvSpPr txBox="1"/>
          <p:nvPr>
            <p:ph idx="1" type="body"/>
          </p:nvPr>
        </p:nvSpPr>
        <p:spPr>
          <a:xfrm>
            <a:off x="457200" y="1219200"/>
            <a:ext cx="8229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假设你和项目拍档都更喜欢使用苹果软件。</a:t>
            </a:r>
            <a:endParaRPr/>
          </a:p>
          <a:p>
            <a:pPr indent="-1524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谢林的聚点理论表明，可以预测参与人会倾向于收益情况更好的均衡（2,2）。</a:t>
            </a:r>
            <a:endParaRPr/>
          </a:p>
        </p:txBody>
      </p:sp>
      <p:graphicFrame>
        <p:nvGraphicFramePr>
          <p:cNvPr id="300" name="Google Shape;300;p39"/>
          <p:cNvGraphicFramePr/>
          <p:nvPr/>
        </p:nvGraphicFramePr>
        <p:xfrm>
          <a:off x="1547812" y="19891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463550"/>
                <a:gridCol w="1668450"/>
                <a:gridCol w="1835150"/>
                <a:gridCol w="1720850"/>
              </a:tblGrid>
              <a:tr h="522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你的拍档</a:t>
                      </a:r>
                      <a:endParaRPr/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53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endParaRPr/>
                    </a:p>
                  </a:txBody>
                  <a:tcPr marT="45700" marB="45700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00" marB="45700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101917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</a:t>
                      </a:r>
                      <a:endParaRPr/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endParaRPr/>
                    </a:p>
                  </a:txBody>
                  <a:tcPr marT="45700" marB="45700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1, 1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429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00" marB="45700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2，2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301" name="Google Shape;301;p39"/>
          <p:cNvSpPr/>
          <p:nvPr/>
        </p:nvSpPr>
        <p:spPr>
          <a:xfrm>
            <a:off x="3995737" y="3357562"/>
            <a:ext cx="433387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9"/>
          <p:cNvSpPr/>
          <p:nvPr/>
        </p:nvSpPr>
        <p:spPr>
          <a:xfrm>
            <a:off x="4572000" y="3357562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9"/>
          <p:cNvSpPr/>
          <p:nvPr/>
        </p:nvSpPr>
        <p:spPr>
          <a:xfrm>
            <a:off x="5795962" y="42926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9"/>
          <p:cNvSpPr/>
          <p:nvPr/>
        </p:nvSpPr>
        <p:spPr>
          <a:xfrm>
            <a:off x="6443662" y="42926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0"/>
          <p:cNvSpPr txBox="1"/>
          <p:nvPr>
            <p:ph type="title"/>
          </p:nvPr>
        </p:nvSpPr>
        <p:spPr>
          <a:xfrm>
            <a:off x="457200" y="274637"/>
            <a:ext cx="8229600" cy="922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两人的喜好不同呢</a:t>
            </a:r>
            <a:endParaRPr/>
          </a:p>
        </p:txBody>
      </p:sp>
      <p:sp>
        <p:nvSpPr>
          <p:cNvPr id="310" name="Google Shape;310;p40"/>
          <p:cNvSpPr txBox="1"/>
          <p:nvPr>
            <p:ph idx="1" type="body"/>
          </p:nvPr>
        </p:nvSpPr>
        <p:spPr>
          <a:xfrm>
            <a:off x="304800" y="1268412"/>
            <a:ext cx="8588375" cy="5400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</a:pPr>
            <a:r>
              <a:rPr b="0" i="0" lang="en-US" sz="2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假设你和你的拍档喜欢的软件不同。</a:t>
            </a:r>
            <a:endParaRPr/>
          </a:p>
          <a:p>
            <a:pPr indent="-184150" lvl="0" marL="3429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1" i="0" sz="25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3429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0" i="0" sz="25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3429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0" i="0" sz="25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3429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0" i="0" sz="25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3429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0" i="0" sz="25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3429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0" i="0" sz="25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3429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0" i="0" sz="25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3429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0" i="0" sz="25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84150" lvl="0" marL="342900" marR="0" rtl="0" algn="l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b="0" i="0" sz="25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</a:pPr>
            <a:r>
              <a:rPr b="0" i="0" lang="en-US" sz="2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此时仅从博弈结构很难预测具体哪种均衡会被达到。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Char char="•"/>
            </a:pPr>
            <a:r>
              <a:rPr b="0" i="0" lang="en-US" sz="2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可以通过了解他们之间平常发生冲突时解决的惯例来预测。</a:t>
            </a:r>
            <a:endParaRPr/>
          </a:p>
        </p:txBody>
      </p:sp>
      <p:graphicFrame>
        <p:nvGraphicFramePr>
          <p:cNvPr id="311" name="Google Shape;311;p40"/>
          <p:cNvGraphicFramePr/>
          <p:nvPr/>
        </p:nvGraphicFramePr>
        <p:xfrm>
          <a:off x="827087" y="1844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463550"/>
                <a:gridCol w="1668450"/>
                <a:gridCol w="1835150"/>
                <a:gridCol w="1722425"/>
              </a:tblGrid>
              <a:tr h="525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75" marL="9147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75" marL="91475" anchor="ctr"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你的拍档</a:t>
                      </a:r>
                      <a:endParaRPr/>
                    </a:p>
                  </a:txBody>
                  <a:tcPr marT="45725" marB="45725" marR="91475" marL="91475" anchor="ctr">
                    <a:solidFill>
                      <a:schemeClr val="lt1"/>
                    </a:solidFill>
                  </a:tcPr>
                </a:tc>
                <a:tc hMerge="1"/>
              </a:tr>
              <a:tr h="54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75" marL="9147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75" marL="9147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endParaRPr/>
                    </a:p>
                  </a:txBody>
                  <a:tcPr marT="45725" marB="45725" marR="91475" marL="9147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25" marB="45725" marR="91475" marL="9147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271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</a:t>
                      </a:r>
                      <a:endParaRPr/>
                    </a:p>
                  </a:txBody>
                  <a:tcPr marT="45725" marB="45725" marR="91475" marL="9147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endParaRPr/>
                    </a:p>
                  </a:txBody>
                  <a:tcPr marT="45725" marB="45725" marR="91475" marL="9147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1, 2</a:t>
                      </a:r>
                      <a:endParaRPr/>
                    </a:p>
                  </a:txBody>
                  <a:tcPr marT="45725" marB="45725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493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25" marB="45725" marR="91475" marL="9147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2，1</a:t>
                      </a:r>
                      <a:endParaRPr/>
                    </a:p>
                  </a:txBody>
                  <a:tcPr marT="45725" marB="45725" marR="91475" marL="914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312" name="Google Shape;312;p40"/>
          <p:cNvSpPr/>
          <p:nvPr/>
        </p:nvSpPr>
        <p:spPr>
          <a:xfrm>
            <a:off x="3200400" y="29718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40"/>
          <p:cNvSpPr/>
          <p:nvPr/>
        </p:nvSpPr>
        <p:spPr>
          <a:xfrm>
            <a:off x="3995737" y="29972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40"/>
          <p:cNvSpPr/>
          <p:nvPr/>
        </p:nvSpPr>
        <p:spPr>
          <a:xfrm>
            <a:off x="4932362" y="4005262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40"/>
          <p:cNvSpPr/>
          <p:nvPr/>
        </p:nvSpPr>
        <p:spPr>
          <a:xfrm>
            <a:off x="5795962" y="4005262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10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1"/>
          <p:cNvSpPr txBox="1"/>
          <p:nvPr>
            <p:ph type="title"/>
          </p:nvPr>
        </p:nvSpPr>
        <p:spPr>
          <a:xfrm>
            <a:off x="457200" y="274637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猎鹿博弈</a:t>
            </a:r>
            <a:endParaRPr/>
          </a:p>
        </p:txBody>
      </p:sp>
      <p:sp>
        <p:nvSpPr>
          <p:cNvPr id="321" name="Google Shape;321;p41"/>
          <p:cNvSpPr txBox="1"/>
          <p:nvPr>
            <p:ph idx="1" type="body"/>
          </p:nvPr>
        </p:nvSpPr>
        <p:spPr>
          <a:xfrm>
            <a:off x="395287" y="1052512"/>
            <a:ext cx="8229600" cy="56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假设两猎人外出猎物。若他们合作，则可以猎到鹿（这可以给猎者带来最高的收益）。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猎人若分开单干，都能猎到兔。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若一方想单独猎鹿，则收益是0。另一方依然能猎到兔。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选择何种均衡？要在高收益和由于另一方不合作而造成损失之间进行权衡。  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22" name="Google Shape;322;p41"/>
          <p:cNvGraphicFramePr/>
          <p:nvPr/>
        </p:nvGraphicFramePr>
        <p:xfrm>
          <a:off x="900112" y="292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295400"/>
                <a:gridCol w="998525"/>
                <a:gridCol w="1973250"/>
                <a:gridCol w="185260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猎人2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猎鹿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猎兔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525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猎人1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猎鹿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4，4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0，3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881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猎兔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3，0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3，3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323" name="Google Shape;323;p41"/>
          <p:cNvSpPr/>
          <p:nvPr/>
        </p:nvSpPr>
        <p:spPr>
          <a:xfrm>
            <a:off x="3563937" y="40767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41"/>
          <p:cNvSpPr/>
          <p:nvPr/>
        </p:nvSpPr>
        <p:spPr>
          <a:xfrm>
            <a:off x="4356100" y="40767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41"/>
          <p:cNvSpPr/>
          <p:nvPr/>
        </p:nvSpPr>
        <p:spPr>
          <a:xfrm>
            <a:off x="5435600" y="5013325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41"/>
          <p:cNvSpPr/>
          <p:nvPr/>
        </p:nvSpPr>
        <p:spPr>
          <a:xfrm>
            <a:off x="6300787" y="5013325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2"/>
          <p:cNvSpPr txBox="1"/>
          <p:nvPr>
            <p:ph type="title"/>
          </p:nvPr>
        </p:nvSpPr>
        <p:spPr>
          <a:xfrm>
            <a:off x="457200" y="274637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多重均衡：鹰鸽博弈</a:t>
            </a:r>
            <a:endParaRPr/>
          </a:p>
        </p:txBody>
      </p:sp>
      <p:sp>
        <p:nvSpPr>
          <p:cNvPr id="332" name="Google Shape;332;p42"/>
          <p:cNvSpPr txBox="1"/>
          <p:nvPr>
            <p:ph idx="1" type="body"/>
          </p:nvPr>
        </p:nvSpPr>
        <p:spPr>
          <a:xfrm>
            <a:off x="457200" y="1412875"/>
            <a:ext cx="8229600" cy="51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假设两只动物要决定一块食物的分配。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每只动物都可以选择争夺行为（鹰派策略）或分享行为（鸽派策略）。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若两种动物都选择分享行为，它们将会均匀的分配食物，各自的收益是3。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若一方行为表现为争夺，另一方行为表现是分享，则争夺方会得到大多数食物，获得收益是5，分享方只能得到收益为1。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当两只动物都表现为争夺行为，由于在争夺中践踏了食物，则它们得到的收益将为0。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3"/>
          <p:cNvSpPr txBox="1"/>
          <p:nvPr>
            <p:ph type="title"/>
          </p:nvPr>
        </p:nvSpPr>
        <p:spPr>
          <a:xfrm>
            <a:off x="457200" y="274637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鹰鸽博弈的推理</a:t>
            </a:r>
            <a:endParaRPr/>
          </a:p>
        </p:txBody>
      </p:sp>
      <p:sp>
        <p:nvSpPr>
          <p:cNvPr id="338" name="Google Shape;338;p43"/>
          <p:cNvSpPr txBox="1"/>
          <p:nvPr>
            <p:ph idx="1" type="body"/>
          </p:nvPr>
        </p:nvSpPr>
        <p:spPr>
          <a:xfrm>
            <a:off x="381000" y="4343400"/>
            <a:ext cx="8229600" cy="2109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很难预测参与者的行为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一般来说，纳什均衡概念能有助于缩小预测范围，但它并不一定能给出唯一的预测。</a:t>
            </a:r>
            <a:endParaRPr/>
          </a:p>
        </p:txBody>
      </p:sp>
      <p:graphicFrame>
        <p:nvGraphicFramePr>
          <p:cNvPr id="339" name="Google Shape;339;p43"/>
          <p:cNvGraphicFramePr/>
          <p:nvPr/>
        </p:nvGraphicFramePr>
        <p:xfrm>
          <a:off x="685800" y="1295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296975"/>
                <a:gridCol w="996950"/>
                <a:gridCol w="1974850"/>
                <a:gridCol w="185260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动物2</a:t>
                      </a:r>
                      <a:endParaRPr/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鸽派</a:t>
                      </a:r>
                      <a:endParaRPr/>
                    </a:p>
                  </a:txBody>
                  <a:tcPr marT="45700" marB="45700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鹰派</a:t>
                      </a:r>
                      <a:endParaRPr/>
                    </a:p>
                  </a:txBody>
                  <a:tcPr marT="45700" marB="45700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509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动物1</a:t>
                      </a:r>
                      <a:endParaRPr/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鸽派</a:t>
                      </a:r>
                      <a:endParaRPr/>
                    </a:p>
                  </a:txBody>
                  <a:tcPr marT="45700" marB="45700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3，3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1，5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8810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鹰派</a:t>
                      </a:r>
                      <a:endParaRPr/>
                    </a:p>
                  </a:txBody>
                  <a:tcPr marT="45700" marB="45700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5，1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340" name="Google Shape;340;p43"/>
          <p:cNvSpPr/>
          <p:nvPr/>
        </p:nvSpPr>
        <p:spPr>
          <a:xfrm>
            <a:off x="3200400" y="34290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43"/>
          <p:cNvSpPr/>
          <p:nvPr/>
        </p:nvSpPr>
        <p:spPr>
          <a:xfrm>
            <a:off x="4343400" y="3429000"/>
            <a:ext cx="433387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43"/>
          <p:cNvSpPr/>
          <p:nvPr/>
        </p:nvSpPr>
        <p:spPr>
          <a:xfrm>
            <a:off x="5105400" y="25146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77933C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43"/>
          <p:cNvSpPr/>
          <p:nvPr/>
        </p:nvSpPr>
        <p:spPr>
          <a:xfrm>
            <a:off x="6248400" y="2514600"/>
            <a:ext cx="431800" cy="431800"/>
          </a:xfrm>
          <a:prstGeom prst="smileyFace">
            <a:avLst>
              <a:gd fmla="val 4653" name="adj"/>
            </a:avLst>
          </a:prstGeom>
          <a:solidFill>
            <a:srgbClr val="604A7B">
              <a:alpha val="50588"/>
            </a:srgbClr>
          </a:solidFill>
          <a:ln cap="flat" cmpd="sng" w="25400">
            <a:solidFill>
              <a:srgbClr val="385D8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4"/>
          <p:cNvSpPr txBox="1"/>
          <p:nvPr>
            <p:ph type="title"/>
          </p:nvPr>
        </p:nvSpPr>
        <p:spPr>
          <a:xfrm>
            <a:off x="457200" y="115887"/>
            <a:ext cx="8229600" cy="720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几种典型多重均衡博弈类型对比</a:t>
            </a:r>
            <a:endParaRPr/>
          </a:p>
        </p:txBody>
      </p:sp>
      <p:sp>
        <p:nvSpPr>
          <p:cNvPr id="349" name="Google Shape;349;p4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50" name="Google Shape;350;p44"/>
          <p:cNvGraphicFramePr/>
          <p:nvPr/>
        </p:nvGraphicFramePr>
        <p:xfrm>
          <a:off x="4643437" y="390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223950"/>
                <a:gridCol w="1655750"/>
                <a:gridCol w="1619250"/>
              </a:tblGrid>
              <a:tr h="620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动物2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53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鸽派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鹰派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31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鸽派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3，3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1，5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鹰派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5，1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1" name="Google Shape;351;p44"/>
          <p:cNvGraphicFramePr/>
          <p:nvPr/>
        </p:nvGraphicFramePr>
        <p:xfrm>
          <a:off x="0" y="90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482725"/>
                <a:gridCol w="1303325"/>
                <a:gridCol w="1857375"/>
              </a:tblGrid>
              <a:tr h="4968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你的拍档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514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1，1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8985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2，2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2" name="Google Shape;352;p44"/>
          <p:cNvGraphicFramePr/>
          <p:nvPr/>
        </p:nvGraphicFramePr>
        <p:xfrm>
          <a:off x="4716462" y="908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414450"/>
                <a:gridCol w="1554150"/>
                <a:gridCol w="1458900"/>
              </a:tblGrid>
              <a:tr h="531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你的拍档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chemeClr val="lt1"/>
                    </a:solidFill>
                  </a:tcPr>
                </a:tc>
                <a:tc hMerge="1"/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942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1，2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3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2，1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3" name="Google Shape;353;p44"/>
          <p:cNvGraphicFramePr/>
          <p:nvPr/>
        </p:nvGraphicFramePr>
        <p:xfrm>
          <a:off x="-30162" y="390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289050"/>
                <a:gridCol w="1657350"/>
                <a:gridCol w="1625600"/>
              </a:tblGrid>
              <a:tr h="531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猎人2</a:t>
                      </a:r>
                      <a:endParaRPr/>
                    </a:p>
                  </a:txBody>
                  <a:tcPr marT="45750" marB="45750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533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0" marB="4575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猎鹿</a:t>
                      </a:r>
                      <a:endParaRPr/>
                    </a:p>
                  </a:txBody>
                  <a:tcPr marT="45750" marB="45750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猎兔</a:t>
                      </a:r>
                      <a:endParaRPr/>
                    </a:p>
                  </a:txBody>
                  <a:tcPr marT="45750" marB="45750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81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猎鹿</a:t>
                      </a:r>
                      <a:endParaRPr/>
                    </a:p>
                  </a:txBody>
                  <a:tcPr marT="45750" marB="45750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4，4</a:t>
                      </a:r>
                      <a:endParaRPr/>
                    </a:p>
                  </a:txBody>
                  <a:tcPr marT="45750" marB="4575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0，3</a:t>
                      </a:r>
                      <a:endParaRPr/>
                    </a:p>
                  </a:txBody>
                  <a:tcPr marT="45750" marB="4575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064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猎兔</a:t>
                      </a:r>
                      <a:endParaRPr/>
                    </a:p>
                  </a:txBody>
                  <a:tcPr marT="45750" marB="45750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3，0</a:t>
                      </a:r>
                      <a:endParaRPr/>
                    </a:p>
                  </a:txBody>
                  <a:tcPr marT="45750" marB="4575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3，3</a:t>
                      </a:r>
                      <a:endParaRPr/>
                    </a:p>
                  </a:txBody>
                  <a:tcPr marT="45750" marB="4575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354" name="Google Shape;354;p44"/>
          <p:cNvSpPr txBox="1"/>
          <p:nvPr/>
        </p:nvSpPr>
        <p:spPr>
          <a:xfrm>
            <a:off x="1692275" y="2205037"/>
            <a:ext cx="935037" cy="503237"/>
          </a:xfrm>
          <a:prstGeom prst="rect">
            <a:avLst/>
          </a:prstGeom>
          <a:solidFill>
            <a:srgbClr val="4BACC6">
              <a:alpha val="24705"/>
            </a:srgbClr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4"/>
          <p:cNvSpPr txBox="1"/>
          <p:nvPr/>
        </p:nvSpPr>
        <p:spPr>
          <a:xfrm>
            <a:off x="3203575" y="3068637"/>
            <a:ext cx="936625" cy="504825"/>
          </a:xfrm>
          <a:prstGeom prst="rect">
            <a:avLst/>
          </a:prstGeom>
          <a:solidFill>
            <a:srgbClr val="FAC090">
              <a:alpha val="24705"/>
            </a:srgbClr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44"/>
          <p:cNvSpPr txBox="1"/>
          <p:nvPr/>
        </p:nvSpPr>
        <p:spPr>
          <a:xfrm>
            <a:off x="6443662" y="2205037"/>
            <a:ext cx="936625" cy="503237"/>
          </a:xfrm>
          <a:prstGeom prst="rect">
            <a:avLst/>
          </a:prstGeom>
          <a:solidFill>
            <a:srgbClr val="4BACC6">
              <a:alpha val="24705"/>
            </a:srgbClr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44"/>
          <p:cNvSpPr txBox="1"/>
          <p:nvPr/>
        </p:nvSpPr>
        <p:spPr>
          <a:xfrm>
            <a:off x="7956550" y="3068637"/>
            <a:ext cx="936625" cy="504825"/>
          </a:xfrm>
          <a:prstGeom prst="rect">
            <a:avLst/>
          </a:prstGeom>
          <a:solidFill>
            <a:srgbClr val="4BACC6">
              <a:alpha val="24705"/>
            </a:srgbClr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44"/>
          <p:cNvSpPr txBox="1"/>
          <p:nvPr/>
        </p:nvSpPr>
        <p:spPr>
          <a:xfrm>
            <a:off x="1619250" y="5229225"/>
            <a:ext cx="936625" cy="503237"/>
          </a:xfrm>
          <a:prstGeom prst="rect">
            <a:avLst/>
          </a:prstGeom>
          <a:solidFill>
            <a:srgbClr val="4BACC6">
              <a:alpha val="24705"/>
            </a:srgbClr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4"/>
          <p:cNvSpPr txBox="1"/>
          <p:nvPr/>
        </p:nvSpPr>
        <p:spPr>
          <a:xfrm>
            <a:off x="3276600" y="6165850"/>
            <a:ext cx="935037" cy="503237"/>
          </a:xfrm>
          <a:prstGeom prst="rect">
            <a:avLst/>
          </a:prstGeom>
          <a:solidFill>
            <a:srgbClr val="4BACC6">
              <a:alpha val="24705"/>
            </a:srgbClr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44"/>
          <p:cNvSpPr txBox="1"/>
          <p:nvPr/>
        </p:nvSpPr>
        <p:spPr>
          <a:xfrm>
            <a:off x="7885112" y="5229225"/>
            <a:ext cx="935037" cy="503237"/>
          </a:xfrm>
          <a:prstGeom prst="rect">
            <a:avLst/>
          </a:prstGeom>
          <a:solidFill>
            <a:srgbClr val="4BACC6">
              <a:alpha val="24705"/>
            </a:srgbClr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44"/>
          <p:cNvSpPr txBox="1"/>
          <p:nvPr/>
        </p:nvSpPr>
        <p:spPr>
          <a:xfrm>
            <a:off x="6227762" y="6165850"/>
            <a:ext cx="936625" cy="503237"/>
          </a:xfrm>
          <a:prstGeom prst="rect">
            <a:avLst/>
          </a:prstGeom>
          <a:solidFill>
            <a:srgbClr val="4BACC6">
              <a:alpha val="24705"/>
            </a:srgbClr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5"/>
          <p:cNvSpPr txBox="1"/>
          <p:nvPr>
            <p:ph type="title"/>
          </p:nvPr>
        </p:nvSpPr>
        <p:spPr>
          <a:xfrm>
            <a:off x="457200" y="274637"/>
            <a:ext cx="82296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简单博弈的推理（进一步）</a:t>
            </a:r>
            <a:endParaRPr/>
          </a:p>
        </p:txBody>
      </p:sp>
      <p:sp>
        <p:nvSpPr>
          <p:cNvPr id="367" name="Google Shape;367;p45"/>
          <p:cNvSpPr txBox="1"/>
          <p:nvPr>
            <p:ph idx="1" type="body"/>
          </p:nvPr>
        </p:nvSpPr>
        <p:spPr>
          <a:xfrm>
            <a:off x="457200" y="1412875"/>
            <a:ext cx="8534400" cy="424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如果双方都有严格占优策略，则都会采用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如果只有一方有严格占优策略，则可以预测另一方会采用此策略的最佳应对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如果不存在严格占优策略，则寻找纳什均衡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存在一个纳什均衡，该均衡对应合理结果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存在多个纳什均衡（需要额外信息辅助推断）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协调博弈，鹰鸽博弈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均衡有助于缩小考虑范围，但不保证有效预测</a:t>
            </a:r>
            <a:endParaRPr/>
          </a:p>
        </p:txBody>
      </p:sp>
      <p:sp>
        <p:nvSpPr>
          <p:cNvPr id="368" name="Google Shape;368;p45"/>
          <p:cNvSpPr txBox="1"/>
          <p:nvPr/>
        </p:nvSpPr>
        <p:spPr>
          <a:xfrm>
            <a:off x="971550" y="5805487"/>
            <a:ext cx="7488237" cy="646112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6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如果不存在纳什均衡，该怎么办？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6"/>
          <p:cNvSpPr txBox="1"/>
          <p:nvPr>
            <p:ph type="title"/>
          </p:nvPr>
        </p:nvSpPr>
        <p:spPr>
          <a:xfrm>
            <a:off x="457200" y="274637"/>
            <a:ext cx="822960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一个不存在纳什均衡的例子</a:t>
            </a:r>
            <a:endParaRPr/>
          </a:p>
        </p:txBody>
      </p:sp>
      <p:sp>
        <p:nvSpPr>
          <p:cNvPr id="374" name="Google Shape;374;p46"/>
          <p:cNvSpPr txBox="1"/>
          <p:nvPr>
            <p:ph idx="1" type="body"/>
          </p:nvPr>
        </p:nvSpPr>
        <p:spPr>
          <a:xfrm>
            <a:off x="250825" y="981075"/>
            <a:ext cx="8893175" cy="2160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硬币配对－“零和博弈”（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zero sum game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甲乙各持一枚硬币，同时选择手中硬币的正反面。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若他们硬币的朝向相同，乙将赢得甲的硬币。反之，甲将赢得乙的硬币。</a:t>
            </a:r>
            <a:endParaRPr/>
          </a:p>
        </p:txBody>
      </p:sp>
      <p:graphicFrame>
        <p:nvGraphicFramePr>
          <p:cNvPr id="375" name="Google Shape;375;p46"/>
          <p:cNvGraphicFramePr/>
          <p:nvPr/>
        </p:nvGraphicFramePr>
        <p:xfrm>
          <a:off x="1116012" y="3213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512875"/>
                <a:gridCol w="1079500"/>
                <a:gridCol w="1800225"/>
                <a:gridCol w="1728775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参与人乙</a:t>
                      </a:r>
                      <a:endParaRPr/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正面H</a:t>
                      </a:r>
                      <a:endParaRPr/>
                    </a:p>
                  </a:txBody>
                  <a:tcPr marT="45700" marB="45700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反面T</a:t>
                      </a:r>
                      <a:endParaRPr/>
                    </a:p>
                  </a:txBody>
                  <a:tcPr marT="45700" marB="45700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8350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参与人甲</a:t>
                      </a:r>
                      <a:endParaRPr/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正面H</a:t>
                      </a:r>
                      <a:endParaRPr/>
                    </a:p>
                  </a:txBody>
                  <a:tcPr marT="45700" marB="45700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-1，+1 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+1，-1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7715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反面T</a:t>
                      </a:r>
                      <a:endParaRPr/>
                    </a:p>
                  </a:txBody>
                  <a:tcPr marT="45700" marB="45700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+1，-1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-1，+1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376" name="Google Shape;376;p46"/>
          <p:cNvSpPr txBox="1"/>
          <p:nvPr/>
        </p:nvSpPr>
        <p:spPr>
          <a:xfrm>
            <a:off x="107950" y="5876925"/>
            <a:ext cx="9036050" cy="738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99"/>
              </a:buClr>
              <a:buFont typeface="Arial"/>
              <a:buNone/>
            </a:pPr>
            <a:r>
              <a:rPr b="0" i="0" lang="en-US" sz="2400" u="non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此时，不存在一组互为最佳应对策略（纯策略意义下的纳什均衡）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FFFF9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7"/>
          <p:cNvSpPr txBox="1"/>
          <p:nvPr>
            <p:ph type="title"/>
          </p:nvPr>
        </p:nvSpPr>
        <p:spPr>
          <a:xfrm>
            <a:off x="468312" y="765175"/>
            <a:ext cx="8229600" cy="1584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如果这样的博弈重复进行若干次，你会如何考虑自己的策略？</a:t>
            </a:r>
            <a:endParaRPr/>
          </a:p>
        </p:txBody>
      </p:sp>
      <p:sp>
        <p:nvSpPr>
          <p:cNvPr id="382" name="Google Shape;382;p47"/>
          <p:cNvSpPr txBox="1"/>
          <p:nvPr>
            <p:ph idx="1" type="body"/>
          </p:nvPr>
        </p:nvSpPr>
        <p:spPr>
          <a:xfrm>
            <a:off x="457200" y="2852737"/>
            <a:ext cx="8229600" cy="1800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预测对方采用不同策略的概率，据此确定自己的策略（概率）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不要让对方了解自己采用不同策略的概率</a:t>
            </a:r>
            <a:endParaRPr/>
          </a:p>
        </p:txBody>
      </p:sp>
      <p:sp>
        <p:nvSpPr>
          <p:cNvPr id="383" name="Google Shape;383;p47"/>
          <p:cNvSpPr txBox="1"/>
          <p:nvPr/>
        </p:nvSpPr>
        <p:spPr>
          <a:xfrm>
            <a:off x="900112" y="4868862"/>
            <a:ext cx="7343775" cy="1077912"/>
          </a:xfrm>
          <a:prstGeom prst="rect">
            <a:avLst/>
          </a:prstGeom>
          <a:solidFill>
            <a:srgbClr val="2540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此时，你的“策略”可以看成是在两种固定策略（纯策略）之间选择的概率。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8"/>
          <p:cNvSpPr txBox="1"/>
          <p:nvPr>
            <p:ph type="title"/>
          </p:nvPr>
        </p:nvSpPr>
        <p:spPr>
          <a:xfrm>
            <a:off x="457200" y="274637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混合策略的引入</a:t>
            </a:r>
            <a:endParaRPr/>
          </a:p>
        </p:txBody>
      </p:sp>
      <p:sp>
        <p:nvSpPr>
          <p:cNvPr id="389" name="Google Shape;389;p48"/>
          <p:cNvSpPr txBox="1"/>
          <p:nvPr>
            <p:ph idx="1" type="body"/>
          </p:nvPr>
        </p:nvSpPr>
        <p:spPr>
          <a:xfrm>
            <a:off x="250825" y="1341437"/>
            <a:ext cx="8569325" cy="5183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引入随机性，考虑参与人将以一定的概率分布在不同策略间进行选择，一种分布对应一个“策略”（称为混合策略，此时，选择策略就是选择分布）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99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对于双策略（H和T）博弈，混合策略则可简略表示为一个概率。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通常，我们说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参与人1的策略是概率 p，是指他以概率 p执行H；以概率 1-p 执行T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参与人2的策略是概率 q，是指他以概率 q执行H，以概率 1-q 执行T	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作为博弈，三要素齐了没有？</a:t>
            </a:r>
            <a:endParaRPr/>
          </a:p>
        </p:txBody>
      </p:sp>
      <p:sp>
        <p:nvSpPr>
          <p:cNvPr id="395" name="Google Shape;395;p49"/>
          <p:cNvSpPr txBox="1"/>
          <p:nvPr>
            <p:ph idx="1" type="body"/>
          </p:nvPr>
        </p:nvSpPr>
        <p:spPr>
          <a:xfrm>
            <a:off x="1547812" y="1628775"/>
            <a:ext cx="3671887" cy="2592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参与人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策略（概率）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b="0" i="0" lang="en-US" sz="4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收益</a:t>
            </a:r>
            <a:endParaRPr/>
          </a:p>
        </p:txBody>
      </p:sp>
      <p:sp>
        <p:nvSpPr>
          <p:cNvPr id="396" name="Google Shape;396;p49"/>
          <p:cNvSpPr txBox="1"/>
          <p:nvPr/>
        </p:nvSpPr>
        <p:spPr>
          <a:xfrm>
            <a:off x="5651500" y="1844675"/>
            <a:ext cx="1296987" cy="647700"/>
          </a:xfrm>
          <a:prstGeom prst="rect">
            <a:avLst/>
          </a:prstGeom>
          <a:noFill/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✔</a:t>
            </a:r>
            <a:endParaRPr/>
          </a:p>
        </p:txBody>
      </p:sp>
      <p:sp>
        <p:nvSpPr>
          <p:cNvPr id="397" name="Google Shape;397;p49"/>
          <p:cNvSpPr txBox="1"/>
          <p:nvPr/>
        </p:nvSpPr>
        <p:spPr>
          <a:xfrm>
            <a:off x="5651500" y="2636837"/>
            <a:ext cx="1296987" cy="647700"/>
          </a:xfrm>
          <a:prstGeom prst="rect">
            <a:avLst/>
          </a:prstGeom>
          <a:noFill/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✔</a:t>
            </a:r>
            <a:endParaRPr/>
          </a:p>
        </p:txBody>
      </p:sp>
      <p:sp>
        <p:nvSpPr>
          <p:cNvPr id="398" name="Google Shape;398;p49"/>
          <p:cNvSpPr txBox="1"/>
          <p:nvPr/>
        </p:nvSpPr>
        <p:spPr>
          <a:xfrm>
            <a:off x="5651500" y="3500437"/>
            <a:ext cx="1296987" cy="649287"/>
          </a:xfrm>
          <a:prstGeom prst="rect">
            <a:avLst/>
          </a:prstGeom>
          <a:noFill/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sp>
        <p:nvSpPr>
          <p:cNvPr id="399" name="Google Shape;399;p49"/>
          <p:cNvSpPr txBox="1"/>
          <p:nvPr/>
        </p:nvSpPr>
        <p:spPr>
          <a:xfrm>
            <a:off x="684212" y="4508500"/>
            <a:ext cx="7848600" cy="1816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此时的策略是在两种固定（纯）策略上选择的概率，每一组纯策略是对应有固定收益的。因而，从概率意义出发，此时的收益应该体现一种在两种纯策略上的“平均”（期望）。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0"/>
          <p:cNvSpPr txBox="1"/>
          <p:nvPr>
            <p:ph type="title"/>
          </p:nvPr>
        </p:nvSpPr>
        <p:spPr>
          <a:xfrm>
            <a:off x="395287" y="260350"/>
            <a:ext cx="83629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讨论混合策略的框架（双人双策略）</a:t>
            </a:r>
            <a:endParaRPr/>
          </a:p>
        </p:txBody>
      </p:sp>
      <p:sp>
        <p:nvSpPr>
          <p:cNvPr id="405" name="Google Shape;405;p50"/>
          <p:cNvSpPr txBox="1"/>
          <p:nvPr>
            <p:ph idx="1" type="body"/>
          </p:nvPr>
        </p:nvSpPr>
        <p:spPr>
          <a:xfrm>
            <a:off x="468312" y="1484312"/>
            <a:ext cx="8362950" cy="4781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从一个纯策略博弈出发，如下定义混合策略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人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：同基础纯策略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参与人的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策略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：在各自纯策略集合上的一个概率分布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于是，存在有无穷多个策略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某参与人在策略组（p,q）上的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回报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：基于在纯策略上的收益，按照自己和他人的策略概率p,q算得的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收益期望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不同的（p,q）导致不同的回报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1"/>
          <p:cNvSpPr txBox="1"/>
          <p:nvPr>
            <p:ph type="title"/>
          </p:nvPr>
        </p:nvSpPr>
        <p:spPr>
          <a:xfrm>
            <a:off x="457200" y="274637"/>
            <a:ext cx="48355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立刻可能想到的(例)</a:t>
            </a:r>
            <a:endParaRPr/>
          </a:p>
        </p:txBody>
      </p:sp>
      <p:graphicFrame>
        <p:nvGraphicFramePr>
          <p:cNvPr id="411" name="Google Shape;411;p51"/>
          <p:cNvGraphicFramePr/>
          <p:nvPr/>
        </p:nvGraphicFramePr>
        <p:xfrm>
          <a:off x="468312" y="14843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079500"/>
                <a:gridCol w="1152525"/>
                <a:gridCol w="719125"/>
                <a:gridCol w="720725"/>
                <a:gridCol w="719125"/>
                <a:gridCol w="442900"/>
              </a:tblGrid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Calibri"/>
                        <a:buNone/>
                      </a:pPr>
                      <a:r>
                        <a:rPr b="1" i="0" lang="en-US" sz="280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 \ q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0.1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0.2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0.3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…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519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0.1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2.74,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0.2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519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0.3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Calibri"/>
                        <a:buNone/>
                      </a:pPr>
                      <a:r>
                        <a:rPr b="0" i="0" lang="en-US" sz="2800" u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?, ?</a:t>
                      </a:r>
                      <a:endParaRPr/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91425" marL="9142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2" name="Google Shape;412;p51"/>
          <p:cNvGraphicFramePr/>
          <p:nvPr/>
        </p:nvGraphicFramePr>
        <p:xfrm>
          <a:off x="5364162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647700"/>
                <a:gridCol w="763575"/>
                <a:gridCol w="1216025"/>
                <a:gridCol w="1139825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乙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L(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</a:t>
                      </a: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R(1-q)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80327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甲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U(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4，4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8842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D(1-p)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3，0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3，3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413" name="Google Shape;413;p51"/>
          <p:cNvSpPr txBox="1"/>
          <p:nvPr/>
        </p:nvSpPr>
        <p:spPr>
          <a:xfrm>
            <a:off x="5867400" y="2924175"/>
            <a:ext cx="2881312" cy="1201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P1(p,q) = ?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P2(p,q) = ?</a:t>
            </a:r>
            <a:endParaRPr/>
          </a:p>
        </p:txBody>
      </p:sp>
      <p:pic>
        <p:nvPicPr>
          <p:cNvPr id="414" name="Google Shape;414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2" y="4221162"/>
            <a:ext cx="6516687" cy="576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95512" y="4868862"/>
            <a:ext cx="6553200" cy="576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8312" y="5516562"/>
            <a:ext cx="6589712" cy="576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95512" y="6165850"/>
            <a:ext cx="6626225" cy="576262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51"/>
          <p:cNvSpPr txBox="1"/>
          <p:nvPr/>
        </p:nvSpPr>
        <p:spPr>
          <a:xfrm>
            <a:off x="2627312" y="4221162"/>
            <a:ext cx="1296987" cy="576262"/>
          </a:xfrm>
          <a:prstGeom prst="rect">
            <a:avLst/>
          </a:prstGeom>
          <a:noFill/>
          <a:ln cap="flat" cmpd="sng" w="57150">
            <a:solidFill>
              <a:srgbClr val="984807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51"/>
          <p:cNvSpPr txBox="1"/>
          <p:nvPr/>
        </p:nvSpPr>
        <p:spPr>
          <a:xfrm>
            <a:off x="5580062" y="4221162"/>
            <a:ext cx="1295400" cy="576262"/>
          </a:xfrm>
          <a:prstGeom prst="rect">
            <a:avLst/>
          </a:prstGeom>
          <a:noFill/>
          <a:ln cap="flat" cmpd="sng" w="57150">
            <a:solidFill>
              <a:srgbClr val="984807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2"/>
          <p:cNvSpPr txBox="1"/>
          <p:nvPr>
            <p:ph type="title"/>
          </p:nvPr>
        </p:nvSpPr>
        <p:spPr>
          <a:xfrm>
            <a:off x="611187" y="1125537"/>
            <a:ext cx="8064500" cy="4391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但是，在研究一个混合策略博弈的时候，我们一般并不关心在每个策略下的具体回报情况，而是关心是否能达到均衡？在什么混合策略组下达到均衡？哪两个概率是互为最佳应对？</a:t>
            </a:r>
            <a:endParaRPr/>
          </a:p>
        </p:txBody>
      </p:sp>
      <p:sp>
        <p:nvSpPr>
          <p:cNvPr id="425" name="Google Shape;425;p52"/>
          <p:cNvSpPr txBox="1"/>
          <p:nvPr>
            <p:ph idx="1" type="body"/>
          </p:nvPr>
        </p:nvSpPr>
        <p:spPr>
          <a:xfrm>
            <a:off x="457200" y="5445125"/>
            <a:ext cx="8229600" cy="68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混合策略的均衡：互为最佳应对</a:t>
            </a:r>
            <a:endParaRPr/>
          </a:p>
        </p:txBody>
      </p:sp>
      <p:sp>
        <p:nvSpPr>
          <p:cNvPr id="431" name="Google Shape;431;p53"/>
          <p:cNvSpPr txBox="1"/>
          <p:nvPr>
            <p:ph idx="1" type="body"/>
          </p:nvPr>
        </p:nvSpPr>
        <p:spPr>
          <a:xfrm>
            <a:off x="179387" y="1484312"/>
            <a:ext cx="8713787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在各自概率策略的选择下，双方的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收益期望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互为最大（任何单方面改变不会增加其收益）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纳什的奠基性贡献：证明了具有有限参与者和有限纯策略集的博弈一定存在纳什均衡（包括混合策略均衡）</a:t>
            </a:r>
            <a:endParaRPr/>
          </a:p>
          <a:p>
            <a:pPr indent="-342900" lvl="0" marL="342900" marR="0" rtl="0" algn="l">
              <a:lnSpc>
                <a:spcPct val="12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一般来说，找到混合策略的纳什均衡是很困难的，但在某些特定条件下能有系统的方法。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4"/>
          <p:cNvSpPr txBox="1"/>
          <p:nvPr>
            <p:ph type="title"/>
          </p:nvPr>
        </p:nvSpPr>
        <p:spPr>
          <a:xfrm>
            <a:off x="228600" y="274637"/>
            <a:ext cx="86868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双人双策略、不含纯策略均衡的博弈中的混合策略纳什均衡求解</a:t>
            </a:r>
            <a:endParaRPr/>
          </a:p>
        </p:txBody>
      </p:sp>
      <p:sp>
        <p:nvSpPr>
          <p:cNvPr id="437" name="Google Shape;437;p54"/>
          <p:cNvSpPr txBox="1"/>
          <p:nvPr>
            <p:ph idx="1" type="body"/>
          </p:nvPr>
        </p:nvSpPr>
        <p:spPr>
          <a:xfrm>
            <a:off x="4859337" y="4797425"/>
            <a:ext cx="4176712" cy="158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你若不知道对方的策略，</a:t>
            </a: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你会以什么概率出</a:t>
            </a:r>
            <a:r>
              <a:rPr b="0" i="0" lang="en-US" sz="28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pic>
        <p:nvPicPr>
          <p:cNvPr id="438" name="Google Shape;438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32362" y="2005012"/>
            <a:ext cx="3992562" cy="2689225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54"/>
          <p:cNvSpPr txBox="1"/>
          <p:nvPr/>
        </p:nvSpPr>
        <p:spPr>
          <a:xfrm>
            <a:off x="684212" y="1989137"/>
            <a:ext cx="3887787" cy="625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考虑硬币面向的博弈</a:t>
            </a:r>
            <a:endParaRPr/>
          </a:p>
        </p:txBody>
      </p:sp>
      <p:sp>
        <p:nvSpPr>
          <p:cNvPr id="440" name="Google Shape;440;p54"/>
          <p:cNvSpPr txBox="1"/>
          <p:nvPr/>
        </p:nvSpPr>
        <p:spPr>
          <a:xfrm>
            <a:off x="395287" y="4797425"/>
            <a:ext cx="4897437" cy="158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你若知道对方的策略是以0.5的概率出</a:t>
            </a:r>
            <a:r>
              <a:rPr b="0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，</a:t>
            </a: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你会采取什么策略？</a:t>
            </a:r>
            <a:endParaRPr/>
          </a:p>
        </p:txBody>
      </p:sp>
      <p:sp>
        <p:nvSpPr>
          <p:cNvPr id="441" name="Google Shape;441;p54"/>
          <p:cNvSpPr txBox="1"/>
          <p:nvPr/>
        </p:nvSpPr>
        <p:spPr>
          <a:xfrm>
            <a:off x="395287" y="2708275"/>
            <a:ext cx="4464050" cy="2160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你若知道对方的策略是以0.7的概率出</a:t>
            </a:r>
            <a:r>
              <a:rPr b="0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，</a:t>
            </a: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你会采取什么策略？如果他的概率是0.2呢？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“0.5”策略在此有什么特别？</a:t>
            </a:r>
            <a:endParaRPr/>
          </a:p>
        </p:txBody>
      </p:sp>
      <p:sp>
        <p:nvSpPr>
          <p:cNvPr id="447" name="Google Shape;447;p55"/>
          <p:cNvSpPr txBox="1"/>
          <p:nvPr>
            <p:ph idx="1" type="body"/>
          </p:nvPr>
        </p:nvSpPr>
        <p:spPr>
          <a:xfrm>
            <a:off x="468312" y="1557337"/>
            <a:ext cx="4535487" cy="280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如果对方用0.5，我出什么都无所谓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即：我的任何策略都是它的“最佳应对”</a:t>
            </a:r>
            <a:endParaRPr/>
          </a:p>
        </p:txBody>
      </p:sp>
      <p:pic>
        <p:nvPicPr>
          <p:cNvPr id="448" name="Google Shape;44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5087" y="1500187"/>
            <a:ext cx="3638550" cy="2687637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55"/>
          <p:cNvSpPr txBox="1"/>
          <p:nvPr/>
        </p:nvSpPr>
        <p:spPr>
          <a:xfrm>
            <a:off x="468312" y="4292600"/>
            <a:ext cx="8207375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反过来也一样，如果我用0.5，对方出什么（对他来说）都是一样的回报</a:t>
            </a:r>
            <a:endParaRPr/>
          </a:p>
        </p:txBody>
      </p:sp>
      <p:sp>
        <p:nvSpPr>
          <p:cNvPr id="450" name="Google Shape;450;p55"/>
          <p:cNvSpPr txBox="1"/>
          <p:nvPr/>
        </p:nvSpPr>
        <p:spPr>
          <a:xfrm>
            <a:off x="900112" y="5589587"/>
            <a:ext cx="7272337" cy="584200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即：（0.5,0.5）是“互为最佳应对”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由此我们可以体会到</a:t>
            </a:r>
            <a:endParaRPr/>
          </a:p>
        </p:txBody>
      </p:sp>
      <p:sp>
        <p:nvSpPr>
          <p:cNvPr id="456" name="Google Shape;456;p56"/>
          <p:cNvSpPr txBox="1"/>
          <p:nvPr>
            <p:ph idx="1" type="body"/>
          </p:nvPr>
        </p:nvSpPr>
        <p:spPr>
          <a:xfrm>
            <a:off x="468312" y="1484312"/>
            <a:ext cx="8229600" cy="16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一对混合策略互为最佳应对的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必要条件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是它们分别使得对方在两个纯策略选择上得到的回报无差异。</a:t>
            </a:r>
            <a:endParaRPr/>
          </a:p>
        </p:txBody>
      </p:sp>
      <p:sp>
        <p:nvSpPr>
          <p:cNvPr id="457" name="Google Shape;457;p56"/>
          <p:cNvSpPr txBox="1"/>
          <p:nvPr/>
        </p:nvSpPr>
        <p:spPr>
          <a:xfrm>
            <a:off x="900112" y="3213100"/>
            <a:ext cx="7200900" cy="1077912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这就是我们借以求解混合策略均衡的原理－－无差异原理</a:t>
            </a:r>
            <a:endParaRPr/>
          </a:p>
        </p:txBody>
      </p:sp>
      <p:sp>
        <p:nvSpPr>
          <p:cNvPr id="458" name="Google Shape;458;p56"/>
          <p:cNvSpPr txBox="1"/>
          <p:nvPr/>
        </p:nvSpPr>
        <p:spPr>
          <a:xfrm>
            <a:off x="468312" y="4365625"/>
            <a:ext cx="8351837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做法思路是：设一方的混合策略概率为p，写出另一方在两个纯策略上分别的收益期望，令它们相等，方程的解即为均衡策略</a:t>
            </a:r>
            <a:endParaRPr/>
          </a:p>
        </p:txBody>
      </p:sp>
      <p:sp>
        <p:nvSpPr>
          <p:cNvPr id="459" name="Google Shape;459;p56"/>
          <p:cNvSpPr txBox="1"/>
          <p:nvPr/>
        </p:nvSpPr>
        <p:spPr>
          <a:xfrm>
            <a:off x="684212" y="6021387"/>
            <a:ext cx="7920037" cy="461962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好的概率策略就是使对方不知道用哪个纯策略更好的策略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7"/>
          <p:cNvSpPr txBox="1"/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混合策略的收益</a:t>
            </a:r>
            <a:endParaRPr/>
          </a:p>
        </p:txBody>
      </p:sp>
      <p:sp>
        <p:nvSpPr>
          <p:cNvPr id="465" name="Google Shape;465;p57"/>
          <p:cNvSpPr txBox="1"/>
          <p:nvPr>
            <p:ph idx="1" type="body"/>
          </p:nvPr>
        </p:nvSpPr>
        <p:spPr>
          <a:xfrm>
            <a:off x="323850" y="1412875"/>
            <a:ext cx="8686800" cy="4392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设参与人1采用概率p执行H，1-p执行T，则：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若参与人2采用H，则他的收益期望是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79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若参与人2采用T，则他的收益期望是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6" name="Google Shape;466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2708275"/>
            <a:ext cx="8551862" cy="69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0825" y="4292600"/>
            <a:ext cx="8509000" cy="720725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57"/>
          <p:cNvSpPr txBox="1"/>
          <p:nvPr/>
        </p:nvSpPr>
        <p:spPr>
          <a:xfrm>
            <a:off x="250825" y="5300662"/>
            <a:ext cx="8569325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这是两个关于p的线性表达式，令它们相等，若唯一解存在且在（</a:t>
            </a:r>
            <a:r>
              <a:rPr b="0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0，1</a:t>
            </a: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）中，则求得了参与人1的均衡策略p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8"/>
          <p:cNvSpPr txBox="1"/>
          <p:nvPr>
            <p:ph type="title"/>
          </p:nvPr>
        </p:nvSpPr>
        <p:spPr>
          <a:xfrm>
            <a:off x="457200" y="274637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混合策略的收益计算例子</a:t>
            </a:r>
            <a:endParaRPr/>
          </a:p>
        </p:txBody>
      </p:sp>
      <p:sp>
        <p:nvSpPr>
          <p:cNvPr id="474" name="Google Shape;474;p58"/>
          <p:cNvSpPr txBox="1"/>
          <p:nvPr>
            <p:ph idx="1" type="body"/>
          </p:nvPr>
        </p:nvSpPr>
        <p:spPr>
          <a:xfrm>
            <a:off x="539750" y="1196975"/>
            <a:ext cx="8229600" cy="4895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用收益期望来表达回报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0" sz="32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当参与人2采用策略q时，参与人1使用不同纯策略的回报分别为：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–"/>
            </a:pPr>
            <a:r>
              <a:rPr b="0" i="0" lang="en-US" sz="2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纯策略H的期望收益 = 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(-1)(q)+(+1)(1-q) = 1-2q</a:t>
            </a: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–"/>
            </a:pPr>
            <a:r>
              <a:rPr b="0" i="0" lang="en-US" sz="2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纯策略T的期望收益 = (1)(q)+(-1)(1-q) = 2q-1</a:t>
            </a:r>
            <a:endParaRPr/>
          </a:p>
        </p:txBody>
      </p:sp>
      <p:graphicFrame>
        <p:nvGraphicFramePr>
          <p:cNvPr id="475" name="Google Shape;475;p58"/>
          <p:cNvGraphicFramePr/>
          <p:nvPr/>
        </p:nvGraphicFramePr>
        <p:xfrm>
          <a:off x="1116012" y="17732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511300"/>
                <a:gridCol w="1081075"/>
                <a:gridCol w="1800225"/>
                <a:gridCol w="172720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参与人2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正面H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(q)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反面T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(1-q)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7048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参与人1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正面H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-1，+1 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+1，-1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6508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反面T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+1，-1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-1，+1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476" name="Google Shape;476;p58"/>
          <p:cNvSpPr txBox="1"/>
          <p:nvPr/>
        </p:nvSpPr>
        <p:spPr>
          <a:xfrm>
            <a:off x="611187" y="6092825"/>
            <a:ext cx="770572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99"/>
              </a:buClr>
              <a:buFont typeface="Arial"/>
              <a:buNone/>
            </a:pPr>
            <a:r>
              <a:rPr b="0" i="0" lang="en-US" sz="2400" u="non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按照无差异原则，均衡中的q应使这两个表达式相等。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59"/>
          <p:cNvSpPr txBox="1"/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硬币配对博弈的混合策略均衡</a:t>
            </a:r>
            <a:endParaRPr/>
          </a:p>
        </p:txBody>
      </p:sp>
      <p:sp>
        <p:nvSpPr>
          <p:cNvPr id="482" name="Google Shape;482;p59"/>
          <p:cNvSpPr txBox="1"/>
          <p:nvPr>
            <p:ph idx="1" type="body"/>
          </p:nvPr>
        </p:nvSpPr>
        <p:spPr>
          <a:xfrm>
            <a:off x="468312" y="3789362"/>
            <a:ext cx="8280400" cy="2916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也就是：1-2q=2q-1，即q=0.5</a:t>
            </a:r>
            <a:endParaRPr/>
          </a:p>
          <a:p>
            <a:pPr indent="-342900" lvl="1" marL="342900" marR="0" rtl="0" algn="l">
              <a:lnSpc>
                <a:spcPct val="11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对称地，可以得到参与人1的最佳应对p=0.5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因此，（0.5,0.5）是这个硬币配对博弈的混合策略纳什均衡（符合直觉）</a:t>
            </a:r>
            <a:endParaRPr/>
          </a:p>
        </p:txBody>
      </p:sp>
      <p:graphicFrame>
        <p:nvGraphicFramePr>
          <p:cNvPr id="483" name="Google Shape;483;p59"/>
          <p:cNvGraphicFramePr/>
          <p:nvPr/>
        </p:nvGraphicFramePr>
        <p:xfrm>
          <a:off x="1547812" y="13414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511300"/>
                <a:gridCol w="1081075"/>
                <a:gridCol w="1800225"/>
                <a:gridCol w="172720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75" marB="4567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75" marB="45675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参与人2</a:t>
                      </a:r>
                      <a:endParaRPr/>
                    </a:p>
                  </a:txBody>
                  <a:tcPr marT="45675" marB="45675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75" marB="4567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675" marB="4567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正面H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(q)</a:t>
                      </a:r>
                      <a:endParaRPr/>
                    </a:p>
                  </a:txBody>
                  <a:tcPr marT="45675" marB="4567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反面T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(1-q)</a:t>
                      </a:r>
                      <a:endParaRPr/>
                    </a:p>
                  </a:txBody>
                  <a:tcPr marT="45675" marB="4567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7032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参与人1</a:t>
                      </a:r>
                      <a:endParaRPr/>
                    </a:p>
                  </a:txBody>
                  <a:tcPr marT="45675" marB="4567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正面H</a:t>
                      </a:r>
                      <a:endParaRPr/>
                    </a:p>
                  </a:txBody>
                  <a:tcPr marT="45675" marB="4567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-1，+1 </a:t>
                      </a:r>
                      <a:endParaRPr/>
                    </a:p>
                  </a:txBody>
                  <a:tcPr marT="45675" marB="4567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+1，-1</a:t>
                      </a:r>
                      <a:endParaRPr/>
                    </a:p>
                  </a:txBody>
                  <a:tcPr marT="45675" marB="4567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6508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反面T</a:t>
                      </a:r>
                      <a:endParaRPr/>
                    </a:p>
                  </a:txBody>
                  <a:tcPr marT="45675" marB="4567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+1，-1</a:t>
                      </a:r>
                      <a:endParaRPr/>
                    </a:p>
                  </a:txBody>
                  <a:tcPr marT="45675" marB="4567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-1，+1</a:t>
                      </a:r>
                      <a:endParaRPr/>
                    </a:p>
                  </a:txBody>
                  <a:tcPr marT="45675" marB="4567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0"/>
          <p:cNvSpPr txBox="1"/>
          <p:nvPr>
            <p:ph type="title"/>
          </p:nvPr>
        </p:nvSpPr>
        <p:spPr>
          <a:xfrm>
            <a:off x="457200" y="274637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混合策略：进一步的例子</a:t>
            </a:r>
            <a:endParaRPr/>
          </a:p>
        </p:txBody>
      </p:sp>
      <p:sp>
        <p:nvSpPr>
          <p:cNvPr id="489" name="Google Shape;489;p60"/>
          <p:cNvSpPr txBox="1"/>
          <p:nvPr>
            <p:ph idx="1" type="body"/>
          </p:nvPr>
        </p:nvSpPr>
        <p:spPr>
          <a:xfrm>
            <a:off x="457200" y="1219200"/>
            <a:ext cx="8229600" cy="37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持球-抛球博弈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橄榄球赛：进攻方可以选择持球或者是抛球。防御方可以选择拦断持球或者选择防守抛球。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若正确阻止了进攻方的行为，则进攻方的收益为0。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假设进攻方选择持球而防守方却选择防守抛球行为，则进攻方的收益为5（防守方相应损失）。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假设进攻方选择抛球，同时防守方却选择拦断持球，则进攻方的收益是10（防守方相应损失）。</a:t>
            </a:r>
            <a:endParaRPr/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90" name="Google Shape;490;p60"/>
          <p:cNvGraphicFramePr/>
          <p:nvPr/>
        </p:nvGraphicFramePr>
        <p:xfrm>
          <a:off x="1476375" y="46529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525575"/>
                <a:gridCol w="1089025"/>
                <a:gridCol w="1814500"/>
                <a:gridCol w="1743075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防守方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488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防守抛球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拦断持球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50957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进攻方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抛球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 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10，-10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4873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持球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5，-5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61"/>
          <p:cNvSpPr txBox="1"/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持球抛球博弈的混合策略均衡</a:t>
            </a:r>
            <a:endParaRPr/>
          </a:p>
        </p:txBody>
      </p:sp>
      <p:sp>
        <p:nvSpPr>
          <p:cNvPr id="496" name="Google Shape;496;p61"/>
          <p:cNvSpPr txBox="1"/>
          <p:nvPr>
            <p:ph idx="1" type="body"/>
          </p:nvPr>
        </p:nvSpPr>
        <p:spPr>
          <a:xfrm>
            <a:off x="457200" y="1219200"/>
            <a:ext cx="8229600" cy="5305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这是一个没有纯策略纳什均衡的博弈（检查）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设防守方选择防守抛球的概率为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endParaRPr/>
          </a:p>
          <a:p>
            <a:pPr indent="-1397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进攻方选择抛球的期望收益：0*q＋10(1-q)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进攻方选择持球的期望收益：5q＋0*(1-q)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依无差异原理，令 10-10q=5q，解得 q=2/3</a:t>
            </a:r>
            <a:endParaRPr/>
          </a:p>
        </p:txBody>
      </p:sp>
      <p:graphicFrame>
        <p:nvGraphicFramePr>
          <p:cNvPr id="497" name="Google Shape;497;p61"/>
          <p:cNvGraphicFramePr/>
          <p:nvPr/>
        </p:nvGraphicFramePr>
        <p:xfrm>
          <a:off x="684212" y="2349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368425"/>
                <a:gridCol w="863600"/>
                <a:gridCol w="2305050"/>
                <a:gridCol w="2447925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防守方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防守抛球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(q)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拦断持球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(1-q)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7048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进攻方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抛球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10，-10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6508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持球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5，-5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2"/>
          <p:cNvSpPr txBox="1"/>
          <p:nvPr>
            <p:ph type="title"/>
          </p:nvPr>
        </p:nvSpPr>
        <p:spPr>
          <a:xfrm>
            <a:off x="457200" y="274637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持球抛球混合策略均衡（续）</a:t>
            </a:r>
            <a:endParaRPr/>
          </a:p>
        </p:txBody>
      </p:sp>
      <p:sp>
        <p:nvSpPr>
          <p:cNvPr id="503" name="Google Shape;503;p62"/>
          <p:cNvSpPr txBox="1"/>
          <p:nvPr>
            <p:ph idx="1" type="body"/>
          </p:nvPr>
        </p:nvSpPr>
        <p:spPr>
          <a:xfrm>
            <a:off x="250825" y="1219200"/>
            <a:ext cx="8785225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设进攻方选择抛球的概率为p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防守方选择防守抛球的期望收益：-5(1-p)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防守方选择拦断持球的期望收益：-10p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令 -10p=-5(1-p)，解得 p=1/3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于是，这个博弈的混合策略均衡为(1/3,2/3)</a:t>
            </a:r>
            <a:endParaRPr/>
          </a:p>
        </p:txBody>
      </p:sp>
      <p:graphicFrame>
        <p:nvGraphicFramePr>
          <p:cNvPr id="504" name="Google Shape;504;p62"/>
          <p:cNvGraphicFramePr/>
          <p:nvPr/>
        </p:nvGraphicFramePr>
        <p:xfrm>
          <a:off x="539750" y="1844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368425"/>
                <a:gridCol w="1728775"/>
                <a:gridCol w="1943100"/>
                <a:gridCol w="1944675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防守方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防守抛球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拦断持球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7048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进攻方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抛球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(p)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10，-10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6508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持球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(1-p)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5，-5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63"/>
          <p:cNvSpPr txBox="1"/>
          <p:nvPr>
            <p:ph type="title"/>
          </p:nvPr>
        </p:nvSpPr>
        <p:spPr>
          <a:xfrm>
            <a:off x="539750" y="620712"/>
            <a:ext cx="730250" cy="23764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讨论</a:t>
            </a:r>
            <a:endParaRPr/>
          </a:p>
        </p:txBody>
      </p:sp>
      <p:sp>
        <p:nvSpPr>
          <p:cNvPr id="510" name="Google Shape;510;p63"/>
          <p:cNvSpPr txBox="1"/>
          <p:nvPr>
            <p:ph idx="1" type="body"/>
          </p:nvPr>
        </p:nvSpPr>
        <p:spPr>
          <a:xfrm>
            <a:off x="457200" y="3213100"/>
            <a:ext cx="8229600" cy="32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为什么抛球有可能收益更大，而均衡中进攻方选择抛球的概率只有1/3？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由于防守方高概率防守抛球，若抛球概率p&gt;1/3，则损失会比较大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为什么进攻方的抛球概率只有p=1/3，但防守方还要更多的防守抛球？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由于抛球对进攻方更有利，需要加大防守力度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11" name="Google Shape;511;p63"/>
          <p:cNvGraphicFramePr/>
          <p:nvPr/>
        </p:nvGraphicFramePr>
        <p:xfrm>
          <a:off x="1403350" y="6207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368425"/>
                <a:gridCol w="1728775"/>
                <a:gridCol w="1943100"/>
                <a:gridCol w="1944675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防守方</a:t>
                      </a:r>
                      <a:endParaRPr/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884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防守抛球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(2/3)</a:t>
                      </a:r>
                      <a:endParaRPr/>
                    </a:p>
                  </a:txBody>
                  <a:tcPr marT="45700" marB="45700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拦断持球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(1/3)</a:t>
                      </a:r>
                      <a:endParaRPr/>
                    </a:p>
                  </a:txBody>
                  <a:tcPr marT="45700" marB="45700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5080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进攻方</a:t>
                      </a:r>
                      <a:endParaRPr/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抛球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(1/3)</a:t>
                      </a:r>
                      <a:endParaRPr/>
                    </a:p>
                  </a:txBody>
                  <a:tcPr marT="45700" marB="45700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 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10，-10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4873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持球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(2/3)</a:t>
                      </a:r>
                      <a:endParaRPr/>
                    </a:p>
                  </a:txBody>
                  <a:tcPr marT="45700" marB="45700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5，-5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64"/>
          <p:cNvSpPr txBox="1"/>
          <p:nvPr>
            <p:ph idx="1" type="body"/>
          </p:nvPr>
        </p:nvSpPr>
        <p:spPr>
          <a:xfrm>
            <a:off x="457200" y="4581525"/>
            <a:ext cx="8229600" cy="154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003.jpg" id="518" name="Google Shape;518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522912" cy="32845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6604P6T12D6038744F44DT20120426101613.jpg" id="519" name="Google Shape;519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63937" y="0"/>
            <a:ext cx="5580062" cy="33385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201.jpg" id="520" name="Google Shape;520;p6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384550"/>
            <a:ext cx="5210175" cy="3473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113413504-0.jpg" id="521" name="Google Shape;521;p6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68700" y="3357562"/>
            <a:ext cx="5562600" cy="3500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65"/>
          <p:cNvSpPr txBox="1"/>
          <p:nvPr>
            <p:ph type="title"/>
          </p:nvPr>
        </p:nvSpPr>
        <p:spPr>
          <a:xfrm>
            <a:off x="457200" y="274637"/>
            <a:ext cx="418623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假设你得到了</a:t>
            </a:r>
            <a:endParaRPr/>
          </a:p>
        </p:txBody>
      </p:sp>
      <p:sp>
        <p:nvSpPr>
          <p:cNvPr id="527" name="Google Shape;527;p65"/>
          <p:cNvSpPr txBox="1"/>
          <p:nvPr>
            <p:ph idx="1" type="body"/>
          </p:nvPr>
        </p:nvSpPr>
        <p:spPr>
          <a:xfrm>
            <a:off x="457200" y="1600200"/>
            <a:ext cx="8075612" cy="2836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1000次点球的如下数据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射手是射向左还是右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守门员是扑向左还是右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每次点球得分与否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你可做什么研究（从数据中得到结论）？</a:t>
            </a:r>
            <a:endParaRPr/>
          </a:p>
        </p:txBody>
      </p:sp>
      <p:sp>
        <p:nvSpPr>
          <p:cNvPr id="528" name="Google Shape;528;p65"/>
          <p:cNvSpPr txBox="1"/>
          <p:nvPr/>
        </p:nvSpPr>
        <p:spPr>
          <a:xfrm>
            <a:off x="5292725" y="2492375"/>
            <a:ext cx="3671887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（忽略中间的情况）</a:t>
            </a:r>
            <a:endParaRPr/>
          </a:p>
        </p:txBody>
      </p:sp>
      <p:sp>
        <p:nvSpPr>
          <p:cNvPr id="529" name="Google Shape;529;p65"/>
          <p:cNvSpPr txBox="1"/>
          <p:nvPr/>
        </p:nvSpPr>
        <p:spPr>
          <a:xfrm>
            <a:off x="900112" y="4437062"/>
            <a:ext cx="7561262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进球％，射向左边（右边）进球％，射门方向与扑球方向一致（不一致）的％，在射门与扑球方向一致（不一致）情况下进球％，…</a:t>
            </a:r>
            <a:endParaRPr/>
          </a:p>
        </p:txBody>
      </p:sp>
      <p:pic>
        <p:nvPicPr>
          <p:cNvPr descr="屏幕快照 2012-10-16 上午10.30.26.png" id="530" name="Google Shape;53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2237" y="23812"/>
            <a:ext cx="3941762" cy="2109787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65"/>
          <p:cNvSpPr txBox="1"/>
          <p:nvPr/>
        </p:nvSpPr>
        <p:spPr>
          <a:xfrm>
            <a:off x="611187" y="5949950"/>
            <a:ext cx="7921625" cy="522287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99"/>
              </a:buClr>
              <a:buFont typeface="Arial"/>
              <a:buNone/>
            </a:pPr>
            <a:r>
              <a:rPr b="0" i="0" lang="en-US" sz="2800" u="none">
                <a:solidFill>
                  <a:srgbClr val="FFFF99"/>
                </a:solidFill>
                <a:latin typeface="Arial"/>
                <a:ea typeface="Arial"/>
                <a:cs typeface="Arial"/>
                <a:sym typeface="Arial"/>
              </a:rPr>
              <a:t>这数据中是否隐含更加深刻的信息－－博弈均衡？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6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例子：罚点球博弈</a:t>
            </a:r>
            <a:endParaRPr/>
          </a:p>
        </p:txBody>
      </p:sp>
      <p:sp>
        <p:nvSpPr>
          <p:cNvPr id="537" name="Google Shape;537;p66"/>
          <p:cNvSpPr txBox="1"/>
          <p:nvPr>
            <p:ph idx="1" type="body"/>
          </p:nvPr>
        </p:nvSpPr>
        <p:spPr>
          <a:xfrm>
            <a:off x="457200" y="1341437"/>
            <a:ext cx="8435975" cy="2232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2002年，有人做了一项有关罚点球研究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射手要决定从球门的左侧或是右侧进球。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守门员则要决定是扑向左侧或是右侧拦断进球。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两人需要同时做选择。</a:t>
            </a: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38" name="Google Shape;538;p66"/>
          <p:cNvGraphicFramePr/>
          <p:nvPr/>
        </p:nvGraphicFramePr>
        <p:xfrm>
          <a:off x="971550" y="35734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223950"/>
                <a:gridCol w="762000"/>
                <a:gridCol w="2546350"/>
                <a:gridCol w="245110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守门员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546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70960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射球方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0.58，-0.58 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0.95，-0.95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6572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0.93，-0.93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0.70，-0.70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539" name="Google Shape;539;p66"/>
          <p:cNvSpPr txBox="1"/>
          <p:nvPr/>
        </p:nvSpPr>
        <p:spPr>
          <a:xfrm>
            <a:off x="468312" y="6092825"/>
            <a:ext cx="8280400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得到如上统计数据。可见，射球方总是有赢头（符合实际）。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7"/>
          <p:cNvSpPr txBox="1"/>
          <p:nvPr>
            <p:ph type="title"/>
          </p:nvPr>
        </p:nvSpPr>
        <p:spPr>
          <a:xfrm>
            <a:off x="468312" y="260350"/>
            <a:ext cx="8229600" cy="922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发点球博弈的混合策略均衡</a:t>
            </a:r>
            <a:endParaRPr/>
          </a:p>
        </p:txBody>
      </p:sp>
      <p:sp>
        <p:nvSpPr>
          <p:cNvPr id="545" name="Google Shape;545;p67"/>
          <p:cNvSpPr txBox="1"/>
          <p:nvPr>
            <p:ph idx="1" type="body"/>
          </p:nvPr>
        </p:nvSpPr>
        <p:spPr>
          <a:xfrm>
            <a:off x="323850" y="3789362"/>
            <a:ext cx="8229600" cy="2663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计算得到的均衡：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0.58q+0.95(1-q)=0.93q+0.70(1-q)，q=0.42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-0.58p-0.93(1-p)=-0.95p-0.70(1-p)，p=0.39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实战统计得到的数据：q=0.42, p=0.40</a:t>
            </a:r>
            <a:endParaRPr/>
          </a:p>
          <a:p>
            <a:pPr indent="0" lvl="1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对应前面的示意数据表中的什么数据？</a:t>
            </a:r>
            <a:endParaRPr/>
          </a:p>
        </p:txBody>
      </p:sp>
      <p:graphicFrame>
        <p:nvGraphicFramePr>
          <p:cNvPr id="546" name="Google Shape;546;p67"/>
          <p:cNvGraphicFramePr/>
          <p:nvPr/>
        </p:nvGraphicFramePr>
        <p:xfrm>
          <a:off x="1116012" y="13414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1223950"/>
                <a:gridCol w="792150"/>
                <a:gridCol w="2376475"/>
                <a:gridCol w="2376475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守门员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(q)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7048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射球方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(p)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0.58，-0.58 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0.95，-0.95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6508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0.93，-0.93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0.70，-0.70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68"/>
          <p:cNvSpPr txBox="1"/>
          <p:nvPr>
            <p:ph type="title"/>
          </p:nvPr>
        </p:nvSpPr>
        <p:spPr>
          <a:xfrm>
            <a:off x="0" y="274637"/>
            <a:ext cx="8991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兼具纯策略和混合策略均衡的博弈</a:t>
            </a:r>
            <a:endParaRPr/>
          </a:p>
        </p:txBody>
      </p:sp>
      <p:sp>
        <p:nvSpPr>
          <p:cNvPr id="552" name="Google Shape;552;p68"/>
          <p:cNvSpPr txBox="1"/>
          <p:nvPr>
            <p:ph idx="1" type="body"/>
          </p:nvPr>
        </p:nvSpPr>
        <p:spPr>
          <a:xfrm>
            <a:off x="457200" y="1219200"/>
            <a:ext cx="8229600" cy="4946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例子：不平衡的协调博弈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除了两个纯策略均衡（PPT,PPT）和（Keynote,Keynote）外，还存在一个混合策略均衡：q=2(1-q), q=2/3；p=2(1-p), p=2/3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53" name="Google Shape;553;p68"/>
          <p:cNvGraphicFramePr/>
          <p:nvPr/>
        </p:nvGraphicFramePr>
        <p:xfrm>
          <a:off x="2843212" y="19161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433375"/>
                <a:gridCol w="1563675"/>
                <a:gridCol w="1719250"/>
                <a:gridCol w="1612900"/>
              </a:tblGrid>
              <a:tr h="492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你的拍档</a:t>
                      </a:r>
                      <a:endParaRPr/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49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(q)</a:t>
                      </a:r>
                      <a:endParaRPr/>
                    </a:p>
                  </a:txBody>
                  <a:tcPr marT="45700" marB="45700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00" marB="45700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096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</a:t>
                      </a:r>
                      <a:endParaRPr/>
                    </a:p>
                  </a:txBody>
                  <a:tcPr marT="45700" marB="45700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PPT</a:t>
                      </a:r>
                      <a:r>
                        <a:rPr b="0" i="0" lang="en-US" sz="2600" u="non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(p)</a:t>
                      </a:r>
                      <a:endParaRPr/>
                    </a:p>
                  </a:txBody>
                  <a:tcPr marT="45700" marB="45700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1，1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8413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Keynote</a:t>
                      </a:r>
                      <a:endParaRPr/>
                    </a:p>
                  </a:txBody>
                  <a:tcPr marT="45700" marB="45700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0，0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2，2</a:t>
                      </a:r>
                      <a:endParaRPr/>
                    </a:p>
                  </a:txBody>
                  <a:tcPr marT="45700" marB="45700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554" name="Google Shape;554;p68"/>
          <p:cNvSpPr txBox="1"/>
          <p:nvPr/>
        </p:nvSpPr>
        <p:spPr>
          <a:xfrm>
            <a:off x="755650" y="1989137"/>
            <a:ext cx="1800225" cy="2678112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均衡为什么出现在以较大的概率选择收益较低的策略？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69"/>
          <p:cNvSpPr txBox="1"/>
          <p:nvPr>
            <p:ph type="title"/>
          </p:nvPr>
        </p:nvSpPr>
        <p:spPr>
          <a:xfrm>
            <a:off x="468312" y="404812"/>
            <a:ext cx="8229600" cy="922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考试－报告博弈没有混合策略均衡</a:t>
            </a:r>
            <a:endParaRPr/>
          </a:p>
        </p:txBody>
      </p:sp>
      <p:sp>
        <p:nvSpPr>
          <p:cNvPr id="560" name="Google Shape;560;p69"/>
          <p:cNvSpPr txBox="1"/>
          <p:nvPr>
            <p:ph idx="1" type="body"/>
          </p:nvPr>
        </p:nvSpPr>
        <p:spPr>
          <a:xfrm>
            <a:off x="323850" y="4724400"/>
            <a:ext cx="8820150" cy="172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P1(1,q)=q*90+(1-q)*86;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P1(0,q)=q*92+(1-q)*88；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容易检查，不存在q，使 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P1(1,q) = P1(0,q)   </a:t>
            </a:r>
            <a:endParaRPr/>
          </a:p>
        </p:txBody>
      </p:sp>
      <p:graphicFrame>
        <p:nvGraphicFramePr>
          <p:cNvPr id="561" name="Google Shape;561;p69"/>
          <p:cNvGraphicFramePr/>
          <p:nvPr/>
        </p:nvGraphicFramePr>
        <p:xfrm>
          <a:off x="1116012" y="1628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530225"/>
                <a:gridCol w="1457325"/>
                <a:gridCol w="2120900"/>
                <a:gridCol w="211930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你的拍档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608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准备报告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复习考试</a:t>
                      </a:r>
                      <a:endParaRPr/>
                    </a:p>
                  </a:txBody>
                  <a:tcPr marT="45725" marB="45725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461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</a:t>
                      </a:r>
                      <a:endParaRPr/>
                    </a:p>
                  </a:txBody>
                  <a:tcPr marT="45725" marB="45725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4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准备报告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90, 90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86, 92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4772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4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复习考试</a:t>
                      </a:r>
                      <a:endParaRPr/>
                    </a:p>
                  </a:txBody>
                  <a:tcPr marT="45725" marB="45725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92, 86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88, 88</a:t>
                      </a:r>
                      <a:endParaRPr/>
                    </a:p>
                  </a:txBody>
                  <a:tcPr marT="45725" marB="45725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7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双人双策略博弈均衡的一般求法</a:t>
            </a:r>
            <a:endParaRPr/>
          </a:p>
        </p:txBody>
      </p:sp>
      <p:sp>
        <p:nvSpPr>
          <p:cNvPr id="567" name="Google Shape;567;p70"/>
          <p:cNvSpPr txBox="1"/>
          <p:nvPr>
            <p:ph idx="1" type="body"/>
          </p:nvPr>
        </p:nvSpPr>
        <p:spPr>
          <a:xfrm>
            <a:off x="457200" y="1412875"/>
            <a:ext cx="822960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看是否存在纯策略均衡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分别检查4个纯策略组，看其中的策略是否互为最佳应对，若是，就得到纯策略纳什均衡（可能多个）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看是否存在混合策略均衡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设参与人2采用混合策略q，利用无差异原理，分别写出参与人1采用两个纯策略的收益期望，令它们相等，试求q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设参与人1采用混合策略p，利用无差异原理，分别写出参与人2采用两个纯策略的收益期望，令它们相等，试求p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若求得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0&lt; p, q &lt;1，就得到混合策略纳什均衡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（最多一个）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71"/>
          <p:cNvSpPr txBox="1"/>
          <p:nvPr>
            <p:ph type="title"/>
          </p:nvPr>
        </p:nvSpPr>
        <p:spPr>
          <a:xfrm>
            <a:off x="457200" y="274637"/>
            <a:ext cx="8229600" cy="944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社会最优</a:t>
            </a:r>
            <a:endParaRPr/>
          </a:p>
        </p:txBody>
      </p:sp>
      <p:sp>
        <p:nvSpPr>
          <p:cNvPr id="573" name="Google Shape;573;p71"/>
          <p:cNvSpPr txBox="1"/>
          <p:nvPr>
            <p:ph idx="1" type="body"/>
          </p:nvPr>
        </p:nvSpPr>
        <p:spPr>
          <a:xfrm>
            <a:off x="457200" y="1219200"/>
            <a:ext cx="8507412" cy="4802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一组策略选择是社会最优的（或社会福利最大化），若它使参与者的回报之和（总收益）最大。</a:t>
            </a:r>
            <a:endParaRPr/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（报告，报告）是社会最优。</a:t>
            </a:r>
            <a:endParaRPr/>
          </a:p>
        </p:txBody>
      </p:sp>
      <p:graphicFrame>
        <p:nvGraphicFramePr>
          <p:cNvPr id="574" name="Google Shape;574;p71"/>
          <p:cNvGraphicFramePr/>
          <p:nvPr/>
        </p:nvGraphicFramePr>
        <p:xfrm>
          <a:off x="1066800" y="2895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582600"/>
                <a:gridCol w="1600200"/>
                <a:gridCol w="2328850"/>
                <a:gridCol w="2328850"/>
              </a:tblGrid>
              <a:tr h="487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你的拍档</a:t>
                      </a:r>
                      <a:endParaRPr/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 hMerge="1"/>
              </a:tr>
              <a:tr h="488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准备报告</a:t>
                      </a:r>
                      <a:endParaRPr/>
                    </a:p>
                  </a:txBody>
                  <a:tcPr marT="45700" marB="45700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复习考试</a:t>
                      </a:r>
                      <a:endParaRPr/>
                    </a:p>
                  </a:txBody>
                  <a:tcPr marT="45700" marB="45700" marR="91425" marL="91425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487350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</a:t>
                      </a:r>
                      <a:endParaRPr/>
                    </a:p>
                  </a:txBody>
                  <a:tcPr marT="45700" marB="45700" marR="91425" marL="91425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准备报告</a:t>
                      </a:r>
                      <a:endParaRPr/>
                    </a:p>
                  </a:txBody>
                  <a:tcPr marT="45700" marB="45700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90, 90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86, 92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48735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复习考试</a:t>
                      </a:r>
                      <a:endParaRPr/>
                    </a:p>
                  </a:txBody>
                  <a:tcPr marT="45700" marB="45700" marR="91425" marL="914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92, 86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88, 88</a:t>
                      </a:r>
                      <a:endParaRPr/>
                    </a:p>
                  </a:txBody>
                  <a:tcPr marT="45700" marB="45700" marR="91425" marL="914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72"/>
          <p:cNvSpPr txBox="1"/>
          <p:nvPr>
            <p:ph type="title"/>
          </p:nvPr>
        </p:nvSpPr>
        <p:spPr>
          <a:xfrm>
            <a:off x="457200" y="274637"/>
            <a:ext cx="8229600" cy="993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社会最优和纳什均衡有可能一致</a:t>
            </a:r>
            <a:endParaRPr/>
          </a:p>
        </p:txBody>
      </p:sp>
      <p:sp>
        <p:nvSpPr>
          <p:cNvPr id="580" name="Google Shape;580;p72"/>
          <p:cNvSpPr txBox="1"/>
          <p:nvPr>
            <p:ph idx="1" type="body"/>
          </p:nvPr>
        </p:nvSpPr>
        <p:spPr>
          <a:xfrm>
            <a:off x="539750" y="1268412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按照下面的收益矩阵，（报告，报告）既是社会最优也是纳什均衡</a:t>
            </a:r>
            <a:endParaRPr/>
          </a:p>
        </p:txBody>
      </p:sp>
      <p:graphicFrame>
        <p:nvGraphicFramePr>
          <p:cNvPr id="581" name="Google Shape;581;p72"/>
          <p:cNvGraphicFramePr/>
          <p:nvPr/>
        </p:nvGraphicFramePr>
        <p:xfrm>
          <a:off x="914400" y="2514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{C53573F5-FC06-47AE-8012-6BD8626A9147}</a:tableStyleId>
              </a:tblPr>
              <a:tblGrid>
                <a:gridCol w="576250"/>
                <a:gridCol w="1584325"/>
                <a:gridCol w="2303450"/>
                <a:gridCol w="2305050"/>
              </a:tblGrid>
              <a:tr h="504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你的拍档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 hMerge="1"/>
              </a:tr>
              <a:tr h="719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准备报告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复习考试</a:t>
                      </a:r>
                      <a:endParaRPr/>
                    </a:p>
                  </a:txBody>
                  <a:tcPr marT="45725" marB="45725" marR="91450" marL="91450" anchor="ctr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936625"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1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你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准备报告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98, 98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94, 96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  <a:tr h="10429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复习考试</a:t>
                      </a:r>
                      <a:endParaRPr/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96, 94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alibri"/>
                        <a:buNone/>
                      </a:pPr>
                      <a:r>
                        <a:rPr b="0" i="0" lang="en-US" sz="2600" u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92, 92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EADA"/>
                    </a:solidFill>
                  </a:tcPr>
                </a:tc>
              </a:tr>
            </a:tbl>
          </a:graphicData>
        </a:graphic>
      </p:graphicFrame>
      <p:sp>
        <p:nvSpPr>
          <p:cNvPr id="582" name="Google Shape;582;p72"/>
          <p:cNvSpPr txBox="1"/>
          <p:nvPr/>
        </p:nvSpPr>
        <p:spPr>
          <a:xfrm>
            <a:off x="900112" y="5876925"/>
            <a:ext cx="7416800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均衡与社会最优一致的系统是理想系统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7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小结：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博弈论基本概念展开的一条线索</a:t>
            </a:r>
            <a:endParaRPr/>
          </a:p>
        </p:txBody>
      </p:sp>
      <p:sp>
        <p:nvSpPr>
          <p:cNvPr id="588" name="Google Shape;588;p73"/>
          <p:cNvSpPr txBox="1"/>
          <p:nvPr>
            <p:ph idx="1" type="body"/>
          </p:nvPr>
        </p:nvSpPr>
        <p:spPr>
          <a:xfrm>
            <a:off x="457200" y="4868862"/>
            <a:ext cx="822960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其中，我们看到从不同应用背景抽象出来的不同博弈类型</a:t>
            </a:r>
            <a:endParaRPr/>
          </a:p>
        </p:txBody>
      </p:sp>
      <p:sp>
        <p:nvSpPr>
          <p:cNvPr id="589" name="Google Shape;589;p73"/>
          <p:cNvSpPr txBox="1"/>
          <p:nvPr/>
        </p:nvSpPr>
        <p:spPr>
          <a:xfrm>
            <a:off x="539750" y="3357562"/>
            <a:ext cx="792162" cy="12001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博弈三要素</a:t>
            </a:r>
            <a:endParaRPr/>
          </a:p>
        </p:txBody>
      </p:sp>
      <p:sp>
        <p:nvSpPr>
          <p:cNvPr id="590" name="Google Shape;590;p73"/>
          <p:cNvSpPr txBox="1"/>
          <p:nvPr/>
        </p:nvSpPr>
        <p:spPr>
          <a:xfrm>
            <a:off x="539750" y="1557337"/>
            <a:ext cx="792162" cy="12001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博弈推理假设</a:t>
            </a:r>
            <a:endParaRPr/>
          </a:p>
        </p:txBody>
      </p:sp>
      <p:sp>
        <p:nvSpPr>
          <p:cNvPr id="591" name="Google Shape;591;p73"/>
          <p:cNvSpPr txBox="1"/>
          <p:nvPr/>
        </p:nvSpPr>
        <p:spPr>
          <a:xfrm>
            <a:off x="1692275" y="3357562"/>
            <a:ext cx="792162" cy="12001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严格占优策略</a:t>
            </a:r>
            <a:endParaRPr/>
          </a:p>
        </p:txBody>
      </p:sp>
      <p:sp>
        <p:nvSpPr>
          <p:cNvPr id="592" name="Google Shape;592;p73"/>
          <p:cNvSpPr txBox="1"/>
          <p:nvPr/>
        </p:nvSpPr>
        <p:spPr>
          <a:xfrm>
            <a:off x="2124075" y="1557337"/>
            <a:ext cx="792162" cy="12001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最佳应对策略</a:t>
            </a:r>
            <a:endParaRPr/>
          </a:p>
        </p:txBody>
      </p:sp>
      <p:sp>
        <p:nvSpPr>
          <p:cNvPr id="593" name="Google Shape;593;p73"/>
          <p:cNvSpPr txBox="1"/>
          <p:nvPr/>
        </p:nvSpPr>
        <p:spPr>
          <a:xfrm>
            <a:off x="3276600" y="3357562"/>
            <a:ext cx="790575" cy="830262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纳什均衡</a:t>
            </a:r>
            <a:endParaRPr/>
          </a:p>
        </p:txBody>
      </p:sp>
      <p:sp>
        <p:nvSpPr>
          <p:cNvPr id="594" name="Google Shape;594;p73"/>
          <p:cNvSpPr txBox="1"/>
          <p:nvPr/>
        </p:nvSpPr>
        <p:spPr>
          <a:xfrm>
            <a:off x="4859337" y="1557337"/>
            <a:ext cx="792162" cy="12001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没有均衡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sp>
        <p:nvSpPr>
          <p:cNvPr id="595" name="Google Shape;595;p73"/>
          <p:cNvSpPr txBox="1"/>
          <p:nvPr/>
        </p:nvSpPr>
        <p:spPr>
          <a:xfrm>
            <a:off x="3276600" y="1557337"/>
            <a:ext cx="790575" cy="1200150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互为最佳应对</a:t>
            </a:r>
            <a:endParaRPr/>
          </a:p>
        </p:txBody>
      </p:sp>
      <p:sp>
        <p:nvSpPr>
          <p:cNvPr id="596" name="Google Shape;596;p73"/>
          <p:cNvSpPr txBox="1"/>
          <p:nvPr/>
        </p:nvSpPr>
        <p:spPr>
          <a:xfrm>
            <a:off x="4427537" y="3357562"/>
            <a:ext cx="792162" cy="12001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多重均衡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？</a:t>
            </a:r>
            <a:endParaRPr/>
          </a:p>
        </p:txBody>
      </p:sp>
      <p:sp>
        <p:nvSpPr>
          <p:cNvPr id="597" name="Google Shape;597;p73"/>
          <p:cNvSpPr txBox="1"/>
          <p:nvPr/>
        </p:nvSpPr>
        <p:spPr>
          <a:xfrm>
            <a:off x="6084887" y="1557337"/>
            <a:ext cx="790575" cy="12001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引入混合策略</a:t>
            </a:r>
            <a:endParaRPr/>
          </a:p>
        </p:txBody>
      </p:sp>
      <p:sp>
        <p:nvSpPr>
          <p:cNvPr id="598" name="Google Shape;598;p73"/>
          <p:cNvSpPr txBox="1"/>
          <p:nvPr/>
        </p:nvSpPr>
        <p:spPr>
          <a:xfrm>
            <a:off x="6516687" y="3357562"/>
            <a:ext cx="1150937" cy="12001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混合策略均衡的求解</a:t>
            </a:r>
            <a:endParaRPr/>
          </a:p>
        </p:txBody>
      </p:sp>
      <p:sp>
        <p:nvSpPr>
          <p:cNvPr id="599" name="Google Shape;599;p73"/>
          <p:cNvSpPr txBox="1"/>
          <p:nvPr/>
        </p:nvSpPr>
        <p:spPr>
          <a:xfrm>
            <a:off x="7380287" y="1557337"/>
            <a:ext cx="1152525" cy="12001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均衡与社会最优</a:t>
            </a:r>
            <a:endParaRPr/>
          </a:p>
        </p:txBody>
      </p:sp>
      <p:cxnSp>
        <p:nvCxnSpPr>
          <p:cNvPr id="600" name="Google Shape;600;p73"/>
          <p:cNvCxnSpPr/>
          <p:nvPr/>
        </p:nvCxnSpPr>
        <p:spPr>
          <a:xfrm>
            <a:off x="539750" y="3068637"/>
            <a:ext cx="7993062" cy="0"/>
          </a:xfrm>
          <a:prstGeom prst="straightConnector1">
            <a:avLst/>
          </a:prstGeom>
          <a:noFill/>
          <a:ln cap="flat" cmpd="sng" w="57150">
            <a:solidFill>
              <a:srgbClr val="DBEEF4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7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用博弈论思想分析问题</a:t>
            </a:r>
            <a:endParaRPr/>
          </a:p>
        </p:txBody>
      </p:sp>
      <p:sp>
        <p:nvSpPr>
          <p:cNvPr id="606" name="Google Shape;606;p74"/>
          <p:cNvSpPr txBox="1"/>
          <p:nvPr>
            <p:ph idx="1" type="body"/>
          </p:nvPr>
        </p:nvSpPr>
        <p:spPr>
          <a:xfrm>
            <a:off x="457200" y="4365625"/>
            <a:ext cx="8435975" cy="21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理解不同博弈的类型，以及求解均衡的方法重要。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从问题（情景）中抽象出博弈三要素（参与人，策略，收益）至少同样重要。</a:t>
            </a:r>
            <a:endParaRPr/>
          </a:p>
        </p:txBody>
      </p:sp>
      <p:sp>
        <p:nvSpPr>
          <p:cNvPr id="607" name="Google Shape;607;p74"/>
          <p:cNvSpPr txBox="1"/>
          <p:nvPr/>
        </p:nvSpPr>
        <p:spPr>
          <a:xfrm rot="5400000">
            <a:off x="867568" y="2524918"/>
            <a:ext cx="2160587" cy="80010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4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情景描述</a:t>
            </a:r>
            <a:endParaRPr/>
          </a:p>
        </p:txBody>
      </p:sp>
      <p:sp>
        <p:nvSpPr>
          <p:cNvPr id="608" name="Google Shape;608;p74"/>
          <p:cNvSpPr txBox="1"/>
          <p:nvPr/>
        </p:nvSpPr>
        <p:spPr>
          <a:xfrm rot="5400000">
            <a:off x="3326607" y="2524918"/>
            <a:ext cx="2160587" cy="80010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4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收益矩阵</a:t>
            </a:r>
            <a:endParaRPr/>
          </a:p>
        </p:txBody>
      </p:sp>
      <p:sp>
        <p:nvSpPr>
          <p:cNvPr id="609" name="Google Shape;609;p74"/>
          <p:cNvSpPr txBox="1"/>
          <p:nvPr/>
        </p:nvSpPr>
        <p:spPr>
          <a:xfrm rot="5400000">
            <a:off x="5703093" y="2524918"/>
            <a:ext cx="2160587" cy="800100"/>
          </a:xfrm>
          <a:prstGeom prst="rect">
            <a:avLst/>
          </a:prstGeom>
          <a:solidFill>
            <a:srgbClr val="3366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4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博弈求解</a:t>
            </a:r>
            <a:endParaRPr/>
          </a:p>
        </p:txBody>
      </p:sp>
      <p:sp>
        <p:nvSpPr>
          <p:cNvPr id="610" name="Google Shape;610;p74"/>
          <p:cNvSpPr/>
          <p:nvPr/>
        </p:nvSpPr>
        <p:spPr>
          <a:xfrm>
            <a:off x="2700337" y="2708275"/>
            <a:ext cx="1079500" cy="433387"/>
          </a:xfrm>
          <a:prstGeom prst="rightArrow">
            <a:avLst>
              <a:gd fmla="val 17264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74"/>
          <p:cNvSpPr/>
          <p:nvPr/>
        </p:nvSpPr>
        <p:spPr>
          <a:xfrm>
            <a:off x="5076825" y="2708275"/>
            <a:ext cx="1079500" cy="433387"/>
          </a:xfrm>
          <a:prstGeom prst="rightArrow">
            <a:avLst>
              <a:gd fmla="val 17264" name="adj1"/>
              <a:gd fmla="val 50000" name="adj2"/>
            </a:avLst>
          </a:prstGeom>
          <a:solidFill>
            <a:srgbClr val="00FF00"/>
          </a:solidFill>
          <a:ln cap="flat" cmpd="sng" w="9525">
            <a:solidFill>
              <a:srgbClr val="4A7EBB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