
<file path=[Content_Types].xml><?xml version="1.0" encoding="utf-8"?>
<Types xmlns="http://schemas.openxmlformats.org/package/2006/content-types">
  <Default ContentType="image/jpeg" Extension="jpg"/>
  <Default ContentType="application/xml" Extension="xml"/>
  <Default ContentType="image/png" Extension="png"/>
  <Default ContentType="application/vnd.openxmlformats-package.relationships+xml" Extension="rels"/>
  <Override ContentType="application/vnd.openxmlformats-officedocument.presentationml.notesSlide+xml" PartName="/ppt/notesSlides/notesSlide37.xml"/>
  <Override ContentType="application/vnd.openxmlformats-officedocument.presentationml.notesSlide+xml" PartName="/ppt/notesSlides/notesSlide29.xml"/>
  <Override ContentType="application/vnd.openxmlformats-officedocument.presentationml.notesSlide+xml" PartName="/ppt/notesSlides/notesSlide32.xml"/>
  <Override ContentType="application/vnd.openxmlformats-officedocument.presentationml.notesSlide+xml" PartName="/ppt/notesSlides/notesSlide3.xml"/>
  <Override ContentType="application/vnd.openxmlformats-officedocument.presentationml.notesSlide+xml" PartName="/ppt/notesSlides/notesSlide9.xml"/>
  <Override ContentType="application/vnd.openxmlformats-officedocument.presentationml.notesSlide+xml" PartName="/ppt/notesSlides/notesSlide28.xml"/>
  <Override ContentType="application/vnd.openxmlformats-officedocument.presentationml.notesSlide+xml" PartName="/ppt/notesSlides/notesSlide33.xml"/>
  <Override ContentType="application/vnd.openxmlformats-officedocument.presentationml.notesSlide+xml" PartName="/ppt/notesSlides/notesSlide41.xml"/>
  <Override ContentType="application/vnd.openxmlformats-officedocument.presentationml.notesSlide+xml" PartName="/ppt/notesSlides/notesSlide15.xml"/>
  <Override ContentType="application/vnd.openxmlformats-officedocument.presentationml.notesSlide+xml" PartName="/ppt/notesSlides/notesSlide11.xml"/>
  <Override ContentType="application/vnd.openxmlformats-officedocument.presentationml.notesSlide+xml" PartName="/ppt/notesSlides/notesSlide24.xml"/>
  <Override ContentType="application/vnd.openxmlformats-officedocument.presentationml.notesSlide+xml" PartName="/ppt/notesSlides/notesSlide12.xml"/>
  <Override ContentType="application/vnd.openxmlformats-officedocument.presentationml.notesSlide+xml" PartName="/ppt/notesSlides/notesSlide20.xml"/>
  <Override ContentType="application/vnd.openxmlformats-officedocument.presentationml.notesSlide+xml" PartName="/ppt/notesSlides/notesSlide17.xml"/>
  <Override ContentType="application/vnd.openxmlformats-officedocument.presentationml.notesSlide+xml" PartName="/ppt/notesSlides/notesSlide42.xml"/>
  <Override ContentType="application/vnd.openxmlformats-officedocument.presentationml.notesSlide+xml" PartName="/ppt/notesSlides/notesSlide16.xml"/>
  <Override ContentType="application/vnd.openxmlformats-officedocument.presentationml.notesSlide+xml" PartName="/ppt/notesSlides/notesSlide21.xml"/>
  <Override ContentType="application/vnd.openxmlformats-officedocument.presentationml.notesSlide+xml" PartName="/ppt/notesSlides/notesSlide8.xml"/>
  <Override ContentType="application/vnd.openxmlformats-officedocument.presentationml.notesSlide+xml" PartName="/ppt/notesSlides/notesSlide34.xml"/>
  <Override ContentType="application/vnd.openxmlformats-officedocument.presentationml.notesSlide+xml" PartName="/ppt/notesSlides/notesSlide38.xml"/>
  <Override ContentType="application/vnd.openxmlformats-officedocument.presentationml.notesSlide+xml" PartName="/ppt/notesSlides/notesSlide4.xml"/>
  <Override ContentType="application/vnd.openxmlformats-officedocument.presentationml.notesSlide+xml" PartName="/ppt/notesSlides/notesSlide25.xml"/>
  <Override ContentType="application/vnd.openxmlformats-officedocument.presentationml.notesSlide+xml" PartName="/ppt/notesSlides/notesSlide18.xml"/>
  <Override ContentType="application/vnd.openxmlformats-officedocument.presentationml.notesSlide+xml" PartName="/ppt/notesSlides/notesSlide6.xml"/>
  <Override ContentType="application/vnd.openxmlformats-officedocument.presentationml.notesSlide+xml" PartName="/ppt/notesSlides/notesSlide13.xml"/>
  <Override ContentType="application/vnd.openxmlformats-officedocument.presentationml.notesSlide+xml" PartName="/ppt/notesSlides/notesSlide1.xml"/>
  <Override ContentType="application/vnd.openxmlformats-officedocument.presentationml.notesSlide+xml" PartName="/ppt/notesSlides/notesSlide30.xml"/>
  <Override ContentType="application/vnd.openxmlformats-officedocument.presentationml.notesSlide+xml" PartName="/ppt/notesSlides/notesSlide22.xml"/>
  <Override ContentType="application/vnd.openxmlformats-officedocument.presentationml.notesSlide+xml" PartName="/ppt/notesSlides/notesSlide7.xml"/>
  <Override ContentType="application/vnd.openxmlformats-officedocument.presentationml.notesSlide+xml" PartName="/ppt/notesSlides/notesSlide26.xml"/>
  <Override ContentType="application/vnd.openxmlformats-officedocument.presentationml.notesSlide+xml" PartName="/ppt/notesSlides/notesSlide35.xml"/>
  <Override ContentType="application/vnd.openxmlformats-officedocument.presentationml.notesSlide+xml" PartName="/ppt/notesSlides/notesSlide5.xml"/>
  <Override ContentType="application/vnd.openxmlformats-officedocument.presentationml.notesSlide+xml" PartName="/ppt/notesSlides/notesSlide39.xml"/>
  <Override ContentType="application/vnd.openxmlformats-officedocument.presentationml.notesSlide+xml" PartName="/ppt/notesSlides/notesSlide31.xml"/>
  <Override ContentType="application/vnd.openxmlformats-officedocument.presentationml.notesSlide+xml" PartName="/ppt/notesSlides/notesSlide36.xml"/>
  <Override ContentType="application/vnd.openxmlformats-officedocument.presentationml.notesSlide+xml" PartName="/ppt/notesSlides/notesSlide19.xml"/>
  <Override ContentType="application/vnd.openxmlformats-officedocument.presentationml.notesSlide+xml" PartName="/ppt/notesSlides/notesSlide27.xml"/>
  <Override ContentType="application/vnd.openxmlformats-officedocument.presentationml.notesSlide+xml" PartName="/ppt/notesSlides/notesSlide40.xml"/>
  <Override ContentType="application/vnd.openxmlformats-officedocument.presentationml.notesSlide+xml" PartName="/ppt/notesSlides/notesSlide14.xml"/>
  <Override ContentType="application/vnd.openxmlformats-officedocument.presentationml.notesSlide+xml" PartName="/ppt/notesSlides/notesSlide23.xml"/>
  <Override ContentType="application/vnd.openxmlformats-officedocument.presentationml.notesSlide+xml" PartName="/ppt/notesSlides/notesSlide2.xml"/>
  <Override ContentType="application/vnd.openxmlformats-officedocument.presentationml.notesSlide+xml" PartName="/ppt/notesSlides/notesSlide10.xml"/>
  <Override ContentType="application/vnd.openxmlformats-officedocument.presentationml.tableStyles+xml" PartName="/ppt/tableStyles.xml"/>
  <Override ContentType="application/vnd.openxmlformats-officedocument.presentationml.slideLayout+xml" PartName="/ppt/slideLayouts/slideLayout3.xml"/>
  <Override ContentType="application/vnd.openxmlformats-officedocument.presentationml.slideLayout+xml" PartName="/ppt/slideLayouts/slideLayout4.xml"/>
  <Override ContentType="application/vnd.openxmlformats-officedocument.presentationml.slideLayout+xml" PartName="/ppt/slideLayouts/slideLayout5.xml"/>
  <Override ContentType="application/vnd.openxmlformats-officedocument.presentationml.slideLayout+xml" PartName="/ppt/slideLayouts/slideLayout2.xml"/>
  <Override ContentType="application/vnd.openxmlformats-officedocument.presentationml.slideLayout+xml" PartName="/ppt/slideLayouts/slideLayout11.xml"/>
  <Override ContentType="application/vnd.openxmlformats-officedocument.presentationml.slideLayout+xml" PartName="/ppt/slideLayouts/slideLayout1.xml"/>
  <Override ContentType="application/vnd.openxmlformats-officedocument.presentationml.slideLayout+xml" PartName="/ppt/slideLayouts/slideLayout10.xml"/>
  <Override ContentType="application/vnd.openxmlformats-officedocument.presentationml.slideLayout+xml" PartName="/ppt/slideLayouts/slideLayout7.xml"/>
  <Override ContentType="application/vnd.openxmlformats-officedocument.presentationml.slideLayout+xml" PartName="/ppt/slideLayouts/slideLayout6.xml"/>
  <Override ContentType="application/vnd.openxmlformats-officedocument.presentationml.slideLayout+xml" PartName="/ppt/slideLayouts/slideLayout8.xml"/>
  <Override ContentType="application/vnd.openxmlformats-officedocument.presentationml.slideLayout+xml" PartName="/ppt/slideLayouts/slideLayout9.xml"/>
  <Override ContentType="application/vnd.openxmlformats-officedocument.presentationml.slideMaster+xml" PartName="/ppt/slideMasters/slideMaster3.xml"/>
  <Override ContentType="application/vnd.openxmlformats-officedocument.presentationml.slideMaster+xml" PartName="/ppt/slideMasters/slideMaster2.xml"/>
  <Override ContentType="application/vnd.openxmlformats-officedocument.presentationml.slideMaster+xml" PartName="/ppt/slideMasters/slideMaster1.xml"/>
  <Override ContentType="application/vnd.openxmlformats-officedocument.presentationml.slide+xml" PartName="/ppt/slides/slide4.xml"/>
  <Override ContentType="application/vnd.openxmlformats-officedocument.presentationml.slide+xml" PartName="/ppt/slides/slide18.xml"/>
  <Override ContentType="application/vnd.openxmlformats-officedocument.presentationml.slide+xml" PartName="/ppt/slides/slide30.xml"/>
  <Override ContentType="application/vnd.openxmlformats-officedocument.presentationml.slide+xml" PartName="/ppt/slides/slide22.xml"/>
  <Override ContentType="application/vnd.openxmlformats-officedocument.presentationml.slide+xml" PartName="/ppt/slides/slide35.xml"/>
  <Override ContentType="application/vnd.openxmlformats-officedocument.presentationml.slide+xml" PartName="/ppt/slides/slide26.xml"/>
  <Override ContentType="application/vnd.openxmlformats-officedocument.presentationml.slide+xml" PartName="/ppt/slides/slide19.xml"/>
  <Override ContentType="application/vnd.openxmlformats-officedocument.presentationml.slide+xml" PartName="/ppt/slides/slide39.xml"/>
  <Override ContentType="application/vnd.openxmlformats-officedocument.presentationml.slide+xml" PartName="/ppt/slides/slide3.xml"/>
  <Override ContentType="application/vnd.openxmlformats-officedocument.presentationml.slide+xml" PartName="/ppt/slides/slide9.xml"/>
  <Override ContentType="application/vnd.openxmlformats-officedocument.presentationml.slide+xml" PartName="/ppt/slides/slide13.xml"/>
  <Override ContentType="application/vnd.openxmlformats-officedocument.presentationml.slide+xml" PartName="/ppt/slides/slide5.xml"/>
  <Override ContentType="application/vnd.openxmlformats-officedocument.presentationml.slide+xml" PartName="/ppt/slides/slide12.xml"/>
  <Override ContentType="application/vnd.openxmlformats-officedocument.presentationml.slide+xml" PartName="/ppt/slides/slide17.xml"/>
  <Override ContentType="application/vnd.openxmlformats-officedocument.presentationml.slide+xml" PartName="/ppt/slides/slide42.xml"/>
  <Override ContentType="application/vnd.openxmlformats-officedocument.presentationml.slide+xml" PartName="/ppt/slides/slide25.xml"/>
  <Override ContentType="application/vnd.openxmlformats-officedocument.presentationml.slide+xml" PartName="/ppt/slides/slide34.xml"/>
  <Override ContentType="application/vnd.openxmlformats-officedocument.presentationml.slide+xml" PartName="/ppt/slides/slide20.xml"/>
  <Override ContentType="application/vnd.openxmlformats-officedocument.presentationml.slide+xml" PartName="/ppt/slides/slide21.xml"/>
  <Override ContentType="application/vnd.openxmlformats-officedocument.presentationml.slide+xml" PartName="/ppt/slides/slide33.xml"/>
  <Override ContentType="application/vnd.openxmlformats-officedocument.presentationml.slide+xml" PartName="/ppt/slides/slide38.xml"/>
  <Override ContentType="application/vnd.openxmlformats-officedocument.presentationml.slide+xml" PartName="/ppt/slides/slide16.xml"/>
  <Override ContentType="application/vnd.openxmlformats-officedocument.presentationml.slide+xml" PartName="/ppt/slides/slide8.xml"/>
  <Override ContentType="application/vnd.openxmlformats-officedocument.presentationml.slide+xml" PartName="/ppt/slides/slide29.xml"/>
  <Override ContentType="application/vnd.openxmlformats-officedocument.presentationml.slide+xml" PartName="/ppt/slides/slide24.xml"/>
  <Override ContentType="application/vnd.openxmlformats-officedocument.presentationml.slide+xml" PartName="/ppt/slides/slide11.xml"/>
  <Override ContentType="application/vnd.openxmlformats-officedocument.presentationml.slide+xml" PartName="/ppt/slides/slide32.xml"/>
  <Override ContentType="application/vnd.openxmlformats-officedocument.presentationml.slide+xml" PartName="/ppt/slides/slide37.xml"/>
  <Override ContentType="application/vnd.openxmlformats-officedocument.presentationml.slide+xml" PartName="/ppt/slides/slide1.xml"/>
  <Override ContentType="application/vnd.openxmlformats-officedocument.presentationml.slide+xml" PartName="/ppt/slides/slide28.xml"/>
  <Override ContentType="application/vnd.openxmlformats-officedocument.presentationml.slide+xml" PartName="/ppt/slides/slide41.xml"/>
  <Override ContentType="application/vnd.openxmlformats-officedocument.presentationml.slide+xml" PartName="/ppt/slides/slide7.xml"/>
  <Override ContentType="application/vnd.openxmlformats-officedocument.presentationml.slide+xml" PartName="/ppt/slides/slide15.xml"/>
  <Override ContentType="application/vnd.openxmlformats-officedocument.presentationml.slide+xml" PartName="/ppt/slides/slide36.xml"/>
  <Override ContentType="application/vnd.openxmlformats-officedocument.presentationml.slide+xml" PartName="/ppt/slides/slide31.xml"/>
  <Override ContentType="application/vnd.openxmlformats-officedocument.presentationml.slide+xml" PartName="/ppt/slides/slide23.xml"/>
  <Override ContentType="application/vnd.openxmlformats-officedocument.presentationml.slide+xml" PartName="/ppt/slides/slide27.xml"/>
  <Override ContentType="application/vnd.openxmlformats-officedocument.presentationml.slide+xml" PartName="/ppt/slides/slide10.xml"/>
  <Override ContentType="application/vnd.openxmlformats-officedocument.presentationml.slide+xml" PartName="/ppt/slides/slide2.xml"/>
  <Override ContentType="application/vnd.openxmlformats-officedocument.presentationml.slide+xml" PartName="/ppt/slides/slide6.xml"/>
  <Override ContentType="application/vnd.openxmlformats-officedocument.presentationml.slide+xml" PartName="/ppt/slides/slide14.xml"/>
  <Override ContentType="application/vnd.openxmlformats-officedocument.presentationml.slide+xml" PartName="/ppt/slides/slide40.xml"/>
  <Override ContentType="application/vnd.openxmlformats-officedocument.presentationml.notesMaster+xml" PartName="/ppt/notesMasters/notesMaster1.xml"/>
  <Override ContentType="application/vnd.openxmlformats-officedocument.presentationml.presentation.main+xml" PartName="/ppt/presentation.xml"/>
  <Override ContentType="application/vnd.openxmlformats-officedocument.presentationml.presProps+xml" PartName="/ppt/presProps.xml"/>
  <Override ContentType="application/vnd.openxmlformats-officedocument.theme+xml" PartName="/ppt/theme/theme1.xml"/>
  <Override ContentType="application/vnd.openxmlformats-officedocument.theme+xml" PartName="/ppt/theme/theme2.xml"/>
  <Override ContentType="application/vnd.openxmlformats-officedocument.theme+xml" PartName="/ppt/theme/theme3.xml"/>
  <Override ContentType="application/vnd.openxmlformats-officedocument.theme+xml" PartName="/ppt/theme/theme4.xml"/>
</Types>
</file>

<file path=_rels/.rels><?xml version="1.0" encoding="UTF-8" standalone="yes"?><Relationships xmlns="http://schemas.openxmlformats.org/package/2006/relationships"><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autoCompressPictures="0" strictFirstAndLastChars="0" saveSubsetFonts="1">
  <p:sldMasterIdLst>
    <p:sldMasterId id="2147483659" r:id="rId4"/>
    <p:sldMasterId id="2147483660" r:id="rId5"/>
    <p:sldMasterId id="2147483661" r:id="rId6"/>
  </p:sldMasterIdLst>
  <p:notesMasterIdLst>
    <p:notesMasterId r:id="rId7"/>
  </p:notesMasterIdLst>
  <p:sldIdLst>
    <p:sldId id="256" r:id="rId8"/>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 id="276" r:id="rId28"/>
    <p:sldId id="277" r:id="rId29"/>
    <p:sldId id="278" r:id="rId30"/>
    <p:sldId id="279" r:id="rId31"/>
    <p:sldId id="280" r:id="rId32"/>
    <p:sldId id="281" r:id="rId33"/>
    <p:sldId id="282" r:id="rId34"/>
    <p:sldId id="283" r:id="rId35"/>
    <p:sldId id="284" r:id="rId36"/>
    <p:sldId id="285" r:id="rId37"/>
    <p:sldId id="286" r:id="rId38"/>
    <p:sldId id="287" r:id="rId39"/>
    <p:sldId id="288" r:id="rId40"/>
    <p:sldId id="289" r:id="rId41"/>
    <p:sldId id="290" r:id="rId42"/>
    <p:sldId id="291" r:id="rId43"/>
    <p:sldId id="292" r:id="rId44"/>
    <p:sldId id="293" r:id="rId45"/>
    <p:sldId id="294" r:id="rId46"/>
    <p:sldId id="295" r:id="rId47"/>
    <p:sldId id="296" r:id="rId48"/>
    <p:sldId id="297" r:id="rId49"/>
  </p:sldIdLst>
  <p:sldSz cy="6858000" cx="9144000"/>
  <p:notesSz cx="6858000" cy="9144000"/>
  <p:defaultText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defaultTextStyle>
</p:presentation>
</file>

<file path=ppt/presProps.xml><?xml version="1.0" encoding="utf-8"?>
<p:presentationP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file>

<file path=ppt/tableStyles.xml><?xml version="1.0" encoding="utf-8"?>
<a:tblStyleLst xmlns:a="http://schemas.openxmlformats.org/drawingml/2006/main" xmlns:r="http://schemas.openxmlformats.org/officeDocument/2006/relationships" def="{936A14DD-8B34-4AF5-B0CB-F31E2861A7F9}">
  <a:tblStyle styleId="{936A14DD-8B34-4AF5-B0CB-F31E2861A7F9}" styleName="Table_0">
    <a:wholeTbl>
      <a:tcTxStyle>
        <a:font>
          <a:latin typeface="Arial"/>
          <a:ea typeface="Arial"/>
          <a:cs typeface="Arial"/>
        </a:font>
        <a:srgbClr val="000000"/>
      </a:tcTxStyle>
    </a:wholeTbl>
    <a:band1H>
      <a:tcTxStyle/>
    </a:band1H>
    <a:band2H>
      <a:tcTxStyle/>
    </a:band2H>
    <a:band1V>
      <a:tcTxStyle/>
    </a:band1V>
    <a:band2V>
      <a:tcTxStyle/>
    </a:band2V>
    <a:lastCol>
      <a:tcTxStyle/>
    </a:lastCol>
    <a:firstCol>
      <a:tcTxStyle/>
    </a:firstCol>
    <a:lastRow>
      <a:tcTxStyle/>
    </a:lastRow>
    <a:seCell>
      <a:tcTxStyle/>
    </a:seCell>
    <a:swCell>
      <a:tcTxStyle/>
    </a:swCell>
    <a:firstRow>
      <a:tcTxStyle/>
    </a:firstRow>
    <a:neCell>
      <a:tcTxStyle/>
    </a:neCell>
    <a:nwCell>
      <a:tcTxStyle/>
    </a:nwCell>
  </a:tblStyle>
</a:tblStyleLst>
</file>

<file path=ppt/_rels/presentation.xml.rels><?xml version="1.0" encoding="UTF-8" standalone="yes"?><Relationships xmlns="http://schemas.openxmlformats.org/package/2006/relationships"><Relationship Id="rId40" Type="http://schemas.openxmlformats.org/officeDocument/2006/relationships/slide" Target="slides/slide33.xml"/><Relationship Id="rId42" Type="http://schemas.openxmlformats.org/officeDocument/2006/relationships/slide" Target="slides/slide35.xml"/><Relationship Id="rId41" Type="http://schemas.openxmlformats.org/officeDocument/2006/relationships/slide" Target="slides/slide34.xml"/><Relationship Id="rId44" Type="http://schemas.openxmlformats.org/officeDocument/2006/relationships/slide" Target="slides/slide37.xml"/><Relationship Id="rId43" Type="http://schemas.openxmlformats.org/officeDocument/2006/relationships/slide" Target="slides/slide36.xml"/><Relationship Id="rId46" Type="http://schemas.openxmlformats.org/officeDocument/2006/relationships/slide" Target="slides/slide39.xml"/><Relationship Id="rId45" Type="http://schemas.openxmlformats.org/officeDocument/2006/relationships/slide" Target="slides/slide38.xml"/><Relationship Id="rId1" Type="http://schemas.openxmlformats.org/officeDocument/2006/relationships/theme" Target="theme/theme1.xml"/><Relationship Id="rId2" Type="http://schemas.openxmlformats.org/officeDocument/2006/relationships/presProps" Target="presProps.xml"/><Relationship Id="rId3" Type="http://schemas.openxmlformats.org/officeDocument/2006/relationships/tableStyles" Target="tableStyles.xml"/><Relationship Id="rId4" Type="http://schemas.openxmlformats.org/officeDocument/2006/relationships/slideMaster" Target="slideMasters/slideMaster1.xml"/><Relationship Id="rId9" Type="http://schemas.openxmlformats.org/officeDocument/2006/relationships/slide" Target="slides/slide2.xml"/><Relationship Id="rId48" Type="http://schemas.openxmlformats.org/officeDocument/2006/relationships/slide" Target="slides/slide41.xml"/><Relationship Id="rId47" Type="http://schemas.openxmlformats.org/officeDocument/2006/relationships/slide" Target="slides/slide40.xml"/><Relationship Id="rId49" Type="http://schemas.openxmlformats.org/officeDocument/2006/relationships/slide" Target="slides/slide42.xml"/><Relationship Id="rId5" Type="http://schemas.openxmlformats.org/officeDocument/2006/relationships/slideMaster" Target="slideMasters/slideMaster2.xml"/><Relationship Id="rId6" Type="http://schemas.openxmlformats.org/officeDocument/2006/relationships/slideMaster" Target="slideMasters/slideMaster3.xml"/><Relationship Id="rId7" Type="http://schemas.openxmlformats.org/officeDocument/2006/relationships/notesMaster" Target="notesMasters/notesMaster1.xml"/><Relationship Id="rId8" Type="http://schemas.openxmlformats.org/officeDocument/2006/relationships/slide" Target="slides/slide1.xml"/><Relationship Id="rId31" Type="http://schemas.openxmlformats.org/officeDocument/2006/relationships/slide" Target="slides/slide24.xml"/><Relationship Id="rId30" Type="http://schemas.openxmlformats.org/officeDocument/2006/relationships/slide" Target="slides/slide23.xml"/><Relationship Id="rId33" Type="http://schemas.openxmlformats.org/officeDocument/2006/relationships/slide" Target="slides/slide26.xml"/><Relationship Id="rId32" Type="http://schemas.openxmlformats.org/officeDocument/2006/relationships/slide" Target="slides/slide25.xml"/><Relationship Id="rId35" Type="http://schemas.openxmlformats.org/officeDocument/2006/relationships/slide" Target="slides/slide28.xml"/><Relationship Id="rId34" Type="http://schemas.openxmlformats.org/officeDocument/2006/relationships/slide" Target="slides/slide27.xml"/><Relationship Id="rId37" Type="http://schemas.openxmlformats.org/officeDocument/2006/relationships/slide" Target="slides/slide30.xml"/><Relationship Id="rId36" Type="http://schemas.openxmlformats.org/officeDocument/2006/relationships/slide" Target="slides/slide29.xml"/><Relationship Id="rId39" Type="http://schemas.openxmlformats.org/officeDocument/2006/relationships/slide" Target="slides/slide32.xml"/><Relationship Id="rId38" Type="http://schemas.openxmlformats.org/officeDocument/2006/relationships/slide" Target="slides/slide31.xml"/><Relationship Id="rId20" Type="http://schemas.openxmlformats.org/officeDocument/2006/relationships/slide" Target="slides/slide13.xml"/><Relationship Id="rId22" Type="http://schemas.openxmlformats.org/officeDocument/2006/relationships/slide" Target="slides/slide15.xml"/><Relationship Id="rId21" Type="http://schemas.openxmlformats.org/officeDocument/2006/relationships/slide" Target="slides/slide14.xml"/><Relationship Id="rId24" Type="http://schemas.openxmlformats.org/officeDocument/2006/relationships/slide" Target="slides/slide17.xml"/><Relationship Id="rId23" Type="http://schemas.openxmlformats.org/officeDocument/2006/relationships/slide" Target="slides/slide16.xml"/><Relationship Id="rId26" Type="http://schemas.openxmlformats.org/officeDocument/2006/relationships/slide" Target="slides/slide19.xml"/><Relationship Id="rId25" Type="http://schemas.openxmlformats.org/officeDocument/2006/relationships/slide" Target="slides/slide18.xml"/><Relationship Id="rId28" Type="http://schemas.openxmlformats.org/officeDocument/2006/relationships/slide" Target="slides/slide21.xml"/><Relationship Id="rId27" Type="http://schemas.openxmlformats.org/officeDocument/2006/relationships/slide" Target="slides/slide20.xml"/><Relationship Id="rId29" Type="http://schemas.openxmlformats.org/officeDocument/2006/relationships/slide" Target="slides/slide22.xml"/><Relationship Id="rId11" Type="http://schemas.openxmlformats.org/officeDocument/2006/relationships/slide" Target="slides/slide4.xml"/><Relationship Id="rId10" Type="http://schemas.openxmlformats.org/officeDocument/2006/relationships/slide" Target="slides/slide3.xml"/><Relationship Id="rId13" Type="http://schemas.openxmlformats.org/officeDocument/2006/relationships/slide" Target="slides/slide6.xml"/><Relationship Id="rId12" Type="http://schemas.openxmlformats.org/officeDocument/2006/relationships/slide" Target="slides/slide5.xml"/><Relationship Id="rId15" Type="http://schemas.openxmlformats.org/officeDocument/2006/relationships/slide" Target="slides/slide8.xml"/><Relationship Id="rId14" Type="http://schemas.openxmlformats.org/officeDocument/2006/relationships/slide" Target="slides/slide7.xml"/><Relationship Id="rId17" Type="http://schemas.openxmlformats.org/officeDocument/2006/relationships/slide" Target="slides/slide10.xml"/><Relationship Id="rId16" Type="http://schemas.openxmlformats.org/officeDocument/2006/relationships/slide" Target="slides/slide9.xml"/><Relationship Id="rId19" Type="http://schemas.openxmlformats.org/officeDocument/2006/relationships/slide" Target="slides/slide12.xml"/><Relationship Id="rId18"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0000"/>
        </a:solidFill>
      </p:bgPr>
    </p:bg>
    <p:spTree>
      <p:nvGrpSpPr>
        <p:cNvPr id="2" name="Shape 2"/>
        <p:cNvGrpSpPr/>
        <p:nvPr/>
      </p:nvGrpSpPr>
      <p:grpSpPr>
        <a:xfrm>
          <a:off x="0" y="0"/>
          <a:ext cx="0" cy="0"/>
          <a:chOff x="0" y="0"/>
          <a:chExt cx="0" cy="0"/>
        </a:xfrm>
      </p:grpSpPr>
      <p:sp>
        <p:nvSpPr>
          <p:cNvPr id="3" name="Google Shape;3;n"/>
          <p:cNvSpPr txBox="1"/>
          <p:nvPr>
            <p:ph idx="2" type="hdr"/>
          </p:nvPr>
        </p:nvSpPr>
        <p:spPr>
          <a:xfrm>
            <a:off x="0" y="0"/>
            <a:ext cx="2971800" cy="457200"/>
          </a:xfrm>
          <a:prstGeom prst="rect">
            <a:avLst/>
          </a:prstGeom>
          <a:noFill/>
          <a:ln>
            <a:noFill/>
          </a:ln>
        </p:spPr>
        <p:txBody>
          <a:bodyPr anchorCtr="0" anchor="t"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4" name="Google Shape;4;n"/>
          <p:cNvSpPr txBox="1"/>
          <p:nvPr>
            <p:ph idx="10" type="dt"/>
          </p:nvPr>
        </p:nvSpPr>
        <p:spPr>
          <a:xfrm>
            <a:off x="3884612" y="0"/>
            <a:ext cx="2971800" cy="457200"/>
          </a:xfrm>
          <a:prstGeom prst="rect">
            <a:avLst/>
          </a:prstGeom>
          <a:noFill/>
          <a:ln>
            <a:noFill/>
          </a:ln>
        </p:spPr>
        <p:txBody>
          <a:bodyPr anchorCtr="0" anchor="t" bIns="91425" lIns="91425" spcFirstLastPara="1" rIns="91425" wrap="square" tIns="91425">
            <a:noAutofit/>
          </a:bodyPr>
          <a:lstStyle>
            <a:lvl1pPr indent="0" lvl="0" marL="0" marR="0" rtl="0" algn="r">
              <a:lnSpc>
                <a:spcPct val="100000"/>
              </a:lnSpc>
              <a:spcBef>
                <a:spcPts val="0"/>
              </a:spcBef>
              <a:spcAft>
                <a:spcPts val="0"/>
              </a:spcAft>
              <a:buSzPts val="1400"/>
              <a:buNone/>
              <a:defRPr b="0" i="0" sz="12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5" name="Google Shape;5;n"/>
          <p:cNvSpPr/>
          <p:nvPr>
            <p:ph idx="3"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12700">
            <a:solidFill>
              <a:srgbClr val="000000"/>
            </a:solidFill>
            <a:prstDash val="solid"/>
            <a:miter lim="8000"/>
            <a:headEnd len="sm" w="sm" type="none"/>
            <a:tailEnd len="sm" w="sm" type="none"/>
          </a:ln>
        </p:spPr>
      </p:sp>
      <p:sp>
        <p:nvSpPr>
          <p:cNvPr id="6" name="Google Shape;6;n"/>
          <p:cNvSpPr txBox="1"/>
          <p:nvPr>
            <p:ph idx="1" type="body"/>
          </p:nvPr>
        </p:nvSpPr>
        <p:spPr>
          <a:xfrm>
            <a:off x="685800" y="4343400"/>
            <a:ext cx="5486400" cy="4114800"/>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0"/>
              </a:spcBef>
              <a:spcAft>
                <a:spcPts val="0"/>
              </a:spcAft>
              <a:buSzPts val="1400"/>
              <a:buNone/>
              <a:defRPr b="0" i="0" sz="1800" u="none" cap="none" strike="noStrike"/>
            </a:lvl1pPr>
            <a:lvl2pPr indent="-228600" lvl="1" marL="914400" marR="0" rtl="0" algn="l">
              <a:spcBef>
                <a:spcPts val="0"/>
              </a:spcBef>
              <a:spcAft>
                <a:spcPts val="0"/>
              </a:spcAft>
              <a:buSzPts val="1400"/>
              <a:buNone/>
              <a:defRPr b="0" i="0" sz="1800" u="none" cap="none" strike="noStrike"/>
            </a:lvl2pPr>
            <a:lvl3pPr indent="-228600" lvl="2" marL="1371600" marR="0" rtl="0" algn="l">
              <a:spcBef>
                <a:spcPts val="0"/>
              </a:spcBef>
              <a:spcAft>
                <a:spcPts val="0"/>
              </a:spcAft>
              <a:buSzPts val="1400"/>
              <a:buNone/>
              <a:defRPr b="0" i="0" sz="1800" u="none" cap="none" strike="noStrike"/>
            </a:lvl3pPr>
            <a:lvl4pPr indent="-228600" lvl="3" marL="1828800" marR="0" rtl="0" algn="l">
              <a:spcBef>
                <a:spcPts val="0"/>
              </a:spcBef>
              <a:spcAft>
                <a:spcPts val="0"/>
              </a:spcAft>
              <a:buSzPts val="1400"/>
              <a:buNone/>
              <a:defRPr b="0" i="0" sz="1800" u="none" cap="none" strike="noStrike"/>
            </a:lvl4pPr>
            <a:lvl5pPr indent="-228600" lvl="4" marL="2286000" marR="0" rtl="0" algn="l">
              <a:spcBef>
                <a:spcPts val="0"/>
              </a:spcBef>
              <a:spcAft>
                <a:spcPts val="0"/>
              </a:spcAft>
              <a:buSzPts val="1400"/>
              <a:buNone/>
              <a:defRPr b="0" i="0" sz="1800" u="none" cap="none" strike="noStrike"/>
            </a:lvl5pPr>
            <a:lvl6pPr indent="-228600" lvl="5" marL="2743200" marR="0" rtl="0" algn="l">
              <a:spcBef>
                <a:spcPts val="0"/>
              </a:spcBef>
              <a:spcAft>
                <a:spcPts val="0"/>
              </a:spcAft>
              <a:buSzPts val="1400"/>
              <a:buNone/>
              <a:defRPr b="0" i="0" sz="1800" u="none" cap="none" strike="noStrike"/>
            </a:lvl6pPr>
            <a:lvl7pPr indent="-228600" lvl="6" marL="3200400" marR="0" rtl="0" algn="l">
              <a:spcBef>
                <a:spcPts val="0"/>
              </a:spcBef>
              <a:spcAft>
                <a:spcPts val="0"/>
              </a:spcAft>
              <a:buSzPts val="1400"/>
              <a:buNone/>
              <a:defRPr b="0" i="0" sz="1800" u="none" cap="none" strike="noStrike"/>
            </a:lvl7pPr>
            <a:lvl8pPr indent="-228600" lvl="7" marL="3657600" marR="0" rtl="0" algn="l">
              <a:spcBef>
                <a:spcPts val="0"/>
              </a:spcBef>
              <a:spcAft>
                <a:spcPts val="0"/>
              </a:spcAft>
              <a:buSzPts val="1400"/>
              <a:buNone/>
              <a:defRPr b="0" i="0" sz="1800" u="none" cap="none" strike="noStrike"/>
            </a:lvl8pPr>
            <a:lvl9pPr indent="-228600" lvl="8" marL="4114800" marR="0" rtl="0" algn="l">
              <a:spcBef>
                <a:spcPts val="0"/>
              </a:spcBef>
              <a:spcAft>
                <a:spcPts val="0"/>
              </a:spcAft>
              <a:buSzPts val="1400"/>
              <a:buNone/>
              <a:defRPr b="0" i="0" sz="1800" u="none" cap="none" strike="noStrike"/>
            </a:lvl9pPr>
          </a:lstStyle>
          <a:p/>
        </p:txBody>
      </p:sp>
      <p:sp>
        <p:nvSpPr>
          <p:cNvPr id="7" name="Google Shape;7;n"/>
          <p:cNvSpPr txBox="1"/>
          <p:nvPr>
            <p:ph idx="11" type="ftr"/>
          </p:nvPr>
        </p:nvSpPr>
        <p:spPr>
          <a:xfrm>
            <a:off x="0" y="8685212"/>
            <a:ext cx="2971800" cy="457200"/>
          </a:xfrm>
          <a:prstGeom prst="rect">
            <a:avLst/>
          </a:prstGeom>
          <a:noFill/>
          <a:ln>
            <a:noFill/>
          </a:ln>
        </p:spPr>
        <p:txBody>
          <a:bodyPr anchorCtr="0" anchor="b"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rgbClr val="000000"/>
                </a:solidFill>
                <a:latin typeface="Arial"/>
                <a:ea typeface="Arial"/>
                <a:cs typeface="Arial"/>
                <a:sym typeface="Arial"/>
              </a:defRPr>
            </a:lvl9pPr>
          </a:lstStyle>
          <a:p/>
        </p:txBody>
      </p:sp>
      <p:sp>
        <p:nvSpPr>
          <p:cNvPr id="8" name="Google Shape;8;n"/>
          <p:cNvSpPr txBox="1"/>
          <p:nvPr>
            <p:ph idx="12" type="sldNum"/>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Arial"/>
              <a:buNone/>
            </a:pPr>
            <a:fld id="{00000000-1234-1234-1234-123412341234}" type="slidenum">
              <a:rPr b="0" i="0" lang="en-US" sz="1200" u="none" cap="none" strike="noStrike">
                <a:solidFill>
                  <a:srgbClr val="000000"/>
                </a:solidFill>
                <a:latin typeface="Arial"/>
                <a:ea typeface="Arial"/>
                <a:cs typeface="Arial"/>
                <a:sym typeface="Arial"/>
              </a:rPr>
              <a:t>‹#›</a:t>
            </a:fld>
            <a:endParaRPr/>
          </a:p>
        </p:txBody>
      </p:sp>
    </p:spTree>
  </p:cSld>
  <p:clrMap accent1="accent1" accent2="accent2" accent3="accent3" accent4="accent4" accent5="accent5" accent6="accent6" bg1="lt1" bg2="dk2" tx1="dk1" tx2="lt2" folHlink="folHlink" hlink="hlink"/>
  <p:notes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96" name="Shape 96"/>
        <p:cNvGrpSpPr/>
        <p:nvPr/>
      </p:nvGrpSpPr>
      <p:grpSpPr>
        <a:xfrm>
          <a:off x="0" y="0"/>
          <a:ext cx="0" cy="0"/>
          <a:chOff x="0" y="0"/>
          <a:chExt cx="0" cy="0"/>
        </a:xfrm>
      </p:grpSpPr>
      <p:sp>
        <p:nvSpPr>
          <p:cNvPr id="97" name="Google Shape;97;p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98" name="Google Shape;98;p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2" name="Shape 102"/>
        <p:cNvGrpSpPr/>
        <p:nvPr/>
      </p:nvGrpSpPr>
      <p:grpSpPr>
        <a:xfrm>
          <a:off x="0" y="0"/>
          <a:ext cx="0" cy="0"/>
          <a:chOff x="0" y="0"/>
          <a:chExt cx="0" cy="0"/>
        </a:xfrm>
      </p:grpSpPr>
      <p:sp>
        <p:nvSpPr>
          <p:cNvPr id="103" name="Google Shape;103;p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04" name="Google Shape;104;p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09" name="Shape 109"/>
        <p:cNvGrpSpPr/>
        <p:nvPr/>
      </p:nvGrpSpPr>
      <p:grpSpPr>
        <a:xfrm>
          <a:off x="0" y="0"/>
          <a:ext cx="0" cy="0"/>
          <a:chOff x="0" y="0"/>
          <a:chExt cx="0" cy="0"/>
        </a:xfrm>
      </p:grpSpPr>
      <p:sp>
        <p:nvSpPr>
          <p:cNvPr id="110" name="Google Shape;110;p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1" name="Google Shape;111;p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16" name="Shape 116"/>
        <p:cNvGrpSpPr/>
        <p:nvPr/>
      </p:nvGrpSpPr>
      <p:grpSpPr>
        <a:xfrm>
          <a:off x="0" y="0"/>
          <a:ext cx="0" cy="0"/>
          <a:chOff x="0" y="0"/>
          <a:chExt cx="0" cy="0"/>
        </a:xfrm>
      </p:grpSpPr>
      <p:sp>
        <p:nvSpPr>
          <p:cNvPr id="117" name="Google Shape;117;p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18" name="Google Shape;118;p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23" name="Shape 123"/>
        <p:cNvGrpSpPr/>
        <p:nvPr/>
      </p:nvGrpSpPr>
      <p:grpSpPr>
        <a:xfrm>
          <a:off x="0" y="0"/>
          <a:ext cx="0" cy="0"/>
          <a:chOff x="0" y="0"/>
          <a:chExt cx="0" cy="0"/>
        </a:xfrm>
      </p:grpSpPr>
      <p:sp>
        <p:nvSpPr>
          <p:cNvPr id="124" name="Google Shape;124;p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25" name="Google Shape;125;p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0" name="Shape 130"/>
        <p:cNvGrpSpPr/>
        <p:nvPr/>
      </p:nvGrpSpPr>
      <p:grpSpPr>
        <a:xfrm>
          <a:off x="0" y="0"/>
          <a:ext cx="0" cy="0"/>
          <a:chOff x="0" y="0"/>
          <a:chExt cx="0" cy="0"/>
        </a:xfrm>
      </p:grpSpPr>
      <p:sp>
        <p:nvSpPr>
          <p:cNvPr id="131" name="Google Shape;131;p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32" name="Google Shape;132;p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39" name="Shape 139"/>
        <p:cNvGrpSpPr/>
        <p:nvPr/>
      </p:nvGrpSpPr>
      <p:grpSpPr>
        <a:xfrm>
          <a:off x="0" y="0"/>
          <a:ext cx="0" cy="0"/>
          <a:chOff x="0" y="0"/>
          <a:chExt cx="0" cy="0"/>
        </a:xfrm>
      </p:grpSpPr>
      <p:sp>
        <p:nvSpPr>
          <p:cNvPr id="140" name="Google Shape;140;p1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1" name="Google Shape;141;p1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45" name="Shape 145"/>
        <p:cNvGrpSpPr/>
        <p:nvPr/>
      </p:nvGrpSpPr>
      <p:grpSpPr>
        <a:xfrm>
          <a:off x="0" y="0"/>
          <a:ext cx="0" cy="0"/>
          <a:chOff x="0" y="0"/>
          <a:chExt cx="0" cy="0"/>
        </a:xfrm>
      </p:grpSpPr>
      <p:sp>
        <p:nvSpPr>
          <p:cNvPr id="146" name="Google Shape;146;p1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47" name="Google Shape;147;p1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54" name="Shape 154"/>
        <p:cNvGrpSpPr/>
        <p:nvPr/>
      </p:nvGrpSpPr>
      <p:grpSpPr>
        <a:xfrm>
          <a:off x="0" y="0"/>
          <a:ext cx="0" cy="0"/>
          <a:chOff x="0" y="0"/>
          <a:chExt cx="0" cy="0"/>
        </a:xfrm>
      </p:grpSpPr>
      <p:sp>
        <p:nvSpPr>
          <p:cNvPr id="155" name="Google Shape;155;p1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56" name="Google Shape;156;p1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2" name="Shape 162"/>
        <p:cNvGrpSpPr/>
        <p:nvPr/>
      </p:nvGrpSpPr>
      <p:grpSpPr>
        <a:xfrm>
          <a:off x="0" y="0"/>
          <a:ext cx="0" cy="0"/>
          <a:chOff x="0" y="0"/>
          <a:chExt cx="0" cy="0"/>
        </a:xfrm>
      </p:grpSpPr>
      <p:sp>
        <p:nvSpPr>
          <p:cNvPr id="163" name="Google Shape;163;p1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64" name="Google Shape;164;p1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68" name="Shape 168"/>
        <p:cNvGrpSpPr/>
        <p:nvPr/>
      </p:nvGrpSpPr>
      <p:grpSpPr>
        <a:xfrm>
          <a:off x="0" y="0"/>
          <a:ext cx="0" cy="0"/>
          <a:chOff x="0" y="0"/>
          <a:chExt cx="0" cy="0"/>
        </a:xfrm>
      </p:grpSpPr>
      <p:sp>
        <p:nvSpPr>
          <p:cNvPr id="169" name="Google Shape;169;p1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0" name="Google Shape;170;p1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74" name="Shape 174"/>
        <p:cNvGrpSpPr/>
        <p:nvPr/>
      </p:nvGrpSpPr>
      <p:grpSpPr>
        <a:xfrm>
          <a:off x="0" y="0"/>
          <a:ext cx="0" cy="0"/>
          <a:chOff x="0" y="0"/>
          <a:chExt cx="0" cy="0"/>
        </a:xfrm>
      </p:grpSpPr>
      <p:sp>
        <p:nvSpPr>
          <p:cNvPr id="175" name="Google Shape;175;p1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76" name="Google Shape;176;p1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2" name="Shape 182"/>
        <p:cNvGrpSpPr/>
        <p:nvPr/>
      </p:nvGrpSpPr>
      <p:grpSpPr>
        <a:xfrm>
          <a:off x="0" y="0"/>
          <a:ext cx="0" cy="0"/>
          <a:chOff x="0" y="0"/>
          <a:chExt cx="0" cy="0"/>
        </a:xfrm>
      </p:grpSpPr>
      <p:sp>
        <p:nvSpPr>
          <p:cNvPr id="183" name="Google Shape;183;p1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84" name="Google Shape;184;p1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88" name="Shape 188"/>
        <p:cNvGrpSpPr/>
        <p:nvPr/>
      </p:nvGrpSpPr>
      <p:grpSpPr>
        <a:xfrm>
          <a:off x="0" y="0"/>
          <a:ext cx="0" cy="0"/>
          <a:chOff x="0" y="0"/>
          <a:chExt cx="0" cy="0"/>
        </a:xfrm>
      </p:grpSpPr>
      <p:sp>
        <p:nvSpPr>
          <p:cNvPr id="189" name="Google Shape;189;p1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0" name="Google Shape;190;p1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194" name="Shape 194"/>
        <p:cNvGrpSpPr/>
        <p:nvPr/>
      </p:nvGrpSpPr>
      <p:grpSpPr>
        <a:xfrm>
          <a:off x="0" y="0"/>
          <a:ext cx="0" cy="0"/>
          <a:chOff x="0" y="0"/>
          <a:chExt cx="0" cy="0"/>
        </a:xfrm>
      </p:grpSpPr>
      <p:sp>
        <p:nvSpPr>
          <p:cNvPr id="195" name="Google Shape;195;p2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196" name="Google Shape;196;p2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14" name="Shape 214"/>
        <p:cNvGrpSpPr/>
        <p:nvPr/>
      </p:nvGrpSpPr>
      <p:grpSpPr>
        <a:xfrm>
          <a:off x="0" y="0"/>
          <a:ext cx="0" cy="0"/>
          <a:chOff x="0" y="0"/>
          <a:chExt cx="0" cy="0"/>
        </a:xfrm>
      </p:grpSpPr>
      <p:sp>
        <p:nvSpPr>
          <p:cNvPr id="215" name="Google Shape;215;p2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16" name="Google Shape;216;p2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1" name="Shape 221"/>
        <p:cNvGrpSpPr/>
        <p:nvPr/>
      </p:nvGrpSpPr>
      <p:grpSpPr>
        <a:xfrm>
          <a:off x="0" y="0"/>
          <a:ext cx="0" cy="0"/>
          <a:chOff x="0" y="0"/>
          <a:chExt cx="0" cy="0"/>
        </a:xfrm>
      </p:grpSpPr>
      <p:sp>
        <p:nvSpPr>
          <p:cNvPr id="222" name="Google Shape;222;p2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23" name="Google Shape;223;p2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28" name="Shape 228"/>
        <p:cNvGrpSpPr/>
        <p:nvPr/>
      </p:nvGrpSpPr>
      <p:grpSpPr>
        <a:xfrm>
          <a:off x="0" y="0"/>
          <a:ext cx="0" cy="0"/>
          <a:chOff x="0" y="0"/>
          <a:chExt cx="0" cy="0"/>
        </a:xfrm>
      </p:grpSpPr>
      <p:sp>
        <p:nvSpPr>
          <p:cNvPr id="229" name="Google Shape;229;p2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0" name="Google Shape;230;p2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1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34" name="Shape 234"/>
        <p:cNvGrpSpPr/>
        <p:nvPr/>
      </p:nvGrpSpPr>
      <p:grpSpPr>
        <a:xfrm>
          <a:off x="0" y="0"/>
          <a:ext cx="0" cy="0"/>
          <a:chOff x="0" y="0"/>
          <a:chExt cx="0" cy="0"/>
        </a:xfrm>
      </p:grpSpPr>
      <p:sp>
        <p:nvSpPr>
          <p:cNvPr id="235" name="Google Shape;235;p2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36" name="Google Shape;236;p2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44" name="Shape 244"/>
        <p:cNvGrpSpPr/>
        <p:nvPr/>
      </p:nvGrpSpPr>
      <p:grpSpPr>
        <a:xfrm>
          <a:off x="0" y="0"/>
          <a:ext cx="0" cy="0"/>
          <a:chOff x="0" y="0"/>
          <a:chExt cx="0" cy="0"/>
        </a:xfrm>
      </p:grpSpPr>
      <p:sp>
        <p:nvSpPr>
          <p:cNvPr id="245" name="Google Shape;245;p2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46" name="Google Shape;246;p2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54" name="Shape 254"/>
        <p:cNvGrpSpPr/>
        <p:nvPr/>
      </p:nvGrpSpPr>
      <p:grpSpPr>
        <a:xfrm>
          <a:off x="0" y="0"/>
          <a:ext cx="0" cy="0"/>
          <a:chOff x="0" y="0"/>
          <a:chExt cx="0" cy="0"/>
        </a:xfrm>
      </p:grpSpPr>
      <p:sp>
        <p:nvSpPr>
          <p:cNvPr id="255" name="Google Shape;255;p2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56" name="Google Shape;256;p2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0" name="Shape 260"/>
        <p:cNvGrpSpPr/>
        <p:nvPr/>
      </p:nvGrpSpPr>
      <p:grpSpPr>
        <a:xfrm>
          <a:off x="0" y="0"/>
          <a:ext cx="0" cy="0"/>
          <a:chOff x="0" y="0"/>
          <a:chExt cx="0" cy="0"/>
        </a:xfrm>
      </p:grpSpPr>
      <p:sp>
        <p:nvSpPr>
          <p:cNvPr id="261" name="Google Shape;261;p2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2" name="Google Shape;262;p2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65" name="Shape 265"/>
        <p:cNvGrpSpPr/>
        <p:nvPr/>
      </p:nvGrpSpPr>
      <p:grpSpPr>
        <a:xfrm>
          <a:off x="0" y="0"/>
          <a:ext cx="0" cy="0"/>
          <a:chOff x="0" y="0"/>
          <a:chExt cx="0" cy="0"/>
        </a:xfrm>
      </p:grpSpPr>
      <p:sp>
        <p:nvSpPr>
          <p:cNvPr id="266" name="Google Shape;266;p2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67" name="Google Shape;267;p2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73" name="Shape 273"/>
        <p:cNvGrpSpPr/>
        <p:nvPr/>
      </p:nvGrpSpPr>
      <p:grpSpPr>
        <a:xfrm>
          <a:off x="0" y="0"/>
          <a:ext cx="0" cy="0"/>
          <a:chOff x="0" y="0"/>
          <a:chExt cx="0" cy="0"/>
        </a:xfrm>
      </p:grpSpPr>
      <p:sp>
        <p:nvSpPr>
          <p:cNvPr id="274" name="Google Shape;274;p2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75" name="Google Shape;275;p2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83" name="Shape 283"/>
        <p:cNvGrpSpPr/>
        <p:nvPr/>
      </p:nvGrpSpPr>
      <p:grpSpPr>
        <a:xfrm>
          <a:off x="0" y="0"/>
          <a:ext cx="0" cy="0"/>
          <a:chOff x="0" y="0"/>
          <a:chExt cx="0" cy="0"/>
        </a:xfrm>
      </p:grpSpPr>
      <p:sp>
        <p:nvSpPr>
          <p:cNvPr id="284" name="Google Shape;284;p3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85" name="Google Shape;285;p3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1" name="Shape 291"/>
        <p:cNvGrpSpPr/>
        <p:nvPr/>
      </p:nvGrpSpPr>
      <p:grpSpPr>
        <a:xfrm>
          <a:off x="0" y="0"/>
          <a:ext cx="0" cy="0"/>
          <a:chOff x="0" y="0"/>
          <a:chExt cx="0" cy="0"/>
        </a:xfrm>
      </p:grpSpPr>
      <p:sp>
        <p:nvSpPr>
          <p:cNvPr id="292" name="Google Shape;292;p3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293" name="Google Shape;293;p3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299" name="Shape 299"/>
        <p:cNvGrpSpPr/>
        <p:nvPr/>
      </p:nvGrpSpPr>
      <p:grpSpPr>
        <a:xfrm>
          <a:off x="0" y="0"/>
          <a:ext cx="0" cy="0"/>
          <a:chOff x="0" y="0"/>
          <a:chExt cx="0" cy="0"/>
        </a:xfrm>
      </p:grpSpPr>
      <p:sp>
        <p:nvSpPr>
          <p:cNvPr id="300" name="Google Shape;300;p3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1" name="Google Shape;301;p3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06" name="Shape 306"/>
        <p:cNvGrpSpPr/>
        <p:nvPr/>
      </p:nvGrpSpPr>
      <p:grpSpPr>
        <a:xfrm>
          <a:off x="0" y="0"/>
          <a:ext cx="0" cy="0"/>
          <a:chOff x="0" y="0"/>
          <a:chExt cx="0" cy="0"/>
        </a:xfrm>
      </p:grpSpPr>
      <p:sp>
        <p:nvSpPr>
          <p:cNvPr id="307" name="Google Shape;307;p3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08" name="Google Shape;308;p3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2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16" name="Shape 316"/>
        <p:cNvGrpSpPr/>
        <p:nvPr/>
      </p:nvGrpSpPr>
      <p:grpSpPr>
        <a:xfrm>
          <a:off x="0" y="0"/>
          <a:ext cx="0" cy="0"/>
          <a:chOff x="0" y="0"/>
          <a:chExt cx="0" cy="0"/>
        </a:xfrm>
      </p:grpSpPr>
      <p:sp>
        <p:nvSpPr>
          <p:cNvPr id="317" name="Google Shape;317;p3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18" name="Google Shape;318;p3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27" name="Shape 327"/>
        <p:cNvGrpSpPr/>
        <p:nvPr/>
      </p:nvGrpSpPr>
      <p:grpSpPr>
        <a:xfrm>
          <a:off x="0" y="0"/>
          <a:ext cx="0" cy="0"/>
          <a:chOff x="0" y="0"/>
          <a:chExt cx="0" cy="0"/>
        </a:xfrm>
      </p:grpSpPr>
      <p:sp>
        <p:nvSpPr>
          <p:cNvPr id="328" name="Google Shape;328;p3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29" name="Google Shape;329;p3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34" name="Shape 334"/>
        <p:cNvGrpSpPr/>
        <p:nvPr/>
      </p:nvGrpSpPr>
      <p:grpSpPr>
        <a:xfrm>
          <a:off x="0" y="0"/>
          <a:ext cx="0" cy="0"/>
          <a:chOff x="0" y="0"/>
          <a:chExt cx="0" cy="0"/>
        </a:xfrm>
      </p:grpSpPr>
      <p:sp>
        <p:nvSpPr>
          <p:cNvPr id="335" name="Google Shape;335;p3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a:noFill/>
          <a:ln cap="flat" cmpd="sng" w="9525">
            <a:solidFill>
              <a:srgbClr val="000000"/>
            </a:solidFill>
            <a:prstDash val="solid"/>
            <a:miter lim="8000"/>
            <a:headEnd len="sm" w="sm" type="none"/>
            <a:tailEnd len="sm" w="sm" type="none"/>
          </a:ln>
        </p:spPr>
      </p:sp>
      <p:sp>
        <p:nvSpPr>
          <p:cNvPr id="336" name="Google Shape;336;p36:notes"/>
          <p:cNvSpPr txBox="1"/>
          <p:nvPr>
            <p:ph idx="1" type="body"/>
          </p:nvPr>
        </p:nvSpPr>
        <p:spPr>
          <a:xfrm>
            <a:off x="685800" y="4343400"/>
            <a:ext cx="5486400" cy="4114800"/>
          </a:xfrm>
          <a:prstGeom prst="rect">
            <a:avLst/>
          </a:prstGeom>
          <a:noFill/>
          <a:ln>
            <a:noFill/>
          </a:ln>
        </p:spPr>
        <p:txBody>
          <a:bodyPr anchorCtr="0" anchor="t" bIns="45700" lIns="91425" spcFirstLastPara="1" rIns="91425" wrap="square" tIns="45700">
            <a:noAutofit/>
          </a:bodyPr>
          <a:lstStyle/>
          <a:p>
            <a:pPr indent="0" lvl="0" marL="0" marR="0" rtl="0" algn="l">
              <a:spcBef>
                <a:spcPts val="0"/>
              </a:spcBef>
              <a:spcAft>
                <a:spcPts val="0"/>
              </a:spcAft>
              <a:buFont typeface="Arial"/>
              <a:buNone/>
            </a:pPr>
            <a:r>
              <a:t/>
            </a:r>
            <a:endParaRPr b="0" i="0" sz="1800" u="none" cap="none" strike="noStrike"/>
          </a:p>
          <a:p>
            <a:pPr indent="0" lvl="0" marL="0" marR="0" rtl="0" algn="l">
              <a:spcBef>
                <a:spcPts val="0"/>
              </a:spcBef>
              <a:spcAft>
                <a:spcPts val="0"/>
              </a:spcAft>
              <a:buFont typeface="Arial"/>
              <a:buNone/>
            </a:pPr>
            <a:r>
              <a:rPr b="0" i="0" lang="en-US" sz="1800" u="none" cap="none" strike="noStrike"/>
              <a:t>“适应性强” 不等于 “强大”。恐龙曾经强大，但由于适应性不强，最终灭绝了；蝗虫不那么强大，但生物适应性强，有点食物就能活。</a:t>
            </a:r>
            <a:endParaRPr/>
          </a:p>
          <a:p>
            <a:pPr indent="0" lvl="0" marL="0" marR="0" rtl="0" algn="l">
              <a:spcBef>
                <a:spcPts val="0"/>
              </a:spcBef>
              <a:spcAft>
                <a:spcPts val="0"/>
              </a:spcAft>
              <a:buFont typeface="Arial"/>
              <a:buNone/>
            </a:pPr>
            <a:r>
              <a:t/>
            </a:r>
            <a:endParaRPr b="0" i="0" sz="1800" u="none" cap="none" strike="noStrike"/>
          </a:p>
          <a:p>
            <a:pPr indent="0" lvl="0" marL="0" marR="0" rtl="0" algn="l">
              <a:spcBef>
                <a:spcPts val="0"/>
              </a:spcBef>
              <a:spcAft>
                <a:spcPts val="0"/>
              </a:spcAft>
              <a:buFont typeface="Arial"/>
              <a:buNone/>
            </a:pPr>
            <a:r>
              <a:t/>
            </a:r>
            <a:endParaRPr b="0" i="0" sz="1800" u="none" cap="none" strike="noStrike"/>
          </a:p>
          <a:p>
            <a:pPr indent="0" lvl="0" marL="0" marR="0" rtl="0" algn="l">
              <a:spcBef>
                <a:spcPts val="0"/>
              </a:spcBef>
              <a:spcAft>
                <a:spcPts val="0"/>
              </a:spcAft>
              <a:buFont typeface="Arial"/>
              <a:buNone/>
            </a:pPr>
            <a:r>
              <a:rPr b="0" i="0" lang="en-US" sz="1800" u="none" cap="none" strike="noStrike"/>
              <a:t>博弈论的基本观念，参与人制定决策，每个参与人的收益取决于博弈中所有参与人的共同决策。</a:t>
            </a:r>
            <a:endParaRPr/>
          </a:p>
          <a:p>
            <a:pPr indent="0" lvl="0" marL="0" marR="0" rtl="0" algn="l">
              <a:spcBef>
                <a:spcPts val="0"/>
              </a:spcBef>
              <a:spcAft>
                <a:spcPts val="0"/>
              </a:spcAft>
              <a:buFont typeface="Arial"/>
              <a:buNone/>
            </a:pPr>
            <a:r>
              <a:t/>
            </a:r>
            <a:endParaRPr b="0" i="0" sz="1800" u="none" cap="none" strike="noStrike"/>
          </a:p>
          <a:p>
            <a:pPr indent="0" lvl="0" marL="0" marR="0" rtl="0" algn="l">
              <a:spcBef>
                <a:spcPts val="0"/>
              </a:spcBef>
              <a:spcAft>
                <a:spcPts val="0"/>
              </a:spcAft>
              <a:buFont typeface="Arial"/>
              <a:buNone/>
            </a:pPr>
            <a:r>
              <a:rPr b="0" i="0" lang="en-US" sz="1800" u="none" cap="none" strike="noStrike"/>
              <a:t>进化博弈论表明博弈论的基本想法还可以用于没有明确推理，甚至没有显式决策的场合。</a:t>
            </a:r>
            <a:endParaRPr/>
          </a:p>
          <a:p>
            <a:pPr indent="0" lvl="0" marL="0" marR="0" rtl="0" algn="l">
              <a:spcBef>
                <a:spcPts val="0"/>
              </a:spcBef>
              <a:spcAft>
                <a:spcPts val="0"/>
              </a:spcAft>
              <a:buFont typeface="Arial"/>
              <a:buNone/>
            </a:pPr>
            <a:r>
              <a:t/>
            </a:r>
            <a:endParaRPr b="0" i="0" sz="1800" u="none" cap="none" strike="noStrike"/>
          </a:p>
          <a:p>
            <a:pPr indent="0" lvl="0" marL="0" marR="0" rtl="0" algn="l">
              <a:spcBef>
                <a:spcPts val="0"/>
              </a:spcBef>
              <a:spcAft>
                <a:spcPts val="0"/>
              </a:spcAft>
              <a:buFont typeface="Arial"/>
              <a:buNone/>
            </a:pPr>
            <a:r>
              <a:rPr b="0" i="0" lang="en-US" sz="1800" u="none" cap="none" strike="noStrike"/>
              <a:t>在进化博弈论中，博弈的理论性分析将用于不同个体展现不同形式行为的场合（包括那些可能是非意识的选择结果）</a:t>
            </a:r>
            <a:endParaRPr/>
          </a:p>
          <a:p>
            <a:pPr indent="0" lvl="0" marL="0" marR="0" rtl="0" algn="l">
              <a:spcBef>
                <a:spcPts val="0"/>
              </a:spcBef>
              <a:spcAft>
                <a:spcPts val="0"/>
              </a:spcAft>
              <a:buFont typeface="Arial"/>
              <a:buNone/>
            </a:pPr>
            <a:r>
              <a:t/>
            </a:r>
            <a:endParaRPr b="0" i="0" sz="1800" u="none" cap="none" strike="noStrike"/>
          </a:p>
          <a:p>
            <a:pPr indent="0" lvl="0" marL="0" marR="0" rtl="0" algn="l">
              <a:spcBef>
                <a:spcPts val="0"/>
              </a:spcBef>
              <a:spcAft>
                <a:spcPts val="0"/>
              </a:spcAft>
              <a:buFont typeface="Arial"/>
              <a:buNone/>
            </a:pPr>
            <a:r>
              <a:rPr b="0" i="0" lang="en-US" sz="1800" u="none" cap="none" strike="noStrike"/>
              <a:t>演化生物学：生物体的遗传基因在很大程度上决定了它的外部特征，因而决定了它是否能够适应给定的环境。适应性强的生物体往往会繁衍更多的后代，于是使得适应性强的基因在总体中的数量增加。</a:t>
            </a:r>
            <a:endParaRPr/>
          </a:p>
          <a:p>
            <a:pPr indent="0" lvl="0" marL="0" marR="0" rtl="0" algn="l">
              <a:spcBef>
                <a:spcPts val="0"/>
              </a:spcBef>
              <a:spcAft>
                <a:spcPts val="0"/>
              </a:spcAft>
              <a:buFont typeface="Arial"/>
              <a:buNone/>
            </a:pPr>
            <a:r>
              <a:t/>
            </a:r>
            <a:endParaRPr b="0" i="0" sz="1800" u="none" cap="none" strike="noStrike"/>
          </a:p>
          <a:p>
            <a:pPr indent="0" lvl="0" marL="0" marR="0" rtl="0" algn="l">
              <a:spcBef>
                <a:spcPts val="0"/>
              </a:spcBef>
              <a:spcAft>
                <a:spcPts val="0"/>
              </a:spcAft>
              <a:buFont typeface="Arial"/>
              <a:buNone/>
            </a:pPr>
            <a:r>
              <a:rPr b="0" i="0" lang="en-US" sz="1800" u="none" cap="none" strike="noStrike"/>
              <a:t>事实表明，这种类比的关联是相当深刻：诸如均衡这样的理论性博弈观念，可以很好地用于预测总体演化的结果。</a:t>
            </a:r>
            <a:endParaRPr/>
          </a:p>
          <a:p>
            <a:pPr indent="0" lvl="0" marL="0" marR="0" rtl="0" algn="l">
              <a:spcBef>
                <a:spcPts val="0"/>
              </a:spcBef>
              <a:spcAft>
                <a:spcPts val="0"/>
              </a:spcAft>
              <a:buFont typeface="Arial"/>
              <a:buNone/>
            </a:pPr>
            <a:r>
              <a:t/>
            </a:r>
            <a:endParaRPr b="0" i="0" sz="1800" u="none" cap="none" strike="noStrike"/>
          </a:p>
          <a:p>
            <a:pPr indent="0" lvl="0" marL="0" marR="0" rtl="0" algn="l">
              <a:spcBef>
                <a:spcPts val="0"/>
              </a:spcBef>
              <a:spcAft>
                <a:spcPts val="0"/>
              </a:spcAft>
              <a:buFont typeface="Arial"/>
              <a:buNone/>
            </a:pPr>
            <a:r>
              <a:t/>
            </a:r>
            <a:endParaRPr b="0" i="0" sz="1800" u="none" cap="none" strike="noStrike"/>
          </a:p>
          <a:p>
            <a:pPr indent="0" lvl="0" marL="0" marR="0" rtl="0" algn="l">
              <a:spcBef>
                <a:spcPts val="0"/>
              </a:spcBef>
              <a:spcAft>
                <a:spcPts val="0"/>
              </a:spcAft>
              <a:buNone/>
            </a:pPr>
            <a:r>
              <a:t/>
            </a:r>
            <a:endParaRPr b="0" i="0" sz="1800" u="none" cap="none" strike="noStrike"/>
          </a:p>
        </p:txBody>
      </p:sp>
      <p:sp>
        <p:nvSpPr>
          <p:cNvPr id="337" name="Google Shape;337;p36:notes"/>
          <p:cNvSpPr txBox="1"/>
          <p:nvPr/>
        </p:nvSpPr>
        <p:spPr>
          <a:xfrm>
            <a:off x="3884612" y="8685212"/>
            <a:ext cx="2971800" cy="457200"/>
          </a:xfrm>
          <a:prstGeom prst="rect">
            <a:avLst/>
          </a:prstGeom>
          <a:noFill/>
          <a:ln>
            <a:noFill/>
          </a:ln>
        </p:spPr>
        <p:txBody>
          <a:bodyPr anchorCtr="0" anchor="b" bIns="45700" lIns="91425" spcFirstLastPara="1" rIns="91425" wrap="square" tIns="45700">
            <a:noAutofit/>
          </a:bodyPr>
          <a:lstStyle/>
          <a:p>
            <a:pPr indent="0" lvl="0" marL="0" marR="0" rtl="0" algn="r">
              <a:lnSpc>
                <a:spcPct val="100000"/>
              </a:lnSpc>
              <a:spcBef>
                <a:spcPts val="0"/>
              </a:spcBef>
              <a:spcAft>
                <a:spcPts val="0"/>
              </a:spcAft>
              <a:buClr>
                <a:srgbClr val="000000"/>
              </a:buClr>
              <a:buFont typeface="Arial"/>
              <a:buNone/>
            </a:pPr>
            <a:fld id="{00000000-1234-1234-1234-123412341234}" type="slidenum">
              <a:rPr b="0" i="0" lang="en-US" sz="1200" u="none">
                <a:solidFill>
                  <a:srgbClr val="000000"/>
                </a:solidFill>
                <a:latin typeface="Arial"/>
                <a:ea typeface="Arial"/>
                <a:cs typeface="Arial"/>
                <a:sym typeface="Arial"/>
              </a:rPr>
              <a:t>‹#›</a:t>
            </a:fld>
            <a:endParaRPr/>
          </a:p>
        </p:txBody>
      </p:sp>
    </p:spTree>
  </p:cSld>
  <p:clrMapOvr>
    <a:masterClrMapping/>
  </p:clrMapOvr>
</p:notes>
</file>

<file path=ppt/notesSlides/notesSlide3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44" name="Shape 344"/>
        <p:cNvGrpSpPr/>
        <p:nvPr/>
      </p:nvGrpSpPr>
      <p:grpSpPr>
        <a:xfrm>
          <a:off x="0" y="0"/>
          <a:ext cx="0" cy="0"/>
          <a:chOff x="0" y="0"/>
          <a:chExt cx="0" cy="0"/>
        </a:xfrm>
      </p:grpSpPr>
      <p:sp>
        <p:nvSpPr>
          <p:cNvPr id="345" name="Google Shape;345;p3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46" name="Google Shape;346;p3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3.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0" name="Shape 350"/>
        <p:cNvGrpSpPr/>
        <p:nvPr/>
      </p:nvGrpSpPr>
      <p:grpSpPr>
        <a:xfrm>
          <a:off x="0" y="0"/>
          <a:ext cx="0" cy="0"/>
          <a:chOff x="0" y="0"/>
          <a:chExt cx="0" cy="0"/>
        </a:xfrm>
      </p:grpSpPr>
      <p:sp>
        <p:nvSpPr>
          <p:cNvPr id="351" name="Google Shape;351;p39: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2" name="Google Shape;352;p39: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4.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57" name="Shape 357"/>
        <p:cNvGrpSpPr/>
        <p:nvPr/>
      </p:nvGrpSpPr>
      <p:grpSpPr>
        <a:xfrm>
          <a:off x="0" y="0"/>
          <a:ext cx="0" cy="0"/>
          <a:chOff x="0" y="0"/>
          <a:chExt cx="0" cy="0"/>
        </a:xfrm>
      </p:grpSpPr>
      <p:sp>
        <p:nvSpPr>
          <p:cNvPr id="358" name="Google Shape;358;p40: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59" name="Google Shape;359;p40: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5.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65" name="Shape 365"/>
        <p:cNvGrpSpPr/>
        <p:nvPr/>
      </p:nvGrpSpPr>
      <p:grpSpPr>
        <a:xfrm>
          <a:off x="0" y="0"/>
          <a:ext cx="0" cy="0"/>
          <a:chOff x="0" y="0"/>
          <a:chExt cx="0" cy="0"/>
        </a:xfrm>
      </p:grpSpPr>
      <p:sp>
        <p:nvSpPr>
          <p:cNvPr id="366" name="Google Shape;366;p41: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67" name="Google Shape;367;p41: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6.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75" name="Shape 375"/>
        <p:cNvGrpSpPr/>
        <p:nvPr/>
      </p:nvGrpSpPr>
      <p:grpSpPr>
        <a:xfrm>
          <a:off x="0" y="0"/>
          <a:ext cx="0" cy="0"/>
          <a:chOff x="0" y="0"/>
          <a:chExt cx="0" cy="0"/>
        </a:xfrm>
      </p:grpSpPr>
      <p:sp>
        <p:nvSpPr>
          <p:cNvPr id="376" name="Google Shape;376;p42: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77" name="Google Shape;377;p42: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7.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86" name="Shape 386"/>
        <p:cNvGrpSpPr/>
        <p:nvPr/>
      </p:nvGrpSpPr>
      <p:grpSpPr>
        <a:xfrm>
          <a:off x="0" y="0"/>
          <a:ext cx="0" cy="0"/>
          <a:chOff x="0" y="0"/>
          <a:chExt cx="0" cy="0"/>
        </a:xfrm>
      </p:grpSpPr>
      <p:sp>
        <p:nvSpPr>
          <p:cNvPr id="387" name="Google Shape;387;p43: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88" name="Google Shape;388;p43: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8.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392" name="Shape 392"/>
        <p:cNvGrpSpPr/>
        <p:nvPr/>
      </p:nvGrpSpPr>
      <p:grpSpPr>
        <a:xfrm>
          <a:off x="0" y="0"/>
          <a:ext cx="0" cy="0"/>
          <a:chOff x="0" y="0"/>
          <a:chExt cx="0" cy="0"/>
        </a:xfrm>
      </p:grpSpPr>
      <p:sp>
        <p:nvSpPr>
          <p:cNvPr id="393" name="Google Shape;393;p44: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394" name="Google Shape;394;p44: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39.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0" name="Shape 400"/>
        <p:cNvGrpSpPr/>
        <p:nvPr/>
      </p:nvGrpSpPr>
      <p:grpSpPr>
        <a:xfrm>
          <a:off x="0" y="0"/>
          <a:ext cx="0" cy="0"/>
          <a:chOff x="0" y="0"/>
          <a:chExt cx="0" cy="0"/>
        </a:xfrm>
      </p:grpSpPr>
      <p:sp>
        <p:nvSpPr>
          <p:cNvPr id="401" name="Google Shape;401;p45: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2" name="Google Shape;402;p45: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0.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07" name="Shape 407"/>
        <p:cNvGrpSpPr/>
        <p:nvPr/>
      </p:nvGrpSpPr>
      <p:grpSpPr>
        <a:xfrm>
          <a:off x="0" y="0"/>
          <a:ext cx="0" cy="0"/>
          <a:chOff x="0" y="0"/>
          <a:chExt cx="0" cy="0"/>
        </a:xfrm>
      </p:grpSpPr>
      <p:sp>
        <p:nvSpPr>
          <p:cNvPr id="408" name="Google Shape;408;p46: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09" name="Google Shape;409;p46: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1.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3" name="Shape 413"/>
        <p:cNvGrpSpPr/>
        <p:nvPr/>
      </p:nvGrpSpPr>
      <p:grpSpPr>
        <a:xfrm>
          <a:off x="0" y="0"/>
          <a:ext cx="0" cy="0"/>
          <a:chOff x="0" y="0"/>
          <a:chExt cx="0" cy="0"/>
        </a:xfrm>
      </p:grpSpPr>
      <p:sp>
        <p:nvSpPr>
          <p:cNvPr id="414" name="Google Shape;414;p47: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15" name="Google Shape;415;p47: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notesSlides/notesSlide42.xml><?xml version="1.0" encoding="utf-8"?>
<p:notes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showMasterPhAnim="0" showMasterSp="0">
  <p:cSld>
    <p:spTree>
      <p:nvGrpSpPr>
        <p:cNvPr id="419" name="Shape 419"/>
        <p:cNvGrpSpPr/>
        <p:nvPr/>
      </p:nvGrpSpPr>
      <p:grpSpPr>
        <a:xfrm>
          <a:off x="0" y="0"/>
          <a:ext cx="0" cy="0"/>
          <a:chOff x="0" y="0"/>
          <a:chExt cx="0" cy="0"/>
        </a:xfrm>
      </p:grpSpPr>
      <p:sp>
        <p:nvSpPr>
          <p:cNvPr id="420" name="Google Shape;420;p48:notes"/>
          <p:cNvSpPr txBox="1"/>
          <p:nvPr>
            <p:ph idx="1" type="body"/>
          </p:nvPr>
        </p:nvSpPr>
        <p:spPr>
          <a:xfrm>
            <a:off x="685800" y="4343400"/>
            <a:ext cx="5486400" cy="4114800"/>
          </a:xfrm>
          <a:prstGeom prst="rect">
            <a:avLst/>
          </a:prstGeom>
        </p:spPr>
        <p:txBody>
          <a:bodyPr anchorCtr="0" anchor="t" bIns="91425" lIns="91425" spcFirstLastPara="1" rIns="91425" wrap="square" tIns="91425">
            <a:noAutofit/>
          </a:bodyPr>
          <a:lstStyle/>
          <a:p>
            <a:pPr indent="0" lvl="0" marL="0" rtl="0" algn="l">
              <a:spcBef>
                <a:spcPts val="0"/>
              </a:spcBef>
              <a:spcAft>
                <a:spcPts val="0"/>
              </a:spcAft>
              <a:buNone/>
            </a:pPr>
            <a:r>
              <a:t/>
            </a:r>
            <a:endParaRPr/>
          </a:p>
        </p:txBody>
      </p:sp>
      <p:sp>
        <p:nvSpPr>
          <p:cNvPr id="421" name="Google Shape;421;p48:notes"/>
          <p:cNvSpPr/>
          <p:nvPr>
            <p:ph idx="2" type="sldImg"/>
          </p:nvPr>
        </p:nvSpPr>
        <p:spPr>
          <a:xfrm>
            <a:off x="1143000" y="685800"/>
            <a:ext cx="4572000" cy="3429000"/>
          </a:xfrm>
          <a:custGeom>
            <a:rect b="b" l="l" r="r" t="t"/>
            <a:pathLst>
              <a:path extrusionOk="0" h="120000" w="120000">
                <a:moveTo>
                  <a:pt x="0" y="0"/>
                </a:moveTo>
                <a:lnTo>
                  <a:pt x="120000" y="0"/>
                </a:lnTo>
                <a:lnTo>
                  <a:pt x="120000" y="120000"/>
                </a:lnTo>
                <a:lnTo>
                  <a:pt x="0" y="120000"/>
                </a:lnTo>
                <a:close/>
              </a:path>
            </a:pathLst>
          </a:custGeom>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幻灯片" type="title">
  <p:cSld name="TITLE">
    <p:spTree>
      <p:nvGrpSpPr>
        <p:cNvPr id="15" name="Shape 15"/>
        <p:cNvGrpSpPr/>
        <p:nvPr/>
      </p:nvGrpSpPr>
      <p:grpSpPr>
        <a:xfrm>
          <a:off x="0" y="0"/>
          <a:ext cx="0" cy="0"/>
          <a:chOff x="0" y="0"/>
          <a:chExt cx="0" cy="0"/>
        </a:xfrm>
      </p:grpSpPr>
      <p:sp>
        <p:nvSpPr>
          <p:cNvPr id="16" name="Google Shape;16;p2"/>
          <p:cNvSpPr txBox="1"/>
          <p:nvPr>
            <p:ph type="ctrTitle"/>
          </p:nvPr>
        </p:nvSpPr>
        <p:spPr>
          <a:xfrm>
            <a:off x="685800" y="2130425"/>
            <a:ext cx="7772400" cy="1470025"/>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7" name="Google Shape;17;p2"/>
          <p:cNvSpPr txBox="1"/>
          <p:nvPr>
            <p:ph idx="1" type="subTitle"/>
          </p:nvPr>
        </p:nvSpPr>
        <p:spPr>
          <a:xfrm>
            <a:off x="1371600" y="3886200"/>
            <a:ext cx="6400800" cy="1752600"/>
          </a:xfrm>
          <a:prstGeom prst="rect">
            <a:avLst/>
          </a:prstGeom>
          <a:noFill/>
          <a:ln>
            <a:noFill/>
          </a:ln>
        </p:spPr>
        <p:txBody>
          <a:bodyPr anchorCtr="0" anchor="t" bIns="91425" lIns="91425" spcFirstLastPara="1" rIns="91425" wrap="square" tIns="91425">
            <a:noAutofit/>
          </a:bodyPr>
          <a:lstStyle>
            <a:lvl1pPr indent="0" lvl="0" marL="0" marR="0" rtl="0" algn="ctr">
              <a:spcBef>
                <a:spcPts val="640"/>
              </a:spcBef>
              <a:spcAft>
                <a:spcPts val="0"/>
              </a:spcAft>
              <a:buClr>
                <a:schemeClr val="lt1"/>
              </a:buClr>
              <a:buSzPts val="3200"/>
              <a:buFont typeface="Arial"/>
              <a:buNone/>
              <a:defRPr b="0" i="0" sz="3200" u="none" cap="none" strike="noStrike">
                <a:solidFill>
                  <a:schemeClr val="lt1"/>
                </a:solidFill>
                <a:latin typeface="Calibri"/>
                <a:ea typeface="Calibri"/>
                <a:cs typeface="Calibri"/>
                <a:sym typeface="Calibri"/>
              </a:defRPr>
            </a:lvl1pPr>
            <a:lvl2pPr indent="0" lvl="1" marL="457200" marR="0" rtl="0" algn="ctr">
              <a:spcBef>
                <a:spcPts val="560"/>
              </a:spcBef>
              <a:spcAft>
                <a:spcPts val="0"/>
              </a:spcAft>
              <a:buClr>
                <a:srgbClr val="888888"/>
              </a:buClr>
              <a:buSzPts val="2800"/>
              <a:buFont typeface="Arial"/>
              <a:buNone/>
              <a:defRPr b="0" i="0" sz="2800" u="none" cap="none" strike="noStrike">
                <a:solidFill>
                  <a:srgbClr val="888888"/>
                </a:solidFill>
                <a:latin typeface="Calibri"/>
                <a:ea typeface="Calibri"/>
                <a:cs typeface="Calibri"/>
                <a:sym typeface="Calibri"/>
              </a:defRPr>
            </a:lvl2pPr>
            <a:lvl3pPr indent="0" lvl="2" marL="914400" marR="0" rtl="0" algn="ctr">
              <a:spcBef>
                <a:spcPts val="480"/>
              </a:spcBef>
              <a:spcAft>
                <a:spcPts val="0"/>
              </a:spcAft>
              <a:buClr>
                <a:srgbClr val="888888"/>
              </a:buClr>
              <a:buSzPts val="2400"/>
              <a:buFont typeface="Arial"/>
              <a:buNone/>
              <a:defRPr b="0" i="0" sz="2400" u="none" cap="none" strike="noStrike">
                <a:solidFill>
                  <a:srgbClr val="888888"/>
                </a:solidFill>
                <a:latin typeface="Calibri"/>
                <a:ea typeface="Calibri"/>
                <a:cs typeface="Calibri"/>
                <a:sym typeface="Calibri"/>
              </a:defRPr>
            </a:lvl3pPr>
            <a:lvl4pPr indent="0" lvl="3" marL="1371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4pPr>
            <a:lvl5pPr indent="0" lvl="4" marL="18288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5pPr>
            <a:lvl6pPr indent="0" lvl="5" marL="22860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6pPr>
            <a:lvl7pPr indent="0" lvl="6" marL="27432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7pPr>
            <a:lvl8pPr indent="0" lvl="7" marL="32004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8pPr>
            <a:lvl9pPr indent="0" lvl="8" marL="3657600" marR="0" rtl="0" algn="ctr">
              <a:spcBef>
                <a:spcPts val="400"/>
              </a:spcBef>
              <a:spcAft>
                <a:spcPts val="0"/>
              </a:spcAft>
              <a:buClr>
                <a:srgbClr val="888888"/>
              </a:buClr>
              <a:buSzPts val="2000"/>
              <a:buFont typeface="Arial"/>
              <a:buNone/>
              <a:defRPr b="0" i="0" sz="2000" u="none" cap="none" strike="noStrike">
                <a:solidFill>
                  <a:srgbClr val="888888"/>
                </a:solidFill>
                <a:latin typeface="Calibri"/>
                <a:ea typeface="Calibri"/>
                <a:cs typeface="Calibri"/>
                <a:sym typeface="Calibri"/>
              </a:defRPr>
            </a:lvl9pPr>
          </a:lstStyle>
          <a:p/>
        </p:txBody>
      </p:sp>
      <p:sp>
        <p:nvSpPr>
          <p:cNvPr id="18" name="Google Shape;18;p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9" name="Google Shape;19;p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0" name="Google Shape;20;p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内容" type="obj">
  <p:cSld name="OBJECT">
    <p:spTree>
      <p:nvGrpSpPr>
        <p:cNvPr id="27" name="Shape 27"/>
        <p:cNvGrpSpPr/>
        <p:nvPr/>
      </p:nvGrpSpPr>
      <p:grpSpPr>
        <a:xfrm>
          <a:off x="0" y="0"/>
          <a:ext cx="0" cy="0"/>
          <a:chOff x="0" y="0"/>
          <a:chExt cx="0" cy="0"/>
        </a:xfrm>
      </p:grpSpPr>
      <p:sp>
        <p:nvSpPr>
          <p:cNvPr id="28" name="Google Shape;28;p4"/>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lt1"/>
                </a:solidFill>
                <a:latin typeface="Arial"/>
                <a:ea typeface="Arial"/>
                <a:cs typeface="Arial"/>
                <a:sym typeface="Arial"/>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29" name="Google Shape;29;p4"/>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lt1"/>
              </a:buClr>
              <a:buSzPts val="3200"/>
              <a:buFont typeface="Arial"/>
              <a:buChar char="•"/>
              <a:defRPr b="0" i="0" sz="3200" u="none" cap="none" strike="noStrike">
                <a:solidFill>
                  <a:schemeClr val="lt1"/>
                </a:solidFill>
                <a:latin typeface="Calibri"/>
                <a:ea typeface="Calibri"/>
                <a:cs typeface="Calibri"/>
                <a:sym typeface="Calibri"/>
              </a:defRPr>
            </a:lvl1pPr>
            <a:lvl2pPr indent="-406400" lvl="1" marL="914400" marR="0" rtl="0" algn="l">
              <a:spcBef>
                <a:spcPts val="560"/>
              </a:spcBef>
              <a:spcAft>
                <a:spcPts val="0"/>
              </a:spcAft>
              <a:buClr>
                <a:schemeClr val="lt1"/>
              </a:buClr>
              <a:buSzPts val="2800"/>
              <a:buFont typeface="Arial"/>
              <a:buChar char="–"/>
              <a:defRPr b="0" i="0" sz="2800" u="none" cap="none" strike="noStrike">
                <a:solidFill>
                  <a:schemeClr val="lt1"/>
                </a:solidFill>
                <a:latin typeface="Calibri"/>
                <a:ea typeface="Calibri"/>
                <a:cs typeface="Calibri"/>
                <a:sym typeface="Calibri"/>
              </a:defRPr>
            </a:lvl2pPr>
            <a:lvl3pPr indent="-381000" lvl="2" marL="1371600" marR="0" rtl="0" algn="l">
              <a:spcBef>
                <a:spcPts val="480"/>
              </a:spcBef>
              <a:spcAft>
                <a:spcPts val="0"/>
              </a:spcAft>
              <a:buClr>
                <a:schemeClr val="lt1"/>
              </a:buClr>
              <a:buSzPts val="2400"/>
              <a:buFont typeface="Arial"/>
              <a:buChar char="•"/>
              <a:defRPr b="0" i="0" sz="2400" u="none" cap="none" strike="noStrike">
                <a:solidFill>
                  <a:schemeClr val="lt1"/>
                </a:solidFill>
                <a:latin typeface="Calibri"/>
                <a:ea typeface="Calibri"/>
                <a:cs typeface="Calibri"/>
                <a:sym typeface="Calibri"/>
              </a:defRPr>
            </a:lvl3pPr>
            <a:lvl4pPr indent="-355600" lvl="3" marL="18288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4pPr>
            <a:lvl5pPr indent="-355600" lvl="4" marL="2286000" marR="0" rtl="0" algn="l">
              <a:spcBef>
                <a:spcPts val="400"/>
              </a:spcBef>
              <a:spcAft>
                <a:spcPts val="0"/>
              </a:spcAft>
              <a:buClr>
                <a:schemeClr val="lt1"/>
              </a:buClr>
              <a:buSzPts val="2000"/>
              <a:buFont typeface="Arial"/>
              <a:buChar char="»"/>
              <a:defRPr b="0" i="0" sz="2000" u="none" cap="none" strike="noStrike">
                <a:solidFill>
                  <a:schemeClr val="lt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0" name="Google Shape;30;p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1" name="Google Shape;31;p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2" name="Google Shape;32;p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垂直排列标题与文本" type="vertTitleAndTx">
  <p:cSld name="VERTICAL_TITLE_AND_VERTICAL_TEXT">
    <p:spTree>
      <p:nvGrpSpPr>
        <p:cNvPr id="39" name="Shape 39"/>
        <p:cNvGrpSpPr/>
        <p:nvPr/>
      </p:nvGrpSpPr>
      <p:grpSpPr>
        <a:xfrm>
          <a:off x="0" y="0"/>
          <a:ext cx="0" cy="0"/>
          <a:chOff x="0" y="0"/>
          <a:chExt cx="0" cy="0"/>
        </a:xfrm>
      </p:grpSpPr>
      <p:sp>
        <p:nvSpPr>
          <p:cNvPr id="40" name="Google Shape;40;p6"/>
          <p:cNvSpPr txBox="1"/>
          <p:nvPr>
            <p:ph type="title"/>
          </p:nvPr>
        </p:nvSpPr>
        <p:spPr>
          <a:xfrm rot="5400000">
            <a:off x="4732337" y="2171700"/>
            <a:ext cx="5851525" cy="20574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41" name="Google Shape;41;p6"/>
          <p:cNvSpPr txBox="1"/>
          <p:nvPr>
            <p:ph idx="1" type="body"/>
          </p:nvPr>
        </p:nvSpPr>
        <p:spPr>
          <a:xfrm rot="5400000">
            <a:off x="541338" y="190501"/>
            <a:ext cx="5851525" cy="60198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2" name="Google Shape;42;p6"/>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3" name="Google Shape;43;p6"/>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4" name="Google Shape;44;p6"/>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标题和竖排文字" type="vertTx">
  <p:cSld name="VERTICAL_TEXT">
    <p:spTree>
      <p:nvGrpSpPr>
        <p:cNvPr id="45" name="Shape 45"/>
        <p:cNvGrpSpPr/>
        <p:nvPr/>
      </p:nvGrpSpPr>
      <p:grpSpPr>
        <a:xfrm>
          <a:off x="0" y="0"/>
          <a:ext cx="0" cy="0"/>
          <a:chOff x="0" y="0"/>
          <a:chExt cx="0" cy="0"/>
        </a:xfrm>
      </p:grpSpPr>
      <p:sp>
        <p:nvSpPr>
          <p:cNvPr id="46" name="Google Shape;46;p7"/>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47" name="Google Shape;47;p7"/>
          <p:cNvSpPr txBox="1"/>
          <p:nvPr>
            <p:ph idx="1" type="body"/>
          </p:nvPr>
        </p:nvSpPr>
        <p:spPr>
          <a:xfrm rot="5400000">
            <a:off x="2309019" y="-251619"/>
            <a:ext cx="4525962" cy="8229600"/>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48" name="Google Shape;48;p7"/>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49" name="Google Shape;49;p7"/>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0" name="Google Shape;50;p7"/>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图片与标题" type="picTx">
  <p:cSld name="PICTURE_WITH_CAPTION_TEXT">
    <p:spTree>
      <p:nvGrpSpPr>
        <p:cNvPr id="51" name="Shape 51"/>
        <p:cNvGrpSpPr/>
        <p:nvPr/>
      </p:nvGrpSpPr>
      <p:grpSpPr>
        <a:xfrm>
          <a:off x="0" y="0"/>
          <a:ext cx="0" cy="0"/>
          <a:chOff x="0" y="0"/>
          <a:chExt cx="0" cy="0"/>
        </a:xfrm>
      </p:grpSpPr>
      <p:sp>
        <p:nvSpPr>
          <p:cNvPr id="52" name="Google Shape;52;p8"/>
          <p:cNvSpPr txBox="1"/>
          <p:nvPr>
            <p:ph type="title"/>
          </p:nvPr>
        </p:nvSpPr>
        <p:spPr>
          <a:xfrm>
            <a:off x="1792288" y="4800600"/>
            <a:ext cx="5486400" cy="566738"/>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53" name="Google Shape;53;p8"/>
          <p:cNvSpPr/>
          <p:nvPr>
            <p:ph idx="2" type="pic"/>
          </p:nvPr>
        </p:nvSpPr>
        <p:spPr>
          <a:xfrm>
            <a:off x="1792288" y="612775"/>
            <a:ext cx="5486400" cy="4114800"/>
          </a:xfrm>
          <a:prstGeom prst="rect">
            <a:avLst/>
          </a:prstGeom>
          <a:noFill/>
          <a:ln>
            <a:noFill/>
          </a:ln>
        </p:spPr>
        <p:txBody>
          <a:bodyPr anchorCtr="0" anchor="t" bIns="91425" lIns="91425" spcFirstLastPara="1" rIns="91425" wrap="square" tIns="91425">
            <a:noAutofit/>
          </a:bodyPr>
          <a:lstStyle>
            <a:lvl1pPr indent="0" lvl="0" marL="0" marR="0" rtl="0" algn="l">
              <a:spcBef>
                <a:spcPts val="640"/>
              </a:spcBef>
              <a:spcAft>
                <a:spcPts val="0"/>
              </a:spcAft>
              <a:buClr>
                <a:schemeClr val="dk1"/>
              </a:buClr>
              <a:buSzPts val="1400"/>
              <a:buFont typeface="Arial"/>
              <a:buNone/>
              <a:defRPr b="0" i="0" sz="3200" u="none" cap="none" strike="noStrike">
                <a:solidFill>
                  <a:schemeClr val="dk1"/>
                </a:solidFill>
                <a:latin typeface="Calibri"/>
                <a:ea typeface="Calibri"/>
                <a:cs typeface="Calibri"/>
                <a:sym typeface="Calibri"/>
              </a:defRPr>
            </a:lvl1pPr>
            <a:lvl2pPr indent="0" lvl="1" marL="457200" marR="0" rtl="0" algn="l">
              <a:spcBef>
                <a:spcPts val="560"/>
              </a:spcBef>
              <a:spcAft>
                <a:spcPts val="0"/>
              </a:spcAft>
              <a:buClr>
                <a:schemeClr val="dk1"/>
              </a:buClr>
              <a:buSzPts val="1400"/>
              <a:buFont typeface="Arial"/>
              <a:buNone/>
              <a:defRPr b="0" i="0" sz="2800" u="none" cap="none" strike="noStrike">
                <a:solidFill>
                  <a:schemeClr val="dk1"/>
                </a:solidFill>
                <a:latin typeface="Calibri"/>
                <a:ea typeface="Calibri"/>
                <a:cs typeface="Calibri"/>
                <a:sym typeface="Calibri"/>
              </a:defRPr>
            </a:lvl2pPr>
            <a:lvl3pPr indent="0" lvl="2" marL="914400" marR="0" rtl="0" algn="l">
              <a:spcBef>
                <a:spcPts val="480"/>
              </a:spcBef>
              <a:spcAft>
                <a:spcPts val="0"/>
              </a:spcAft>
              <a:buClr>
                <a:schemeClr val="dk1"/>
              </a:buClr>
              <a:buSzPts val="1400"/>
              <a:buFont typeface="Arial"/>
              <a:buNone/>
              <a:defRPr b="0" i="0" sz="2400" u="none" cap="none" strike="noStrike">
                <a:solidFill>
                  <a:schemeClr val="dk1"/>
                </a:solidFill>
                <a:latin typeface="Calibri"/>
                <a:ea typeface="Calibri"/>
                <a:cs typeface="Calibri"/>
                <a:sym typeface="Calibri"/>
              </a:defRPr>
            </a:lvl3pPr>
            <a:lvl4pPr indent="0" lvl="3" marL="1371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4pPr>
            <a:lvl5pPr indent="0" lvl="4" marL="18288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5pPr>
            <a:lvl6pPr indent="0" lvl="5" marL="22860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6pPr>
            <a:lvl7pPr indent="0" lvl="6" marL="27432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7pPr>
            <a:lvl8pPr indent="0" lvl="7" marL="32004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8pPr>
            <a:lvl9pPr indent="0" lvl="8" marL="3657600" marR="0" rtl="0" algn="l">
              <a:spcBef>
                <a:spcPts val="400"/>
              </a:spcBef>
              <a:spcAft>
                <a:spcPts val="0"/>
              </a:spcAft>
              <a:buClr>
                <a:schemeClr val="dk1"/>
              </a:buClr>
              <a:buSzPts val="1400"/>
              <a:buFont typeface="Arial"/>
              <a:buNone/>
              <a:defRPr b="0" i="0" sz="2000" u="none" cap="none" strike="noStrike">
                <a:solidFill>
                  <a:schemeClr val="dk1"/>
                </a:solidFill>
                <a:latin typeface="Calibri"/>
                <a:ea typeface="Calibri"/>
                <a:cs typeface="Calibri"/>
                <a:sym typeface="Calibri"/>
              </a:defRPr>
            </a:lvl9pPr>
          </a:lstStyle>
          <a:p/>
        </p:txBody>
      </p:sp>
      <p:sp>
        <p:nvSpPr>
          <p:cNvPr id="54" name="Google Shape;54;p8"/>
          <p:cNvSpPr txBox="1"/>
          <p:nvPr>
            <p:ph idx="1" type="body"/>
          </p:nvPr>
        </p:nvSpPr>
        <p:spPr>
          <a:xfrm>
            <a:off x="1792288" y="5367338"/>
            <a:ext cx="5486400" cy="804862"/>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55" name="Google Shape;55;p8"/>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6" name="Google Shape;56;p8"/>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57" name="Google Shape;57;p8"/>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内容与标题" type="objTx">
  <p:cSld name="OBJECT_WITH_CAPTION_TEXT">
    <p:spTree>
      <p:nvGrpSpPr>
        <p:cNvPr id="58" name="Shape 58"/>
        <p:cNvGrpSpPr/>
        <p:nvPr/>
      </p:nvGrpSpPr>
      <p:grpSpPr>
        <a:xfrm>
          <a:off x="0" y="0"/>
          <a:ext cx="0" cy="0"/>
          <a:chOff x="0" y="0"/>
          <a:chExt cx="0" cy="0"/>
        </a:xfrm>
      </p:grpSpPr>
      <p:sp>
        <p:nvSpPr>
          <p:cNvPr id="59" name="Google Shape;59;p9"/>
          <p:cNvSpPr txBox="1"/>
          <p:nvPr>
            <p:ph type="title"/>
          </p:nvPr>
        </p:nvSpPr>
        <p:spPr>
          <a:xfrm>
            <a:off x="457200" y="273050"/>
            <a:ext cx="3008313" cy="1162050"/>
          </a:xfrm>
          <a:prstGeom prst="rect">
            <a:avLst/>
          </a:prstGeom>
          <a:noFill/>
          <a:ln>
            <a:noFill/>
          </a:ln>
        </p:spPr>
        <p:txBody>
          <a:bodyPr anchorCtr="0" anchor="b" bIns="91425" lIns="91425" spcFirstLastPara="1" rIns="91425" wrap="square" tIns="91425">
            <a:noAutofit/>
          </a:bodyPr>
          <a:lstStyle>
            <a:lvl1pPr indent="0" lvl="0" marL="0" marR="0" rtl="0" algn="l">
              <a:spcBef>
                <a:spcPts val="0"/>
              </a:spcBef>
              <a:spcAft>
                <a:spcPts val="0"/>
              </a:spcAft>
              <a:buSzPts val="1400"/>
              <a:buNone/>
              <a:defRPr b="1" i="0" sz="2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60" name="Google Shape;60;p9"/>
          <p:cNvSpPr txBox="1"/>
          <p:nvPr>
            <p:ph idx="1" type="body"/>
          </p:nvPr>
        </p:nvSpPr>
        <p:spPr>
          <a:xfrm>
            <a:off x="3575050" y="273050"/>
            <a:ext cx="5111750" cy="5853113"/>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61" name="Google Shape;61;p9"/>
          <p:cNvSpPr txBox="1"/>
          <p:nvPr>
            <p:ph idx="2" type="body"/>
          </p:nvPr>
        </p:nvSpPr>
        <p:spPr>
          <a:xfrm>
            <a:off x="457200" y="1435100"/>
            <a:ext cx="3008313" cy="4691063"/>
          </a:xfrm>
          <a:prstGeom prst="rect">
            <a:avLst/>
          </a:prstGeom>
          <a:noFill/>
          <a:ln>
            <a:noFill/>
          </a:ln>
        </p:spPr>
        <p:txBody>
          <a:bodyPr anchorCtr="0" anchor="t" bIns="91425" lIns="91425" spcFirstLastPara="1" rIns="91425" wrap="square" tIns="91425">
            <a:noAutofit/>
          </a:bodyPr>
          <a:lstStyle>
            <a:lvl1pPr indent="-228600" lvl="0" marL="457200" marR="0" rtl="0" algn="l">
              <a:spcBef>
                <a:spcPts val="280"/>
              </a:spcBef>
              <a:spcAft>
                <a:spcPts val="0"/>
              </a:spcAft>
              <a:buClr>
                <a:schemeClr val="dk1"/>
              </a:buClr>
              <a:buSzPts val="3200"/>
              <a:buFont typeface="Arial"/>
              <a:buNone/>
              <a:defRPr b="0" i="0" sz="1400" u="none" cap="none" strike="noStrike">
                <a:solidFill>
                  <a:schemeClr val="dk1"/>
                </a:solidFill>
                <a:latin typeface="Calibri"/>
                <a:ea typeface="Calibri"/>
                <a:cs typeface="Calibri"/>
                <a:sym typeface="Calibri"/>
              </a:defRPr>
            </a:lvl1pPr>
            <a:lvl2pPr indent="-228600" lvl="1" marL="914400" marR="0" rtl="0" algn="l">
              <a:spcBef>
                <a:spcPts val="240"/>
              </a:spcBef>
              <a:spcAft>
                <a:spcPts val="0"/>
              </a:spcAft>
              <a:buClr>
                <a:schemeClr val="dk1"/>
              </a:buClr>
              <a:buSzPts val="2800"/>
              <a:buFont typeface="Arial"/>
              <a:buNone/>
              <a:defRPr b="0" i="0" sz="1200" u="none" cap="none" strike="noStrike">
                <a:solidFill>
                  <a:schemeClr val="dk1"/>
                </a:solidFill>
                <a:latin typeface="Calibri"/>
                <a:ea typeface="Calibri"/>
                <a:cs typeface="Calibri"/>
                <a:sym typeface="Calibri"/>
              </a:defRPr>
            </a:lvl2pPr>
            <a:lvl3pPr indent="-228600" lvl="2" marL="1371600" marR="0" rtl="0" algn="l">
              <a:spcBef>
                <a:spcPts val="200"/>
              </a:spcBef>
              <a:spcAft>
                <a:spcPts val="0"/>
              </a:spcAft>
              <a:buClr>
                <a:schemeClr val="dk1"/>
              </a:buClr>
              <a:buSzPts val="2400"/>
              <a:buFont typeface="Arial"/>
              <a:buNone/>
              <a:defRPr b="0" i="0" sz="1000" u="none" cap="none" strike="noStrike">
                <a:solidFill>
                  <a:schemeClr val="dk1"/>
                </a:solidFill>
                <a:latin typeface="Calibri"/>
                <a:ea typeface="Calibri"/>
                <a:cs typeface="Calibri"/>
                <a:sym typeface="Calibri"/>
              </a:defRPr>
            </a:lvl3pPr>
            <a:lvl4pPr indent="-228600" lvl="3" marL="1828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4pPr>
            <a:lvl5pPr indent="-228600" lvl="4" marL="22860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5pPr>
            <a:lvl6pPr indent="-228600" lvl="5" marL="27432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6pPr>
            <a:lvl7pPr indent="-228600" lvl="6" marL="32004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7pPr>
            <a:lvl8pPr indent="-228600" lvl="7" marL="36576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8pPr>
            <a:lvl9pPr indent="-228600" lvl="8" marL="4114800" marR="0" rtl="0" algn="l">
              <a:spcBef>
                <a:spcPts val="180"/>
              </a:spcBef>
              <a:spcAft>
                <a:spcPts val="0"/>
              </a:spcAft>
              <a:buClr>
                <a:schemeClr val="dk1"/>
              </a:buClr>
              <a:buSzPts val="2000"/>
              <a:buFont typeface="Arial"/>
              <a:buNone/>
              <a:defRPr b="0" i="0" sz="900" u="none" cap="none" strike="noStrike">
                <a:solidFill>
                  <a:schemeClr val="dk1"/>
                </a:solidFill>
                <a:latin typeface="Calibri"/>
                <a:ea typeface="Calibri"/>
                <a:cs typeface="Calibri"/>
                <a:sym typeface="Calibri"/>
              </a:defRPr>
            </a:lvl9pPr>
          </a:lstStyle>
          <a:p/>
        </p:txBody>
      </p:sp>
      <p:sp>
        <p:nvSpPr>
          <p:cNvPr id="62" name="Google Shape;62;p9"/>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3" name="Google Shape;63;p9"/>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4" name="Google Shape;64;p9"/>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空白" type="blank">
  <p:cSld name="BLANK">
    <p:spTree>
      <p:nvGrpSpPr>
        <p:cNvPr id="65" name="Shape 65"/>
        <p:cNvGrpSpPr/>
        <p:nvPr/>
      </p:nvGrpSpPr>
      <p:grpSpPr>
        <a:xfrm>
          <a:off x="0" y="0"/>
          <a:ext cx="0" cy="0"/>
          <a:chOff x="0" y="0"/>
          <a:chExt cx="0" cy="0"/>
        </a:xfrm>
      </p:grpSpPr>
      <p:sp>
        <p:nvSpPr>
          <p:cNvPr id="66" name="Google Shape;66;p10"/>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7" name="Google Shape;67;p10"/>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68" name="Google Shape;68;p10"/>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仅标题" type="titleOnly">
  <p:cSld name="TITLE_ONLY">
    <p:spTree>
      <p:nvGrpSpPr>
        <p:cNvPr id="69" name="Shape 69"/>
        <p:cNvGrpSpPr/>
        <p:nvPr/>
      </p:nvGrpSpPr>
      <p:grpSpPr>
        <a:xfrm>
          <a:off x="0" y="0"/>
          <a:ext cx="0" cy="0"/>
          <a:chOff x="0" y="0"/>
          <a:chExt cx="0" cy="0"/>
        </a:xfrm>
      </p:grpSpPr>
      <p:sp>
        <p:nvSpPr>
          <p:cNvPr id="70" name="Google Shape;70;p1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71" name="Google Shape;71;p1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2" name="Google Shape;72;p1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73" name="Google Shape;73;p1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比较" type="twoTxTwoObj">
  <p:cSld name="TWO_OBJECTS_WITH_TEXT">
    <p:spTree>
      <p:nvGrpSpPr>
        <p:cNvPr id="74" name="Shape 74"/>
        <p:cNvGrpSpPr/>
        <p:nvPr/>
      </p:nvGrpSpPr>
      <p:grpSpPr>
        <a:xfrm>
          <a:off x="0" y="0"/>
          <a:ext cx="0" cy="0"/>
          <a:chOff x="0" y="0"/>
          <a:chExt cx="0" cy="0"/>
        </a:xfrm>
      </p:grpSpPr>
      <p:sp>
        <p:nvSpPr>
          <p:cNvPr id="75" name="Google Shape;75;p12"/>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76" name="Google Shape;76;p12"/>
          <p:cNvSpPr txBox="1"/>
          <p:nvPr>
            <p:ph idx="1" type="body"/>
          </p:nvPr>
        </p:nvSpPr>
        <p:spPr>
          <a:xfrm>
            <a:off x="457200" y="1535113"/>
            <a:ext cx="4040188"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77" name="Google Shape;77;p12"/>
          <p:cNvSpPr txBox="1"/>
          <p:nvPr>
            <p:ph idx="2" type="body"/>
          </p:nvPr>
        </p:nvSpPr>
        <p:spPr>
          <a:xfrm>
            <a:off x="457200" y="2174875"/>
            <a:ext cx="4040188"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78" name="Google Shape;78;p12"/>
          <p:cNvSpPr txBox="1"/>
          <p:nvPr>
            <p:ph idx="3" type="body"/>
          </p:nvPr>
        </p:nvSpPr>
        <p:spPr>
          <a:xfrm>
            <a:off x="4645025" y="1535113"/>
            <a:ext cx="4041775" cy="639762"/>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80"/>
              </a:spcBef>
              <a:spcAft>
                <a:spcPts val="0"/>
              </a:spcAft>
              <a:buClr>
                <a:schemeClr val="dk1"/>
              </a:buClr>
              <a:buSzPts val="3200"/>
              <a:buFont typeface="Arial"/>
              <a:buNone/>
              <a:defRPr b="1" i="0" sz="2400" u="none" cap="none" strike="noStrike">
                <a:solidFill>
                  <a:schemeClr val="dk1"/>
                </a:solidFill>
                <a:latin typeface="Calibri"/>
                <a:ea typeface="Calibri"/>
                <a:cs typeface="Calibri"/>
                <a:sym typeface="Calibri"/>
              </a:defRPr>
            </a:lvl1pPr>
            <a:lvl2pPr indent="-228600" lvl="1" marL="914400" marR="0" rtl="0" algn="l">
              <a:spcBef>
                <a:spcPts val="400"/>
              </a:spcBef>
              <a:spcAft>
                <a:spcPts val="0"/>
              </a:spcAft>
              <a:buClr>
                <a:schemeClr val="dk1"/>
              </a:buClr>
              <a:buSzPts val="2800"/>
              <a:buFont typeface="Arial"/>
              <a:buNone/>
              <a:defRPr b="1" i="0" sz="2000" u="none" cap="none" strike="noStrike">
                <a:solidFill>
                  <a:schemeClr val="dk1"/>
                </a:solidFill>
                <a:latin typeface="Calibri"/>
                <a:ea typeface="Calibri"/>
                <a:cs typeface="Calibri"/>
                <a:sym typeface="Calibri"/>
              </a:defRPr>
            </a:lvl2pPr>
            <a:lvl3pPr indent="-228600" lvl="2" marL="1371600" marR="0" rtl="0" algn="l">
              <a:spcBef>
                <a:spcPts val="360"/>
              </a:spcBef>
              <a:spcAft>
                <a:spcPts val="0"/>
              </a:spcAft>
              <a:buClr>
                <a:schemeClr val="dk1"/>
              </a:buClr>
              <a:buSzPts val="2400"/>
              <a:buFont typeface="Arial"/>
              <a:buNone/>
              <a:defRPr b="1" i="0" sz="1800" u="none" cap="none" strike="noStrike">
                <a:solidFill>
                  <a:schemeClr val="dk1"/>
                </a:solidFill>
                <a:latin typeface="Calibri"/>
                <a:ea typeface="Calibri"/>
                <a:cs typeface="Calibri"/>
                <a:sym typeface="Calibri"/>
              </a:defRPr>
            </a:lvl3pPr>
            <a:lvl4pPr indent="-228600" lvl="3" marL="1828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4pPr>
            <a:lvl5pPr indent="-228600" lvl="4" marL="22860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5pPr>
            <a:lvl6pPr indent="-228600" lvl="5" marL="27432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6pPr>
            <a:lvl7pPr indent="-228600" lvl="6" marL="32004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7pPr>
            <a:lvl8pPr indent="-228600" lvl="7" marL="36576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8pPr>
            <a:lvl9pPr indent="-228600" lvl="8" marL="4114800" marR="0" rtl="0" algn="l">
              <a:spcBef>
                <a:spcPts val="320"/>
              </a:spcBef>
              <a:spcAft>
                <a:spcPts val="0"/>
              </a:spcAft>
              <a:buClr>
                <a:schemeClr val="dk1"/>
              </a:buClr>
              <a:buSzPts val="2000"/>
              <a:buFont typeface="Arial"/>
              <a:buNone/>
              <a:defRPr b="1" i="0" sz="1600" u="none" cap="none" strike="noStrike">
                <a:solidFill>
                  <a:schemeClr val="dk1"/>
                </a:solidFill>
                <a:latin typeface="Calibri"/>
                <a:ea typeface="Calibri"/>
                <a:cs typeface="Calibri"/>
                <a:sym typeface="Calibri"/>
              </a:defRPr>
            </a:lvl9pPr>
          </a:lstStyle>
          <a:p/>
        </p:txBody>
      </p:sp>
      <p:sp>
        <p:nvSpPr>
          <p:cNvPr id="79" name="Google Shape;79;p12"/>
          <p:cNvSpPr txBox="1"/>
          <p:nvPr>
            <p:ph idx="4" type="body"/>
          </p:nvPr>
        </p:nvSpPr>
        <p:spPr>
          <a:xfrm>
            <a:off x="4645025" y="2174875"/>
            <a:ext cx="4041775" cy="3951288"/>
          </a:xfrm>
          <a:prstGeom prst="rect">
            <a:avLst/>
          </a:prstGeom>
          <a:noFill/>
          <a:ln>
            <a:noFill/>
          </a:ln>
        </p:spPr>
        <p:txBody>
          <a:bodyPr anchorCtr="0" anchor="t" bIns="91425" lIns="91425" spcFirstLastPara="1" rIns="91425" wrap="square" tIns="91425">
            <a:noAutofit/>
          </a:bodyPr>
          <a:lstStyle>
            <a:lvl1pPr indent="-381000" lvl="0" marL="4572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1pPr>
            <a:lvl2pPr indent="-355600" lvl="1" marL="914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2pPr>
            <a:lvl3pPr indent="-342900" lvl="2" marL="1371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3pPr>
            <a:lvl4pPr indent="-330200" lvl="3" marL="1828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4pPr>
            <a:lvl5pPr indent="-330200" lvl="4" marL="22860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5pPr>
            <a:lvl6pPr indent="-330200" lvl="5" marL="27432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6pPr>
            <a:lvl7pPr indent="-330200" lvl="6" marL="32004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7pPr>
            <a:lvl8pPr indent="-330200" lvl="7" marL="36576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8pPr>
            <a:lvl9pPr indent="-330200" lvl="8" marL="4114800" marR="0" rtl="0" algn="l">
              <a:spcBef>
                <a:spcPts val="320"/>
              </a:spcBef>
              <a:spcAft>
                <a:spcPts val="0"/>
              </a:spcAft>
              <a:buClr>
                <a:schemeClr val="dk1"/>
              </a:buClr>
              <a:buSzPts val="1600"/>
              <a:buFont typeface="Arial"/>
              <a:buChar char="•"/>
              <a:defRPr b="0" i="0" sz="1600" u="none" cap="none" strike="noStrike">
                <a:solidFill>
                  <a:schemeClr val="dk1"/>
                </a:solidFill>
                <a:latin typeface="Calibri"/>
                <a:ea typeface="Calibri"/>
                <a:cs typeface="Calibri"/>
                <a:sym typeface="Calibri"/>
              </a:defRPr>
            </a:lvl9pPr>
          </a:lstStyle>
          <a:p/>
        </p:txBody>
      </p:sp>
      <p:sp>
        <p:nvSpPr>
          <p:cNvPr id="80" name="Google Shape;80;p12"/>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1" name="Google Shape;81;p12"/>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2" name="Google Shape;82;p12"/>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两栏内容" type="twoObj">
  <p:cSld name="TWO_OBJECTS">
    <p:spTree>
      <p:nvGrpSpPr>
        <p:cNvPr id="83" name="Shape 83"/>
        <p:cNvGrpSpPr/>
        <p:nvPr/>
      </p:nvGrpSpPr>
      <p:grpSpPr>
        <a:xfrm>
          <a:off x="0" y="0"/>
          <a:ext cx="0" cy="0"/>
          <a:chOff x="0" y="0"/>
          <a:chExt cx="0" cy="0"/>
        </a:xfrm>
      </p:grpSpPr>
      <p:sp>
        <p:nvSpPr>
          <p:cNvPr id="84" name="Google Shape;84;p1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85" name="Google Shape;85;p13"/>
          <p:cNvSpPr txBox="1"/>
          <p:nvPr>
            <p:ph idx="1" type="body"/>
          </p:nvPr>
        </p:nvSpPr>
        <p:spPr>
          <a:xfrm>
            <a:off x="457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6" name="Google Shape;86;p13"/>
          <p:cNvSpPr txBox="1"/>
          <p:nvPr>
            <p:ph idx="2" type="body"/>
          </p:nvPr>
        </p:nvSpPr>
        <p:spPr>
          <a:xfrm>
            <a:off x="4648200" y="1600200"/>
            <a:ext cx="4038600" cy="4525963"/>
          </a:xfrm>
          <a:prstGeom prst="rect">
            <a:avLst/>
          </a:prstGeom>
          <a:noFill/>
          <a:ln>
            <a:noFill/>
          </a:ln>
        </p:spPr>
        <p:txBody>
          <a:bodyPr anchorCtr="0" anchor="t" bIns="91425" lIns="91425" spcFirstLastPara="1" rIns="91425" wrap="square" tIns="91425">
            <a:noAutofit/>
          </a:bodyPr>
          <a:lstStyle>
            <a:lvl1pPr indent="-406400" lvl="0" marL="4572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1pPr>
            <a:lvl2pPr indent="-381000" lvl="1" marL="9144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2pPr>
            <a:lvl3pPr indent="-355600" lvl="2" marL="1371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3pPr>
            <a:lvl4pPr indent="-342900" lvl="3" marL="1828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4pPr>
            <a:lvl5pPr indent="-342900" lvl="4" marL="22860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5pPr>
            <a:lvl6pPr indent="-342900" lvl="5" marL="27432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6pPr>
            <a:lvl7pPr indent="-342900" lvl="6" marL="32004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7pPr>
            <a:lvl8pPr indent="-342900" lvl="7" marL="36576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8pPr>
            <a:lvl9pPr indent="-342900" lvl="8" marL="4114800" marR="0" rtl="0" algn="l">
              <a:spcBef>
                <a:spcPts val="360"/>
              </a:spcBef>
              <a:spcAft>
                <a:spcPts val="0"/>
              </a:spcAft>
              <a:buClr>
                <a:schemeClr val="dk1"/>
              </a:buClr>
              <a:buSzPts val="1800"/>
              <a:buFont typeface="Arial"/>
              <a:buChar char="•"/>
              <a:defRPr b="0" i="0" sz="1800" u="none" cap="none" strike="noStrike">
                <a:solidFill>
                  <a:schemeClr val="dk1"/>
                </a:solidFill>
                <a:latin typeface="Calibri"/>
                <a:ea typeface="Calibri"/>
                <a:cs typeface="Calibri"/>
                <a:sym typeface="Calibri"/>
              </a:defRPr>
            </a:lvl9pPr>
          </a:lstStyle>
          <a:p/>
        </p:txBody>
      </p:sp>
      <p:sp>
        <p:nvSpPr>
          <p:cNvPr id="87" name="Google Shape;87;p13"/>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8" name="Google Shape;88;p13"/>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89" name="Google Shape;89;p1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matchingName="节标题" type="secHead">
  <p:cSld name="SECTION_HEADER">
    <p:spTree>
      <p:nvGrpSpPr>
        <p:cNvPr id="90" name="Shape 90"/>
        <p:cNvGrpSpPr/>
        <p:nvPr/>
      </p:nvGrpSpPr>
      <p:grpSpPr>
        <a:xfrm>
          <a:off x="0" y="0"/>
          <a:ext cx="0" cy="0"/>
          <a:chOff x="0" y="0"/>
          <a:chExt cx="0" cy="0"/>
        </a:xfrm>
      </p:grpSpPr>
      <p:sp>
        <p:nvSpPr>
          <p:cNvPr id="91" name="Google Shape;91;p14"/>
          <p:cNvSpPr txBox="1"/>
          <p:nvPr>
            <p:ph type="title"/>
          </p:nvPr>
        </p:nvSpPr>
        <p:spPr>
          <a:xfrm>
            <a:off x="722313" y="4406900"/>
            <a:ext cx="7772400" cy="1362075"/>
          </a:xfrm>
          <a:prstGeom prst="rect">
            <a:avLst/>
          </a:prstGeom>
          <a:noFill/>
          <a:ln>
            <a:noFill/>
          </a:ln>
        </p:spPr>
        <p:txBody>
          <a:bodyPr anchorCtr="0" anchor="t" bIns="91425" lIns="91425" spcFirstLastPara="1" rIns="91425" wrap="square" tIns="91425">
            <a:noAutofit/>
          </a:bodyPr>
          <a:lstStyle>
            <a:lvl1pPr indent="0" lvl="0" marL="0" marR="0" rtl="0" algn="l">
              <a:spcBef>
                <a:spcPts val="0"/>
              </a:spcBef>
              <a:spcAft>
                <a:spcPts val="0"/>
              </a:spcAft>
              <a:buSzPts val="1400"/>
              <a:buNone/>
              <a:defRPr b="1" i="0" sz="40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92" name="Google Shape;92;p14"/>
          <p:cNvSpPr txBox="1"/>
          <p:nvPr>
            <p:ph idx="1" type="body"/>
          </p:nvPr>
        </p:nvSpPr>
        <p:spPr>
          <a:xfrm>
            <a:off x="722313" y="2906713"/>
            <a:ext cx="7772400" cy="1500187"/>
          </a:xfrm>
          <a:prstGeom prst="rect">
            <a:avLst/>
          </a:prstGeom>
          <a:noFill/>
          <a:ln>
            <a:noFill/>
          </a:ln>
        </p:spPr>
        <p:txBody>
          <a:bodyPr anchorCtr="0" anchor="b" bIns="91425" lIns="91425" spcFirstLastPara="1" rIns="91425" wrap="square" tIns="91425">
            <a:noAutofit/>
          </a:bodyPr>
          <a:lstStyle>
            <a:lvl1pPr indent="-228600" lvl="0" marL="457200" marR="0" rtl="0" algn="l">
              <a:spcBef>
                <a:spcPts val="400"/>
              </a:spcBef>
              <a:spcAft>
                <a:spcPts val="0"/>
              </a:spcAft>
              <a:buClr>
                <a:srgbClr val="888888"/>
              </a:buClr>
              <a:buSzPts val="3200"/>
              <a:buFont typeface="Arial"/>
              <a:buNone/>
              <a:defRPr b="0" i="0" sz="2000" u="none" cap="none" strike="noStrike">
                <a:solidFill>
                  <a:srgbClr val="888888"/>
                </a:solidFill>
                <a:latin typeface="Calibri"/>
                <a:ea typeface="Calibri"/>
                <a:cs typeface="Calibri"/>
                <a:sym typeface="Calibri"/>
              </a:defRPr>
            </a:lvl1pPr>
            <a:lvl2pPr indent="-228600" lvl="1" marL="914400" marR="0" rtl="0" algn="l">
              <a:spcBef>
                <a:spcPts val="360"/>
              </a:spcBef>
              <a:spcAft>
                <a:spcPts val="0"/>
              </a:spcAft>
              <a:buClr>
                <a:srgbClr val="888888"/>
              </a:buClr>
              <a:buSzPts val="2800"/>
              <a:buFont typeface="Arial"/>
              <a:buNone/>
              <a:defRPr b="0" i="0" sz="1800" u="none" cap="none" strike="noStrike">
                <a:solidFill>
                  <a:srgbClr val="888888"/>
                </a:solidFill>
                <a:latin typeface="Calibri"/>
                <a:ea typeface="Calibri"/>
                <a:cs typeface="Calibri"/>
                <a:sym typeface="Calibri"/>
              </a:defRPr>
            </a:lvl2pPr>
            <a:lvl3pPr indent="-228600" lvl="2" marL="1371600" marR="0" rtl="0" algn="l">
              <a:spcBef>
                <a:spcPts val="320"/>
              </a:spcBef>
              <a:spcAft>
                <a:spcPts val="0"/>
              </a:spcAft>
              <a:buClr>
                <a:srgbClr val="888888"/>
              </a:buClr>
              <a:buSzPts val="2400"/>
              <a:buFont typeface="Arial"/>
              <a:buNone/>
              <a:defRPr b="0" i="0" sz="1600" u="none" cap="none" strike="noStrike">
                <a:solidFill>
                  <a:srgbClr val="888888"/>
                </a:solidFill>
                <a:latin typeface="Calibri"/>
                <a:ea typeface="Calibri"/>
                <a:cs typeface="Calibri"/>
                <a:sym typeface="Calibri"/>
              </a:defRPr>
            </a:lvl3pPr>
            <a:lvl4pPr indent="-228600" lvl="3" marL="1828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4pPr>
            <a:lvl5pPr indent="-228600" lvl="4" marL="22860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5pPr>
            <a:lvl6pPr indent="-228600" lvl="5" marL="27432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6pPr>
            <a:lvl7pPr indent="-228600" lvl="6" marL="32004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7pPr>
            <a:lvl8pPr indent="-228600" lvl="7" marL="36576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8pPr>
            <a:lvl9pPr indent="-228600" lvl="8" marL="4114800" marR="0" rtl="0" algn="l">
              <a:spcBef>
                <a:spcPts val="280"/>
              </a:spcBef>
              <a:spcAft>
                <a:spcPts val="0"/>
              </a:spcAft>
              <a:buClr>
                <a:srgbClr val="888888"/>
              </a:buClr>
              <a:buSzPts val="2000"/>
              <a:buFont typeface="Arial"/>
              <a:buNone/>
              <a:defRPr b="0" i="0" sz="1400" u="none" cap="none" strike="noStrike">
                <a:solidFill>
                  <a:srgbClr val="888888"/>
                </a:solidFill>
                <a:latin typeface="Calibri"/>
                <a:ea typeface="Calibri"/>
                <a:cs typeface="Calibri"/>
                <a:sym typeface="Calibri"/>
              </a:defRPr>
            </a:lvl9pPr>
          </a:lstStyle>
          <a:p/>
        </p:txBody>
      </p:sp>
      <p:sp>
        <p:nvSpPr>
          <p:cNvPr id="93" name="Google Shape;93;p14"/>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4" name="Google Shape;94;p14"/>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95" name="Google Shape;95;p14"/>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_rels/slideMaster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theme" Target="../theme/theme3.xml"/></Relationships>
</file>

<file path=ppt/slideMasters/_rels/slideMaster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slideLayout" Target="../slideLayouts/slideLayout4.xml"/><Relationship Id="rId3" Type="http://schemas.openxmlformats.org/officeDocument/2006/relationships/slideLayout" Target="../slideLayouts/slideLayout5.xml"/><Relationship Id="rId4" Type="http://schemas.openxmlformats.org/officeDocument/2006/relationships/slideLayout" Target="../slideLayouts/slideLayout6.xml"/><Relationship Id="rId10" Type="http://schemas.openxmlformats.org/officeDocument/2006/relationships/theme" Target="../theme/theme4.xml"/><Relationship Id="rId9" Type="http://schemas.openxmlformats.org/officeDocument/2006/relationships/slideLayout" Target="../slideLayouts/slideLayout11.xml"/><Relationship Id="rId5" Type="http://schemas.openxmlformats.org/officeDocument/2006/relationships/slideLayout" Target="../slideLayouts/slideLayout7.xml"/><Relationship Id="rId6" Type="http://schemas.openxmlformats.org/officeDocument/2006/relationships/slideLayout" Target="../slideLayouts/slideLayout8.xml"/><Relationship Id="rId7" Type="http://schemas.openxmlformats.org/officeDocument/2006/relationships/slideLayout" Target="../slideLayouts/slideLayout9.xml"/><Relationship Id="rId8"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9" name="Shape 9"/>
        <p:cNvGrpSpPr/>
        <p:nvPr/>
      </p:nvGrpSpPr>
      <p:grpSpPr>
        <a:xfrm>
          <a:off x="0" y="0"/>
          <a:ext cx="0" cy="0"/>
          <a:chOff x="0" y="0"/>
          <a:chExt cx="0" cy="0"/>
        </a:xfrm>
      </p:grpSpPr>
      <p:sp>
        <p:nvSpPr>
          <p:cNvPr id="10" name="Google Shape;10;p1"/>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11" name="Google Shape;11;p1"/>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12" name="Google Shape;12;p1"/>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3" name="Google Shape;13;p1"/>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14" name="Google Shape;14;p1"/>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8"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2.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rgbClr val="003300"/>
        </a:solidFill>
      </p:bgPr>
    </p:bg>
    <p:spTree>
      <p:nvGrpSpPr>
        <p:cNvPr id="21" name="Shape 21"/>
        <p:cNvGrpSpPr/>
        <p:nvPr/>
      </p:nvGrpSpPr>
      <p:grpSpPr>
        <a:xfrm>
          <a:off x="0" y="0"/>
          <a:ext cx="0" cy="0"/>
          <a:chOff x="0" y="0"/>
          <a:chExt cx="0" cy="0"/>
        </a:xfrm>
      </p:grpSpPr>
      <p:sp>
        <p:nvSpPr>
          <p:cNvPr id="22" name="Google Shape;22;p3"/>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23" name="Google Shape;23;p3"/>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24" name="Google Shape;24;p3"/>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cap="none" strike="noStrik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5" name="Google Shape;25;p3"/>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26" name="Google Shape;26;p3"/>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cap="none" strike="noStrik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49" r:id="rId1"/>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Masters/slideMaster3.xml><?xml version="1.0" encoding="utf-8"?>
<p:sldMaster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bg>
      <p:bgPr>
        <a:solidFill>
          <a:schemeClr val="lt1"/>
        </a:solidFill>
      </p:bgPr>
    </p:bg>
    <p:spTree>
      <p:nvGrpSpPr>
        <p:cNvPr id="33" name="Shape 33"/>
        <p:cNvGrpSpPr/>
        <p:nvPr/>
      </p:nvGrpSpPr>
      <p:grpSpPr>
        <a:xfrm>
          <a:off x="0" y="0"/>
          <a:ext cx="0" cy="0"/>
          <a:chOff x="0" y="0"/>
          <a:chExt cx="0" cy="0"/>
        </a:xfrm>
      </p:grpSpPr>
      <p:sp>
        <p:nvSpPr>
          <p:cNvPr id="34" name="Google Shape;34;p5"/>
          <p:cNvSpPr txBox="1"/>
          <p:nvPr>
            <p:ph type="title"/>
          </p:nvPr>
        </p:nvSpPr>
        <p:spPr>
          <a:xfrm>
            <a:off x="457200" y="274637"/>
            <a:ext cx="8229600" cy="1143000"/>
          </a:xfrm>
          <a:prstGeom prst="rect">
            <a:avLst/>
          </a:prstGeom>
          <a:noFill/>
          <a:ln>
            <a:noFill/>
          </a:ln>
        </p:spPr>
        <p:txBody>
          <a:bodyPr anchorCtr="0" anchor="ctr" bIns="91425" lIns="91425" spcFirstLastPara="1" rIns="91425" wrap="square" tIns="91425">
            <a:noAutofit/>
          </a:bodyPr>
          <a:lstStyle>
            <a:lvl1pPr indent="0" lvl="0"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1pPr>
            <a:lvl2pPr indent="0" lvl="1"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2pPr>
            <a:lvl3pPr indent="0" lvl="2"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3pPr>
            <a:lvl4pPr indent="0" lvl="3"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4pPr>
            <a:lvl5pPr indent="0" lvl="4" marL="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5pPr>
            <a:lvl6pPr indent="0" lvl="5" marL="4572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6pPr>
            <a:lvl7pPr indent="0" lvl="6" marL="9144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7pPr>
            <a:lvl8pPr indent="0" lvl="7" marL="13716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8pPr>
            <a:lvl9pPr indent="0" lvl="8" marL="1828800" marR="0" rtl="0" algn="ctr">
              <a:spcBef>
                <a:spcPts val="0"/>
              </a:spcBef>
              <a:spcAft>
                <a:spcPts val="0"/>
              </a:spcAft>
              <a:buSzPts val="1400"/>
              <a:buNone/>
              <a:defRPr b="0" i="0" sz="4400" u="none" cap="none" strike="noStrike">
                <a:solidFill>
                  <a:schemeClr val="dk1"/>
                </a:solidFill>
                <a:latin typeface="Calibri"/>
                <a:ea typeface="Calibri"/>
                <a:cs typeface="Calibri"/>
                <a:sym typeface="Calibri"/>
              </a:defRPr>
            </a:lvl9pPr>
          </a:lstStyle>
          <a:p/>
        </p:txBody>
      </p:sp>
      <p:sp>
        <p:nvSpPr>
          <p:cNvPr id="35" name="Google Shape;35;p5"/>
          <p:cNvSpPr txBox="1"/>
          <p:nvPr>
            <p:ph idx="1" type="body"/>
          </p:nvPr>
        </p:nvSpPr>
        <p:spPr>
          <a:xfrm>
            <a:off x="457200" y="1600200"/>
            <a:ext cx="8229600" cy="4525962"/>
          </a:xfrm>
          <a:prstGeom prst="rect">
            <a:avLst/>
          </a:prstGeom>
          <a:noFill/>
          <a:ln>
            <a:noFill/>
          </a:ln>
        </p:spPr>
        <p:txBody>
          <a:bodyPr anchorCtr="0" anchor="t" bIns="91425" lIns="91425" spcFirstLastPara="1" rIns="91425" wrap="square" tIns="91425">
            <a:noAutofit/>
          </a:bodyPr>
          <a:lstStyle>
            <a:lvl1pPr indent="-431800" lvl="0" marL="457200" marR="0" rtl="0" algn="l">
              <a:spcBef>
                <a:spcPts val="640"/>
              </a:spcBef>
              <a:spcAft>
                <a:spcPts val="0"/>
              </a:spcAft>
              <a:buClr>
                <a:schemeClr val="dk1"/>
              </a:buClr>
              <a:buSzPts val="3200"/>
              <a:buFont typeface="Arial"/>
              <a:buChar char="•"/>
              <a:defRPr b="0" i="0" sz="3200" u="none" cap="none" strike="noStrike">
                <a:solidFill>
                  <a:schemeClr val="dk1"/>
                </a:solidFill>
                <a:latin typeface="Calibri"/>
                <a:ea typeface="Calibri"/>
                <a:cs typeface="Calibri"/>
                <a:sym typeface="Calibri"/>
              </a:defRPr>
            </a:lvl1pPr>
            <a:lvl2pPr indent="-406400" lvl="1" marL="914400" marR="0" rtl="0" algn="l">
              <a:spcBef>
                <a:spcPts val="560"/>
              </a:spcBef>
              <a:spcAft>
                <a:spcPts val="0"/>
              </a:spcAft>
              <a:buClr>
                <a:schemeClr val="dk1"/>
              </a:buClr>
              <a:buSzPts val="2800"/>
              <a:buFont typeface="Arial"/>
              <a:buChar char="–"/>
              <a:defRPr b="0" i="0" sz="2800" u="none" cap="none" strike="noStrike">
                <a:solidFill>
                  <a:schemeClr val="dk1"/>
                </a:solidFill>
                <a:latin typeface="Calibri"/>
                <a:ea typeface="Calibri"/>
                <a:cs typeface="Calibri"/>
                <a:sym typeface="Calibri"/>
              </a:defRPr>
            </a:lvl2pPr>
            <a:lvl3pPr indent="-381000" lvl="2" marL="1371600" marR="0" rtl="0" algn="l">
              <a:spcBef>
                <a:spcPts val="480"/>
              </a:spcBef>
              <a:spcAft>
                <a:spcPts val="0"/>
              </a:spcAft>
              <a:buClr>
                <a:schemeClr val="dk1"/>
              </a:buClr>
              <a:buSzPts val="2400"/>
              <a:buFont typeface="Arial"/>
              <a:buChar char="•"/>
              <a:defRPr b="0" i="0" sz="2400" u="none" cap="none" strike="noStrike">
                <a:solidFill>
                  <a:schemeClr val="dk1"/>
                </a:solidFill>
                <a:latin typeface="Calibri"/>
                <a:ea typeface="Calibri"/>
                <a:cs typeface="Calibri"/>
                <a:sym typeface="Calibri"/>
              </a:defRPr>
            </a:lvl3pPr>
            <a:lvl4pPr indent="-355600" lvl="3" marL="1828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4pPr>
            <a:lvl5pPr indent="-355600" lvl="4" marL="22860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5pPr>
            <a:lvl6pPr indent="-355600" lvl="5" marL="27432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6pPr>
            <a:lvl7pPr indent="-355600" lvl="6" marL="32004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7pPr>
            <a:lvl8pPr indent="-355600" lvl="7" marL="36576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8pPr>
            <a:lvl9pPr indent="-355600" lvl="8" marL="4114800" marR="0" rtl="0" algn="l">
              <a:spcBef>
                <a:spcPts val="400"/>
              </a:spcBef>
              <a:spcAft>
                <a:spcPts val="0"/>
              </a:spcAft>
              <a:buClr>
                <a:schemeClr val="dk1"/>
              </a:buClr>
              <a:buSzPts val="2000"/>
              <a:buFont typeface="Arial"/>
              <a:buChar char="•"/>
              <a:defRPr b="0" i="0" sz="2000" u="none" cap="none" strike="noStrike">
                <a:solidFill>
                  <a:schemeClr val="dk1"/>
                </a:solidFill>
                <a:latin typeface="Calibri"/>
                <a:ea typeface="Calibri"/>
                <a:cs typeface="Calibri"/>
                <a:sym typeface="Calibri"/>
              </a:defRPr>
            </a:lvl9pPr>
          </a:lstStyle>
          <a:p/>
        </p:txBody>
      </p:sp>
      <p:sp>
        <p:nvSpPr>
          <p:cNvPr id="36" name="Google Shape;36;p5"/>
          <p:cNvSpPr txBox="1"/>
          <p:nvPr>
            <p:ph idx="10" type="dt"/>
          </p:nvPr>
        </p:nvSpPr>
        <p:spPr>
          <a:xfrm>
            <a:off x="457200" y="6356350"/>
            <a:ext cx="2133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200" u="none">
                <a:solidFill>
                  <a:srgbClr val="898989"/>
                </a:solidFill>
                <a:latin typeface="Calibri"/>
                <a:ea typeface="Calibri"/>
                <a:cs typeface="Calibri"/>
                <a:sym typeface="Calibri"/>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7" name="Google Shape;37;p5"/>
          <p:cNvSpPr txBox="1"/>
          <p:nvPr>
            <p:ph idx="11" type="ftr"/>
          </p:nvPr>
        </p:nvSpPr>
        <p:spPr>
          <a:xfrm>
            <a:off x="3124200" y="6356350"/>
            <a:ext cx="2895600" cy="365125"/>
          </a:xfrm>
          <a:prstGeom prst="rect">
            <a:avLst/>
          </a:prstGeom>
          <a:noFill/>
          <a:ln>
            <a:noFill/>
          </a:ln>
        </p:spPr>
        <p:txBody>
          <a:bodyPr anchorCtr="0" anchor="ctr" bIns="91425" lIns="91425" spcFirstLastPara="1" rIns="91425" wrap="square" tIns="91425">
            <a:noAutofit/>
          </a:bodyPr>
          <a:lstStyle>
            <a:lvl1pPr indent="0" lvl="0" marL="0" marR="0" rtl="0" algn="l">
              <a:lnSpc>
                <a:spcPct val="100000"/>
              </a:lnSpc>
              <a:spcBef>
                <a:spcPts val="0"/>
              </a:spcBef>
              <a:spcAft>
                <a:spcPts val="0"/>
              </a:spcAft>
              <a:buSzPts val="1400"/>
              <a:buNone/>
              <a:defRPr b="0" i="0" sz="1800" u="none">
                <a:solidFill>
                  <a:schemeClr val="dk1"/>
                </a:solidFill>
                <a:latin typeface="Arial"/>
                <a:ea typeface="Arial"/>
                <a:cs typeface="Arial"/>
                <a:sym typeface="Arial"/>
              </a:defRPr>
            </a:lvl1pPr>
            <a:lvl2pPr indent="0" lvl="1" marL="4572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2pPr>
            <a:lvl3pPr indent="0" lvl="2" marL="914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3pPr>
            <a:lvl4pPr indent="0" lvl="3" marL="13716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4pPr>
            <a:lvl5pPr indent="0" lvl="4" marL="1828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5pPr>
            <a:lvl6pPr indent="0" lvl="5" marL="2286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6pPr>
            <a:lvl7pPr indent="0" lvl="6" marL="32004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7pPr>
            <a:lvl8pPr indent="0" lvl="7" marL="45720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8pPr>
            <a:lvl9pPr indent="0" lvl="8" marL="6400800" marR="0" rtl="0" algn="l">
              <a:lnSpc>
                <a:spcPct val="100000"/>
              </a:lnSpc>
              <a:spcBef>
                <a:spcPts val="0"/>
              </a:spcBef>
              <a:spcAft>
                <a:spcPts val="0"/>
              </a:spcAft>
              <a:buSzPts val="1400"/>
              <a:buNone/>
              <a:defRPr b="0" i="0" sz="1800" u="none" cap="none" strike="noStrike">
                <a:solidFill>
                  <a:schemeClr val="dk1"/>
                </a:solidFill>
                <a:latin typeface="Arial"/>
                <a:ea typeface="Arial"/>
                <a:cs typeface="Arial"/>
                <a:sym typeface="Arial"/>
              </a:defRPr>
            </a:lvl9pPr>
          </a:lstStyle>
          <a:p/>
        </p:txBody>
      </p:sp>
      <p:sp>
        <p:nvSpPr>
          <p:cNvPr id="38" name="Google Shape;38;p5"/>
          <p:cNvSpPr txBox="1"/>
          <p:nvPr>
            <p:ph idx="12" type="sldNum"/>
          </p:nvPr>
        </p:nvSpPr>
        <p:spPr>
          <a:xfrm>
            <a:off x="6553200" y="6356350"/>
            <a:ext cx="2133600" cy="365125"/>
          </a:xfrm>
          <a:prstGeom prst="rect">
            <a:avLst/>
          </a:prstGeom>
          <a:noFill/>
          <a:ln>
            <a:noFill/>
          </a:ln>
        </p:spPr>
        <p:txBody>
          <a:bodyPr anchorCtr="0" anchor="ctr" bIns="45700" lIns="91425" spcFirstLastPara="1" rIns="91425" wrap="square" tIns="45700">
            <a:noAutofit/>
          </a:bodyPr>
          <a:lstStyle>
            <a:lvl1pPr indent="0" lvl="0"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1pPr>
            <a:lvl2pPr indent="0" lvl="1"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2pPr>
            <a:lvl3pPr indent="0" lvl="2"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3pPr>
            <a:lvl4pPr indent="0" lvl="3"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4pPr>
            <a:lvl5pPr indent="0" lvl="4"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5pPr>
            <a:lvl6pPr indent="0" lvl="5"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6pPr>
            <a:lvl7pPr indent="0" lvl="6"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7pPr>
            <a:lvl8pPr indent="0" lvl="7"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8pPr>
            <a:lvl9pPr indent="0" lvl="8" marL="0" marR="0" rtl="0" algn="r">
              <a:lnSpc>
                <a:spcPct val="100000"/>
              </a:lnSpc>
              <a:spcBef>
                <a:spcPts val="0"/>
              </a:spcBef>
              <a:spcAft>
                <a:spcPts val="0"/>
              </a:spcAft>
              <a:buClr>
                <a:srgbClr val="898989"/>
              </a:buClr>
              <a:buFont typeface="Calibri"/>
              <a:buNone/>
              <a:defRPr b="0" i="0" sz="1200" u="none">
                <a:solidFill>
                  <a:srgbClr val="898989"/>
                </a:solidFill>
                <a:latin typeface="Calibri"/>
                <a:ea typeface="Calibri"/>
                <a:cs typeface="Calibri"/>
                <a:sym typeface="Calibri"/>
              </a:defRPr>
            </a:lvl9pPr>
          </a:lstStyle>
          <a:p>
            <a:pPr indent="0" lvl="0" marL="0" rtl="0" algn="r">
              <a:spcBef>
                <a:spcPts val="0"/>
              </a:spcBef>
              <a:spcAft>
                <a:spcPts val="0"/>
              </a:spcAft>
              <a:buNone/>
            </a:pPr>
            <a:fld id="{00000000-1234-1234-1234-123412341234}" type="slidenum">
              <a:rPr lang="en-US"/>
              <a:t>‹#›</a:t>
            </a:fld>
            <a:endParaRPr sz="1400">
              <a:solidFill>
                <a:srgbClr val="000000"/>
              </a:solidFill>
              <a:latin typeface="Arial"/>
              <a:ea typeface="Arial"/>
              <a:cs typeface="Arial"/>
              <a:sym typeface="Arial"/>
            </a:endParaRPr>
          </a:p>
        </p:txBody>
      </p:sp>
    </p:spTree>
  </p:cSld>
  <p:clrMap accent1="accent1" accent2="accent2" accent3="accent3" accent4="accent4" accent5="accent5" accent6="accent6" bg1="lt1" bg2="dk2" tx1="dk1" tx2="lt2" folHlink="folHlink" hlink="hlink"/>
  <p:sldLayoutIdLst>
    <p:sldLayoutId id="2147483650" r:id="rId1"/>
    <p:sldLayoutId id="2147483651" r:id="rId2"/>
    <p:sldLayoutId id="2147483652" r:id="rId3"/>
    <p:sldLayoutId id="2147483653" r:id="rId4"/>
    <p:sldLayoutId id="2147483654" r:id="rId5"/>
    <p:sldLayoutId id="2147483655" r:id="rId6"/>
    <p:sldLayoutId id="2147483656" r:id="rId7"/>
    <p:sldLayoutId id="2147483657" r:id="rId8"/>
    <p:sldLayoutId id="2147483658" r:id="rId9"/>
  </p:sldLayoutIdLst>
  <p:hf dt="0" ftr="0" hdr="0" sldNum="0"/>
  <p:txStyles>
    <p:title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titleStyle>
    <p:body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bodyStyle>
    <p:otherStyle>
      <a:defPPr lvl="0" marR="0" rtl="0" algn="l">
        <a:lnSpc>
          <a:spcPct val="100000"/>
        </a:lnSpc>
        <a:spcBef>
          <a:spcPts val="0"/>
        </a:spcBef>
        <a:spcAft>
          <a:spcPts val="0"/>
        </a:spcAft>
      </a:defPPr>
      <a:lvl1pPr lvl="0"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1pPr>
      <a:lvl2pPr lvl="1"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2pPr>
      <a:lvl3pPr lvl="2"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3pPr>
      <a:lvl4pPr lvl="3"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4pPr>
      <a:lvl5pPr lvl="4"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5pPr>
      <a:lvl6pPr lvl="5"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6pPr>
      <a:lvl7pPr lvl="6"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7pPr>
      <a:lvl8pPr lvl="7"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8pPr>
      <a:lvl9pPr lvl="8" marR="0" rtl="0" algn="l">
        <a:lnSpc>
          <a:spcPct val="100000"/>
        </a:lnSpc>
        <a:spcBef>
          <a:spcPts val="0"/>
        </a:spcBef>
        <a:spcAft>
          <a:spcPts val="0"/>
        </a:spcAft>
        <a:buClr>
          <a:srgbClr val="000000"/>
        </a:buClr>
        <a:buFont typeface="Arial"/>
        <a:defRPr b="0" i="0" sz="1400" u="none" cap="none" strike="noStrike">
          <a:solidFill>
            <a:srgbClr val="000000"/>
          </a:solidFill>
          <a:latin typeface="Arial"/>
          <a:ea typeface="Arial"/>
          <a:cs typeface="Arial"/>
          <a:sym typeface="Arial"/>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 Id="rId3" Type="http://schemas.openxmlformats.org/officeDocument/2006/relationships/image" Target="../media/image4.jpg"/></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 Id="rId3" Type="http://schemas.openxmlformats.org/officeDocument/2006/relationships/image" Target="../media/image4.jp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 Id="rId3" Type="http://schemas.openxmlformats.org/officeDocument/2006/relationships/image" Target="../media/image4.jp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 Id="rId3" Type="http://schemas.openxmlformats.org/officeDocument/2006/relationships/image" Target="../media/image4.jp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 Id="rId3" Type="http://schemas.openxmlformats.org/officeDocument/2006/relationships/image" Target="../media/image6.png"/><Relationship Id="rId4" Type="http://schemas.openxmlformats.org/officeDocument/2006/relationships/image" Target="../media/image5.jp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jp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3.png"/><Relationship Id="rId4" Type="http://schemas.openxmlformats.org/officeDocument/2006/relationships/image" Target="../media/image2.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6.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3.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4.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5.xml"/><Relationship Id="rId3" Type="http://schemas.openxmlformats.org/officeDocument/2006/relationships/image" Target="../media/image6.png"/></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6.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7.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8.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9.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0.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1.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2.xml"/></Relationships>
</file>

<file path=ppt/slides/slide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99" name="Shape 99"/>
        <p:cNvGrpSpPr/>
        <p:nvPr/>
      </p:nvGrpSpPr>
      <p:grpSpPr>
        <a:xfrm>
          <a:off x="0" y="0"/>
          <a:ext cx="0" cy="0"/>
          <a:chOff x="0" y="0"/>
          <a:chExt cx="0" cy="0"/>
        </a:xfrm>
      </p:grpSpPr>
      <p:sp>
        <p:nvSpPr>
          <p:cNvPr id="100" name="Google Shape;100;p15"/>
          <p:cNvSpPr txBox="1"/>
          <p:nvPr>
            <p:ph type="ctrTitle"/>
          </p:nvPr>
        </p:nvSpPr>
        <p:spPr>
          <a:xfrm>
            <a:off x="685800" y="2130425"/>
            <a:ext cx="7772400" cy="1470025"/>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800" u="none" cap="none" strike="noStrike">
                <a:solidFill>
                  <a:schemeClr val="lt1"/>
                </a:solidFill>
                <a:latin typeface="Arial"/>
                <a:ea typeface="Arial"/>
                <a:cs typeface="Arial"/>
                <a:sym typeface="Arial"/>
              </a:rPr>
              <a:t>进化博弈论基本概念简介</a:t>
            </a:r>
            <a:endParaRPr/>
          </a:p>
        </p:txBody>
      </p:sp>
      <p:sp>
        <p:nvSpPr>
          <p:cNvPr id="101" name="Google Shape;101;p15"/>
          <p:cNvSpPr txBox="1"/>
          <p:nvPr>
            <p:ph idx="1" type="subTitle"/>
          </p:nvPr>
        </p:nvSpPr>
        <p:spPr>
          <a:xfrm>
            <a:off x="1371600" y="3886200"/>
            <a:ext cx="6400800" cy="1752600"/>
          </a:xfrm>
          <a:prstGeom prst="rect">
            <a:avLst/>
          </a:prstGeom>
          <a:no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3200" u="none" cap="none" strike="noStrike">
                <a:solidFill>
                  <a:schemeClr val="lt1"/>
                </a:solidFill>
                <a:latin typeface="Calibri"/>
                <a:ea typeface="Calibri"/>
                <a:cs typeface="Calibri"/>
                <a:sym typeface="Calibri"/>
              </a:rPr>
              <a:t>（</a:t>
            </a:r>
            <a:r>
              <a:rPr b="0" i="0" lang="en-US" sz="3200" u="none" cap="none" strike="noStrike">
                <a:solidFill>
                  <a:schemeClr val="lt1"/>
                </a:solidFill>
                <a:latin typeface="Arial"/>
                <a:ea typeface="Arial"/>
                <a:cs typeface="Arial"/>
                <a:sym typeface="Arial"/>
              </a:rPr>
              <a:t>对应教材第7章</a:t>
            </a:r>
            <a:r>
              <a:rPr b="0" i="0" lang="en-US" sz="3200" u="none" cap="none" strike="noStrike">
                <a:solidFill>
                  <a:schemeClr val="lt1"/>
                </a:solidFill>
                <a:latin typeface="Calibri"/>
                <a:ea typeface="Calibri"/>
                <a:cs typeface="Calibri"/>
                <a:sym typeface="Calibri"/>
              </a:rPr>
              <a:t>）</a:t>
            </a:r>
            <a:endParaRPr/>
          </a:p>
        </p:txBody>
      </p:sp>
    </p:spTree>
  </p:cSld>
  <p:clrMapOvr>
    <a:masterClrMapping/>
  </p:clrMapOvr>
</p:sld>
</file>

<file path=ppt/slides/slide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05" name="Shape 105"/>
        <p:cNvGrpSpPr/>
        <p:nvPr/>
      </p:nvGrpSpPr>
      <p:grpSpPr>
        <a:xfrm>
          <a:off x="0" y="0"/>
          <a:ext cx="0" cy="0"/>
          <a:chOff x="0" y="0"/>
          <a:chExt cx="0" cy="0"/>
        </a:xfrm>
      </p:grpSpPr>
      <p:sp>
        <p:nvSpPr>
          <p:cNvPr id="106" name="Google Shape;106;p16"/>
          <p:cNvSpPr txBox="1"/>
          <p:nvPr>
            <p:ph idx="4294967295" type="title"/>
          </p:nvPr>
        </p:nvSpPr>
        <p:spPr>
          <a:xfrm>
            <a:off x="457200" y="274637"/>
            <a:ext cx="8229600" cy="102076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en-US" sz="4400" u="none" cap="none" strike="noStrike">
                <a:solidFill>
                  <a:schemeClr val="lt1"/>
                </a:solidFill>
                <a:latin typeface="Calibri"/>
                <a:ea typeface="Calibri"/>
                <a:cs typeface="Calibri"/>
                <a:sym typeface="Calibri"/>
              </a:rPr>
              <a:t>回顾上一讲章（博弈论基础）</a:t>
            </a:r>
            <a:endParaRPr/>
          </a:p>
        </p:txBody>
      </p:sp>
      <p:sp>
        <p:nvSpPr>
          <p:cNvPr id="107" name="Google Shape;107;p16"/>
          <p:cNvSpPr txBox="1"/>
          <p:nvPr>
            <p:ph idx="4294967295" type="body"/>
          </p:nvPr>
        </p:nvSpPr>
        <p:spPr>
          <a:xfrm>
            <a:off x="457200" y="1412875"/>
            <a:ext cx="8229600" cy="49117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博弈</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Calibri"/>
                <a:ea typeface="Calibri"/>
                <a:cs typeface="Calibri"/>
                <a:sym typeface="Calibri"/>
              </a:rPr>
              <a:t>参与者（player）</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Calibri"/>
                <a:ea typeface="Calibri"/>
                <a:cs typeface="Calibri"/>
                <a:sym typeface="Calibri"/>
              </a:rPr>
              <a:t>策略（strategy）</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Calibri"/>
                <a:ea typeface="Calibri"/>
                <a:cs typeface="Calibri"/>
                <a:sym typeface="Calibri"/>
              </a:rPr>
              <a:t>收益，回报（payoff）</a:t>
            </a:r>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收益矩阵－－形象地描述一个博弈的结构</a:t>
            </a:r>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在博弈论的分析中（决定很可能会采取的策略）</a:t>
            </a:r>
            <a:endParaRPr/>
          </a:p>
          <a:p>
            <a:pPr indent="-285750" lvl="1" marL="742950" marR="0" rtl="0" algn="l">
              <a:lnSpc>
                <a:spcPct val="100000"/>
              </a:lnSpc>
              <a:spcBef>
                <a:spcPts val="400"/>
              </a:spcBef>
              <a:spcAft>
                <a:spcPts val="0"/>
              </a:spcAft>
              <a:buClr>
                <a:schemeClr val="lt1"/>
              </a:buClr>
              <a:buSzPts val="2000"/>
              <a:buFont typeface="Arial"/>
              <a:buChar char="–"/>
            </a:pPr>
            <a:r>
              <a:rPr b="0" i="0" lang="en-US" sz="2000" u="none" cap="none" strike="noStrike">
                <a:solidFill>
                  <a:schemeClr val="lt1"/>
                </a:solidFill>
                <a:latin typeface="Calibri"/>
                <a:ea typeface="Calibri"/>
                <a:cs typeface="Calibri"/>
                <a:sym typeface="Calibri"/>
              </a:rPr>
              <a:t>从每个人的角度，不是要考虑如何战胜对方，而是基于对对方行为的预测，自己如何收益尽可能大。双方都如此态度。</a:t>
            </a:r>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纯策略、混合策略（在可选纯策略集合上的一个概率分布）</a:t>
            </a:r>
            <a:endParaRPr/>
          </a:p>
          <a:p>
            <a:pPr indent="-165100" lvl="0" marL="342900" marR="0" rtl="0" algn="l">
              <a:spcBef>
                <a:spcPts val="560"/>
              </a:spcBef>
              <a:spcAft>
                <a:spcPts val="0"/>
              </a:spcAft>
              <a:buClr>
                <a:schemeClr val="dk1"/>
              </a:buClr>
              <a:buSzPts val="2800"/>
              <a:buFont typeface="Arial"/>
              <a:buNone/>
            </a:pPr>
            <a:r>
              <a:t/>
            </a:r>
            <a:endParaRPr b="0" i="0" sz="2800" u="none">
              <a:solidFill>
                <a:schemeClr val="lt1"/>
              </a:solidFill>
              <a:latin typeface="Calibri"/>
              <a:ea typeface="Calibri"/>
              <a:cs typeface="Calibri"/>
              <a:sym typeface="Calibri"/>
            </a:endParaRPr>
          </a:p>
        </p:txBody>
      </p:sp>
      <p:pic>
        <p:nvPicPr>
          <p:cNvPr descr="7.3-1.JPG" id="108" name="Google Shape;108;p16"/>
          <p:cNvPicPr preferRelativeResize="0"/>
          <p:nvPr/>
        </p:nvPicPr>
        <p:blipFill rotWithShape="1">
          <a:blip r:embed="rId3">
            <a:alphaModFix/>
          </a:blip>
          <a:srcRect b="0" l="0" r="0" t="0"/>
          <a:stretch/>
        </p:blipFill>
        <p:spPr>
          <a:xfrm>
            <a:off x="5726112" y="1371600"/>
            <a:ext cx="3422650" cy="1752600"/>
          </a:xfrm>
          <a:prstGeom prst="rect">
            <a:avLst/>
          </a:prstGeom>
          <a:noFill/>
          <a:ln>
            <a:noFill/>
          </a:ln>
        </p:spPr>
      </p:pic>
    </p:spTree>
  </p:cSld>
  <p:clrMapOvr>
    <a:masterClrMapping/>
  </p:clrMapOvr>
</p:sld>
</file>

<file path=ppt/slides/slide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2" name="Shape 112"/>
        <p:cNvGrpSpPr/>
        <p:nvPr/>
      </p:nvGrpSpPr>
      <p:grpSpPr>
        <a:xfrm>
          <a:off x="0" y="0"/>
          <a:ext cx="0" cy="0"/>
          <a:chOff x="0" y="0"/>
          <a:chExt cx="0" cy="0"/>
        </a:xfrm>
      </p:grpSpPr>
      <p:sp>
        <p:nvSpPr>
          <p:cNvPr id="113" name="Google Shape;113;p17"/>
          <p:cNvSpPr txBox="1"/>
          <p:nvPr>
            <p:ph idx="4294967295"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en-US" sz="4400" u="none" cap="none" strike="noStrike">
                <a:solidFill>
                  <a:schemeClr val="lt1"/>
                </a:solidFill>
                <a:latin typeface="Calibri"/>
                <a:ea typeface="Calibri"/>
                <a:cs typeface="Calibri"/>
                <a:sym typeface="Calibri"/>
              </a:rPr>
              <a:t>均衡（纳什均衡）－博弈的趋势</a:t>
            </a:r>
            <a:endParaRPr/>
          </a:p>
        </p:txBody>
      </p:sp>
      <p:sp>
        <p:nvSpPr>
          <p:cNvPr id="114" name="Google Shape;114;p17"/>
          <p:cNvSpPr txBox="1"/>
          <p:nvPr>
            <p:ph idx="4294967295" type="body"/>
          </p:nvPr>
        </p:nvSpPr>
        <p:spPr>
          <a:xfrm>
            <a:off x="457200" y="1600200"/>
            <a:ext cx="8153400" cy="48529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均衡：互为最佳应对的策略组</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纳什均衡定理：在考虑混合策略条件下，任何有限参与人、有限纯策略的博弈都存在均衡</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一般来讲，找到均衡是很困难的，但在某些限定条件下可能有系统化方法</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例如，双人双（纯）策略</a:t>
            </a:r>
            <a:endParaRPr/>
          </a:p>
          <a:p>
            <a:pPr indent="-457200" lvl="2" marL="1371600" marR="0" rtl="0" algn="l">
              <a:lnSpc>
                <a:spcPct val="100000"/>
              </a:lnSpc>
              <a:spcBef>
                <a:spcPts val="480"/>
              </a:spcBef>
              <a:spcAft>
                <a:spcPts val="0"/>
              </a:spcAft>
              <a:buClr>
                <a:schemeClr val="lt1"/>
              </a:buClr>
              <a:buSzPts val="2400"/>
              <a:buFont typeface="Calibri"/>
              <a:buAutoNum type="arabicPeriod"/>
            </a:pPr>
            <a:r>
              <a:rPr b="0" i="0" lang="en-US" sz="2400" u="none" cap="none" strike="noStrike">
                <a:solidFill>
                  <a:schemeClr val="lt1"/>
                </a:solidFill>
                <a:latin typeface="Arial"/>
                <a:ea typeface="Arial"/>
                <a:cs typeface="Arial"/>
                <a:sym typeface="Arial"/>
              </a:rPr>
              <a:t>检查四个策略组合是否为纯策略均衡</a:t>
            </a:r>
            <a:endParaRPr/>
          </a:p>
          <a:p>
            <a:pPr indent="-457200" lvl="2" marL="1371600" marR="0" rtl="0" algn="l">
              <a:lnSpc>
                <a:spcPct val="100000"/>
              </a:lnSpc>
              <a:spcBef>
                <a:spcPts val="480"/>
              </a:spcBef>
              <a:spcAft>
                <a:spcPts val="0"/>
              </a:spcAft>
              <a:buClr>
                <a:schemeClr val="lt1"/>
              </a:buClr>
              <a:buSzPts val="2400"/>
              <a:buFont typeface="Calibri"/>
              <a:buAutoNum type="arabicPeriod"/>
            </a:pPr>
            <a:r>
              <a:rPr b="0" i="0" lang="en-US" sz="2400" u="none" cap="none" strike="noStrike">
                <a:solidFill>
                  <a:schemeClr val="lt1"/>
                </a:solidFill>
                <a:latin typeface="Arial"/>
                <a:ea typeface="Arial"/>
                <a:cs typeface="Arial"/>
                <a:sym typeface="Arial"/>
              </a:rPr>
              <a:t>利用无差异原理试求混合策略均衡</a:t>
            </a:r>
            <a:endParaRPr/>
          </a:p>
        </p:txBody>
      </p:sp>
      <p:sp>
        <p:nvSpPr>
          <p:cNvPr id="115" name="Google Shape;115;p17"/>
          <p:cNvSpPr txBox="1"/>
          <p:nvPr/>
        </p:nvSpPr>
        <p:spPr>
          <a:xfrm>
            <a:off x="6948487" y="5084762"/>
            <a:ext cx="1944687" cy="1323975"/>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000" u="none" cap="none" strike="noStrike">
                <a:solidFill>
                  <a:schemeClr val="dk1"/>
                </a:solidFill>
                <a:latin typeface="Arial"/>
                <a:ea typeface="Arial"/>
                <a:cs typeface="Arial"/>
                <a:sym typeface="Arial"/>
              </a:rPr>
              <a:t>若（1）为空，则（2）一定有；</a:t>
            </a:r>
            <a:endParaRPr/>
          </a:p>
          <a:p>
            <a:pPr indent="0" lvl="0" marL="0" marR="0" rtl="0" algn="l">
              <a:lnSpc>
                <a:spcPct val="100000"/>
              </a:lnSpc>
              <a:spcBef>
                <a:spcPts val="0"/>
              </a:spcBef>
              <a:spcAft>
                <a:spcPts val="0"/>
              </a:spcAft>
              <a:buClr>
                <a:schemeClr val="dk1"/>
              </a:buClr>
              <a:buFont typeface="Arial"/>
              <a:buNone/>
            </a:pPr>
            <a:r>
              <a:rPr b="0" i="0" lang="en-US" sz="2000" u="none" cap="none" strike="noStrike">
                <a:solidFill>
                  <a:schemeClr val="dk1"/>
                </a:solidFill>
                <a:latin typeface="Arial"/>
                <a:ea typeface="Arial"/>
                <a:cs typeface="Arial"/>
                <a:sym typeface="Arial"/>
              </a:rPr>
              <a:t>若（1）不空，（2）也可能有</a:t>
            </a:r>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15"/>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19" name="Shape 119"/>
        <p:cNvGrpSpPr/>
        <p:nvPr/>
      </p:nvGrpSpPr>
      <p:grpSpPr>
        <a:xfrm>
          <a:off x="0" y="0"/>
          <a:ext cx="0" cy="0"/>
          <a:chOff x="0" y="0"/>
          <a:chExt cx="0" cy="0"/>
        </a:xfrm>
      </p:grpSpPr>
      <p:sp>
        <p:nvSpPr>
          <p:cNvPr id="120" name="Google Shape;120;p18"/>
          <p:cNvSpPr txBox="1"/>
          <p:nvPr>
            <p:ph idx="4294967295" type="title"/>
          </p:nvPr>
        </p:nvSpPr>
        <p:spPr>
          <a:xfrm>
            <a:off x="323850" y="274637"/>
            <a:ext cx="8640762"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en-US" sz="4400" u="none" cap="none" strike="noStrike">
                <a:solidFill>
                  <a:schemeClr val="lt1"/>
                </a:solidFill>
                <a:latin typeface="Calibri"/>
                <a:ea typeface="Calibri"/>
                <a:cs typeface="Calibri"/>
                <a:sym typeface="Calibri"/>
              </a:rPr>
              <a:t>囚徒困境（协调）博弈的特征模式</a:t>
            </a:r>
            <a:endParaRPr/>
          </a:p>
        </p:txBody>
      </p:sp>
      <p:sp>
        <p:nvSpPr>
          <p:cNvPr id="121" name="Google Shape;121;p18"/>
          <p:cNvSpPr txBox="1"/>
          <p:nvPr>
            <p:ph idx="4294967295" type="body"/>
          </p:nvPr>
        </p:nvSpPr>
        <p:spPr>
          <a:xfrm>
            <a:off x="457200" y="1600200"/>
            <a:ext cx="8686800" cy="3581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双人双策略</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对称</a:t>
            </a:r>
            <a:endParaRPr/>
          </a:p>
          <a:p>
            <a:pPr indent="-342900" lvl="0" marL="342900" marR="0" rtl="0" algn="l">
              <a:lnSpc>
                <a:spcPct val="100000"/>
              </a:lnSpc>
              <a:spcBef>
                <a:spcPts val="640"/>
              </a:spcBef>
              <a:spcAft>
                <a:spcPts val="0"/>
              </a:spcAft>
              <a:buClr>
                <a:srgbClr val="FFFF00"/>
              </a:buClr>
              <a:buSzPts val="3200"/>
              <a:buFont typeface="Arial"/>
              <a:buChar char="•"/>
            </a:pPr>
            <a:r>
              <a:rPr b="0" i="0" lang="en-US" sz="3200" u="none">
                <a:solidFill>
                  <a:srgbClr val="FFFF00"/>
                </a:solidFill>
                <a:latin typeface="Arial"/>
                <a:ea typeface="Arial"/>
                <a:cs typeface="Arial"/>
                <a:sym typeface="Arial"/>
              </a:rPr>
              <a:t>均衡出现在双方采用某一种相同的策略</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对应社会最优的策略组不是均衡，因为参与人之一有动机改变策略</a:t>
            </a:r>
            <a:endParaRPr/>
          </a:p>
        </p:txBody>
      </p:sp>
      <p:pic>
        <p:nvPicPr>
          <p:cNvPr descr="7.3-1.JPG" id="122" name="Google Shape;122;p18"/>
          <p:cNvPicPr preferRelativeResize="0"/>
          <p:nvPr/>
        </p:nvPicPr>
        <p:blipFill rotWithShape="1">
          <a:blip r:embed="rId3">
            <a:alphaModFix/>
          </a:blip>
          <a:srcRect b="0" l="0" r="0" t="0"/>
          <a:stretch/>
        </p:blipFill>
        <p:spPr>
          <a:xfrm>
            <a:off x="4716462" y="4475162"/>
            <a:ext cx="4403725" cy="2255837"/>
          </a:xfrm>
          <a:prstGeom prst="rect">
            <a:avLst/>
          </a:prstGeom>
          <a:noFill/>
          <a:ln>
            <a:noFill/>
          </a:ln>
        </p:spPr>
      </p:pic>
    </p:spTree>
  </p:cSld>
  <p:clrMapOvr>
    <a:masterClrMapping/>
  </p:clrMapOvr>
</p:sld>
</file>

<file path=ppt/slides/slide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26" name="Shape 126"/>
        <p:cNvGrpSpPr/>
        <p:nvPr/>
      </p:nvGrpSpPr>
      <p:grpSpPr>
        <a:xfrm>
          <a:off x="0" y="0"/>
          <a:ext cx="0" cy="0"/>
          <a:chOff x="0" y="0"/>
          <a:chExt cx="0" cy="0"/>
        </a:xfrm>
      </p:grpSpPr>
      <p:sp>
        <p:nvSpPr>
          <p:cNvPr id="127" name="Google Shape;127;p19"/>
          <p:cNvSpPr txBox="1"/>
          <p:nvPr>
            <p:ph idx="4294967295"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en-US" sz="4400" u="none" cap="none" strike="noStrike">
                <a:solidFill>
                  <a:schemeClr val="lt1"/>
                </a:solidFill>
                <a:latin typeface="Calibri"/>
                <a:ea typeface="Calibri"/>
                <a:cs typeface="Calibri"/>
                <a:sym typeface="Calibri"/>
              </a:rPr>
              <a:t>鹰鸽博弈的特征模式</a:t>
            </a:r>
            <a:endParaRPr/>
          </a:p>
        </p:txBody>
      </p:sp>
      <p:sp>
        <p:nvSpPr>
          <p:cNvPr id="128" name="Google Shape;128;p19"/>
          <p:cNvSpPr txBox="1"/>
          <p:nvPr>
            <p:ph idx="4294967295" type="body"/>
          </p:nvPr>
        </p:nvSpPr>
        <p:spPr>
          <a:xfrm>
            <a:off x="457200" y="1600200"/>
            <a:ext cx="8229600" cy="29718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双人双策略</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对称</a:t>
            </a:r>
            <a:endParaRPr/>
          </a:p>
          <a:p>
            <a:pPr indent="-342900" lvl="0" marL="342900" marR="0" rtl="0" algn="l">
              <a:lnSpc>
                <a:spcPct val="100000"/>
              </a:lnSpc>
              <a:spcBef>
                <a:spcPts val="640"/>
              </a:spcBef>
              <a:spcAft>
                <a:spcPts val="0"/>
              </a:spcAft>
              <a:buClr>
                <a:srgbClr val="FFFF00"/>
              </a:buClr>
              <a:buSzPts val="3200"/>
              <a:buFont typeface="Arial"/>
              <a:buChar char="•"/>
            </a:pPr>
            <a:r>
              <a:rPr b="0" i="0" lang="en-US" sz="3200" u="none">
                <a:solidFill>
                  <a:srgbClr val="FFFF00"/>
                </a:solidFill>
                <a:latin typeface="Arial"/>
                <a:ea typeface="Arial"/>
                <a:cs typeface="Arial"/>
                <a:sym typeface="Arial"/>
              </a:rPr>
              <a:t>均衡出现在双方采用不同的策略</a:t>
            </a:r>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a:p>
            <a:pPr indent="-139700" lvl="0" marL="342900" marR="0" rtl="0" algn="l">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p:txBody>
      </p:sp>
      <p:pic>
        <p:nvPicPr>
          <p:cNvPr descr="7.3-1.JPG" id="129" name="Google Shape;129;p19"/>
          <p:cNvPicPr preferRelativeResize="0"/>
          <p:nvPr/>
        </p:nvPicPr>
        <p:blipFill rotWithShape="1">
          <a:blip r:embed="rId3">
            <a:alphaModFix/>
          </a:blip>
          <a:srcRect b="0" l="0" r="0" t="0"/>
          <a:stretch/>
        </p:blipFill>
        <p:spPr>
          <a:xfrm>
            <a:off x="3862387" y="4038600"/>
            <a:ext cx="5257800" cy="2692400"/>
          </a:xfrm>
          <a:prstGeom prst="rect">
            <a:avLst/>
          </a:prstGeom>
          <a:noFill/>
          <a:ln>
            <a:noFill/>
          </a:ln>
        </p:spPr>
      </p:pic>
    </p:spTree>
  </p:cSld>
  <p:clrMapOvr>
    <a:masterClrMapping/>
  </p:clrMapOvr>
</p:sld>
</file>

<file path=ppt/slides/slide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33" name="Shape 133"/>
        <p:cNvGrpSpPr/>
        <p:nvPr/>
      </p:nvGrpSpPr>
      <p:grpSpPr>
        <a:xfrm>
          <a:off x="0" y="0"/>
          <a:ext cx="0" cy="0"/>
          <a:chOff x="0" y="0"/>
          <a:chExt cx="0" cy="0"/>
        </a:xfrm>
      </p:grpSpPr>
      <p:sp>
        <p:nvSpPr>
          <p:cNvPr id="134" name="Google Shape;134;p20"/>
          <p:cNvSpPr txBox="1"/>
          <p:nvPr>
            <p:ph idx="4294967295" type="title"/>
          </p:nvPr>
        </p:nvSpPr>
        <p:spPr>
          <a:xfrm>
            <a:off x="304800" y="304800"/>
            <a:ext cx="84582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en-US" sz="4000" u="none" cap="none" strike="noStrike">
                <a:solidFill>
                  <a:schemeClr val="lt1"/>
                </a:solidFill>
                <a:latin typeface="Calibri"/>
                <a:ea typeface="Calibri"/>
                <a:cs typeface="Calibri"/>
                <a:sym typeface="Calibri"/>
              </a:rPr>
              <a:t>双人双策略对称博弈均衡的一般条件</a:t>
            </a:r>
            <a:endParaRPr/>
          </a:p>
        </p:txBody>
      </p:sp>
      <p:sp>
        <p:nvSpPr>
          <p:cNvPr id="135" name="Google Shape;135;p20"/>
          <p:cNvSpPr txBox="1"/>
          <p:nvPr>
            <p:ph idx="4294967295" type="body"/>
          </p:nvPr>
        </p:nvSpPr>
        <p:spPr>
          <a:xfrm>
            <a:off x="457200" y="4267200"/>
            <a:ext cx="8147050" cy="22860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若（S, S）是均衡，a,b,c,d之间的关系？</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若（S, T）是均衡，…？</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若（T, S）是均衡，…？</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若（T, T）是均衡，…？</a:t>
            </a:r>
            <a:endParaRPr/>
          </a:p>
        </p:txBody>
      </p:sp>
      <p:pic>
        <p:nvPicPr>
          <p:cNvPr descr="7.3-1.JPG" id="136" name="Google Shape;136;p20"/>
          <p:cNvPicPr preferRelativeResize="0"/>
          <p:nvPr/>
        </p:nvPicPr>
        <p:blipFill rotWithShape="1">
          <a:blip r:embed="rId3">
            <a:alphaModFix/>
          </a:blip>
          <a:srcRect b="0" l="0" r="0" t="0"/>
          <a:stretch/>
        </p:blipFill>
        <p:spPr>
          <a:xfrm>
            <a:off x="1905000" y="1447800"/>
            <a:ext cx="5257800" cy="2692400"/>
          </a:xfrm>
          <a:prstGeom prst="rect">
            <a:avLst/>
          </a:prstGeom>
          <a:noFill/>
          <a:ln>
            <a:noFill/>
          </a:ln>
        </p:spPr>
      </p:pic>
      <p:sp>
        <p:nvSpPr>
          <p:cNvPr id="137" name="Google Shape;137;p20"/>
          <p:cNvSpPr txBox="1"/>
          <p:nvPr/>
        </p:nvSpPr>
        <p:spPr>
          <a:xfrm>
            <a:off x="7885112" y="4292600"/>
            <a:ext cx="1258887" cy="579437"/>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200" u="none" cap="none" strike="noStrike">
                <a:solidFill>
                  <a:schemeClr val="dk1"/>
                </a:solidFill>
                <a:latin typeface="Arial"/>
                <a:ea typeface="Arial"/>
                <a:cs typeface="Arial"/>
                <a:sym typeface="Arial"/>
              </a:rPr>
              <a:t>a≥c</a:t>
            </a:r>
            <a:endParaRPr/>
          </a:p>
        </p:txBody>
      </p:sp>
      <p:sp>
        <p:nvSpPr>
          <p:cNvPr id="138" name="Google Shape;138;p20"/>
          <p:cNvSpPr txBox="1"/>
          <p:nvPr/>
        </p:nvSpPr>
        <p:spPr>
          <a:xfrm>
            <a:off x="5076825" y="4868862"/>
            <a:ext cx="3311525" cy="579437"/>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200" u="none" cap="none" strike="noStrike">
                <a:solidFill>
                  <a:schemeClr val="dk1"/>
                </a:solidFill>
                <a:latin typeface="Arial"/>
                <a:ea typeface="Arial"/>
                <a:cs typeface="Arial"/>
                <a:sym typeface="Arial"/>
              </a:rPr>
              <a:t>c≥a, b≥d</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3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2" name="Shape 142"/>
        <p:cNvGrpSpPr/>
        <p:nvPr/>
      </p:nvGrpSpPr>
      <p:grpSpPr>
        <a:xfrm>
          <a:off x="0" y="0"/>
          <a:ext cx="0" cy="0"/>
          <a:chOff x="0" y="0"/>
          <a:chExt cx="0" cy="0"/>
        </a:xfrm>
      </p:grpSpPr>
      <p:sp>
        <p:nvSpPr>
          <p:cNvPr id="143" name="Google Shape;143;p21"/>
          <p:cNvSpPr txBox="1"/>
          <p:nvPr>
            <p:ph idx="4294967295"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en-US" sz="4000" u="none" cap="none" strike="noStrike">
                <a:solidFill>
                  <a:schemeClr val="lt1"/>
                </a:solidFill>
                <a:latin typeface="Calibri"/>
                <a:ea typeface="Calibri"/>
                <a:cs typeface="Calibri"/>
                <a:sym typeface="Calibri"/>
              </a:rPr>
              <a:t>经常会用到“期望”的概念</a:t>
            </a:r>
            <a:endParaRPr/>
          </a:p>
        </p:txBody>
      </p:sp>
      <p:sp>
        <p:nvSpPr>
          <p:cNvPr id="144" name="Google Shape;144;p21"/>
          <p:cNvSpPr txBox="1"/>
          <p:nvPr>
            <p:ph idx="4294967295" type="body"/>
          </p:nvPr>
        </p:nvSpPr>
        <p:spPr>
          <a:xfrm>
            <a:off x="457200" y="1447800"/>
            <a:ext cx="8229600" cy="51054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一个随机的行为，会有多种（以两种为例）可能的结果（r</a:t>
            </a:r>
            <a:r>
              <a:rPr b="0" baseline="-25000" i="0" lang="en-US" sz="3200" u="none">
                <a:solidFill>
                  <a:schemeClr val="lt1"/>
                </a:solidFill>
                <a:latin typeface="Calibri"/>
                <a:ea typeface="Calibri"/>
                <a:cs typeface="Calibri"/>
                <a:sym typeface="Calibri"/>
              </a:rPr>
              <a:t>1</a:t>
            </a:r>
            <a:r>
              <a:rPr b="0" i="0" lang="en-US" sz="3200" u="none">
                <a:solidFill>
                  <a:schemeClr val="lt1"/>
                </a:solidFill>
                <a:latin typeface="Calibri"/>
                <a:ea typeface="Calibri"/>
                <a:cs typeface="Calibri"/>
                <a:sym typeface="Calibri"/>
              </a:rPr>
              <a:t>, r</a:t>
            </a:r>
            <a:r>
              <a:rPr b="0" baseline="-25000" i="0" lang="en-US" sz="3200" u="none">
                <a:solidFill>
                  <a:schemeClr val="lt1"/>
                </a:solidFill>
                <a:latin typeface="Calibri"/>
                <a:ea typeface="Calibri"/>
                <a:cs typeface="Calibri"/>
                <a:sym typeface="Calibri"/>
              </a:rPr>
              <a:t>2</a:t>
            </a:r>
            <a:r>
              <a:rPr b="0" i="0" lang="en-US" sz="3200" u="none">
                <a:solidFill>
                  <a:schemeClr val="lt1"/>
                </a:solidFill>
                <a:latin typeface="Calibri"/>
                <a:ea typeface="Calibri"/>
                <a:cs typeface="Calibri"/>
                <a:sym typeface="Calibri"/>
              </a:rPr>
              <a:t>），分别对应一个概率（p</a:t>
            </a:r>
            <a:r>
              <a:rPr b="0" baseline="-25000" i="0" lang="en-US" sz="3200" u="none">
                <a:solidFill>
                  <a:schemeClr val="lt1"/>
                </a:solidFill>
                <a:latin typeface="Calibri"/>
                <a:ea typeface="Calibri"/>
                <a:cs typeface="Calibri"/>
                <a:sym typeface="Calibri"/>
              </a:rPr>
              <a:t>1</a:t>
            </a:r>
            <a:r>
              <a:rPr b="0" i="0" lang="en-US" sz="3200" u="none">
                <a:solidFill>
                  <a:schemeClr val="lt1"/>
                </a:solidFill>
                <a:latin typeface="Calibri"/>
                <a:ea typeface="Calibri"/>
                <a:cs typeface="Calibri"/>
                <a:sym typeface="Calibri"/>
              </a:rPr>
              <a:t>, p</a:t>
            </a:r>
            <a:r>
              <a:rPr b="0" baseline="-25000" i="0" lang="en-US" sz="3200" u="none">
                <a:solidFill>
                  <a:schemeClr val="lt1"/>
                </a:solidFill>
                <a:latin typeface="Calibri"/>
                <a:ea typeface="Calibri"/>
                <a:cs typeface="Calibri"/>
                <a:sym typeface="Calibri"/>
              </a:rPr>
              <a:t>2</a:t>
            </a:r>
            <a:r>
              <a:rPr b="0" i="0" lang="en-US" sz="3200" u="none">
                <a:solidFill>
                  <a:schemeClr val="lt1"/>
                </a:solidFill>
                <a:latin typeface="Calibri"/>
                <a:ea typeface="Calibri"/>
                <a:cs typeface="Calibri"/>
                <a:sym typeface="Calibri"/>
              </a:rPr>
              <a:t>），p</a:t>
            </a:r>
            <a:r>
              <a:rPr b="0" baseline="-25000" i="0" lang="en-US" sz="3200" u="none">
                <a:solidFill>
                  <a:schemeClr val="lt1"/>
                </a:solidFill>
                <a:latin typeface="Calibri"/>
                <a:ea typeface="Calibri"/>
                <a:cs typeface="Calibri"/>
                <a:sym typeface="Calibri"/>
              </a:rPr>
              <a:t>1</a:t>
            </a:r>
            <a:r>
              <a:rPr b="0" i="0" lang="en-US" sz="3200" u="none">
                <a:solidFill>
                  <a:schemeClr val="lt1"/>
                </a:solidFill>
                <a:latin typeface="Calibri"/>
                <a:ea typeface="Calibri"/>
                <a:cs typeface="Calibri"/>
                <a:sym typeface="Calibri"/>
              </a:rPr>
              <a:t>+p</a:t>
            </a:r>
            <a:r>
              <a:rPr b="0" baseline="-25000" i="0" lang="en-US" sz="3200" u="none">
                <a:solidFill>
                  <a:schemeClr val="lt1"/>
                </a:solidFill>
                <a:latin typeface="Calibri"/>
                <a:ea typeface="Calibri"/>
                <a:cs typeface="Calibri"/>
                <a:sym typeface="Calibri"/>
              </a:rPr>
              <a:t>2</a:t>
            </a:r>
            <a:r>
              <a:rPr b="0" i="0" lang="en-US" sz="3200" u="none">
                <a:solidFill>
                  <a:schemeClr val="lt1"/>
                </a:solidFill>
                <a:latin typeface="Calibri"/>
                <a:ea typeface="Calibri"/>
                <a:cs typeface="Calibri"/>
                <a:sym typeface="Calibri"/>
              </a:rPr>
              <a:t>=1</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则这个行为的结果期望就是</a:t>
            </a:r>
            <a:endParaRPr/>
          </a:p>
          <a:p>
            <a:pPr indent="-342900" lvl="0" marL="342900" marR="0" rtl="0" algn="ctr">
              <a:lnSpc>
                <a:spcPct val="100000"/>
              </a:lnSpc>
              <a:spcBef>
                <a:spcPts val="880"/>
              </a:spcBef>
              <a:spcAft>
                <a:spcPts val="0"/>
              </a:spcAft>
              <a:buClr>
                <a:schemeClr val="lt1"/>
              </a:buClr>
              <a:buFont typeface="Arial"/>
              <a:buNone/>
            </a:pPr>
            <a:r>
              <a:rPr b="0" i="0" lang="en-US" sz="4400" u="none">
                <a:solidFill>
                  <a:schemeClr val="lt1"/>
                </a:solidFill>
                <a:latin typeface="Calibri"/>
                <a:ea typeface="Calibri"/>
                <a:cs typeface="Calibri"/>
                <a:sym typeface="Calibri"/>
              </a:rPr>
              <a:t>p</a:t>
            </a:r>
            <a:r>
              <a:rPr b="0" baseline="-25000" i="0" lang="en-US" sz="4400" u="none">
                <a:solidFill>
                  <a:schemeClr val="lt1"/>
                </a:solidFill>
                <a:latin typeface="Calibri"/>
                <a:ea typeface="Calibri"/>
                <a:cs typeface="Calibri"/>
                <a:sym typeface="Calibri"/>
              </a:rPr>
              <a:t>1</a:t>
            </a:r>
            <a:r>
              <a:rPr b="0" i="0" lang="en-US" sz="4400" u="none">
                <a:solidFill>
                  <a:schemeClr val="lt1"/>
                </a:solidFill>
                <a:latin typeface="Calibri"/>
                <a:ea typeface="Calibri"/>
                <a:cs typeface="Calibri"/>
                <a:sym typeface="Calibri"/>
              </a:rPr>
              <a:t>r</a:t>
            </a:r>
            <a:r>
              <a:rPr b="0" baseline="-25000" i="0" lang="en-US" sz="4400" u="none">
                <a:solidFill>
                  <a:schemeClr val="lt1"/>
                </a:solidFill>
                <a:latin typeface="Calibri"/>
                <a:ea typeface="Calibri"/>
                <a:cs typeface="Calibri"/>
                <a:sym typeface="Calibri"/>
              </a:rPr>
              <a:t>1</a:t>
            </a:r>
            <a:r>
              <a:rPr b="0" i="0" lang="en-US" sz="4400" u="none">
                <a:solidFill>
                  <a:schemeClr val="lt1"/>
                </a:solidFill>
                <a:latin typeface="Calibri"/>
                <a:ea typeface="Calibri"/>
                <a:cs typeface="Calibri"/>
                <a:sym typeface="Calibri"/>
              </a:rPr>
              <a:t> + p</a:t>
            </a:r>
            <a:r>
              <a:rPr b="0" baseline="-25000" i="0" lang="en-US" sz="4400" u="none">
                <a:solidFill>
                  <a:schemeClr val="lt1"/>
                </a:solidFill>
                <a:latin typeface="Calibri"/>
                <a:ea typeface="Calibri"/>
                <a:cs typeface="Calibri"/>
                <a:sym typeface="Calibri"/>
              </a:rPr>
              <a:t>2</a:t>
            </a:r>
            <a:r>
              <a:rPr b="0" i="0" lang="en-US" sz="4400" u="none">
                <a:solidFill>
                  <a:schemeClr val="lt1"/>
                </a:solidFill>
                <a:latin typeface="Calibri"/>
                <a:ea typeface="Calibri"/>
                <a:cs typeface="Calibri"/>
                <a:sym typeface="Calibri"/>
              </a:rPr>
              <a:t>r</a:t>
            </a:r>
            <a:r>
              <a:rPr b="0" baseline="-25000" i="0" lang="en-US" sz="4400" u="none">
                <a:solidFill>
                  <a:schemeClr val="lt1"/>
                </a:solidFill>
                <a:latin typeface="Calibri"/>
                <a:ea typeface="Calibri"/>
                <a:cs typeface="Calibri"/>
                <a:sym typeface="Calibri"/>
              </a:rPr>
              <a:t>2</a:t>
            </a:r>
            <a:endParaRPr/>
          </a:p>
          <a:p>
            <a:pPr indent="-342900" lvl="0" marL="342900" marR="0" rtl="0" algn="l">
              <a:lnSpc>
                <a:spcPct val="100000"/>
              </a:lnSpc>
              <a:spcBef>
                <a:spcPts val="640"/>
              </a:spcBef>
              <a:spcAft>
                <a:spcPts val="0"/>
              </a:spcAft>
              <a:buClr>
                <a:schemeClr val="dk1"/>
              </a:buClr>
              <a:buFont typeface="Arial"/>
              <a:buNone/>
            </a:pPr>
            <a:r>
              <a:t/>
            </a:r>
            <a:endParaRPr b="0" baseline="-25000" i="0" sz="3200" u="none">
              <a:solidFill>
                <a:schemeClr val="lt1"/>
              </a:solidFill>
              <a:latin typeface="Calibri"/>
              <a:ea typeface="Calibri"/>
              <a:cs typeface="Calibri"/>
              <a:sym typeface="Calibri"/>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概率常常用“比率”和“占比”来近似</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混合策略的收益：在纯策略集合上按概率分布选择的收益期望</a:t>
            </a:r>
            <a:endParaRPr/>
          </a:p>
        </p:txBody>
      </p:sp>
    </p:spTree>
  </p:cSld>
  <p:clrMapOvr>
    <a:masterClrMapping/>
  </p:clrMapOvr>
  <p:transition>
    <p:fade thruBlk="1"/>
  </p:transition>
</p:sld>
</file>

<file path=ppt/slides/slide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48" name="Shape 148"/>
        <p:cNvGrpSpPr/>
        <p:nvPr/>
      </p:nvGrpSpPr>
      <p:grpSpPr>
        <a:xfrm>
          <a:off x="0" y="0"/>
          <a:ext cx="0" cy="0"/>
          <a:chOff x="0" y="0"/>
          <a:chExt cx="0" cy="0"/>
        </a:xfrm>
      </p:grpSpPr>
      <p:sp>
        <p:nvSpPr>
          <p:cNvPr id="149" name="Google Shape;149;p22"/>
          <p:cNvSpPr txBox="1"/>
          <p:nvPr>
            <p:ph idx="4294967295" type="title"/>
          </p:nvPr>
        </p:nvSpPr>
        <p:spPr>
          <a:xfrm>
            <a:off x="468312" y="1889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en-US" sz="4000" u="none" cap="none" strike="noStrike">
                <a:solidFill>
                  <a:schemeClr val="lt1"/>
                </a:solidFill>
                <a:latin typeface="Calibri"/>
                <a:ea typeface="Calibri"/>
                <a:cs typeface="Calibri"/>
                <a:sym typeface="Calibri"/>
              </a:rPr>
              <a:t>进化博弈论：</a:t>
            </a:r>
            <a:br>
              <a:rPr b="0" i="0" lang="en-US" sz="4000" u="none" cap="none" strike="noStrike">
                <a:solidFill>
                  <a:schemeClr val="lt1"/>
                </a:solidFill>
                <a:latin typeface="Calibri"/>
                <a:ea typeface="Calibri"/>
                <a:cs typeface="Calibri"/>
                <a:sym typeface="Calibri"/>
              </a:rPr>
            </a:br>
            <a:r>
              <a:rPr b="0" i="0" lang="en-US" sz="4000" u="none" cap="none" strike="noStrike">
                <a:solidFill>
                  <a:schemeClr val="lt1"/>
                </a:solidFill>
                <a:latin typeface="Calibri"/>
                <a:ea typeface="Calibri"/>
                <a:cs typeface="Calibri"/>
                <a:sym typeface="Calibri"/>
              </a:rPr>
              <a:t>用博弈论语言讨论生物进化现象</a:t>
            </a:r>
            <a:endParaRPr/>
          </a:p>
        </p:txBody>
      </p:sp>
      <p:sp>
        <p:nvSpPr>
          <p:cNvPr id="150" name="Google Shape;150;p22"/>
          <p:cNvSpPr txBox="1"/>
          <p:nvPr>
            <p:ph idx="4294967295" type="body"/>
          </p:nvPr>
        </p:nvSpPr>
        <p:spPr>
          <a:xfrm>
            <a:off x="1042987" y="4495800"/>
            <a:ext cx="7129462" cy="1630362"/>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untitled.bmp" id="151" name="Google Shape;151;p22"/>
          <p:cNvPicPr preferRelativeResize="0"/>
          <p:nvPr/>
        </p:nvPicPr>
        <p:blipFill rotWithShape="1">
          <a:blip r:embed="rId3">
            <a:alphaModFix/>
          </a:blip>
          <a:srcRect b="0" l="0" r="0" t="0"/>
          <a:stretch/>
        </p:blipFill>
        <p:spPr>
          <a:xfrm>
            <a:off x="900112" y="1484312"/>
            <a:ext cx="7416800" cy="5126037"/>
          </a:xfrm>
          <a:prstGeom prst="rect">
            <a:avLst/>
          </a:prstGeom>
          <a:noFill/>
          <a:ln>
            <a:noFill/>
          </a:ln>
        </p:spPr>
      </p:pic>
      <p:pic>
        <p:nvPicPr>
          <p:cNvPr descr="200891812452492_2.jpg" id="152" name="Google Shape;152;p22"/>
          <p:cNvPicPr preferRelativeResize="0"/>
          <p:nvPr/>
        </p:nvPicPr>
        <p:blipFill rotWithShape="1">
          <a:blip r:embed="rId4">
            <a:alphaModFix/>
          </a:blip>
          <a:srcRect b="0" l="0" r="0" t="0"/>
          <a:stretch/>
        </p:blipFill>
        <p:spPr>
          <a:xfrm>
            <a:off x="7512050" y="1484312"/>
            <a:ext cx="1631950" cy="1368425"/>
          </a:xfrm>
          <a:prstGeom prst="rect">
            <a:avLst/>
          </a:prstGeom>
          <a:noFill/>
          <a:ln>
            <a:noFill/>
          </a:ln>
        </p:spPr>
      </p:pic>
      <p:sp>
        <p:nvSpPr>
          <p:cNvPr id="153" name="Google Shape;153;p22"/>
          <p:cNvSpPr txBox="1"/>
          <p:nvPr/>
        </p:nvSpPr>
        <p:spPr>
          <a:xfrm>
            <a:off x="0" y="3573462"/>
            <a:ext cx="9144000" cy="954087"/>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000000"/>
              </a:buClr>
              <a:buFont typeface="Arial"/>
              <a:buNone/>
            </a:pPr>
            <a:r>
              <a:rPr b="0" i="0" lang="en-US" sz="2800" u="none" cap="none" strike="noStrike">
                <a:solidFill>
                  <a:srgbClr val="000000"/>
                </a:solidFill>
                <a:latin typeface="Arial"/>
                <a:ea typeface="Arial"/>
                <a:cs typeface="Arial"/>
                <a:sym typeface="Arial"/>
              </a:rPr>
              <a:t>人们发现某些生物进化的过程（物竞天择，适者生存）也体现出博弈的某些关键特征（纳什均衡不一定是社会最优）</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15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57" name="Shape 157"/>
        <p:cNvGrpSpPr/>
        <p:nvPr/>
      </p:nvGrpSpPr>
      <p:grpSpPr>
        <a:xfrm>
          <a:off x="0" y="0"/>
          <a:ext cx="0" cy="0"/>
          <a:chOff x="0" y="0"/>
          <a:chExt cx="0" cy="0"/>
        </a:xfrm>
      </p:grpSpPr>
      <p:sp>
        <p:nvSpPr>
          <p:cNvPr id="158" name="Google Shape;158;p23"/>
          <p:cNvSpPr txBox="1"/>
          <p:nvPr>
            <p:ph idx="4294967295" type="title"/>
          </p:nvPr>
        </p:nvSpPr>
        <p:spPr>
          <a:xfrm>
            <a:off x="304800" y="274637"/>
            <a:ext cx="8610600" cy="792162"/>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Calibri"/>
              <a:buNone/>
            </a:pPr>
            <a:r>
              <a:rPr b="0" i="0" lang="en-US" sz="3600" u="none" cap="none" strike="noStrike">
                <a:solidFill>
                  <a:schemeClr val="lt1"/>
                </a:solidFill>
                <a:latin typeface="Calibri"/>
                <a:ea typeface="Calibri"/>
                <a:cs typeface="Calibri"/>
                <a:sym typeface="Calibri"/>
              </a:rPr>
              <a:t>博弈与进化博弈若干概念的一种对比理解</a:t>
            </a:r>
            <a:endParaRPr/>
          </a:p>
        </p:txBody>
      </p:sp>
      <p:sp>
        <p:nvSpPr>
          <p:cNvPr id="159" name="Google Shape;159;p23"/>
          <p:cNvSpPr txBox="1"/>
          <p:nvPr>
            <p:ph idx="4294967295" type="body"/>
          </p:nvPr>
        </p:nvSpPr>
        <p:spPr>
          <a:xfrm>
            <a:off x="152400" y="1143000"/>
            <a:ext cx="8991600" cy="55626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800"/>
              <a:buFont typeface="Arial"/>
              <a:buChar char="•"/>
            </a:pPr>
            <a:r>
              <a:rPr b="0" i="0" lang="en-US" sz="2800" u="none">
                <a:solidFill>
                  <a:schemeClr val="lt1"/>
                </a:solidFill>
                <a:latin typeface="Calibri"/>
                <a:ea typeface="Calibri"/>
                <a:cs typeface="Calibri"/>
                <a:sym typeface="Calibri"/>
              </a:rPr>
              <a:t>博弈，纯策略</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Calibri"/>
                <a:ea typeface="Calibri"/>
                <a:cs typeface="Calibri"/>
                <a:sym typeface="Calibri"/>
              </a:rPr>
              <a:t>确定性策略，直接对应的收益</a:t>
            </a:r>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a:solidFill>
                  <a:schemeClr val="lt1"/>
                </a:solidFill>
                <a:latin typeface="Calibri"/>
                <a:ea typeface="Calibri"/>
                <a:cs typeface="Calibri"/>
                <a:sym typeface="Calibri"/>
              </a:rPr>
              <a:t>博弈，混合策略</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Calibri"/>
                <a:ea typeface="Calibri"/>
                <a:cs typeface="Calibri"/>
                <a:sym typeface="Calibri"/>
              </a:rPr>
              <a:t>概率性策略，收益期望</a:t>
            </a:r>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a:solidFill>
                  <a:schemeClr val="lt1"/>
                </a:solidFill>
                <a:latin typeface="Calibri"/>
                <a:ea typeface="Calibri"/>
                <a:cs typeface="Calibri"/>
                <a:sym typeface="Calibri"/>
              </a:rPr>
              <a:t>进化博弈，纯策略</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Calibri"/>
                <a:ea typeface="Calibri"/>
                <a:cs typeface="Calibri"/>
                <a:sym typeface="Calibri"/>
              </a:rPr>
              <a:t>对于个体：确定性策略，直接收益</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Calibri"/>
                <a:ea typeface="Calibri"/>
                <a:cs typeface="Calibri"/>
                <a:sym typeface="Calibri"/>
              </a:rPr>
              <a:t>对于群体（策略）：</a:t>
            </a:r>
            <a:r>
              <a:rPr b="0" i="0" lang="en-US" sz="2400" u="none" cap="none" strike="noStrike">
                <a:solidFill>
                  <a:srgbClr val="FFFF00"/>
                </a:solidFill>
                <a:latin typeface="Calibri"/>
                <a:ea typeface="Calibri"/>
                <a:cs typeface="Calibri"/>
                <a:sym typeface="Calibri"/>
              </a:rPr>
              <a:t>适应性</a:t>
            </a:r>
            <a:r>
              <a:rPr b="0" i="0" lang="en-US" sz="2400" u="none" cap="none" strike="noStrike">
                <a:solidFill>
                  <a:schemeClr val="lt1"/>
                </a:solidFill>
                <a:latin typeface="Calibri"/>
                <a:ea typeface="Calibri"/>
                <a:cs typeface="Calibri"/>
                <a:sym typeface="Calibri"/>
              </a:rPr>
              <a:t>－其中个体与其他个体随机相遇的收益期望</a:t>
            </a:r>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a:solidFill>
                  <a:schemeClr val="lt1"/>
                </a:solidFill>
                <a:latin typeface="Calibri"/>
                <a:ea typeface="Calibri"/>
                <a:cs typeface="Calibri"/>
                <a:sym typeface="Calibri"/>
              </a:rPr>
              <a:t>进化博弈，混合策略</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Calibri"/>
                <a:ea typeface="Calibri"/>
                <a:cs typeface="Calibri"/>
                <a:sym typeface="Calibri"/>
              </a:rPr>
              <a:t>对于个体：概率性策略，收益期望</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Calibri"/>
                <a:ea typeface="Calibri"/>
                <a:cs typeface="Calibri"/>
                <a:sym typeface="Calibri"/>
              </a:rPr>
              <a:t>对于群体（策略）：适应性－其中个体与其他个体随机相遇的收益期望</a:t>
            </a:r>
            <a:endParaRPr/>
          </a:p>
        </p:txBody>
      </p:sp>
      <p:sp>
        <p:nvSpPr>
          <p:cNvPr id="160" name="Google Shape;160;p23"/>
          <p:cNvSpPr txBox="1"/>
          <p:nvPr/>
        </p:nvSpPr>
        <p:spPr>
          <a:xfrm>
            <a:off x="6553200" y="1828800"/>
            <a:ext cx="1600200" cy="830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00"/>
              </a:buClr>
              <a:buFont typeface="Calibri"/>
              <a:buNone/>
            </a:pPr>
            <a:r>
              <a:rPr b="0" i="0" lang="en-US" sz="4800" u="none" cap="none" strike="noStrike">
                <a:solidFill>
                  <a:srgbClr val="FFFF00"/>
                </a:solidFill>
                <a:latin typeface="Calibri"/>
                <a:ea typeface="Calibri"/>
                <a:cs typeface="Calibri"/>
                <a:sym typeface="Calibri"/>
              </a:rPr>
              <a:t>均衡</a:t>
            </a:r>
            <a:endParaRPr/>
          </a:p>
        </p:txBody>
      </p:sp>
      <p:sp>
        <p:nvSpPr>
          <p:cNvPr id="161" name="Google Shape;161;p23"/>
          <p:cNvSpPr txBox="1"/>
          <p:nvPr/>
        </p:nvSpPr>
        <p:spPr>
          <a:xfrm>
            <a:off x="6553200" y="4572000"/>
            <a:ext cx="2133600" cy="830262"/>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00"/>
              </a:buClr>
              <a:buFont typeface="Calibri"/>
              <a:buNone/>
            </a:pPr>
            <a:r>
              <a:rPr b="0" i="0" lang="en-US" sz="4800" u="none" cap="none" strike="noStrike">
                <a:solidFill>
                  <a:srgbClr val="FFFF00"/>
                </a:solidFill>
                <a:latin typeface="Calibri"/>
                <a:ea typeface="Calibri"/>
                <a:cs typeface="Calibri"/>
                <a:sym typeface="Calibri"/>
              </a:rPr>
              <a:t>稳定性</a:t>
            </a:r>
            <a:endParaRPr/>
          </a:p>
        </p:txBody>
      </p:sp>
    </p:spTree>
  </p:cSld>
  <p:clrMapOvr>
    <a:masterClrMapping/>
  </p:clrMapOvr>
  <p:transition>
    <p:fade thruBlk="1"/>
  </p:transition>
</p:sld>
</file>

<file path=ppt/slides/slide1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65" name="Shape 165"/>
        <p:cNvGrpSpPr/>
        <p:nvPr/>
      </p:nvGrpSpPr>
      <p:grpSpPr>
        <a:xfrm>
          <a:off x="0" y="0"/>
          <a:ext cx="0" cy="0"/>
          <a:chOff x="0" y="0"/>
          <a:chExt cx="0" cy="0"/>
        </a:xfrm>
      </p:grpSpPr>
      <p:sp>
        <p:nvSpPr>
          <p:cNvPr id="166" name="Google Shape;166;p2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进化博弈的由来</a:t>
            </a:r>
            <a:endParaRPr/>
          </a:p>
        </p:txBody>
      </p:sp>
      <p:sp>
        <p:nvSpPr>
          <p:cNvPr id="167" name="Google Shape;167;p24"/>
          <p:cNvSpPr txBox="1"/>
          <p:nvPr>
            <p:ph idx="1" type="body"/>
          </p:nvPr>
        </p:nvSpPr>
        <p:spPr>
          <a:xfrm>
            <a:off x="468312" y="1557337"/>
            <a:ext cx="8193087" cy="48609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20000"/>
              </a:lnSpc>
              <a:spcBef>
                <a:spcPts val="0"/>
              </a:spcBef>
              <a:spcAft>
                <a:spcPts val="0"/>
              </a:spcAft>
              <a:buClr>
                <a:schemeClr val="lt1"/>
              </a:buClr>
              <a:buSzPts val="3000"/>
              <a:buFont typeface="Arial"/>
              <a:buChar char="•"/>
            </a:pPr>
            <a:r>
              <a:rPr b="0" i="0" lang="en-US" sz="3000" u="none" cap="none" strike="noStrike">
                <a:solidFill>
                  <a:schemeClr val="lt1"/>
                </a:solidFill>
                <a:latin typeface="Arial"/>
                <a:ea typeface="Arial"/>
                <a:cs typeface="Arial"/>
                <a:sym typeface="Arial"/>
              </a:rPr>
              <a:t>进化论的主要观点</a:t>
            </a:r>
            <a:endParaRPr/>
          </a:p>
          <a:p>
            <a:pPr indent="-285750" lvl="1" marL="742950" marR="0" rtl="0" algn="l">
              <a:lnSpc>
                <a:spcPct val="120000"/>
              </a:lnSpc>
              <a:spcBef>
                <a:spcPts val="520"/>
              </a:spcBef>
              <a:spcAft>
                <a:spcPts val="0"/>
              </a:spcAft>
              <a:buClr>
                <a:schemeClr val="lt1"/>
              </a:buClr>
              <a:buSzPts val="2600"/>
              <a:buFont typeface="Arial"/>
              <a:buChar char="–"/>
            </a:pPr>
            <a:r>
              <a:rPr b="0" i="0" lang="en-US" sz="2600" u="none" cap="none" strike="noStrike">
                <a:solidFill>
                  <a:schemeClr val="lt1"/>
                </a:solidFill>
                <a:latin typeface="Arial"/>
                <a:ea typeface="Arial"/>
                <a:cs typeface="Arial"/>
                <a:sym typeface="Arial"/>
              </a:rPr>
              <a:t>生物体的遗传基因在很大程度上决定了它的外部特征（行为方式等），因而决定了它是否能够适应给定的环境。</a:t>
            </a:r>
            <a:endParaRPr/>
          </a:p>
          <a:p>
            <a:pPr indent="-285750" lvl="1" marL="742950" marR="0" rtl="0" algn="l">
              <a:lnSpc>
                <a:spcPct val="120000"/>
              </a:lnSpc>
              <a:spcBef>
                <a:spcPts val="520"/>
              </a:spcBef>
              <a:spcAft>
                <a:spcPts val="0"/>
              </a:spcAft>
              <a:buClr>
                <a:schemeClr val="lt1"/>
              </a:buClr>
              <a:buSzPts val="2600"/>
              <a:buFont typeface="Arial"/>
              <a:buChar char="–"/>
            </a:pPr>
            <a:r>
              <a:rPr b="0" i="0" lang="en-US" sz="2600" u="none" cap="none" strike="noStrike">
                <a:solidFill>
                  <a:schemeClr val="lt1"/>
                </a:solidFill>
                <a:latin typeface="Arial"/>
                <a:ea typeface="Arial"/>
                <a:cs typeface="Arial"/>
                <a:sym typeface="Arial"/>
              </a:rPr>
              <a:t>生物体对环境适应性的基本表征是其繁殖能力，较强的生物体往往会繁衍较多的后代，于是该物种在生物总体中的占比增加。</a:t>
            </a:r>
            <a:endParaRPr/>
          </a:p>
          <a:p>
            <a:pPr indent="-285750" lvl="1" marL="742950" marR="0" rtl="0" algn="l">
              <a:lnSpc>
                <a:spcPct val="120000"/>
              </a:lnSpc>
              <a:spcBef>
                <a:spcPts val="520"/>
              </a:spcBef>
              <a:spcAft>
                <a:spcPts val="0"/>
              </a:spcAft>
              <a:buClr>
                <a:schemeClr val="lt1"/>
              </a:buClr>
              <a:buSzPts val="2600"/>
              <a:buFont typeface="Arial"/>
              <a:buChar char="–"/>
            </a:pPr>
            <a:r>
              <a:rPr b="0" i="0" lang="en-US" sz="2600" u="none" cap="none" strike="noStrike">
                <a:solidFill>
                  <a:schemeClr val="lt1"/>
                </a:solidFill>
                <a:latin typeface="Arial"/>
                <a:ea typeface="Arial"/>
                <a:cs typeface="Arial"/>
                <a:sym typeface="Arial"/>
              </a:rPr>
              <a:t>一个物种的成功进化取决于它其中的个体和其他个体（同种或者不同种）的互动（竞争）结果。</a:t>
            </a:r>
            <a:endParaRPr/>
          </a:p>
        </p:txBody>
      </p:sp>
    </p:spTree>
  </p:cSld>
  <p:clrMapOvr>
    <a:masterClrMapping/>
  </p:clrMapOvr>
</p:sld>
</file>

<file path=ppt/slides/slide1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1" name="Shape 171"/>
        <p:cNvGrpSpPr/>
        <p:nvPr/>
      </p:nvGrpSpPr>
      <p:grpSpPr>
        <a:xfrm>
          <a:off x="0" y="0"/>
          <a:ext cx="0" cy="0"/>
          <a:chOff x="0" y="0"/>
          <a:chExt cx="0" cy="0"/>
        </a:xfrm>
      </p:grpSpPr>
      <p:sp>
        <p:nvSpPr>
          <p:cNvPr id="172" name="Google Shape;172;p25"/>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进化博弈的由来</a:t>
            </a:r>
            <a:endParaRPr/>
          </a:p>
        </p:txBody>
      </p:sp>
      <p:sp>
        <p:nvSpPr>
          <p:cNvPr id="173" name="Google Shape;173;p25"/>
          <p:cNvSpPr txBox="1"/>
          <p:nvPr>
            <p:ph idx="1" type="body"/>
          </p:nvPr>
        </p:nvSpPr>
        <p:spPr>
          <a:xfrm>
            <a:off x="457200" y="1484312"/>
            <a:ext cx="8435975" cy="51847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cap="none" strike="noStrike">
                <a:solidFill>
                  <a:schemeClr val="lt1"/>
                </a:solidFill>
                <a:latin typeface="Calibri"/>
                <a:ea typeface="Calibri"/>
                <a:cs typeface="Calibri"/>
                <a:sym typeface="Calibri"/>
              </a:rPr>
              <a:t>1960s，从博弈论视角来解释生物进化论</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由基因决定的生物特征及行为可类比为博弈中的策略（尽管一般情况下不能选择）；</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将生物的适应性（的提高）类比为它的收益。</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cap="none" strike="noStrike">
                <a:solidFill>
                  <a:schemeClr val="lt1"/>
                </a:solidFill>
                <a:latin typeface="Calibri"/>
                <a:ea typeface="Calibri"/>
                <a:cs typeface="Calibri"/>
                <a:sym typeface="Calibri"/>
              </a:rPr>
              <a:t>J. M. Smith和G. R. Price，提出“进化稳定”的概念，标志着进化博弈论的诞生。</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John M. Smith. </a:t>
            </a:r>
            <a:r>
              <a:rPr b="0" i="1" lang="en-US" sz="2800" u="none" cap="none" strike="noStrike">
                <a:solidFill>
                  <a:schemeClr val="lt1"/>
                </a:solidFill>
                <a:latin typeface="Calibri"/>
                <a:ea typeface="Calibri"/>
                <a:cs typeface="Calibri"/>
                <a:sym typeface="Calibri"/>
              </a:rPr>
              <a:t>On Evolution</a:t>
            </a:r>
            <a:r>
              <a:rPr b="0" i="0" lang="en-US" sz="2800" u="none" cap="none" strike="noStrike">
                <a:solidFill>
                  <a:schemeClr val="lt1"/>
                </a:solidFill>
                <a:latin typeface="Calibri"/>
                <a:ea typeface="Calibri"/>
                <a:cs typeface="Calibri"/>
                <a:sym typeface="Calibri"/>
              </a:rPr>
              <a:t>. Edinburgh University Press, 1972</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J. M. Smith and G. R. Price, The Logic of Animal Conflict, </a:t>
            </a:r>
            <a:r>
              <a:rPr b="0" i="1" lang="en-US" sz="2800" u="none" cap="none" strike="noStrike">
                <a:solidFill>
                  <a:schemeClr val="lt1"/>
                </a:solidFill>
                <a:latin typeface="Calibri"/>
                <a:ea typeface="Calibri"/>
                <a:cs typeface="Calibri"/>
                <a:sym typeface="Calibri"/>
              </a:rPr>
              <a:t>Nature</a:t>
            </a:r>
            <a:r>
              <a:rPr b="0" i="0" lang="en-US" sz="2800" u="none" cap="none" strike="noStrike">
                <a:solidFill>
                  <a:schemeClr val="lt1"/>
                </a:solidFill>
                <a:latin typeface="Calibri"/>
                <a:ea typeface="Calibri"/>
                <a:cs typeface="Calibri"/>
                <a:sym typeface="Calibri"/>
              </a:rPr>
              <a:t>, 246, 15-18, 1973.</a:t>
            </a:r>
            <a:endParaRPr/>
          </a:p>
          <a:p>
            <a:pPr indent="-165100" lvl="0" marL="342900" marR="0" rtl="0" algn="l">
              <a:spcBef>
                <a:spcPts val="560"/>
              </a:spcBef>
              <a:spcAft>
                <a:spcPts val="0"/>
              </a:spcAft>
              <a:buClr>
                <a:schemeClr val="dk1"/>
              </a:buClr>
              <a:buSzPts val="2800"/>
              <a:buFont typeface="Arial"/>
              <a:buNone/>
            </a:pPr>
            <a:r>
              <a:t/>
            </a:r>
            <a:endParaRPr b="0" i="0" sz="2800" u="none" cap="none" strike="noStrike">
              <a:solidFill>
                <a:schemeClr val="lt1"/>
              </a:solidFill>
              <a:latin typeface="Calibri"/>
              <a:ea typeface="Calibri"/>
              <a:cs typeface="Calibri"/>
              <a:sym typeface="Calibri"/>
            </a:endParaRPr>
          </a:p>
        </p:txBody>
      </p:sp>
    </p:spTree>
  </p:cSld>
  <p:clrMapOvr>
    <a:masterClrMapping/>
  </p:clrMapOvr>
</p:sld>
</file>

<file path=ppt/slides/slide1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77" name="Shape 177"/>
        <p:cNvGrpSpPr/>
        <p:nvPr/>
      </p:nvGrpSpPr>
      <p:grpSpPr>
        <a:xfrm>
          <a:off x="0" y="0"/>
          <a:ext cx="0" cy="0"/>
          <a:chOff x="0" y="0"/>
          <a:chExt cx="0" cy="0"/>
        </a:xfrm>
      </p:grpSpPr>
      <p:sp>
        <p:nvSpPr>
          <p:cNvPr id="178" name="Google Shape;178;p26"/>
          <p:cNvSpPr txBox="1"/>
          <p:nvPr>
            <p:ph type="title"/>
          </p:nvPr>
        </p:nvSpPr>
        <p:spPr>
          <a:xfrm>
            <a:off x="457200" y="274637"/>
            <a:ext cx="6059487"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生物适应性与种群变异</a:t>
            </a:r>
            <a:endParaRPr/>
          </a:p>
        </p:txBody>
      </p:sp>
      <p:sp>
        <p:nvSpPr>
          <p:cNvPr id="179" name="Google Shape;179;p26"/>
          <p:cNvSpPr txBox="1"/>
          <p:nvPr>
            <p:ph idx="1" type="body"/>
          </p:nvPr>
        </p:nvSpPr>
        <p:spPr>
          <a:xfrm>
            <a:off x="539750" y="1447800"/>
            <a:ext cx="8147050" cy="44291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例子：体态大小的进化博弈</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考虑一种甲虫种群</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假设每只甲虫对给定环境的适应能力取决于</a:t>
            </a:r>
            <a:endParaRPr/>
          </a:p>
          <a:p>
            <a:pPr indent="-228600" lvl="2" marL="114300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它是否可以发现食物</a:t>
            </a:r>
            <a:endParaRPr/>
          </a:p>
          <a:p>
            <a:pPr indent="-228600" lvl="2" marL="114300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从获得的食物中有多少能转换为生物适应性</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设想一个特定的突变基因出现，使得有该基因的甲虫体型变大（或变小）。</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因此，甲虫便分成两个不同的种群——小甲虫和大甲虫。</a:t>
            </a:r>
            <a:endParaRPr/>
          </a:p>
        </p:txBody>
      </p:sp>
      <p:pic>
        <p:nvPicPr>
          <p:cNvPr descr="200891812452492_2.jpg" id="180" name="Google Shape;180;p26"/>
          <p:cNvPicPr preferRelativeResize="0"/>
          <p:nvPr/>
        </p:nvPicPr>
        <p:blipFill rotWithShape="1">
          <a:blip r:embed="rId3">
            <a:alphaModFix/>
          </a:blip>
          <a:srcRect b="0" l="0" r="0" t="0"/>
          <a:stretch/>
        </p:blipFill>
        <p:spPr>
          <a:xfrm>
            <a:off x="6427787" y="0"/>
            <a:ext cx="2716212" cy="2276475"/>
          </a:xfrm>
          <a:prstGeom prst="rect">
            <a:avLst/>
          </a:prstGeom>
          <a:noFill/>
          <a:ln>
            <a:noFill/>
          </a:ln>
        </p:spPr>
      </p:pic>
      <p:sp>
        <p:nvSpPr>
          <p:cNvPr id="181" name="Google Shape;181;p26"/>
          <p:cNvSpPr txBox="1"/>
          <p:nvPr/>
        </p:nvSpPr>
        <p:spPr>
          <a:xfrm>
            <a:off x="684212" y="5876925"/>
            <a:ext cx="7775575" cy="523875"/>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800" u="none" cap="none" strike="noStrike">
                <a:solidFill>
                  <a:schemeClr val="dk1"/>
                </a:solidFill>
                <a:latin typeface="Arial"/>
                <a:ea typeface="Arial"/>
                <a:cs typeface="Arial"/>
                <a:sym typeface="Arial"/>
              </a:rPr>
              <a:t>问：在竞争中代代繁衍，其中一种甲虫会灭绝吗？</a:t>
            </a:r>
            <a:endParaRPr/>
          </a:p>
        </p:txBody>
      </p:sp>
    </p:spTree>
  </p:cSld>
  <p:clrMapOvr>
    <a:masterClrMapping/>
  </p:clrMapOvr>
</p:sld>
</file>

<file path=ppt/slides/slide1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85" name="Shape 185"/>
        <p:cNvGrpSpPr/>
        <p:nvPr/>
      </p:nvGrpSpPr>
      <p:grpSpPr>
        <a:xfrm>
          <a:off x="0" y="0"/>
          <a:ext cx="0" cy="0"/>
          <a:chOff x="0" y="0"/>
          <a:chExt cx="0" cy="0"/>
        </a:xfrm>
      </p:grpSpPr>
      <p:sp>
        <p:nvSpPr>
          <p:cNvPr id="186" name="Google Shape;186;p2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生物适应性与新陈代谢</a:t>
            </a:r>
            <a:endParaRPr/>
          </a:p>
        </p:txBody>
      </p:sp>
      <p:sp>
        <p:nvSpPr>
          <p:cNvPr id="187" name="Google Shape;187;p27"/>
          <p:cNvSpPr txBox="1"/>
          <p:nvPr>
            <p:ph idx="1" type="body"/>
          </p:nvPr>
        </p:nvSpPr>
        <p:spPr>
          <a:xfrm>
            <a:off x="457200" y="1600200"/>
            <a:ext cx="8229600" cy="4525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rgbClr val="D34817"/>
              </a:buClr>
              <a:buSzPts val="3200"/>
              <a:buFont typeface="Arial"/>
              <a:buChar char="•"/>
            </a:pPr>
            <a:r>
              <a:rPr b="0" i="0" lang="en-US" sz="3200" u="none">
                <a:solidFill>
                  <a:schemeClr val="lt1"/>
                </a:solidFill>
                <a:latin typeface="Arial"/>
                <a:ea typeface="Arial"/>
                <a:cs typeface="Arial"/>
                <a:sym typeface="Arial"/>
              </a:rPr>
              <a:t>对于大甲虫，维持基本的新陈代谢实际上要比较困难些</a:t>
            </a:r>
            <a:endParaRPr/>
          </a:p>
          <a:p>
            <a:pPr indent="-285750" lvl="1" marL="742950" marR="0" rtl="0" algn="l">
              <a:lnSpc>
                <a:spcPct val="100000"/>
              </a:lnSpc>
              <a:spcBef>
                <a:spcPts val="560"/>
              </a:spcBef>
              <a:spcAft>
                <a:spcPts val="0"/>
              </a:spcAft>
              <a:buClr>
                <a:srgbClr val="D34817"/>
              </a:buClr>
              <a:buSzPts val="2800"/>
              <a:buFont typeface="Arial"/>
              <a:buChar char="–"/>
            </a:pPr>
            <a:r>
              <a:rPr b="0" i="0" lang="en-US" sz="2800" u="none" cap="none" strike="noStrike">
                <a:solidFill>
                  <a:schemeClr val="lt1"/>
                </a:solidFill>
                <a:latin typeface="Arial"/>
                <a:ea typeface="Arial"/>
                <a:cs typeface="Arial"/>
                <a:sym typeface="Arial"/>
              </a:rPr>
              <a:t>需要吃较多的食物才能维持较大的体态；即同样数量的食物，小甲虫从中可获得较多的收益（适应性）。</a:t>
            </a:r>
            <a:endParaRPr b="0" i="0" sz="2800" u="none" cap="none" strike="noStrike">
              <a:solidFill>
                <a:srgbClr val="FFC000"/>
              </a:solidFill>
              <a:latin typeface="Arial"/>
              <a:ea typeface="Arial"/>
              <a:cs typeface="Arial"/>
              <a:sym typeface="Arial"/>
            </a:endParaRPr>
          </a:p>
          <a:p>
            <a:pPr indent="-342900" lvl="0" marL="342900" marR="0" rtl="0" algn="l">
              <a:lnSpc>
                <a:spcPct val="100000"/>
              </a:lnSpc>
              <a:spcBef>
                <a:spcPts val="640"/>
              </a:spcBef>
              <a:spcAft>
                <a:spcPts val="0"/>
              </a:spcAft>
              <a:buClr>
                <a:srgbClr val="D34817"/>
              </a:buClr>
              <a:buSzPts val="3200"/>
              <a:buFont typeface="Arial"/>
              <a:buChar char="•"/>
            </a:pPr>
            <a:r>
              <a:rPr b="0" i="0" lang="en-US" sz="3200" u="none">
                <a:solidFill>
                  <a:schemeClr val="lt1"/>
                </a:solidFill>
                <a:latin typeface="Arial"/>
                <a:ea typeface="Arial"/>
                <a:cs typeface="Arial"/>
                <a:sym typeface="Arial"/>
              </a:rPr>
              <a:t>直观结论是：大体态变异基因使适应性减弱，会繁衍得越来越少，最后灭绝（被淘汰）。</a:t>
            </a:r>
            <a:endParaRPr/>
          </a:p>
          <a:p>
            <a:pPr indent="-342900" lvl="0" marL="342900" marR="0" rtl="0" algn="l">
              <a:lnSpc>
                <a:spcPct val="100000"/>
              </a:lnSpc>
              <a:spcBef>
                <a:spcPts val="640"/>
              </a:spcBef>
              <a:spcAft>
                <a:spcPts val="0"/>
              </a:spcAft>
              <a:buClr>
                <a:srgbClr val="D34817"/>
              </a:buClr>
              <a:buSzPts val="3200"/>
              <a:buFont typeface="Arial"/>
              <a:buChar char="•"/>
            </a:pPr>
            <a:r>
              <a:rPr b="0" i="0" lang="en-US" sz="3200" u="none">
                <a:solidFill>
                  <a:srgbClr val="FFFF00"/>
                </a:solidFill>
                <a:latin typeface="Arial"/>
                <a:ea typeface="Arial"/>
                <a:cs typeface="Arial"/>
                <a:sym typeface="Arial"/>
              </a:rPr>
              <a:t>然而事实真的是这样吗？</a:t>
            </a:r>
            <a:endParaRPr/>
          </a:p>
        </p:txBody>
      </p:sp>
    </p:spTree>
  </p:cSld>
  <p:clrMapOvr>
    <a:masterClrMapping/>
  </p:clrMapOvr>
</p:sld>
</file>

<file path=ppt/slides/slide1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1" name="Shape 191"/>
        <p:cNvGrpSpPr/>
        <p:nvPr/>
      </p:nvGrpSpPr>
      <p:grpSpPr>
        <a:xfrm>
          <a:off x="0" y="0"/>
          <a:ext cx="0" cy="0"/>
          <a:chOff x="0" y="0"/>
          <a:chExt cx="0" cy="0"/>
        </a:xfrm>
      </p:grpSpPr>
      <p:sp>
        <p:nvSpPr>
          <p:cNvPr id="192" name="Google Shape;192;p28"/>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互动（竞争）与生物适应性</a:t>
            </a:r>
            <a:endParaRPr/>
          </a:p>
        </p:txBody>
      </p:sp>
      <p:sp>
        <p:nvSpPr>
          <p:cNvPr id="193" name="Google Shape;193;p28"/>
          <p:cNvSpPr txBox="1"/>
          <p:nvPr>
            <p:ph idx="1" type="body"/>
          </p:nvPr>
        </p:nvSpPr>
        <p:spPr>
          <a:xfrm>
            <a:off x="395287" y="1557337"/>
            <a:ext cx="8291512" cy="48958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20000"/>
              </a:lnSpc>
              <a:spcBef>
                <a:spcPts val="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当两只甲虫为食物争夺时，可能的情形有：</a:t>
            </a:r>
            <a:endParaRPr/>
          </a:p>
          <a:p>
            <a:pPr indent="-285750" lvl="1" marL="742950" marR="0" rtl="0" algn="l">
              <a:lnSpc>
                <a:spcPct val="12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如果它们大小相同，它们会平分同样的食物</a:t>
            </a:r>
            <a:endParaRPr/>
          </a:p>
          <a:p>
            <a:pPr indent="-285750" lvl="1" marL="742950" marR="0" rtl="0" algn="l">
              <a:lnSpc>
                <a:spcPct val="12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当一只大甲虫和一只小甲虫争夺食物，则大甲虫会得到大多数的食物</a:t>
            </a:r>
            <a:endParaRPr/>
          </a:p>
          <a:p>
            <a:pPr indent="-342900" lvl="0" marL="342900" marR="0" rtl="0" algn="l">
              <a:lnSpc>
                <a:spcPct val="12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对于同样的食物量，大甲虫在适应性上得到的益处要少，因为所得到的食物中有一部分要转化用来维持它们消耗较高的新陈代谢</a:t>
            </a:r>
            <a:endParaRPr/>
          </a:p>
        </p:txBody>
      </p:sp>
    </p:spTree>
  </p:cSld>
  <p:clrMapOvr>
    <a:masterClrMapping/>
  </p:clrMapOvr>
</p:sld>
</file>

<file path=ppt/slides/slide1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197" name="Shape 197"/>
        <p:cNvGrpSpPr/>
        <p:nvPr/>
      </p:nvGrpSpPr>
      <p:grpSpPr>
        <a:xfrm>
          <a:off x="0" y="0"/>
          <a:ext cx="0" cy="0"/>
          <a:chOff x="0" y="0"/>
          <a:chExt cx="0" cy="0"/>
        </a:xfrm>
      </p:grpSpPr>
      <p:sp>
        <p:nvSpPr>
          <p:cNvPr id="198" name="Google Shape;198;p29"/>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spcBef>
                <a:spcPts val="0"/>
              </a:spcBef>
              <a:spcAft>
                <a:spcPts val="0"/>
              </a:spcAft>
              <a:buNone/>
            </a:pPr>
            <a:r>
              <a:t/>
            </a:r>
            <a:endParaRPr b="0" i="0" sz="4400" u="none" cap="none" strike="noStrike">
              <a:solidFill>
                <a:schemeClr val="lt1"/>
              </a:solidFill>
              <a:latin typeface="Arial"/>
              <a:ea typeface="Arial"/>
              <a:cs typeface="Arial"/>
              <a:sym typeface="Arial"/>
            </a:endParaRPr>
          </a:p>
        </p:txBody>
      </p:sp>
      <p:sp>
        <p:nvSpPr>
          <p:cNvPr id="199" name="Google Shape;199;p29"/>
          <p:cNvSpPr txBox="1"/>
          <p:nvPr>
            <p:ph idx="1" type="body"/>
          </p:nvPr>
        </p:nvSpPr>
        <p:spPr>
          <a:xfrm>
            <a:off x="457200" y="5589587"/>
            <a:ext cx="8229600" cy="536575"/>
          </a:xfrm>
          <a:prstGeom prst="rect">
            <a:avLst/>
          </a:prstGeom>
          <a:noFill/>
          <a:ln>
            <a:noFill/>
          </a:ln>
        </p:spPr>
        <p:txBody>
          <a:bodyPr anchorCtr="0" anchor="t" bIns="45700" lIns="91425" spcFirstLastPara="1" rIns="91425" wrap="square" tIns="45700">
            <a:noAutofit/>
          </a:bodyPr>
          <a:lstStyle/>
          <a:p>
            <a:pPr indent="-139700" lvl="0" marL="342900" marR="0" rtl="0" algn="l">
              <a:spcBef>
                <a:spcPts val="0"/>
              </a:spcBef>
              <a:spcAft>
                <a:spcPts val="0"/>
              </a:spcAft>
              <a:buClr>
                <a:schemeClr val="dk1"/>
              </a:buClr>
              <a:buSzPts val="3200"/>
              <a:buFont typeface="Arial"/>
              <a:buNone/>
            </a:pPr>
            <a:r>
              <a:t/>
            </a:r>
            <a:endParaRPr sz="3200">
              <a:solidFill>
                <a:schemeClr val="dk1"/>
              </a:solidFill>
              <a:latin typeface="Calibri"/>
              <a:ea typeface="Calibri"/>
              <a:cs typeface="Calibri"/>
              <a:sym typeface="Calibri"/>
            </a:endParaRPr>
          </a:p>
        </p:txBody>
      </p:sp>
      <p:pic>
        <p:nvPicPr>
          <p:cNvPr descr="屏幕快照 2013-02-14 上午08.38.00.png" id="200" name="Google Shape;200;p29"/>
          <p:cNvPicPr preferRelativeResize="0"/>
          <p:nvPr/>
        </p:nvPicPr>
        <p:blipFill rotWithShape="1">
          <a:blip r:embed="rId3">
            <a:alphaModFix/>
          </a:blip>
          <a:srcRect b="0" l="0" r="0" t="0"/>
          <a:stretch/>
        </p:blipFill>
        <p:spPr>
          <a:xfrm>
            <a:off x="0" y="0"/>
            <a:ext cx="3136900" cy="2852737"/>
          </a:xfrm>
          <a:prstGeom prst="rect">
            <a:avLst/>
          </a:prstGeom>
          <a:noFill/>
          <a:ln>
            <a:noFill/>
          </a:ln>
        </p:spPr>
      </p:pic>
      <p:pic>
        <p:nvPicPr>
          <p:cNvPr descr="屏幕快照 2013-02-14 上午08.47.08.png" id="201" name="Google Shape;201;p29"/>
          <p:cNvPicPr preferRelativeResize="0"/>
          <p:nvPr/>
        </p:nvPicPr>
        <p:blipFill rotWithShape="1">
          <a:blip r:embed="rId4">
            <a:alphaModFix/>
          </a:blip>
          <a:srcRect b="0" l="0" r="0" t="0"/>
          <a:stretch/>
        </p:blipFill>
        <p:spPr>
          <a:xfrm>
            <a:off x="6011862" y="26987"/>
            <a:ext cx="2624137" cy="2822575"/>
          </a:xfrm>
          <a:prstGeom prst="rect">
            <a:avLst/>
          </a:prstGeom>
          <a:noFill/>
          <a:ln>
            <a:noFill/>
          </a:ln>
        </p:spPr>
      </p:pic>
      <p:pic>
        <p:nvPicPr>
          <p:cNvPr descr="屏幕快照 2013-02-14 上午08.38.00.png" id="202" name="Google Shape;202;p29"/>
          <p:cNvPicPr preferRelativeResize="0"/>
          <p:nvPr/>
        </p:nvPicPr>
        <p:blipFill rotWithShape="1">
          <a:blip r:embed="rId3">
            <a:alphaModFix/>
          </a:blip>
          <a:srcRect b="0" l="0" r="0" t="0"/>
          <a:stretch/>
        </p:blipFill>
        <p:spPr>
          <a:xfrm>
            <a:off x="6061075" y="4076700"/>
            <a:ext cx="3055937" cy="2781300"/>
          </a:xfrm>
          <a:prstGeom prst="rect">
            <a:avLst/>
          </a:prstGeom>
          <a:noFill/>
          <a:ln>
            <a:noFill/>
          </a:ln>
        </p:spPr>
      </p:pic>
      <p:pic>
        <p:nvPicPr>
          <p:cNvPr descr="屏幕快照 2013-02-14 上午08.47.08.png" id="203" name="Google Shape;203;p29"/>
          <p:cNvPicPr preferRelativeResize="0"/>
          <p:nvPr/>
        </p:nvPicPr>
        <p:blipFill rotWithShape="1">
          <a:blip r:embed="rId4">
            <a:alphaModFix/>
          </a:blip>
          <a:srcRect b="0" l="0" r="0" t="0"/>
          <a:stretch/>
        </p:blipFill>
        <p:spPr>
          <a:xfrm>
            <a:off x="539750" y="4076700"/>
            <a:ext cx="2584450" cy="2781300"/>
          </a:xfrm>
          <a:prstGeom prst="rect">
            <a:avLst/>
          </a:prstGeom>
          <a:noFill/>
          <a:ln>
            <a:noFill/>
          </a:ln>
        </p:spPr>
      </p:pic>
      <p:cxnSp>
        <p:nvCxnSpPr>
          <p:cNvPr id="204" name="Google Shape;204;p29"/>
          <p:cNvCxnSpPr/>
          <p:nvPr/>
        </p:nvCxnSpPr>
        <p:spPr>
          <a:xfrm>
            <a:off x="3276600" y="2852737"/>
            <a:ext cx="2590800" cy="1296987"/>
          </a:xfrm>
          <a:prstGeom prst="straightConnector1">
            <a:avLst/>
          </a:prstGeom>
          <a:noFill/>
          <a:ln cap="flat" cmpd="sng" w="38100">
            <a:solidFill>
              <a:srgbClr val="FFFF00"/>
            </a:solidFill>
            <a:prstDash val="solid"/>
            <a:miter lim="8000"/>
            <a:headEnd len="sm" w="sm" type="none"/>
            <a:tailEnd len="sm" w="sm" type="none"/>
          </a:ln>
          <a:effectLst>
            <a:outerShdw blurRad="63500" dir="5400000" dist="20000">
              <a:srgbClr val="808080">
                <a:alpha val="37647"/>
              </a:srgbClr>
            </a:outerShdw>
          </a:effectLst>
        </p:spPr>
      </p:cxnSp>
      <p:cxnSp>
        <p:nvCxnSpPr>
          <p:cNvPr id="205" name="Google Shape;205;p29"/>
          <p:cNvCxnSpPr/>
          <p:nvPr/>
        </p:nvCxnSpPr>
        <p:spPr>
          <a:xfrm>
            <a:off x="3203575" y="1628775"/>
            <a:ext cx="2736850" cy="0"/>
          </a:xfrm>
          <a:prstGeom prst="straightConnector1">
            <a:avLst/>
          </a:prstGeom>
          <a:noFill/>
          <a:ln cap="flat" cmpd="sng" w="38100">
            <a:solidFill>
              <a:srgbClr val="FFFF00"/>
            </a:solidFill>
            <a:prstDash val="solid"/>
            <a:miter lim="8000"/>
            <a:headEnd len="sm" w="sm" type="none"/>
            <a:tailEnd len="sm" w="sm" type="none"/>
          </a:ln>
          <a:effectLst>
            <a:outerShdw blurRad="63500" dir="5400000" dist="20000">
              <a:srgbClr val="808080">
                <a:alpha val="37647"/>
              </a:srgbClr>
            </a:outerShdw>
          </a:effectLst>
        </p:spPr>
      </p:cxnSp>
      <p:cxnSp>
        <p:nvCxnSpPr>
          <p:cNvPr id="206" name="Google Shape;206;p29"/>
          <p:cNvCxnSpPr/>
          <p:nvPr/>
        </p:nvCxnSpPr>
        <p:spPr>
          <a:xfrm flipH="1" rot="10800000">
            <a:off x="3276600" y="2852737"/>
            <a:ext cx="2663825" cy="1296987"/>
          </a:xfrm>
          <a:prstGeom prst="straightConnector1">
            <a:avLst/>
          </a:prstGeom>
          <a:noFill/>
          <a:ln cap="flat" cmpd="sng" w="38100">
            <a:solidFill>
              <a:srgbClr val="FFFF00"/>
            </a:solidFill>
            <a:prstDash val="solid"/>
            <a:miter lim="8000"/>
            <a:headEnd len="sm" w="sm" type="none"/>
            <a:tailEnd len="sm" w="sm" type="none"/>
          </a:ln>
          <a:effectLst>
            <a:outerShdw blurRad="63500" dir="5400000" dist="20000">
              <a:srgbClr val="808080">
                <a:alpha val="37647"/>
              </a:srgbClr>
            </a:outerShdw>
          </a:effectLst>
        </p:spPr>
      </p:cxnSp>
      <p:cxnSp>
        <p:nvCxnSpPr>
          <p:cNvPr id="207" name="Google Shape;207;p29"/>
          <p:cNvCxnSpPr/>
          <p:nvPr/>
        </p:nvCxnSpPr>
        <p:spPr>
          <a:xfrm>
            <a:off x="3203575" y="5516562"/>
            <a:ext cx="2808287" cy="0"/>
          </a:xfrm>
          <a:prstGeom prst="straightConnector1">
            <a:avLst/>
          </a:prstGeom>
          <a:noFill/>
          <a:ln cap="flat" cmpd="sng" w="38100">
            <a:solidFill>
              <a:srgbClr val="FFFF00"/>
            </a:solidFill>
            <a:prstDash val="solid"/>
            <a:miter lim="8000"/>
            <a:headEnd len="sm" w="sm" type="none"/>
            <a:tailEnd len="sm" w="sm" type="none"/>
          </a:ln>
          <a:effectLst>
            <a:outerShdw blurRad="63500" dir="5400000" dist="20000">
              <a:srgbClr val="808080">
                <a:alpha val="37647"/>
              </a:srgbClr>
            </a:outerShdw>
          </a:effectLst>
        </p:spPr>
      </p:cxnSp>
      <p:cxnSp>
        <p:nvCxnSpPr>
          <p:cNvPr id="208" name="Google Shape;208;p29"/>
          <p:cNvCxnSpPr/>
          <p:nvPr/>
        </p:nvCxnSpPr>
        <p:spPr>
          <a:xfrm>
            <a:off x="7451725" y="2924175"/>
            <a:ext cx="0" cy="1081087"/>
          </a:xfrm>
          <a:prstGeom prst="straightConnector1">
            <a:avLst/>
          </a:prstGeom>
          <a:noFill/>
          <a:ln cap="flat" cmpd="sng" w="38100">
            <a:solidFill>
              <a:srgbClr val="FFFF00"/>
            </a:solidFill>
            <a:prstDash val="solid"/>
            <a:miter lim="8000"/>
            <a:headEnd len="sm" w="sm" type="none"/>
            <a:tailEnd len="sm" w="sm" type="none"/>
          </a:ln>
          <a:effectLst>
            <a:outerShdw blurRad="63500" dir="5400000" dist="20000">
              <a:srgbClr val="808080">
                <a:alpha val="37647"/>
              </a:srgbClr>
            </a:outerShdw>
          </a:effectLst>
        </p:spPr>
      </p:cxnSp>
      <p:cxnSp>
        <p:nvCxnSpPr>
          <p:cNvPr id="209" name="Google Shape;209;p29"/>
          <p:cNvCxnSpPr/>
          <p:nvPr/>
        </p:nvCxnSpPr>
        <p:spPr>
          <a:xfrm>
            <a:off x="1763712" y="2924175"/>
            <a:ext cx="0" cy="1009650"/>
          </a:xfrm>
          <a:prstGeom prst="straightConnector1">
            <a:avLst/>
          </a:prstGeom>
          <a:noFill/>
          <a:ln cap="flat" cmpd="sng" w="38100">
            <a:solidFill>
              <a:srgbClr val="FFFF00"/>
            </a:solidFill>
            <a:prstDash val="solid"/>
            <a:miter lim="8000"/>
            <a:headEnd len="sm" w="sm" type="none"/>
            <a:tailEnd len="sm" w="sm" type="none"/>
          </a:ln>
          <a:effectLst>
            <a:outerShdw blurRad="63500" dir="5400000" dist="20000">
              <a:srgbClr val="808080">
                <a:alpha val="37647"/>
              </a:srgbClr>
            </a:outerShdw>
          </a:effectLst>
        </p:spPr>
      </p:cxnSp>
      <p:sp>
        <p:nvSpPr>
          <p:cNvPr id="210" name="Google Shape;210;p29"/>
          <p:cNvSpPr txBox="1"/>
          <p:nvPr/>
        </p:nvSpPr>
        <p:spPr>
          <a:xfrm>
            <a:off x="3995737" y="2133600"/>
            <a:ext cx="1223962" cy="584200"/>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3200" u="none" cap="none" strike="noStrike">
                <a:solidFill>
                  <a:schemeClr val="dk1"/>
                </a:solidFill>
                <a:latin typeface="Arial"/>
                <a:ea typeface="Arial"/>
                <a:cs typeface="Arial"/>
                <a:sym typeface="Arial"/>
              </a:rPr>
              <a:t>食物</a:t>
            </a:r>
            <a:endParaRPr/>
          </a:p>
        </p:txBody>
      </p:sp>
      <p:sp>
        <p:nvSpPr>
          <p:cNvPr id="211" name="Google Shape;211;p29"/>
          <p:cNvSpPr txBox="1"/>
          <p:nvPr/>
        </p:nvSpPr>
        <p:spPr>
          <a:xfrm>
            <a:off x="4067175" y="4221162"/>
            <a:ext cx="1225550" cy="584200"/>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3200" u="none" cap="none" strike="noStrike">
                <a:solidFill>
                  <a:schemeClr val="dk1"/>
                </a:solidFill>
                <a:latin typeface="Arial"/>
                <a:ea typeface="Arial"/>
                <a:cs typeface="Arial"/>
                <a:sym typeface="Arial"/>
              </a:rPr>
              <a:t>争夺</a:t>
            </a:r>
            <a:endParaRPr/>
          </a:p>
        </p:txBody>
      </p:sp>
      <p:sp>
        <p:nvSpPr>
          <p:cNvPr id="212" name="Google Shape;212;p29"/>
          <p:cNvSpPr txBox="1"/>
          <p:nvPr/>
        </p:nvSpPr>
        <p:spPr>
          <a:xfrm>
            <a:off x="1908175" y="3213100"/>
            <a:ext cx="1871662" cy="584200"/>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3200" u="none" cap="none" strike="noStrike">
                <a:solidFill>
                  <a:schemeClr val="dk1"/>
                </a:solidFill>
                <a:latin typeface="Arial"/>
                <a:ea typeface="Arial"/>
                <a:cs typeface="Arial"/>
                <a:sym typeface="Arial"/>
              </a:rPr>
              <a:t>随机相遇</a:t>
            </a:r>
            <a:endParaRPr/>
          </a:p>
        </p:txBody>
      </p:sp>
      <p:sp>
        <p:nvSpPr>
          <p:cNvPr id="213" name="Google Shape;213;p29"/>
          <p:cNvSpPr txBox="1"/>
          <p:nvPr/>
        </p:nvSpPr>
        <p:spPr>
          <a:xfrm>
            <a:off x="5795962" y="3213100"/>
            <a:ext cx="1439862" cy="584200"/>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ctr">
              <a:lnSpc>
                <a:spcPct val="100000"/>
              </a:lnSpc>
              <a:spcBef>
                <a:spcPts val="0"/>
              </a:spcBef>
              <a:spcAft>
                <a:spcPts val="0"/>
              </a:spcAft>
              <a:buClr>
                <a:schemeClr val="dk1"/>
              </a:buClr>
              <a:buFont typeface="Arial"/>
              <a:buNone/>
            </a:pPr>
            <a:r>
              <a:rPr b="0" i="0" lang="en-US" sz="3200" u="none" cap="none" strike="noStrike">
                <a:solidFill>
                  <a:schemeClr val="dk1"/>
                </a:solidFill>
                <a:latin typeface="Arial"/>
                <a:ea typeface="Arial"/>
                <a:cs typeface="Arial"/>
                <a:sym typeface="Arial"/>
              </a:rPr>
              <a:t>适应性</a:t>
            </a:r>
            <a:endParaRPr/>
          </a:p>
        </p:txBody>
      </p:sp>
    </p:spTree>
  </p:cSld>
  <p:clrMapOvr>
    <a:masterClrMapping/>
  </p:clrMapOvr>
</p:sld>
</file>

<file path=ppt/slides/slide1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17" name="Shape 217"/>
        <p:cNvGrpSpPr/>
        <p:nvPr/>
      </p:nvGrpSpPr>
      <p:grpSpPr>
        <a:xfrm>
          <a:off x="0" y="0"/>
          <a:ext cx="0" cy="0"/>
          <a:chOff x="0" y="0"/>
          <a:chExt cx="0" cy="0"/>
        </a:xfrm>
      </p:grpSpPr>
      <p:sp>
        <p:nvSpPr>
          <p:cNvPr id="218" name="Google Shape;218;p3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收益矩阵</a:t>
            </a:r>
            <a:endParaRPr/>
          </a:p>
        </p:txBody>
      </p:sp>
      <p:sp>
        <p:nvSpPr>
          <p:cNvPr id="219" name="Google Shape;219;p30"/>
          <p:cNvSpPr txBox="1"/>
          <p:nvPr>
            <p:ph idx="1" type="body"/>
          </p:nvPr>
        </p:nvSpPr>
        <p:spPr>
          <a:xfrm>
            <a:off x="457200" y="1600200"/>
            <a:ext cx="8229600" cy="24765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800"/>
              <a:buFont typeface="Arial"/>
              <a:buChar char="•"/>
            </a:pPr>
            <a:r>
              <a:rPr b="0" i="0" lang="en-US" sz="2800" u="none">
                <a:solidFill>
                  <a:schemeClr val="lt1"/>
                </a:solidFill>
                <a:latin typeface="Arial"/>
                <a:ea typeface="Arial"/>
                <a:cs typeface="Arial"/>
                <a:sym typeface="Arial"/>
              </a:rPr>
              <a:t>每只甲虫从争夺到的一定量食物中获得的生物适应性（不是食物量），可看成是双人博弈中的收益。</a:t>
            </a:r>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a:solidFill>
                  <a:schemeClr val="lt1"/>
                </a:solidFill>
                <a:latin typeface="Arial"/>
                <a:ea typeface="Arial"/>
                <a:cs typeface="Arial"/>
                <a:sym typeface="Arial"/>
              </a:rPr>
              <a:t>随机碰到的一只甲虫有两种可能：大或小。将这可能性看成“策略”，假设有：</a:t>
            </a:r>
            <a:endParaRPr/>
          </a:p>
        </p:txBody>
      </p:sp>
      <p:graphicFrame>
        <p:nvGraphicFramePr>
          <p:cNvPr id="220" name="Google Shape;220;p30"/>
          <p:cNvGraphicFramePr/>
          <p:nvPr/>
        </p:nvGraphicFramePr>
        <p:xfrm>
          <a:off x="1476375" y="4149725"/>
          <a:ext cx="3000000" cy="3000000"/>
        </p:xfrm>
        <a:graphic>
          <a:graphicData uri="http://schemas.openxmlformats.org/drawingml/2006/table">
            <a:tbl>
              <a:tblPr>
                <a:noFill/>
                <a:tableStyleId>{936A14DD-8B34-4AF5-B0CB-F31E2861A7F9}</a:tableStyleId>
              </a:tblPr>
              <a:tblGrid>
                <a:gridCol w="1054100"/>
                <a:gridCol w="922325"/>
                <a:gridCol w="2106600"/>
                <a:gridCol w="2108200"/>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甲虫2</a:t>
                      </a:r>
                      <a:endParaRPr/>
                    </a:p>
                  </a:txBody>
                  <a:tcPr marT="45700" marB="45700" marR="91425" marL="91425" anchor="ctr">
                    <a:solidFill>
                      <a:srgbClr val="FDEADA"/>
                    </a:solidFill>
                  </a:tcPr>
                </a:tc>
                <a:tc hMerge="1"/>
              </a:tr>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小的</a:t>
                      </a:r>
                      <a:endParaRPr/>
                    </a:p>
                  </a:txBody>
                  <a:tcPr marT="45700" marB="45700" marR="91425" marL="91425"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大的</a:t>
                      </a:r>
                      <a:endParaRPr/>
                    </a:p>
                  </a:txBody>
                  <a:tcPr marT="45700" marB="45700" marR="91425" marL="91425" anchor="ctr">
                    <a:lnB cap="flat" cmpd="sng" w="12700">
                      <a:solidFill>
                        <a:schemeClr val="dk1"/>
                      </a:solidFill>
                      <a:prstDash val="solid"/>
                      <a:round/>
                      <a:headEnd len="sm" w="sm" type="none"/>
                      <a:tailEnd len="sm" w="sm" type="none"/>
                    </a:lnB>
                    <a:solidFill>
                      <a:srgbClr val="FDEADA"/>
                    </a:solidFill>
                  </a:tcPr>
                </a:tc>
              </a:tr>
              <a:tr h="615950">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甲虫1</a:t>
                      </a:r>
                      <a:endParaRPr/>
                    </a:p>
                  </a:txBody>
                  <a:tcPr marT="45700" marB="4570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小的</a:t>
                      </a:r>
                      <a:endParaRPr/>
                    </a:p>
                  </a:txBody>
                  <a:tcPr marT="45700" marB="4570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5, 5</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1, 8</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685800">
                <a:tc vMerge="1"/>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大的</a:t>
                      </a:r>
                      <a:endParaRPr/>
                    </a:p>
                  </a:txBody>
                  <a:tcPr marT="45700" marB="4570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8, 1</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3, 3</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Tree>
  </p:cSld>
  <p:clrMapOvr>
    <a:masterClrMapping/>
  </p:clrMapOvr>
</p:sld>
</file>

<file path=ppt/slides/slide1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24" name="Shape 224"/>
        <p:cNvGrpSpPr/>
        <p:nvPr/>
      </p:nvGrpSpPr>
      <p:grpSpPr>
        <a:xfrm>
          <a:off x="0" y="0"/>
          <a:ext cx="0" cy="0"/>
          <a:chOff x="0" y="0"/>
          <a:chExt cx="0" cy="0"/>
        </a:xfrm>
      </p:grpSpPr>
      <p:sp>
        <p:nvSpPr>
          <p:cNvPr id="225" name="Google Shape;225;p31"/>
          <p:cNvSpPr txBox="1"/>
          <p:nvPr>
            <p:ph type="title"/>
          </p:nvPr>
        </p:nvSpPr>
        <p:spPr>
          <a:xfrm>
            <a:off x="3563937" y="549275"/>
            <a:ext cx="5205412"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与经典的博弈比较</a:t>
            </a:r>
            <a:endParaRPr/>
          </a:p>
        </p:txBody>
      </p:sp>
      <p:sp>
        <p:nvSpPr>
          <p:cNvPr id="226" name="Google Shape;226;p31"/>
          <p:cNvSpPr txBox="1"/>
          <p:nvPr>
            <p:ph idx="1" type="body"/>
          </p:nvPr>
        </p:nvSpPr>
        <p:spPr>
          <a:xfrm>
            <a:off x="395287" y="2276475"/>
            <a:ext cx="8435975" cy="42481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每只甲虫的策略都是由遗传基因硬性决定的</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“策略选择”的概念在此是缺失的</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因此以策略选择为基础的纳什均衡思想在此没有直接的对应</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但人们发展出一个平行的概念 －－“进化稳定策略”</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一个生物种群，能够抵御外来入侵（入侵者会在进化过程中消亡）</a:t>
            </a:r>
            <a:endParaRPr/>
          </a:p>
        </p:txBody>
      </p:sp>
      <p:graphicFrame>
        <p:nvGraphicFramePr>
          <p:cNvPr id="227" name="Google Shape;227;p31"/>
          <p:cNvGraphicFramePr/>
          <p:nvPr/>
        </p:nvGraphicFramePr>
        <p:xfrm>
          <a:off x="23812" y="0"/>
          <a:ext cx="3000000" cy="3000000"/>
        </p:xfrm>
        <a:graphic>
          <a:graphicData uri="http://schemas.openxmlformats.org/drawingml/2006/table">
            <a:tbl>
              <a:tblPr>
                <a:noFill/>
                <a:tableStyleId>{936A14DD-8B34-4AF5-B0CB-F31E2861A7F9}</a:tableStyleId>
              </a:tblPr>
              <a:tblGrid>
                <a:gridCol w="587375"/>
                <a:gridCol w="588950"/>
                <a:gridCol w="1254125"/>
                <a:gridCol w="1254125"/>
              </a:tblGrid>
              <a:tr h="422275">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000" u="none">
                          <a:solidFill>
                            <a:schemeClr val="dk1"/>
                          </a:solidFill>
                          <a:latin typeface="Calibri"/>
                          <a:ea typeface="Calibri"/>
                          <a:cs typeface="Calibri"/>
                          <a:sym typeface="Calibri"/>
                        </a:rPr>
                        <a:t>甲虫2</a:t>
                      </a:r>
                      <a:endParaRPr/>
                    </a:p>
                  </a:txBody>
                  <a:tcPr marT="45700" marB="45700" marR="91425" marL="91425" anchor="ctr">
                    <a:solidFill>
                      <a:srgbClr val="FDEADA"/>
                    </a:solidFill>
                  </a:tcPr>
                </a:tc>
                <a:tc hMerge="1"/>
              </a:tr>
              <a:tr h="422275">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1600" u="none">
                          <a:solidFill>
                            <a:schemeClr val="dk1"/>
                          </a:solidFill>
                          <a:latin typeface="Calibri"/>
                          <a:ea typeface="Calibri"/>
                          <a:cs typeface="Calibri"/>
                          <a:sym typeface="Calibri"/>
                        </a:rPr>
                        <a:t>小的</a:t>
                      </a:r>
                      <a:endParaRPr/>
                    </a:p>
                  </a:txBody>
                  <a:tcPr marT="45700" marB="45700" marR="91425" marL="91425"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1600" u="none">
                          <a:solidFill>
                            <a:schemeClr val="dk1"/>
                          </a:solidFill>
                          <a:latin typeface="Calibri"/>
                          <a:ea typeface="Calibri"/>
                          <a:cs typeface="Calibri"/>
                          <a:sym typeface="Calibri"/>
                        </a:rPr>
                        <a:t>大的</a:t>
                      </a:r>
                      <a:endParaRPr/>
                    </a:p>
                  </a:txBody>
                  <a:tcPr marT="45700" marB="45700" marR="91425" marL="91425" anchor="ctr">
                    <a:lnB cap="flat" cmpd="sng" w="12700">
                      <a:solidFill>
                        <a:schemeClr val="dk1"/>
                      </a:solidFill>
                      <a:prstDash val="solid"/>
                      <a:round/>
                      <a:headEnd len="sm" w="sm" type="none"/>
                      <a:tailEnd len="sm" w="sm" type="none"/>
                    </a:lnB>
                    <a:solidFill>
                      <a:srgbClr val="FDEADA"/>
                    </a:solidFill>
                  </a:tcPr>
                </a:tc>
              </a:tr>
              <a:tr h="608000">
                <a:tc rowSpan="2">
                  <a:txBody>
                    <a:bodyPr/>
                    <a:lstStyle/>
                    <a:p>
                      <a:pPr indent="0" lvl="0" marL="0" marR="0" rtl="0" algn="ctr">
                        <a:lnSpc>
                          <a:spcPct val="100000"/>
                        </a:lnSpc>
                        <a:spcBef>
                          <a:spcPts val="0"/>
                        </a:spcBef>
                        <a:spcAft>
                          <a:spcPts val="0"/>
                        </a:spcAft>
                        <a:buClr>
                          <a:schemeClr val="dk1"/>
                        </a:buClr>
                        <a:buFont typeface="Calibri"/>
                        <a:buNone/>
                      </a:pPr>
                      <a:r>
                        <a:rPr b="1" i="0" lang="en-US" sz="2000" u="none">
                          <a:solidFill>
                            <a:schemeClr val="dk1"/>
                          </a:solidFill>
                          <a:latin typeface="Calibri"/>
                          <a:ea typeface="Calibri"/>
                          <a:cs typeface="Calibri"/>
                          <a:sym typeface="Calibri"/>
                        </a:rPr>
                        <a:t>甲虫</a:t>
                      </a:r>
                      <a:endParaRPr/>
                    </a:p>
                    <a:p>
                      <a:pPr indent="0" lvl="0" marL="0" marR="0" rtl="0" algn="ctr">
                        <a:lnSpc>
                          <a:spcPct val="100000"/>
                        </a:lnSpc>
                        <a:spcBef>
                          <a:spcPts val="0"/>
                        </a:spcBef>
                        <a:spcAft>
                          <a:spcPts val="0"/>
                        </a:spcAft>
                        <a:buClr>
                          <a:schemeClr val="dk1"/>
                        </a:buClr>
                        <a:buFont typeface="Calibri"/>
                        <a:buNone/>
                      </a:pPr>
                      <a:r>
                        <a:rPr b="1" i="0" lang="en-US" sz="2000" u="none">
                          <a:solidFill>
                            <a:schemeClr val="dk1"/>
                          </a:solidFill>
                          <a:latin typeface="Calibri"/>
                          <a:ea typeface="Calibri"/>
                          <a:cs typeface="Calibri"/>
                          <a:sym typeface="Calibri"/>
                        </a:rPr>
                        <a:t>1</a:t>
                      </a:r>
                      <a:endParaRPr/>
                    </a:p>
                  </a:txBody>
                  <a:tcPr marT="45700" marB="4570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1600" u="none">
                          <a:solidFill>
                            <a:schemeClr val="dk1"/>
                          </a:solidFill>
                          <a:latin typeface="Calibri"/>
                          <a:ea typeface="Calibri"/>
                          <a:cs typeface="Calibri"/>
                          <a:sym typeface="Calibri"/>
                        </a:rPr>
                        <a:t>小的</a:t>
                      </a:r>
                      <a:endParaRPr/>
                    </a:p>
                  </a:txBody>
                  <a:tcPr marT="45700" marB="4570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000" u="none">
                          <a:solidFill>
                            <a:schemeClr val="dk1"/>
                          </a:solidFill>
                          <a:latin typeface="Calibri"/>
                          <a:ea typeface="Calibri"/>
                          <a:cs typeface="Calibri"/>
                          <a:sym typeface="Calibri"/>
                        </a:rPr>
                        <a:t>5, 5</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000" u="none">
                          <a:solidFill>
                            <a:schemeClr val="dk1"/>
                          </a:solidFill>
                          <a:latin typeface="Calibri"/>
                          <a:ea typeface="Calibri"/>
                          <a:cs typeface="Calibri"/>
                          <a:sym typeface="Calibri"/>
                        </a:rPr>
                        <a:t>1, 8</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608000">
                <a:tc vMerge="1"/>
                <a:tc>
                  <a:txBody>
                    <a:bodyPr/>
                    <a:lstStyle/>
                    <a:p>
                      <a:pPr indent="0" lvl="0" marL="0" marR="0" rtl="0" algn="ctr">
                        <a:lnSpc>
                          <a:spcPct val="100000"/>
                        </a:lnSpc>
                        <a:spcBef>
                          <a:spcPts val="0"/>
                        </a:spcBef>
                        <a:spcAft>
                          <a:spcPts val="0"/>
                        </a:spcAft>
                        <a:buClr>
                          <a:schemeClr val="dk1"/>
                        </a:buClr>
                        <a:buFont typeface="Calibri"/>
                        <a:buNone/>
                      </a:pPr>
                      <a:r>
                        <a:rPr b="0" i="0" lang="en-US" sz="1600" u="none">
                          <a:solidFill>
                            <a:schemeClr val="dk1"/>
                          </a:solidFill>
                          <a:latin typeface="Calibri"/>
                          <a:ea typeface="Calibri"/>
                          <a:cs typeface="Calibri"/>
                          <a:sym typeface="Calibri"/>
                        </a:rPr>
                        <a:t>大的</a:t>
                      </a:r>
                      <a:endParaRPr/>
                    </a:p>
                  </a:txBody>
                  <a:tcPr marT="45700" marB="4570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000" u="none">
                          <a:solidFill>
                            <a:schemeClr val="dk1"/>
                          </a:solidFill>
                          <a:latin typeface="Calibri"/>
                          <a:ea typeface="Calibri"/>
                          <a:cs typeface="Calibri"/>
                          <a:sym typeface="Calibri"/>
                        </a:rPr>
                        <a:t>8, 1</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000" u="none">
                          <a:solidFill>
                            <a:schemeClr val="dk1"/>
                          </a:solidFill>
                          <a:latin typeface="Calibri"/>
                          <a:ea typeface="Calibri"/>
                          <a:cs typeface="Calibri"/>
                          <a:sym typeface="Calibri"/>
                        </a:rPr>
                        <a:t>3, 3</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1" name="Shape 231"/>
        <p:cNvGrpSpPr/>
        <p:nvPr/>
      </p:nvGrpSpPr>
      <p:grpSpPr>
        <a:xfrm>
          <a:off x="0" y="0"/>
          <a:ext cx="0" cy="0"/>
          <a:chOff x="0" y="0"/>
          <a:chExt cx="0" cy="0"/>
        </a:xfrm>
      </p:grpSpPr>
      <p:sp>
        <p:nvSpPr>
          <p:cNvPr id="232" name="Google Shape;232;p32"/>
          <p:cNvSpPr txBox="1"/>
          <p:nvPr>
            <p:ph type="title"/>
          </p:nvPr>
        </p:nvSpPr>
        <p:spPr>
          <a:xfrm>
            <a:off x="1547812" y="188912"/>
            <a:ext cx="6048375" cy="719137"/>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000" u="none" cap="none" strike="noStrike">
                <a:solidFill>
                  <a:schemeClr val="lt1"/>
                </a:solidFill>
                <a:latin typeface="Arial"/>
                <a:ea typeface="Arial"/>
                <a:cs typeface="Arial"/>
                <a:sym typeface="Arial"/>
              </a:rPr>
              <a:t>进化稳定策略</a:t>
            </a:r>
            <a:endParaRPr/>
          </a:p>
        </p:txBody>
      </p:sp>
      <p:sp>
        <p:nvSpPr>
          <p:cNvPr id="233" name="Google Shape;233;p32"/>
          <p:cNvSpPr txBox="1"/>
          <p:nvPr>
            <p:ph idx="1" type="body"/>
          </p:nvPr>
        </p:nvSpPr>
        <p:spPr>
          <a:xfrm>
            <a:off x="107950" y="981075"/>
            <a:ext cx="8856662" cy="56880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800"/>
              <a:buFont typeface="Arial"/>
              <a:buChar char="•"/>
            </a:pPr>
            <a:r>
              <a:rPr b="0" i="0" lang="en-US" sz="2800" u="none">
                <a:solidFill>
                  <a:schemeClr val="lt1"/>
                </a:solidFill>
                <a:latin typeface="Arial"/>
                <a:ea typeface="Arial"/>
                <a:cs typeface="Arial"/>
                <a:sym typeface="Arial"/>
              </a:rPr>
              <a:t>一个策略（基因）称为是</a:t>
            </a:r>
            <a:r>
              <a:rPr b="1" i="0" lang="en-US" sz="2800" u="none">
                <a:solidFill>
                  <a:srgbClr val="FFFF00"/>
                </a:solidFill>
                <a:latin typeface="Arial"/>
                <a:ea typeface="Arial"/>
                <a:cs typeface="Arial"/>
                <a:sym typeface="Arial"/>
              </a:rPr>
              <a:t>进化稳定</a:t>
            </a:r>
            <a:r>
              <a:rPr b="0" i="0" lang="en-US" sz="2800" u="none">
                <a:solidFill>
                  <a:schemeClr val="lt1"/>
                </a:solidFill>
                <a:latin typeface="Arial"/>
                <a:ea typeface="Arial"/>
                <a:cs typeface="Arial"/>
                <a:sym typeface="Arial"/>
              </a:rPr>
              <a:t>的，若当整个群体都采取这个策略时，其他采用不同策略的小规模       “入侵”群体经过多代遗传后最终会消亡。</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这里的基本思想也可用于讨论人们的社会行为</a:t>
            </a:r>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a:solidFill>
                  <a:schemeClr val="lt1"/>
                </a:solidFill>
                <a:latin typeface="Arial"/>
                <a:ea typeface="Arial"/>
                <a:cs typeface="Arial"/>
                <a:sym typeface="Arial"/>
              </a:rPr>
              <a:t>形式化定义</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一种生物体的适应性是指它与一个随机遇到的生物体互动（竞争）得到的收益期望</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称“策略T在x程度上（以x水平）入侵策略S”，指的是在总体中有x占比的生物体采用策略T，1-x占比采用策略S；其中</a:t>
            </a:r>
            <a:r>
              <a:rPr b="0" i="0" lang="en-US" sz="2400" u="none" cap="none" strike="noStrike">
                <a:solidFill>
                  <a:schemeClr val="lt1"/>
                </a:solidFill>
                <a:latin typeface="Calibri"/>
                <a:ea typeface="Calibri"/>
                <a:cs typeface="Calibri"/>
                <a:sym typeface="Calibri"/>
              </a:rPr>
              <a:t>0&lt;x&lt;1</a:t>
            </a:r>
            <a:r>
              <a:rPr b="0" i="0" lang="en-US" sz="2400" u="none" cap="none" strike="noStrike">
                <a:solidFill>
                  <a:schemeClr val="lt1"/>
                </a:solidFill>
                <a:latin typeface="Arial"/>
                <a:ea typeface="Arial"/>
                <a:cs typeface="Arial"/>
                <a:sym typeface="Arial"/>
              </a:rPr>
              <a:t>。</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Arial"/>
                <a:ea typeface="Arial"/>
                <a:cs typeface="Arial"/>
                <a:sym typeface="Arial"/>
              </a:rPr>
              <a:t>若</a:t>
            </a:r>
            <a:r>
              <a:rPr b="1" i="0" lang="en-US" sz="2400" u="none" cap="none" strike="noStrike">
                <a:solidFill>
                  <a:srgbClr val="FFFF00"/>
                </a:solidFill>
                <a:latin typeface="Arial"/>
                <a:ea typeface="Arial"/>
                <a:cs typeface="Arial"/>
                <a:sym typeface="Arial"/>
              </a:rPr>
              <a:t>存在</a:t>
            </a:r>
            <a:r>
              <a:rPr b="0" i="0" lang="en-US" sz="2400" u="none" cap="none" strike="noStrike">
                <a:solidFill>
                  <a:schemeClr val="lt1"/>
                </a:solidFill>
                <a:latin typeface="Arial"/>
                <a:ea typeface="Arial"/>
                <a:cs typeface="Arial"/>
                <a:sym typeface="Arial"/>
              </a:rPr>
              <a:t>一个小正数y，当任何其他策略T以</a:t>
            </a:r>
            <a:r>
              <a:rPr b="1" i="0" lang="en-US" sz="2400" u="none" cap="none" strike="noStrike">
                <a:solidFill>
                  <a:srgbClr val="FFFF00"/>
                </a:solidFill>
                <a:latin typeface="Arial"/>
                <a:ea typeface="Arial"/>
                <a:cs typeface="Arial"/>
                <a:sym typeface="Arial"/>
              </a:rPr>
              <a:t>任何</a:t>
            </a:r>
            <a:r>
              <a:rPr b="0" i="0" lang="en-US" sz="2400" u="none" cap="none" strike="noStrike">
                <a:solidFill>
                  <a:schemeClr val="lt1"/>
                </a:solidFill>
                <a:latin typeface="Calibri"/>
                <a:ea typeface="Calibri"/>
                <a:cs typeface="Calibri"/>
                <a:sym typeface="Calibri"/>
              </a:rPr>
              <a:t>x&lt;y</a:t>
            </a:r>
            <a:r>
              <a:rPr b="0" i="0" lang="en-US" sz="2400" u="none" cap="none" strike="noStrike">
                <a:solidFill>
                  <a:schemeClr val="lt1"/>
                </a:solidFill>
                <a:latin typeface="Arial"/>
                <a:ea typeface="Arial"/>
                <a:cs typeface="Arial"/>
                <a:sym typeface="Arial"/>
              </a:rPr>
              <a:t>水平入侵策略S时，采用策略S的个体的适应性严格高于采取策略T的个体，则称策略S是进化稳定的，</a:t>
            </a:r>
            <a:r>
              <a:rPr b="0" i="0" lang="en-US" sz="2400" u="none" cap="none" strike="noStrike">
                <a:solidFill>
                  <a:schemeClr val="lt1"/>
                </a:solidFill>
                <a:latin typeface="Calibri"/>
                <a:ea typeface="Calibri"/>
                <a:cs typeface="Calibri"/>
                <a:sym typeface="Calibri"/>
              </a:rPr>
              <a:t>evolutionarily stable</a:t>
            </a:r>
            <a:r>
              <a:rPr b="0" i="0" lang="en-US" sz="2400" u="none" cap="none" strike="noStrike">
                <a:solidFill>
                  <a:schemeClr val="lt1"/>
                </a:solidFill>
                <a:latin typeface="Arial"/>
                <a:ea typeface="Arial"/>
                <a:cs typeface="Arial"/>
                <a:sym typeface="Arial"/>
              </a:rPr>
              <a:t>。</a:t>
            </a:r>
            <a:endParaRPr/>
          </a:p>
          <a:p>
            <a:pPr indent="-107950" lvl="1" marL="742950" marR="0" rtl="0" algn="l">
              <a:lnSpc>
                <a:spcPct val="100000"/>
              </a:lnSpc>
              <a:spcBef>
                <a:spcPts val="560"/>
              </a:spcBef>
              <a:spcAft>
                <a:spcPts val="0"/>
              </a:spcAft>
              <a:buClr>
                <a:schemeClr val="dk1"/>
              </a:buClr>
              <a:buSzPts val="2800"/>
              <a:buFont typeface="Arial"/>
              <a:buNone/>
            </a:pPr>
            <a:r>
              <a:t/>
            </a:r>
            <a:endParaRPr b="0" i="0" sz="2800" u="none" cap="none" strike="noStrike">
              <a:solidFill>
                <a:schemeClr val="lt1"/>
              </a:solidFill>
              <a:latin typeface="Calibri"/>
              <a:ea typeface="Calibri"/>
              <a:cs typeface="Calibri"/>
              <a:sym typeface="Calibri"/>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a:p>
            <a:pPr indent="-139700" lvl="0" marL="342900" marR="0" rtl="0" algn="l">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p:txBody>
      </p:sp>
    </p:spTree>
  </p:cSld>
  <p:clrMapOvr>
    <a:masterClrMapping/>
  </p:clrMapOvr>
</p:sld>
</file>

<file path=ppt/slides/slide1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37" name="Shape 237"/>
        <p:cNvGrpSpPr/>
        <p:nvPr/>
      </p:nvGrpSpPr>
      <p:grpSpPr>
        <a:xfrm>
          <a:off x="0" y="0"/>
          <a:ext cx="0" cy="0"/>
          <a:chOff x="0" y="0"/>
          <a:chExt cx="0" cy="0"/>
        </a:xfrm>
      </p:grpSpPr>
      <p:sp>
        <p:nvSpPr>
          <p:cNvPr id="238" name="Google Shape;238;p33"/>
          <p:cNvSpPr txBox="1"/>
          <p:nvPr>
            <p:ph type="title"/>
          </p:nvPr>
        </p:nvSpPr>
        <p:spPr>
          <a:xfrm>
            <a:off x="323850" y="-17462"/>
            <a:ext cx="8516937"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3600" u="none" cap="none" strike="noStrike">
                <a:solidFill>
                  <a:schemeClr val="lt1"/>
                </a:solidFill>
                <a:latin typeface="Arial"/>
                <a:ea typeface="Arial"/>
                <a:cs typeface="Arial"/>
                <a:sym typeface="Arial"/>
              </a:rPr>
              <a:t>考察小体态是否进化稳定策略</a:t>
            </a:r>
            <a:endParaRPr/>
          </a:p>
        </p:txBody>
      </p:sp>
      <p:sp>
        <p:nvSpPr>
          <p:cNvPr id="239" name="Google Shape;239;p33"/>
          <p:cNvSpPr txBox="1"/>
          <p:nvPr>
            <p:ph idx="1" type="body"/>
          </p:nvPr>
        </p:nvSpPr>
        <p:spPr>
          <a:xfrm>
            <a:off x="395287" y="2997200"/>
            <a:ext cx="8497887" cy="37449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90000"/>
              </a:lnSpc>
              <a:spcBef>
                <a:spcPts val="0"/>
              </a:spcBef>
              <a:spcAft>
                <a:spcPts val="0"/>
              </a:spcAft>
              <a:buClr>
                <a:schemeClr val="lt1"/>
              </a:buClr>
              <a:buSzPts val="3000"/>
              <a:buFont typeface="Arial"/>
              <a:buChar char="•"/>
            </a:pPr>
            <a:r>
              <a:rPr b="0" i="0" lang="en-US" sz="3000" u="none">
                <a:solidFill>
                  <a:schemeClr val="lt1"/>
                </a:solidFill>
                <a:latin typeface="Calibri"/>
                <a:ea typeface="Calibri"/>
                <a:cs typeface="Calibri"/>
                <a:sym typeface="Calibri"/>
              </a:rPr>
              <a:t>考虑一个小正数x&lt;1，总体中有x占比的个体使用策略“大体态” ，有1-x占比的个体使用策略“小体态”。（甲虫们随机相遇争夺食物）</a:t>
            </a:r>
            <a:endParaRPr/>
          </a:p>
          <a:p>
            <a:pPr indent="-285750" lvl="1" marL="742950" marR="0" rtl="0" algn="l">
              <a:lnSpc>
                <a:spcPct val="9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一只小甲虫的收益期望是  5(1-x)+1⋅x = 5-4x</a:t>
            </a:r>
            <a:endParaRPr/>
          </a:p>
          <a:p>
            <a:pPr indent="-285750" lvl="1" marL="742950" marR="0" rtl="0" algn="l">
              <a:lnSpc>
                <a:spcPct val="9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一只大甲虫的收益期望是 8(1-x)+3⋅x = 8-5x</a:t>
            </a:r>
            <a:endParaRPr/>
          </a:p>
          <a:p>
            <a:pPr indent="-342900" lvl="0" marL="342900" marR="0" rtl="0" algn="l">
              <a:lnSpc>
                <a:spcPct val="90000"/>
              </a:lnSpc>
              <a:spcBef>
                <a:spcPts val="600"/>
              </a:spcBef>
              <a:spcAft>
                <a:spcPts val="0"/>
              </a:spcAft>
              <a:buClr>
                <a:schemeClr val="lt1"/>
              </a:buClr>
              <a:buSzPts val="3000"/>
              <a:buFont typeface="Arial"/>
              <a:buChar char="•"/>
            </a:pPr>
            <a:r>
              <a:rPr b="0" i="0" lang="en-US" sz="3000" u="none">
                <a:solidFill>
                  <a:schemeClr val="lt1"/>
                </a:solidFill>
                <a:latin typeface="Calibri"/>
                <a:ea typeface="Calibri"/>
                <a:cs typeface="Calibri"/>
                <a:sym typeface="Calibri"/>
              </a:rPr>
              <a:t>可见，不存在y，使得x&lt;y时小甲虫的期望收益超过大甲虫。因此，策略“小体态”不是进化稳定的。</a:t>
            </a:r>
            <a:endParaRPr/>
          </a:p>
          <a:p>
            <a:pPr indent="-152400" lvl="0" marL="342900" marR="0" rtl="0" algn="l">
              <a:spcBef>
                <a:spcPts val="600"/>
              </a:spcBef>
              <a:spcAft>
                <a:spcPts val="0"/>
              </a:spcAft>
              <a:buClr>
                <a:schemeClr val="dk1"/>
              </a:buClr>
              <a:buSzPts val="3000"/>
              <a:buFont typeface="Arial"/>
              <a:buNone/>
            </a:pPr>
            <a:r>
              <a:t/>
            </a:r>
            <a:endParaRPr b="0" i="0" sz="3000" u="none">
              <a:solidFill>
                <a:schemeClr val="lt1"/>
              </a:solidFill>
              <a:latin typeface="Calibri"/>
              <a:ea typeface="Calibri"/>
              <a:cs typeface="Calibri"/>
              <a:sym typeface="Calibri"/>
            </a:endParaRPr>
          </a:p>
        </p:txBody>
      </p:sp>
      <p:graphicFrame>
        <p:nvGraphicFramePr>
          <p:cNvPr id="240" name="Google Shape;240;p33"/>
          <p:cNvGraphicFramePr/>
          <p:nvPr/>
        </p:nvGraphicFramePr>
        <p:xfrm>
          <a:off x="0" y="908050"/>
          <a:ext cx="3000000" cy="3000000"/>
        </p:xfrm>
        <a:graphic>
          <a:graphicData uri="http://schemas.openxmlformats.org/drawingml/2006/table">
            <a:tbl>
              <a:tblPr>
                <a:noFill/>
                <a:tableStyleId>{936A14DD-8B34-4AF5-B0CB-F31E2861A7F9}</a:tableStyleId>
              </a:tblPr>
              <a:tblGrid>
                <a:gridCol w="1041400"/>
                <a:gridCol w="911225"/>
                <a:gridCol w="2084375"/>
                <a:gridCol w="2082800"/>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甲虫2</a:t>
                      </a:r>
                      <a:endParaRPr/>
                    </a:p>
                  </a:txBody>
                  <a:tcPr marT="45725" marB="45725" marR="91450" marL="91450" anchor="ctr">
                    <a:solidFill>
                      <a:srgbClr val="FDEADA"/>
                    </a:solidFill>
                  </a:tcPr>
                </a:tc>
                <a:tc hMerge="1"/>
              </a:tr>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小的</a:t>
                      </a:r>
                      <a:endParaRPr/>
                    </a:p>
                  </a:txBody>
                  <a:tcPr marT="45725" marB="45725" marR="91450" marL="91450"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大的</a:t>
                      </a:r>
                      <a:endParaRPr/>
                    </a:p>
                  </a:txBody>
                  <a:tcPr marT="45725" marB="45725" marR="91450" marL="91450" anchor="ctr">
                    <a:lnB cap="flat" cmpd="sng" w="12700">
                      <a:solidFill>
                        <a:schemeClr val="dk1"/>
                      </a:solidFill>
                      <a:prstDash val="solid"/>
                      <a:round/>
                      <a:headEnd len="sm" w="sm" type="none"/>
                      <a:tailEnd len="sm" w="sm" type="none"/>
                    </a:lnB>
                    <a:solidFill>
                      <a:srgbClr val="FDEADA"/>
                    </a:solidFill>
                  </a:tcPr>
                </a:tc>
              </a:tr>
              <a:tr h="488950">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甲虫1</a:t>
                      </a:r>
                      <a:endParaRPr/>
                    </a:p>
                  </a:txBody>
                  <a:tcPr marT="45725" marB="45725" marR="91450" marL="91450"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小的</a:t>
                      </a:r>
                      <a:endParaRPr/>
                    </a:p>
                  </a:txBody>
                  <a:tcPr marT="45725" marB="45725" marR="91450" marL="91450"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5, 5</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1, 8</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487350">
                <a:tc vMerge="1"/>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大的</a:t>
                      </a:r>
                      <a:endParaRPr/>
                    </a:p>
                  </a:txBody>
                  <a:tcPr marT="45725" marB="45725" marR="91450" marL="91450"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8, 1</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3, 3</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pic>
        <p:nvPicPr>
          <p:cNvPr descr="untitled.bmp" id="241" name="Google Shape;241;p33"/>
          <p:cNvPicPr preferRelativeResize="0"/>
          <p:nvPr/>
        </p:nvPicPr>
        <p:blipFill rotWithShape="1">
          <a:blip r:embed="rId3">
            <a:alphaModFix/>
          </a:blip>
          <a:srcRect b="0" l="0" r="0" t="0"/>
          <a:stretch/>
        </p:blipFill>
        <p:spPr>
          <a:xfrm>
            <a:off x="6300787" y="908050"/>
            <a:ext cx="2813050" cy="1944687"/>
          </a:xfrm>
          <a:prstGeom prst="rect">
            <a:avLst/>
          </a:prstGeom>
          <a:noFill/>
          <a:ln>
            <a:noFill/>
          </a:ln>
        </p:spPr>
      </p:pic>
      <p:sp>
        <p:nvSpPr>
          <p:cNvPr id="242" name="Google Shape;242;p33"/>
          <p:cNvSpPr txBox="1"/>
          <p:nvPr/>
        </p:nvSpPr>
        <p:spPr>
          <a:xfrm>
            <a:off x="3348037" y="1484312"/>
            <a:ext cx="647700"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(1-x)</a:t>
            </a:r>
            <a:endParaRPr/>
          </a:p>
        </p:txBody>
      </p:sp>
      <p:sp>
        <p:nvSpPr>
          <p:cNvPr id="243" name="Google Shape;243;p33"/>
          <p:cNvSpPr txBox="1"/>
          <p:nvPr/>
        </p:nvSpPr>
        <p:spPr>
          <a:xfrm>
            <a:off x="5508625" y="1484312"/>
            <a:ext cx="358775" cy="369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x</a:t>
            </a:r>
            <a:endParaRPr/>
          </a:p>
        </p:txBody>
      </p:sp>
    </p:spTree>
  </p:cSld>
  <p:clrMapOvr>
    <a:masterClrMapping/>
  </p:clrMapOvr>
</p:sld>
</file>

<file path=ppt/slides/slide2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47" name="Shape 247"/>
        <p:cNvGrpSpPr/>
        <p:nvPr/>
      </p:nvGrpSpPr>
      <p:grpSpPr>
        <a:xfrm>
          <a:off x="0" y="0"/>
          <a:ext cx="0" cy="0"/>
          <a:chOff x="0" y="0"/>
          <a:chExt cx="0" cy="0"/>
        </a:xfrm>
      </p:grpSpPr>
      <p:sp>
        <p:nvSpPr>
          <p:cNvPr id="248" name="Google Shape;248;p34"/>
          <p:cNvSpPr txBox="1"/>
          <p:nvPr>
            <p:ph type="title"/>
          </p:nvPr>
        </p:nvSpPr>
        <p:spPr>
          <a:xfrm>
            <a:off x="250825" y="0"/>
            <a:ext cx="8447087"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3600" u="none" cap="none" strike="noStrike">
                <a:solidFill>
                  <a:schemeClr val="lt1"/>
                </a:solidFill>
                <a:latin typeface="Arial"/>
                <a:ea typeface="Arial"/>
                <a:cs typeface="Arial"/>
                <a:sym typeface="Arial"/>
              </a:rPr>
              <a:t>体态博弈中的进化稳定策略：考察大体态</a:t>
            </a:r>
            <a:endParaRPr/>
          </a:p>
        </p:txBody>
      </p:sp>
      <p:sp>
        <p:nvSpPr>
          <p:cNvPr id="249" name="Google Shape;249;p34"/>
          <p:cNvSpPr txBox="1"/>
          <p:nvPr>
            <p:ph idx="1" type="body"/>
          </p:nvPr>
        </p:nvSpPr>
        <p:spPr>
          <a:xfrm>
            <a:off x="457200" y="3141662"/>
            <a:ext cx="8507412" cy="35274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考虑一个很小的正数x&lt;1，总体中有x占比为小体态，1-x占比甲虫为大体态。</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大甲虫收益期望是 8x + 3(1-x) = 3 + 5x</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小甲虫收益期望是 5x + (1-x) = 1 + 4x</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大甲虫的收益期望总是超过小甲虫的，所以，</a:t>
            </a:r>
            <a:r>
              <a:rPr b="0" i="0" lang="en-US" sz="3200" u="none">
                <a:solidFill>
                  <a:srgbClr val="FFFFFF"/>
                </a:solidFill>
                <a:latin typeface="Calibri"/>
                <a:ea typeface="Calibri"/>
                <a:cs typeface="Calibri"/>
                <a:sym typeface="Calibri"/>
              </a:rPr>
              <a:t>“大体态”是一个进化稳定策略</a:t>
            </a:r>
            <a:r>
              <a:rPr b="0" i="0" lang="en-US" sz="2800" u="none">
                <a:solidFill>
                  <a:srgbClr val="FFFFFF"/>
                </a:solidFill>
                <a:latin typeface="Calibri"/>
                <a:ea typeface="Calibri"/>
                <a:cs typeface="Calibri"/>
                <a:sym typeface="Calibri"/>
              </a:rPr>
              <a:t>。</a:t>
            </a:r>
            <a:endParaRPr/>
          </a:p>
        </p:txBody>
      </p:sp>
      <p:graphicFrame>
        <p:nvGraphicFramePr>
          <p:cNvPr id="250" name="Google Shape;250;p34"/>
          <p:cNvGraphicFramePr/>
          <p:nvPr/>
        </p:nvGraphicFramePr>
        <p:xfrm>
          <a:off x="107950" y="981075"/>
          <a:ext cx="3000000" cy="3000000"/>
        </p:xfrm>
        <a:graphic>
          <a:graphicData uri="http://schemas.openxmlformats.org/drawingml/2006/table">
            <a:tbl>
              <a:tblPr>
                <a:noFill/>
                <a:tableStyleId>{936A14DD-8B34-4AF5-B0CB-F31E2861A7F9}</a:tableStyleId>
              </a:tblPr>
              <a:tblGrid>
                <a:gridCol w="1030275"/>
                <a:gridCol w="900100"/>
                <a:gridCol w="2058975"/>
                <a:gridCol w="2058975"/>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甲虫2</a:t>
                      </a:r>
                      <a:endParaRPr/>
                    </a:p>
                  </a:txBody>
                  <a:tcPr marT="45750" marB="45750" marR="91425" marL="91425" anchor="ctr">
                    <a:solidFill>
                      <a:srgbClr val="FDEADA"/>
                    </a:solidFill>
                  </a:tcPr>
                </a:tc>
                <a:tc hMerge="1"/>
              </a:tr>
              <a:tr h="4889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小的</a:t>
                      </a:r>
                      <a:endParaRPr/>
                    </a:p>
                  </a:txBody>
                  <a:tcPr marT="45750" marB="45750" marR="91425" marL="91425"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大的</a:t>
                      </a:r>
                      <a:endParaRPr/>
                    </a:p>
                  </a:txBody>
                  <a:tcPr marT="45750" marB="45750" marR="91425" marL="91425" anchor="ctr">
                    <a:lnB cap="flat" cmpd="sng" w="12700">
                      <a:solidFill>
                        <a:schemeClr val="dk1"/>
                      </a:solidFill>
                      <a:prstDash val="solid"/>
                      <a:round/>
                      <a:headEnd len="sm" w="sm" type="none"/>
                      <a:tailEnd len="sm" w="sm" type="none"/>
                    </a:lnB>
                    <a:solidFill>
                      <a:srgbClr val="FDEADA"/>
                    </a:solidFill>
                  </a:tcPr>
                </a:tc>
              </a:tr>
              <a:tr h="487350">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甲虫1</a:t>
                      </a:r>
                      <a:endParaRPr/>
                    </a:p>
                  </a:txBody>
                  <a:tcPr marT="45750" marB="4575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小的</a:t>
                      </a:r>
                      <a:endParaRPr/>
                    </a:p>
                  </a:txBody>
                  <a:tcPr marT="45750" marB="4575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5, 5</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1, 8</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498475">
                <a:tc vMerge="1"/>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大的</a:t>
                      </a:r>
                      <a:endParaRPr/>
                    </a:p>
                  </a:txBody>
                  <a:tcPr marT="45750" marB="4575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8, 1</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3, 3</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pic>
        <p:nvPicPr>
          <p:cNvPr descr="untitled.bmp" id="251" name="Google Shape;251;p34"/>
          <p:cNvPicPr preferRelativeResize="0"/>
          <p:nvPr/>
        </p:nvPicPr>
        <p:blipFill rotWithShape="1">
          <a:blip r:embed="rId3">
            <a:alphaModFix/>
          </a:blip>
          <a:srcRect b="0" l="0" r="0" t="0"/>
          <a:stretch/>
        </p:blipFill>
        <p:spPr>
          <a:xfrm>
            <a:off x="6330950" y="981075"/>
            <a:ext cx="2813050" cy="1943100"/>
          </a:xfrm>
          <a:prstGeom prst="rect">
            <a:avLst/>
          </a:prstGeom>
          <a:noFill/>
          <a:ln>
            <a:noFill/>
          </a:ln>
        </p:spPr>
      </p:pic>
      <p:sp>
        <p:nvSpPr>
          <p:cNvPr id="252" name="Google Shape;252;p34"/>
          <p:cNvSpPr txBox="1"/>
          <p:nvPr/>
        </p:nvSpPr>
        <p:spPr>
          <a:xfrm>
            <a:off x="5435600" y="1557337"/>
            <a:ext cx="649287" cy="368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(1-x)</a:t>
            </a:r>
            <a:endParaRPr/>
          </a:p>
        </p:txBody>
      </p:sp>
      <p:sp>
        <p:nvSpPr>
          <p:cNvPr id="253" name="Google Shape;253;p34"/>
          <p:cNvSpPr txBox="1"/>
          <p:nvPr/>
        </p:nvSpPr>
        <p:spPr>
          <a:xfrm>
            <a:off x="3419475" y="1557337"/>
            <a:ext cx="360362" cy="368300"/>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1800" u="none" cap="none" strike="noStrike">
                <a:solidFill>
                  <a:schemeClr val="dk1"/>
                </a:solidFill>
                <a:latin typeface="Arial"/>
                <a:ea typeface="Arial"/>
                <a:cs typeface="Arial"/>
                <a:sym typeface="Arial"/>
              </a:rPr>
              <a:t>x</a:t>
            </a:r>
            <a:endParaRPr/>
          </a:p>
        </p:txBody>
      </p:sp>
    </p:spTree>
  </p:cSld>
  <p:clrMapOvr>
    <a:masterClrMapping/>
  </p:clrMapOvr>
</p:sld>
</file>

<file path=ppt/slides/slide2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57" name="Shape 257"/>
        <p:cNvGrpSpPr/>
        <p:nvPr/>
      </p:nvGrpSpPr>
      <p:grpSpPr>
        <a:xfrm>
          <a:off x="0" y="0"/>
          <a:ext cx="0" cy="0"/>
          <a:chOff x="0" y="0"/>
          <a:chExt cx="0" cy="0"/>
        </a:xfrm>
      </p:grpSpPr>
      <p:sp>
        <p:nvSpPr>
          <p:cNvPr id="258" name="Google Shape;258;p35"/>
          <p:cNvSpPr txBox="1"/>
          <p:nvPr>
            <p:ph type="title"/>
          </p:nvPr>
        </p:nvSpPr>
        <p:spPr>
          <a:xfrm>
            <a:off x="468312" y="260350"/>
            <a:ext cx="8229600" cy="88265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进化博弈中的“军备竞赛”</a:t>
            </a:r>
            <a:endParaRPr/>
          </a:p>
        </p:txBody>
      </p:sp>
      <p:sp>
        <p:nvSpPr>
          <p:cNvPr id="259" name="Google Shape;259;p35"/>
          <p:cNvSpPr txBox="1"/>
          <p:nvPr>
            <p:ph idx="1" type="body"/>
          </p:nvPr>
        </p:nvSpPr>
        <p:spPr>
          <a:xfrm>
            <a:off x="179387" y="1484312"/>
            <a:ext cx="8640762" cy="5040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生物学家认为在自然界中存在具有囚徒困境结构的进化博弈现象</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例如：果树高矮的竞争；植物根系的竞争</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例子：病毒之间的进化博弈（Nature，1999）</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噬菌体Φ6病毒。这种病毒感染细胞，而且产生自我复制（繁殖）所需的化学产物。</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它的一种基因变异体称为噬菌体ΦH2，自身繁殖能力较弱，但能够利用Φ6的化学产物，于是当和病毒噬菌体Φ6同时存在时，噬菌体ΦH2 在适应性方面便有明显优势。</a:t>
            </a:r>
            <a:endParaRPr/>
          </a:p>
        </p:txBody>
      </p:sp>
    </p:spTree>
  </p:cSld>
  <p:clrMapOvr>
    <a:masterClrMapping/>
  </p:clrMapOvr>
</p:sld>
</file>

<file path=ppt/slides/slide2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3" name="Shape 263"/>
        <p:cNvGrpSpPr/>
        <p:nvPr/>
      </p:nvGrpSpPr>
      <p:grpSpPr>
        <a:xfrm>
          <a:off x="0" y="0"/>
          <a:ext cx="0" cy="0"/>
          <a:chOff x="0" y="0"/>
          <a:chExt cx="0" cy="0"/>
        </a:xfrm>
      </p:grpSpPr>
      <p:sp>
        <p:nvSpPr>
          <p:cNvPr id="264" name="Google Shape;264;p36"/>
          <p:cNvSpPr txBox="1"/>
          <p:nvPr>
            <p:ph idx="1" type="body"/>
          </p:nvPr>
        </p:nvSpPr>
        <p:spPr>
          <a:xfrm>
            <a:off x="395287" y="549275"/>
            <a:ext cx="8497887" cy="5903912"/>
          </a:xfrm>
          <a:prstGeom prst="rect">
            <a:avLst/>
          </a:prstGeom>
          <a:noFill/>
          <a:ln>
            <a:noFill/>
          </a:ln>
        </p:spPr>
        <p:txBody>
          <a:bodyPr anchorCtr="0" anchor="t" bIns="45700" lIns="91425" spcFirstLastPara="1" rIns="91425" wrap="square" tIns="45700">
            <a:noAutofit/>
          </a:bodyPr>
          <a:lstStyle/>
          <a:p>
            <a:pPr indent="-342900" lvl="1" marL="342900" marR="0" rtl="0" algn="l">
              <a:lnSpc>
                <a:spcPct val="100000"/>
              </a:lnSpc>
              <a:spcBef>
                <a:spcPts val="0"/>
              </a:spcBef>
              <a:spcAft>
                <a:spcPts val="0"/>
              </a:spcAft>
              <a:buClr>
                <a:schemeClr val="lt1"/>
              </a:buClr>
              <a:buSzPts val="3200"/>
              <a:buFont typeface="Arial"/>
              <a:buChar char="•"/>
            </a:pPr>
            <a:r>
              <a:rPr b="0" i="0" lang="en-US" sz="3200" u="none" cap="none" strike="noStrike">
                <a:solidFill>
                  <a:schemeClr val="lt1"/>
                </a:solidFill>
                <a:latin typeface="Calibri"/>
                <a:ea typeface="Calibri"/>
                <a:cs typeface="Calibri"/>
                <a:sym typeface="Calibri"/>
              </a:rPr>
              <a:t>具有类似囚徒困境博弈的结构：</a:t>
            </a:r>
            <a:endParaRPr/>
          </a:p>
          <a:p>
            <a:pPr indent="-463550" lvl="2" marL="857250" marR="0" rtl="0" algn="l">
              <a:lnSpc>
                <a:spcPct val="100000"/>
              </a:lnSpc>
              <a:spcBef>
                <a:spcPts val="560"/>
              </a:spcBef>
              <a:spcAft>
                <a:spcPts val="0"/>
              </a:spcAft>
              <a:buClr>
                <a:schemeClr val="lt1"/>
              </a:buClr>
              <a:buSzPts val="2800"/>
              <a:buFont typeface="Noto Sans Symbols"/>
              <a:buChar char="−"/>
            </a:pPr>
            <a:r>
              <a:rPr b="0" i="0" lang="en-US" sz="2800" u="none" cap="none" strike="noStrike">
                <a:solidFill>
                  <a:schemeClr val="lt1"/>
                </a:solidFill>
                <a:latin typeface="Calibri"/>
                <a:ea typeface="Calibri"/>
                <a:cs typeface="Calibri"/>
                <a:sym typeface="Calibri"/>
              </a:rPr>
              <a:t>病毒有两种：Φ6和ΦH2（对应两个进化策略）</a:t>
            </a:r>
            <a:endParaRPr/>
          </a:p>
          <a:p>
            <a:pPr indent="-463550" lvl="2" marL="857250" marR="0" rtl="0" algn="l">
              <a:lnSpc>
                <a:spcPct val="100000"/>
              </a:lnSpc>
              <a:spcBef>
                <a:spcPts val="560"/>
              </a:spcBef>
              <a:spcAft>
                <a:spcPts val="0"/>
              </a:spcAft>
              <a:buClr>
                <a:schemeClr val="lt1"/>
              </a:buClr>
              <a:buSzPts val="2800"/>
              <a:buFont typeface="Noto Sans Symbols"/>
              <a:buChar char="−"/>
            </a:pPr>
            <a:r>
              <a:rPr b="0" i="0" lang="en-US" sz="2800" u="none" cap="none" strike="noStrike">
                <a:solidFill>
                  <a:schemeClr val="lt1"/>
                </a:solidFill>
                <a:latin typeface="Calibri"/>
                <a:ea typeface="Calibri"/>
                <a:cs typeface="Calibri"/>
                <a:sym typeface="Calibri"/>
              </a:rPr>
              <a:t>在一个纯Φ6种群中，病毒行为收益（自我复制的能力）会优于纯ΦH2种群的病毒；</a:t>
            </a:r>
            <a:endParaRPr/>
          </a:p>
          <a:p>
            <a:pPr indent="-463550" lvl="2" marL="857250" marR="0" rtl="0" algn="l">
              <a:lnSpc>
                <a:spcPct val="100000"/>
              </a:lnSpc>
              <a:spcBef>
                <a:spcPts val="560"/>
              </a:spcBef>
              <a:spcAft>
                <a:spcPts val="0"/>
              </a:spcAft>
              <a:buClr>
                <a:schemeClr val="lt1"/>
              </a:buClr>
              <a:buSzPts val="2800"/>
              <a:buFont typeface="Noto Sans Symbols"/>
              <a:buChar char="−"/>
            </a:pPr>
            <a:r>
              <a:rPr b="0" i="0" lang="en-US" sz="2800" u="none" cap="none" strike="noStrike">
                <a:solidFill>
                  <a:schemeClr val="lt1"/>
                </a:solidFill>
                <a:latin typeface="Calibri"/>
                <a:ea typeface="Calibri"/>
                <a:cs typeface="Calibri"/>
                <a:sym typeface="Calibri"/>
              </a:rPr>
              <a:t>但是，当病毒ΦH2与Φ6同时存在时，ΦH2的收益会比较高，甚至高于纯Φ6种群情形。</a:t>
            </a:r>
            <a:endParaRPr/>
          </a:p>
          <a:p>
            <a:pPr indent="-463550" lvl="2" marL="857250" marR="0" rtl="0" algn="l">
              <a:lnSpc>
                <a:spcPct val="100000"/>
              </a:lnSpc>
              <a:spcBef>
                <a:spcPts val="560"/>
              </a:spcBef>
              <a:spcAft>
                <a:spcPts val="0"/>
              </a:spcAft>
              <a:buClr>
                <a:schemeClr val="lt1"/>
              </a:buClr>
              <a:buSzPts val="2800"/>
              <a:buFont typeface="Noto Sans Symbols"/>
              <a:buChar char="−"/>
            </a:pPr>
            <a:r>
              <a:rPr b="0" i="0" lang="en-US" sz="2800" u="none" cap="none" strike="noStrike">
                <a:solidFill>
                  <a:schemeClr val="lt1"/>
                </a:solidFill>
                <a:latin typeface="Calibri"/>
                <a:ea typeface="Calibri"/>
                <a:cs typeface="Calibri"/>
                <a:sym typeface="Calibri"/>
              </a:rPr>
              <a:t>因此，ΦH2是进化稳定的，Φ6不是。</a:t>
            </a:r>
            <a:endParaRPr/>
          </a:p>
          <a:p>
            <a:pPr indent="-342900" lvl="1" marL="342900" marR="0" rtl="0" algn="l">
              <a:lnSpc>
                <a:spcPct val="100000"/>
              </a:lnSpc>
              <a:spcBef>
                <a:spcPts val="640"/>
              </a:spcBef>
              <a:spcAft>
                <a:spcPts val="0"/>
              </a:spcAft>
              <a:buClr>
                <a:schemeClr val="lt1"/>
              </a:buClr>
              <a:buSzPts val="3200"/>
              <a:buFont typeface="Arial"/>
              <a:buChar char="•"/>
            </a:pPr>
            <a:r>
              <a:rPr b="0" i="0" lang="en-US" sz="3200" u="none" cap="none" strike="noStrike">
                <a:solidFill>
                  <a:schemeClr val="lt1"/>
                </a:solidFill>
                <a:latin typeface="Calibri"/>
                <a:ea typeface="Calibri"/>
                <a:cs typeface="Calibri"/>
                <a:sym typeface="Calibri"/>
              </a:rPr>
              <a:t>结果就是，一旦Φ6种群中出现了少量变异ΦH2，则ΦH2病毒会越来越多，Φ6越来越少</a:t>
            </a:r>
            <a:endParaRPr/>
          </a:p>
          <a:p>
            <a:pPr indent="-463550" lvl="2" marL="857250" marR="0" rtl="0" algn="l">
              <a:lnSpc>
                <a:spcPct val="100000"/>
              </a:lnSpc>
              <a:spcBef>
                <a:spcPts val="560"/>
              </a:spcBef>
              <a:spcAft>
                <a:spcPts val="0"/>
              </a:spcAft>
              <a:buClr>
                <a:schemeClr val="lt1"/>
              </a:buClr>
              <a:buSzPts val="2800"/>
              <a:buFont typeface="Noto Sans Symbols"/>
              <a:buChar char="−"/>
            </a:pPr>
            <a:r>
              <a:rPr b="0" i="0" lang="en-US" sz="2800" u="none" cap="none" strike="noStrike">
                <a:solidFill>
                  <a:schemeClr val="lt1"/>
                </a:solidFill>
                <a:latin typeface="Calibri"/>
                <a:ea typeface="Calibri"/>
                <a:cs typeface="Calibri"/>
                <a:sym typeface="Calibri"/>
              </a:rPr>
              <a:t>换句话说，ΦH2成功入侵了Φ6</a:t>
            </a:r>
            <a:endParaRPr/>
          </a:p>
        </p:txBody>
      </p:sp>
    </p:spTree>
  </p:cSld>
  <p:clrMapOvr>
    <a:masterClrMapping/>
  </p:clrMapOvr>
</p:sld>
</file>

<file path=ppt/slides/slide2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68" name="Shape 268"/>
        <p:cNvGrpSpPr/>
        <p:nvPr/>
      </p:nvGrpSpPr>
      <p:grpSpPr>
        <a:xfrm>
          <a:off x="0" y="0"/>
          <a:ext cx="0" cy="0"/>
          <a:chOff x="0" y="0"/>
          <a:chExt cx="0" cy="0"/>
        </a:xfrm>
      </p:grpSpPr>
      <p:sp>
        <p:nvSpPr>
          <p:cNvPr id="269" name="Google Shape;269;p37"/>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病毒进化博弈的收益矩阵</a:t>
            </a:r>
            <a:endParaRPr/>
          </a:p>
        </p:txBody>
      </p:sp>
      <p:sp>
        <p:nvSpPr>
          <p:cNvPr id="270" name="Google Shape;270;p37"/>
          <p:cNvSpPr txBox="1"/>
          <p:nvPr>
            <p:ph idx="1" type="body"/>
          </p:nvPr>
        </p:nvSpPr>
        <p:spPr>
          <a:xfrm>
            <a:off x="457200" y="1600200"/>
            <a:ext cx="8435975" cy="37734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生物学家测量了两种病毒在不同条件下复制行为的相对速率（体现适应性）</a:t>
            </a:r>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a:p>
            <a:pPr indent="-139700" lvl="0" marL="342900" marR="0" rtl="0" algn="l">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p:txBody>
      </p:sp>
      <p:graphicFrame>
        <p:nvGraphicFramePr>
          <p:cNvPr id="271" name="Google Shape;271;p37"/>
          <p:cNvGraphicFramePr/>
          <p:nvPr/>
        </p:nvGraphicFramePr>
        <p:xfrm>
          <a:off x="1403350" y="3068637"/>
          <a:ext cx="3000000" cy="3000000"/>
        </p:xfrm>
        <a:graphic>
          <a:graphicData uri="http://schemas.openxmlformats.org/drawingml/2006/table">
            <a:tbl>
              <a:tblPr>
                <a:noFill/>
                <a:tableStyleId>{936A14DD-8B34-4AF5-B0CB-F31E2861A7F9}</a:tableStyleId>
              </a:tblPr>
              <a:tblGrid>
                <a:gridCol w="1030275"/>
                <a:gridCol w="900100"/>
                <a:gridCol w="2058975"/>
                <a:gridCol w="2058975"/>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病毒2</a:t>
                      </a:r>
                      <a:endParaRPr/>
                    </a:p>
                  </a:txBody>
                  <a:tcPr marT="45750" marB="45750" marR="91425" marL="91425" anchor="ctr">
                    <a:solidFill>
                      <a:srgbClr val="FDEADA"/>
                    </a:solidFill>
                  </a:tcPr>
                </a:tc>
                <a:tc hMerge="1"/>
              </a:tr>
              <a:tr h="4889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Φ6</a:t>
                      </a:r>
                      <a:endParaRPr/>
                    </a:p>
                  </a:txBody>
                  <a:tcPr marT="45750" marB="45750" marR="91425" marL="91425"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ΦH2</a:t>
                      </a:r>
                      <a:endParaRPr/>
                    </a:p>
                  </a:txBody>
                  <a:tcPr marT="45750" marB="45750" marR="91425" marL="91425" anchor="ctr">
                    <a:lnB cap="flat" cmpd="sng" w="12700">
                      <a:solidFill>
                        <a:schemeClr val="dk1"/>
                      </a:solidFill>
                      <a:prstDash val="solid"/>
                      <a:round/>
                      <a:headEnd len="sm" w="sm" type="none"/>
                      <a:tailEnd len="sm" w="sm" type="none"/>
                    </a:lnB>
                    <a:solidFill>
                      <a:srgbClr val="FDEADA"/>
                    </a:solidFill>
                  </a:tcPr>
                </a:tc>
              </a:tr>
              <a:tr h="487350">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病毒1</a:t>
                      </a:r>
                      <a:endParaRPr/>
                    </a:p>
                  </a:txBody>
                  <a:tcPr marT="45750" marB="4575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Φ6</a:t>
                      </a:r>
                      <a:endParaRPr/>
                    </a:p>
                  </a:txBody>
                  <a:tcPr marT="45750" marB="4575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1.00, 1.00</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0.65, 1.99</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498475">
                <a:tc vMerge="1"/>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ΦH2</a:t>
                      </a:r>
                      <a:endParaRPr/>
                    </a:p>
                  </a:txBody>
                  <a:tcPr marT="45750" marB="4575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1.99, 0.65</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0.83, 0.83</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
        <p:nvSpPr>
          <p:cNvPr id="272" name="Google Shape;272;p37"/>
          <p:cNvSpPr txBox="1"/>
          <p:nvPr/>
        </p:nvSpPr>
        <p:spPr>
          <a:xfrm>
            <a:off x="971550" y="5445125"/>
            <a:ext cx="7561262" cy="584200"/>
          </a:xfrm>
          <a:prstGeom prst="rect">
            <a:avLst/>
          </a:prstGeom>
          <a:solidFill>
            <a:srgbClr val="98480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00"/>
              </a:buClr>
              <a:buFont typeface="Arial"/>
              <a:buNone/>
            </a:pPr>
            <a:r>
              <a:rPr b="0" i="0" lang="en-US" sz="3200" u="none" cap="none" strike="noStrike">
                <a:solidFill>
                  <a:srgbClr val="FFFF00"/>
                </a:solidFill>
                <a:latin typeface="Arial"/>
                <a:ea typeface="Arial"/>
                <a:cs typeface="Arial"/>
                <a:sym typeface="Arial"/>
              </a:rPr>
              <a:t>理性的选择</a:t>
            </a:r>
            <a:r>
              <a:rPr b="0" i="0" lang="en-US" sz="3200" u="none" cap="none" strike="noStrike">
                <a:solidFill>
                  <a:schemeClr val="dk1"/>
                </a:solidFill>
                <a:latin typeface="Arial"/>
                <a:ea typeface="Arial"/>
                <a:cs typeface="Arial"/>
                <a:sym typeface="Arial"/>
              </a:rPr>
              <a:t>与</a:t>
            </a:r>
            <a:r>
              <a:rPr b="0" i="0" lang="en-US" sz="3200" u="none" cap="none" strike="noStrike">
                <a:solidFill>
                  <a:srgbClr val="FFFF00"/>
                </a:solidFill>
                <a:latin typeface="Arial"/>
                <a:ea typeface="Arial"/>
                <a:cs typeface="Arial"/>
                <a:sym typeface="Arial"/>
              </a:rPr>
              <a:t>进化的力量</a:t>
            </a:r>
            <a:r>
              <a:rPr b="0" i="0" lang="en-US" sz="3200" u="none" cap="none" strike="noStrike">
                <a:solidFill>
                  <a:schemeClr val="dk1"/>
                </a:solidFill>
                <a:latin typeface="Arial"/>
                <a:ea typeface="Arial"/>
                <a:cs typeface="Arial"/>
                <a:sym typeface="Arial"/>
              </a:rPr>
              <a:t>有相似的取向！</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72"/>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76" name="Shape 276"/>
        <p:cNvGrpSpPr/>
        <p:nvPr/>
      </p:nvGrpSpPr>
      <p:grpSpPr>
        <a:xfrm>
          <a:off x="0" y="0"/>
          <a:ext cx="0" cy="0"/>
          <a:chOff x="0" y="0"/>
          <a:chExt cx="0" cy="0"/>
        </a:xfrm>
      </p:grpSpPr>
      <p:sp>
        <p:nvSpPr>
          <p:cNvPr id="277" name="Google Shape;277;p38"/>
          <p:cNvSpPr txBox="1"/>
          <p:nvPr>
            <p:ph type="title"/>
          </p:nvPr>
        </p:nvSpPr>
        <p:spPr>
          <a:xfrm>
            <a:off x="468312" y="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进化稳定策略的一般描述</a:t>
            </a:r>
            <a:endParaRPr/>
          </a:p>
        </p:txBody>
      </p:sp>
      <p:sp>
        <p:nvSpPr>
          <p:cNvPr id="278" name="Google Shape;278;p38"/>
          <p:cNvSpPr txBox="1"/>
          <p:nvPr>
            <p:ph idx="1" type="body"/>
          </p:nvPr>
        </p:nvSpPr>
        <p:spPr>
          <a:xfrm>
            <a:off x="323850" y="3141662"/>
            <a:ext cx="8640762" cy="37163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600"/>
              <a:buFont typeface="Arial"/>
              <a:buChar char="•"/>
            </a:pPr>
            <a:r>
              <a:rPr b="0" i="0" lang="en-US" sz="2600" u="none">
                <a:solidFill>
                  <a:schemeClr val="lt1"/>
                </a:solidFill>
                <a:latin typeface="Calibri"/>
                <a:ea typeface="Calibri"/>
                <a:cs typeface="Calibri"/>
                <a:sym typeface="Calibri"/>
              </a:rPr>
              <a:t>如何用a，b，c，d写出S是进化稳定的条件？</a:t>
            </a:r>
            <a:endParaRPr/>
          </a:p>
          <a:p>
            <a:pPr indent="-342900" lvl="0" marL="342900" marR="0" rtl="0" algn="l">
              <a:lnSpc>
                <a:spcPct val="100000"/>
              </a:lnSpc>
              <a:spcBef>
                <a:spcPts val="520"/>
              </a:spcBef>
              <a:spcAft>
                <a:spcPts val="0"/>
              </a:spcAft>
              <a:buClr>
                <a:schemeClr val="lt1"/>
              </a:buClr>
              <a:buSzPts val="2600"/>
              <a:buFont typeface="Arial"/>
              <a:buChar char="•"/>
            </a:pPr>
            <a:r>
              <a:rPr b="0" i="0" lang="en-US" sz="2600" u="none">
                <a:solidFill>
                  <a:schemeClr val="lt1"/>
                </a:solidFill>
                <a:latin typeface="Calibri"/>
                <a:ea typeface="Calibri"/>
                <a:cs typeface="Calibri"/>
                <a:sym typeface="Calibri"/>
              </a:rPr>
              <a:t>设对于一个很小的正数x&lt;1，总体中有1-x部分使用策略S，有x部分使用策略T</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Calibri"/>
                <a:ea typeface="Calibri"/>
                <a:cs typeface="Calibri"/>
                <a:sym typeface="Calibri"/>
              </a:rPr>
              <a:t>采取S策略的期望收益：a(1-x)+bx</a:t>
            </a:r>
            <a:endParaRPr/>
          </a:p>
          <a:p>
            <a:pPr indent="-285750" lvl="1" marL="742950" marR="0" rtl="0" algn="l">
              <a:lnSpc>
                <a:spcPct val="100000"/>
              </a:lnSpc>
              <a:spcBef>
                <a:spcPts val="480"/>
              </a:spcBef>
              <a:spcAft>
                <a:spcPts val="0"/>
              </a:spcAft>
              <a:buClr>
                <a:schemeClr val="lt1"/>
              </a:buClr>
              <a:buSzPts val="2400"/>
              <a:buFont typeface="Arial"/>
              <a:buChar char="–"/>
            </a:pPr>
            <a:r>
              <a:rPr b="0" i="0" lang="en-US" sz="2400" u="none" cap="none" strike="noStrike">
                <a:solidFill>
                  <a:schemeClr val="lt1"/>
                </a:solidFill>
                <a:latin typeface="Calibri"/>
                <a:ea typeface="Calibri"/>
                <a:cs typeface="Calibri"/>
                <a:sym typeface="Calibri"/>
              </a:rPr>
              <a:t>采取T策略的期望收益：c(1-x)+dx</a:t>
            </a:r>
            <a:endParaRPr/>
          </a:p>
          <a:p>
            <a:pPr indent="-285750" lvl="1" marL="742950" marR="0" rtl="0" algn="l">
              <a:lnSpc>
                <a:spcPct val="100000"/>
              </a:lnSpc>
              <a:spcBef>
                <a:spcPts val="520"/>
              </a:spcBef>
              <a:spcAft>
                <a:spcPts val="0"/>
              </a:spcAft>
              <a:buClr>
                <a:schemeClr val="lt1"/>
              </a:buClr>
              <a:buFont typeface="Arial"/>
              <a:buNone/>
            </a:pPr>
            <a:r>
              <a:rPr b="0" i="0" lang="en-US" sz="2600" u="none" cap="none" strike="noStrike">
                <a:solidFill>
                  <a:schemeClr val="lt1"/>
                </a:solidFill>
                <a:latin typeface="Calibri"/>
                <a:ea typeface="Calibri"/>
                <a:cs typeface="Calibri"/>
                <a:sym typeface="Calibri"/>
              </a:rPr>
              <a:t>应满足a(1-x)+ bx &gt; c(1-x)+ dx</a:t>
            </a:r>
            <a:endParaRPr/>
          </a:p>
          <a:p>
            <a:pPr indent="-342900" lvl="0" marL="342900" marR="0" rtl="0" algn="l">
              <a:lnSpc>
                <a:spcPct val="100000"/>
              </a:lnSpc>
              <a:spcBef>
                <a:spcPts val="480"/>
              </a:spcBef>
              <a:spcAft>
                <a:spcPts val="0"/>
              </a:spcAft>
              <a:buClr>
                <a:schemeClr val="lt1"/>
              </a:buClr>
              <a:buSzPts val="2400"/>
              <a:buFont typeface="Arial"/>
              <a:buChar char="•"/>
            </a:pPr>
            <a:r>
              <a:rPr b="0" i="0" lang="en-US" sz="2400" u="none">
                <a:solidFill>
                  <a:schemeClr val="lt1"/>
                </a:solidFill>
                <a:latin typeface="Calibri"/>
                <a:ea typeface="Calibri"/>
                <a:cs typeface="Calibri"/>
                <a:sym typeface="Calibri"/>
              </a:rPr>
              <a:t>结论：</a:t>
            </a:r>
            <a:r>
              <a:rPr b="1" i="0" lang="en-US" sz="2400" u="none">
                <a:solidFill>
                  <a:schemeClr val="lt1"/>
                </a:solidFill>
                <a:latin typeface="Calibri"/>
                <a:ea typeface="Calibri"/>
                <a:cs typeface="Calibri"/>
                <a:sym typeface="Calibri"/>
              </a:rPr>
              <a:t>在双人双策略的对称博弈中，若(i)a&gt;c或(ii)a=c且b&gt;d，则S是进化稳定的。（注意“x很小”在其中的作用）</a:t>
            </a:r>
            <a:endParaRPr/>
          </a:p>
        </p:txBody>
      </p:sp>
      <p:graphicFrame>
        <p:nvGraphicFramePr>
          <p:cNvPr id="279" name="Google Shape;279;p38"/>
          <p:cNvGraphicFramePr/>
          <p:nvPr/>
        </p:nvGraphicFramePr>
        <p:xfrm>
          <a:off x="1763712" y="1125537"/>
          <a:ext cx="3000000" cy="3000000"/>
        </p:xfrm>
        <a:graphic>
          <a:graphicData uri="http://schemas.openxmlformats.org/drawingml/2006/table">
            <a:tbl>
              <a:tblPr>
                <a:noFill/>
                <a:tableStyleId>{936A14DD-8B34-4AF5-B0CB-F31E2861A7F9}</a:tableStyleId>
              </a:tblPr>
              <a:tblGrid>
                <a:gridCol w="1389050"/>
                <a:gridCol w="679450"/>
                <a:gridCol w="2205025"/>
                <a:gridCol w="2206625"/>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生物体2</a:t>
                      </a:r>
                      <a:endParaRPr/>
                    </a:p>
                  </a:txBody>
                  <a:tcPr marT="45750" marB="45750" marR="91425" marL="91425" anchor="ctr">
                    <a:solidFill>
                      <a:srgbClr val="FDEADA"/>
                    </a:solidFill>
                  </a:tcPr>
                </a:tc>
                <a:tc hMerge="1"/>
              </a:tr>
              <a:tr h="4889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S</a:t>
                      </a:r>
                      <a:endParaRPr/>
                    </a:p>
                  </a:txBody>
                  <a:tcPr marT="45750" marB="45750" marR="91425" marL="91425"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T</a:t>
                      </a:r>
                      <a:endParaRPr/>
                    </a:p>
                  </a:txBody>
                  <a:tcPr marT="45750" marB="45750" marR="91425" marL="91425" anchor="ctr">
                    <a:lnB cap="flat" cmpd="sng" w="12700">
                      <a:solidFill>
                        <a:schemeClr val="dk1"/>
                      </a:solidFill>
                      <a:prstDash val="solid"/>
                      <a:round/>
                      <a:headEnd len="sm" w="sm" type="none"/>
                      <a:tailEnd len="sm" w="sm" type="none"/>
                    </a:lnB>
                    <a:solidFill>
                      <a:srgbClr val="FDEADA"/>
                    </a:solidFill>
                  </a:tcPr>
                </a:tc>
              </a:tr>
              <a:tr h="487350">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生物体1</a:t>
                      </a:r>
                      <a:endParaRPr/>
                    </a:p>
                  </a:txBody>
                  <a:tcPr marT="45750" marB="4575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S</a:t>
                      </a:r>
                      <a:endParaRPr/>
                    </a:p>
                  </a:txBody>
                  <a:tcPr marT="45750" marB="4575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a,  a</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b,  c</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498475">
                <a:tc vMerge="1"/>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T</a:t>
                      </a:r>
                      <a:endParaRPr/>
                    </a:p>
                  </a:txBody>
                  <a:tcPr marT="45750" marB="4575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c,  b</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d,  d</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
        <p:nvSpPr>
          <p:cNvPr id="280" name="Google Shape;280;p38"/>
          <p:cNvSpPr txBox="1"/>
          <p:nvPr/>
        </p:nvSpPr>
        <p:spPr>
          <a:xfrm>
            <a:off x="7235825" y="1557337"/>
            <a:ext cx="1081087" cy="5222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Font typeface="Arial"/>
              <a:buNone/>
            </a:pPr>
            <a:r>
              <a:rPr b="0" i="0" lang="en-US" sz="2800" u="none" cap="none" strike="noStrike">
                <a:solidFill>
                  <a:srgbClr val="FF0000"/>
                </a:solidFill>
                <a:latin typeface="Arial"/>
                <a:ea typeface="Arial"/>
                <a:cs typeface="Arial"/>
                <a:sym typeface="Arial"/>
              </a:rPr>
              <a:t>(x)</a:t>
            </a:r>
            <a:endParaRPr/>
          </a:p>
        </p:txBody>
      </p:sp>
      <p:sp>
        <p:nvSpPr>
          <p:cNvPr id="281" name="Google Shape;281;p38"/>
          <p:cNvSpPr txBox="1"/>
          <p:nvPr/>
        </p:nvSpPr>
        <p:spPr>
          <a:xfrm>
            <a:off x="5076825" y="1557337"/>
            <a:ext cx="1079500" cy="52387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0000"/>
              </a:buClr>
              <a:buFont typeface="Arial"/>
              <a:buNone/>
            </a:pPr>
            <a:r>
              <a:rPr b="0" i="0" lang="en-US" sz="2800" u="none" cap="none" strike="noStrike">
                <a:solidFill>
                  <a:srgbClr val="FF0000"/>
                </a:solidFill>
                <a:latin typeface="Arial"/>
                <a:ea typeface="Arial"/>
                <a:cs typeface="Arial"/>
                <a:sym typeface="Arial"/>
              </a:rPr>
              <a:t>(1-x)</a:t>
            </a:r>
            <a:endParaRPr/>
          </a:p>
        </p:txBody>
      </p:sp>
      <p:sp>
        <p:nvSpPr>
          <p:cNvPr id="282" name="Google Shape;282;p38"/>
          <p:cNvSpPr txBox="1"/>
          <p:nvPr/>
        </p:nvSpPr>
        <p:spPr>
          <a:xfrm>
            <a:off x="179387" y="1484312"/>
            <a:ext cx="1655762" cy="1385887"/>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US" sz="2800" u="none" cap="none" strike="noStrike">
                <a:solidFill>
                  <a:schemeClr val="lt1"/>
                </a:solidFill>
                <a:latin typeface="Arial"/>
                <a:ea typeface="Arial"/>
                <a:cs typeface="Arial"/>
                <a:sym typeface="Arial"/>
              </a:rPr>
              <a:t>考虑双人对称博弈形态</a:t>
            </a:r>
            <a:endParaRPr/>
          </a:p>
        </p:txBody>
      </p:sp>
    </p:spTree>
  </p:cSld>
  <p:clrMapOvr>
    <a:masterClrMapping/>
  </p:clrMapOvr>
</p:sld>
</file>

<file path=ppt/slides/slide2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86" name="Shape 286"/>
        <p:cNvGrpSpPr/>
        <p:nvPr/>
      </p:nvGrpSpPr>
      <p:grpSpPr>
        <a:xfrm>
          <a:off x="0" y="0"/>
          <a:ext cx="0" cy="0"/>
          <a:chOff x="0" y="0"/>
          <a:chExt cx="0" cy="0"/>
        </a:xfrm>
      </p:grpSpPr>
      <p:sp>
        <p:nvSpPr>
          <p:cNvPr id="287" name="Google Shape;287;p39"/>
          <p:cNvSpPr txBox="1"/>
          <p:nvPr>
            <p:ph idx="1" type="body"/>
          </p:nvPr>
        </p:nvSpPr>
        <p:spPr>
          <a:xfrm>
            <a:off x="250825" y="2205037"/>
            <a:ext cx="8642350" cy="46529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1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在双人双策略的对称博弈中，若(i) a&gt;c，或(ii) a=c且b&gt;d，则S是进化稳定的。这意味着：</a:t>
            </a:r>
            <a:endParaRPr/>
          </a:p>
          <a:p>
            <a:pPr indent="-285750" lvl="1" marL="742950" marR="0" rtl="0" algn="l">
              <a:lnSpc>
                <a:spcPct val="11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为了使S成为一个进化稳定策略，用策略S应对策略S的回报</a:t>
            </a:r>
            <a:r>
              <a:rPr b="1" i="0" lang="en-US" sz="2800" u="none" cap="none" strike="noStrike">
                <a:solidFill>
                  <a:srgbClr val="FFFF00"/>
                </a:solidFill>
                <a:latin typeface="Calibri"/>
                <a:ea typeface="Calibri"/>
                <a:cs typeface="Calibri"/>
                <a:sym typeface="Calibri"/>
              </a:rPr>
              <a:t>不能小于</a:t>
            </a:r>
            <a:r>
              <a:rPr b="0" i="0" lang="en-US" sz="2800" u="none" cap="none" strike="noStrike">
                <a:solidFill>
                  <a:schemeClr val="lt1"/>
                </a:solidFill>
                <a:latin typeface="Calibri"/>
                <a:ea typeface="Calibri"/>
                <a:cs typeface="Calibri"/>
                <a:sym typeface="Calibri"/>
              </a:rPr>
              <a:t>用策略T来应对策略S取得的回报。</a:t>
            </a:r>
            <a:endParaRPr/>
          </a:p>
          <a:p>
            <a:pPr indent="-285750" lvl="1" marL="742950" marR="0" rtl="0" algn="l">
              <a:lnSpc>
                <a:spcPct val="11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若策略S和T在应对策略S时的收益相等。为了保证S是一个进化稳定策略，采取策略S应对策略T的收益要</a:t>
            </a:r>
            <a:r>
              <a:rPr b="0" i="0" lang="en-US" sz="2800" u="none" cap="none" strike="noStrike">
                <a:solidFill>
                  <a:srgbClr val="FFFF00"/>
                </a:solidFill>
                <a:latin typeface="Calibri"/>
                <a:ea typeface="Calibri"/>
                <a:cs typeface="Calibri"/>
                <a:sym typeface="Calibri"/>
              </a:rPr>
              <a:t>严格大于</a:t>
            </a:r>
            <a:r>
              <a:rPr b="0" i="0" lang="en-US" sz="2800" u="none" cap="none" strike="noStrike">
                <a:solidFill>
                  <a:schemeClr val="lt1"/>
                </a:solidFill>
                <a:latin typeface="Calibri"/>
                <a:ea typeface="Calibri"/>
                <a:cs typeface="Calibri"/>
                <a:sym typeface="Calibri"/>
              </a:rPr>
              <a:t>采取策略T应对策略T的收益。</a:t>
            </a:r>
            <a:endParaRPr/>
          </a:p>
        </p:txBody>
      </p:sp>
      <p:graphicFrame>
        <p:nvGraphicFramePr>
          <p:cNvPr id="288" name="Google Shape;288;p39"/>
          <p:cNvGraphicFramePr/>
          <p:nvPr/>
        </p:nvGraphicFramePr>
        <p:xfrm>
          <a:off x="827087" y="171450"/>
          <a:ext cx="3000000" cy="3000000"/>
        </p:xfrm>
        <a:graphic>
          <a:graphicData uri="http://schemas.openxmlformats.org/drawingml/2006/table">
            <a:tbl>
              <a:tblPr>
                <a:noFill/>
                <a:tableStyleId>{936A14DD-8B34-4AF5-B0CB-F31E2861A7F9}</a:tableStyleId>
              </a:tblPr>
              <a:tblGrid>
                <a:gridCol w="1389050"/>
                <a:gridCol w="679450"/>
                <a:gridCol w="2206625"/>
                <a:gridCol w="2206625"/>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50" marL="91450"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50" marL="91450"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生物体2</a:t>
                      </a:r>
                      <a:endParaRPr/>
                    </a:p>
                  </a:txBody>
                  <a:tcPr marT="45750" marB="45750" marR="91450" marL="91450" anchor="ctr">
                    <a:solidFill>
                      <a:srgbClr val="FDEADA"/>
                    </a:solidFill>
                  </a:tcPr>
                </a:tc>
                <a:tc hMerge="1"/>
              </a:tr>
              <a:tr h="4889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50" marL="91450"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50" marL="91450"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S</a:t>
                      </a:r>
                      <a:endParaRPr/>
                    </a:p>
                  </a:txBody>
                  <a:tcPr marT="45750" marB="45750" marR="91450" marL="91450"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T</a:t>
                      </a:r>
                      <a:endParaRPr/>
                    </a:p>
                  </a:txBody>
                  <a:tcPr marT="45750" marB="45750" marR="91450" marL="91450" anchor="ctr">
                    <a:lnB cap="flat" cmpd="sng" w="12700">
                      <a:solidFill>
                        <a:schemeClr val="dk1"/>
                      </a:solidFill>
                      <a:prstDash val="solid"/>
                      <a:round/>
                      <a:headEnd len="sm" w="sm" type="none"/>
                      <a:tailEnd len="sm" w="sm" type="none"/>
                    </a:lnB>
                    <a:solidFill>
                      <a:srgbClr val="FDEADA"/>
                    </a:solidFill>
                  </a:tcPr>
                </a:tc>
              </a:tr>
              <a:tr h="487350">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生物体1</a:t>
                      </a:r>
                      <a:endParaRPr/>
                    </a:p>
                  </a:txBody>
                  <a:tcPr marT="45750" marB="45750" marR="91450" marL="91450"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S</a:t>
                      </a:r>
                      <a:endParaRPr/>
                    </a:p>
                  </a:txBody>
                  <a:tcPr marT="45750" marB="45750" marR="91450" marL="91450"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a,  a</a:t>
                      </a:r>
                      <a:endParaRPr/>
                    </a:p>
                  </a:txBody>
                  <a:tcPr marT="45750" marB="457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b,  c</a:t>
                      </a:r>
                      <a:endParaRPr/>
                    </a:p>
                  </a:txBody>
                  <a:tcPr marT="45750" marB="457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498475">
                <a:tc vMerge="1"/>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T</a:t>
                      </a:r>
                      <a:endParaRPr/>
                    </a:p>
                  </a:txBody>
                  <a:tcPr marT="45750" marB="45750" marR="91450" marL="91450"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c,  b</a:t>
                      </a:r>
                      <a:endParaRPr/>
                    </a:p>
                  </a:txBody>
                  <a:tcPr marT="45750" marB="457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d,  d</a:t>
                      </a:r>
                      <a:endParaRPr/>
                    </a:p>
                  </a:txBody>
                  <a:tcPr marT="45750" marB="457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
        <p:nvSpPr>
          <p:cNvPr id="289" name="Google Shape;289;p39"/>
          <p:cNvSpPr txBox="1"/>
          <p:nvPr/>
        </p:nvSpPr>
        <p:spPr>
          <a:xfrm>
            <a:off x="3635375" y="1268412"/>
            <a:ext cx="360362" cy="792162"/>
          </a:xfrm>
          <a:prstGeom prst="rect">
            <a:avLst/>
          </a:prstGeom>
          <a:noFill/>
          <a:ln cap="flat" cmpd="sng" w="38100">
            <a:solidFill>
              <a:schemeClr val="accent2"/>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290" name="Google Shape;290;p39"/>
          <p:cNvSpPr txBox="1"/>
          <p:nvPr/>
        </p:nvSpPr>
        <p:spPr>
          <a:xfrm>
            <a:off x="5867400" y="1268412"/>
            <a:ext cx="360362" cy="792162"/>
          </a:xfrm>
          <a:prstGeom prst="rect">
            <a:avLst/>
          </a:prstGeom>
          <a:noFill/>
          <a:ln cap="flat" cmpd="sng" w="38100">
            <a:solidFill>
              <a:schemeClr val="accent2"/>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p:fade thruBlk="1"/>
  </p:transition>
</p:sld>
</file>

<file path=ppt/slides/slide2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294" name="Shape 294"/>
        <p:cNvGrpSpPr/>
        <p:nvPr/>
      </p:nvGrpSpPr>
      <p:grpSpPr>
        <a:xfrm>
          <a:off x="0" y="0"/>
          <a:ext cx="0" cy="0"/>
          <a:chOff x="0" y="0"/>
          <a:chExt cx="0" cy="0"/>
        </a:xfrm>
      </p:grpSpPr>
      <p:sp>
        <p:nvSpPr>
          <p:cNvPr id="295" name="Google Shape;295;p40"/>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进化稳定策略与纳什均衡？</a:t>
            </a:r>
            <a:endParaRPr/>
          </a:p>
        </p:txBody>
      </p:sp>
      <p:sp>
        <p:nvSpPr>
          <p:cNvPr id="296" name="Google Shape;296;p40"/>
          <p:cNvSpPr txBox="1"/>
          <p:nvPr>
            <p:ph idx="1" type="body"/>
          </p:nvPr>
        </p:nvSpPr>
        <p:spPr>
          <a:xfrm>
            <a:off x="457200" y="1600200"/>
            <a:ext cx="8578850" cy="12525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博弈 → 纳什均衡（互为最佳应对策略组）</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进化博弈 → 进化稳定策略</a:t>
            </a:r>
            <a:endParaRPr/>
          </a:p>
        </p:txBody>
      </p:sp>
      <p:sp>
        <p:nvSpPr>
          <p:cNvPr id="297" name="Google Shape;297;p40"/>
          <p:cNvSpPr txBox="1"/>
          <p:nvPr/>
        </p:nvSpPr>
        <p:spPr>
          <a:xfrm>
            <a:off x="468312" y="2997200"/>
            <a:ext cx="8229600" cy="16557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给定一个收益矩阵，我们可以讨论是否存在纳什均衡，也可以讨论哪个策略是进化稳定的 --→ 基于各自的定义</a:t>
            </a:r>
            <a:endParaRPr/>
          </a:p>
        </p:txBody>
      </p:sp>
      <p:sp>
        <p:nvSpPr>
          <p:cNvPr id="298" name="Google Shape;298;p40"/>
          <p:cNvSpPr txBox="1"/>
          <p:nvPr/>
        </p:nvSpPr>
        <p:spPr>
          <a:xfrm>
            <a:off x="900112" y="4724400"/>
            <a:ext cx="7343775" cy="1570037"/>
          </a:xfrm>
          <a:prstGeom prst="rect">
            <a:avLst/>
          </a:prstGeom>
          <a:solidFill>
            <a:srgbClr val="98480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US" sz="3200" u="none">
                <a:solidFill>
                  <a:schemeClr val="lt1"/>
                </a:solidFill>
                <a:latin typeface="Arial"/>
                <a:ea typeface="Arial"/>
                <a:cs typeface="Arial"/>
                <a:sym typeface="Arial"/>
              </a:rPr>
              <a:t>如果能建立起这两个概念的某种关系，则有可能让我们从对一个的认识直接得到对另一个的认识。</a:t>
            </a:r>
            <a:endParaRPr/>
          </a:p>
        </p:txBody>
      </p:sp>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7"/>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298"/>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2" name="Shape 302"/>
        <p:cNvGrpSpPr/>
        <p:nvPr/>
      </p:nvGrpSpPr>
      <p:grpSpPr>
        <a:xfrm>
          <a:off x="0" y="0"/>
          <a:ext cx="0" cy="0"/>
          <a:chOff x="0" y="0"/>
          <a:chExt cx="0" cy="0"/>
        </a:xfrm>
      </p:grpSpPr>
      <p:sp>
        <p:nvSpPr>
          <p:cNvPr id="303" name="Google Shape;303;p41"/>
          <p:cNvSpPr txBox="1"/>
          <p:nvPr>
            <p:ph type="title"/>
          </p:nvPr>
        </p:nvSpPr>
        <p:spPr>
          <a:xfrm>
            <a:off x="468312" y="1889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进化稳定策略与纳什均衡的关系</a:t>
            </a:r>
            <a:endParaRPr/>
          </a:p>
        </p:txBody>
      </p:sp>
      <p:sp>
        <p:nvSpPr>
          <p:cNvPr id="304" name="Google Shape;304;p41"/>
          <p:cNvSpPr txBox="1"/>
          <p:nvPr>
            <p:ph idx="1" type="body"/>
          </p:nvPr>
        </p:nvSpPr>
        <p:spPr>
          <a:xfrm>
            <a:off x="611187" y="3644900"/>
            <a:ext cx="8064500" cy="29527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S是进化稳定的条件：</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 (i) a&gt;c，或 (ii) a=c且b&gt;d</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(S,S)是纳什均衡的条件：a≥c</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因此，若策略S是进化稳定的，则(S,S)一定是一个纳什均衡。反之不一定成立。</a:t>
            </a:r>
            <a:endParaRPr/>
          </a:p>
        </p:txBody>
      </p:sp>
      <p:graphicFrame>
        <p:nvGraphicFramePr>
          <p:cNvPr id="305" name="Google Shape;305;p41"/>
          <p:cNvGraphicFramePr/>
          <p:nvPr/>
        </p:nvGraphicFramePr>
        <p:xfrm>
          <a:off x="1331912" y="1557337"/>
          <a:ext cx="3000000" cy="3000000"/>
        </p:xfrm>
        <a:graphic>
          <a:graphicData uri="http://schemas.openxmlformats.org/drawingml/2006/table">
            <a:tbl>
              <a:tblPr>
                <a:noFill/>
                <a:tableStyleId>{936A14DD-8B34-4AF5-B0CB-F31E2861A7F9}</a:tableStyleId>
              </a:tblPr>
              <a:tblGrid>
                <a:gridCol w="1389050"/>
                <a:gridCol w="679450"/>
                <a:gridCol w="2206625"/>
                <a:gridCol w="2206625"/>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50" marL="91450"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50" marL="91450"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生物体2</a:t>
                      </a:r>
                      <a:endParaRPr/>
                    </a:p>
                  </a:txBody>
                  <a:tcPr marT="45750" marB="45750" marR="91450" marL="91450" anchor="ctr">
                    <a:solidFill>
                      <a:srgbClr val="FDEADA"/>
                    </a:solidFill>
                  </a:tcPr>
                </a:tc>
                <a:tc hMerge="1"/>
              </a:tr>
              <a:tr h="4889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50" marL="91450"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50" marL="91450"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S</a:t>
                      </a:r>
                      <a:endParaRPr/>
                    </a:p>
                  </a:txBody>
                  <a:tcPr marT="45750" marB="45750" marR="91450" marL="91450"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T</a:t>
                      </a:r>
                      <a:endParaRPr/>
                    </a:p>
                  </a:txBody>
                  <a:tcPr marT="45750" marB="45750" marR="91450" marL="91450" anchor="ctr">
                    <a:lnB cap="flat" cmpd="sng" w="12700">
                      <a:solidFill>
                        <a:schemeClr val="dk1"/>
                      </a:solidFill>
                      <a:prstDash val="solid"/>
                      <a:round/>
                      <a:headEnd len="sm" w="sm" type="none"/>
                      <a:tailEnd len="sm" w="sm" type="none"/>
                    </a:lnB>
                    <a:solidFill>
                      <a:srgbClr val="FDEADA"/>
                    </a:solidFill>
                  </a:tcPr>
                </a:tc>
              </a:tr>
              <a:tr h="487350">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生物体1</a:t>
                      </a:r>
                      <a:endParaRPr/>
                    </a:p>
                  </a:txBody>
                  <a:tcPr marT="45750" marB="45750" marR="91450" marL="91450"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S</a:t>
                      </a:r>
                      <a:endParaRPr/>
                    </a:p>
                  </a:txBody>
                  <a:tcPr marT="45750" marB="45750" marR="91450" marL="91450"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a,  a</a:t>
                      </a:r>
                      <a:endParaRPr/>
                    </a:p>
                  </a:txBody>
                  <a:tcPr marT="45750" marB="457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b,  c</a:t>
                      </a:r>
                      <a:endParaRPr/>
                    </a:p>
                  </a:txBody>
                  <a:tcPr marT="45750" marB="457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498475">
                <a:tc vMerge="1"/>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T</a:t>
                      </a:r>
                      <a:endParaRPr/>
                    </a:p>
                  </a:txBody>
                  <a:tcPr marT="45750" marB="45750" marR="91450" marL="91450"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c,  b</a:t>
                      </a:r>
                      <a:endParaRPr/>
                    </a:p>
                  </a:txBody>
                  <a:tcPr marT="45750" marB="457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d,  d</a:t>
                      </a:r>
                      <a:endParaRPr/>
                    </a:p>
                  </a:txBody>
                  <a:tcPr marT="45750" marB="4575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Tree>
  </p:cSld>
  <p:clrMapOvr>
    <a:masterClrMapping/>
  </p:clrMapOvr>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04">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2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09" name="Shape 309"/>
        <p:cNvGrpSpPr/>
        <p:nvPr/>
      </p:nvGrpSpPr>
      <p:grpSpPr>
        <a:xfrm>
          <a:off x="0" y="0"/>
          <a:ext cx="0" cy="0"/>
          <a:chOff x="0" y="0"/>
          <a:chExt cx="0" cy="0"/>
        </a:xfrm>
      </p:grpSpPr>
      <p:sp>
        <p:nvSpPr>
          <p:cNvPr id="310" name="Google Shape;310;p42"/>
          <p:cNvSpPr txBox="1"/>
          <p:nvPr>
            <p:ph type="title"/>
          </p:nvPr>
        </p:nvSpPr>
        <p:spPr>
          <a:xfrm>
            <a:off x="468312" y="26035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例子：猎鹿博弈</a:t>
            </a:r>
            <a:endParaRPr/>
          </a:p>
        </p:txBody>
      </p:sp>
      <p:sp>
        <p:nvSpPr>
          <p:cNvPr id="311" name="Google Shape;311;p42"/>
          <p:cNvSpPr txBox="1"/>
          <p:nvPr>
            <p:ph idx="1" type="body"/>
          </p:nvPr>
        </p:nvSpPr>
        <p:spPr>
          <a:xfrm>
            <a:off x="457200" y="3933825"/>
            <a:ext cx="8229600" cy="21923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dk1"/>
              </a:buClr>
              <a:buFont typeface="Arial"/>
              <a:buNone/>
            </a:pPr>
            <a:r>
              <a:t/>
            </a:r>
            <a:endParaRPr b="0" i="0" sz="3200" u="none">
              <a:solidFill>
                <a:schemeClr val="lt1"/>
              </a:solidFill>
              <a:latin typeface="Calibri"/>
              <a:ea typeface="Calibri"/>
              <a:cs typeface="Calibri"/>
              <a:sym typeface="Calibri"/>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猎鹿，猎兔都是进化稳定的</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因此（猎鹿, 猎鹿）和（猎兔, 猎兔）也都是纳什均衡</a:t>
            </a:r>
            <a:endParaRPr/>
          </a:p>
          <a:p>
            <a:pPr indent="-165100" lvl="0" marL="342900" marR="0" rtl="0" algn="l">
              <a:spcBef>
                <a:spcPts val="560"/>
              </a:spcBef>
              <a:spcAft>
                <a:spcPts val="0"/>
              </a:spcAft>
              <a:buClr>
                <a:schemeClr val="dk1"/>
              </a:buClr>
              <a:buSzPts val="2800"/>
              <a:buFont typeface="Arial"/>
              <a:buNone/>
            </a:pPr>
            <a:r>
              <a:t/>
            </a:r>
            <a:endParaRPr b="0" i="0" sz="2800" u="none" cap="none" strike="noStrike">
              <a:solidFill>
                <a:schemeClr val="lt1"/>
              </a:solidFill>
              <a:latin typeface="Arial"/>
              <a:ea typeface="Arial"/>
              <a:cs typeface="Arial"/>
              <a:sym typeface="Arial"/>
            </a:endParaRPr>
          </a:p>
        </p:txBody>
      </p:sp>
      <p:graphicFrame>
        <p:nvGraphicFramePr>
          <p:cNvPr id="312" name="Google Shape;312;p42"/>
          <p:cNvGraphicFramePr/>
          <p:nvPr/>
        </p:nvGraphicFramePr>
        <p:xfrm>
          <a:off x="17462" y="1484312"/>
          <a:ext cx="3000000" cy="3000000"/>
        </p:xfrm>
        <a:graphic>
          <a:graphicData uri="http://schemas.openxmlformats.org/drawingml/2006/table">
            <a:tbl>
              <a:tblPr>
                <a:noFill/>
                <a:tableStyleId>{936A14DD-8B34-4AF5-B0CB-F31E2861A7F9}</a:tableStyleId>
              </a:tblPr>
              <a:tblGrid>
                <a:gridCol w="933450"/>
                <a:gridCol w="719125"/>
                <a:gridCol w="1422400"/>
                <a:gridCol w="1335075"/>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50" marL="91450"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50" marL="91450"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猎人2</a:t>
                      </a:r>
                      <a:endParaRPr/>
                    </a:p>
                  </a:txBody>
                  <a:tcPr marT="45700" marB="45700" marR="91450" marL="91450" anchor="ctr">
                    <a:solidFill>
                      <a:srgbClr val="FDEADA"/>
                    </a:solidFill>
                  </a:tcPr>
                </a:tc>
                <a:tc hMerge="1"/>
              </a:tr>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50" marL="91450"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50" marL="91450"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猎鹿</a:t>
                      </a:r>
                      <a:endParaRPr/>
                    </a:p>
                  </a:txBody>
                  <a:tcPr marT="45700" marB="45700" marR="91450" marL="91450"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猎兔</a:t>
                      </a:r>
                      <a:endParaRPr/>
                    </a:p>
                  </a:txBody>
                  <a:tcPr marT="45700" marB="45700" marR="91450" marL="91450" anchor="ctr">
                    <a:lnB cap="flat" cmpd="sng" w="12700">
                      <a:solidFill>
                        <a:schemeClr val="dk1"/>
                      </a:solidFill>
                      <a:prstDash val="solid"/>
                      <a:round/>
                      <a:headEnd len="sm" w="sm" type="none"/>
                      <a:tailEnd len="sm" w="sm" type="none"/>
                    </a:lnB>
                    <a:solidFill>
                      <a:srgbClr val="FDEADA"/>
                    </a:solidFill>
                  </a:tcPr>
                </a:tc>
              </a:tr>
              <a:tr h="884225">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猎人1</a:t>
                      </a:r>
                      <a:endParaRPr/>
                    </a:p>
                  </a:txBody>
                  <a:tcPr marT="45700" marB="45700" marR="91450" marL="91450"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猎鹿</a:t>
                      </a:r>
                      <a:endParaRPr/>
                    </a:p>
                  </a:txBody>
                  <a:tcPr marT="45700" marB="45700" marR="91450" marL="91450"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4， 4</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0，3</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884225">
                <a:tc vMerge="1"/>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猎兔</a:t>
                      </a:r>
                      <a:endParaRPr/>
                    </a:p>
                  </a:txBody>
                  <a:tcPr marT="45700" marB="45700" marR="91450" marL="91450"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3，0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3，3</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graphicFrame>
        <p:nvGraphicFramePr>
          <p:cNvPr id="313" name="Google Shape;313;p42"/>
          <p:cNvGraphicFramePr/>
          <p:nvPr/>
        </p:nvGraphicFramePr>
        <p:xfrm>
          <a:off x="4733925" y="1484312"/>
          <a:ext cx="3000000" cy="3000000"/>
        </p:xfrm>
        <a:graphic>
          <a:graphicData uri="http://schemas.openxmlformats.org/drawingml/2006/table">
            <a:tbl>
              <a:tblPr>
                <a:noFill/>
                <a:tableStyleId>{936A14DD-8B34-4AF5-B0CB-F31E2861A7F9}</a:tableStyleId>
              </a:tblPr>
              <a:tblGrid>
                <a:gridCol w="933450"/>
                <a:gridCol w="719125"/>
                <a:gridCol w="1422400"/>
                <a:gridCol w="1335075"/>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50" marL="91450"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50" marL="91450"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猎人2</a:t>
                      </a:r>
                      <a:endParaRPr/>
                    </a:p>
                  </a:txBody>
                  <a:tcPr marT="45700" marB="45700" marR="91450" marL="91450" anchor="ctr">
                    <a:solidFill>
                      <a:srgbClr val="FDEADA"/>
                    </a:solidFill>
                  </a:tcPr>
                </a:tc>
                <a:tc hMerge="1"/>
              </a:tr>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50" marL="91450"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50" marL="91450"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猎兔</a:t>
                      </a:r>
                      <a:endParaRPr/>
                    </a:p>
                  </a:txBody>
                  <a:tcPr marT="45700" marB="45700" marR="91450" marL="91450"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猎鹿</a:t>
                      </a:r>
                      <a:endParaRPr/>
                    </a:p>
                  </a:txBody>
                  <a:tcPr marT="45700" marB="45700" marR="91450" marL="91450" anchor="ctr">
                    <a:lnB cap="flat" cmpd="sng" w="12700">
                      <a:solidFill>
                        <a:schemeClr val="dk1"/>
                      </a:solidFill>
                      <a:prstDash val="solid"/>
                      <a:round/>
                      <a:headEnd len="sm" w="sm" type="none"/>
                      <a:tailEnd len="sm" w="sm" type="none"/>
                    </a:lnB>
                    <a:solidFill>
                      <a:srgbClr val="FDEADA"/>
                    </a:solidFill>
                  </a:tcPr>
                </a:tc>
              </a:tr>
              <a:tr h="884225">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猎人1</a:t>
                      </a:r>
                      <a:endParaRPr/>
                    </a:p>
                  </a:txBody>
                  <a:tcPr marT="45700" marB="45700" marR="91450" marL="91450"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猎兔</a:t>
                      </a:r>
                      <a:endParaRPr/>
                    </a:p>
                  </a:txBody>
                  <a:tcPr marT="45700" marB="45700" marR="91450" marL="91450"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3，3</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3，0</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884225">
                <a:tc vMerge="1"/>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猎鹿</a:t>
                      </a:r>
                      <a:endParaRPr/>
                    </a:p>
                  </a:txBody>
                  <a:tcPr marT="45700" marB="45700" marR="91450" marL="91450"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0，3</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4，4</a:t>
                      </a:r>
                      <a:endParaRPr/>
                    </a:p>
                  </a:txBody>
                  <a:tcPr marT="45700" marB="45700"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
        <p:nvSpPr>
          <p:cNvPr id="314" name="Google Shape;314;p42"/>
          <p:cNvSpPr txBox="1"/>
          <p:nvPr/>
        </p:nvSpPr>
        <p:spPr>
          <a:xfrm>
            <a:off x="1908175" y="2708275"/>
            <a:ext cx="431800" cy="1296987"/>
          </a:xfrm>
          <a:prstGeom prst="rect">
            <a:avLst/>
          </a:prstGeom>
          <a:noFill/>
          <a:ln cap="flat" cmpd="sng" w="38100">
            <a:solidFill>
              <a:schemeClr val="accent2"/>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15" name="Google Shape;315;p42"/>
          <p:cNvSpPr txBox="1"/>
          <p:nvPr/>
        </p:nvSpPr>
        <p:spPr>
          <a:xfrm>
            <a:off x="6659562" y="2708275"/>
            <a:ext cx="433387" cy="1296987"/>
          </a:xfrm>
          <a:prstGeom prst="rect">
            <a:avLst/>
          </a:prstGeom>
          <a:noFill/>
          <a:ln cap="flat" cmpd="sng" w="38100">
            <a:solidFill>
              <a:schemeClr val="accent2"/>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p:fade thruBlk="1"/>
  </p:transition>
</p:sld>
</file>

<file path=ppt/slides/slide2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19" name="Shape 319"/>
        <p:cNvGrpSpPr/>
        <p:nvPr/>
      </p:nvGrpSpPr>
      <p:grpSpPr>
        <a:xfrm>
          <a:off x="0" y="0"/>
          <a:ext cx="0" cy="0"/>
          <a:chOff x="0" y="0"/>
          <a:chExt cx="0" cy="0"/>
        </a:xfrm>
      </p:grpSpPr>
      <p:sp>
        <p:nvSpPr>
          <p:cNvPr id="320" name="Google Shape;320;p43"/>
          <p:cNvSpPr txBox="1"/>
          <p:nvPr>
            <p:ph type="title"/>
          </p:nvPr>
        </p:nvSpPr>
        <p:spPr>
          <a:xfrm>
            <a:off x="468312" y="0"/>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例子：另一种猎鹿博弈</a:t>
            </a:r>
            <a:endParaRPr/>
          </a:p>
        </p:txBody>
      </p:sp>
      <p:sp>
        <p:nvSpPr>
          <p:cNvPr id="321" name="Google Shape;321;p43"/>
          <p:cNvSpPr txBox="1"/>
          <p:nvPr>
            <p:ph idx="1" type="body"/>
          </p:nvPr>
        </p:nvSpPr>
        <p:spPr>
          <a:xfrm>
            <a:off x="323850" y="3860800"/>
            <a:ext cx="8374062" cy="24098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猎鹿不是进化稳定的，尽管（猎鹿, 猎鹿）是纳什均衡。</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猎兔是进化稳定的，于是（猎兔, 猎兔）此时也是纳什均衡。</a:t>
            </a:r>
            <a:endParaRPr/>
          </a:p>
        </p:txBody>
      </p:sp>
      <p:graphicFrame>
        <p:nvGraphicFramePr>
          <p:cNvPr id="322" name="Google Shape;322;p43"/>
          <p:cNvGraphicFramePr/>
          <p:nvPr/>
        </p:nvGraphicFramePr>
        <p:xfrm>
          <a:off x="36512" y="1052512"/>
          <a:ext cx="3000000" cy="3000000"/>
        </p:xfrm>
        <a:graphic>
          <a:graphicData uri="http://schemas.openxmlformats.org/drawingml/2006/table">
            <a:tbl>
              <a:tblPr>
                <a:noFill/>
                <a:tableStyleId>{936A14DD-8B34-4AF5-B0CB-F31E2861A7F9}</a:tableStyleId>
              </a:tblPr>
              <a:tblGrid>
                <a:gridCol w="944550"/>
                <a:gridCol w="728650"/>
                <a:gridCol w="1439850"/>
                <a:gridCol w="1350950"/>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猎人2</a:t>
                      </a:r>
                      <a:endParaRPr/>
                    </a:p>
                  </a:txBody>
                  <a:tcPr marT="45700" marB="45700" marR="91425" marL="91425" anchor="ctr">
                    <a:solidFill>
                      <a:srgbClr val="FDEADA"/>
                    </a:solidFill>
                  </a:tcPr>
                </a:tc>
                <a:tc hMerge="1"/>
              </a:tr>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猎鹿</a:t>
                      </a:r>
                      <a:endParaRPr/>
                    </a:p>
                  </a:txBody>
                  <a:tcPr marT="45700" marB="45700" marR="91425" marL="91425"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猎兔</a:t>
                      </a:r>
                      <a:endParaRPr/>
                    </a:p>
                  </a:txBody>
                  <a:tcPr marT="45700" marB="45700" marR="91425" marL="91425" anchor="ctr">
                    <a:lnB cap="flat" cmpd="sng" w="12700">
                      <a:solidFill>
                        <a:schemeClr val="dk1"/>
                      </a:solidFill>
                      <a:prstDash val="solid"/>
                      <a:round/>
                      <a:headEnd len="sm" w="sm" type="none"/>
                      <a:tailEnd len="sm" w="sm" type="none"/>
                    </a:lnB>
                    <a:solidFill>
                      <a:srgbClr val="FDEADA"/>
                    </a:solidFill>
                  </a:tcPr>
                </a:tc>
              </a:tr>
              <a:tr h="884225">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猎人1</a:t>
                      </a:r>
                      <a:endParaRPr/>
                    </a:p>
                  </a:txBody>
                  <a:tcPr marT="45700" marB="4570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猎鹿</a:t>
                      </a:r>
                      <a:endParaRPr/>
                    </a:p>
                  </a:txBody>
                  <a:tcPr marT="45700" marB="4570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4， 4</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0，4</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884225">
                <a:tc vMerge="1"/>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猎兔</a:t>
                      </a:r>
                      <a:endParaRPr/>
                    </a:p>
                  </a:txBody>
                  <a:tcPr marT="45700" marB="4570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4，0</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3，3</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graphicFrame>
        <p:nvGraphicFramePr>
          <p:cNvPr id="323" name="Google Shape;323;p43"/>
          <p:cNvGraphicFramePr/>
          <p:nvPr/>
        </p:nvGraphicFramePr>
        <p:xfrm>
          <a:off x="4716462" y="1052512"/>
          <a:ext cx="3000000" cy="3000000"/>
        </p:xfrm>
        <a:graphic>
          <a:graphicData uri="http://schemas.openxmlformats.org/drawingml/2006/table">
            <a:tbl>
              <a:tblPr>
                <a:noFill/>
                <a:tableStyleId>{936A14DD-8B34-4AF5-B0CB-F31E2861A7F9}</a:tableStyleId>
              </a:tblPr>
              <a:tblGrid>
                <a:gridCol w="938200"/>
                <a:gridCol w="720725"/>
                <a:gridCol w="1428750"/>
                <a:gridCol w="1339850"/>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猎人2</a:t>
                      </a:r>
                      <a:endParaRPr/>
                    </a:p>
                  </a:txBody>
                  <a:tcPr marT="45700" marB="45700" marR="91425" marL="91425" anchor="ctr">
                    <a:solidFill>
                      <a:srgbClr val="FDEADA"/>
                    </a:solidFill>
                  </a:tcPr>
                </a:tc>
                <a:tc hMerge="1"/>
              </a:tr>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猎兔</a:t>
                      </a:r>
                      <a:endParaRPr/>
                    </a:p>
                  </a:txBody>
                  <a:tcPr marT="45700" marB="45700" marR="91425" marL="91425"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猎鹿</a:t>
                      </a:r>
                      <a:endParaRPr/>
                    </a:p>
                  </a:txBody>
                  <a:tcPr marT="45700" marB="45700" marR="91425" marL="91425" anchor="ctr">
                    <a:lnB cap="flat" cmpd="sng" w="12700">
                      <a:solidFill>
                        <a:schemeClr val="dk1"/>
                      </a:solidFill>
                      <a:prstDash val="solid"/>
                      <a:round/>
                      <a:headEnd len="sm" w="sm" type="none"/>
                      <a:tailEnd len="sm" w="sm" type="none"/>
                    </a:lnB>
                    <a:solidFill>
                      <a:srgbClr val="FDEADA"/>
                    </a:solidFill>
                  </a:tcPr>
                </a:tc>
              </a:tr>
              <a:tr h="884225">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猎人1</a:t>
                      </a:r>
                      <a:endParaRPr/>
                    </a:p>
                  </a:txBody>
                  <a:tcPr marT="45700" marB="4570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猎兔</a:t>
                      </a:r>
                      <a:endParaRPr/>
                    </a:p>
                  </a:txBody>
                  <a:tcPr marT="45700" marB="4570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3，3</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4，0</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884225">
                <a:tc vMerge="1"/>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猎鹿</a:t>
                      </a:r>
                      <a:endParaRPr/>
                    </a:p>
                  </a:txBody>
                  <a:tcPr marT="45700" marB="4570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0，4</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4，4</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
        <p:nvSpPr>
          <p:cNvPr id="324" name="Google Shape;324;p43"/>
          <p:cNvSpPr txBox="1"/>
          <p:nvPr/>
        </p:nvSpPr>
        <p:spPr>
          <a:xfrm>
            <a:off x="1979612" y="2276475"/>
            <a:ext cx="431800" cy="1296987"/>
          </a:xfrm>
          <a:prstGeom prst="rect">
            <a:avLst/>
          </a:prstGeom>
          <a:noFill/>
          <a:ln cap="flat" cmpd="sng" w="38100">
            <a:solidFill>
              <a:schemeClr val="accent2"/>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25" name="Google Shape;325;p43"/>
          <p:cNvSpPr txBox="1"/>
          <p:nvPr/>
        </p:nvSpPr>
        <p:spPr>
          <a:xfrm>
            <a:off x="3348037" y="2276475"/>
            <a:ext cx="431800" cy="1296987"/>
          </a:xfrm>
          <a:prstGeom prst="rect">
            <a:avLst/>
          </a:prstGeom>
          <a:noFill/>
          <a:ln cap="flat" cmpd="sng" w="38100">
            <a:solidFill>
              <a:schemeClr val="dk2"/>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
        <p:nvSpPr>
          <p:cNvPr id="326" name="Google Shape;326;p43"/>
          <p:cNvSpPr txBox="1"/>
          <p:nvPr/>
        </p:nvSpPr>
        <p:spPr>
          <a:xfrm>
            <a:off x="6659562" y="2276475"/>
            <a:ext cx="433387" cy="1296987"/>
          </a:xfrm>
          <a:prstGeom prst="rect">
            <a:avLst/>
          </a:prstGeom>
          <a:noFill/>
          <a:ln cap="flat" cmpd="sng" w="38100">
            <a:solidFill>
              <a:schemeClr val="accent2"/>
            </a:solidFill>
            <a:prstDash val="solid"/>
            <a:miter lim="8000"/>
            <a:headEnd len="sm" w="sm" type="none"/>
            <a:tailEnd len="sm" w="sm" type="none"/>
          </a:ln>
          <a:effectLst>
            <a:outerShdw blurRad="63500" dir="5400000" dist="23000">
              <a:srgbClr val="808080">
                <a:alpha val="34901"/>
              </a:srgbClr>
            </a:outerShdw>
          </a:effectLst>
        </p:spPr>
        <p:txBody>
          <a:bodyPr anchorCtr="0" anchor="ctr" bIns="45700" lIns="91425" spcFirstLastPara="1" rIns="91425" wrap="square" tIns="45700">
            <a:noAutofit/>
          </a:bodyPr>
          <a:lstStyle/>
          <a:p>
            <a:pPr indent="0" lvl="0" marL="0" marR="0" rtl="0" algn="l">
              <a:lnSpc>
                <a:spcPct val="100000"/>
              </a:lnSpc>
              <a:spcBef>
                <a:spcPts val="0"/>
              </a:spcBef>
              <a:spcAft>
                <a:spcPts val="0"/>
              </a:spcAft>
              <a:buNone/>
            </a:pPr>
            <a:r>
              <a:t/>
            </a:r>
            <a:endParaRPr b="0" i="0" sz="1800" u="none">
              <a:solidFill>
                <a:schemeClr val="dk1"/>
              </a:solidFill>
              <a:latin typeface="Arial"/>
              <a:ea typeface="Arial"/>
              <a:cs typeface="Arial"/>
              <a:sym typeface="Arial"/>
            </a:endParaRPr>
          </a:p>
        </p:txBody>
      </p:sp>
    </p:spTree>
  </p:cSld>
  <p:clrMapOvr>
    <a:masterClrMapping/>
  </p:clrMapOvr>
  <p:transition>
    <p:fade thruBlk="1"/>
  </p:transition>
</p:sld>
</file>

<file path=ppt/slides/slide3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0" name="Shape 330"/>
        <p:cNvGrpSpPr/>
        <p:nvPr/>
      </p:nvGrpSpPr>
      <p:grpSpPr>
        <a:xfrm>
          <a:off x="0" y="0"/>
          <a:ext cx="0" cy="0"/>
          <a:chOff x="0" y="0"/>
          <a:chExt cx="0" cy="0"/>
        </a:xfrm>
      </p:grpSpPr>
      <p:sp>
        <p:nvSpPr>
          <p:cNvPr id="331" name="Google Shape;331;p44"/>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进化稳定策略和严格纳什均衡</a:t>
            </a:r>
            <a:endParaRPr/>
          </a:p>
        </p:txBody>
      </p:sp>
      <p:sp>
        <p:nvSpPr>
          <p:cNvPr id="332" name="Google Shape;332;p44"/>
          <p:cNvSpPr txBox="1"/>
          <p:nvPr>
            <p:ph idx="1" type="body"/>
          </p:nvPr>
        </p:nvSpPr>
        <p:spPr>
          <a:xfrm>
            <a:off x="457200" y="1600200"/>
            <a:ext cx="8229600" cy="49244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800"/>
              <a:buFont typeface="Arial"/>
              <a:buChar char="•"/>
            </a:pPr>
            <a:r>
              <a:rPr b="0" i="0" lang="en-US" sz="2800" u="none">
                <a:solidFill>
                  <a:schemeClr val="lt1"/>
                </a:solidFill>
                <a:latin typeface="Arial"/>
                <a:ea typeface="Arial"/>
                <a:cs typeface="Arial"/>
                <a:sym typeface="Arial"/>
              </a:rPr>
              <a:t>在一个策略选择中，若每个参与人使用的都是唯一的最佳应对策略（即严格最佳应对），则称这个最佳应对策略组是一个</a:t>
            </a:r>
            <a:r>
              <a:rPr b="1" i="0" lang="en-US" sz="2800" u="none">
                <a:solidFill>
                  <a:srgbClr val="FFFF00"/>
                </a:solidFill>
                <a:latin typeface="Arial"/>
                <a:ea typeface="Arial"/>
                <a:cs typeface="Arial"/>
                <a:sym typeface="Arial"/>
              </a:rPr>
              <a:t>严格纳什均衡</a:t>
            </a:r>
            <a:r>
              <a:rPr b="0" i="0" lang="en-US" sz="2800" u="none">
                <a:solidFill>
                  <a:schemeClr val="lt1"/>
                </a:solidFill>
                <a:latin typeface="Arial"/>
                <a:ea typeface="Arial"/>
                <a:cs typeface="Arial"/>
                <a:sym typeface="Arial"/>
              </a:rPr>
              <a:t>。</a:t>
            </a:r>
            <a:endParaRPr/>
          </a:p>
          <a:p>
            <a:pPr indent="-165100" lvl="0" marL="342900" marR="0" rtl="0" algn="l">
              <a:lnSpc>
                <a:spcPct val="100000"/>
              </a:lnSpc>
              <a:spcBef>
                <a:spcPts val="560"/>
              </a:spcBef>
              <a:spcAft>
                <a:spcPts val="0"/>
              </a:spcAft>
              <a:buClr>
                <a:schemeClr val="dk1"/>
              </a:buClr>
              <a:buSzPts val="2800"/>
              <a:buFont typeface="Arial"/>
              <a:buNone/>
            </a:pPr>
            <a:r>
              <a:t/>
            </a:r>
            <a:endParaRPr b="0" i="0" sz="2800" u="none">
              <a:solidFill>
                <a:schemeClr val="lt1"/>
              </a:solidFill>
              <a:latin typeface="Calibri"/>
              <a:ea typeface="Calibri"/>
              <a:cs typeface="Calibri"/>
              <a:sym typeface="Calibri"/>
            </a:endParaRPr>
          </a:p>
          <a:p>
            <a:pPr indent="-165100" lvl="0" marL="342900" marR="0" rtl="0" algn="l">
              <a:lnSpc>
                <a:spcPct val="100000"/>
              </a:lnSpc>
              <a:spcBef>
                <a:spcPts val="560"/>
              </a:spcBef>
              <a:spcAft>
                <a:spcPts val="0"/>
              </a:spcAft>
              <a:buClr>
                <a:schemeClr val="dk1"/>
              </a:buClr>
              <a:buSzPts val="2800"/>
              <a:buFont typeface="Arial"/>
              <a:buNone/>
            </a:pPr>
            <a:r>
              <a:t/>
            </a:r>
            <a:endParaRPr b="0" i="0" sz="2800" u="none">
              <a:solidFill>
                <a:schemeClr val="lt1"/>
              </a:solidFill>
              <a:latin typeface="Calibri"/>
              <a:ea typeface="Calibri"/>
              <a:cs typeface="Calibri"/>
              <a:sym typeface="Calibri"/>
            </a:endParaRPr>
          </a:p>
          <a:p>
            <a:pPr indent="-165100" lvl="0" marL="342900" marR="0" rtl="0" algn="l">
              <a:lnSpc>
                <a:spcPct val="100000"/>
              </a:lnSpc>
              <a:spcBef>
                <a:spcPts val="560"/>
              </a:spcBef>
              <a:spcAft>
                <a:spcPts val="0"/>
              </a:spcAft>
              <a:buClr>
                <a:schemeClr val="dk1"/>
              </a:buClr>
              <a:buSzPts val="2800"/>
              <a:buFont typeface="Arial"/>
              <a:buNone/>
            </a:pPr>
            <a:r>
              <a:t/>
            </a:r>
            <a:endParaRPr b="0" i="0" sz="2800" u="none">
              <a:solidFill>
                <a:schemeClr val="lt1"/>
              </a:solidFill>
              <a:latin typeface="Calibri"/>
              <a:ea typeface="Calibri"/>
              <a:cs typeface="Calibri"/>
              <a:sym typeface="Calibri"/>
            </a:endParaRPr>
          </a:p>
          <a:p>
            <a:pPr indent="-165100" lvl="0" marL="342900" marR="0" rtl="0" algn="l">
              <a:lnSpc>
                <a:spcPct val="100000"/>
              </a:lnSpc>
              <a:spcBef>
                <a:spcPts val="560"/>
              </a:spcBef>
              <a:spcAft>
                <a:spcPts val="0"/>
              </a:spcAft>
              <a:buClr>
                <a:schemeClr val="dk1"/>
              </a:buClr>
              <a:buSzPts val="2800"/>
              <a:buFont typeface="Arial"/>
              <a:buNone/>
            </a:pPr>
            <a:r>
              <a:t/>
            </a:r>
            <a:endParaRPr b="0" i="0" sz="2800" u="none">
              <a:solidFill>
                <a:schemeClr val="lt1"/>
              </a:solidFill>
              <a:latin typeface="Calibri"/>
              <a:ea typeface="Calibri"/>
              <a:cs typeface="Calibri"/>
              <a:sym typeface="Calibri"/>
            </a:endParaRPr>
          </a:p>
          <a:p>
            <a:pPr indent="-165100" lvl="0" marL="342900" marR="0" rtl="0" algn="l">
              <a:lnSpc>
                <a:spcPct val="100000"/>
              </a:lnSpc>
              <a:spcBef>
                <a:spcPts val="560"/>
              </a:spcBef>
              <a:spcAft>
                <a:spcPts val="0"/>
              </a:spcAft>
              <a:buClr>
                <a:schemeClr val="dk1"/>
              </a:buClr>
              <a:buSzPts val="2800"/>
              <a:buFont typeface="Arial"/>
              <a:buNone/>
            </a:pPr>
            <a:r>
              <a:t/>
            </a:r>
            <a:endParaRPr b="0" i="0" sz="2800" u="none">
              <a:solidFill>
                <a:schemeClr val="lt1"/>
              </a:solidFill>
              <a:latin typeface="Calibri"/>
              <a:ea typeface="Calibri"/>
              <a:cs typeface="Calibri"/>
              <a:sym typeface="Calibri"/>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a:solidFill>
                  <a:schemeClr val="lt1"/>
                </a:solidFill>
                <a:latin typeface="Arial"/>
                <a:ea typeface="Arial"/>
                <a:cs typeface="Arial"/>
                <a:sym typeface="Arial"/>
              </a:rPr>
              <a:t>不难看到：如果（S,S）是一个严格纳什均衡（即a&gt;c），则S是进化稳定的。反之不一定成立。</a:t>
            </a:r>
            <a:endParaRPr/>
          </a:p>
        </p:txBody>
      </p:sp>
      <p:graphicFrame>
        <p:nvGraphicFramePr>
          <p:cNvPr id="333" name="Google Shape;333;p44"/>
          <p:cNvGraphicFramePr/>
          <p:nvPr/>
        </p:nvGraphicFramePr>
        <p:xfrm>
          <a:off x="1331912" y="3213100"/>
          <a:ext cx="3000000" cy="3000000"/>
        </p:xfrm>
        <a:graphic>
          <a:graphicData uri="http://schemas.openxmlformats.org/drawingml/2006/table">
            <a:tbl>
              <a:tblPr>
                <a:noFill/>
                <a:tableStyleId>{936A14DD-8B34-4AF5-B0CB-F31E2861A7F9}</a:tableStyleId>
              </a:tblPr>
              <a:tblGrid>
                <a:gridCol w="1389050"/>
                <a:gridCol w="679450"/>
                <a:gridCol w="2205025"/>
                <a:gridCol w="2206625"/>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生物体2</a:t>
                      </a:r>
                      <a:endParaRPr/>
                    </a:p>
                  </a:txBody>
                  <a:tcPr marT="45750" marB="45750" marR="91425" marL="91425" anchor="ctr">
                    <a:solidFill>
                      <a:srgbClr val="FDEADA"/>
                    </a:solidFill>
                  </a:tcPr>
                </a:tc>
                <a:tc hMerge="1"/>
              </a:tr>
              <a:tr h="4889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S</a:t>
                      </a:r>
                      <a:endParaRPr/>
                    </a:p>
                  </a:txBody>
                  <a:tcPr marT="45750" marB="45750" marR="91425" marL="91425"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T</a:t>
                      </a:r>
                      <a:endParaRPr/>
                    </a:p>
                  </a:txBody>
                  <a:tcPr marT="45750" marB="45750" marR="91425" marL="91425" anchor="ctr">
                    <a:lnB cap="flat" cmpd="sng" w="12700">
                      <a:solidFill>
                        <a:schemeClr val="dk1"/>
                      </a:solidFill>
                      <a:prstDash val="solid"/>
                      <a:round/>
                      <a:headEnd len="sm" w="sm" type="none"/>
                      <a:tailEnd len="sm" w="sm" type="none"/>
                    </a:lnB>
                    <a:solidFill>
                      <a:srgbClr val="FDEADA"/>
                    </a:solidFill>
                  </a:tcPr>
                </a:tc>
              </a:tr>
              <a:tr h="487350">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生物体1</a:t>
                      </a:r>
                      <a:endParaRPr/>
                    </a:p>
                  </a:txBody>
                  <a:tcPr marT="45750" marB="4575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S</a:t>
                      </a:r>
                      <a:endParaRPr/>
                    </a:p>
                  </a:txBody>
                  <a:tcPr marT="45750" marB="4575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a,  a</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b,  c</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498475">
                <a:tc vMerge="1"/>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T</a:t>
                      </a:r>
                      <a:endParaRPr/>
                    </a:p>
                  </a:txBody>
                  <a:tcPr marT="45750" marB="4575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c,  b</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d,  d</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Tree>
  </p:cSld>
  <p:clrMapOvr>
    <a:masterClrMapping/>
  </p:clrMapOvr>
  <p:transition>
    <p:fade thruBlk="1"/>
  </p:transition>
</p:sld>
</file>

<file path=ppt/slides/slide3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38" name="Shape 338"/>
        <p:cNvGrpSpPr/>
        <p:nvPr/>
      </p:nvGrpSpPr>
      <p:grpSpPr>
        <a:xfrm>
          <a:off x="0" y="0"/>
          <a:ext cx="0" cy="0"/>
          <a:chOff x="0" y="0"/>
          <a:chExt cx="0" cy="0"/>
        </a:xfrm>
      </p:grpSpPr>
      <p:sp>
        <p:nvSpPr>
          <p:cNvPr id="339" name="Google Shape;339;p45"/>
          <p:cNvSpPr txBox="1"/>
          <p:nvPr>
            <p:ph type="title"/>
          </p:nvPr>
        </p:nvSpPr>
        <p:spPr>
          <a:xfrm>
            <a:off x="468312" y="1889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并不是总有进化稳定策略</a:t>
            </a:r>
            <a:endParaRPr/>
          </a:p>
        </p:txBody>
      </p:sp>
      <p:sp>
        <p:nvSpPr>
          <p:cNvPr id="340" name="Google Shape;340;p45"/>
          <p:cNvSpPr txBox="1"/>
          <p:nvPr>
            <p:ph idx="1" type="body"/>
          </p:nvPr>
        </p:nvSpPr>
        <p:spPr>
          <a:xfrm>
            <a:off x="468312" y="1268412"/>
            <a:ext cx="8280400" cy="511333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例子：鹰鸽博弈</a:t>
            </a:r>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a:p>
            <a:pPr indent="-342900" lvl="0" marL="342900" marR="0" rtl="0" algn="l">
              <a:lnSpc>
                <a:spcPct val="100000"/>
              </a:lnSpc>
              <a:spcBef>
                <a:spcPts val="640"/>
              </a:spcBef>
              <a:spcAft>
                <a:spcPts val="0"/>
              </a:spcAft>
              <a:buClr>
                <a:schemeClr val="dk1"/>
              </a:buClr>
              <a:buFont typeface="Arial"/>
              <a:buNone/>
            </a:pPr>
            <a:r>
              <a:t/>
            </a:r>
            <a:endParaRPr b="0" i="0" sz="3200" u="none">
              <a:solidFill>
                <a:schemeClr val="lt1"/>
              </a:solidFill>
              <a:latin typeface="Calibri"/>
              <a:ea typeface="Calibri"/>
              <a:cs typeface="Calibri"/>
              <a:sym typeface="Calibri"/>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可以从定义验证：D，H都不是进化稳定的。</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这也可从（D，D）和（H，H）都不是纳什均衡直接推出</a:t>
            </a:r>
            <a:endParaRPr/>
          </a:p>
        </p:txBody>
      </p:sp>
      <p:graphicFrame>
        <p:nvGraphicFramePr>
          <p:cNvPr id="341" name="Google Shape;341;p45"/>
          <p:cNvGraphicFramePr/>
          <p:nvPr/>
        </p:nvGraphicFramePr>
        <p:xfrm>
          <a:off x="1258887" y="2060575"/>
          <a:ext cx="3000000" cy="3000000"/>
        </p:xfrm>
        <a:graphic>
          <a:graphicData uri="http://schemas.openxmlformats.org/drawingml/2006/table">
            <a:tbl>
              <a:tblPr>
                <a:noFill/>
                <a:tableStyleId>{936A14DD-8B34-4AF5-B0CB-F31E2861A7F9}</a:tableStyleId>
              </a:tblPr>
              <a:tblGrid>
                <a:gridCol w="1327150"/>
                <a:gridCol w="1179500"/>
                <a:gridCol w="1862125"/>
                <a:gridCol w="1895475"/>
              </a:tblGrid>
              <a:tr h="577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动物2</a:t>
                      </a:r>
                      <a:endParaRPr/>
                    </a:p>
                  </a:txBody>
                  <a:tcPr marT="45700" marB="45700" marR="91425" marL="91425" anchor="ctr">
                    <a:solidFill>
                      <a:srgbClr val="FDEADA"/>
                    </a:solidFill>
                  </a:tcPr>
                </a:tc>
                <a:tc hMerge="1"/>
              </a:tr>
              <a:tr h="577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00" marB="4570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相让D</a:t>
                      </a:r>
                      <a:endParaRPr/>
                    </a:p>
                  </a:txBody>
                  <a:tcPr marT="45700" marB="45700" marR="91425" marL="91425"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相争H</a:t>
                      </a:r>
                      <a:endParaRPr/>
                    </a:p>
                  </a:txBody>
                  <a:tcPr marT="45700" marB="45700" marR="91425" marL="91425" anchor="ctr">
                    <a:lnB cap="flat" cmpd="sng" w="12700">
                      <a:solidFill>
                        <a:schemeClr val="dk1"/>
                      </a:solidFill>
                      <a:prstDash val="solid"/>
                      <a:round/>
                      <a:headEnd len="sm" w="sm" type="none"/>
                      <a:tailEnd len="sm" w="sm" type="none"/>
                    </a:lnB>
                    <a:solidFill>
                      <a:srgbClr val="FDEADA"/>
                    </a:solidFill>
                  </a:tcPr>
                </a:tc>
              </a:tr>
              <a:tr h="720725">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动物1</a:t>
                      </a:r>
                      <a:endParaRPr/>
                    </a:p>
                  </a:txBody>
                  <a:tcPr marT="45700" marB="4570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相让D</a:t>
                      </a:r>
                      <a:endParaRPr/>
                    </a:p>
                  </a:txBody>
                  <a:tcPr marT="45700" marB="4570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3，3</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1，5</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642925">
                <a:tc vMerge="1"/>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相争H</a:t>
                      </a:r>
                      <a:endParaRPr/>
                    </a:p>
                  </a:txBody>
                  <a:tcPr marT="45700" marB="4570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5，1</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0，0</a:t>
                      </a:r>
                      <a:endParaRPr/>
                    </a:p>
                  </a:txBody>
                  <a:tcPr marT="45700" marB="4570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
        <p:nvSpPr>
          <p:cNvPr id="342" name="Google Shape;342;p45"/>
          <p:cNvSpPr txBox="1"/>
          <p:nvPr/>
        </p:nvSpPr>
        <p:spPr>
          <a:xfrm>
            <a:off x="1187450" y="2060575"/>
            <a:ext cx="6408737" cy="585787"/>
          </a:xfrm>
          <a:prstGeom prst="rect">
            <a:avLst/>
          </a:prstGeom>
          <a:solidFill>
            <a:srgbClr val="FAC090"/>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200" u="none">
                <a:solidFill>
                  <a:schemeClr val="dk1"/>
                </a:solidFill>
                <a:latin typeface="Arial"/>
                <a:ea typeface="Arial"/>
                <a:cs typeface="Arial"/>
                <a:sym typeface="Arial"/>
              </a:rPr>
              <a:t>在生活中，极端主义是很难长存的</a:t>
            </a:r>
            <a:endParaRPr/>
          </a:p>
        </p:txBody>
      </p:sp>
      <p:sp>
        <p:nvSpPr>
          <p:cNvPr id="343" name="Google Shape;343;p45"/>
          <p:cNvSpPr txBox="1"/>
          <p:nvPr/>
        </p:nvSpPr>
        <p:spPr>
          <a:xfrm>
            <a:off x="8172450" y="2133600"/>
            <a:ext cx="647700" cy="2308225"/>
          </a:xfrm>
          <a:prstGeom prst="rect">
            <a:avLst/>
          </a:prstGeom>
          <a:solidFill>
            <a:srgbClr val="984807"/>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rgbClr val="FFFFFF"/>
              </a:buClr>
              <a:buFont typeface="Arial"/>
              <a:buNone/>
            </a:pPr>
            <a:r>
              <a:rPr b="0" i="0" lang="en-US" sz="3600" u="none">
                <a:solidFill>
                  <a:srgbClr val="FFFFFF"/>
                </a:solidFill>
                <a:latin typeface="Arial"/>
                <a:ea typeface="Arial"/>
                <a:cs typeface="Arial"/>
                <a:sym typeface="Arial"/>
              </a:rPr>
              <a:t>怎么办</a:t>
            </a:r>
            <a:endParaRPr/>
          </a:p>
          <a:p>
            <a:pPr indent="0" lvl="0" marL="0" marR="0" rtl="0" algn="l">
              <a:lnSpc>
                <a:spcPct val="100000"/>
              </a:lnSpc>
              <a:spcBef>
                <a:spcPts val="0"/>
              </a:spcBef>
              <a:spcAft>
                <a:spcPts val="0"/>
              </a:spcAft>
              <a:buClr>
                <a:srgbClr val="FFFFFF"/>
              </a:buClr>
              <a:buFont typeface="Arial"/>
              <a:buNone/>
            </a:pPr>
            <a:r>
              <a:rPr b="0" i="0" lang="en-US" sz="3600" u="none">
                <a:solidFill>
                  <a:srgbClr val="FFFFFF"/>
                </a:solidFill>
                <a:latin typeface="Arial"/>
                <a:ea typeface="Arial"/>
                <a:cs typeface="Arial"/>
                <a:sym typeface="Arial"/>
              </a:rPr>
              <a:t>？</a:t>
            </a:r>
            <a:endParaRPr/>
          </a:p>
        </p:txBody>
      </p:sp>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2"/>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4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47" name="Shape 347"/>
        <p:cNvGrpSpPr/>
        <p:nvPr/>
      </p:nvGrpSpPr>
      <p:grpSpPr>
        <a:xfrm>
          <a:off x="0" y="0"/>
          <a:ext cx="0" cy="0"/>
          <a:chOff x="0" y="0"/>
          <a:chExt cx="0" cy="0"/>
        </a:xfrm>
      </p:grpSpPr>
      <p:sp>
        <p:nvSpPr>
          <p:cNvPr id="348" name="Google Shape;348;p46"/>
          <p:cNvSpPr txBox="1"/>
          <p:nvPr>
            <p:ph type="title"/>
          </p:nvPr>
        </p:nvSpPr>
        <p:spPr>
          <a:xfrm>
            <a:off x="457200" y="274637"/>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进化稳定混合策略</a:t>
            </a:r>
            <a:endParaRPr/>
          </a:p>
        </p:txBody>
      </p:sp>
      <p:sp>
        <p:nvSpPr>
          <p:cNvPr id="349" name="Google Shape;349;p46"/>
          <p:cNvSpPr txBox="1"/>
          <p:nvPr>
            <p:ph idx="1" type="body"/>
          </p:nvPr>
        </p:nvSpPr>
        <p:spPr>
          <a:xfrm>
            <a:off x="457200" y="1484312"/>
            <a:ext cx="8362950" cy="496887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一种生物个体，由其基因决定，按照概率分布（p,1-p）随机采用两个策略S和T之一。</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想像有一群这样的个体，在互动中繁衍</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突然，其中出现了一种变异：概率变为q</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设变异种群在总体中初始占比x（很小），问：原来的种群是进化稳定的吗？</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也就是，在互动中，p种群能比q种群更具适应能力，从而能抑制q种群的蔓延吗？</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若是，则称p是进化稳定混合策略</a:t>
            </a:r>
            <a:endParaRPr/>
          </a:p>
          <a:p>
            <a:pPr indent="-139700" lvl="0" marL="342900" marR="0" rtl="0" algn="l">
              <a:lnSpc>
                <a:spcPct val="100000"/>
              </a:lnSpc>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a:p>
            <a:pPr indent="-139700" lvl="0" marL="342900" marR="0" rtl="0" algn="l">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p:txBody>
      </p:sp>
    </p:spTree>
  </p:cSld>
  <p:clrMapOvr>
    <a:masterClrMapping/>
  </p:clrMapOvr>
  <p:transition>
    <p:fade thruBlk="1"/>
  </p:transition>
</p:sld>
</file>

<file path=ppt/slides/slide33.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53" name="Shape 353"/>
        <p:cNvGrpSpPr/>
        <p:nvPr/>
      </p:nvGrpSpPr>
      <p:grpSpPr>
        <a:xfrm>
          <a:off x="0" y="0"/>
          <a:ext cx="0" cy="0"/>
          <a:chOff x="0" y="0"/>
          <a:chExt cx="0" cy="0"/>
        </a:xfrm>
      </p:grpSpPr>
      <p:sp>
        <p:nvSpPr>
          <p:cNvPr id="354" name="Google Shape;354;p47"/>
          <p:cNvSpPr txBox="1"/>
          <p:nvPr>
            <p:ph idx="1" type="body"/>
          </p:nvPr>
        </p:nvSpPr>
        <p:spPr>
          <a:xfrm>
            <a:off x="0" y="3500437"/>
            <a:ext cx="9144000" cy="31686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下面，我们先来看</a:t>
            </a:r>
            <a:r>
              <a:rPr b="0" i="0" lang="en-US" sz="3200" u="none">
                <a:solidFill>
                  <a:srgbClr val="FFFF00"/>
                </a:solidFill>
                <a:latin typeface="Calibri"/>
                <a:ea typeface="Calibri"/>
                <a:cs typeface="Calibri"/>
                <a:sym typeface="Calibri"/>
              </a:rPr>
              <a:t>两个</a:t>
            </a:r>
            <a:r>
              <a:rPr b="0" i="0" lang="en-US" sz="3200" u="none">
                <a:solidFill>
                  <a:schemeClr val="lt1"/>
                </a:solidFill>
                <a:latin typeface="Calibri"/>
                <a:ea typeface="Calibri"/>
                <a:cs typeface="Calibri"/>
                <a:sym typeface="Calibri"/>
              </a:rPr>
              <a:t>采用不同混合策略的生物体相遇互动时的收益期望（p, q的函数）</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然后再看根据在总体中的占比，</a:t>
            </a:r>
            <a:r>
              <a:rPr b="0" i="0" lang="en-US" sz="3200" u="none">
                <a:solidFill>
                  <a:srgbClr val="FFFF00"/>
                </a:solidFill>
                <a:latin typeface="Calibri"/>
                <a:ea typeface="Calibri"/>
                <a:cs typeface="Calibri"/>
                <a:sym typeface="Calibri"/>
              </a:rPr>
              <a:t>两种</a:t>
            </a:r>
            <a:r>
              <a:rPr b="0" i="0" lang="en-US" sz="3200" u="none">
                <a:solidFill>
                  <a:schemeClr val="lt1"/>
                </a:solidFill>
                <a:latin typeface="Calibri"/>
                <a:ea typeface="Calibri"/>
                <a:cs typeface="Calibri"/>
                <a:sym typeface="Calibri"/>
              </a:rPr>
              <a:t>生物体</a:t>
            </a:r>
            <a:r>
              <a:rPr b="0" i="0" lang="en-US" sz="3200" u="none">
                <a:solidFill>
                  <a:srgbClr val="FFFF00"/>
                </a:solidFill>
                <a:latin typeface="Calibri"/>
                <a:ea typeface="Calibri"/>
                <a:cs typeface="Calibri"/>
                <a:sym typeface="Calibri"/>
              </a:rPr>
              <a:t>随机相遇</a:t>
            </a:r>
            <a:r>
              <a:rPr b="0" i="0" lang="en-US" sz="3200" u="none">
                <a:solidFill>
                  <a:schemeClr val="lt1"/>
                </a:solidFill>
                <a:latin typeface="Calibri"/>
                <a:ea typeface="Calibri"/>
                <a:cs typeface="Calibri"/>
                <a:sym typeface="Calibri"/>
              </a:rPr>
              <a:t>所导致的收益期望（x, p, q 的函数）</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讨论最后这两个期望的大小，判断是否进化稳定</a:t>
            </a:r>
            <a:endParaRPr/>
          </a:p>
        </p:txBody>
      </p:sp>
      <p:graphicFrame>
        <p:nvGraphicFramePr>
          <p:cNvPr id="355" name="Google Shape;355;p47"/>
          <p:cNvGraphicFramePr/>
          <p:nvPr/>
        </p:nvGraphicFramePr>
        <p:xfrm>
          <a:off x="1331912" y="1412875"/>
          <a:ext cx="3000000" cy="3000000"/>
        </p:xfrm>
        <a:graphic>
          <a:graphicData uri="http://schemas.openxmlformats.org/drawingml/2006/table">
            <a:tbl>
              <a:tblPr>
                <a:noFill/>
                <a:tableStyleId>{936A14DD-8B34-4AF5-B0CB-F31E2861A7F9}</a:tableStyleId>
              </a:tblPr>
              <a:tblGrid>
                <a:gridCol w="1389050"/>
                <a:gridCol w="1203325"/>
                <a:gridCol w="1943100"/>
                <a:gridCol w="1944675"/>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第二类生物</a:t>
                      </a:r>
                      <a:endParaRPr/>
                    </a:p>
                  </a:txBody>
                  <a:tcPr marT="45750" marB="45750" marR="91425" marL="91425" anchor="ctr">
                    <a:solidFill>
                      <a:srgbClr val="FDEADA"/>
                    </a:solidFill>
                  </a:tcPr>
                </a:tc>
                <a:tc hMerge="1"/>
              </a:tr>
              <a:tr h="4889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S</a:t>
                      </a:r>
                      <a:r>
                        <a:rPr b="0" i="0" lang="en-US" sz="2400" u="none">
                          <a:solidFill>
                            <a:srgbClr val="FF0000"/>
                          </a:solidFill>
                          <a:latin typeface="Calibri"/>
                          <a:ea typeface="Calibri"/>
                          <a:cs typeface="Calibri"/>
                          <a:sym typeface="Calibri"/>
                        </a:rPr>
                        <a:t>（q）</a:t>
                      </a:r>
                      <a:endParaRPr/>
                    </a:p>
                  </a:txBody>
                  <a:tcPr marT="45750" marB="45750" marR="91425" marL="91425"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T</a:t>
                      </a:r>
                      <a:r>
                        <a:rPr b="0" i="0" lang="en-US" sz="2400" u="none">
                          <a:solidFill>
                            <a:srgbClr val="FF0000"/>
                          </a:solidFill>
                          <a:latin typeface="Calibri"/>
                          <a:ea typeface="Calibri"/>
                          <a:cs typeface="Calibri"/>
                          <a:sym typeface="Calibri"/>
                        </a:rPr>
                        <a:t>（1-q）</a:t>
                      </a:r>
                      <a:endParaRPr/>
                    </a:p>
                  </a:txBody>
                  <a:tcPr marT="45750" marB="45750" marR="91425" marL="91425" anchor="ctr">
                    <a:lnB cap="flat" cmpd="sng" w="12700">
                      <a:solidFill>
                        <a:schemeClr val="dk1"/>
                      </a:solidFill>
                      <a:prstDash val="solid"/>
                      <a:round/>
                      <a:headEnd len="sm" w="sm" type="none"/>
                      <a:tailEnd len="sm" w="sm" type="none"/>
                    </a:lnB>
                    <a:solidFill>
                      <a:srgbClr val="FDEADA"/>
                    </a:solidFill>
                  </a:tcPr>
                </a:tc>
              </a:tr>
              <a:tr h="487350">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第一类生物</a:t>
                      </a:r>
                      <a:endParaRPr/>
                    </a:p>
                  </a:txBody>
                  <a:tcPr marT="45750" marB="4575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S</a:t>
                      </a:r>
                      <a:r>
                        <a:rPr b="0" i="0" lang="en-US" sz="2400" u="none">
                          <a:solidFill>
                            <a:srgbClr val="FF0000"/>
                          </a:solidFill>
                          <a:latin typeface="Calibri"/>
                          <a:ea typeface="Calibri"/>
                          <a:cs typeface="Calibri"/>
                          <a:sym typeface="Calibri"/>
                        </a:rPr>
                        <a:t>（p）</a:t>
                      </a:r>
                      <a:endParaRPr/>
                    </a:p>
                  </a:txBody>
                  <a:tcPr marT="45750" marB="4575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a,  a</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b,  c</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498475">
                <a:tc vMerge="1"/>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T</a:t>
                      </a:r>
                      <a:r>
                        <a:rPr b="0" i="0" lang="en-US" sz="2400" u="none">
                          <a:solidFill>
                            <a:srgbClr val="FF0000"/>
                          </a:solidFill>
                          <a:latin typeface="Calibri"/>
                          <a:ea typeface="Calibri"/>
                          <a:cs typeface="Calibri"/>
                          <a:sym typeface="Calibri"/>
                        </a:rPr>
                        <a:t>（1-p）</a:t>
                      </a:r>
                      <a:endParaRPr/>
                    </a:p>
                  </a:txBody>
                  <a:tcPr marT="45750" marB="4575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c,  b</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d,  d</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
        <p:nvSpPr>
          <p:cNvPr id="356" name="Google Shape;356;p47"/>
          <p:cNvSpPr txBox="1"/>
          <p:nvPr>
            <p:ph type="title"/>
          </p:nvPr>
        </p:nvSpPr>
        <p:spPr>
          <a:xfrm>
            <a:off x="468312" y="1889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进化混合策略下的收益</a:t>
            </a:r>
            <a:endParaRPr/>
          </a:p>
        </p:txBody>
      </p:sp>
    </p:spTree>
  </p:cSld>
  <p:clrMapOvr>
    <a:masterClrMapping/>
  </p:clrMapOvr>
  <p:transition>
    <p:fade thruBlk="1"/>
  </p:transition>
</p:sld>
</file>

<file path=ppt/slides/slide34.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0" name="Shape 360"/>
        <p:cNvGrpSpPr/>
        <p:nvPr/>
      </p:nvGrpSpPr>
      <p:grpSpPr>
        <a:xfrm>
          <a:off x="0" y="0"/>
          <a:ext cx="0" cy="0"/>
          <a:chOff x="0" y="0"/>
          <a:chExt cx="0" cy="0"/>
        </a:xfrm>
      </p:grpSpPr>
      <p:sp>
        <p:nvSpPr>
          <p:cNvPr id="361" name="Google Shape;361;p48"/>
          <p:cNvSpPr txBox="1"/>
          <p:nvPr>
            <p:ph idx="1" type="body"/>
          </p:nvPr>
        </p:nvSpPr>
        <p:spPr>
          <a:xfrm>
            <a:off x="323850" y="3213100"/>
            <a:ext cx="8496300" cy="28082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第一种（p策略者）遇到第二种</a:t>
            </a:r>
            <a:endParaRPr/>
          </a:p>
          <a:p>
            <a:pPr indent="0" lvl="1" marL="457200" marR="0" rtl="0" algn="l">
              <a:lnSpc>
                <a:spcPct val="100000"/>
              </a:lnSpc>
              <a:spcBef>
                <a:spcPts val="56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V(p, q) = p⋅q⋅a + p(1-q)b + (1-p)q⋅c + (1-p)(1-q)d</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第二种（q策略者）遇到第一种</a:t>
            </a:r>
            <a:endParaRPr/>
          </a:p>
          <a:p>
            <a:pPr indent="0" lvl="1" marL="457200" marR="0" rtl="0" algn="l">
              <a:lnSpc>
                <a:spcPct val="100000"/>
              </a:lnSpc>
              <a:spcBef>
                <a:spcPts val="56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V(q, p) = qpa + q(1-p)b + (1-q)pc + (1-q)(1-p)d</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也可以写出同种相遇的收益V(p,p), V(q,q)</a:t>
            </a:r>
            <a:endParaRPr/>
          </a:p>
          <a:p>
            <a:pPr indent="-139700" lvl="0" marL="342900" marR="0" rtl="0" algn="l">
              <a:spcBef>
                <a:spcPts val="640"/>
              </a:spcBef>
              <a:spcAft>
                <a:spcPts val="0"/>
              </a:spcAft>
              <a:buClr>
                <a:schemeClr val="dk1"/>
              </a:buClr>
              <a:buSzPts val="3200"/>
              <a:buFont typeface="Arial"/>
              <a:buNone/>
            </a:pPr>
            <a:r>
              <a:t/>
            </a:r>
            <a:endParaRPr b="0" i="0" sz="3200" u="none">
              <a:solidFill>
                <a:schemeClr val="lt1"/>
              </a:solidFill>
              <a:latin typeface="Calibri"/>
              <a:ea typeface="Calibri"/>
              <a:cs typeface="Calibri"/>
              <a:sym typeface="Calibri"/>
            </a:endParaRPr>
          </a:p>
        </p:txBody>
      </p:sp>
      <p:graphicFrame>
        <p:nvGraphicFramePr>
          <p:cNvPr id="362" name="Google Shape;362;p48"/>
          <p:cNvGraphicFramePr/>
          <p:nvPr/>
        </p:nvGraphicFramePr>
        <p:xfrm>
          <a:off x="1331912" y="1196975"/>
          <a:ext cx="3000000" cy="3000000"/>
        </p:xfrm>
        <a:graphic>
          <a:graphicData uri="http://schemas.openxmlformats.org/drawingml/2006/table">
            <a:tbl>
              <a:tblPr>
                <a:noFill/>
                <a:tableStyleId>{936A14DD-8B34-4AF5-B0CB-F31E2861A7F9}</a:tableStyleId>
              </a:tblPr>
              <a:tblGrid>
                <a:gridCol w="1389050"/>
                <a:gridCol w="1203325"/>
                <a:gridCol w="1943100"/>
                <a:gridCol w="1944675"/>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第二类生物</a:t>
                      </a:r>
                      <a:endParaRPr/>
                    </a:p>
                  </a:txBody>
                  <a:tcPr marT="45750" marB="45750" marR="91425" marL="91425" anchor="ctr">
                    <a:solidFill>
                      <a:srgbClr val="FDEADA"/>
                    </a:solidFill>
                  </a:tcPr>
                </a:tc>
                <a:tc hMerge="1"/>
              </a:tr>
              <a:tr h="4889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50" marB="4575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S</a:t>
                      </a:r>
                      <a:r>
                        <a:rPr b="0" i="0" lang="en-US" sz="2400" u="none">
                          <a:solidFill>
                            <a:srgbClr val="FF0000"/>
                          </a:solidFill>
                          <a:latin typeface="Calibri"/>
                          <a:ea typeface="Calibri"/>
                          <a:cs typeface="Calibri"/>
                          <a:sym typeface="Calibri"/>
                        </a:rPr>
                        <a:t>（q）</a:t>
                      </a:r>
                      <a:endParaRPr/>
                    </a:p>
                  </a:txBody>
                  <a:tcPr marT="45750" marB="45750" marR="91425" marL="91425"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T</a:t>
                      </a:r>
                      <a:r>
                        <a:rPr b="0" i="0" lang="en-US" sz="2400" u="none">
                          <a:solidFill>
                            <a:srgbClr val="FF0000"/>
                          </a:solidFill>
                          <a:latin typeface="Calibri"/>
                          <a:ea typeface="Calibri"/>
                          <a:cs typeface="Calibri"/>
                          <a:sym typeface="Calibri"/>
                        </a:rPr>
                        <a:t>（1-q）</a:t>
                      </a:r>
                      <a:endParaRPr/>
                    </a:p>
                  </a:txBody>
                  <a:tcPr marT="45750" marB="45750" marR="91425" marL="91425" anchor="ctr">
                    <a:lnB cap="flat" cmpd="sng" w="12700">
                      <a:solidFill>
                        <a:schemeClr val="dk1"/>
                      </a:solidFill>
                      <a:prstDash val="solid"/>
                      <a:round/>
                      <a:headEnd len="sm" w="sm" type="none"/>
                      <a:tailEnd len="sm" w="sm" type="none"/>
                    </a:lnB>
                    <a:solidFill>
                      <a:srgbClr val="FDEADA"/>
                    </a:solidFill>
                  </a:tcPr>
                </a:tc>
              </a:tr>
              <a:tr h="487350">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第一类生物</a:t>
                      </a:r>
                      <a:endParaRPr/>
                    </a:p>
                  </a:txBody>
                  <a:tcPr marT="45750" marB="45750"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S</a:t>
                      </a:r>
                      <a:r>
                        <a:rPr b="0" i="0" lang="en-US" sz="2400" u="none">
                          <a:solidFill>
                            <a:srgbClr val="FF0000"/>
                          </a:solidFill>
                          <a:latin typeface="Calibri"/>
                          <a:ea typeface="Calibri"/>
                          <a:cs typeface="Calibri"/>
                          <a:sym typeface="Calibri"/>
                        </a:rPr>
                        <a:t>（p）</a:t>
                      </a:r>
                      <a:endParaRPr/>
                    </a:p>
                  </a:txBody>
                  <a:tcPr marT="45750" marB="4575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a,  a</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b,  c</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498475">
                <a:tc vMerge="1"/>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T</a:t>
                      </a:r>
                      <a:r>
                        <a:rPr b="0" i="0" lang="en-US" sz="2400" u="none">
                          <a:solidFill>
                            <a:srgbClr val="FF0000"/>
                          </a:solidFill>
                          <a:latin typeface="Calibri"/>
                          <a:ea typeface="Calibri"/>
                          <a:cs typeface="Calibri"/>
                          <a:sym typeface="Calibri"/>
                        </a:rPr>
                        <a:t>（1-p）</a:t>
                      </a:r>
                      <a:endParaRPr/>
                    </a:p>
                  </a:txBody>
                  <a:tcPr marT="45750" marB="45750"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c,  b</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d,  d</a:t>
                      </a:r>
                      <a:endParaRPr/>
                    </a:p>
                  </a:txBody>
                  <a:tcPr marT="45750" marB="45750"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
        <p:nvSpPr>
          <p:cNvPr id="363" name="Google Shape;363;p48"/>
          <p:cNvSpPr txBox="1"/>
          <p:nvPr>
            <p:ph type="title"/>
          </p:nvPr>
        </p:nvSpPr>
        <p:spPr>
          <a:xfrm>
            <a:off x="250825" y="188912"/>
            <a:ext cx="8447087"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000" u="none" cap="none" strike="noStrike">
                <a:solidFill>
                  <a:schemeClr val="lt1"/>
                </a:solidFill>
                <a:latin typeface="Arial"/>
                <a:ea typeface="Arial"/>
                <a:cs typeface="Arial"/>
                <a:sym typeface="Arial"/>
              </a:rPr>
              <a:t>两个采用不同混合策略者相遇的收益</a:t>
            </a:r>
            <a:endParaRPr/>
          </a:p>
        </p:txBody>
      </p:sp>
      <p:sp>
        <p:nvSpPr>
          <p:cNvPr id="364" name="Google Shape;364;p48"/>
          <p:cNvSpPr txBox="1"/>
          <p:nvPr/>
        </p:nvSpPr>
        <p:spPr>
          <a:xfrm>
            <a:off x="0" y="6165850"/>
            <a:ext cx="9036050" cy="460375"/>
          </a:xfrm>
          <a:prstGeom prst="rect">
            <a:avLst/>
          </a:prstGeom>
          <a:solidFill>
            <a:srgbClr val="DBEEF4"/>
          </a:solidFill>
          <a:ln cap="flat" cmpd="sng" w="9525">
            <a:solidFill>
              <a:srgbClr val="DBEEF4"/>
            </a:solidFill>
            <a:prstDash val="solid"/>
            <a:miter lim="8000"/>
            <a:headEnd len="sm" w="sm" type="none"/>
            <a:tailEnd len="sm" w="sm" type="none"/>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2400" u="none">
                <a:solidFill>
                  <a:schemeClr val="dk1"/>
                </a:solidFill>
                <a:latin typeface="Arial"/>
                <a:ea typeface="Arial"/>
                <a:cs typeface="Arial"/>
                <a:sym typeface="Arial"/>
              </a:rPr>
              <a:t>下面看两个群体的个体间互动的情形，设第二种是入侵者，占比x</a:t>
            </a:r>
            <a:endParaRPr/>
          </a:p>
        </p:txBody>
      </p:sp>
    </p:spTree>
  </p:cSld>
  <p:clrMapOvr>
    <a:masterClrMapping/>
  </p:clrMapOvr>
  <p:transition>
    <p:fade thruBlk="1"/>
  </p:transition>
</p:sld>
</file>

<file path=ppt/slides/slide35.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68" name="Shape 368"/>
        <p:cNvGrpSpPr/>
        <p:nvPr/>
      </p:nvGrpSpPr>
      <p:grpSpPr>
        <a:xfrm>
          <a:off x="0" y="0"/>
          <a:ext cx="0" cy="0"/>
          <a:chOff x="0" y="0"/>
          <a:chExt cx="0" cy="0"/>
        </a:xfrm>
      </p:grpSpPr>
      <p:sp>
        <p:nvSpPr>
          <p:cNvPr id="369" name="Google Shape;369;p49"/>
          <p:cNvSpPr txBox="1"/>
          <p:nvPr>
            <p:ph type="title"/>
          </p:nvPr>
        </p:nvSpPr>
        <p:spPr>
          <a:xfrm>
            <a:off x="457200" y="274637"/>
            <a:ext cx="6491287"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US" sz="3600" u="none" cap="none" strike="noStrike">
                <a:solidFill>
                  <a:schemeClr val="lt1"/>
                </a:solidFill>
                <a:latin typeface="Arial"/>
                <a:ea typeface="Arial"/>
                <a:cs typeface="Arial"/>
                <a:sym typeface="Arial"/>
              </a:rPr>
              <a:t>第一种p占比1-x,第二种q占比x</a:t>
            </a:r>
            <a:endParaRPr/>
          </a:p>
        </p:txBody>
      </p:sp>
      <p:sp>
        <p:nvSpPr>
          <p:cNvPr id="370" name="Google Shape;370;p49"/>
          <p:cNvSpPr txBox="1"/>
          <p:nvPr>
            <p:ph idx="1" type="body"/>
          </p:nvPr>
        </p:nvSpPr>
        <p:spPr>
          <a:xfrm>
            <a:off x="457200" y="2205037"/>
            <a:ext cx="8435975" cy="2376487"/>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第一种与第一种相遇，两者收益都是V(p,p)</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第一种与第二种相遇，前者收益V(p,q)，后者收益V(q,p)</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Arial"/>
                <a:ea typeface="Arial"/>
                <a:cs typeface="Arial"/>
                <a:sym typeface="Arial"/>
              </a:rPr>
              <a:t>第二种与第二种相遇，两者收益都是V(q,q)</a:t>
            </a:r>
            <a:endParaRPr/>
          </a:p>
        </p:txBody>
      </p:sp>
      <p:sp>
        <p:nvSpPr>
          <p:cNvPr id="371" name="Google Shape;371;p49"/>
          <p:cNvSpPr txBox="1"/>
          <p:nvPr/>
        </p:nvSpPr>
        <p:spPr>
          <a:xfrm>
            <a:off x="539750" y="1484312"/>
            <a:ext cx="5761037" cy="585787"/>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200" u="none">
                <a:solidFill>
                  <a:schemeClr val="dk1"/>
                </a:solidFill>
                <a:latin typeface="Arial"/>
                <a:ea typeface="Arial"/>
                <a:cs typeface="Arial"/>
                <a:sym typeface="Arial"/>
              </a:rPr>
              <a:t>此时，</a:t>
            </a:r>
            <a:r>
              <a:rPr b="0" i="0" lang="en-US" sz="3200" u="none">
                <a:solidFill>
                  <a:srgbClr val="FF0000"/>
                </a:solidFill>
                <a:latin typeface="Arial"/>
                <a:ea typeface="Arial"/>
                <a:cs typeface="Arial"/>
                <a:sym typeface="Arial"/>
              </a:rPr>
              <a:t>个体</a:t>
            </a:r>
            <a:r>
              <a:rPr b="0" i="0" lang="en-US" sz="3200" u="none">
                <a:solidFill>
                  <a:schemeClr val="dk1"/>
                </a:solidFill>
                <a:latin typeface="Arial"/>
                <a:ea typeface="Arial"/>
                <a:cs typeface="Arial"/>
                <a:sym typeface="Arial"/>
              </a:rPr>
              <a:t>随机相遇的可能有</a:t>
            </a:r>
            <a:endParaRPr/>
          </a:p>
        </p:txBody>
      </p:sp>
      <p:pic>
        <p:nvPicPr>
          <p:cNvPr descr="untitled.bmp" id="372" name="Google Shape;372;p49"/>
          <p:cNvPicPr preferRelativeResize="0"/>
          <p:nvPr/>
        </p:nvPicPr>
        <p:blipFill rotWithShape="1">
          <a:blip r:embed="rId3">
            <a:alphaModFix/>
          </a:blip>
          <a:srcRect b="0" l="0" r="0" t="0"/>
          <a:stretch/>
        </p:blipFill>
        <p:spPr>
          <a:xfrm>
            <a:off x="6786562" y="0"/>
            <a:ext cx="2357437" cy="1773237"/>
          </a:xfrm>
          <a:prstGeom prst="rect">
            <a:avLst/>
          </a:prstGeom>
          <a:noFill/>
          <a:ln>
            <a:noFill/>
          </a:ln>
        </p:spPr>
      </p:pic>
      <p:sp>
        <p:nvSpPr>
          <p:cNvPr id="373" name="Google Shape;373;p49"/>
          <p:cNvSpPr txBox="1"/>
          <p:nvPr/>
        </p:nvSpPr>
        <p:spPr>
          <a:xfrm>
            <a:off x="539750" y="4581525"/>
            <a:ext cx="2952750" cy="2062162"/>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200" u="none">
                <a:solidFill>
                  <a:schemeClr val="dk1"/>
                </a:solidFill>
                <a:latin typeface="Arial"/>
                <a:ea typeface="Arial"/>
                <a:cs typeface="Arial"/>
                <a:sym typeface="Arial"/>
              </a:rPr>
              <a:t>如何讨论群体？→群体占比的设定给出了个体相遇的概率</a:t>
            </a:r>
            <a:endParaRPr/>
          </a:p>
        </p:txBody>
      </p:sp>
      <p:graphicFrame>
        <p:nvGraphicFramePr>
          <p:cNvPr id="374" name="Google Shape;374;p49"/>
          <p:cNvGraphicFramePr/>
          <p:nvPr/>
        </p:nvGraphicFramePr>
        <p:xfrm>
          <a:off x="3695700" y="4581525"/>
          <a:ext cx="3000000" cy="3000000"/>
        </p:xfrm>
        <a:graphic>
          <a:graphicData uri="http://schemas.openxmlformats.org/drawingml/2006/table">
            <a:tbl>
              <a:tblPr>
                <a:noFill/>
                <a:tableStyleId>{936A14DD-8B34-4AF5-B0CB-F31E2861A7F9}</a:tableStyleId>
              </a:tblPr>
              <a:tblGrid>
                <a:gridCol w="1452550"/>
                <a:gridCol w="2016125"/>
                <a:gridCol w="1965325"/>
              </a:tblGrid>
              <a:tr h="64610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第一种</a:t>
                      </a:r>
                      <a:r>
                        <a:rPr b="0" i="0" lang="en-US" sz="2400" u="none">
                          <a:solidFill>
                            <a:srgbClr val="FF0000"/>
                          </a:solidFill>
                          <a:latin typeface="Calibri"/>
                          <a:ea typeface="Calibri"/>
                          <a:cs typeface="Calibri"/>
                          <a:sym typeface="Calibri"/>
                        </a:rPr>
                        <a:t>1-x</a:t>
                      </a:r>
                      <a:endParaRPr/>
                    </a:p>
                  </a:txBody>
                  <a:tcPr marT="45725" marB="45725" marR="91425" marL="91425"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第二种</a:t>
                      </a:r>
                      <a:r>
                        <a:rPr b="0" i="0" lang="en-US" sz="2400" u="none">
                          <a:solidFill>
                            <a:srgbClr val="FF0000"/>
                          </a:solidFill>
                          <a:latin typeface="Calibri"/>
                          <a:ea typeface="Calibri"/>
                          <a:cs typeface="Calibri"/>
                          <a:sym typeface="Calibri"/>
                        </a:rPr>
                        <a:t>x</a:t>
                      </a:r>
                      <a:endParaRPr/>
                    </a:p>
                  </a:txBody>
                  <a:tcPr marT="45725" marB="45725" marR="91425" marL="91425" anchor="ctr">
                    <a:lnB cap="flat" cmpd="sng" w="12700">
                      <a:solidFill>
                        <a:schemeClr val="dk1"/>
                      </a:solidFill>
                      <a:prstDash val="solid"/>
                      <a:round/>
                      <a:headEnd len="sm" w="sm" type="none"/>
                      <a:tailEnd len="sm" w="sm" type="none"/>
                    </a:lnB>
                    <a:solidFill>
                      <a:srgbClr val="FDEADA"/>
                    </a:solidFill>
                  </a:tcPr>
                </a:tc>
              </a:tr>
              <a:tr h="646100">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第一种：</a:t>
                      </a:r>
                      <a:endParaRPr/>
                    </a:p>
                  </a:txBody>
                  <a:tcPr marT="45725" marB="45725"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V(p,p)</a:t>
                      </a:r>
                      <a:endParaRPr/>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V(p,q)</a:t>
                      </a:r>
                      <a:endParaRPr/>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661975">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第二种：</a:t>
                      </a:r>
                      <a:endParaRPr/>
                    </a:p>
                  </a:txBody>
                  <a:tcPr marT="45725" marB="45725"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V(q,p)</a:t>
                      </a:r>
                      <a:endParaRPr/>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V(q,q)</a:t>
                      </a:r>
                      <a:endParaRPr/>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373"/>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36.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78" name="Shape 378"/>
        <p:cNvGrpSpPr/>
        <p:nvPr/>
      </p:nvGrpSpPr>
      <p:grpSpPr>
        <a:xfrm>
          <a:off x="0" y="0"/>
          <a:ext cx="0" cy="0"/>
          <a:chOff x="0" y="0"/>
          <a:chExt cx="0" cy="0"/>
        </a:xfrm>
      </p:grpSpPr>
      <p:sp>
        <p:nvSpPr>
          <p:cNvPr id="379" name="Google Shape;379;p50"/>
          <p:cNvSpPr txBox="1"/>
          <p:nvPr>
            <p:ph type="title"/>
          </p:nvPr>
        </p:nvSpPr>
        <p:spPr>
          <a:xfrm>
            <a:off x="5508625" y="0"/>
            <a:ext cx="3178175" cy="1989137"/>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3600" u="none" cap="none" strike="noStrike">
                <a:solidFill>
                  <a:schemeClr val="lt1"/>
                </a:solidFill>
                <a:latin typeface="Arial"/>
                <a:ea typeface="Arial"/>
                <a:cs typeface="Arial"/>
                <a:sym typeface="Arial"/>
              </a:rPr>
              <a:t>相遇的概率及其所导致的收益期望</a:t>
            </a:r>
            <a:endParaRPr/>
          </a:p>
        </p:txBody>
      </p:sp>
      <p:sp>
        <p:nvSpPr>
          <p:cNvPr id="380" name="Google Shape;380;p50"/>
          <p:cNvSpPr txBox="1"/>
          <p:nvPr>
            <p:ph idx="1" type="body"/>
          </p:nvPr>
        </p:nvSpPr>
        <p:spPr>
          <a:xfrm>
            <a:off x="323850" y="2133600"/>
            <a:ext cx="5400675" cy="23749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第一种（初始种群，p）</a:t>
            </a:r>
            <a:endParaRPr/>
          </a:p>
          <a:p>
            <a:pPr indent="0" lvl="1" marL="457200" marR="0" rtl="0" algn="l">
              <a:lnSpc>
                <a:spcPct val="100000"/>
              </a:lnSpc>
              <a:spcBef>
                <a:spcPts val="56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E1(x,p,q)= (1-x)V(p,p) + xV(p,q)</a:t>
            </a:r>
            <a:endParaRPr/>
          </a:p>
          <a:p>
            <a:pPr indent="-342900" lvl="0" marL="342900" marR="0" rtl="0" algn="l">
              <a:lnSpc>
                <a:spcPct val="100000"/>
              </a:lnSpc>
              <a:spcBef>
                <a:spcPts val="640"/>
              </a:spcBef>
              <a:spcAft>
                <a:spcPts val="0"/>
              </a:spcAft>
              <a:buClr>
                <a:schemeClr val="lt1"/>
              </a:buClr>
              <a:buSzPts val="3200"/>
              <a:buFont typeface="Arial"/>
              <a:buChar char="•"/>
            </a:pPr>
            <a:r>
              <a:rPr b="0" i="0" lang="en-US" sz="3200" u="none">
                <a:solidFill>
                  <a:schemeClr val="lt1"/>
                </a:solidFill>
                <a:latin typeface="Calibri"/>
                <a:ea typeface="Calibri"/>
                <a:cs typeface="Calibri"/>
                <a:sym typeface="Calibri"/>
              </a:rPr>
              <a:t>第二种（变异种群，q）</a:t>
            </a:r>
            <a:endParaRPr/>
          </a:p>
          <a:p>
            <a:pPr indent="0" lvl="1" marL="457200" marR="0" rtl="0" algn="l">
              <a:lnSpc>
                <a:spcPct val="100000"/>
              </a:lnSpc>
              <a:spcBef>
                <a:spcPts val="560"/>
              </a:spcBef>
              <a:spcAft>
                <a:spcPts val="0"/>
              </a:spcAft>
              <a:buClr>
                <a:schemeClr val="lt1"/>
              </a:buClr>
              <a:buFont typeface="Arial"/>
              <a:buNone/>
            </a:pPr>
            <a:r>
              <a:rPr b="0" i="0" lang="en-US" sz="2800" u="none" cap="none" strike="noStrike">
                <a:solidFill>
                  <a:schemeClr val="lt1"/>
                </a:solidFill>
                <a:latin typeface="Calibri"/>
                <a:ea typeface="Calibri"/>
                <a:cs typeface="Calibri"/>
                <a:sym typeface="Calibri"/>
              </a:rPr>
              <a:t>E2(x,p,q)= (1-x)V(q,p) + xV(q,q)</a:t>
            </a:r>
            <a:endParaRPr/>
          </a:p>
        </p:txBody>
      </p:sp>
      <p:graphicFrame>
        <p:nvGraphicFramePr>
          <p:cNvPr id="381" name="Google Shape;381;p50"/>
          <p:cNvGraphicFramePr/>
          <p:nvPr/>
        </p:nvGraphicFramePr>
        <p:xfrm>
          <a:off x="0" y="0"/>
          <a:ext cx="3000000" cy="3000000"/>
        </p:xfrm>
        <a:graphic>
          <a:graphicData uri="http://schemas.openxmlformats.org/drawingml/2006/table">
            <a:tbl>
              <a:tblPr>
                <a:noFill/>
                <a:tableStyleId>{936A14DD-8B34-4AF5-B0CB-F31E2861A7F9}</a:tableStyleId>
              </a:tblPr>
              <a:tblGrid>
                <a:gridCol w="1476375"/>
                <a:gridCol w="1943100"/>
                <a:gridCol w="2014525"/>
              </a:tblGrid>
              <a:tr h="64610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25" marL="91425"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第一种</a:t>
                      </a:r>
                      <a:r>
                        <a:rPr b="0" i="0" lang="en-US" sz="2400" u="none">
                          <a:solidFill>
                            <a:srgbClr val="FF0000"/>
                          </a:solidFill>
                          <a:latin typeface="Calibri"/>
                          <a:ea typeface="Calibri"/>
                          <a:cs typeface="Calibri"/>
                          <a:sym typeface="Calibri"/>
                        </a:rPr>
                        <a:t>1-x</a:t>
                      </a:r>
                      <a:endParaRPr/>
                    </a:p>
                  </a:txBody>
                  <a:tcPr marT="45725" marB="45725" marR="91425" marL="91425"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第二种</a:t>
                      </a:r>
                      <a:r>
                        <a:rPr b="0" i="0" lang="en-US" sz="2400" u="none">
                          <a:solidFill>
                            <a:srgbClr val="FF0000"/>
                          </a:solidFill>
                          <a:latin typeface="Calibri"/>
                          <a:ea typeface="Calibri"/>
                          <a:cs typeface="Calibri"/>
                          <a:sym typeface="Calibri"/>
                        </a:rPr>
                        <a:t>x</a:t>
                      </a:r>
                      <a:endParaRPr/>
                    </a:p>
                  </a:txBody>
                  <a:tcPr marT="45725" marB="45725" marR="91425" marL="91425" anchor="ctr">
                    <a:lnB cap="flat" cmpd="sng" w="12700">
                      <a:solidFill>
                        <a:schemeClr val="dk1"/>
                      </a:solidFill>
                      <a:prstDash val="solid"/>
                      <a:round/>
                      <a:headEnd len="sm" w="sm" type="none"/>
                      <a:tailEnd len="sm" w="sm" type="none"/>
                    </a:lnB>
                    <a:solidFill>
                      <a:srgbClr val="FDEADA"/>
                    </a:solidFill>
                  </a:tcPr>
                </a:tc>
              </a:tr>
              <a:tr h="646100">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第一种：</a:t>
                      </a:r>
                      <a:endParaRPr/>
                    </a:p>
                  </a:txBody>
                  <a:tcPr marT="45725" marB="45725"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V(p,p)</a:t>
                      </a:r>
                      <a:endParaRPr/>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V(p,q)</a:t>
                      </a:r>
                      <a:endParaRPr/>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661975">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第二种：</a:t>
                      </a:r>
                      <a:endParaRPr/>
                    </a:p>
                  </a:txBody>
                  <a:tcPr marT="45725" marB="45725" marR="91425" marL="91425"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V(q,p)</a:t>
                      </a:r>
                      <a:endParaRPr/>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V(q,q)</a:t>
                      </a:r>
                      <a:endParaRPr/>
                    </a:p>
                  </a:txBody>
                  <a:tcPr marT="45725" marB="45725" marR="91425" marL="91425"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
        <p:nvSpPr>
          <p:cNvPr id="382" name="Google Shape;382;p50"/>
          <p:cNvSpPr txBox="1"/>
          <p:nvPr/>
        </p:nvSpPr>
        <p:spPr>
          <a:xfrm>
            <a:off x="5724525" y="2205037"/>
            <a:ext cx="2951162" cy="2062162"/>
          </a:xfrm>
          <a:prstGeom prst="rect">
            <a:avLst/>
          </a:prstGeom>
          <a:solidFill>
            <a:srgbClr val="DBEEF4"/>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0" i="0" lang="en-US" sz="3200" u="none">
                <a:solidFill>
                  <a:schemeClr val="dk1"/>
                </a:solidFill>
                <a:latin typeface="Arial"/>
                <a:ea typeface="Arial"/>
                <a:cs typeface="Arial"/>
                <a:sym typeface="Arial"/>
              </a:rPr>
              <a:t>在种群混杂情况下不同种群中一个个体的平均收益</a:t>
            </a:r>
            <a:endParaRPr/>
          </a:p>
        </p:txBody>
      </p:sp>
      <p:sp>
        <p:nvSpPr>
          <p:cNvPr id="383" name="Google Shape;383;p50"/>
          <p:cNvSpPr txBox="1"/>
          <p:nvPr/>
        </p:nvSpPr>
        <p:spPr>
          <a:xfrm>
            <a:off x="539750" y="4508500"/>
            <a:ext cx="7920037" cy="585787"/>
          </a:xfrm>
          <a:prstGeom prst="rect">
            <a:avLst/>
          </a:prstGeom>
          <a:solidFill>
            <a:srgbClr val="FDEADA"/>
          </a:solid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dk1"/>
              </a:buClr>
              <a:buFont typeface="Arial"/>
              <a:buNone/>
            </a:pPr>
            <a:r>
              <a:rPr b="1" i="0" lang="en-US" sz="3200" u="none">
                <a:solidFill>
                  <a:schemeClr val="dk1"/>
                </a:solidFill>
                <a:latin typeface="Arial"/>
                <a:ea typeface="Arial"/>
                <a:cs typeface="Arial"/>
                <a:sym typeface="Arial"/>
              </a:rPr>
              <a:t>p</a:t>
            </a:r>
            <a:r>
              <a:rPr b="0" i="0" lang="en-US" sz="3200" u="none">
                <a:solidFill>
                  <a:schemeClr val="dk1"/>
                </a:solidFill>
                <a:latin typeface="Arial"/>
                <a:ea typeface="Arial"/>
                <a:cs typeface="Arial"/>
                <a:sym typeface="Arial"/>
              </a:rPr>
              <a:t>是一个进化稳定混合策略的判据：</a:t>
            </a:r>
            <a:endParaRPr/>
          </a:p>
        </p:txBody>
      </p:sp>
      <p:sp>
        <p:nvSpPr>
          <p:cNvPr id="384" name="Google Shape;384;p50"/>
          <p:cNvSpPr txBox="1"/>
          <p:nvPr/>
        </p:nvSpPr>
        <p:spPr>
          <a:xfrm>
            <a:off x="611187" y="5157787"/>
            <a:ext cx="7921625" cy="10763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Calibri"/>
              <a:buNone/>
            </a:pPr>
            <a:r>
              <a:rPr b="0" i="0" lang="en-US" sz="3200" u="none">
                <a:solidFill>
                  <a:schemeClr val="lt1"/>
                </a:solidFill>
                <a:latin typeface="Calibri"/>
                <a:ea typeface="Calibri"/>
                <a:cs typeface="Calibri"/>
                <a:sym typeface="Calibri"/>
              </a:rPr>
              <a:t>存在y，对任意x&lt;y及任意q≠p，有</a:t>
            </a:r>
            <a:endParaRPr/>
          </a:p>
          <a:p>
            <a:pPr indent="0" lvl="0" marL="0" marR="0" rtl="0" algn="ctr">
              <a:lnSpc>
                <a:spcPct val="100000"/>
              </a:lnSpc>
              <a:spcBef>
                <a:spcPts val="0"/>
              </a:spcBef>
              <a:spcAft>
                <a:spcPts val="0"/>
              </a:spcAft>
              <a:buClr>
                <a:schemeClr val="lt1"/>
              </a:buClr>
              <a:buFont typeface="Arial"/>
              <a:buNone/>
            </a:pPr>
            <a:r>
              <a:rPr b="0" i="0" lang="en-US" sz="3200" u="none">
                <a:solidFill>
                  <a:schemeClr val="lt1"/>
                </a:solidFill>
                <a:latin typeface="Arial"/>
                <a:ea typeface="Arial"/>
                <a:cs typeface="Arial"/>
                <a:sym typeface="Arial"/>
              </a:rPr>
              <a:t>E1(x,p,q) &gt; E2(x,p,q)</a:t>
            </a:r>
            <a:endParaRPr/>
          </a:p>
        </p:txBody>
      </p:sp>
      <p:sp>
        <p:nvSpPr>
          <p:cNvPr id="385" name="Google Shape;385;p50"/>
          <p:cNvSpPr txBox="1"/>
          <p:nvPr/>
        </p:nvSpPr>
        <p:spPr>
          <a:xfrm>
            <a:off x="755650" y="6165850"/>
            <a:ext cx="7561262" cy="492125"/>
          </a:xfrm>
          <a:prstGeom prst="rect">
            <a:avLst/>
          </a:prstGeom>
          <a:noFill/>
          <a:ln>
            <a:noFill/>
          </a:ln>
        </p:spPr>
        <p:txBody>
          <a:bodyPr anchorCtr="0" anchor="t" bIns="45700" lIns="91425" spcFirstLastPara="1" rIns="91425" wrap="square" tIns="45700">
            <a:noAutofit/>
          </a:bodyPr>
          <a:lstStyle/>
          <a:p>
            <a:pPr indent="0" lvl="0" marL="0" marR="0" rtl="0" algn="ctr">
              <a:lnSpc>
                <a:spcPct val="110000"/>
              </a:lnSpc>
              <a:spcBef>
                <a:spcPts val="0"/>
              </a:spcBef>
              <a:spcAft>
                <a:spcPts val="0"/>
              </a:spcAft>
              <a:buClr>
                <a:schemeClr val="dk1"/>
              </a:buClr>
              <a:buFont typeface="Arial"/>
              <a:buNone/>
            </a:pPr>
            <a:r>
              <a:rPr b="0" i="0" lang="en-US" sz="1800" u="none">
                <a:solidFill>
                  <a:schemeClr val="dk1"/>
                </a:solidFill>
                <a:latin typeface="Arial"/>
                <a:ea typeface="Arial"/>
                <a:cs typeface="Arial"/>
                <a:sym typeface="Arial"/>
              </a:rPr>
              <a:t> </a:t>
            </a:r>
            <a:r>
              <a:rPr b="0" i="0" lang="en-US" sz="2400" u="none">
                <a:solidFill>
                  <a:schemeClr val="lt1"/>
                </a:solidFill>
                <a:latin typeface="Arial"/>
                <a:ea typeface="Arial"/>
                <a:cs typeface="Arial"/>
                <a:sym typeface="Arial"/>
              </a:rPr>
              <a:t>(1-x)V(p,p) + x⋅V(p,q) &gt; (1-x)V(q,p) + x⋅V(q,q)     </a:t>
            </a:r>
            <a:endParaRPr/>
          </a:p>
        </p:txBody>
      </p:sp>
    </p:spTree>
  </p:cSld>
  <p:clrMapOvr>
    <a:masterClrMapping/>
  </p:clrMapOvr>
  <p:transition>
    <p:fade thruBlk="1"/>
  </p:transition>
</p:sld>
</file>

<file path=ppt/slides/slide37.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89" name="Shape 389"/>
        <p:cNvGrpSpPr/>
        <p:nvPr/>
      </p:nvGrpSpPr>
      <p:grpSpPr>
        <a:xfrm>
          <a:off x="0" y="0"/>
          <a:ext cx="0" cy="0"/>
          <a:chOff x="0" y="0"/>
          <a:chExt cx="0" cy="0"/>
        </a:xfrm>
      </p:grpSpPr>
      <p:sp>
        <p:nvSpPr>
          <p:cNvPr id="390" name="Google Shape;390;p51"/>
          <p:cNvSpPr txBox="1"/>
          <p:nvPr>
            <p:ph type="title"/>
          </p:nvPr>
        </p:nvSpPr>
        <p:spPr>
          <a:xfrm>
            <a:off x="468312" y="188912"/>
            <a:ext cx="8229600" cy="8636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000" u="none" cap="none" strike="noStrike">
                <a:solidFill>
                  <a:schemeClr val="lt1"/>
                </a:solidFill>
                <a:latin typeface="Arial"/>
                <a:ea typeface="Arial"/>
                <a:cs typeface="Arial"/>
                <a:sym typeface="Arial"/>
              </a:rPr>
              <a:t>判定进化稳定混合策略的一个要点</a:t>
            </a:r>
            <a:endParaRPr/>
          </a:p>
        </p:txBody>
      </p:sp>
      <p:sp>
        <p:nvSpPr>
          <p:cNvPr id="391" name="Google Shape;391;p51"/>
          <p:cNvSpPr txBox="1"/>
          <p:nvPr>
            <p:ph idx="1" type="body"/>
          </p:nvPr>
        </p:nvSpPr>
        <p:spPr>
          <a:xfrm>
            <a:off x="0" y="1268412"/>
            <a:ext cx="9144000" cy="547370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10000"/>
              </a:lnSpc>
              <a:spcBef>
                <a:spcPts val="0"/>
              </a:spcBef>
              <a:spcAft>
                <a:spcPts val="0"/>
              </a:spcAft>
              <a:buClr>
                <a:schemeClr val="lt1"/>
              </a:buClr>
              <a:buSzPts val="2800"/>
              <a:buFont typeface="Arial"/>
              <a:buChar char="•"/>
            </a:pPr>
            <a:r>
              <a:rPr b="0" i="0" lang="en-US" sz="2800" u="none">
                <a:solidFill>
                  <a:schemeClr val="lt1"/>
                </a:solidFill>
                <a:latin typeface="Calibri"/>
                <a:ea typeface="Calibri"/>
                <a:cs typeface="Calibri"/>
                <a:sym typeface="Calibri"/>
              </a:rPr>
              <a:t>存在y，对</a:t>
            </a:r>
            <a:r>
              <a:rPr b="0" i="0" lang="en-US" sz="2800" u="none">
                <a:solidFill>
                  <a:srgbClr val="FFFF00"/>
                </a:solidFill>
                <a:latin typeface="Calibri"/>
                <a:ea typeface="Calibri"/>
                <a:cs typeface="Calibri"/>
                <a:sym typeface="Calibri"/>
              </a:rPr>
              <a:t>任意</a:t>
            </a:r>
            <a:r>
              <a:rPr b="0" i="0" lang="en-US" sz="2800" u="none">
                <a:solidFill>
                  <a:schemeClr val="lt1"/>
                </a:solidFill>
                <a:latin typeface="Calibri"/>
                <a:ea typeface="Calibri"/>
                <a:cs typeface="Calibri"/>
                <a:sym typeface="Calibri"/>
              </a:rPr>
              <a:t>x•y，下面这个不等式对任意的混和策略q≠p成立，则称p是进化稳定混合策略：</a:t>
            </a:r>
            <a:endParaRPr/>
          </a:p>
          <a:p>
            <a:pPr indent="-342900" lvl="0" marL="342900" marR="0" rtl="0" algn="l">
              <a:lnSpc>
                <a:spcPct val="110000"/>
              </a:lnSpc>
              <a:spcBef>
                <a:spcPts val="640"/>
              </a:spcBef>
              <a:spcAft>
                <a:spcPts val="0"/>
              </a:spcAft>
              <a:buClr>
                <a:schemeClr val="lt1"/>
              </a:buClr>
              <a:buFont typeface="Arial"/>
              <a:buNone/>
            </a:pPr>
            <a:r>
              <a:rPr b="0" i="0" lang="en-US" sz="2800" u="none">
                <a:solidFill>
                  <a:schemeClr val="lt1"/>
                </a:solidFill>
                <a:latin typeface="Calibri"/>
                <a:ea typeface="Calibri"/>
                <a:cs typeface="Calibri"/>
                <a:sym typeface="Calibri"/>
              </a:rPr>
              <a:t>     </a:t>
            </a:r>
            <a:r>
              <a:rPr b="0" i="0" lang="en-US" sz="3200" u="none">
                <a:solidFill>
                  <a:schemeClr val="lt1"/>
                </a:solidFill>
                <a:latin typeface="Calibri"/>
                <a:ea typeface="Calibri"/>
                <a:cs typeface="Calibri"/>
                <a:sym typeface="Calibri"/>
              </a:rPr>
              <a:t>(1-x)V(p,p) + x⋅V(p,q) &gt; (1-x)V(q,p) + x⋅V(q,q)     </a:t>
            </a:r>
            <a:endParaRPr/>
          </a:p>
          <a:p>
            <a:pPr indent="-165100" lvl="0" marL="342900" marR="0" rtl="0" algn="l">
              <a:lnSpc>
                <a:spcPct val="100000"/>
              </a:lnSpc>
              <a:spcBef>
                <a:spcPts val="560"/>
              </a:spcBef>
              <a:spcAft>
                <a:spcPts val="0"/>
              </a:spcAft>
              <a:buClr>
                <a:schemeClr val="dk1"/>
              </a:buClr>
              <a:buSzPts val="2800"/>
              <a:buFont typeface="Arial"/>
              <a:buNone/>
            </a:pPr>
            <a:r>
              <a:t/>
            </a:r>
            <a:endParaRPr b="0" i="0" sz="2800" u="none">
              <a:solidFill>
                <a:schemeClr val="lt1"/>
              </a:solidFill>
              <a:latin typeface="Calibri"/>
              <a:ea typeface="Calibri"/>
              <a:cs typeface="Calibri"/>
              <a:sym typeface="Calibri"/>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a:solidFill>
                  <a:schemeClr val="lt1"/>
                </a:solidFill>
                <a:latin typeface="Calibri"/>
                <a:ea typeface="Calibri"/>
                <a:cs typeface="Calibri"/>
                <a:sym typeface="Calibri"/>
              </a:rPr>
              <a:t>注意，由于p的进化稳定性要求x可以任意小，于是必有      V(p,p) ≥ V(q,p)。这意味着混合策略p是自己的最佳应对，亦即（p,p）是一个混合纳什均衡。</a:t>
            </a:r>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a:solidFill>
                  <a:schemeClr val="lt1"/>
                </a:solidFill>
                <a:latin typeface="Calibri"/>
                <a:ea typeface="Calibri"/>
                <a:cs typeface="Calibri"/>
                <a:sym typeface="Calibri"/>
              </a:rPr>
              <a:t>结论：</a:t>
            </a:r>
            <a:r>
              <a:rPr b="0" i="0" lang="en-US" sz="2800" u="none">
                <a:solidFill>
                  <a:srgbClr val="FFFF00"/>
                </a:solidFill>
                <a:latin typeface="Calibri"/>
                <a:ea typeface="Calibri"/>
                <a:cs typeface="Calibri"/>
                <a:sym typeface="Calibri"/>
              </a:rPr>
              <a:t>p是进化稳定混合策略→（p,p）是混合纳什均衡</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Calibri"/>
                <a:ea typeface="Calibri"/>
                <a:cs typeface="Calibri"/>
                <a:sym typeface="Calibri"/>
              </a:rPr>
              <a:t>这对确定p是否进化稳定混合策略的启发：先看（p,p）是否混合纳什均衡</a:t>
            </a:r>
            <a:endParaRPr/>
          </a:p>
        </p:txBody>
      </p:sp>
    </p:spTree>
  </p:cSld>
  <p:clrMapOvr>
    <a:masterClrMapping/>
  </p:clrMapOvr>
  <p:transition>
    <p:fade thruBlk="1"/>
  </p:transition>
</p:sld>
</file>

<file path=ppt/slides/slide38.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395" name="Shape 395"/>
        <p:cNvGrpSpPr/>
        <p:nvPr/>
      </p:nvGrpSpPr>
      <p:grpSpPr>
        <a:xfrm>
          <a:off x="0" y="0"/>
          <a:ext cx="0" cy="0"/>
          <a:chOff x="0" y="0"/>
          <a:chExt cx="0" cy="0"/>
        </a:xfrm>
      </p:grpSpPr>
      <p:sp>
        <p:nvSpPr>
          <p:cNvPr id="396" name="Google Shape;396;p52"/>
          <p:cNvSpPr txBox="1"/>
          <p:nvPr>
            <p:ph type="title"/>
          </p:nvPr>
        </p:nvSpPr>
        <p:spPr>
          <a:xfrm>
            <a:off x="468312" y="115887"/>
            <a:ext cx="3311525" cy="1143000"/>
          </a:xfrm>
          <a:prstGeom prst="rect">
            <a:avLst/>
          </a:prstGeom>
          <a:noFill/>
          <a:ln>
            <a:noFill/>
          </a:ln>
        </p:spPr>
        <p:txBody>
          <a:bodyPr anchorCtr="0" anchor="ctr"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Arial"/>
              <a:buNone/>
            </a:pPr>
            <a:r>
              <a:rPr b="0" i="0" lang="en-US" sz="3600" u="none" cap="none" strike="noStrike">
                <a:solidFill>
                  <a:schemeClr val="lt1"/>
                </a:solidFill>
                <a:latin typeface="Arial"/>
                <a:ea typeface="Arial"/>
                <a:cs typeface="Arial"/>
                <a:sym typeface="Arial"/>
              </a:rPr>
              <a:t>例：鹰鸽博弈</a:t>
            </a:r>
            <a:endParaRPr/>
          </a:p>
        </p:txBody>
      </p:sp>
      <p:sp>
        <p:nvSpPr>
          <p:cNvPr id="397" name="Google Shape;397;p52"/>
          <p:cNvSpPr txBox="1"/>
          <p:nvPr>
            <p:ph idx="1" type="body"/>
          </p:nvPr>
        </p:nvSpPr>
        <p:spPr>
          <a:xfrm>
            <a:off x="250825" y="4437062"/>
            <a:ext cx="8642350" cy="2016125"/>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800"/>
              <a:buFont typeface="Arial"/>
              <a:buChar char="•"/>
            </a:pPr>
            <a:r>
              <a:rPr b="0" i="0" lang="en-US" sz="2800" u="none">
                <a:solidFill>
                  <a:schemeClr val="lt1"/>
                </a:solidFill>
                <a:latin typeface="Calibri"/>
                <a:ea typeface="Calibri"/>
                <a:cs typeface="Calibri"/>
                <a:sym typeface="Calibri"/>
              </a:rPr>
              <a:t>根据无差异原则，有：3q+1-q = 5q；且 3p+1-p = 5p</a:t>
            </a:r>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a:solidFill>
                  <a:schemeClr val="lt1"/>
                </a:solidFill>
                <a:latin typeface="Calibri"/>
                <a:ea typeface="Calibri"/>
                <a:cs typeface="Calibri"/>
                <a:sym typeface="Calibri"/>
              </a:rPr>
              <a:t>解得知 (1/3, 1/3) 是混合纳什均衡。</a:t>
            </a:r>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a:solidFill>
                  <a:schemeClr val="lt1"/>
                </a:solidFill>
                <a:latin typeface="Calibri"/>
                <a:ea typeface="Calibri"/>
                <a:cs typeface="Calibri"/>
                <a:sym typeface="Calibri"/>
              </a:rPr>
              <a:t>特别注意，在这种情况，当一方用1/3，另一方无论用什么都得到同样的收益5/3（由无差异原则）</a:t>
            </a:r>
            <a:endParaRPr/>
          </a:p>
        </p:txBody>
      </p:sp>
      <p:graphicFrame>
        <p:nvGraphicFramePr>
          <p:cNvPr id="398" name="Google Shape;398;p52"/>
          <p:cNvGraphicFramePr/>
          <p:nvPr/>
        </p:nvGraphicFramePr>
        <p:xfrm>
          <a:off x="611187" y="1268412"/>
          <a:ext cx="3000000" cy="3000000"/>
        </p:xfrm>
        <a:graphic>
          <a:graphicData uri="http://schemas.openxmlformats.org/drawingml/2006/table">
            <a:tbl>
              <a:tblPr>
                <a:noFill/>
                <a:tableStyleId>{936A14DD-8B34-4AF5-B0CB-F31E2861A7F9}</a:tableStyleId>
              </a:tblPr>
              <a:tblGrid>
                <a:gridCol w="1368425"/>
                <a:gridCol w="1800225"/>
                <a:gridCol w="2355850"/>
                <a:gridCol w="2397125"/>
              </a:tblGrid>
              <a:tr h="4873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参与者2</a:t>
                      </a:r>
                      <a:endParaRPr/>
                    </a:p>
                  </a:txBody>
                  <a:tcPr marT="45725" marB="45725" marR="91450" marL="91450" anchor="ctr">
                    <a:solidFill>
                      <a:srgbClr val="FDEADA"/>
                    </a:solidFill>
                  </a:tcPr>
                </a:tc>
                <a:tc hMerge="1"/>
              </a:tr>
              <a:tr h="83185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鸽派D (q)</a:t>
                      </a:r>
                      <a:endParaRPr/>
                    </a:p>
                  </a:txBody>
                  <a:tcPr marT="45725" marB="45725" marR="91450" marL="91450"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鹰派H (1-q)</a:t>
                      </a:r>
                      <a:endParaRPr/>
                    </a:p>
                  </a:txBody>
                  <a:tcPr marT="45725" marB="45725" marR="91450" marL="91450" anchor="ctr">
                    <a:lnB cap="flat" cmpd="sng" w="12700">
                      <a:solidFill>
                        <a:schemeClr val="dk1"/>
                      </a:solidFill>
                      <a:prstDash val="solid"/>
                      <a:round/>
                      <a:headEnd len="sm" w="sm" type="none"/>
                      <a:tailEnd len="sm" w="sm" type="none"/>
                    </a:lnB>
                    <a:solidFill>
                      <a:srgbClr val="FDEADA"/>
                    </a:solidFill>
                  </a:tcPr>
                </a:tc>
              </a:tr>
              <a:tr h="831850">
                <a:tc rowSpan="2">
                  <a:txBody>
                    <a:bodyPr/>
                    <a:lstStyle/>
                    <a:p>
                      <a:pPr indent="0" lvl="0" marL="0" marR="0" rtl="0" algn="ctr">
                        <a:lnSpc>
                          <a:spcPct val="100000"/>
                        </a:lnSpc>
                        <a:spcBef>
                          <a:spcPts val="0"/>
                        </a:spcBef>
                        <a:spcAft>
                          <a:spcPts val="0"/>
                        </a:spcAft>
                        <a:buClr>
                          <a:schemeClr val="dk1"/>
                        </a:buClr>
                        <a:buFont typeface="Calibri"/>
                        <a:buNone/>
                      </a:pPr>
                      <a:r>
                        <a:rPr b="1" i="0" lang="en-US" sz="2600" u="none">
                          <a:solidFill>
                            <a:schemeClr val="dk1"/>
                          </a:solidFill>
                          <a:latin typeface="Calibri"/>
                          <a:ea typeface="Calibri"/>
                          <a:cs typeface="Calibri"/>
                          <a:sym typeface="Calibri"/>
                        </a:rPr>
                        <a:t>参与者1</a:t>
                      </a:r>
                      <a:endParaRPr/>
                    </a:p>
                  </a:txBody>
                  <a:tcPr marT="45725" marB="45725" marR="91450" marL="91450"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鸽派D (p)</a:t>
                      </a:r>
                      <a:endParaRPr/>
                    </a:p>
                  </a:txBody>
                  <a:tcPr marT="45725" marB="45725" marR="91450" marL="91450"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3，3</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1，5</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831850">
                <a:tc vMerge="1"/>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鹰派H (1-p)</a:t>
                      </a:r>
                      <a:endParaRPr/>
                    </a:p>
                  </a:txBody>
                  <a:tcPr marT="45725" marB="45725" marR="91450" marL="91450"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5，1</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600" u="none">
                          <a:solidFill>
                            <a:schemeClr val="dk1"/>
                          </a:solidFill>
                          <a:latin typeface="Calibri"/>
                          <a:ea typeface="Calibri"/>
                          <a:cs typeface="Calibri"/>
                          <a:sym typeface="Calibri"/>
                        </a:rPr>
                        <a:t>0，0</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
        <p:nvSpPr>
          <p:cNvPr id="399" name="Google Shape;399;p52"/>
          <p:cNvSpPr txBox="1"/>
          <p:nvPr/>
        </p:nvSpPr>
        <p:spPr>
          <a:xfrm>
            <a:off x="3779837" y="333375"/>
            <a:ext cx="5040312" cy="708025"/>
          </a:xfrm>
          <a:prstGeom prst="rect">
            <a:avLst/>
          </a:prstGeom>
          <a:noFill/>
          <a:ln>
            <a:noFill/>
          </a:ln>
        </p:spPr>
        <p:txBody>
          <a:bodyPr anchorCtr="0" anchor="t" bIns="45700" lIns="91425" spcFirstLastPara="1" rIns="91425" wrap="square" tIns="45700">
            <a:noAutofit/>
          </a:bodyPr>
          <a:lstStyle/>
          <a:p>
            <a:pPr indent="0" lvl="0" marL="0" marR="0" rtl="0" algn="l">
              <a:lnSpc>
                <a:spcPct val="100000"/>
              </a:lnSpc>
              <a:spcBef>
                <a:spcPts val="0"/>
              </a:spcBef>
              <a:spcAft>
                <a:spcPts val="0"/>
              </a:spcAft>
              <a:buClr>
                <a:schemeClr val="lt1"/>
              </a:buClr>
              <a:buFont typeface="Calibri"/>
              <a:buNone/>
            </a:pPr>
            <a:r>
              <a:rPr b="0" i="0" lang="en-US" sz="2000" u="none">
                <a:solidFill>
                  <a:schemeClr val="lt1"/>
                </a:solidFill>
                <a:latin typeface="Calibri"/>
                <a:ea typeface="Calibri"/>
                <a:cs typeface="Calibri"/>
                <a:sym typeface="Calibri"/>
              </a:rPr>
              <a:t>前面，我们已知D和H都不是进化稳定策略</a:t>
            </a:r>
            <a:endParaRPr/>
          </a:p>
          <a:p>
            <a:pPr indent="0" lvl="0" marL="0" marR="0" rtl="0" algn="l">
              <a:lnSpc>
                <a:spcPct val="100000"/>
              </a:lnSpc>
              <a:spcBef>
                <a:spcPts val="0"/>
              </a:spcBef>
              <a:spcAft>
                <a:spcPts val="0"/>
              </a:spcAft>
              <a:buClr>
                <a:schemeClr val="lt1"/>
              </a:buClr>
              <a:buFont typeface="Calibri"/>
              <a:buNone/>
            </a:pPr>
            <a:r>
              <a:rPr b="0" i="0" lang="en-US" sz="2000" u="none">
                <a:solidFill>
                  <a:schemeClr val="lt1"/>
                </a:solidFill>
                <a:latin typeface="Calibri"/>
                <a:ea typeface="Calibri"/>
                <a:cs typeface="Calibri"/>
                <a:sym typeface="Calibri"/>
              </a:rPr>
              <a:t>下面看是否存在进化稳定混合策略</a:t>
            </a:r>
            <a:endParaRPr/>
          </a:p>
        </p:txBody>
      </p:sp>
    </p:spTree>
  </p:cSld>
  <p:clrMapOvr>
    <a:masterClrMapping/>
  </p:clrMapOvr>
  <p:transition>
    <p:fade thruBlk="1"/>
  </p:transition>
</p:sld>
</file>

<file path=ppt/slides/slide39.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03" name="Shape 403"/>
        <p:cNvGrpSpPr/>
        <p:nvPr/>
      </p:nvGrpSpPr>
      <p:grpSpPr>
        <a:xfrm>
          <a:off x="0" y="0"/>
          <a:ext cx="0" cy="0"/>
          <a:chOff x="0" y="0"/>
          <a:chExt cx="0" cy="0"/>
        </a:xfrm>
      </p:grpSpPr>
      <p:sp>
        <p:nvSpPr>
          <p:cNvPr id="404" name="Google Shape;404;p53"/>
          <p:cNvSpPr txBox="1"/>
          <p:nvPr>
            <p:ph idx="1" type="body"/>
          </p:nvPr>
        </p:nvSpPr>
        <p:spPr>
          <a:xfrm>
            <a:off x="0" y="3716337"/>
            <a:ext cx="8964612" cy="292576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600"/>
              <a:buFont typeface="Arial"/>
              <a:buChar char="•"/>
            </a:pPr>
            <a:r>
              <a:rPr b="0" i="0" lang="en-US" sz="2600" u="none">
                <a:solidFill>
                  <a:schemeClr val="lt1"/>
                </a:solidFill>
                <a:latin typeface="Calibri"/>
                <a:ea typeface="Calibri"/>
                <a:cs typeface="Calibri"/>
                <a:sym typeface="Calibri"/>
              </a:rPr>
              <a:t>p是进化稳定混合策略的条件：对任意的q（q不等于p），所有小x满足：(1-x)V(p,p) + x⋅V(p,q) &gt; (1-x)V(q,p) + x⋅V(q,q)</a:t>
            </a:r>
            <a:endParaRPr/>
          </a:p>
          <a:p>
            <a:pPr indent="-342900" lvl="0" marL="342900" marR="0" rtl="0" algn="l">
              <a:lnSpc>
                <a:spcPct val="100000"/>
              </a:lnSpc>
              <a:spcBef>
                <a:spcPts val="520"/>
              </a:spcBef>
              <a:spcAft>
                <a:spcPts val="0"/>
              </a:spcAft>
              <a:buClr>
                <a:schemeClr val="lt1"/>
              </a:buClr>
              <a:buSzPts val="2600"/>
              <a:buFont typeface="Arial"/>
              <a:buChar char="•"/>
            </a:pPr>
            <a:r>
              <a:rPr b="0" i="0" lang="en-US" sz="2600" u="none">
                <a:solidFill>
                  <a:schemeClr val="lt1"/>
                </a:solidFill>
                <a:latin typeface="Calibri"/>
                <a:ea typeface="Calibri"/>
                <a:cs typeface="Calibri"/>
                <a:sym typeface="Calibri"/>
              </a:rPr>
              <a:t>因为若p是进化稳定混合策略，则(p, p)是混合纳什均衡，于是就要有，对任意的q，V(p, p)=V(q, p)</a:t>
            </a:r>
            <a:endParaRPr/>
          </a:p>
          <a:p>
            <a:pPr indent="-342900" lvl="0" marL="342900" marR="0" rtl="0" algn="l">
              <a:lnSpc>
                <a:spcPct val="100000"/>
              </a:lnSpc>
              <a:spcBef>
                <a:spcPts val="520"/>
              </a:spcBef>
              <a:spcAft>
                <a:spcPts val="0"/>
              </a:spcAft>
              <a:buClr>
                <a:schemeClr val="lt1"/>
              </a:buClr>
              <a:buSzPts val="2600"/>
              <a:buFont typeface="Arial"/>
              <a:buChar char="•"/>
            </a:pPr>
            <a:r>
              <a:rPr b="0" i="0" lang="en-US" sz="2600" u="none">
                <a:solidFill>
                  <a:schemeClr val="lt1"/>
                </a:solidFill>
                <a:latin typeface="Calibri"/>
                <a:ea typeface="Calibri"/>
                <a:cs typeface="Calibri"/>
                <a:sym typeface="Calibri"/>
              </a:rPr>
              <a:t>V(p, q)－V(q, q) = (4q+1/3)－(6q-3q</a:t>
            </a:r>
            <a:r>
              <a:rPr b="0" baseline="30000" i="0" lang="en-US" sz="2600" u="none">
                <a:solidFill>
                  <a:schemeClr val="lt1"/>
                </a:solidFill>
                <a:latin typeface="Calibri"/>
                <a:ea typeface="Calibri"/>
                <a:cs typeface="Calibri"/>
                <a:sym typeface="Calibri"/>
              </a:rPr>
              <a:t>2</a:t>
            </a:r>
            <a:r>
              <a:rPr b="0" i="0" lang="en-US" sz="2600" u="none">
                <a:solidFill>
                  <a:schemeClr val="lt1"/>
                </a:solidFill>
                <a:latin typeface="Calibri"/>
                <a:ea typeface="Calibri"/>
                <a:cs typeface="Calibri"/>
                <a:sym typeface="Calibri"/>
              </a:rPr>
              <a:t>) =</a:t>
            </a:r>
            <a:r>
              <a:rPr b="0" i="0" lang="en-US" sz="2600" u="none">
                <a:solidFill>
                  <a:srgbClr val="FF0000"/>
                </a:solidFill>
                <a:latin typeface="Calibri"/>
                <a:ea typeface="Calibri"/>
                <a:cs typeface="Calibri"/>
                <a:sym typeface="Calibri"/>
              </a:rPr>
              <a:t> </a:t>
            </a:r>
            <a:r>
              <a:rPr b="1" i="0" lang="en-US" sz="2600" u="none">
                <a:solidFill>
                  <a:srgbClr val="FFFF00"/>
                </a:solidFill>
                <a:latin typeface="Calibri"/>
                <a:ea typeface="Calibri"/>
                <a:cs typeface="Calibri"/>
                <a:sym typeface="Calibri"/>
              </a:rPr>
              <a:t>1/3*(3q—1)</a:t>
            </a:r>
            <a:r>
              <a:rPr b="1" baseline="30000" i="0" lang="en-US" sz="2600" u="none">
                <a:solidFill>
                  <a:srgbClr val="FFFF00"/>
                </a:solidFill>
                <a:latin typeface="Calibri"/>
                <a:ea typeface="Calibri"/>
                <a:cs typeface="Calibri"/>
                <a:sym typeface="Calibri"/>
              </a:rPr>
              <a:t>2</a:t>
            </a:r>
            <a:r>
              <a:rPr b="1" i="0" lang="en-US" sz="2600" u="none">
                <a:solidFill>
                  <a:srgbClr val="FFFF00"/>
                </a:solidFill>
                <a:latin typeface="Calibri"/>
                <a:ea typeface="Calibri"/>
                <a:cs typeface="Calibri"/>
                <a:sym typeface="Calibri"/>
              </a:rPr>
              <a:t>  &gt; 0</a:t>
            </a:r>
            <a:endParaRPr/>
          </a:p>
          <a:p>
            <a:pPr indent="-342900" lvl="0" marL="342900" marR="0" rtl="0" algn="l">
              <a:lnSpc>
                <a:spcPct val="100000"/>
              </a:lnSpc>
              <a:spcBef>
                <a:spcPts val="520"/>
              </a:spcBef>
              <a:spcAft>
                <a:spcPts val="0"/>
              </a:spcAft>
              <a:buClr>
                <a:schemeClr val="lt1"/>
              </a:buClr>
              <a:buSzPts val="2600"/>
              <a:buFont typeface="Arial"/>
              <a:buChar char="•"/>
            </a:pPr>
            <a:r>
              <a:rPr b="0" i="0" lang="en-US" sz="2600" u="none">
                <a:solidFill>
                  <a:schemeClr val="lt1"/>
                </a:solidFill>
                <a:latin typeface="Calibri"/>
                <a:ea typeface="Calibri"/>
                <a:cs typeface="Calibri"/>
                <a:sym typeface="Calibri"/>
              </a:rPr>
              <a:t>因此，p=1/3 就是进化稳定混合策略！</a:t>
            </a:r>
            <a:endParaRPr/>
          </a:p>
        </p:txBody>
      </p:sp>
      <p:sp>
        <p:nvSpPr>
          <p:cNvPr id="405" name="Google Shape;405;p53"/>
          <p:cNvSpPr txBox="1"/>
          <p:nvPr>
            <p:ph type="title"/>
          </p:nvPr>
        </p:nvSpPr>
        <p:spPr>
          <a:xfrm>
            <a:off x="468312" y="0"/>
            <a:ext cx="8229600" cy="90805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000" u="none" cap="none" strike="noStrike">
                <a:solidFill>
                  <a:schemeClr val="lt1"/>
                </a:solidFill>
                <a:latin typeface="Arial"/>
                <a:ea typeface="Arial"/>
                <a:cs typeface="Arial"/>
                <a:sym typeface="Arial"/>
              </a:rPr>
              <a:t>再看1/3是否进化稳定混合策略</a:t>
            </a:r>
            <a:endParaRPr/>
          </a:p>
        </p:txBody>
      </p:sp>
      <p:graphicFrame>
        <p:nvGraphicFramePr>
          <p:cNvPr id="406" name="Google Shape;406;p53"/>
          <p:cNvGraphicFramePr/>
          <p:nvPr/>
        </p:nvGraphicFramePr>
        <p:xfrm>
          <a:off x="971550" y="908050"/>
          <a:ext cx="3000000" cy="3000000"/>
        </p:xfrm>
        <a:graphic>
          <a:graphicData uri="http://schemas.openxmlformats.org/drawingml/2006/table">
            <a:tbl>
              <a:tblPr>
                <a:noFill/>
                <a:tableStyleId>{936A14DD-8B34-4AF5-B0CB-F31E2861A7F9}</a:tableStyleId>
              </a:tblPr>
              <a:tblGrid>
                <a:gridCol w="1479550"/>
                <a:gridCol w="1314450"/>
                <a:gridCol w="2076450"/>
                <a:gridCol w="2114550"/>
              </a:tblGrid>
              <a:tr h="457200">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nchor="ctr">
                    <a:solidFill>
                      <a:srgbClr val="FDEADA"/>
                    </a:solidFill>
                  </a:tcPr>
                </a:tc>
                <a:tc gridSpan="2">
                  <a:txBody>
                    <a:bodyPr/>
                    <a:lstStyle/>
                    <a:p>
                      <a:pPr indent="0" lvl="0" marL="0" marR="0" rtl="0" algn="ctr">
                        <a:lnSpc>
                          <a:spcPct val="100000"/>
                        </a:lnSpc>
                        <a:spcBef>
                          <a:spcPts val="0"/>
                        </a:spcBef>
                        <a:spcAft>
                          <a:spcPts val="0"/>
                        </a:spcAft>
                        <a:buClr>
                          <a:schemeClr val="dk1"/>
                        </a:buClr>
                        <a:buFont typeface="Calibri"/>
                        <a:buNone/>
                      </a:pPr>
                      <a:r>
                        <a:rPr b="1" i="0" lang="en-US" sz="2400" u="none">
                          <a:solidFill>
                            <a:schemeClr val="dk1"/>
                          </a:solidFill>
                          <a:latin typeface="Calibri"/>
                          <a:ea typeface="Calibri"/>
                          <a:cs typeface="Calibri"/>
                          <a:sym typeface="Calibri"/>
                        </a:rPr>
                        <a:t>动物2</a:t>
                      </a:r>
                      <a:endParaRPr/>
                    </a:p>
                  </a:txBody>
                  <a:tcPr marT="45725" marB="45725" marR="91450" marL="91450" anchor="ctr">
                    <a:solidFill>
                      <a:srgbClr val="FDEADA"/>
                    </a:solidFill>
                  </a:tcPr>
                </a:tc>
                <a:tc hMerge="1"/>
              </a:tr>
              <a:tr h="617525">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nchor="ctr">
                    <a:solidFill>
                      <a:srgbClr val="FDEADA"/>
                    </a:solidFill>
                  </a:tcPr>
                </a:tc>
                <a:tc>
                  <a:txBody>
                    <a:bodyPr/>
                    <a:lstStyle/>
                    <a:p>
                      <a:pPr indent="0" lvl="0" marL="0" marR="0" rtl="0" algn="l">
                        <a:spcBef>
                          <a:spcPts val="0"/>
                        </a:spcBef>
                        <a:spcAft>
                          <a:spcPts val="0"/>
                        </a:spcAft>
                        <a:buNone/>
                      </a:pPr>
                      <a:r>
                        <a:t/>
                      </a:r>
                      <a:endParaRPr sz="1800">
                        <a:solidFill>
                          <a:schemeClr val="dk1"/>
                        </a:solidFill>
                        <a:latin typeface="Calibri"/>
                        <a:ea typeface="Calibri"/>
                        <a:cs typeface="Calibri"/>
                        <a:sym typeface="Calibri"/>
                      </a:endParaRPr>
                    </a:p>
                  </a:txBody>
                  <a:tcPr marT="45725" marB="45725" marR="91450" marL="91450"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鸽派D(q)</a:t>
                      </a:r>
                      <a:endParaRPr/>
                    </a:p>
                  </a:txBody>
                  <a:tcPr marT="45725" marB="45725" marR="91450" marL="91450" anchor="ctr">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鹰派H(1-q)</a:t>
                      </a:r>
                      <a:endParaRPr/>
                    </a:p>
                  </a:txBody>
                  <a:tcPr marT="45725" marB="45725" marR="91450" marL="91450" anchor="ctr">
                    <a:lnB cap="flat" cmpd="sng" w="12700">
                      <a:solidFill>
                        <a:schemeClr val="dk1"/>
                      </a:solidFill>
                      <a:prstDash val="solid"/>
                      <a:round/>
                      <a:headEnd len="sm" w="sm" type="none"/>
                      <a:tailEnd len="sm" w="sm" type="none"/>
                    </a:lnB>
                    <a:solidFill>
                      <a:srgbClr val="FDEADA"/>
                    </a:solidFill>
                  </a:tcPr>
                </a:tc>
              </a:tr>
              <a:tr h="823900">
                <a:tc rowSpan="2">
                  <a:txBody>
                    <a:bodyPr/>
                    <a:lstStyle/>
                    <a:p>
                      <a:pPr indent="0" lvl="0" marL="0" marR="0" rtl="0" algn="ctr">
                        <a:lnSpc>
                          <a:spcPct val="100000"/>
                        </a:lnSpc>
                        <a:spcBef>
                          <a:spcPts val="0"/>
                        </a:spcBef>
                        <a:spcAft>
                          <a:spcPts val="0"/>
                        </a:spcAft>
                        <a:buClr>
                          <a:schemeClr val="dk1"/>
                        </a:buClr>
                        <a:buFont typeface="Calibri"/>
                        <a:buNone/>
                      </a:pPr>
                      <a:r>
                        <a:rPr b="1" i="0" lang="en-US" sz="2400" u="none">
                          <a:solidFill>
                            <a:schemeClr val="dk1"/>
                          </a:solidFill>
                          <a:latin typeface="Calibri"/>
                          <a:ea typeface="Calibri"/>
                          <a:cs typeface="Calibri"/>
                          <a:sym typeface="Calibri"/>
                        </a:rPr>
                        <a:t>动物1</a:t>
                      </a:r>
                      <a:endParaRPr/>
                    </a:p>
                  </a:txBody>
                  <a:tcPr marT="45725" marB="45725" marR="91450" marL="91450" anchor="ct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鸽派D</a:t>
                      </a:r>
                      <a:endParaRPr/>
                    </a:p>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(p)</a:t>
                      </a:r>
                      <a:endParaRPr/>
                    </a:p>
                  </a:txBody>
                  <a:tcPr marT="45725" marB="45725" marR="91450" marL="91450"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3，3</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1，5</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r h="822325">
                <a:tc vMerge="1"/>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鹰派H</a:t>
                      </a:r>
                      <a:endParaRPr/>
                    </a:p>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(1-p)</a:t>
                      </a:r>
                      <a:endParaRPr/>
                    </a:p>
                  </a:txBody>
                  <a:tcPr marT="45725" marB="45725" marR="91450" marL="91450" anchor="ctr">
                    <a:lnR cap="flat" cmpd="sng" w="12700">
                      <a:solidFill>
                        <a:schemeClr val="dk1"/>
                      </a:solidFill>
                      <a:prstDash val="solid"/>
                      <a:round/>
                      <a:headEnd len="sm" w="sm" type="none"/>
                      <a:tailEnd len="sm" w="sm" type="none"/>
                    </a:lnR>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5，1</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c>
                  <a:txBody>
                    <a:bodyPr/>
                    <a:lstStyle/>
                    <a:p>
                      <a:pPr indent="0" lvl="0" marL="0" marR="0" rtl="0" algn="ctr">
                        <a:lnSpc>
                          <a:spcPct val="100000"/>
                        </a:lnSpc>
                        <a:spcBef>
                          <a:spcPts val="0"/>
                        </a:spcBef>
                        <a:spcAft>
                          <a:spcPts val="0"/>
                        </a:spcAft>
                        <a:buClr>
                          <a:schemeClr val="dk1"/>
                        </a:buClr>
                        <a:buFont typeface="Calibri"/>
                        <a:buNone/>
                      </a:pPr>
                      <a:r>
                        <a:rPr b="0" i="0" lang="en-US" sz="2400" u="none">
                          <a:solidFill>
                            <a:schemeClr val="dk1"/>
                          </a:solidFill>
                          <a:latin typeface="Calibri"/>
                          <a:ea typeface="Calibri"/>
                          <a:cs typeface="Calibri"/>
                          <a:sym typeface="Calibri"/>
                        </a:rPr>
                        <a:t>0，0</a:t>
                      </a:r>
                      <a:endParaRPr/>
                    </a:p>
                  </a:txBody>
                  <a:tcPr marT="45725" marB="45725" marR="91450" marL="91450" anchor="ctr">
                    <a:lnL cap="flat" cmpd="sng" w="12700">
                      <a:solidFill>
                        <a:schemeClr val="dk1"/>
                      </a:solidFill>
                      <a:prstDash val="solid"/>
                      <a:round/>
                      <a:headEnd len="sm" w="sm" type="none"/>
                      <a:tailEnd len="sm" w="sm" type="none"/>
                    </a:lnL>
                    <a:lnR cap="flat" cmpd="sng" w="12700">
                      <a:solidFill>
                        <a:schemeClr val="dk1"/>
                      </a:solidFill>
                      <a:prstDash val="solid"/>
                      <a:round/>
                      <a:headEnd len="sm" w="sm" type="none"/>
                      <a:tailEnd len="sm" w="sm" type="none"/>
                    </a:lnR>
                    <a:lnT cap="flat" cmpd="sng" w="12700">
                      <a:solidFill>
                        <a:schemeClr val="dk1"/>
                      </a:solidFill>
                      <a:prstDash val="solid"/>
                      <a:round/>
                      <a:headEnd len="sm" w="sm" type="none"/>
                      <a:tailEnd len="sm" w="sm" type="none"/>
                    </a:lnT>
                    <a:lnB cap="flat" cmpd="sng" w="12700">
                      <a:solidFill>
                        <a:schemeClr val="dk1"/>
                      </a:solidFill>
                      <a:prstDash val="solid"/>
                      <a:round/>
                      <a:headEnd len="sm" w="sm" type="none"/>
                      <a:tailEnd len="sm" w="sm" type="none"/>
                    </a:lnB>
                    <a:solidFill>
                      <a:srgbClr val="FDEADA"/>
                    </a:solidFill>
                  </a:tcPr>
                </a:tc>
              </a:tr>
            </a:tbl>
          </a:graphicData>
        </a:graphic>
      </p:graphicFrame>
    </p:spTree>
  </p:cSld>
  <p:clrMapOvr>
    <a:masterClrMapping/>
  </p:clrMapOvr>
  <p:transition>
    <p:fade thruBlk="1"/>
  </p:transition>
  <p:timing>
    <p:tnLst>
      <p:par>
        <p:cTn dur="indefinite" nodeType="tmRoot" restart="never">
          <p:childTnLst>
            <p:seq concurrent="1" nextAc="seek">
              <p:cTn dur="indefinite" id="2" nodeType="mainSeq">
                <p:childTnLst>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xEl>
                                              <p:pRg end="0" st="0"/>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xEl>
                                              <p:pRg end="1" st="1"/>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xEl>
                                              <p:pRg end="2" st="2"/>
                                            </p:txEl>
                                          </p:spTgt>
                                        </p:tgtEl>
                                        <p:attrNameLst>
                                          <p:attrName>style.visibility</p:attrName>
                                        </p:attrNameLst>
                                      </p:cBhvr>
                                      <p:to>
                                        <p:strVal val="visible"/>
                                      </p:to>
                                    </p:set>
                                  </p:childTnLst>
                                </p:cTn>
                              </p:par>
                            </p:childTnLst>
                          </p:cTn>
                        </p:par>
                      </p:childTnLst>
                    </p:cTn>
                  </p:par>
                  <p:par>
                    <p:cTn fill="hold">
                      <p:stCondLst>
                        <p:cond delay="indefinite"/>
                      </p:stCondLst>
                      <p:childTnLst>
                        <p:par>
                          <p:cTn fill="hold">
                            <p:stCondLst>
                              <p:cond delay="0"/>
                            </p:stCondLst>
                            <p:childTnLst>
                              <p:par>
                                <p:cTn fill="hold" nodeType="clickEffect" presetClass="entr" presetID="1" presetSubtype="0">
                                  <p:stCondLst>
                                    <p:cond delay="0"/>
                                  </p:stCondLst>
                                  <p:childTnLst>
                                    <p:set>
                                      <p:cBhvr>
                                        <p:cTn dur="1" fill="hold">
                                          <p:stCondLst>
                                            <p:cond delay="0"/>
                                          </p:stCondLst>
                                        </p:cTn>
                                        <p:tgtEl>
                                          <p:spTgt spid="404">
                                            <p:txEl>
                                              <p:pRg end="3" st="3"/>
                                            </p:txEl>
                                          </p:spTgt>
                                        </p:tgtEl>
                                        <p:attrNameLst>
                                          <p:attrName>style.visibility</p:attrName>
                                        </p:attrNameLst>
                                      </p:cBhvr>
                                      <p:to>
                                        <p:strVal val="visible"/>
                                      </p:to>
                                    </p:set>
                                  </p:childTnLst>
                                </p:cTn>
                              </p:par>
                            </p:childTnLst>
                          </p:cTn>
                        </p:par>
                      </p:childTnLst>
                    </p:cTn>
                  </p:par>
                </p:childTnLst>
              </p:cTn>
              <p:prevCondLst>
                <p:cond evt="onPrev">
                  <p:tgtEl>
                    <p:sldTgt/>
                  </p:tgtEl>
                </p:cond>
              </p:prevCondLst>
              <p:nextCondLst>
                <p:cond evt="onNext">
                  <p:tgtEl>
                    <p:sldTgt/>
                  </p:tgtEl>
                </p:cond>
              </p:nextCondLst>
            </p:seq>
          </p:childTnLst>
        </p:cTn>
      </p:par>
    </p:tnLst>
  </p:timing>
</p:sld>
</file>

<file path=ppt/slides/slide40.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0" name="Shape 410"/>
        <p:cNvGrpSpPr/>
        <p:nvPr/>
      </p:nvGrpSpPr>
      <p:grpSpPr>
        <a:xfrm>
          <a:off x="0" y="0"/>
          <a:ext cx="0" cy="0"/>
          <a:chOff x="0" y="0"/>
          <a:chExt cx="0" cy="0"/>
        </a:xfrm>
      </p:grpSpPr>
      <p:sp>
        <p:nvSpPr>
          <p:cNvPr id="411" name="Google Shape;411;p54"/>
          <p:cNvSpPr txBox="1"/>
          <p:nvPr>
            <p:ph type="title"/>
          </p:nvPr>
        </p:nvSpPr>
        <p:spPr>
          <a:xfrm>
            <a:off x="468312" y="188912"/>
            <a:ext cx="8229600" cy="1143000"/>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400" u="none" cap="none" strike="noStrike">
                <a:solidFill>
                  <a:schemeClr val="lt1"/>
                </a:solidFill>
                <a:latin typeface="Arial"/>
                <a:ea typeface="Arial"/>
                <a:cs typeface="Arial"/>
                <a:sym typeface="Arial"/>
              </a:rPr>
              <a:t>进化博弈思想的应用</a:t>
            </a:r>
            <a:endParaRPr/>
          </a:p>
        </p:txBody>
      </p:sp>
      <p:sp>
        <p:nvSpPr>
          <p:cNvPr id="412" name="Google Shape;412;p54"/>
          <p:cNvSpPr txBox="1"/>
          <p:nvPr>
            <p:ph idx="1" type="body"/>
          </p:nvPr>
        </p:nvSpPr>
        <p:spPr>
          <a:xfrm>
            <a:off x="395287" y="1412875"/>
            <a:ext cx="8424862" cy="5040312"/>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800"/>
              <a:buFont typeface="Arial"/>
              <a:buChar char="•"/>
            </a:pPr>
            <a:r>
              <a:rPr b="0" i="0" lang="en-US" sz="2800" u="none">
                <a:solidFill>
                  <a:schemeClr val="lt1"/>
                </a:solidFill>
                <a:latin typeface="Arial"/>
                <a:ea typeface="Arial"/>
                <a:cs typeface="Arial"/>
                <a:sym typeface="Arial"/>
              </a:rPr>
              <a:t>虽然进化过程的博弈分析方法起源于生物学，但它也可以应用在许多其他情境中，包括社会行为。</a:t>
            </a:r>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a:solidFill>
                  <a:schemeClr val="lt1"/>
                </a:solidFill>
                <a:latin typeface="Arial"/>
                <a:ea typeface="Arial"/>
                <a:cs typeface="Arial"/>
                <a:sym typeface="Arial"/>
              </a:rPr>
              <a:t>比如，假设一大群人被成对安排来</a:t>
            </a:r>
            <a:r>
              <a:rPr b="0" i="0" lang="en-US" sz="2800" u="none">
                <a:solidFill>
                  <a:srgbClr val="FFFF00"/>
                </a:solidFill>
                <a:latin typeface="Arial"/>
                <a:ea typeface="Arial"/>
                <a:cs typeface="Arial"/>
                <a:sym typeface="Arial"/>
              </a:rPr>
              <a:t>重复进行</a:t>
            </a:r>
            <a:r>
              <a:rPr b="0" i="0" lang="en-US" sz="2800" u="none">
                <a:solidFill>
                  <a:schemeClr val="lt1"/>
                </a:solidFill>
                <a:latin typeface="Arial"/>
                <a:ea typeface="Arial"/>
                <a:cs typeface="Arial"/>
                <a:sym typeface="Arial"/>
              </a:rPr>
              <a:t>普通的对称博弈，每次博弈可以看到先前的结果。收益被解释为反应参与人得到的福利情况。</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模仿周围成功的人</a:t>
            </a:r>
            <a:endParaRPr/>
          </a:p>
          <a:p>
            <a:pPr indent="-285750" lvl="1" marL="742950" marR="0" rtl="0" algn="l">
              <a:lnSpc>
                <a:spcPct val="100000"/>
              </a:lnSpc>
              <a:spcBef>
                <a:spcPts val="560"/>
              </a:spcBef>
              <a:spcAft>
                <a:spcPts val="0"/>
              </a:spcAft>
              <a:buClr>
                <a:schemeClr val="lt1"/>
              </a:buClr>
              <a:buSzPts val="2800"/>
              <a:buFont typeface="Arial"/>
              <a:buChar char="–"/>
            </a:pPr>
            <a:r>
              <a:rPr b="0" i="0" lang="en-US" sz="2800" u="none" cap="none" strike="noStrike">
                <a:solidFill>
                  <a:schemeClr val="lt1"/>
                </a:solidFill>
                <a:latin typeface="Arial"/>
                <a:ea typeface="Arial"/>
                <a:cs typeface="Arial"/>
                <a:sym typeface="Arial"/>
              </a:rPr>
              <a:t>从个人经验中学习</a:t>
            </a:r>
            <a:endParaRPr/>
          </a:p>
          <a:p>
            <a:pPr indent="-342900" lvl="0" marL="342900" marR="0" rtl="0" algn="l">
              <a:lnSpc>
                <a:spcPct val="100000"/>
              </a:lnSpc>
              <a:spcBef>
                <a:spcPts val="560"/>
              </a:spcBef>
              <a:spcAft>
                <a:spcPts val="0"/>
              </a:spcAft>
              <a:buClr>
                <a:schemeClr val="lt1"/>
              </a:buClr>
              <a:buSzPts val="2800"/>
              <a:buFont typeface="Arial"/>
              <a:buChar char="•"/>
            </a:pPr>
            <a:r>
              <a:rPr b="0" i="0" lang="en-US" sz="2800" u="none">
                <a:solidFill>
                  <a:schemeClr val="lt1"/>
                </a:solidFill>
                <a:latin typeface="Arial"/>
                <a:ea typeface="Arial"/>
                <a:cs typeface="Arial"/>
                <a:sym typeface="Arial"/>
              </a:rPr>
              <a:t>在这两种情况下，在过去取得好成绩的策略将会倾向于更多的被人们在将来的策略选择上使用。这种经验学习过程会导致进化稳定策略。</a:t>
            </a:r>
            <a:endParaRPr/>
          </a:p>
          <a:p>
            <a:pPr indent="-165100" lvl="0" marL="342900" marR="0" rtl="0" algn="l">
              <a:spcBef>
                <a:spcPts val="560"/>
              </a:spcBef>
              <a:spcAft>
                <a:spcPts val="0"/>
              </a:spcAft>
              <a:buClr>
                <a:schemeClr val="dk1"/>
              </a:buClr>
              <a:buSzPts val="2800"/>
              <a:buFont typeface="Arial"/>
              <a:buNone/>
            </a:pPr>
            <a:r>
              <a:t/>
            </a:r>
            <a:endParaRPr b="0" i="0" sz="2800" u="none">
              <a:solidFill>
                <a:schemeClr val="lt1"/>
              </a:solidFill>
              <a:latin typeface="Arial"/>
              <a:ea typeface="Arial"/>
              <a:cs typeface="Arial"/>
              <a:sym typeface="Arial"/>
            </a:endParaRPr>
          </a:p>
        </p:txBody>
      </p:sp>
    </p:spTree>
  </p:cSld>
  <p:clrMapOvr>
    <a:masterClrMapping/>
  </p:clrMapOvr>
  <p:transition>
    <p:fade thruBlk="1"/>
  </p:transition>
</p:sld>
</file>

<file path=ppt/slides/slide41.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16" name="Shape 416"/>
        <p:cNvGrpSpPr/>
        <p:nvPr/>
      </p:nvGrpSpPr>
      <p:grpSpPr>
        <a:xfrm>
          <a:off x="0" y="0"/>
          <a:ext cx="0" cy="0"/>
          <a:chOff x="0" y="0"/>
          <a:chExt cx="0" cy="0"/>
        </a:xfrm>
      </p:grpSpPr>
      <p:sp>
        <p:nvSpPr>
          <p:cNvPr id="417" name="Google Shape;417;p55"/>
          <p:cNvSpPr txBox="1"/>
          <p:nvPr>
            <p:ph type="title"/>
          </p:nvPr>
        </p:nvSpPr>
        <p:spPr>
          <a:xfrm>
            <a:off x="457200" y="274637"/>
            <a:ext cx="8229600" cy="706437"/>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000" u="none" cap="none" strike="noStrike">
                <a:solidFill>
                  <a:schemeClr val="lt1"/>
                </a:solidFill>
                <a:latin typeface="Arial"/>
                <a:ea typeface="Arial"/>
                <a:cs typeface="Arial"/>
                <a:sym typeface="Arial"/>
              </a:rPr>
              <a:t>进化博弈论简要小结</a:t>
            </a:r>
            <a:endParaRPr/>
          </a:p>
        </p:txBody>
      </p:sp>
      <p:sp>
        <p:nvSpPr>
          <p:cNvPr id="418" name="Google Shape;418;p55"/>
          <p:cNvSpPr txBox="1"/>
          <p:nvPr>
            <p:ph idx="1" type="body"/>
          </p:nvPr>
        </p:nvSpPr>
        <p:spPr>
          <a:xfrm>
            <a:off x="250825" y="1196975"/>
            <a:ext cx="8713787" cy="53276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400"/>
              <a:buFont typeface="Arial"/>
              <a:buChar char="•"/>
            </a:pPr>
            <a:r>
              <a:rPr b="0" i="0" lang="en-US" sz="2400" u="none">
                <a:solidFill>
                  <a:schemeClr val="lt1"/>
                </a:solidFill>
                <a:latin typeface="Calibri"/>
                <a:ea typeface="Calibri"/>
                <a:cs typeface="Calibri"/>
                <a:sym typeface="Calibri"/>
              </a:rPr>
              <a:t>群体中，个体采用不同的（基因决定的）策略谋求生存</a:t>
            </a:r>
            <a:endParaRPr/>
          </a:p>
          <a:p>
            <a:pPr indent="-342900" lvl="0" marL="342900" marR="0" rtl="0" algn="l">
              <a:lnSpc>
                <a:spcPct val="100000"/>
              </a:lnSpc>
              <a:spcBef>
                <a:spcPts val="480"/>
              </a:spcBef>
              <a:spcAft>
                <a:spcPts val="0"/>
              </a:spcAft>
              <a:buClr>
                <a:schemeClr val="lt1"/>
              </a:buClr>
              <a:buSzPts val="2400"/>
              <a:buFont typeface="Arial"/>
              <a:buChar char="•"/>
            </a:pPr>
            <a:r>
              <a:rPr b="0" i="0" lang="en-US" sz="2400" u="none">
                <a:solidFill>
                  <a:schemeClr val="lt1"/>
                </a:solidFill>
                <a:latin typeface="Calibri"/>
                <a:ea typeface="Calibri"/>
                <a:cs typeface="Calibri"/>
                <a:sym typeface="Calibri"/>
              </a:rPr>
              <a:t>相遇互动个体之间按照策略的应对关系产生各自的收益</a:t>
            </a:r>
            <a:endParaRPr/>
          </a:p>
          <a:p>
            <a:pPr indent="-342900" lvl="0" marL="342900" marR="0" rtl="0" algn="l">
              <a:lnSpc>
                <a:spcPct val="100000"/>
              </a:lnSpc>
              <a:spcBef>
                <a:spcPts val="480"/>
              </a:spcBef>
              <a:spcAft>
                <a:spcPts val="0"/>
              </a:spcAft>
              <a:buClr>
                <a:schemeClr val="lt1"/>
              </a:buClr>
              <a:buSzPts val="2400"/>
              <a:buFont typeface="Arial"/>
              <a:buChar char="•"/>
            </a:pPr>
            <a:r>
              <a:rPr b="0" i="0" lang="en-US" sz="2400" u="none">
                <a:solidFill>
                  <a:schemeClr val="lt1"/>
                </a:solidFill>
                <a:latin typeface="Calibri"/>
                <a:ea typeface="Calibri"/>
                <a:cs typeface="Calibri"/>
                <a:sym typeface="Calibri"/>
              </a:rPr>
              <a:t>一个群体（对应一种策略）的适应性：定义为其中的个体与随机相遇个体互动的收益期望</a:t>
            </a:r>
            <a:endParaRPr/>
          </a:p>
          <a:p>
            <a:pPr indent="-342900" lvl="0" marL="342900" marR="0" rtl="0" algn="l">
              <a:lnSpc>
                <a:spcPct val="100000"/>
              </a:lnSpc>
              <a:spcBef>
                <a:spcPts val="480"/>
              </a:spcBef>
              <a:spcAft>
                <a:spcPts val="0"/>
              </a:spcAft>
              <a:buClr>
                <a:srgbClr val="FFFF00"/>
              </a:buClr>
              <a:buSzPts val="2400"/>
              <a:buFont typeface="Arial"/>
              <a:buChar char="•"/>
            </a:pPr>
            <a:r>
              <a:rPr b="0" i="0" lang="en-US" sz="2400" u="none">
                <a:solidFill>
                  <a:srgbClr val="FFFF00"/>
                </a:solidFill>
                <a:latin typeface="Calibri"/>
                <a:ea typeface="Calibri"/>
                <a:cs typeface="Calibri"/>
                <a:sym typeface="Calibri"/>
              </a:rPr>
              <a:t>进化稳定</a:t>
            </a:r>
            <a:r>
              <a:rPr b="0" i="0" lang="en-US" sz="2400" u="none">
                <a:solidFill>
                  <a:schemeClr val="lt1"/>
                </a:solidFill>
                <a:latin typeface="Calibri"/>
                <a:ea typeface="Calibri"/>
                <a:cs typeface="Calibri"/>
                <a:sym typeface="Calibri"/>
              </a:rPr>
              <a:t>（非形式化）种群：能够抵御一小群采用不同策略的个体的入侵（它们延续不下去）。具体体现就是在个体间的互动中能获得较高的收益期望（即较强的适应性）</a:t>
            </a:r>
            <a:endParaRPr/>
          </a:p>
          <a:p>
            <a:pPr indent="-342900" lvl="0" marL="342900" marR="0" rtl="0" algn="l">
              <a:lnSpc>
                <a:spcPct val="100000"/>
              </a:lnSpc>
              <a:spcBef>
                <a:spcPts val="480"/>
              </a:spcBef>
              <a:spcAft>
                <a:spcPts val="0"/>
              </a:spcAft>
              <a:buClr>
                <a:srgbClr val="FFFF00"/>
              </a:buClr>
              <a:buSzPts val="2400"/>
              <a:buFont typeface="Arial"/>
              <a:buChar char="•"/>
            </a:pPr>
            <a:r>
              <a:rPr b="0" i="0" lang="en-US" sz="2400" u="none">
                <a:solidFill>
                  <a:srgbClr val="FFFF00"/>
                </a:solidFill>
                <a:latin typeface="Calibri"/>
                <a:ea typeface="Calibri"/>
                <a:cs typeface="Calibri"/>
                <a:sym typeface="Calibri"/>
              </a:rPr>
              <a:t>进化稳定策略</a:t>
            </a:r>
            <a:r>
              <a:rPr b="0" i="0" lang="en-US" sz="2400" u="none">
                <a:solidFill>
                  <a:schemeClr val="lt1"/>
                </a:solidFill>
                <a:latin typeface="Calibri"/>
                <a:ea typeface="Calibri"/>
                <a:cs typeface="Calibri"/>
                <a:sym typeface="Calibri"/>
              </a:rPr>
              <a:t>（形式化）：S，在对称收益矩阵（a,b,c,d）的适当条件下，对所有x&lt;y，优于T。</a:t>
            </a:r>
            <a:endParaRPr/>
          </a:p>
          <a:p>
            <a:pPr indent="-342900" lvl="0" marL="342900" marR="0" rtl="0" algn="l">
              <a:lnSpc>
                <a:spcPct val="100000"/>
              </a:lnSpc>
              <a:spcBef>
                <a:spcPts val="480"/>
              </a:spcBef>
              <a:spcAft>
                <a:spcPts val="0"/>
              </a:spcAft>
              <a:buClr>
                <a:schemeClr val="lt1"/>
              </a:buClr>
              <a:buSzPts val="2400"/>
              <a:buFont typeface="Arial"/>
              <a:buChar char="•"/>
            </a:pPr>
            <a:r>
              <a:rPr b="0" i="0" lang="en-US" sz="2400" u="none">
                <a:solidFill>
                  <a:schemeClr val="lt1"/>
                </a:solidFill>
                <a:latin typeface="Calibri"/>
                <a:ea typeface="Calibri"/>
                <a:cs typeface="Calibri"/>
                <a:sym typeface="Calibri"/>
              </a:rPr>
              <a:t>进化稳定策略与纳什均衡的关系</a:t>
            </a:r>
            <a:endParaRPr/>
          </a:p>
        </p:txBody>
      </p:sp>
    </p:spTree>
  </p:cSld>
  <p:clrMapOvr>
    <a:masterClrMapping/>
  </p:clrMapOvr>
</p:sld>
</file>

<file path=ppt/slides/slide42.xml><?xml version="1.0" encoding="utf-8"?>
<p:sld xmlns:a="http://schemas.openxmlformats.org/drawingml/2006/main" xmlns:r="http://schemas.openxmlformats.org/officeDocument/2006/relationships" xmlns:mc="http://schemas.openxmlformats.org/markup-compatibility/2006" xmlns:mv="urn:schemas-microsoft-com:mac:vml" xmlns:p="http://schemas.openxmlformats.org/presentationml/2006/main" xmlns:c="http://schemas.openxmlformats.org/drawingml/2006/chart" xmlns:dgm="http://schemas.openxmlformats.org/drawingml/2006/diagram" xmlns:o="urn:schemas-microsoft-com:office:office" xmlns:v="urn:schemas-microsoft-com:vml" xmlns:pvml="urn:schemas-microsoft-com:office:powerpoint" xmlns:com="http://schemas.openxmlformats.org/drawingml/2006/compatibility" xmlns:p14="http://schemas.microsoft.com/office/powerpoint/2010/main" xmlns:p15="http://schemas.microsoft.com/office/powerpoint/2012/main" xmlns:ahyp="http://schemas.microsoft.com/office/drawing/2018/hyperlinkcolor">
  <p:cSld>
    <p:spTree>
      <p:nvGrpSpPr>
        <p:cNvPr id="422" name="Shape 422"/>
        <p:cNvGrpSpPr/>
        <p:nvPr/>
      </p:nvGrpSpPr>
      <p:grpSpPr>
        <a:xfrm>
          <a:off x="0" y="0"/>
          <a:ext cx="0" cy="0"/>
          <a:chOff x="0" y="0"/>
          <a:chExt cx="0" cy="0"/>
        </a:xfrm>
      </p:grpSpPr>
      <p:sp>
        <p:nvSpPr>
          <p:cNvPr id="423" name="Google Shape;423;p56"/>
          <p:cNvSpPr txBox="1"/>
          <p:nvPr>
            <p:ph type="title"/>
          </p:nvPr>
        </p:nvSpPr>
        <p:spPr>
          <a:xfrm>
            <a:off x="457200" y="274637"/>
            <a:ext cx="8229600" cy="706437"/>
          </a:xfrm>
          <a:prstGeom prst="rect">
            <a:avLst/>
          </a:prstGeom>
          <a:noFill/>
          <a:ln>
            <a:noFill/>
          </a:ln>
        </p:spPr>
        <p:txBody>
          <a:bodyPr anchorCtr="0" anchor="ctr" bIns="45700" lIns="91425" spcFirstLastPara="1" rIns="91425" wrap="square" tIns="45700">
            <a:noAutofit/>
          </a:bodyPr>
          <a:lstStyle/>
          <a:p>
            <a:pPr indent="0" lvl="0" marL="0" marR="0" rtl="0" algn="ctr">
              <a:lnSpc>
                <a:spcPct val="100000"/>
              </a:lnSpc>
              <a:spcBef>
                <a:spcPts val="0"/>
              </a:spcBef>
              <a:spcAft>
                <a:spcPts val="0"/>
              </a:spcAft>
              <a:buClr>
                <a:schemeClr val="lt1"/>
              </a:buClr>
              <a:buFont typeface="Arial"/>
              <a:buNone/>
            </a:pPr>
            <a:r>
              <a:rPr b="0" i="0" lang="en-US" sz="4000" u="none" cap="none" strike="noStrike">
                <a:solidFill>
                  <a:schemeClr val="lt1"/>
                </a:solidFill>
                <a:latin typeface="Arial"/>
                <a:ea typeface="Arial"/>
                <a:cs typeface="Arial"/>
                <a:sym typeface="Arial"/>
              </a:rPr>
              <a:t>进化博弈论简要小结</a:t>
            </a:r>
            <a:endParaRPr/>
          </a:p>
        </p:txBody>
      </p:sp>
      <p:sp>
        <p:nvSpPr>
          <p:cNvPr id="424" name="Google Shape;424;p56"/>
          <p:cNvSpPr txBox="1"/>
          <p:nvPr>
            <p:ph idx="1" type="body"/>
          </p:nvPr>
        </p:nvSpPr>
        <p:spPr>
          <a:xfrm>
            <a:off x="250825" y="1196975"/>
            <a:ext cx="8713787" cy="5327650"/>
          </a:xfrm>
          <a:prstGeom prst="rect">
            <a:avLst/>
          </a:prstGeom>
          <a:noFill/>
          <a:ln>
            <a:noFill/>
          </a:ln>
        </p:spPr>
        <p:txBody>
          <a:bodyPr anchorCtr="0" anchor="t" bIns="45700" lIns="91425" spcFirstLastPara="1" rIns="91425" wrap="square" tIns="45700">
            <a:noAutofit/>
          </a:bodyPr>
          <a:lstStyle/>
          <a:p>
            <a:pPr indent="-342900" lvl="0" marL="342900" marR="0" rtl="0" algn="l">
              <a:lnSpc>
                <a:spcPct val="100000"/>
              </a:lnSpc>
              <a:spcBef>
                <a:spcPts val="0"/>
              </a:spcBef>
              <a:spcAft>
                <a:spcPts val="0"/>
              </a:spcAft>
              <a:buClr>
                <a:schemeClr val="lt1"/>
              </a:buClr>
              <a:buSzPts val="2400"/>
              <a:buFont typeface="Arial"/>
              <a:buChar char="•"/>
            </a:pPr>
            <a:r>
              <a:rPr b="0" i="0" lang="en-US" sz="2400" u="none">
                <a:solidFill>
                  <a:schemeClr val="lt1"/>
                </a:solidFill>
                <a:latin typeface="Calibri"/>
                <a:ea typeface="Calibri"/>
                <a:cs typeface="Calibri"/>
                <a:sym typeface="Calibri"/>
              </a:rPr>
              <a:t>群体中，个体采用不同的（基因决定的）策略谋求生存</a:t>
            </a:r>
            <a:endParaRPr/>
          </a:p>
          <a:p>
            <a:pPr indent="-342900" lvl="0" marL="342900" marR="0" rtl="0" algn="l">
              <a:lnSpc>
                <a:spcPct val="100000"/>
              </a:lnSpc>
              <a:spcBef>
                <a:spcPts val="480"/>
              </a:spcBef>
              <a:spcAft>
                <a:spcPts val="0"/>
              </a:spcAft>
              <a:buClr>
                <a:schemeClr val="lt1"/>
              </a:buClr>
              <a:buSzPts val="2400"/>
              <a:buFont typeface="Arial"/>
              <a:buChar char="•"/>
            </a:pPr>
            <a:r>
              <a:rPr b="0" i="0" lang="en-US" sz="2400" u="none">
                <a:solidFill>
                  <a:schemeClr val="lt1"/>
                </a:solidFill>
                <a:latin typeface="Calibri"/>
                <a:ea typeface="Calibri"/>
                <a:cs typeface="Calibri"/>
                <a:sym typeface="Calibri"/>
              </a:rPr>
              <a:t>相遇互动个体之间按照策略的应对关系产生各自的收益</a:t>
            </a:r>
            <a:endParaRPr/>
          </a:p>
          <a:p>
            <a:pPr indent="-342900" lvl="0" marL="342900" marR="0" rtl="0" algn="l">
              <a:lnSpc>
                <a:spcPct val="100000"/>
              </a:lnSpc>
              <a:spcBef>
                <a:spcPts val="480"/>
              </a:spcBef>
              <a:spcAft>
                <a:spcPts val="0"/>
              </a:spcAft>
              <a:buClr>
                <a:schemeClr val="lt1"/>
              </a:buClr>
              <a:buSzPts val="2400"/>
              <a:buFont typeface="Arial"/>
              <a:buChar char="•"/>
            </a:pPr>
            <a:r>
              <a:rPr b="0" i="0" lang="en-US" sz="2400" u="none">
                <a:solidFill>
                  <a:schemeClr val="lt1"/>
                </a:solidFill>
                <a:latin typeface="Calibri"/>
                <a:ea typeface="Calibri"/>
                <a:cs typeface="Calibri"/>
                <a:sym typeface="Calibri"/>
              </a:rPr>
              <a:t>一个群体（对应一种策略）的适应性：定义为其中的个体与随机相遇个体互动的收益期望</a:t>
            </a:r>
            <a:endParaRPr/>
          </a:p>
          <a:p>
            <a:pPr indent="-342900" lvl="0" marL="342900" marR="0" rtl="0" algn="l">
              <a:lnSpc>
                <a:spcPct val="100000"/>
              </a:lnSpc>
              <a:spcBef>
                <a:spcPts val="480"/>
              </a:spcBef>
              <a:spcAft>
                <a:spcPts val="0"/>
              </a:spcAft>
              <a:buClr>
                <a:srgbClr val="FFFF00"/>
              </a:buClr>
              <a:buSzPts val="2400"/>
              <a:buFont typeface="Arial"/>
              <a:buChar char="•"/>
            </a:pPr>
            <a:r>
              <a:rPr b="0" i="0" lang="en-US" sz="2400" u="none">
                <a:solidFill>
                  <a:srgbClr val="FFFF00"/>
                </a:solidFill>
                <a:latin typeface="Calibri"/>
                <a:ea typeface="Calibri"/>
                <a:cs typeface="Calibri"/>
                <a:sym typeface="Calibri"/>
              </a:rPr>
              <a:t>进化稳定</a:t>
            </a:r>
            <a:r>
              <a:rPr b="0" i="0" lang="en-US" sz="2400" u="none">
                <a:solidFill>
                  <a:schemeClr val="lt1"/>
                </a:solidFill>
                <a:latin typeface="Calibri"/>
                <a:ea typeface="Calibri"/>
                <a:cs typeface="Calibri"/>
                <a:sym typeface="Calibri"/>
              </a:rPr>
              <a:t>（非形式化）种群：能够抵御一小群采用不同策略的个体的入侵（它们延续不下去）。具体体现就是在个体间的互动中能获得较高的收益期望（即较强的适应性）</a:t>
            </a:r>
            <a:endParaRPr/>
          </a:p>
          <a:p>
            <a:pPr indent="-342900" lvl="0" marL="342900" marR="0" rtl="0" algn="l">
              <a:lnSpc>
                <a:spcPct val="100000"/>
              </a:lnSpc>
              <a:spcBef>
                <a:spcPts val="480"/>
              </a:spcBef>
              <a:spcAft>
                <a:spcPts val="0"/>
              </a:spcAft>
              <a:buClr>
                <a:srgbClr val="FFFF00"/>
              </a:buClr>
              <a:buSzPts val="2400"/>
              <a:buFont typeface="Arial"/>
              <a:buChar char="•"/>
            </a:pPr>
            <a:r>
              <a:rPr b="0" i="0" lang="en-US" sz="2400" u="none">
                <a:solidFill>
                  <a:srgbClr val="FFFF00"/>
                </a:solidFill>
                <a:latin typeface="Calibri"/>
                <a:ea typeface="Calibri"/>
                <a:cs typeface="Calibri"/>
                <a:sym typeface="Calibri"/>
              </a:rPr>
              <a:t>进化稳定策略</a:t>
            </a:r>
            <a:r>
              <a:rPr b="0" i="0" lang="en-US" sz="2400" u="none">
                <a:solidFill>
                  <a:schemeClr val="lt1"/>
                </a:solidFill>
                <a:latin typeface="Calibri"/>
                <a:ea typeface="Calibri"/>
                <a:cs typeface="Calibri"/>
                <a:sym typeface="Calibri"/>
              </a:rPr>
              <a:t>（形式化）：S，在对称收益矩阵（a,b,c,d）的适当条件下，对所有x&lt;y，优于T。</a:t>
            </a:r>
            <a:endParaRPr/>
          </a:p>
          <a:p>
            <a:pPr indent="-342900" lvl="0" marL="342900" marR="0" rtl="0" algn="l">
              <a:lnSpc>
                <a:spcPct val="100000"/>
              </a:lnSpc>
              <a:spcBef>
                <a:spcPts val="480"/>
              </a:spcBef>
              <a:spcAft>
                <a:spcPts val="0"/>
              </a:spcAft>
              <a:buClr>
                <a:srgbClr val="FFFF00"/>
              </a:buClr>
              <a:buSzPts val="2400"/>
              <a:buFont typeface="Arial"/>
              <a:buChar char="•"/>
            </a:pPr>
            <a:r>
              <a:rPr b="0" i="0" lang="en-US" sz="2400" u="none">
                <a:solidFill>
                  <a:srgbClr val="FFFF00"/>
                </a:solidFill>
                <a:latin typeface="Calibri"/>
                <a:ea typeface="Calibri"/>
                <a:cs typeface="Calibri"/>
                <a:sym typeface="Calibri"/>
              </a:rPr>
              <a:t>进化稳定混合策略</a:t>
            </a:r>
            <a:r>
              <a:rPr b="0" i="0" lang="en-US" sz="2400" u="none">
                <a:solidFill>
                  <a:schemeClr val="lt1"/>
                </a:solidFill>
                <a:latin typeface="Calibri"/>
                <a:ea typeface="Calibri"/>
                <a:cs typeface="Calibri"/>
                <a:sym typeface="Calibri"/>
              </a:rPr>
              <a:t>：在S和T中进行选择的概率p，在对称收益矩阵（a,b,c,d）的条件下，对所有x&lt;y，优于任何q≠p。</a:t>
            </a:r>
            <a:endParaRPr/>
          </a:p>
          <a:p>
            <a:pPr indent="-342900" lvl="0" marL="342900" marR="0" rtl="0" algn="l">
              <a:lnSpc>
                <a:spcPct val="100000"/>
              </a:lnSpc>
              <a:spcBef>
                <a:spcPts val="480"/>
              </a:spcBef>
              <a:spcAft>
                <a:spcPts val="0"/>
              </a:spcAft>
              <a:buClr>
                <a:schemeClr val="lt1"/>
              </a:buClr>
              <a:buSzPts val="2400"/>
              <a:buFont typeface="Arial"/>
              <a:buChar char="•"/>
            </a:pPr>
            <a:r>
              <a:rPr b="0" i="0" lang="en-US" sz="2400" u="none">
                <a:solidFill>
                  <a:schemeClr val="lt1"/>
                </a:solidFill>
                <a:latin typeface="Calibri"/>
                <a:ea typeface="Calibri"/>
                <a:cs typeface="Calibri"/>
                <a:sym typeface="Calibri"/>
              </a:rPr>
              <a:t>进化稳定策略与纳什均衡的关系</a:t>
            </a:r>
            <a:endParaRPr/>
          </a:p>
        </p:txBody>
      </p:sp>
    </p:spTree>
  </p:cSld>
  <p:clrMapOvr>
    <a:masterClrMapping/>
  </p:clrMapOvr>
  <p:transition>
    <p:fade thruBlk="1"/>
  </p:transition>
</p:sld>
</file>

<file path=ppt/theme/theme1.xml><?xml version="1.0" encoding="utf-8"?>
<a:theme xmlns:a="http://schemas.openxmlformats.org/drawingml/2006/main" xmlns:r="http://schemas.openxmlformats.org/officeDocument/2006/relationships" name="1_Office 主题">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2.xml><?xml version="1.0" encoding="utf-8"?>
<a:theme xmlns:a="http://schemas.openxmlformats.org/drawingml/2006/main" xmlns:r="http://schemas.openxmlformats.org/officeDocument/2006/relationships">
  <a:themeElements>
    <a:clrScheme name="Default">
      <a:dk1>
        <a:srgbClr val="000000"/>
      </a:dk1>
      <a:lt1>
        <a:srgbClr val="FFFFFF"/>
      </a:lt1>
      <a:dk2>
        <a:srgbClr val="158158"/>
      </a:dk2>
      <a:lt2>
        <a:srgbClr val="F3F3F3"/>
      </a:lt2>
      <a:accent1>
        <a:srgbClr val="058DC7"/>
      </a:accent1>
      <a:accent2>
        <a:srgbClr val="50B432"/>
      </a:accent2>
      <a:accent3>
        <a:srgbClr val="ED561B"/>
      </a:accent3>
      <a:accent4>
        <a:srgbClr val="EDEF00"/>
      </a:accent4>
      <a:accent5>
        <a:srgbClr val="24CBE5"/>
      </a:accent5>
      <a:accent6>
        <a:srgbClr val="64E572"/>
      </a:accent6>
      <a:hlink>
        <a:srgbClr val="2200CC"/>
      </a:hlink>
      <a:folHlink>
        <a:srgbClr val="551A8B"/>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3.xml><?xml version="1.0" encoding="utf-8"?>
<a:theme xmlns:a="http://schemas.openxmlformats.org/drawingml/2006/main" xmlns:r="http://schemas.openxmlformats.org/officeDocument/2006/relationships" name="2_Office 主题">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

<file path=ppt/theme/theme4.xml><?xml version="1.0" encoding="utf-8"?>
<a:theme xmlns:a="http://schemas.openxmlformats.org/drawingml/2006/main" xmlns:r="http://schemas.openxmlformats.org/officeDocument/2006/relationships" name="Office 主题">
  <a:themeElements>
    <a:clrScheme name="Office">
      <a:dk1>
        <a:srgbClr val="000000"/>
      </a:dk1>
      <a:lt1>
        <a:srgbClr val="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Arial"/>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Arial"/>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theme>
</file>