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3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文本" type="vertTitleAndTx">
  <p:cSld name="VERTICAL_TITLE_AND_VERTICAL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1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slideLayout" Target="../slideLayouts/slideLayout5.xml"/><Relationship Id="rId4" Type="http://schemas.openxmlformats.org/officeDocument/2006/relationships/slideLayout" Target="../slideLayouts/slideLayout6.xml"/><Relationship Id="rId10" Type="http://schemas.openxmlformats.org/officeDocument/2006/relationships/theme" Target="../theme/theme3.xml"/><Relationship Id="rId9" Type="http://schemas.openxmlformats.org/officeDocument/2006/relationships/slideLayout" Target="../slideLayouts/slideLayout11.xml"/><Relationship Id="rId5" Type="http://schemas.openxmlformats.org/officeDocument/2006/relationships/slideLayout" Target="../slideLayouts/slideLayout7.xml"/><Relationship Id="rId6" Type="http://schemas.openxmlformats.org/officeDocument/2006/relationships/slideLayout" Target="../slideLayouts/slideLayout8.xml"/><Relationship Id="rId7" Type="http://schemas.openxmlformats.org/officeDocument/2006/relationships/slideLayout" Target="../slideLayouts/slideLayout9.xml"/><Relationship Id="rId8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00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4572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6400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博弈论简单应用之一：</a:t>
            </a:r>
            <a:b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网络流量的博弈论模型</a:t>
            </a:r>
            <a:endParaRPr/>
          </a:p>
        </p:txBody>
      </p:sp>
      <p:sp>
        <p:nvSpPr>
          <p:cNvPr id="101" name="Google Shape;101;p15"/>
          <p:cNvSpPr txBox="1"/>
          <p:nvPr>
            <p:ph idx="1" type="subTitle"/>
          </p:nvPr>
        </p:nvSpPr>
        <p:spPr>
          <a:xfrm>
            <a:off x="1371600" y="4868862"/>
            <a:ext cx="6400800" cy="769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（对应</a:t>
            </a:r>
            <a:r>
              <a:rPr b="0" i="0" lang="en-US" sz="3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第8章）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395287" y="476250"/>
            <a:ext cx="3384550" cy="17287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网络中的博弈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250825" y="2205037"/>
            <a:ext cx="3457575" cy="410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公路交通网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十一长假，是否出门？走哪条路线？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有意无意中，你会想：别人会怎么样？</a:t>
            </a:r>
            <a:endParaRPr/>
          </a:p>
        </p:txBody>
      </p:sp>
      <p:pic>
        <p:nvPicPr>
          <p:cNvPr descr="DSCN1119.jpg" id="108" name="Google Shape;10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7612" y="0"/>
            <a:ext cx="53863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>
            <p:ph idx="4294967295"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博弈论思想的一个典型应用</a:t>
            </a:r>
            <a:endParaRPr/>
          </a:p>
        </p:txBody>
      </p:sp>
      <p:sp>
        <p:nvSpPr>
          <p:cNvPr id="114" name="Google Shape;114;p17"/>
          <p:cNvSpPr txBox="1"/>
          <p:nvPr>
            <p:ph idx="4294967295" type="body"/>
          </p:nvPr>
        </p:nvSpPr>
        <p:spPr>
          <a:xfrm>
            <a:off x="457200" y="1412875"/>
            <a:ext cx="8229600" cy="51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回顾博弈问题讨论的核心概念：均衡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给定一个博弈设置（参与人，策略，收益），博弈结果会如何？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“互为最佳应对”的策略组，即“均衡”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每个人，都按照对他人理性行为的预期，决定自己的最佳行动（理性的）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每个人实际采取的行动与其他人的预期一致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该状态下所有参与者的策略互为最佳应对，任何个人都没有理性的理由改变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第8章：网络流量的博弈论模型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CD5B5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rgbClr val="FCD5B5"/>
                </a:solidFill>
                <a:latin typeface="Arial"/>
                <a:ea typeface="Arial"/>
                <a:cs typeface="Arial"/>
                <a:sym typeface="Arial"/>
              </a:rPr>
              <a:t>布雷斯悖论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－如果结构不合理，增加资源可能更糟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网络中的博弈：一个简化的例子</a:t>
            </a:r>
            <a:endParaRPr/>
          </a:p>
        </p:txBody>
      </p:sp>
      <p:sp>
        <p:nvSpPr>
          <p:cNvPr id="120" name="Google Shape;120;p18"/>
          <p:cNvSpPr txBox="1"/>
          <p:nvPr>
            <p:ph idx="1" type="body"/>
          </p:nvPr>
        </p:nvSpPr>
        <p:spPr>
          <a:xfrm>
            <a:off x="457200" y="4652962"/>
            <a:ext cx="8229600" cy="187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参与人：4000位司机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策略：“走上面”和“走下面”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回报：行驶时间（越小越好），显然也取决于他人的策略</a:t>
            </a:r>
            <a:endParaRPr/>
          </a:p>
        </p:txBody>
      </p:sp>
      <p:pic>
        <p:nvPicPr>
          <p:cNvPr descr="8.1.JPG" id="121" name="Google Shape;12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212" y="1412875"/>
            <a:ext cx="5688012" cy="308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8"/>
          <p:cNvSpPr txBox="1"/>
          <p:nvPr/>
        </p:nvSpPr>
        <p:spPr>
          <a:xfrm>
            <a:off x="6516687" y="1484312"/>
            <a:ext cx="2447925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有4000辆车，都要从A到B</a:t>
            </a:r>
            <a:endParaRPr/>
          </a:p>
        </p:txBody>
      </p:sp>
      <p:sp>
        <p:nvSpPr>
          <p:cNvPr id="123" name="Google Shape;123;p18"/>
          <p:cNvSpPr txBox="1"/>
          <p:nvPr/>
        </p:nvSpPr>
        <p:spPr>
          <a:xfrm>
            <a:off x="5651500" y="3500437"/>
            <a:ext cx="3492500" cy="1570037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均衡？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一种没人要调整的选择状态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idx="4294967295"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4000辆车，要从A到B</a:t>
            </a:r>
            <a:endParaRPr/>
          </a:p>
        </p:txBody>
      </p:sp>
      <p:sp>
        <p:nvSpPr>
          <p:cNvPr id="129" name="Google Shape;129;p19"/>
          <p:cNvSpPr txBox="1"/>
          <p:nvPr>
            <p:ph idx="4294967295" type="body"/>
          </p:nvPr>
        </p:nvSpPr>
        <p:spPr>
          <a:xfrm>
            <a:off x="395287" y="4797425"/>
            <a:ext cx="8424862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此时，若某人要改变，则他的行驶时间 2001/100 + 45 &gt; 65，因此没人会改变</a:t>
            </a:r>
            <a:endParaRPr/>
          </a:p>
        </p:txBody>
      </p:sp>
      <p:pic>
        <p:nvPicPr>
          <p:cNvPr descr="8.1.JPG" id="130" name="Google Shape;13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12" y="1125537"/>
            <a:ext cx="6419850" cy="34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/>
          <p:nvPr/>
        </p:nvSpPr>
        <p:spPr>
          <a:xfrm>
            <a:off x="6516687" y="1268412"/>
            <a:ext cx="2519362" cy="3097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均衡：每条路上2000 辆车；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对每辆车而言，对应回报为65</a:t>
            </a:r>
            <a:endParaRPr/>
          </a:p>
        </p:txBody>
      </p:sp>
      <p:cxnSp>
        <p:nvCxnSpPr>
          <p:cNvPr id="132" name="Google Shape;132;p19"/>
          <p:cNvCxnSpPr/>
          <p:nvPr/>
        </p:nvCxnSpPr>
        <p:spPr>
          <a:xfrm flipH="1" rot="10800000">
            <a:off x="1187450" y="1773237"/>
            <a:ext cx="1439862" cy="935037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33" name="Google Shape;133;p19"/>
          <p:cNvCxnSpPr/>
          <p:nvPr/>
        </p:nvCxnSpPr>
        <p:spPr>
          <a:xfrm flipH="1" rot="10800000">
            <a:off x="3563937" y="3357562"/>
            <a:ext cx="1512887" cy="863600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34" name="Google Shape;134;p19"/>
          <p:cNvCxnSpPr/>
          <p:nvPr/>
        </p:nvCxnSpPr>
        <p:spPr>
          <a:xfrm>
            <a:off x="1187450" y="3357562"/>
            <a:ext cx="1511300" cy="863600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35" name="Google Shape;135;p19"/>
          <p:cNvCxnSpPr/>
          <p:nvPr/>
        </p:nvCxnSpPr>
        <p:spPr>
          <a:xfrm>
            <a:off x="3563937" y="1773237"/>
            <a:ext cx="1511300" cy="935037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/>
          <p:nvPr>
            <p:ph idx="4294967295" type="title"/>
          </p:nvPr>
        </p:nvSpPr>
        <p:spPr>
          <a:xfrm>
            <a:off x="250825" y="188912"/>
            <a:ext cx="864235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设想政府要改善民生，新修了一条快速路</a:t>
            </a:r>
            <a:endParaRPr/>
          </a:p>
        </p:txBody>
      </p:sp>
      <p:sp>
        <p:nvSpPr>
          <p:cNvPr id="141" name="Google Shape;141;p20"/>
          <p:cNvSpPr txBox="1"/>
          <p:nvPr>
            <p:ph idx="4294967295" type="body"/>
          </p:nvPr>
        </p:nvSpPr>
        <p:spPr>
          <a:xfrm>
            <a:off x="323850" y="4868862"/>
            <a:ext cx="84963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注意，在没修这条路前，均衡中行驶时间是65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如果某人盘算改变为A→D→B，则他的行驶时间将变为45+4000/100&gt;80，于是他不会改变！</a:t>
            </a:r>
            <a:endParaRPr/>
          </a:p>
        </p:txBody>
      </p:sp>
      <p:pic>
        <p:nvPicPr>
          <p:cNvPr descr="8.2.JPG" id="142" name="Google Shape;14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52512"/>
            <a:ext cx="6804025" cy="370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0"/>
          <p:cNvSpPr txBox="1"/>
          <p:nvPr/>
        </p:nvSpPr>
        <p:spPr>
          <a:xfrm>
            <a:off x="6804025" y="1052512"/>
            <a:ext cx="2352675" cy="3024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均衡是大家都走：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A→C→D→B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每人行驶时间为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4000/100+0+4000/100=80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4" name="Google Shape;144;p20"/>
          <p:cNvCxnSpPr/>
          <p:nvPr/>
        </p:nvCxnSpPr>
        <p:spPr>
          <a:xfrm flipH="1" rot="10800000">
            <a:off x="1187450" y="1557337"/>
            <a:ext cx="1439862" cy="935037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45" name="Google Shape;145;p20"/>
          <p:cNvCxnSpPr/>
          <p:nvPr/>
        </p:nvCxnSpPr>
        <p:spPr>
          <a:xfrm flipH="1" rot="10800000">
            <a:off x="3563937" y="2997200"/>
            <a:ext cx="1512887" cy="863600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46" name="Google Shape;146;p20"/>
          <p:cNvCxnSpPr/>
          <p:nvPr/>
        </p:nvCxnSpPr>
        <p:spPr>
          <a:xfrm>
            <a:off x="3059112" y="2133600"/>
            <a:ext cx="0" cy="1439862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sp>
        <p:nvSpPr>
          <p:cNvPr id="147" name="Google Shape;147;p20"/>
          <p:cNvSpPr txBox="1"/>
          <p:nvPr/>
        </p:nvSpPr>
        <p:spPr>
          <a:xfrm>
            <a:off x="7092950" y="4149725"/>
            <a:ext cx="1800225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！！！</a:t>
            </a:r>
            <a:endParaRPr/>
          </a:p>
        </p:txBody>
      </p:sp>
      <p:sp>
        <p:nvSpPr>
          <p:cNvPr id="148" name="Google Shape;148;p20"/>
          <p:cNvSpPr txBox="1"/>
          <p:nvPr/>
        </p:nvSpPr>
        <p:spPr>
          <a:xfrm>
            <a:off x="4932362" y="3644900"/>
            <a:ext cx="1871662" cy="1077912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布雷斯悖论出现！</a:t>
            </a:r>
            <a:endParaRPr/>
          </a:p>
        </p:txBody>
      </p:sp>
      <p:sp>
        <p:nvSpPr>
          <p:cNvPr id="149" name="Google Shape;149;p20"/>
          <p:cNvSpPr txBox="1"/>
          <p:nvPr/>
        </p:nvSpPr>
        <p:spPr>
          <a:xfrm>
            <a:off x="4932362" y="1052512"/>
            <a:ext cx="1871662" cy="1077912"/>
          </a:xfrm>
          <a:prstGeom prst="rect">
            <a:avLst/>
          </a:prstGeom>
          <a:solidFill>
            <a:srgbClr val="FCD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会发生什么情况？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>
            <p:ph idx="4294967295" type="title"/>
          </p:nvPr>
        </p:nvSpPr>
        <p:spPr>
          <a:xfrm>
            <a:off x="468312" y="188912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为什么大家不像从前那样？</a:t>
            </a:r>
            <a:endParaRPr/>
          </a:p>
        </p:txBody>
      </p:sp>
      <p:sp>
        <p:nvSpPr>
          <p:cNvPr id="155" name="Google Shape;155;p21"/>
          <p:cNvSpPr txBox="1"/>
          <p:nvPr>
            <p:ph idx="4294967295" type="body"/>
          </p:nvPr>
        </p:nvSpPr>
        <p:spPr>
          <a:xfrm>
            <a:off x="179387" y="4797425"/>
            <a:ext cx="87122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你会很合理地想走A→C→D→B。也就是说，从前那样的模式在均衡态是不可能的（不均衡，</a:t>
            </a:r>
            <a:r>
              <a:rPr b="0" i="0" lang="en-US" sz="24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有人有动机改变</a:t>
            </a: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你会这么想，其他人呢？会不会变成2000人走A→C→D→B，另外2000人走A→D→B？</a:t>
            </a:r>
            <a:endParaRPr/>
          </a:p>
        </p:txBody>
      </p:sp>
      <p:pic>
        <p:nvPicPr>
          <p:cNvPr descr="8.2.JPG" id="156" name="Google Shape;15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52512"/>
            <a:ext cx="6516687" cy="355123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1"/>
          <p:cNvSpPr txBox="1"/>
          <p:nvPr/>
        </p:nvSpPr>
        <p:spPr>
          <a:xfrm>
            <a:off x="6516687" y="1125537"/>
            <a:ext cx="2735262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b="0" i="0" lang="en-US" sz="28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若你是决定走上面的 2000人之一，看到了这个局面，此时会不会有什么想法？</a:t>
            </a:r>
            <a:endParaRPr b="0" i="0" sz="2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8" name="Google Shape;158;p21"/>
          <p:cNvCxnSpPr/>
          <p:nvPr/>
        </p:nvCxnSpPr>
        <p:spPr>
          <a:xfrm flipH="1" rot="10800000">
            <a:off x="1187450" y="1557337"/>
            <a:ext cx="1439862" cy="935037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59" name="Google Shape;159;p21"/>
          <p:cNvCxnSpPr/>
          <p:nvPr/>
        </p:nvCxnSpPr>
        <p:spPr>
          <a:xfrm flipH="1" rot="10800000">
            <a:off x="3635375" y="3284537"/>
            <a:ext cx="1512887" cy="863600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60" name="Google Shape;160;p21"/>
          <p:cNvCxnSpPr/>
          <p:nvPr/>
        </p:nvCxnSpPr>
        <p:spPr>
          <a:xfrm>
            <a:off x="1116012" y="3284537"/>
            <a:ext cx="1511300" cy="863600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  <p:cxnSp>
        <p:nvCxnSpPr>
          <p:cNvPr id="161" name="Google Shape;161;p21"/>
          <p:cNvCxnSpPr/>
          <p:nvPr/>
        </p:nvCxnSpPr>
        <p:spPr>
          <a:xfrm>
            <a:off x="3708400" y="1557337"/>
            <a:ext cx="1511300" cy="935037"/>
          </a:xfrm>
          <a:prstGeom prst="straightConnector1">
            <a:avLst/>
          </a:prstGeom>
          <a:noFill/>
          <a:ln cap="flat" cmpd="sng" w="50800">
            <a:solidFill>
              <a:schemeClr val="accent2"/>
            </a:solidFill>
            <a:prstDash val="solid"/>
            <a:miter lim="8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647"/>
              </a:srgbClr>
            </a:outerShdw>
          </a:effectLst>
        </p:spPr>
      </p:cxn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这种问题的一般性如何？</a:t>
            </a:r>
            <a:endParaRPr/>
          </a:p>
        </p:txBody>
      </p:sp>
      <p:sp>
        <p:nvSpPr>
          <p:cNvPr id="167" name="Google Shape;167;p22"/>
          <p:cNvSpPr txBox="1"/>
          <p:nvPr>
            <p:ph idx="1" type="body"/>
          </p:nvPr>
        </p:nvSpPr>
        <p:spPr>
          <a:xfrm>
            <a:off x="457200" y="1600200"/>
            <a:ext cx="8229600" cy="4852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对于“任意交通网”和“线性通行时间” 函数，是不是总存在一个均衡？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若在一条边（e）上的通行时间函数可表为：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(x)=ax+b，其中x为在该边上的车辆数，则称在该边上是线性通行时间函数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均衡：在车辆群所体现的行驶路线（即每人的选择）模式中，没有司机可通过改变线路缩短自己的通行时间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答案是肯定的！如何证明？</a:t>
            </a:r>
            <a:endParaRPr/>
          </a:p>
        </p:txBody>
      </p:sp>
      <p:sp>
        <p:nvSpPr>
          <p:cNvPr id="168" name="Google Shape;168;p22"/>
          <p:cNvSpPr txBox="1"/>
          <p:nvPr/>
        </p:nvSpPr>
        <p:spPr>
          <a:xfrm>
            <a:off x="6659562" y="6381750"/>
            <a:ext cx="24526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深度学习材料之一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"/>
          <p:cNvSpPr txBox="1"/>
          <p:nvPr>
            <p:ph type="title"/>
          </p:nvPr>
        </p:nvSpPr>
        <p:spPr>
          <a:xfrm>
            <a:off x="323850" y="274637"/>
            <a:ext cx="83629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均衡路线模式的存在性证明（1）</a:t>
            </a:r>
            <a:endParaRPr/>
          </a:p>
        </p:txBody>
      </p:sp>
      <p:sp>
        <p:nvSpPr>
          <p:cNvPr id="174" name="Google Shape;174;p23"/>
          <p:cNvSpPr txBox="1"/>
          <p:nvPr>
            <p:ph idx="1" type="body"/>
          </p:nvPr>
        </p:nvSpPr>
        <p:spPr>
          <a:xfrm>
            <a:off x="457200" y="1600200"/>
            <a:ext cx="8229600" cy="3844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思路的出发点：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给定任意初始交通模式，若不是均衡，那么就存在一个司机，能够通过改变路线缩短自己的通行时间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假设他如此做了，于是得到一个新的交通模式，若不是均衡，那么就存在一个司机，能够通过改变路线缩短自己的通行时间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sp>
        <p:nvSpPr>
          <p:cNvPr id="175" name="Google Shape;175;p23"/>
          <p:cNvSpPr txBox="1"/>
          <p:nvPr/>
        </p:nvSpPr>
        <p:spPr>
          <a:xfrm>
            <a:off x="611187" y="5589587"/>
            <a:ext cx="7777162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如此下去，为什么会停止？（即达到均衡）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/>
          <p:nvPr>
            <p:ph type="title"/>
          </p:nvPr>
        </p:nvSpPr>
        <p:spPr>
          <a:xfrm>
            <a:off x="323850" y="274637"/>
            <a:ext cx="83629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均衡路线模式的存在性证明（2）</a:t>
            </a:r>
            <a:endParaRPr/>
          </a:p>
        </p:txBody>
      </p:sp>
      <p:sp>
        <p:nvSpPr>
          <p:cNvPr id="181" name="Google Shape;181;p24"/>
          <p:cNvSpPr txBox="1"/>
          <p:nvPr>
            <p:ph idx="1" type="body"/>
          </p:nvPr>
        </p:nvSpPr>
        <p:spPr>
          <a:xfrm>
            <a:off x="457200" y="1412875"/>
            <a:ext cx="8229600" cy="460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在</a:t>
            </a:r>
            <a:r>
              <a:rPr b="0" i="0" lang="en-US" sz="3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网络交通模式上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定义一个适当的量，使得当一个司机选择缩短自己行驶时间的路线后，新模式的这个量严格减小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这个量不能是所有车辆的行驶时间之和，因为一辆车的缩短了，其他的可能因此加长了，总时间的变化难以说清楚</a:t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Potential Energy（势能）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对于一条边e，Energy(e)=T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(1)+T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(2)+…+T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对于一个交通模式，ΣEnergy(e)</a:t>
            </a:r>
            <a:endParaRPr/>
          </a:p>
        </p:txBody>
      </p:sp>
      <p:sp>
        <p:nvSpPr>
          <p:cNvPr id="182" name="Google Shape;182;p24"/>
          <p:cNvSpPr txBox="1"/>
          <p:nvPr/>
        </p:nvSpPr>
        <p:spPr>
          <a:xfrm>
            <a:off x="611187" y="5805487"/>
            <a:ext cx="7705725" cy="830262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4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然后说明，司机的每一次缩短行驶时间的路线改变都使这个模式势能下降－－恰好等于他行驶时间的减少</a:t>
            </a:r>
            <a:endParaRPr/>
          </a:p>
        </p:txBody>
      </p:sp>
      <p:sp>
        <p:nvSpPr>
          <p:cNvPr id="183" name="Google Shape;183;p24"/>
          <p:cNvSpPr txBox="1"/>
          <p:nvPr/>
        </p:nvSpPr>
        <p:spPr>
          <a:xfrm>
            <a:off x="5219700" y="4221162"/>
            <a:ext cx="3924300" cy="461962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b="0" i="0" lang="en-US" sz="2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baseline="-25000" i="0" lang="en-US" sz="2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400" u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()为边e上的通行时间函数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/>
          <p:nvPr>
            <p:ph type="title"/>
          </p:nvPr>
        </p:nvSpPr>
        <p:spPr>
          <a:xfrm>
            <a:off x="457200" y="274637"/>
            <a:ext cx="8229600" cy="922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如何说明司机改换路线的效果？</a:t>
            </a:r>
            <a:endParaRPr/>
          </a:p>
        </p:txBody>
      </p:sp>
      <p:sp>
        <p:nvSpPr>
          <p:cNvPr id="189" name="Google Shape;189;p25"/>
          <p:cNvSpPr txBox="1"/>
          <p:nvPr>
            <p:ph idx="1" type="body"/>
          </p:nvPr>
        </p:nvSpPr>
        <p:spPr>
          <a:xfrm>
            <a:off x="179387" y="1196975"/>
            <a:ext cx="8507412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放弃原来的路线；走一条新路：时间减少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设e是原来路线上的一条边，放弃意味着在那条边上的车辆数从x变为x-1，对应该边上的</a:t>
            </a:r>
            <a:r>
              <a:rPr b="0" i="0" lang="en-US" sz="32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势能变化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为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(1)+T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(2)+…+T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(x) → 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(1)+T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(2)+…+T</a:t>
            </a:r>
            <a:r>
              <a:rPr b="0" baseline="-2500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(x-1)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即降低的数值恰好为他当前在该边上的</a:t>
            </a:r>
            <a:r>
              <a:rPr b="0" i="0" lang="en-US" sz="28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行驶时间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走新路，则在一条边上引起的势能增加等于新的行驶时间（T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(y+1)）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9975" y="5589587"/>
            <a:ext cx="3198812" cy="100806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5"/>
          <p:cNvSpPr txBox="1"/>
          <p:nvPr/>
        </p:nvSpPr>
        <p:spPr>
          <a:xfrm>
            <a:off x="5580062" y="5589587"/>
            <a:ext cx="3311525" cy="954087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也就是新模式的势能严格小于先前的</a:t>
            </a:r>
            <a:endParaRPr/>
          </a:p>
        </p:txBody>
      </p:sp>
      <p:sp>
        <p:nvSpPr>
          <p:cNvPr id="192" name="Google Shape;192;p25"/>
          <p:cNvSpPr txBox="1"/>
          <p:nvPr/>
        </p:nvSpPr>
        <p:spPr>
          <a:xfrm>
            <a:off x="107950" y="5516562"/>
            <a:ext cx="2016125" cy="12001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因为改变路线的车的新老行驶时间要有：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深度学习内容（之二）</a:t>
            </a:r>
            <a:endParaRPr/>
          </a:p>
        </p:txBody>
      </p:sp>
      <p:sp>
        <p:nvSpPr>
          <p:cNvPr id="198" name="Google Shape;198;p26"/>
          <p:cNvSpPr txBox="1"/>
          <p:nvPr>
            <p:ph idx="1" type="body"/>
          </p:nvPr>
        </p:nvSpPr>
        <p:spPr>
          <a:xfrm>
            <a:off x="457200" y="1600200"/>
            <a:ext cx="8229600" cy="3700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均衡状态下车辆行驶时间之和（社会成本）可能不是最少（社会最优）的，但也不会太差（严格上界为4/3倍）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为简单起见，教材中证明了一个弱一点（不超过2倍）的结果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对于每条边，依然有线性通行时间假设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如何说明？</a:t>
            </a:r>
            <a:endParaRPr/>
          </a:p>
        </p:txBody>
      </p:sp>
      <p:sp>
        <p:nvSpPr>
          <p:cNvPr id="199" name="Google Shape;199;p26"/>
          <p:cNvSpPr txBox="1"/>
          <p:nvPr/>
        </p:nvSpPr>
        <p:spPr>
          <a:xfrm>
            <a:off x="395287" y="5516562"/>
            <a:ext cx="8353425" cy="584200"/>
          </a:xfrm>
          <a:prstGeom prst="rect">
            <a:avLst/>
          </a:prstGeom>
          <a:solidFill>
            <a:srgbClr val="98480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以势能做桥梁，建立它与行驶时间之间的关系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均衡态社会成本上界的证明</a:t>
            </a:r>
            <a:endParaRPr/>
          </a:p>
        </p:txBody>
      </p:sp>
      <p:sp>
        <p:nvSpPr>
          <p:cNvPr id="205" name="Google Shape;205;p27"/>
          <p:cNvSpPr txBox="1"/>
          <p:nvPr>
            <p:ph idx="1" type="body"/>
          </p:nvPr>
        </p:nvSpPr>
        <p:spPr>
          <a:xfrm>
            <a:off x="250825" y="1600200"/>
            <a:ext cx="8893175" cy="2405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一辆车在边上的通行时间：T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(x)=a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x+b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/>
          </a:p>
          <a:p>
            <a:pPr indent="-349250" lvl="2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其中e为边的标识，x 为该边上的车辆数</a:t>
            </a:r>
            <a:endParaRPr/>
          </a:p>
          <a:p>
            <a:pPr indent="-342900" lvl="1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一条边的势能：Energy(e)=T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(1)+T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(2)+…+T</a:t>
            </a:r>
            <a:r>
              <a:rPr b="0" baseline="-2500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3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 b="0" i="0" sz="2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一条边的社会成本：Cost(e)=xT</a:t>
            </a:r>
            <a:r>
              <a:rPr b="0" baseline="-2500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(x)</a:t>
            </a:r>
            <a:endParaRPr/>
          </a:p>
        </p:txBody>
      </p:sp>
      <p:sp>
        <p:nvSpPr>
          <p:cNvPr id="206" name="Google Shape;206;p27"/>
          <p:cNvSpPr txBox="1"/>
          <p:nvPr/>
        </p:nvSpPr>
        <p:spPr>
          <a:xfrm>
            <a:off x="611187" y="4005262"/>
            <a:ext cx="30241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关键认识：</a:t>
            </a:r>
            <a:endParaRPr/>
          </a:p>
        </p:txBody>
      </p:sp>
      <p:pic>
        <p:nvPicPr>
          <p:cNvPr id="207" name="Google Shape;20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887" y="4724400"/>
            <a:ext cx="6408737" cy="1323975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7"/>
          <p:cNvSpPr txBox="1"/>
          <p:nvPr/>
        </p:nvSpPr>
        <p:spPr>
          <a:xfrm>
            <a:off x="611187" y="6165850"/>
            <a:ext cx="792162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对边求和就得到一个交通模式的总能量与社会成本的关系</a:t>
            </a:r>
            <a:endParaRPr/>
          </a:p>
        </p:txBody>
      </p:sp>
      <p:sp>
        <p:nvSpPr>
          <p:cNvPr id="209" name="Google Shape;209;p27"/>
          <p:cNvSpPr txBox="1"/>
          <p:nvPr/>
        </p:nvSpPr>
        <p:spPr>
          <a:xfrm>
            <a:off x="2987675" y="3860800"/>
            <a:ext cx="4897437" cy="831850"/>
          </a:xfrm>
          <a:prstGeom prst="rect">
            <a:avLst/>
          </a:prstGeom>
          <a:solidFill>
            <a:srgbClr val="FDEAD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b="0" i="0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从通行函数的线性性以及Energy和Cost的表达式容易看出这不等式</a:t>
            </a:r>
            <a:endParaRPr/>
          </a:p>
        </p:txBody>
      </p:sp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/>
          <p:nvPr>
            <p:ph type="title"/>
          </p:nvPr>
        </p:nvSpPr>
        <p:spPr>
          <a:xfrm>
            <a:off x="457200" y="274637"/>
            <a:ext cx="8229600" cy="201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8"/>
          <p:cNvSpPr txBox="1"/>
          <p:nvPr>
            <p:ph idx="1" type="body"/>
          </p:nvPr>
        </p:nvSpPr>
        <p:spPr>
          <a:xfrm>
            <a:off x="468312" y="2133600"/>
            <a:ext cx="8229600" cy="17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但我们需要的是均衡模式（Z’）下的社会成本与社会优化模式（Z）下的社会成本之间的关系，即：</a:t>
            </a:r>
            <a:endParaRPr/>
          </a:p>
        </p:txBody>
      </p:sp>
      <p:pic>
        <p:nvPicPr>
          <p:cNvPr id="216" name="Google Shape;21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908050"/>
            <a:ext cx="854075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8887" y="3716337"/>
            <a:ext cx="6697662" cy="64135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8"/>
          <p:cNvSpPr txBox="1"/>
          <p:nvPr/>
        </p:nvSpPr>
        <p:spPr>
          <a:xfrm>
            <a:off x="539750" y="4508500"/>
            <a:ext cx="2663825" cy="585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3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关键思路：</a:t>
            </a:r>
            <a:endParaRPr/>
          </a:p>
        </p:txBody>
      </p:sp>
      <p:sp>
        <p:nvSpPr>
          <p:cNvPr id="219" name="Google Shape;219;p28"/>
          <p:cNvSpPr txBox="1"/>
          <p:nvPr/>
        </p:nvSpPr>
        <p:spPr>
          <a:xfrm>
            <a:off x="611187" y="5084762"/>
            <a:ext cx="7921625" cy="1385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从一个社会优化模式开始，不断施行“最佳应对”，直到达到一个均衡模式，看其间势能与社会成本的变化，并利用前面的关系联立即得。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9"/>
          <p:cNvSpPr txBox="1"/>
          <p:nvPr>
            <p:ph type="title"/>
          </p:nvPr>
        </p:nvSpPr>
        <p:spPr>
          <a:xfrm>
            <a:off x="468312" y="1484312"/>
            <a:ext cx="8229600" cy="6492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从 Z（社会优化） 到 Z’（均衡）</a:t>
            </a:r>
            <a:endParaRPr/>
          </a:p>
        </p:txBody>
      </p:sp>
      <p:pic>
        <p:nvPicPr>
          <p:cNvPr id="225" name="Google Shape;22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188912"/>
            <a:ext cx="854075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9250" y="2349500"/>
            <a:ext cx="5951537" cy="792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3850" y="3500437"/>
            <a:ext cx="8453437" cy="2627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要点</a:t>
            </a:r>
            <a:endParaRPr/>
          </a:p>
        </p:txBody>
      </p:sp>
      <p:sp>
        <p:nvSpPr>
          <p:cNvPr id="233" name="Google Shape;233;p30"/>
          <p:cNvSpPr txBox="1"/>
          <p:nvPr>
            <p:ph idx="1" type="body"/>
          </p:nvPr>
        </p:nvSpPr>
        <p:spPr>
          <a:xfrm>
            <a:off x="457200" y="1600200"/>
            <a:ext cx="836295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博弈论思想的强化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均衡：参与者不能通过改变策略得到更多收益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均衡下的社会福利（总收益）不一定最优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在人人都追逐个人利益最大化的情形下，增加社会资源后所导致的均衡有可能反而对应较差的社会福利（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布雷斯悖论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严格递减的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势能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，一种证明某个过程一定会结束的方法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要点</a:t>
            </a:r>
            <a:endParaRPr/>
          </a:p>
        </p:txBody>
      </p:sp>
      <p:sp>
        <p:nvSpPr>
          <p:cNvPr id="239" name="Google Shape;239;p31"/>
          <p:cNvSpPr txBox="1"/>
          <p:nvPr>
            <p:ph idx="1" type="body"/>
          </p:nvPr>
        </p:nvSpPr>
        <p:spPr>
          <a:xfrm>
            <a:off x="457200" y="1600200"/>
            <a:ext cx="836295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博弈论思想的强化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均衡：参与者不能通过改变策略得到更多收益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均衡下的社会福利（总收益）不一定最优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在人人都追逐个人利益最大化的情形下，增加社会资源后所导致的均衡有可能反而对应较差的社会福利（</a:t>
            </a:r>
            <a:r>
              <a:rPr b="0" i="0" lang="en-US" sz="3200" u="non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布雷斯悖论</a:t>
            </a:r>
            <a:r>
              <a:rPr b="0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）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