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FCE80DD-8345-4B43-B3A7-867B8D518756}">
  <a:tblStyle styleId="{1FCE80DD-8345-4B43-B3A7-867B8D51875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0" Type="http://schemas.openxmlformats.org/officeDocument/2006/relationships/theme" Target="../theme/theme4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博弈论简单应用之二：</a:t>
            </a:r>
            <a:b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拍卖中的博弈论思想</a:t>
            </a:r>
            <a:endParaRPr/>
          </a:p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1371600" y="4868862"/>
            <a:ext cx="6400800" cy="769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（对应第9章）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250825" y="274637"/>
            <a:ext cx="417671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拍卖（</a:t>
            </a:r>
            <a:r>
              <a:rPr b="1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auction</a:t>
            </a: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4140200" y="4292600"/>
            <a:ext cx="4762500" cy="2265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卖方拍卖，买方招标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组织拍卖的原因？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不清楚“对方”的底价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规则？应对？</a:t>
            </a:r>
            <a:endParaRPr/>
          </a:p>
        </p:txBody>
      </p:sp>
      <p:pic>
        <p:nvPicPr>
          <p:cNvPr descr="sothebys.jpg" id="108" name="Google Shape;10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1637" y="0"/>
            <a:ext cx="4787900" cy="4060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810031641209238.jpg" id="109" name="Google Shape;10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0825" y="1546225"/>
            <a:ext cx="3779837" cy="5307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idx="4294967295" type="title"/>
          </p:nvPr>
        </p:nvSpPr>
        <p:spPr>
          <a:xfrm>
            <a:off x="457200" y="274637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将拍卖看成一种博弈</a:t>
            </a:r>
            <a:endParaRPr/>
          </a:p>
        </p:txBody>
      </p:sp>
      <p:sp>
        <p:nvSpPr>
          <p:cNvPr id="115" name="Google Shape;115;p17"/>
          <p:cNvSpPr txBox="1"/>
          <p:nvPr>
            <p:ph idx="4294967295" type="body"/>
          </p:nvPr>
        </p:nvSpPr>
        <p:spPr>
          <a:xfrm>
            <a:off x="179387" y="1412875"/>
            <a:ext cx="8893175" cy="5256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拍卖作为一种博弈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参与人：参加拍卖的人（买和卖）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策略：出价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回报：对物品的估值−支付价格，或者0（不成交）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对卖方来说就是得到的支付价格，或者0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用博弈论思想分析问题的基本着眼点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均衡，即在该状态下所有参与者的策略互为最佳应对，任何个人都没有理性的动机来改变自己的策略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“均衡”概念在拍卖中如何体现？</a:t>
            </a:r>
            <a:endParaRPr/>
          </a:p>
        </p:txBody>
      </p:sp>
      <p:sp>
        <p:nvSpPr>
          <p:cNvPr id="116" name="Google Shape;116;p17"/>
          <p:cNvSpPr txBox="1"/>
          <p:nvPr/>
        </p:nvSpPr>
        <p:spPr>
          <a:xfrm>
            <a:off x="261937" y="-190500"/>
            <a:ext cx="1841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单件物品拍卖的典型形式</a:t>
            </a:r>
            <a:endParaRPr/>
          </a:p>
        </p:txBody>
      </p:sp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457200" y="4221162"/>
            <a:ext cx="8229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3" name="Google Shape;123;p18"/>
          <p:cNvGraphicFramePr/>
          <p:nvPr/>
        </p:nvGraphicFramePr>
        <p:xfrm>
          <a:off x="0" y="1196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{1FCE80DD-8345-4B43-B3A7-867B8D518756}</a:tableStyleId>
              </a:tblPr>
              <a:tblGrid>
                <a:gridCol w="1100125"/>
                <a:gridCol w="1947850"/>
                <a:gridCol w="1765300"/>
                <a:gridCol w="1282700"/>
                <a:gridCol w="1174750"/>
                <a:gridCol w="1873250"/>
              </a:tblGrid>
              <a:tr h="87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i="0" lang="en-US" sz="20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拍卖方式</a:t>
                      </a:r>
                      <a:endParaRPr/>
                    </a:p>
                  </a:txBody>
                  <a:tcPr marT="45700" marB="45700" marR="84425" marL="844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i="0" lang="en-US" sz="20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成交规则</a:t>
                      </a:r>
                      <a:endParaRPr/>
                    </a:p>
                  </a:txBody>
                  <a:tcPr marT="45700" marB="45700" marR="84425" marL="844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i="0" lang="en-US" sz="20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支付价格</a:t>
                      </a:r>
                      <a:endParaRPr/>
                    </a:p>
                  </a:txBody>
                  <a:tcPr marT="45700" marB="45700" marR="84425" marL="844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是否知道他人出价</a:t>
                      </a:r>
                      <a:endParaRPr/>
                    </a:p>
                  </a:txBody>
                  <a:tcPr marT="45700" marB="45700" marR="84425" marL="844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i="0" lang="en-US" sz="200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应用场景</a:t>
                      </a:r>
                      <a:endParaRPr/>
                    </a:p>
                  </a:txBody>
                  <a:tcPr marT="45700" marB="45700" marR="84425" marL="844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英式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拍卖</a:t>
                      </a:r>
                      <a:endParaRPr/>
                    </a:p>
                  </a:txBody>
                  <a:tcPr marT="45700" marB="45700" marR="84425" marL="844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竞买者</a:t>
                      </a: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逐步加价，直到最后只剩下一个投标人为止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出价最高者得到拍卖品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最高的报价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是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古董和艺术品的拍卖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118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荷兰式拍卖</a:t>
                      </a:r>
                      <a:endParaRPr/>
                    </a:p>
                  </a:txBody>
                  <a:tcPr marT="45700" marB="45700" marR="84425" marL="844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出售者</a:t>
                      </a: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从一个较高价格开始逐步降价，直到有人愿意购买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出价最高者得到拍卖品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最高的出价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是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农产品的交易（例如荷兰的鲜花）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960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首价密封拍卖</a:t>
                      </a:r>
                      <a:endParaRPr/>
                    </a:p>
                  </a:txBody>
                  <a:tcPr marT="45700" marB="45700" marR="84425" marL="844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在某一个约定的时间同时公开所有投标人的报价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最高（竞买时）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最低（竞卖时）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最高或最低的报价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不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政府公共工程的建设招标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140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20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次价密封拍卖</a:t>
                      </a:r>
                      <a:endParaRPr/>
                    </a:p>
                  </a:txBody>
                  <a:tcPr marT="45700" marB="45700" marR="84425" marL="84425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在某一个约定的时间同时公开所有投标人的报价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最高（竞买时）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最低（竞卖时）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次高或次低的报价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不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Arial"/>
                        <a:buNone/>
                      </a:pPr>
                      <a:r>
                        <a:rPr b="0" i="0" lang="en-US" sz="1800" u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互联网门户和搜索引擎公司用于出售网页上的广告位</a:t>
                      </a:r>
                      <a:endParaRPr/>
                    </a:p>
                  </a:txBody>
                  <a:tcPr marT="45700" marB="45700" marR="84425" marL="84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拍卖机制的要点</a:t>
            </a:r>
            <a:endParaRPr/>
          </a:p>
        </p:txBody>
      </p:sp>
      <p:sp>
        <p:nvSpPr>
          <p:cNvPr id="129" name="Google Shape;129;p19"/>
          <p:cNvSpPr txBox="1"/>
          <p:nvPr>
            <p:ph idx="1" type="body"/>
          </p:nvPr>
        </p:nvSpPr>
        <p:spPr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成交规则（谁获得拍品？）</a:t>
            </a:r>
            <a:endParaRPr/>
          </a:p>
          <a:p>
            <a:pPr indent="-285750" lvl="1" marL="742950" marR="0" rtl="0" algn="l">
              <a:lnSpc>
                <a:spcPct val="12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–"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通常都是最高（或最低）报价者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支付价格（首价、次价）</a:t>
            </a:r>
            <a:endParaRPr/>
          </a:p>
          <a:p>
            <a:pPr indent="-285750" lvl="1" marL="742950" marR="0" rtl="0" algn="l">
              <a:lnSpc>
                <a:spcPct val="12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–"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“次价”的引入对竞拍者的策略选择带来什么影响？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是否知道其他人的出价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457200" y="274637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一个课堂实验</a:t>
            </a:r>
            <a:endParaRPr/>
          </a:p>
        </p:txBody>
      </p:sp>
      <p:sp>
        <p:nvSpPr>
          <p:cNvPr id="135" name="Google Shape;135;p20"/>
          <p:cNvSpPr txBox="1"/>
          <p:nvPr>
            <p:ph idx="1" type="body"/>
          </p:nvPr>
        </p:nvSpPr>
        <p:spPr>
          <a:xfrm>
            <a:off x="457200" y="1341437"/>
            <a:ext cx="8229600" cy="5183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两组学生，分别参与两个同样物品的拍卖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5个学生一组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A组：实验首价密封拍卖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B组：实验次价密封拍卖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过程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展示待拍卖物品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请每个人私密写下自己对该物品的估值，v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请每个人私密写下自己的出价，b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同时展示每个人的出价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按照A，B对应的拍卖规则，确定中标人员和支付价格，完成交易</a:t>
            </a:r>
            <a:endParaRPr/>
          </a:p>
        </p:txBody>
      </p:sp>
      <p:sp>
        <p:nvSpPr>
          <p:cNvPr id="136" name="Google Shape;136;p20"/>
          <p:cNvSpPr txBox="1"/>
          <p:nvPr/>
        </p:nvSpPr>
        <p:spPr>
          <a:xfrm>
            <a:off x="5219700" y="2349500"/>
            <a:ext cx="3600450" cy="15541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问题：两组实验结果，哪一组的｜v－b｜较大？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形式化地考虑次价密封拍卖问题</a:t>
            </a:r>
            <a:endParaRPr/>
          </a:p>
        </p:txBody>
      </p:sp>
      <p:sp>
        <p:nvSpPr>
          <p:cNvPr id="142" name="Google Shape;142;p21"/>
          <p:cNvSpPr txBox="1"/>
          <p:nvPr>
            <p:ph idx="4294967295" type="body"/>
          </p:nvPr>
        </p:nvSpPr>
        <p:spPr>
          <a:xfrm>
            <a:off x="457200" y="1447800"/>
            <a:ext cx="8435975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一件物品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不同的人对它的价值有不同的认识（即底价，最多愿意花的钱），v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v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…, v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每个人提出一个竞拍价，b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&gt; b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&gt; …,&gt;b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次价拍卖规则：出价最高者得到购买权，但只需支付（b中）第二高的出价，即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v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-b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   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就是出价最高的参与人得到的收益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你会如何出价？</a:t>
            </a:r>
            <a:endParaRPr/>
          </a:p>
        </p:txBody>
      </p:sp>
      <p:sp>
        <p:nvSpPr>
          <p:cNvPr id="143" name="Google Shape;143;p21"/>
          <p:cNvSpPr txBox="1"/>
          <p:nvPr/>
        </p:nvSpPr>
        <p:spPr>
          <a:xfrm>
            <a:off x="4140200" y="5445125"/>
            <a:ext cx="3887787" cy="107791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结论：按照自己的估值出价最优！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type="title"/>
          </p:nvPr>
        </p:nvSpPr>
        <p:spPr>
          <a:xfrm>
            <a:off x="468312" y="4762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为什么说那就是“最优”</a:t>
            </a:r>
            <a:endParaRPr/>
          </a:p>
        </p:txBody>
      </p:sp>
      <p:sp>
        <p:nvSpPr>
          <p:cNvPr id="149" name="Google Shape;149;p22"/>
          <p:cNvSpPr txBox="1"/>
          <p:nvPr>
            <p:ph idx="1" type="body"/>
          </p:nvPr>
        </p:nvSpPr>
        <p:spPr>
          <a:xfrm>
            <a:off x="457200" y="5589587"/>
            <a:ext cx="8229600" cy="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900112" y="1989137"/>
            <a:ext cx="7343775" cy="2165350"/>
          </a:xfrm>
          <a:prstGeom prst="rect">
            <a:avLst/>
          </a:prstGeom>
          <a:solidFill>
            <a:srgbClr val="FAC090"/>
          </a:solidFill>
          <a:ln>
            <a:noFill/>
          </a:ln>
        </p:spPr>
        <p:txBody>
          <a:bodyPr anchorCtr="0" anchor="t" bIns="93600" lIns="91425" spcFirstLastPara="1" rIns="91425" wrap="square" tIns="936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一个按照自己估值出价的人不可能通过改变策略得到更大的回报，无论别人出价策略如何。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3"/>
          <p:cNvSpPr txBox="1"/>
          <p:nvPr>
            <p:ph idx="4294967295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.1.JPG" id="157" name="Google Shape;15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"/>
            <a:ext cx="9153525" cy="68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3"/>
          <p:cNvSpPr txBox="1"/>
          <p:nvPr/>
        </p:nvSpPr>
        <p:spPr>
          <a:xfrm>
            <a:off x="1258887" y="3429000"/>
            <a:ext cx="2376487" cy="4619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真实报价 b</a:t>
            </a:r>
            <a:r>
              <a:rPr b="0" baseline="-2500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=v</a:t>
            </a:r>
            <a:r>
              <a:rPr b="0" baseline="-2500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159" name="Google Shape;159;p23"/>
          <p:cNvSpPr txBox="1"/>
          <p:nvPr/>
        </p:nvSpPr>
        <p:spPr>
          <a:xfrm>
            <a:off x="3059112" y="1484312"/>
            <a:ext cx="4681537" cy="181610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提高报价，只是当超越其他人的报价才有差别，但在那种情况下，就要支付比估值多的钱了－－亏了</a:t>
            </a:r>
            <a:endParaRPr/>
          </a:p>
        </p:txBody>
      </p:sp>
      <p:sp>
        <p:nvSpPr>
          <p:cNvPr id="160" name="Google Shape;160;p23"/>
          <p:cNvSpPr txBox="1"/>
          <p:nvPr/>
        </p:nvSpPr>
        <p:spPr>
          <a:xfrm>
            <a:off x="3348037" y="4437062"/>
            <a:ext cx="4679950" cy="181610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降低报价，只是当低于其他人的报价才有差别，但在那种情况下，就得不到交易权了，因此没有意义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进一步地</a:t>
            </a:r>
            <a:endParaRPr/>
          </a:p>
        </p:txBody>
      </p:sp>
      <p:sp>
        <p:nvSpPr>
          <p:cNvPr id="166" name="Google Shape;166;p24"/>
          <p:cNvSpPr txBox="1"/>
          <p:nvPr>
            <p:ph idx="1" type="body"/>
          </p:nvPr>
        </p:nvSpPr>
        <p:spPr>
          <a:xfrm>
            <a:off x="468312" y="1484312"/>
            <a:ext cx="82296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在首价密封拍卖中，为什么按照估值报价没有这种性质？</a:t>
            </a:r>
            <a:endParaRPr/>
          </a:p>
        </p:txBody>
      </p:sp>
      <p:sp>
        <p:nvSpPr>
          <p:cNvPr id="167" name="Google Shape;167;p24"/>
          <p:cNvSpPr txBox="1"/>
          <p:nvPr/>
        </p:nvSpPr>
        <p:spPr>
          <a:xfrm>
            <a:off x="539750" y="2636837"/>
            <a:ext cx="8135937" cy="1570037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如果你的出价最高，赢得了交易，你其实有可能稍微降低一点你的出价（即支付价）还能够赢得交易，从而得到较大回报。</a:t>
            </a:r>
            <a:endParaRPr/>
          </a:p>
        </p:txBody>
      </p:sp>
      <p:sp>
        <p:nvSpPr>
          <p:cNvPr id="168" name="Google Shape;168;p24"/>
          <p:cNvSpPr txBox="1"/>
          <p:nvPr/>
        </p:nvSpPr>
        <p:spPr>
          <a:xfrm>
            <a:off x="539750" y="4365625"/>
            <a:ext cx="8135937" cy="20621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因此，可以理解在首价密封拍卖中人们倾向于较低出价。对比起来，次价密封拍卖告诉人们：偏离估值出价没有意义。因此，我们可以说：“次价支付规则”鼓励真实报价。</a:t>
            </a:r>
            <a:endParaRPr/>
          </a:p>
        </p:txBody>
      </p:sp>
      <p:sp>
        <p:nvSpPr>
          <p:cNvPr id="169" name="Google Shape;169;p24"/>
          <p:cNvSpPr txBox="1"/>
          <p:nvPr/>
        </p:nvSpPr>
        <p:spPr>
          <a:xfrm>
            <a:off x="6226175" y="404812"/>
            <a:ext cx="2917825" cy="946150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按估值出价，回报总是为0！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拍卖市场中的启示</a:t>
            </a:r>
            <a:endParaRPr/>
          </a:p>
        </p:txBody>
      </p:sp>
      <p:sp>
        <p:nvSpPr>
          <p:cNvPr id="175" name="Google Shape;175;p25"/>
          <p:cNvSpPr txBox="1"/>
          <p:nvPr>
            <p:ph idx="1" type="body"/>
          </p:nvPr>
        </p:nvSpPr>
        <p:spPr>
          <a:xfrm>
            <a:off x="468312" y="1628775"/>
            <a:ext cx="8218487" cy="2189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尽管每个参与拍卖的人的出价是自由随机的，但次价支付交易规则会引导这种随机的行为趋向于一种优化计算</a:t>
            </a:r>
            <a:endParaRPr/>
          </a:p>
        </p:txBody>
      </p:sp>
      <p:pic>
        <p:nvPicPr>
          <p:cNvPr id="176" name="Google Shape;17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4149725"/>
            <a:ext cx="3276600" cy="107473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5"/>
          <p:cNvSpPr txBox="1"/>
          <p:nvPr/>
        </p:nvSpPr>
        <p:spPr>
          <a:xfrm>
            <a:off x="4284662" y="4149725"/>
            <a:ext cx="3887787" cy="1076325"/>
          </a:xfrm>
          <a:prstGeom prst="rect">
            <a:avLst/>
          </a:prstGeom>
          <a:solidFill>
            <a:srgbClr val="FAC09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较准确地预测各个买家对商品价值的底价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拍卖是一个丰富的话题</a:t>
            </a:r>
            <a:endParaRPr/>
          </a:p>
        </p:txBody>
      </p:sp>
      <p:sp>
        <p:nvSpPr>
          <p:cNvPr id="183" name="Google Shape;183;p2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教材第9章，尤其是其深度学习材料部分对拍卖有进一步的论述，包括在首价拍卖中的最佳出价策略，十分引人入胜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在第15章，针对互联网上广告位的营销，我们还会进一步讨论拍卖问题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