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Lst>
  <p:sldSz cy="6858000" cx="9144000"/>
  <p:notesSz cx="6858000" cy="9144000"/>
  <p:embeddedFontLst>
    <p:embeddedFont>
      <p:font typeface="Arimo"/>
      <p:regular r:id="rId90"/>
      <p:bold r:id="rId91"/>
      <p:italic r:id="rId92"/>
      <p:boldItalic r:id="rId9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slide" Target="slides/slide82.xml"/><Relationship Id="rId43" Type="http://schemas.openxmlformats.org/officeDocument/2006/relationships/slide" Target="slides/slide37.xml"/><Relationship Id="rId87" Type="http://schemas.openxmlformats.org/officeDocument/2006/relationships/slide" Target="slides/slide81.xml"/><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Arimo-bold.fntdata"/><Relationship Id="rId90" Type="http://schemas.openxmlformats.org/officeDocument/2006/relationships/font" Target="fonts/Arimo-regular.fntdata"/><Relationship Id="rId93" Type="http://schemas.openxmlformats.org/officeDocument/2006/relationships/font" Target="fonts/Arimo-boldItalic.fntdata"/><Relationship Id="rId92" Type="http://schemas.openxmlformats.org/officeDocument/2006/relationships/font" Target="fonts/Arimo-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zh-CN"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p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p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9" name="Google Shape;29;p4"/>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垂直排列标题与文本" type="vertTitleAndTx">
  <p:cSld name="VERTICAL_TITLE_AND_VERTICAL_TEXT">
    <p:spTree>
      <p:nvGrpSpPr>
        <p:cNvPr id="39" name="Shape 39"/>
        <p:cNvGrpSpPr/>
        <p:nvPr/>
      </p:nvGrpSpPr>
      <p:grpSpPr>
        <a:xfrm>
          <a:off x="0" y="0"/>
          <a:ext cx="0" cy="0"/>
          <a:chOff x="0" y="0"/>
          <a:chExt cx="0" cy="0"/>
        </a:xfrm>
      </p:grpSpPr>
      <p:sp>
        <p:nvSpPr>
          <p:cNvPr id="40" name="Google Shape;40;p6"/>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1" name="Google Shape;41;p6"/>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7" name="Google Shape;47;p7"/>
          <p:cNvSpPr txBox="1"/>
          <p:nvPr>
            <p:ph idx="1" type="body"/>
          </p:nvPr>
        </p:nvSpPr>
        <p:spPr>
          <a:xfrm rot="5400000">
            <a:off x="2309019" y="-251619"/>
            <a:ext cx="4525962"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53" name="Google Shape;53;p8"/>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54" name="Google Shape;54;p8"/>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65" name="Shape 65"/>
        <p:cNvGrpSpPr/>
        <p:nvPr/>
      </p:nvGrpSpPr>
      <p:grpSpPr>
        <a:xfrm>
          <a:off x="0" y="0"/>
          <a:ext cx="0" cy="0"/>
          <a:chOff x="0" y="0"/>
          <a:chExt cx="0" cy="0"/>
        </a:xfrm>
      </p:grpSpPr>
      <p:sp>
        <p:nvSpPr>
          <p:cNvPr id="66" name="Google Shape;66;p1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 name="Google Shape;67;p1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 name="Google Shape;68;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69" name="Shape 69"/>
        <p:cNvGrpSpPr/>
        <p:nvPr/>
      </p:nvGrpSpPr>
      <p:grpSpPr>
        <a:xfrm>
          <a:off x="0" y="0"/>
          <a:ext cx="0" cy="0"/>
          <a:chOff x="0" y="0"/>
          <a:chExt cx="0" cy="0"/>
        </a:xfrm>
      </p:grpSpPr>
      <p:sp>
        <p:nvSpPr>
          <p:cNvPr id="70" name="Google Shape;70;p1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74" name="Shape 74"/>
        <p:cNvGrpSpPr/>
        <p:nvPr/>
      </p:nvGrpSpPr>
      <p:grpSpPr>
        <a:xfrm>
          <a:off x="0" y="0"/>
          <a:ext cx="0" cy="0"/>
          <a:chOff x="0" y="0"/>
          <a:chExt cx="0" cy="0"/>
        </a:xfrm>
      </p:grpSpPr>
      <p:sp>
        <p:nvSpPr>
          <p:cNvPr id="75" name="Google Shape;75;p1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6" name="Google Shape;76;p12"/>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77" name="Google Shape;77;p12"/>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78" name="Google Shape;78;p12"/>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79" name="Google Shape;79;p12"/>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0" name="Google Shape;80;p1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83" name="Shape 83"/>
        <p:cNvGrpSpPr/>
        <p:nvPr/>
      </p:nvGrpSpPr>
      <p:grpSpPr>
        <a:xfrm>
          <a:off x="0" y="0"/>
          <a:ext cx="0" cy="0"/>
          <a:chOff x="0" y="0"/>
          <a:chExt cx="0" cy="0"/>
        </a:xfrm>
      </p:grpSpPr>
      <p:sp>
        <p:nvSpPr>
          <p:cNvPr id="84" name="Google Shape;84;p1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85" name="Google Shape;85;p13"/>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3"/>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90" name="Shape 90"/>
        <p:cNvGrpSpPr/>
        <p:nvPr/>
      </p:nvGrpSpPr>
      <p:grpSpPr>
        <a:xfrm>
          <a:off x="0" y="0"/>
          <a:ext cx="0" cy="0"/>
          <a:chOff x="0" y="0"/>
          <a:chExt cx="0" cy="0"/>
        </a:xfrm>
      </p:grpSpPr>
      <p:sp>
        <p:nvSpPr>
          <p:cNvPr id="91" name="Google Shape;91;p14"/>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2" name="Google Shape;92;p1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93" name="Google Shape;93;p1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3.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3" name="Google Shape;23;p3"/>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5" name="Google Shape;35;p5"/>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6" name="Google Shape;36;p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C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1.jpg"/><Relationship Id="rId5"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4.jpg"/><Relationship Id="rId4" Type="http://schemas.openxmlformats.org/officeDocument/2006/relationships/image" Target="../media/image3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0.jpg"/><Relationship Id="rId4" Type="http://schemas.openxmlformats.org/officeDocument/2006/relationships/image" Target="../media/image35.jpg"/><Relationship Id="rId5" Type="http://schemas.openxmlformats.org/officeDocument/2006/relationships/image" Target="../media/image3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1.jpg"/><Relationship Id="rId4" Type="http://schemas.openxmlformats.org/officeDocument/2006/relationships/image" Target="../media/image4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7.jpg"/><Relationship Id="rId4" Type="http://schemas.openxmlformats.org/officeDocument/2006/relationships/image" Target="../media/image46.png"/><Relationship Id="rId5" Type="http://schemas.openxmlformats.org/officeDocument/2006/relationships/image" Target="../media/image4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5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55.png"/><Relationship Id="rId4" Type="http://schemas.openxmlformats.org/officeDocument/2006/relationships/image" Target="../media/image6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8.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5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5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50.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54.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5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59.jpg"/><Relationship Id="rId4" Type="http://schemas.openxmlformats.org/officeDocument/2006/relationships/image" Target="../media/image53.png"/><Relationship Id="rId5" Type="http://schemas.openxmlformats.org/officeDocument/2006/relationships/image" Target="../media/image60.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57.jpg"/><Relationship Id="rId4" Type="http://schemas.openxmlformats.org/officeDocument/2006/relationships/image" Target="../media/image58.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64.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65.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62.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63.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ctrTitle"/>
          </p:nvPr>
        </p:nvSpPr>
        <p:spPr>
          <a:xfrm>
            <a:off x="304800" y="1524000"/>
            <a:ext cx="8501062" cy="2209800"/>
          </a:xfrm>
          <a:prstGeom prst="rect">
            <a:avLst/>
          </a:prstGeom>
          <a:no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Clr>
                <a:schemeClr val="lt1"/>
              </a:buClr>
              <a:buFont typeface="Arial"/>
              <a:buNone/>
            </a:pPr>
            <a:r>
              <a:rPr b="0" i="0" lang="zh-CN" sz="6000" u="none" cap="none" strike="noStrike">
                <a:solidFill>
                  <a:schemeClr val="lt1"/>
                </a:solidFill>
                <a:latin typeface="Arial"/>
                <a:ea typeface="Arial"/>
                <a:cs typeface="Arial"/>
                <a:sym typeface="Arial"/>
              </a:rPr>
              <a:t>社会网络与计算</a:t>
            </a:r>
            <a:br>
              <a:rPr b="0" i="0" lang="zh-CN" sz="6000" u="none" cap="none" strike="noStrike">
                <a:solidFill>
                  <a:schemeClr val="lt1"/>
                </a:solidFill>
                <a:latin typeface="Arial"/>
                <a:ea typeface="Arial"/>
                <a:cs typeface="Arial"/>
                <a:sym typeface="Arial"/>
              </a:rPr>
            </a:br>
            <a:endParaRPr/>
          </a:p>
        </p:txBody>
      </p:sp>
      <p:sp>
        <p:nvSpPr>
          <p:cNvPr id="101" name="Google Shape;101;p15"/>
          <p:cNvSpPr txBox="1"/>
          <p:nvPr>
            <p:ph idx="1" type="subTitle"/>
          </p:nvPr>
        </p:nvSpPr>
        <p:spPr>
          <a:xfrm>
            <a:off x="1371600" y="4857750"/>
            <a:ext cx="6400800" cy="7810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2800" u="none" cap="none" strike="noStrike">
                <a:solidFill>
                  <a:schemeClr val="lt1"/>
                </a:solidFill>
                <a:latin typeface="Calibri"/>
                <a:ea typeface="Calibri"/>
                <a:cs typeface="Calibri"/>
                <a:sym typeface="Calibri"/>
              </a:rPr>
              <a:t>2016年秋，计算机学院</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大道理</a:t>
            </a:r>
            <a:endParaRPr/>
          </a:p>
        </p:txBody>
      </p:sp>
      <p:sp>
        <p:nvSpPr>
          <p:cNvPr id="107" name="Google Shape;107;p16"/>
          <p:cNvSpPr txBox="1"/>
          <p:nvPr>
            <p:ph idx="1" type="body"/>
          </p:nvPr>
        </p:nvSpPr>
        <p:spPr>
          <a:xfrm>
            <a:off x="228600" y="1447800"/>
            <a:ext cx="8458200" cy="5181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对于趋势的认识</a:t>
            </a:r>
            <a:endParaRPr/>
          </a:p>
          <a:p>
            <a:pPr indent="-285750" lvl="1" marL="74295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计算在人类认识自然进程中作用的演化</a:t>
            </a:r>
            <a:endParaRPr/>
          </a:p>
          <a:p>
            <a:pPr indent="-228600" lvl="2" marL="114300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科学范式：实验，理论，模拟，大数据</a:t>
            </a:r>
            <a:endParaRPr/>
          </a:p>
          <a:p>
            <a:pPr indent="-285750" lvl="1" marL="74295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计算：（科学、技术与工程）→（经济、社会与政治）－－以“网络”为纽带</a:t>
            </a:r>
            <a:endParaRPr/>
          </a:p>
          <a:p>
            <a:pPr indent="-285750" lvl="1" marL="74295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计算思维：数据时代人们应该具备的一种基本技能</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社会网络与计算成为计算机产业界和学术界的热点</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计算思维培养的实例</a:t>
            </a:r>
            <a:endParaRPr/>
          </a:p>
        </p:txBody>
      </p:sp>
      <p:pic>
        <p:nvPicPr>
          <p:cNvPr descr="ANd9GcQ5ajgFUdgn_CFIxMQIuskHOtmoy8RUw-3BFf4WIfghFdVsx2db7A" id="108" name="Google Shape;108;p16"/>
          <p:cNvPicPr preferRelativeResize="0"/>
          <p:nvPr/>
        </p:nvPicPr>
        <p:blipFill rotWithShape="1">
          <a:blip r:embed="rId3">
            <a:alphaModFix/>
          </a:blip>
          <a:srcRect b="0" l="0" r="0" t="0"/>
          <a:stretch/>
        </p:blipFill>
        <p:spPr>
          <a:xfrm>
            <a:off x="5676900" y="1219200"/>
            <a:ext cx="3467100" cy="685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457200" y="549275"/>
            <a:ext cx="8229600" cy="24479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000" u="none" cap="none" strike="noStrike">
                <a:solidFill>
                  <a:schemeClr val="lt1"/>
                </a:solidFill>
                <a:latin typeface="Arial"/>
                <a:ea typeface="Arial"/>
                <a:cs typeface="Arial"/>
                <a:sym typeface="Arial"/>
              </a:rPr>
              <a:t>在教学中有机地引入跨学科元素是培养计算思维能力的一种措施</a:t>
            </a:r>
            <a:endParaRPr/>
          </a:p>
        </p:txBody>
      </p:sp>
      <p:grpSp>
        <p:nvGrpSpPr>
          <p:cNvPr id="114" name="Google Shape;114;p17"/>
          <p:cNvGrpSpPr/>
          <p:nvPr/>
        </p:nvGrpSpPr>
        <p:grpSpPr>
          <a:xfrm>
            <a:off x="2249487" y="3048000"/>
            <a:ext cx="2700337" cy="2724150"/>
            <a:chOff x="2249487" y="3048000"/>
            <a:chExt cx="2700337" cy="2724150"/>
          </a:xfrm>
        </p:grpSpPr>
        <p:pic>
          <p:nvPicPr>
            <p:cNvPr id="115" name="Google Shape;115;p17"/>
            <p:cNvPicPr preferRelativeResize="0"/>
            <p:nvPr/>
          </p:nvPicPr>
          <p:blipFill rotWithShape="1">
            <a:blip r:embed="rId3">
              <a:alphaModFix/>
            </a:blip>
            <a:srcRect b="0" l="0" r="0" t="0"/>
            <a:stretch/>
          </p:blipFill>
          <p:spPr>
            <a:xfrm>
              <a:off x="2249487" y="3048000"/>
              <a:ext cx="2700337" cy="2724150"/>
            </a:xfrm>
            <a:prstGeom prst="rect">
              <a:avLst/>
            </a:prstGeom>
            <a:noFill/>
            <a:ln>
              <a:noFill/>
            </a:ln>
          </p:spPr>
        </p:pic>
        <p:sp>
          <p:nvSpPr>
            <p:cNvPr id="116" name="Google Shape;116;p17"/>
            <p:cNvSpPr txBox="1"/>
            <p:nvPr/>
          </p:nvSpPr>
          <p:spPr>
            <a:xfrm>
              <a:off x="2659062" y="3459162"/>
              <a:ext cx="1882775" cy="18827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1" i="0" lang="zh-CN" sz="3600" u="none" cap="none" strike="noStrike">
                  <a:solidFill>
                    <a:srgbClr val="FFFFFF"/>
                  </a:solidFill>
                  <a:latin typeface="Calibri"/>
                  <a:ea typeface="Calibri"/>
                  <a:cs typeface="Calibri"/>
                  <a:sym typeface="Calibri"/>
                </a:rPr>
                <a:t>计算</a:t>
              </a:r>
              <a:endParaRPr/>
            </a:p>
          </p:txBody>
        </p:sp>
      </p:grpSp>
      <p:sp>
        <p:nvSpPr>
          <p:cNvPr id="117" name="Google Shape;117;p17"/>
          <p:cNvSpPr/>
          <p:nvPr/>
        </p:nvSpPr>
        <p:spPr>
          <a:xfrm>
            <a:off x="4500562" y="3068637"/>
            <a:ext cx="2663825" cy="2663825"/>
          </a:xfrm>
          <a:prstGeom prst="ellipse">
            <a:avLst/>
          </a:prstGeom>
          <a:gradFill>
            <a:gsLst>
              <a:gs pos="0">
                <a:srgbClr val="3C7BC7"/>
              </a:gs>
              <a:gs pos="999">
                <a:srgbClr val="3C7BC7"/>
              </a:gs>
              <a:gs pos="99000">
                <a:srgbClr val="3A7CCB"/>
              </a:gs>
              <a:gs pos="100000">
                <a:srgbClr val="2C5D98"/>
              </a:gs>
            </a:gsLst>
            <a:lin ang="5400000" scaled="0"/>
          </a:grad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1" i="0" lang="zh-CN" sz="2800" u="none" cap="none" strike="noStrike">
                <a:solidFill>
                  <a:srgbClr val="FFFFFF"/>
                </a:solidFill>
                <a:latin typeface="Calibri"/>
                <a:ea typeface="Calibri"/>
                <a:cs typeface="Calibri"/>
                <a:sym typeface="Calibri"/>
              </a:rPr>
              <a:t>物理</a:t>
            </a:r>
            <a:endParaRPr/>
          </a:p>
          <a:p>
            <a:pPr indent="0" lvl="0" marL="0" marR="0" rtl="0" algn="ctr">
              <a:lnSpc>
                <a:spcPct val="100000"/>
              </a:lnSpc>
              <a:spcBef>
                <a:spcPts val="0"/>
              </a:spcBef>
              <a:spcAft>
                <a:spcPts val="0"/>
              </a:spcAft>
              <a:buClr>
                <a:srgbClr val="FFFFFF"/>
              </a:buClr>
              <a:buFont typeface="Calibri"/>
              <a:buNone/>
            </a:pPr>
            <a:r>
              <a:rPr b="1" i="0" lang="zh-CN" sz="2800" u="none" cap="none" strike="noStrike">
                <a:solidFill>
                  <a:srgbClr val="FFFFFF"/>
                </a:solidFill>
                <a:latin typeface="Calibri"/>
                <a:ea typeface="Calibri"/>
                <a:cs typeface="Calibri"/>
                <a:sym typeface="Calibri"/>
              </a:rPr>
              <a:t>化学</a:t>
            </a:r>
            <a:endParaRPr/>
          </a:p>
          <a:p>
            <a:pPr indent="0" lvl="0" marL="0" marR="0" rtl="0" algn="ctr">
              <a:lnSpc>
                <a:spcPct val="100000"/>
              </a:lnSpc>
              <a:spcBef>
                <a:spcPts val="0"/>
              </a:spcBef>
              <a:spcAft>
                <a:spcPts val="0"/>
              </a:spcAft>
              <a:buClr>
                <a:srgbClr val="FFFFFF"/>
              </a:buClr>
              <a:buFont typeface="Calibri"/>
              <a:buNone/>
            </a:pPr>
            <a:r>
              <a:rPr b="1" i="0" lang="zh-CN" sz="2800" u="none" cap="none" strike="noStrike">
                <a:solidFill>
                  <a:srgbClr val="FFFFFF"/>
                </a:solidFill>
                <a:latin typeface="Calibri"/>
                <a:ea typeface="Calibri"/>
                <a:cs typeface="Calibri"/>
                <a:sym typeface="Calibri"/>
              </a:rPr>
              <a:t>生物</a:t>
            </a:r>
            <a:endParaRPr/>
          </a:p>
          <a:p>
            <a:pPr indent="0" lvl="0" marL="0" marR="0" rtl="0" algn="ctr">
              <a:lnSpc>
                <a:spcPct val="100000"/>
              </a:lnSpc>
              <a:spcBef>
                <a:spcPts val="0"/>
              </a:spcBef>
              <a:spcAft>
                <a:spcPts val="0"/>
              </a:spcAft>
              <a:buClr>
                <a:srgbClr val="FFFFFF"/>
              </a:buClr>
              <a:buFont typeface="Calibri"/>
              <a:buNone/>
            </a:pPr>
            <a:r>
              <a:rPr b="1" i="0" lang="zh-CN" sz="2800" u="none" cap="none" strike="noStrike">
                <a:solidFill>
                  <a:srgbClr val="FFFFFF"/>
                </a:solidFill>
                <a:latin typeface="Calibri"/>
                <a:ea typeface="Calibri"/>
                <a:cs typeface="Calibri"/>
                <a:sym typeface="Calibri"/>
              </a:rPr>
              <a:t>政治</a:t>
            </a:r>
            <a:endParaRPr/>
          </a:p>
          <a:p>
            <a:pPr indent="0" lvl="0" marL="0" marR="0" rtl="0" algn="ctr">
              <a:lnSpc>
                <a:spcPct val="100000"/>
              </a:lnSpc>
              <a:spcBef>
                <a:spcPts val="0"/>
              </a:spcBef>
              <a:spcAft>
                <a:spcPts val="0"/>
              </a:spcAft>
              <a:buClr>
                <a:srgbClr val="FFFFFF"/>
              </a:buClr>
              <a:buFont typeface="Calibri"/>
              <a:buNone/>
            </a:pPr>
            <a:r>
              <a:rPr b="1" i="0" lang="zh-CN" sz="2800" u="none" cap="none" strike="noStrike">
                <a:solidFill>
                  <a:srgbClr val="FFFFFF"/>
                </a:solidFill>
                <a:latin typeface="Calibri"/>
                <a:ea typeface="Calibri"/>
                <a:cs typeface="Calibri"/>
                <a:sym typeface="Calibri"/>
              </a:rPr>
              <a:t>经济</a:t>
            </a:r>
            <a:endParaRPr/>
          </a:p>
          <a:p>
            <a:pPr indent="0" lvl="0" marL="0" marR="0" rtl="0" algn="ctr">
              <a:lnSpc>
                <a:spcPct val="100000"/>
              </a:lnSpc>
              <a:spcBef>
                <a:spcPts val="0"/>
              </a:spcBef>
              <a:spcAft>
                <a:spcPts val="0"/>
              </a:spcAft>
              <a:buClr>
                <a:srgbClr val="FFFFFF"/>
              </a:buClr>
              <a:buFont typeface="Calibri"/>
              <a:buNone/>
            </a:pPr>
            <a:r>
              <a:rPr b="1" i="0" lang="zh-CN" sz="2800" u="none" cap="none" strike="noStrike">
                <a:solidFill>
                  <a:srgbClr val="FFFFFF"/>
                </a:solidFill>
                <a:latin typeface="Calibri"/>
                <a:ea typeface="Calibri"/>
                <a:cs typeface="Calibri"/>
                <a:sym typeface="Calibri"/>
              </a:rPr>
              <a:t>社会</a:t>
            </a:r>
            <a:endParaRPr/>
          </a:p>
        </p:txBody>
      </p:sp>
      <p:sp>
        <p:nvSpPr>
          <p:cNvPr id="118" name="Google Shape;118;p17"/>
          <p:cNvSpPr/>
          <p:nvPr/>
        </p:nvSpPr>
        <p:spPr>
          <a:xfrm>
            <a:off x="4427537" y="3573462"/>
            <a:ext cx="576262" cy="1727200"/>
          </a:xfrm>
          <a:prstGeom prst="ellipse">
            <a:avLst/>
          </a:prstGeom>
          <a:solidFill>
            <a:srgbClr val="31859C"/>
          </a:solidFill>
          <a:ln cap="flat" cmpd="sng" w="22225">
            <a:solidFill>
              <a:srgbClr val="800000"/>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457200" y="3048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小道理</a:t>
            </a:r>
            <a:endParaRPr/>
          </a:p>
        </p:txBody>
      </p:sp>
      <p:sp>
        <p:nvSpPr>
          <p:cNvPr id="124" name="Google Shape;124;p18"/>
          <p:cNvSpPr txBox="1"/>
          <p:nvPr>
            <p:ph idx="1" type="body"/>
          </p:nvPr>
        </p:nvSpPr>
        <p:spPr>
          <a:xfrm>
            <a:off x="304800" y="1600200"/>
            <a:ext cx="8534400" cy="3352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cap="none" strike="noStrike">
                <a:solidFill>
                  <a:schemeClr val="lt1"/>
                </a:solidFill>
                <a:latin typeface="Calibri"/>
                <a:ea typeface="Calibri"/>
                <a:cs typeface="Calibri"/>
                <a:sym typeface="Calibri"/>
              </a:rPr>
              <a:t>一本很好的教材《 Networks, Crowds and Markets》</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内容丰富，内涵深刻</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知识、方法、思想、价值观</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cap="none" strike="noStrike">
                <a:solidFill>
                  <a:schemeClr val="lt1"/>
                </a:solidFill>
                <a:latin typeface="Calibri"/>
                <a:ea typeface="Calibri"/>
                <a:cs typeface="Calibri"/>
                <a:sym typeface="Calibri"/>
              </a:rPr>
              <a:t>感觉学生会喜欢以这教材为内容的课</a:t>
            </a:r>
            <a:endParaRPr/>
          </a:p>
        </p:txBody>
      </p:sp>
      <p:sp>
        <p:nvSpPr>
          <p:cNvPr id="125" name="Google Shape;125;p18"/>
          <p:cNvSpPr txBox="1"/>
          <p:nvPr/>
        </p:nvSpPr>
        <p:spPr>
          <a:xfrm>
            <a:off x="1371600" y="4953000"/>
            <a:ext cx="6400800" cy="5794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这些先验感受，希望被实践证明</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“旁”道理</a:t>
            </a:r>
            <a:endParaRPr/>
          </a:p>
        </p:txBody>
      </p:sp>
      <p:sp>
        <p:nvSpPr>
          <p:cNvPr id="131" name="Google Shape;131;p1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cap="none" strike="noStrike">
                <a:solidFill>
                  <a:schemeClr val="lt1"/>
                </a:solidFill>
                <a:latin typeface="Calibri"/>
                <a:ea typeface="Calibri"/>
                <a:cs typeface="Calibri"/>
                <a:sym typeface="Calibri"/>
              </a:rPr>
              <a:t>海外许多大学在纷纷开设这类课程</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美国、英国、加拿大、新加坡</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cap="none" strike="noStrike">
                <a:solidFill>
                  <a:schemeClr val="lt1"/>
                </a:solidFill>
                <a:latin typeface="Calibri"/>
                <a:ea typeface="Calibri"/>
                <a:cs typeface="Calibri"/>
                <a:sym typeface="Calibri"/>
              </a:rPr>
              <a:t>中国</a:t>
            </a:r>
            <a:endParaRPr/>
          </a:p>
          <a:p>
            <a:pPr indent="-285750" lvl="1" marL="742950" marR="0" rtl="0" algn="l">
              <a:lnSpc>
                <a:spcPct val="100000"/>
              </a:lnSpc>
              <a:spcBef>
                <a:spcPts val="560"/>
              </a:spcBef>
              <a:spcAft>
                <a:spcPts val="0"/>
              </a:spcAft>
              <a:buClr>
                <a:srgbClr val="FFFFFF"/>
              </a:buClr>
              <a:buSzPts val="2800"/>
              <a:buFont typeface="Arial"/>
              <a:buChar char="–"/>
            </a:pPr>
            <a:r>
              <a:rPr b="0" i="0" lang="zh-CN" sz="2800" u="none" cap="none" strike="noStrike">
                <a:solidFill>
                  <a:srgbClr val="FFFFFF"/>
                </a:solidFill>
                <a:latin typeface="Calibri"/>
                <a:ea typeface="Calibri"/>
                <a:cs typeface="Calibri"/>
                <a:sym typeface="Calibri"/>
              </a:rPr>
              <a:t>北大（2011秋）、北航（2012春）</a:t>
            </a:r>
            <a:r>
              <a:rPr b="0" i="0" lang="zh-CN" sz="2800" u="none" cap="none" strike="noStrike">
                <a:solidFill>
                  <a:schemeClr val="lt1"/>
                </a:solidFill>
                <a:latin typeface="Calibri"/>
                <a:ea typeface="Calibri"/>
                <a:cs typeface="Calibri"/>
                <a:sym typeface="Calibri"/>
              </a:rPr>
              <a:t>、</a:t>
            </a:r>
            <a:r>
              <a:rPr b="0" i="0" lang="zh-CN" sz="2800" u="none" cap="none" strike="noStrike">
                <a:solidFill>
                  <a:srgbClr val="FFFFFF"/>
                </a:solidFill>
                <a:latin typeface="Calibri"/>
                <a:ea typeface="Calibri"/>
                <a:cs typeface="Calibri"/>
                <a:sym typeface="Calibri"/>
              </a:rPr>
              <a:t>香港城市大学（2012） </a:t>
            </a:r>
            <a:r>
              <a:rPr b="0" i="0" lang="zh-CN" sz="2800" u="none" cap="none" strike="noStrike">
                <a:solidFill>
                  <a:schemeClr val="lt1"/>
                </a:solidFill>
                <a:latin typeface="Calibri"/>
                <a:ea typeface="Calibri"/>
                <a:cs typeface="Calibri"/>
                <a:sym typeface="Calibri"/>
              </a:rPr>
              <a:t>、人大（2012秋）、北航（2012秋）、电子科大（2012秋）、武汉大学（2013春）、华中科大（2013年春）、2013（天津大学）、2014（清华大学）</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457200" y="0"/>
            <a:ext cx="8229600" cy="4762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137" name="Google Shape;137;p20"/>
          <p:cNvSpPr txBox="1"/>
          <p:nvPr>
            <p:ph idx="1" type="body"/>
          </p:nvPr>
        </p:nvSpPr>
        <p:spPr>
          <a:xfrm>
            <a:off x="457200" y="3573462"/>
            <a:ext cx="8229600" cy="25527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无标题.jpg" id="138" name="Google Shape;138;p20"/>
          <p:cNvPicPr preferRelativeResize="0"/>
          <p:nvPr/>
        </p:nvPicPr>
        <p:blipFill rotWithShape="1">
          <a:blip r:embed="rId3">
            <a:alphaModFix/>
          </a:blip>
          <a:srcRect b="0" l="0" r="0" t="0"/>
          <a:stretch/>
        </p:blipFill>
        <p:spPr>
          <a:xfrm>
            <a:off x="-6350" y="460375"/>
            <a:ext cx="9150350" cy="6064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zh-CN" sz="4400" u="none" cap="none" strike="noStrike">
                <a:solidFill>
                  <a:schemeClr val="lt1"/>
                </a:solidFill>
                <a:latin typeface="Calibri"/>
                <a:ea typeface="Calibri"/>
                <a:cs typeface="Calibri"/>
                <a:sym typeface="Calibri"/>
              </a:rPr>
              <a:t>A course at Cornell </a:t>
            </a:r>
            <a:endParaRPr/>
          </a:p>
        </p:txBody>
      </p:sp>
      <p:sp>
        <p:nvSpPr>
          <p:cNvPr id="144" name="Google Shape;144;p2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C:\Documents and Settings\lxm\桌面\20101209南京\1.JPG" id="145" name="Google Shape;145;p21"/>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46" name="Google Shape;146;p21"/>
          <p:cNvSpPr txBox="1"/>
          <p:nvPr/>
        </p:nvSpPr>
        <p:spPr>
          <a:xfrm>
            <a:off x="2411412" y="115887"/>
            <a:ext cx="1368425" cy="369887"/>
          </a:xfrm>
          <a:prstGeom prst="rect">
            <a:avLst/>
          </a:prstGeom>
          <a:solidFill>
            <a:srgbClr val="E46C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康奈尔大学</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2010年12月，康奈尔大学网络课课堂（本科）</a:t>
            </a:r>
            <a:endParaRPr/>
          </a:p>
        </p:txBody>
      </p:sp>
      <p:sp>
        <p:nvSpPr>
          <p:cNvPr id="152" name="Google Shape;152;p2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C:\Documents and Settings\lxm\桌面\20101209南京\conell\DSC00853.JPG" id="153" name="Google Shape;153;p22"/>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descr="C:\Documents and Settings\lxm\桌面\051509_Cornell_Jon_Kleinberg.large.jpg" id="154" name="Google Shape;154;p22"/>
          <p:cNvPicPr preferRelativeResize="0"/>
          <p:nvPr/>
        </p:nvPicPr>
        <p:blipFill rotWithShape="1">
          <a:blip r:embed="rId4">
            <a:alphaModFix/>
          </a:blip>
          <a:srcRect b="0" l="0" r="0" t="0"/>
          <a:stretch/>
        </p:blipFill>
        <p:spPr>
          <a:xfrm>
            <a:off x="0" y="4911725"/>
            <a:ext cx="1938337" cy="1946275"/>
          </a:xfrm>
          <a:prstGeom prst="rect">
            <a:avLst/>
          </a:prstGeom>
          <a:noFill/>
          <a:ln>
            <a:noFill/>
          </a:ln>
        </p:spPr>
      </p:pic>
      <p:pic>
        <p:nvPicPr>
          <p:cNvPr descr="C:\Documents and Settings\lxm\桌面\Easley.jpg" id="155" name="Google Shape;155;p22"/>
          <p:cNvPicPr preferRelativeResize="0"/>
          <p:nvPr/>
        </p:nvPicPr>
        <p:blipFill rotWithShape="1">
          <a:blip r:embed="rId5">
            <a:alphaModFix/>
          </a:blip>
          <a:srcRect b="0" l="0" r="0" t="0"/>
          <a:stretch/>
        </p:blipFill>
        <p:spPr>
          <a:xfrm>
            <a:off x="1928812" y="4929187"/>
            <a:ext cx="1287462" cy="1928812"/>
          </a:xfrm>
          <a:prstGeom prst="rect">
            <a:avLst/>
          </a:prstGeom>
          <a:noFill/>
          <a:ln>
            <a:noFill/>
          </a:ln>
        </p:spPr>
      </p:pic>
      <p:sp>
        <p:nvSpPr>
          <p:cNvPr id="156" name="Google Shape;156;p22"/>
          <p:cNvSpPr txBox="1"/>
          <p:nvPr/>
        </p:nvSpPr>
        <p:spPr>
          <a:xfrm>
            <a:off x="0" y="0"/>
            <a:ext cx="1785937" cy="369887"/>
          </a:xfrm>
          <a:prstGeom prst="rect">
            <a:avLst/>
          </a:prstGeom>
          <a:solidFill>
            <a:srgbClr val="DCE6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2010年12月1日</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A course at U. Mich</a:t>
            </a:r>
            <a:endParaRPr/>
          </a:p>
        </p:txBody>
      </p:sp>
      <p:sp>
        <p:nvSpPr>
          <p:cNvPr id="162" name="Google Shape;162;p2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屏幕快照 2012-02-09 上午05.30.54.png" id="163" name="Google Shape;163;p23"/>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64" name="Google Shape;164;p23"/>
          <p:cNvSpPr txBox="1"/>
          <p:nvPr/>
        </p:nvSpPr>
        <p:spPr>
          <a:xfrm>
            <a:off x="2843212" y="115887"/>
            <a:ext cx="1368425" cy="369887"/>
          </a:xfrm>
          <a:prstGeom prst="rect">
            <a:avLst/>
          </a:prstGeom>
          <a:solidFill>
            <a:srgbClr val="E46C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密西根大学</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A course at Stanford</a:t>
            </a:r>
            <a:endParaRPr/>
          </a:p>
        </p:txBody>
      </p:sp>
      <p:sp>
        <p:nvSpPr>
          <p:cNvPr id="170" name="Google Shape;170;p24"/>
          <p:cNvSpPr txBox="1"/>
          <p:nvPr>
            <p:ph idx="1" type="body"/>
          </p:nvPr>
        </p:nvSpPr>
        <p:spPr>
          <a:xfrm>
            <a:off x="457200" y="2514600"/>
            <a:ext cx="8229600" cy="36115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屏幕快照 2012-02-09 上午05.42.43.png" id="171" name="Google Shape;171;p24"/>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72" name="Google Shape;172;p24"/>
          <p:cNvSpPr txBox="1"/>
          <p:nvPr/>
        </p:nvSpPr>
        <p:spPr>
          <a:xfrm>
            <a:off x="2411412" y="115887"/>
            <a:ext cx="1368425" cy="369887"/>
          </a:xfrm>
          <a:prstGeom prst="rect">
            <a:avLst/>
          </a:prstGeom>
          <a:solidFill>
            <a:srgbClr val="E46C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斯坦福大学</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178" name="Google Shape;178;p25"/>
          <p:cNvSpPr txBox="1"/>
          <p:nvPr>
            <p:ph idx="1" type="body"/>
          </p:nvPr>
        </p:nvSpPr>
        <p:spPr>
          <a:xfrm>
            <a:off x="457200" y="4652962"/>
            <a:ext cx="8229600" cy="14732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屏幕快照 2012-05-10 下午04.00.57.png" id="179" name="Google Shape;179;p25"/>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80" name="Google Shape;180;p25"/>
          <p:cNvSpPr txBox="1"/>
          <p:nvPr/>
        </p:nvSpPr>
        <p:spPr>
          <a:xfrm>
            <a:off x="3924300" y="188912"/>
            <a:ext cx="1655762" cy="368300"/>
          </a:xfrm>
          <a:prstGeom prst="rect">
            <a:avLst/>
          </a:prstGeom>
          <a:solidFill>
            <a:srgbClr val="E46C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麻省理工学院</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457200" y="274637"/>
            <a:ext cx="8229600" cy="10207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剑桥大学</a:t>
            </a:r>
            <a:endParaRPr/>
          </a:p>
        </p:txBody>
      </p:sp>
      <p:sp>
        <p:nvSpPr>
          <p:cNvPr id="186" name="Google Shape;186;p2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屏幕快照 2012-02-24 下午05.04.27.png" id="187" name="Google Shape;187;p26"/>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88" name="Google Shape;188;p26"/>
          <p:cNvSpPr txBox="1"/>
          <p:nvPr/>
        </p:nvSpPr>
        <p:spPr>
          <a:xfrm>
            <a:off x="3203575" y="188912"/>
            <a:ext cx="1152525" cy="368300"/>
          </a:xfrm>
          <a:prstGeom prst="rect">
            <a:avLst/>
          </a:prstGeom>
          <a:solidFill>
            <a:srgbClr val="E46C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剑桥大学</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194" name="Google Shape;194;p2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cover" id="195" name="Google Shape;195;p27"/>
          <p:cNvPicPr preferRelativeResize="0"/>
          <p:nvPr/>
        </p:nvPicPr>
        <p:blipFill rotWithShape="1">
          <a:blip r:embed="rId3">
            <a:alphaModFix/>
          </a:blip>
          <a:srcRect b="0" l="0" r="0" t="0"/>
          <a:stretch/>
        </p:blipFill>
        <p:spPr>
          <a:xfrm>
            <a:off x="611187" y="0"/>
            <a:ext cx="8027987" cy="6784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图论：讨论网络的语言之一</a:t>
            </a:r>
            <a:endParaRPr/>
          </a:p>
        </p:txBody>
      </p:sp>
      <p:sp>
        <p:nvSpPr>
          <p:cNvPr id="201" name="Google Shape;201;p28"/>
          <p:cNvSpPr txBox="1"/>
          <p:nvPr>
            <p:ph idx="1" type="body"/>
          </p:nvPr>
        </p:nvSpPr>
        <p:spPr>
          <a:xfrm>
            <a:off x="457200" y="1447800"/>
            <a:ext cx="8458200" cy="5105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节点，边</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完全图，散点图（群体）</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无向图（graph），有向图（directed graph）</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连通，连通分量（分枝），强连通分量</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路（path）、桥（bridge）、</a:t>
            </a:r>
            <a:r>
              <a:rPr b="0" i="0" lang="zh-CN" sz="3200" u="none">
                <a:solidFill>
                  <a:srgbClr val="FFFF00"/>
                </a:solidFill>
                <a:latin typeface="Calibri"/>
                <a:ea typeface="Calibri"/>
                <a:cs typeface="Calibri"/>
                <a:sym typeface="Calibri"/>
              </a:rPr>
              <a:t>捷径</a:t>
            </a:r>
            <a:r>
              <a:rPr b="0" i="0" lang="zh-CN" sz="3200" u="none">
                <a:solidFill>
                  <a:schemeClr val="lt1"/>
                </a:solidFill>
                <a:latin typeface="Calibri"/>
                <a:ea typeface="Calibri"/>
                <a:cs typeface="Calibri"/>
                <a:sym typeface="Calibri"/>
              </a:rPr>
              <a:t>（local bridge）、距离</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二部图（bipartite graph）</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图上的广度优先搜索（breadth-first search）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博弈论：讨论网络的语言之二</a:t>
            </a:r>
            <a:endParaRPr/>
          </a:p>
        </p:txBody>
      </p:sp>
      <p:sp>
        <p:nvSpPr>
          <p:cNvPr id="207" name="Google Shape;207;p2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参与者、策略、回报（收益）</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应对、最佳应对；占优策略，非优策略</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均衡、纳什均衡</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预期的自我实现</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纯策略、混合策略</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帕累托最优、社会最优</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进化博弈，进化稳定，进化稳定混合策略</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与经典博弈的关系</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0"/>
          <p:cNvSpPr txBox="1"/>
          <p:nvPr>
            <p:ph type="title"/>
          </p:nvPr>
        </p:nvSpPr>
        <p:spPr>
          <a:xfrm>
            <a:off x="457200" y="381000"/>
            <a:ext cx="4319587"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基本内容</a:t>
            </a:r>
            <a:endParaRPr/>
          </a:p>
        </p:txBody>
      </p:sp>
      <p:sp>
        <p:nvSpPr>
          <p:cNvPr id="213" name="Google Shape;213;p30"/>
          <p:cNvSpPr txBox="1"/>
          <p:nvPr>
            <p:ph idx="1" type="body"/>
          </p:nvPr>
        </p:nvSpPr>
        <p:spPr>
          <a:xfrm>
            <a:off x="539750" y="1484312"/>
            <a:ext cx="6985000" cy="48529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2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图论与社会网络</a:t>
            </a:r>
            <a:endParaRPr/>
          </a:p>
          <a:p>
            <a:pPr indent="-342900" lvl="0" marL="342900" marR="0" rtl="0" algn="l">
              <a:lnSpc>
                <a:spcPct val="12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博弈论基础与应用</a:t>
            </a:r>
            <a:endParaRPr/>
          </a:p>
          <a:p>
            <a:pPr indent="-342900" lvl="0" marL="342900" marR="0" rtl="0" algn="l">
              <a:lnSpc>
                <a:spcPct val="12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网络中的市场和策略性相互作用 </a:t>
            </a:r>
            <a:endParaRPr/>
          </a:p>
          <a:p>
            <a:pPr indent="-342900" lvl="0" marL="342900" marR="0" rtl="0" algn="l">
              <a:lnSpc>
                <a:spcPct val="12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信息网络和</a:t>
            </a:r>
            <a:r>
              <a:rPr b="0" i="0" lang="zh-CN" sz="3200" u="none">
                <a:solidFill>
                  <a:schemeClr val="lt1"/>
                </a:solidFill>
                <a:latin typeface="Calibri"/>
                <a:ea typeface="Calibri"/>
                <a:cs typeface="Calibri"/>
                <a:sym typeface="Calibri"/>
              </a:rPr>
              <a:t>World Wide Web </a:t>
            </a:r>
            <a:endParaRPr/>
          </a:p>
          <a:p>
            <a:pPr indent="-342900" lvl="0" marL="342900" marR="0" rtl="0" algn="l">
              <a:lnSpc>
                <a:spcPct val="12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网络动力学的总体模型 </a:t>
            </a:r>
            <a:endParaRPr/>
          </a:p>
          <a:p>
            <a:pPr indent="-342900" lvl="0" marL="342900" marR="0" rtl="0" algn="l">
              <a:lnSpc>
                <a:spcPct val="12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网络动力学的结构模型 </a:t>
            </a:r>
            <a:endParaRPr/>
          </a:p>
          <a:p>
            <a:pPr indent="-342900" lvl="0" marL="342900" marR="0" rtl="0" algn="l">
              <a:lnSpc>
                <a:spcPct val="12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制度及其聚和行为 </a:t>
            </a:r>
            <a:endParaRPr/>
          </a:p>
        </p:txBody>
      </p:sp>
      <p:sp>
        <p:nvSpPr>
          <p:cNvPr id="214" name="Google Shape;214;p30"/>
          <p:cNvSpPr txBox="1"/>
          <p:nvPr/>
        </p:nvSpPr>
        <p:spPr>
          <a:xfrm>
            <a:off x="6407150" y="1268412"/>
            <a:ext cx="2736850" cy="585787"/>
          </a:xfrm>
          <a:prstGeom prst="rect">
            <a:avLst/>
          </a:prstGeom>
          <a:solidFill>
            <a:srgbClr val="C6D9F1"/>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弱关系的优势</a:t>
            </a:r>
            <a:endParaRPr/>
          </a:p>
        </p:txBody>
      </p:sp>
      <p:sp>
        <p:nvSpPr>
          <p:cNvPr id="215" name="Google Shape;215;p30"/>
          <p:cNvSpPr txBox="1"/>
          <p:nvPr/>
        </p:nvSpPr>
        <p:spPr>
          <a:xfrm>
            <a:off x="7026275" y="1844675"/>
            <a:ext cx="2089150" cy="584200"/>
          </a:xfrm>
          <a:prstGeom prst="rect">
            <a:avLst/>
          </a:prstGeom>
          <a:solidFill>
            <a:srgbClr val="DBEEF4"/>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结构平衡</a:t>
            </a:r>
            <a:endParaRPr/>
          </a:p>
        </p:txBody>
      </p:sp>
      <p:sp>
        <p:nvSpPr>
          <p:cNvPr id="216" name="Google Shape;216;p30"/>
          <p:cNvSpPr txBox="1"/>
          <p:nvPr/>
        </p:nvSpPr>
        <p:spPr>
          <a:xfrm>
            <a:off x="5364162" y="6276975"/>
            <a:ext cx="2303462" cy="584200"/>
          </a:xfrm>
          <a:prstGeom prst="rect">
            <a:avLst/>
          </a:prstGeom>
          <a:solidFill>
            <a:srgbClr val="DBEEF4"/>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从众的理性</a:t>
            </a:r>
            <a:endParaRPr/>
          </a:p>
        </p:txBody>
      </p:sp>
      <p:sp>
        <p:nvSpPr>
          <p:cNvPr id="217" name="Google Shape;217;p30"/>
          <p:cNvSpPr txBox="1"/>
          <p:nvPr/>
        </p:nvSpPr>
        <p:spPr>
          <a:xfrm>
            <a:off x="7704137" y="6270625"/>
            <a:ext cx="1439862" cy="584200"/>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小世界</a:t>
            </a:r>
            <a:endParaRPr/>
          </a:p>
        </p:txBody>
      </p:sp>
      <p:sp>
        <p:nvSpPr>
          <p:cNvPr id="218" name="Google Shape;218;p30"/>
          <p:cNvSpPr txBox="1"/>
          <p:nvPr/>
        </p:nvSpPr>
        <p:spPr>
          <a:xfrm>
            <a:off x="7207250" y="0"/>
            <a:ext cx="1944687" cy="584200"/>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三元闭包</a:t>
            </a:r>
            <a:endParaRPr/>
          </a:p>
        </p:txBody>
      </p:sp>
      <p:sp>
        <p:nvSpPr>
          <p:cNvPr id="219" name="Google Shape;219;p30"/>
          <p:cNvSpPr txBox="1"/>
          <p:nvPr/>
        </p:nvSpPr>
        <p:spPr>
          <a:xfrm>
            <a:off x="3132137" y="0"/>
            <a:ext cx="4032250" cy="584200"/>
          </a:xfrm>
          <a:prstGeom prst="rect">
            <a:avLst/>
          </a:prstGeom>
          <a:solidFill>
            <a:srgbClr val="DDD9C3"/>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物以类聚，人以群分</a:t>
            </a:r>
            <a:endParaRPr/>
          </a:p>
        </p:txBody>
      </p:sp>
      <p:sp>
        <p:nvSpPr>
          <p:cNvPr id="220" name="Google Shape;220;p30"/>
          <p:cNvSpPr txBox="1"/>
          <p:nvPr/>
        </p:nvSpPr>
        <p:spPr>
          <a:xfrm>
            <a:off x="7056437" y="2492375"/>
            <a:ext cx="2087562" cy="585787"/>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匹配市场</a:t>
            </a:r>
            <a:endParaRPr/>
          </a:p>
        </p:txBody>
      </p:sp>
      <p:sp>
        <p:nvSpPr>
          <p:cNvPr id="221" name="Google Shape;221;p30"/>
          <p:cNvSpPr txBox="1"/>
          <p:nvPr/>
        </p:nvSpPr>
        <p:spPr>
          <a:xfrm>
            <a:off x="7092950" y="3141662"/>
            <a:ext cx="2051050" cy="584200"/>
          </a:xfrm>
          <a:prstGeom prst="rect">
            <a:avLst/>
          </a:prstGeom>
          <a:solidFill>
            <a:srgbClr val="DCE6F2"/>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拍卖市场</a:t>
            </a:r>
            <a:endParaRPr/>
          </a:p>
        </p:txBody>
      </p:sp>
      <p:sp>
        <p:nvSpPr>
          <p:cNvPr id="222" name="Google Shape;222;p30"/>
          <p:cNvSpPr txBox="1"/>
          <p:nvPr/>
        </p:nvSpPr>
        <p:spPr>
          <a:xfrm>
            <a:off x="7089775" y="3789362"/>
            <a:ext cx="2089150" cy="584200"/>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中介市场</a:t>
            </a:r>
            <a:endParaRPr/>
          </a:p>
        </p:txBody>
      </p:sp>
      <p:sp>
        <p:nvSpPr>
          <p:cNvPr id="223" name="Google Shape;223;p30"/>
          <p:cNvSpPr txBox="1"/>
          <p:nvPr/>
        </p:nvSpPr>
        <p:spPr>
          <a:xfrm>
            <a:off x="6451600" y="4437062"/>
            <a:ext cx="2700337" cy="584200"/>
          </a:xfrm>
          <a:prstGeom prst="rect">
            <a:avLst/>
          </a:prstGeom>
          <a:solidFill>
            <a:srgbClr val="DCE6F2"/>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关系中的权力</a:t>
            </a:r>
            <a:endParaRPr/>
          </a:p>
        </p:txBody>
      </p:sp>
      <p:sp>
        <p:nvSpPr>
          <p:cNvPr id="224" name="Google Shape;224;p30"/>
          <p:cNvSpPr txBox="1"/>
          <p:nvPr/>
        </p:nvSpPr>
        <p:spPr>
          <a:xfrm>
            <a:off x="6443662" y="5084762"/>
            <a:ext cx="2700337" cy="585787"/>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反复改进原理</a:t>
            </a:r>
            <a:endParaRPr/>
          </a:p>
        </p:txBody>
      </p:sp>
      <p:sp>
        <p:nvSpPr>
          <p:cNvPr id="225" name="Google Shape;225;p30"/>
          <p:cNvSpPr txBox="1"/>
          <p:nvPr/>
        </p:nvSpPr>
        <p:spPr>
          <a:xfrm>
            <a:off x="6156325" y="5732462"/>
            <a:ext cx="2987675" cy="523875"/>
          </a:xfrm>
          <a:prstGeom prst="rect">
            <a:avLst/>
          </a:prstGeom>
          <a:solidFill>
            <a:srgbClr val="C6D9F1"/>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2800" u="none">
                <a:solidFill>
                  <a:schemeClr val="dk1"/>
                </a:solidFill>
                <a:latin typeface="Arial"/>
                <a:ea typeface="Arial"/>
                <a:cs typeface="Arial"/>
                <a:sym typeface="Arial"/>
              </a:rPr>
              <a:t>HITS&amp;PageRank</a:t>
            </a:r>
            <a:endParaRPr/>
          </a:p>
        </p:txBody>
      </p:sp>
      <p:sp>
        <p:nvSpPr>
          <p:cNvPr id="226" name="Google Shape;226;p30"/>
          <p:cNvSpPr txBox="1"/>
          <p:nvPr/>
        </p:nvSpPr>
        <p:spPr>
          <a:xfrm>
            <a:off x="2268537" y="6289675"/>
            <a:ext cx="3095625" cy="584200"/>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阿罗不可能定理</a:t>
            </a:r>
            <a:endParaRPr/>
          </a:p>
        </p:txBody>
      </p:sp>
      <p:sp>
        <p:nvSpPr>
          <p:cNvPr id="227" name="Google Shape;227;p30"/>
          <p:cNvSpPr txBox="1"/>
          <p:nvPr/>
        </p:nvSpPr>
        <p:spPr>
          <a:xfrm>
            <a:off x="0" y="6262687"/>
            <a:ext cx="2268537" cy="584200"/>
          </a:xfrm>
          <a:prstGeom prst="rect">
            <a:avLst/>
          </a:prstGeom>
          <a:solidFill>
            <a:srgbClr val="DBEEF4"/>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布雷斯悖论</a:t>
            </a:r>
            <a:endParaRPr/>
          </a:p>
        </p:txBody>
      </p:sp>
      <p:sp>
        <p:nvSpPr>
          <p:cNvPr id="228" name="Google Shape;228;p30"/>
          <p:cNvSpPr txBox="1"/>
          <p:nvPr/>
        </p:nvSpPr>
        <p:spPr>
          <a:xfrm>
            <a:off x="5446712" y="620712"/>
            <a:ext cx="3671887" cy="584200"/>
          </a:xfrm>
          <a:prstGeom prst="rect">
            <a:avLst/>
          </a:prstGeom>
          <a:solidFill>
            <a:srgbClr val="DBEEF4"/>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信息不对称的市场</a:t>
            </a:r>
            <a:endParaRPr/>
          </a:p>
        </p:txBody>
      </p:sp>
      <p:sp>
        <p:nvSpPr>
          <p:cNvPr id="229" name="Google Shape;229;p30"/>
          <p:cNvSpPr txBox="1"/>
          <p:nvPr/>
        </p:nvSpPr>
        <p:spPr>
          <a:xfrm>
            <a:off x="0" y="0"/>
            <a:ext cx="3132137" cy="584200"/>
          </a:xfrm>
          <a:prstGeom prst="rect">
            <a:avLst/>
          </a:prstGeom>
          <a:solidFill>
            <a:srgbClr val="FDEADA"/>
          </a:solidFill>
          <a:ln cap="flat" cmpd="sng" w="9525">
            <a:solidFill>
              <a:srgbClr val="8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200" u="none">
                <a:solidFill>
                  <a:schemeClr val="dk1"/>
                </a:solidFill>
                <a:latin typeface="Arial"/>
                <a:ea typeface="Arial"/>
                <a:cs typeface="Arial"/>
                <a:sym typeface="Arial"/>
              </a:rPr>
              <a:t>流行性的起源</a:t>
            </a:r>
            <a:endParaRPr/>
          </a:p>
        </p:txBody>
      </p:sp>
      <p:sp>
        <p:nvSpPr>
          <p:cNvPr id="230" name="Google Shape;230;p30"/>
          <p:cNvSpPr txBox="1"/>
          <p:nvPr/>
        </p:nvSpPr>
        <p:spPr>
          <a:xfrm>
            <a:off x="539750" y="1557337"/>
            <a:ext cx="4824412" cy="2771775"/>
          </a:xfrm>
          <a:prstGeom prst="rect">
            <a:avLst/>
          </a:prstGeom>
          <a:solidFill>
            <a:srgbClr val="B7DEE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Font typeface="Arial"/>
              <a:buNone/>
            </a:pPr>
            <a:r>
              <a:rPr b="0" i="0" lang="zh-CN" sz="4400" u="none">
                <a:solidFill>
                  <a:schemeClr val="accent2"/>
                </a:solidFill>
                <a:latin typeface="Arial"/>
                <a:ea typeface="Arial"/>
                <a:cs typeface="Arial"/>
                <a:sym typeface="Arial"/>
              </a:rPr>
              <a:t>应用数学和计算机科学的基础知识，讨论社会学与经济学的重要问题。</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1"/>
          <p:cNvSpPr txBox="1"/>
          <p:nvPr>
            <p:ph type="title"/>
          </p:nvPr>
        </p:nvSpPr>
        <p:spPr>
          <a:xfrm>
            <a:off x="381000" y="3048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课程的组织</a:t>
            </a:r>
            <a:endParaRPr/>
          </a:p>
        </p:txBody>
      </p:sp>
      <p:sp>
        <p:nvSpPr>
          <p:cNvPr id="236" name="Google Shape;236;p31"/>
          <p:cNvSpPr txBox="1"/>
          <p:nvPr/>
        </p:nvSpPr>
        <p:spPr>
          <a:xfrm>
            <a:off x="381000" y="1447800"/>
            <a:ext cx="8229600" cy="480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3200"/>
              <a:buFont typeface="Arial"/>
              <a:buChar char="•"/>
            </a:pPr>
            <a:r>
              <a:rPr b="1" i="0" lang="zh-CN" sz="3200" u="none">
                <a:solidFill>
                  <a:srgbClr val="FFFFFF"/>
                </a:solidFill>
                <a:latin typeface="Arial"/>
                <a:ea typeface="Arial"/>
                <a:cs typeface="Arial"/>
                <a:sym typeface="Arial"/>
              </a:rPr>
              <a:t>教师： 陈汉华 </a:t>
            </a:r>
            <a:r>
              <a:rPr b="1" i="0" lang="zh-CN" sz="2400" u="none">
                <a:solidFill>
                  <a:srgbClr val="FFFFFF"/>
                </a:solidFill>
                <a:latin typeface="Arial"/>
                <a:ea typeface="Arial"/>
                <a:cs typeface="Arial"/>
                <a:sym typeface="Arial"/>
              </a:rPr>
              <a:t>chen@hust.edu.cn： QQ:51404837         </a:t>
            </a:r>
            <a:endParaRPr/>
          </a:p>
          <a:p>
            <a:pPr indent="-342900" lvl="0" marL="342900" marR="0" rtl="0" algn="l">
              <a:lnSpc>
                <a:spcPct val="100000"/>
              </a:lnSpc>
              <a:spcBef>
                <a:spcPts val="640"/>
              </a:spcBef>
              <a:spcAft>
                <a:spcPts val="0"/>
              </a:spcAft>
              <a:buClr>
                <a:srgbClr val="FFFFFF"/>
              </a:buClr>
              <a:buSzPts val="3200"/>
              <a:buFont typeface="Arial"/>
              <a:buChar char="•"/>
            </a:pPr>
            <a:r>
              <a:rPr b="1" i="0" lang="zh-CN" sz="3200" u="none">
                <a:solidFill>
                  <a:srgbClr val="FFFFFF"/>
                </a:solidFill>
                <a:latin typeface="Arial"/>
                <a:ea typeface="Arial"/>
                <a:cs typeface="Arial"/>
                <a:sym typeface="Arial"/>
              </a:rPr>
              <a:t>时间地点：</a:t>
            </a:r>
            <a:endParaRPr/>
          </a:p>
          <a:p>
            <a:pPr indent="-285750" lvl="1" marL="742950" marR="0" rtl="0" algn="l">
              <a:lnSpc>
                <a:spcPct val="100000"/>
              </a:lnSpc>
              <a:spcBef>
                <a:spcPts val="560"/>
              </a:spcBef>
              <a:spcAft>
                <a:spcPts val="0"/>
              </a:spcAft>
              <a:buClr>
                <a:srgbClr val="FFFFFF"/>
              </a:buClr>
              <a:buSzPts val="2800"/>
              <a:buFont typeface="Arial"/>
              <a:buChar char="–"/>
            </a:pPr>
            <a:r>
              <a:rPr b="1" i="0" lang="zh-CN" sz="2800" u="none" cap="none" strike="noStrike">
                <a:solidFill>
                  <a:srgbClr val="FFFFFF"/>
                </a:solidFill>
                <a:latin typeface="Arial"/>
                <a:ea typeface="Arial"/>
                <a:cs typeface="Arial"/>
                <a:sym typeface="Arial"/>
              </a:rPr>
              <a:t>周二：9~10节 西12-N412 </a:t>
            </a:r>
            <a:endParaRPr/>
          </a:p>
          <a:p>
            <a:pPr indent="-285750" lvl="1" marL="742950" marR="0" rtl="0" algn="l">
              <a:lnSpc>
                <a:spcPct val="100000"/>
              </a:lnSpc>
              <a:spcBef>
                <a:spcPts val="560"/>
              </a:spcBef>
              <a:spcAft>
                <a:spcPts val="0"/>
              </a:spcAft>
              <a:buClr>
                <a:srgbClr val="FFFFFF"/>
              </a:buClr>
              <a:buSzPts val="2800"/>
              <a:buFont typeface="Arial"/>
              <a:buChar char="–"/>
            </a:pPr>
            <a:r>
              <a:rPr b="1" i="0" lang="zh-CN" sz="2800" u="none" cap="none" strike="noStrike">
                <a:solidFill>
                  <a:srgbClr val="FFFFFF"/>
                </a:solidFill>
                <a:latin typeface="Arial"/>
                <a:ea typeface="Arial"/>
                <a:cs typeface="Arial"/>
                <a:sym typeface="Arial"/>
              </a:rPr>
              <a:t>周六：3~4节 西5-219</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教材：</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《网络、群体与市场》，可参考英文原版教材</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考核：</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成绩：考试60% + 课堂和平时40%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txBox="1"/>
          <p:nvPr>
            <p:ph type="title"/>
          </p:nvPr>
        </p:nvSpPr>
        <p:spPr>
          <a:xfrm>
            <a:off x="381000" y="3048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第1~2章 概论+图论</a:t>
            </a:r>
            <a:endParaRPr/>
          </a:p>
        </p:txBody>
      </p:sp>
      <p:sp>
        <p:nvSpPr>
          <p:cNvPr id="242" name="Google Shape;242;p3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图的基本概念</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无处不在的图</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图的定义</a:t>
            </a:r>
            <a:endParaRPr/>
          </a:p>
        </p:txBody>
      </p:sp>
      <p:sp>
        <p:nvSpPr>
          <p:cNvPr id="248" name="Google Shape;248;p3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定义：</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图 G =〈 V，E 〉 是由非空的节点集合V={v</a:t>
            </a:r>
            <a:r>
              <a:rPr b="1" baseline="-25000" i="0" lang="zh-CN" sz="2800" u="none" cap="none" strike="noStrike">
                <a:solidFill>
                  <a:schemeClr val="lt1"/>
                </a:solidFill>
                <a:latin typeface="Calibri"/>
                <a:ea typeface="Calibri"/>
                <a:cs typeface="Calibri"/>
                <a:sym typeface="Calibri"/>
              </a:rPr>
              <a:t>1</a:t>
            </a:r>
            <a:r>
              <a:rPr b="1" i="0" lang="zh-CN" sz="2800" u="none" cap="none" strike="noStrike">
                <a:solidFill>
                  <a:schemeClr val="lt1"/>
                </a:solidFill>
                <a:latin typeface="Calibri"/>
                <a:ea typeface="Calibri"/>
                <a:cs typeface="Calibri"/>
                <a:sym typeface="Calibri"/>
              </a:rPr>
              <a:t>, v</a:t>
            </a:r>
            <a:r>
              <a:rPr b="1" baseline="-25000" i="0" lang="zh-CN" sz="2800" u="none" cap="none" strike="noStrike">
                <a:solidFill>
                  <a:schemeClr val="lt1"/>
                </a:solidFill>
                <a:latin typeface="Calibri"/>
                <a:ea typeface="Calibri"/>
                <a:cs typeface="Calibri"/>
                <a:sym typeface="Calibri"/>
              </a:rPr>
              <a:t>2</a:t>
            </a:r>
            <a:r>
              <a:rPr b="1" i="0" lang="zh-CN" sz="2800" u="none" cap="none" strike="noStrike">
                <a:solidFill>
                  <a:schemeClr val="lt1"/>
                </a:solidFill>
                <a:latin typeface="Calibri"/>
                <a:ea typeface="Calibri"/>
                <a:cs typeface="Calibri"/>
                <a:sym typeface="Calibri"/>
              </a:rPr>
              <a:t>, …, v</a:t>
            </a:r>
            <a:r>
              <a:rPr b="1" baseline="-25000" i="0" lang="zh-CN" sz="2800" u="none" cap="none" strike="noStrike">
                <a:solidFill>
                  <a:schemeClr val="lt1"/>
                </a:solidFill>
                <a:latin typeface="Calibri"/>
                <a:ea typeface="Calibri"/>
                <a:cs typeface="Calibri"/>
                <a:sym typeface="Calibri"/>
              </a:rPr>
              <a:t>n</a:t>
            </a:r>
            <a:r>
              <a:rPr b="1" i="0" lang="zh-CN" sz="2800" u="none" cap="none" strike="noStrike">
                <a:solidFill>
                  <a:schemeClr val="lt1"/>
                </a:solidFill>
                <a:latin typeface="Calibri"/>
                <a:ea typeface="Calibri"/>
                <a:cs typeface="Calibri"/>
                <a:sym typeface="Calibri"/>
              </a:rPr>
              <a:t>}与边集合E={e</a:t>
            </a:r>
            <a:r>
              <a:rPr b="1" baseline="-25000" i="0" lang="zh-CN" sz="2800" u="none" cap="none" strike="noStrike">
                <a:solidFill>
                  <a:schemeClr val="lt1"/>
                </a:solidFill>
                <a:latin typeface="Calibri"/>
                <a:ea typeface="Calibri"/>
                <a:cs typeface="Calibri"/>
                <a:sym typeface="Calibri"/>
              </a:rPr>
              <a:t>1</a:t>
            </a:r>
            <a:r>
              <a:rPr b="1" i="0" lang="zh-CN" sz="2800" u="none" cap="none" strike="noStrike">
                <a:solidFill>
                  <a:schemeClr val="lt1"/>
                </a:solidFill>
                <a:latin typeface="Calibri"/>
                <a:ea typeface="Calibri"/>
                <a:cs typeface="Calibri"/>
                <a:sym typeface="Calibri"/>
              </a:rPr>
              <a:t>, e</a:t>
            </a:r>
            <a:r>
              <a:rPr b="1" baseline="-25000" i="0" lang="zh-CN" sz="2800" u="none" cap="none" strike="noStrike">
                <a:solidFill>
                  <a:schemeClr val="lt1"/>
                </a:solidFill>
                <a:latin typeface="Calibri"/>
                <a:ea typeface="Calibri"/>
                <a:cs typeface="Calibri"/>
                <a:sym typeface="Calibri"/>
              </a:rPr>
              <a:t>2 </a:t>
            </a:r>
            <a:r>
              <a:rPr b="1" i="0" lang="zh-CN" sz="2800" u="none" cap="none" strike="noStrike">
                <a:solidFill>
                  <a:schemeClr val="lt1"/>
                </a:solidFill>
                <a:latin typeface="Calibri"/>
                <a:ea typeface="Calibri"/>
                <a:cs typeface="Calibri"/>
                <a:sym typeface="Calibri"/>
              </a:rPr>
              <a:t>,…, e</a:t>
            </a:r>
            <a:r>
              <a:rPr b="1" baseline="-25000" i="0" lang="zh-CN" sz="2800" u="none" cap="none" strike="noStrike">
                <a:solidFill>
                  <a:schemeClr val="lt1"/>
                </a:solidFill>
                <a:latin typeface="Calibri"/>
                <a:ea typeface="Calibri"/>
                <a:cs typeface="Calibri"/>
                <a:sym typeface="Calibri"/>
              </a:rPr>
              <a:t>m</a:t>
            </a:r>
            <a:r>
              <a:rPr b="1" i="0" lang="zh-CN" sz="2800" u="none" cap="none" strike="noStrike">
                <a:solidFill>
                  <a:schemeClr val="lt1"/>
                </a:solidFill>
                <a:latin typeface="Calibri"/>
                <a:ea typeface="Calibri"/>
                <a:cs typeface="Calibri"/>
                <a:sym typeface="Calibri"/>
              </a:rPr>
              <a:t>}组成，其中每条边用一对节点表示：e</a:t>
            </a:r>
            <a:r>
              <a:rPr b="1" baseline="-25000" i="0" lang="zh-CN" sz="2800" u="none" cap="none" strike="noStrike">
                <a:solidFill>
                  <a:schemeClr val="lt1"/>
                </a:solidFill>
                <a:latin typeface="Calibri"/>
                <a:ea typeface="Calibri"/>
                <a:cs typeface="Calibri"/>
                <a:sym typeface="Calibri"/>
              </a:rPr>
              <a:t>k</a:t>
            </a:r>
            <a:r>
              <a:rPr b="1" i="0" lang="zh-CN" sz="2800" u="none" cap="none" strike="noStrike">
                <a:solidFill>
                  <a:schemeClr val="lt1"/>
                </a:solidFill>
                <a:latin typeface="Calibri"/>
                <a:ea typeface="Calibri"/>
                <a:cs typeface="Calibri"/>
                <a:sym typeface="Calibri"/>
              </a:rPr>
              <a:t>=(v</a:t>
            </a:r>
            <a:r>
              <a:rPr b="1" baseline="-25000" i="0" lang="zh-CN" sz="2800" u="none" cap="none" strike="noStrike">
                <a:solidFill>
                  <a:schemeClr val="lt1"/>
                </a:solidFill>
                <a:latin typeface="Calibri"/>
                <a:ea typeface="Calibri"/>
                <a:cs typeface="Calibri"/>
                <a:sym typeface="Calibri"/>
              </a:rPr>
              <a:t>i</a:t>
            </a:r>
            <a:r>
              <a:rPr b="1" i="0" lang="zh-CN" sz="2800" u="none" cap="none" strike="noStrike">
                <a:solidFill>
                  <a:schemeClr val="lt1"/>
                </a:solidFill>
                <a:latin typeface="Calibri"/>
                <a:ea typeface="Calibri"/>
                <a:cs typeface="Calibri"/>
                <a:sym typeface="Calibri"/>
              </a:rPr>
              <a:t>, v</a:t>
            </a:r>
            <a:r>
              <a:rPr b="1" baseline="-25000" i="0" lang="zh-CN" sz="2800" u="none" cap="none" strike="noStrike">
                <a:solidFill>
                  <a:schemeClr val="lt1"/>
                </a:solidFill>
                <a:latin typeface="Calibri"/>
                <a:ea typeface="Calibri"/>
                <a:cs typeface="Calibri"/>
                <a:sym typeface="Calibri"/>
              </a:rPr>
              <a:t>j</a:t>
            </a:r>
            <a:r>
              <a:rPr b="1" i="0" lang="zh-CN" sz="2800" u="none" cap="none" strike="noStrike">
                <a:solidFill>
                  <a:schemeClr val="lt1"/>
                </a:solidFill>
                <a:latin typeface="Calibri"/>
                <a:ea typeface="Calibri"/>
                <a:cs typeface="Calibri"/>
                <a:sym typeface="Calibri"/>
              </a:rPr>
              <a:t>) (k=1, 2, …, m ) 。</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注意：</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V≠Φ，但可以：E＝Φ；</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节点也叫顶点</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例题</a:t>
            </a:r>
            <a:endParaRPr/>
          </a:p>
        </p:txBody>
      </p:sp>
      <p:sp>
        <p:nvSpPr>
          <p:cNvPr id="254" name="Google Shape;254;p34"/>
          <p:cNvSpPr txBox="1"/>
          <p:nvPr>
            <p:ph idx="1" type="body"/>
          </p:nvPr>
        </p:nvSpPr>
        <p:spPr>
          <a:xfrm>
            <a:off x="501650" y="1752600"/>
            <a:ext cx="8001000" cy="4267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3000"/>
              <a:buFont typeface="Arial"/>
              <a:buChar char="•"/>
            </a:pPr>
            <a:r>
              <a:rPr b="1" i="0" lang="zh-CN" sz="3000" u="none">
                <a:solidFill>
                  <a:schemeClr val="lt1"/>
                </a:solidFill>
                <a:latin typeface="Calibri"/>
                <a:ea typeface="Calibri"/>
                <a:cs typeface="Calibri"/>
                <a:sym typeface="Calibri"/>
              </a:rPr>
              <a:t>四个城市：v</a:t>
            </a:r>
            <a:r>
              <a:rPr b="1" baseline="-25000" i="0" lang="zh-CN" sz="3000" u="none">
                <a:solidFill>
                  <a:schemeClr val="lt1"/>
                </a:solidFill>
                <a:latin typeface="Calibri"/>
                <a:ea typeface="Calibri"/>
                <a:cs typeface="Calibri"/>
                <a:sym typeface="Calibri"/>
              </a:rPr>
              <a:t>1</a:t>
            </a:r>
            <a:r>
              <a:rPr b="1" i="0" lang="zh-CN" sz="3000" u="none">
                <a:solidFill>
                  <a:schemeClr val="lt1"/>
                </a:solidFill>
                <a:latin typeface="Calibri"/>
                <a:ea typeface="Calibri"/>
                <a:cs typeface="Calibri"/>
                <a:sym typeface="Calibri"/>
              </a:rPr>
              <a:t>、v</a:t>
            </a:r>
            <a:r>
              <a:rPr b="1" baseline="-25000" i="0" lang="zh-CN" sz="3000" u="none">
                <a:solidFill>
                  <a:schemeClr val="lt1"/>
                </a:solidFill>
                <a:latin typeface="Calibri"/>
                <a:ea typeface="Calibri"/>
                <a:cs typeface="Calibri"/>
                <a:sym typeface="Calibri"/>
              </a:rPr>
              <a:t>2</a:t>
            </a:r>
            <a:r>
              <a:rPr b="1" i="0" lang="zh-CN" sz="3000" u="none">
                <a:solidFill>
                  <a:schemeClr val="lt1"/>
                </a:solidFill>
                <a:latin typeface="Calibri"/>
                <a:ea typeface="Calibri"/>
                <a:cs typeface="Calibri"/>
                <a:sym typeface="Calibri"/>
              </a:rPr>
              <a:t>、v</a:t>
            </a:r>
            <a:r>
              <a:rPr b="1" baseline="-25000" i="0" lang="zh-CN" sz="3000" u="none">
                <a:solidFill>
                  <a:schemeClr val="lt1"/>
                </a:solidFill>
                <a:latin typeface="Calibri"/>
                <a:ea typeface="Calibri"/>
                <a:cs typeface="Calibri"/>
                <a:sym typeface="Calibri"/>
              </a:rPr>
              <a:t>3</a:t>
            </a:r>
            <a:r>
              <a:rPr b="1" i="0" lang="zh-CN" sz="3000" u="none">
                <a:solidFill>
                  <a:schemeClr val="lt1"/>
                </a:solidFill>
                <a:latin typeface="Calibri"/>
                <a:ea typeface="Calibri"/>
                <a:cs typeface="Calibri"/>
                <a:sym typeface="Calibri"/>
              </a:rPr>
              <a:t>、v</a:t>
            </a:r>
            <a:r>
              <a:rPr b="1" baseline="-25000" i="0" lang="zh-CN" sz="3000" u="none">
                <a:solidFill>
                  <a:schemeClr val="lt1"/>
                </a:solidFill>
                <a:latin typeface="Calibri"/>
                <a:ea typeface="Calibri"/>
                <a:cs typeface="Calibri"/>
                <a:sym typeface="Calibri"/>
              </a:rPr>
              <a:t>4</a:t>
            </a:r>
            <a:r>
              <a:rPr b="1" i="0" lang="zh-CN" sz="3000" u="none">
                <a:solidFill>
                  <a:schemeClr val="lt1"/>
                </a:solidFill>
                <a:latin typeface="Calibri"/>
                <a:ea typeface="Calibri"/>
                <a:cs typeface="Calibri"/>
                <a:sym typeface="Calibri"/>
              </a:rPr>
              <a:t>,  其中v</a:t>
            </a:r>
            <a:r>
              <a:rPr b="1" baseline="-25000" i="0" lang="zh-CN" sz="3000" u="none">
                <a:solidFill>
                  <a:schemeClr val="lt1"/>
                </a:solidFill>
                <a:latin typeface="Calibri"/>
                <a:ea typeface="Calibri"/>
                <a:cs typeface="Calibri"/>
                <a:sym typeface="Calibri"/>
              </a:rPr>
              <a:t>1</a:t>
            </a:r>
            <a:r>
              <a:rPr b="1" i="0" lang="zh-CN" sz="3000" u="none">
                <a:solidFill>
                  <a:schemeClr val="lt1"/>
                </a:solidFill>
                <a:latin typeface="Calibri"/>
                <a:ea typeface="Calibri"/>
                <a:cs typeface="Calibri"/>
                <a:sym typeface="Calibri"/>
              </a:rPr>
              <a:t>与v</a:t>
            </a:r>
            <a:r>
              <a:rPr b="1" baseline="-25000" i="0" lang="zh-CN" sz="3000" u="none">
                <a:solidFill>
                  <a:schemeClr val="lt1"/>
                </a:solidFill>
                <a:latin typeface="Calibri"/>
                <a:ea typeface="Calibri"/>
                <a:cs typeface="Calibri"/>
                <a:sym typeface="Calibri"/>
              </a:rPr>
              <a:t>2</a:t>
            </a:r>
            <a:r>
              <a:rPr b="1" i="0" lang="zh-CN" sz="3000" u="none">
                <a:solidFill>
                  <a:schemeClr val="lt1"/>
                </a:solidFill>
                <a:latin typeface="Calibri"/>
                <a:ea typeface="Calibri"/>
                <a:cs typeface="Calibri"/>
                <a:sym typeface="Calibri"/>
              </a:rPr>
              <a:t>间，v</a:t>
            </a:r>
            <a:r>
              <a:rPr b="1" baseline="-25000" i="0" lang="zh-CN" sz="3000" u="none">
                <a:solidFill>
                  <a:schemeClr val="lt1"/>
                </a:solidFill>
                <a:latin typeface="Calibri"/>
                <a:ea typeface="Calibri"/>
                <a:cs typeface="Calibri"/>
                <a:sym typeface="Calibri"/>
              </a:rPr>
              <a:t>1</a:t>
            </a:r>
            <a:r>
              <a:rPr b="1" i="0" lang="zh-CN" sz="3000" u="none">
                <a:solidFill>
                  <a:schemeClr val="lt1"/>
                </a:solidFill>
                <a:latin typeface="Calibri"/>
                <a:ea typeface="Calibri"/>
                <a:cs typeface="Calibri"/>
                <a:sym typeface="Calibri"/>
              </a:rPr>
              <a:t>与v</a:t>
            </a:r>
            <a:r>
              <a:rPr b="1" baseline="-25000" i="0" lang="zh-CN" sz="3000" u="none">
                <a:solidFill>
                  <a:schemeClr val="lt1"/>
                </a:solidFill>
                <a:latin typeface="Calibri"/>
                <a:ea typeface="Calibri"/>
                <a:cs typeface="Calibri"/>
                <a:sym typeface="Calibri"/>
              </a:rPr>
              <a:t>4</a:t>
            </a:r>
            <a:r>
              <a:rPr b="1" i="0" lang="zh-CN" sz="3000" u="none">
                <a:solidFill>
                  <a:schemeClr val="lt1"/>
                </a:solidFill>
                <a:latin typeface="Calibri"/>
                <a:ea typeface="Calibri"/>
                <a:cs typeface="Calibri"/>
                <a:sym typeface="Calibri"/>
              </a:rPr>
              <a:t>间，v</a:t>
            </a:r>
            <a:r>
              <a:rPr b="1" baseline="-25000" i="0" lang="zh-CN" sz="3000" u="none">
                <a:solidFill>
                  <a:schemeClr val="lt1"/>
                </a:solidFill>
                <a:latin typeface="Calibri"/>
                <a:ea typeface="Calibri"/>
                <a:cs typeface="Calibri"/>
                <a:sym typeface="Calibri"/>
              </a:rPr>
              <a:t>2</a:t>
            </a:r>
            <a:r>
              <a:rPr b="1" i="0" lang="zh-CN" sz="3000" u="none">
                <a:solidFill>
                  <a:schemeClr val="lt1"/>
                </a:solidFill>
                <a:latin typeface="Calibri"/>
                <a:ea typeface="Calibri"/>
                <a:cs typeface="Calibri"/>
                <a:sym typeface="Calibri"/>
              </a:rPr>
              <a:t>与v</a:t>
            </a:r>
            <a:r>
              <a:rPr b="1" baseline="-25000" i="0" lang="zh-CN" sz="3000" u="none">
                <a:solidFill>
                  <a:schemeClr val="lt1"/>
                </a:solidFill>
                <a:latin typeface="Calibri"/>
                <a:ea typeface="Calibri"/>
                <a:cs typeface="Calibri"/>
                <a:sym typeface="Calibri"/>
              </a:rPr>
              <a:t>3</a:t>
            </a:r>
            <a:r>
              <a:rPr b="1" i="0" lang="zh-CN" sz="3000" u="none">
                <a:solidFill>
                  <a:schemeClr val="lt1"/>
                </a:solidFill>
                <a:latin typeface="Calibri"/>
                <a:ea typeface="Calibri"/>
                <a:cs typeface="Calibri"/>
                <a:sym typeface="Calibri"/>
              </a:rPr>
              <a:t>间有直达高速公路相连，写出其集合并画出此图。</a:t>
            </a:r>
            <a:endParaRPr/>
          </a:p>
          <a:p>
            <a:pPr indent="-342900" lvl="0" marL="342900" marR="0" rtl="0" algn="l">
              <a:lnSpc>
                <a:spcPct val="90000"/>
              </a:lnSpc>
              <a:spcBef>
                <a:spcPts val="600"/>
              </a:spcBef>
              <a:spcAft>
                <a:spcPts val="0"/>
              </a:spcAft>
              <a:buClr>
                <a:schemeClr val="lt1"/>
              </a:buClr>
              <a:buSzPts val="3000"/>
              <a:buFont typeface="Arial"/>
              <a:buChar char="•"/>
            </a:pPr>
            <a:r>
              <a:rPr b="1" i="0" lang="zh-CN" sz="3000" u="none">
                <a:solidFill>
                  <a:schemeClr val="lt1"/>
                </a:solidFill>
                <a:latin typeface="Calibri"/>
                <a:ea typeface="Calibri"/>
                <a:cs typeface="Calibri"/>
                <a:sym typeface="Calibri"/>
              </a:rPr>
              <a:t>G =〈V，E〉</a:t>
            </a:r>
            <a:endParaRPr/>
          </a:p>
          <a:p>
            <a:pPr indent="-285750" lvl="1" marL="742950" marR="0" rtl="0" algn="l">
              <a:lnSpc>
                <a:spcPct val="90000"/>
              </a:lnSpc>
              <a:spcBef>
                <a:spcPts val="520"/>
              </a:spcBef>
              <a:spcAft>
                <a:spcPts val="0"/>
              </a:spcAft>
              <a:buClr>
                <a:schemeClr val="lt1"/>
              </a:buClr>
              <a:buSzPts val="2600"/>
              <a:buFont typeface="Arial"/>
              <a:buChar char="–"/>
            </a:pPr>
            <a:r>
              <a:rPr b="1" i="0" lang="zh-CN" sz="2600" u="none" cap="none" strike="noStrike">
                <a:solidFill>
                  <a:schemeClr val="lt1"/>
                </a:solidFill>
                <a:latin typeface="Calibri"/>
                <a:ea typeface="Calibri"/>
                <a:cs typeface="Calibri"/>
                <a:sym typeface="Calibri"/>
              </a:rPr>
              <a:t>V = (v</a:t>
            </a:r>
            <a:r>
              <a:rPr b="1" baseline="-25000" i="0" lang="zh-CN" sz="2600" u="none" cap="none" strike="noStrike">
                <a:solidFill>
                  <a:schemeClr val="lt1"/>
                </a:solidFill>
                <a:latin typeface="Calibri"/>
                <a:ea typeface="Calibri"/>
                <a:cs typeface="Calibri"/>
                <a:sym typeface="Calibri"/>
              </a:rPr>
              <a:t>1, </a:t>
            </a:r>
            <a:r>
              <a:rPr b="1" i="0" lang="zh-CN" sz="2600" u="none" cap="none" strike="noStrike">
                <a:solidFill>
                  <a:schemeClr val="lt1"/>
                </a:solidFill>
                <a:latin typeface="Calibri"/>
                <a:ea typeface="Calibri"/>
                <a:cs typeface="Calibri"/>
                <a:sym typeface="Calibri"/>
              </a:rPr>
              <a:t>v</a:t>
            </a:r>
            <a:r>
              <a:rPr b="1" baseline="-25000" i="0" lang="zh-CN" sz="2600" u="none" cap="none" strike="noStrike">
                <a:solidFill>
                  <a:schemeClr val="lt1"/>
                </a:solidFill>
                <a:latin typeface="Calibri"/>
                <a:ea typeface="Calibri"/>
                <a:cs typeface="Calibri"/>
                <a:sym typeface="Calibri"/>
              </a:rPr>
              <a:t>2, </a:t>
            </a:r>
            <a:r>
              <a:rPr b="1" i="0" lang="zh-CN" sz="2600" u="none" cap="none" strike="noStrike">
                <a:solidFill>
                  <a:schemeClr val="lt1"/>
                </a:solidFill>
                <a:latin typeface="Calibri"/>
                <a:ea typeface="Calibri"/>
                <a:cs typeface="Calibri"/>
                <a:sym typeface="Calibri"/>
              </a:rPr>
              <a:t>v</a:t>
            </a:r>
            <a:r>
              <a:rPr b="1" baseline="-25000" i="0" lang="zh-CN" sz="2600" u="none" cap="none" strike="noStrike">
                <a:solidFill>
                  <a:schemeClr val="lt1"/>
                </a:solidFill>
                <a:latin typeface="Calibri"/>
                <a:ea typeface="Calibri"/>
                <a:cs typeface="Calibri"/>
                <a:sym typeface="Calibri"/>
              </a:rPr>
              <a:t>3, </a:t>
            </a:r>
            <a:r>
              <a:rPr b="1" i="0" lang="zh-CN" sz="2600" u="none" cap="none" strike="noStrike">
                <a:solidFill>
                  <a:schemeClr val="lt1"/>
                </a:solidFill>
                <a:latin typeface="Calibri"/>
                <a:ea typeface="Calibri"/>
                <a:cs typeface="Calibri"/>
                <a:sym typeface="Calibri"/>
              </a:rPr>
              <a:t>v</a:t>
            </a:r>
            <a:r>
              <a:rPr b="1" baseline="-25000" i="0" lang="zh-CN" sz="2600" u="none" cap="none" strike="noStrike">
                <a:solidFill>
                  <a:schemeClr val="lt1"/>
                </a:solidFill>
                <a:latin typeface="Calibri"/>
                <a:ea typeface="Calibri"/>
                <a:cs typeface="Calibri"/>
                <a:sym typeface="Calibri"/>
              </a:rPr>
              <a:t>4</a:t>
            </a:r>
            <a:r>
              <a:rPr b="1" i="0" lang="zh-CN" sz="2600" u="none" cap="none" strike="noStrike">
                <a:solidFill>
                  <a:schemeClr val="lt1"/>
                </a:solidFill>
                <a:latin typeface="Calibri"/>
                <a:ea typeface="Calibri"/>
                <a:cs typeface="Calibri"/>
                <a:sym typeface="Calibri"/>
              </a:rPr>
              <a:t>) ，</a:t>
            </a:r>
            <a:endParaRPr/>
          </a:p>
          <a:p>
            <a:pPr indent="-285750" lvl="1" marL="742950" marR="0" rtl="0" algn="l">
              <a:lnSpc>
                <a:spcPct val="90000"/>
              </a:lnSpc>
              <a:spcBef>
                <a:spcPts val="520"/>
              </a:spcBef>
              <a:spcAft>
                <a:spcPts val="0"/>
              </a:spcAft>
              <a:buClr>
                <a:schemeClr val="lt1"/>
              </a:buClr>
              <a:buSzPts val="2600"/>
              <a:buFont typeface="Arial"/>
              <a:buChar char="–"/>
            </a:pPr>
            <a:r>
              <a:rPr b="1" i="0" lang="zh-CN" sz="2600" u="none" cap="none" strike="noStrike">
                <a:solidFill>
                  <a:schemeClr val="lt1"/>
                </a:solidFill>
                <a:latin typeface="Calibri"/>
                <a:ea typeface="Calibri"/>
                <a:cs typeface="Calibri"/>
                <a:sym typeface="Calibri"/>
              </a:rPr>
              <a:t>E = (e</a:t>
            </a:r>
            <a:r>
              <a:rPr b="1" baseline="-25000" i="0" lang="zh-CN" sz="2600" u="none" cap="none" strike="noStrike">
                <a:solidFill>
                  <a:schemeClr val="lt1"/>
                </a:solidFill>
                <a:latin typeface="Calibri"/>
                <a:ea typeface="Calibri"/>
                <a:cs typeface="Calibri"/>
                <a:sym typeface="Calibri"/>
              </a:rPr>
              <a:t>1, </a:t>
            </a:r>
            <a:r>
              <a:rPr b="1" i="0" lang="zh-CN" sz="2600" u="none" cap="none" strike="noStrike">
                <a:solidFill>
                  <a:schemeClr val="lt1"/>
                </a:solidFill>
                <a:latin typeface="Calibri"/>
                <a:ea typeface="Calibri"/>
                <a:cs typeface="Calibri"/>
                <a:sym typeface="Calibri"/>
              </a:rPr>
              <a:t>e</a:t>
            </a:r>
            <a:r>
              <a:rPr b="1" baseline="-25000" i="0" lang="zh-CN" sz="2600" u="none" cap="none" strike="noStrike">
                <a:solidFill>
                  <a:schemeClr val="lt1"/>
                </a:solidFill>
                <a:latin typeface="Calibri"/>
                <a:ea typeface="Calibri"/>
                <a:cs typeface="Calibri"/>
                <a:sym typeface="Calibri"/>
              </a:rPr>
              <a:t>2, </a:t>
            </a:r>
            <a:r>
              <a:rPr b="1" i="0" lang="zh-CN" sz="2600" u="none" cap="none" strike="noStrike">
                <a:solidFill>
                  <a:schemeClr val="lt1"/>
                </a:solidFill>
                <a:latin typeface="Calibri"/>
                <a:ea typeface="Calibri"/>
                <a:cs typeface="Calibri"/>
                <a:sym typeface="Calibri"/>
              </a:rPr>
              <a:t>e</a:t>
            </a:r>
            <a:r>
              <a:rPr b="1" baseline="-25000" i="0" lang="zh-CN" sz="2600" u="none" cap="none" strike="noStrike">
                <a:solidFill>
                  <a:schemeClr val="lt1"/>
                </a:solidFill>
                <a:latin typeface="Calibri"/>
                <a:ea typeface="Calibri"/>
                <a:cs typeface="Calibri"/>
                <a:sym typeface="Calibri"/>
              </a:rPr>
              <a:t>3</a:t>
            </a:r>
            <a:r>
              <a:rPr b="1" i="0" lang="zh-CN" sz="2600" u="none" cap="none" strike="noStrike">
                <a:solidFill>
                  <a:schemeClr val="lt1"/>
                </a:solidFill>
                <a:latin typeface="Calibri"/>
                <a:ea typeface="Calibri"/>
                <a:cs typeface="Calibri"/>
                <a:sym typeface="Calibri"/>
              </a:rPr>
              <a:t>)</a:t>
            </a:r>
            <a:endParaRPr/>
          </a:p>
          <a:p>
            <a:pPr indent="-228600" lvl="2" marL="1143000" marR="0" rtl="0" algn="l">
              <a:lnSpc>
                <a:spcPct val="90000"/>
              </a:lnSpc>
              <a:spcBef>
                <a:spcPts val="440"/>
              </a:spcBef>
              <a:spcAft>
                <a:spcPts val="0"/>
              </a:spcAft>
              <a:buClr>
                <a:schemeClr val="lt1"/>
              </a:buClr>
              <a:buSzPts val="2200"/>
              <a:buFont typeface="Arial"/>
              <a:buChar char="•"/>
            </a:pPr>
            <a:r>
              <a:rPr b="1" i="0" lang="zh-CN" sz="2200" u="none" cap="none" strike="noStrike">
                <a:solidFill>
                  <a:schemeClr val="lt1"/>
                </a:solidFill>
                <a:latin typeface="Calibri"/>
                <a:ea typeface="Calibri"/>
                <a:cs typeface="Calibri"/>
                <a:sym typeface="Calibri"/>
              </a:rPr>
              <a:t>e</a:t>
            </a:r>
            <a:r>
              <a:rPr b="1" baseline="-25000" i="0" lang="zh-CN" sz="2200" u="none" cap="none" strike="noStrike">
                <a:solidFill>
                  <a:schemeClr val="lt1"/>
                </a:solidFill>
                <a:latin typeface="Calibri"/>
                <a:ea typeface="Calibri"/>
                <a:cs typeface="Calibri"/>
                <a:sym typeface="Calibri"/>
              </a:rPr>
              <a:t>1</a:t>
            </a:r>
            <a:r>
              <a:rPr b="1" i="0" lang="zh-CN" sz="2200" u="none" cap="none" strike="noStrike">
                <a:solidFill>
                  <a:schemeClr val="lt1"/>
                </a:solidFill>
                <a:latin typeface="Calibri"/>
                <a:ea typeface="Calibri"/>
                <a:cs typeface="Calibri"/>
                <a:sym typeface="Calibri"/>
              </a:rPr>
              <a:t>= (v</a:t>
            </a:r>
            <a:r>
              <a:rPr b="1" baseline="-25000" i="0" lang="zh-CN" sz="2200" u="none" cap="none" strike="noStrike">
                <a:solidFill>
                  <a:schemeClr val="lt1"/>
                </a:solidFill>
                <a:latin typeface="Calibri"/>
                <a:ea typeface="Calibri"/>
                <a:cs typeface="Calibri"/>
                <a:sym typeface="Calibri"/>
              </a:rPr>
              <a:t>1</a:t>
            </a:r>
            <a:r>
              <a:rPr b="1" i="0" lang="zh-CN" sz="2200" u="none" cap="none" strike="noStrike">
                <a:solidFill>
                  <a:schemeClr val="lt1"/>
                </a:solidFill>
                <a:latin typeface="Calibri"/>
                <a:ea typeface="Calibri"/>
                <a:cs typeface="Calibri"/>
                <a:sym typeface="Calibri"/>
              </a:rPr>
              <a:t>, v</a:t>
            </a:r>
            <a:r>
              <a:rPr b="1" baseline="-25000" i="0" lang="zh-CN" sz="2200" u="none" cap="none" strike="noStrike">
                <a:solidFill>
                  <a:schemeClr val="lt1"/>
                </a:solidFill>
                <a:latin typeface="Calibri"/>
                <a:ea typeface="Calibri"/>
                <a:cs typeface="Calibri"/>
                <a:sym typeface="Calibri"/>
              </a:rPr>
              <a:t>2</a:t>
            </a:r>
            <a:r>
              <a:rPr b="1" i="0" lang="zh-CN" sz="2200" u="none" cap="none" strike="noStrike">
                <a:solidFill>
                  <a:schemeClr val="lt1"/>
                </a:solidFill>
                <a:latin typeface="Calibri"/>
                <a:ea typeface="Calibri"/>
                <a:cs typeface="Calibri"/>
                <a:sym typeface="Calibri"/>
              </a:rPr>
              <a:t>)，</a:t>
            </a:r>
            <a:endParaRPr/>
          </a:p>
          <a:p>
            <a:pPr indent="-228600" lvl="2" marL="1143000" marR="0" rtl="0" algn="l">
              <a:lnSpc>
                <a:spcPct val="90000"/>
              </a:lnSpc>
              <a:spcBef>
                <a:spcPts val="440"/>
              </a:spcBef>
              <a:spcAft>
                <a:spcPts val="0"/>
              </a:spcAft>
              <a:buClr>
                <a:schemeClr val="lt1"/>
              </a:buClr>
              <a:buSzPts val="2200"/>
              <a:buFont typeface="Arial"/>
              <a:buChar char="•"/>
            </a:pPr>
            <a:r>
              <a:rPr b="1" i="0" lang="zh-CN" sz="2200" u="none" cap="none" strike="noStrike">
                <a:solidFill>
                  <a:schemeClr val="lt1"/>
                </a:solidFill>
                <a:latin typeface="Calibri"/>
                <a:ea typeface="Calibri"/>
                <a:cs typeface="Calibri"/>
                <a:sym typeface="Calibri"/>
              </a:rPr>
              <a:t>e</a:t>
            </a:r>
            <a:r>
              <a:rPr b="1" baseline="-25000" i="0" lang="zh-CN" sz="2200" u="none" cap="none" strike="noStrike">
                <a:solidFill>
                  <a:schemeClr val="lt1"/>
                </a:solidFill>
                <a:latin typeface="Calibri"/>
                <a:ea typeface="Calibri"/>
                <a:cs typeface="Calibri"/>
                <a:sym typeface="Calibri"/>
              </a:rPr>
              <a:t>2</a:t>
            </a:r>
            <a:r>
              <a:rPr b="1" i="0" lang="zh-CN" sz="2200" u="none" cap="none" strike="noStrike">
                <a:solidFill>
                  <a:schemeClr val="lt1"/>
                </a:solidFill>
                <a:latin typeface="Calibri"/>
                <a:ea typeface="Calibri"/>
                <a:cs typeface="Calibri"/>
                <a:sym typeface="Calibri"/>
              </a:rPr>
              <a:t>= (v</a:t>
            </a:r>
            <a:r>
              <a:rPr b="1" baseline="-25000" i="0" lang="zh-CN" sz="2200" u="none" cap="none" strike="noStrike">
                <a:solidFill>
                  <a:schemeClr val="lt1"/>
                </a:solidFill>
                <a:latin typeface="Calibri"/>
                <a:ea typeface="Calibri"/>
                <a:cs typeface="Calibri"/>
                <a:sym typeface="Calibri"/>
              </a:rPr>
              <a:t>1</a:t>
            </a:r>
            <a:r>
              <a:rPr b="1" i="0" lang="zh-CN" sz="2200" u="none" cap="none" strike="noStrike">
                <a:solidFill>
                  <a:schemeClr val="lt1"/>
                </a:solidFill>
                <a:latin typeface="Calibri"/>
                <a:ea typeface="Calibri"/>
                <a:cs typeface="Calibri"/>
                <a:sym typeface="Calibri"/>
              </a:rPr>
              <a:t>, v</a:t>
            </a:r>
            <a:r>
              <a:rPr b="1" baseline="-25000" i="0" lang="zh-CN" sz="2200" u="none" cap="none" strike="noStrike">
                <a:solidFill>
                  <a:schemeClr val="lt1"/>
                </a:solidFill>
                <a:latin typeface="Calibri"/>
                <a:ea typeface="Calibri"/>
                <a:cs typeface="Calibri"/>
                <a:sym typeface="Calibri"/>
              </a:rPr>
              <a:t>4</a:t>
            </a:r>
            <a:r>
              <a:rPr b="1" i="0" lang="zh-CN" sz="2200" u="none" cap="none" strike="noStrike">
                <a:solidFill>
                  <a:schemeClr val="lt1"/>
                </a:solidFill>
                <a:latin typeface="Calibri"/>
                <a:ea typeface="Calibri"/>
                <a:cs typeface="Calibri"/>
                <a:sym typeface="Calibri"/>
              </a:rPr>
              <a:t>) ，</a:t>
            </a:r>
            <a:endParaRPr/>
          </a:p>
          <a:p>
            <a:pPr indent="-228600" lvl="2" marL="1143000" marR="0" rtl="0" algn="l">
              <a:lnSpc>
                <a:spcPct val="90000"/>
              </a:lnSpc>
              <a:spcBef>
                <a:spcPts val="440"/>
              </a:spcBef>
              <a:spcAft>
                <a:spcPts val="0"/>
              </a:spcAft>
              <a:buClr>
                <a:schemeClr val="lt1"/>
              </a:buClr>
              <a:buSzPts val="2200"/>
              <a:buFont typeface="Arial"/>
              <a:buChar char="•"/>
            </a:pPr>
            <a:r>
              <a:rPr b="1" i="0" lang="zh-CN" sz="2200" u="none" cap="none" strike="noStrike">
                <a:solidFill>
                  <a:schemeClr val="lt1"/>
                </a:solidFill>
                <a:latin typeface="Calibri"/>
                <a:ea typeface="Calibri"/>
                <a:cs typeface="Calibri"/>
                <a:sym typeface="Calibri"/>
              </a:rPr>
              <a:t>e</a:t>
            </a:r>
            <a:r>
              <a:rPr b="1" baseline="-25000" i="0" lang="zh-CN" sz="2200" u="none" cap="none" strike="noStrike">
                <a:solidFill>
                  <a:schemeClr val="lt1"/>
                </a:solidFill>
                <a:latin typeface="Calibri"/>
                <a:ea typeface="Calibri"/>
                <a:cs typeface="Calibri"/>
                <a:sym typeface="Calibri"/>
              </a:rPr>
              <a:t>3</a:t>
            </a:r>
            <a:r>
              <a:rPr b="1" i="0" lang="zh-CN" sz="2200" u="none" cap="none" strike="noStrike">
                <a:solidFill>
                  <a:schemeClr val="lt1"/>
                </a:solidFill>
                <a:latin typeface="Calibri"/>
                <a:ea typeface="Calibri"/>
                <a:cs typeface="Calibri"/>
                <a:sym typeface="Calibri"/>
              </a:rPr>
              <a:t> = (v</a:t>
            </a:r>
            <a:r>
              <a:rPr b="1" baseline="-25000" i="0" lang="zh-CN" sz="2200" u="none" cap="none" strike="noStrike">
                <a:solidFill>
                  <a:schemeClr val="lt1"/>
                </a:solidFill>
                <a:latin typeface="Calibri"/>
                <a:ea typeface="Calibri"/>
                <a:cs typeface="Calibri"/>
                <a:sym typeface="Calibri"/>
              </a:rPr>
              <a:t>2</a:t>
            </a:r>
            <a:r>
              <a:rPr b="1" i="0" lang="zh-CN" sz="2200" u="none" cap="none" strike="noStrike">
                <a:solidFill>
                  <a:schemeClr val="lt1"/>
                </a:solidFill>
                <a:latin typeface="Calibri"/>
                <a:ea typeface="Calibri"/>
                <a:cs typeface="Calibri"/>
                <a:sym typeface="Calibri"/>
              </a:rPr>
              <a:t>, v</a:t>
            </a:r>
            <a:r>
              <a:rPr b="1" baseline="-25000" i="0" lang="zh-CN" sz="2200" u="none" cap="none" strike="noStrike">
                <a:solidFill>
                  <a:schemeClr val="lt1"/>
                </a:solidFill>
                <a:latin typeface="Calibri"/>
                <a:ea typeface="Calibri"/>
                <a:cs typeface="Calibri"/>
                <a:sym typeface="Calibri"/>
              </a:rPr>
              <a:t>3</a:t>
            </a:r>
            <a:r>
              <a:rPr b="1" i="0" lang="zh-CN" sz="2200" u="none" cap="none" strike="noStrike">
                <a:solidFill>
                  <a:schemeClr val="lt1"/>
                </a:solidFill>
                <a:latin typeface="Calibri"/>
                <a:ea typeface="Calibri"/>
                <a:cs typeface="Calibri"/>
                <a:sym typeface="Calibri"/>
              </a:rPr>
              <a:t>) </a:t>
            </a:r>
            <a:endParaRPr/>
          </a:p>
          <a:p>
            <a:pPr indent="-342900" lvl="0" marL="342900" marR="0" rtl="0" algn="l">
              <a:lnSpc>
                <a:spcPct val="90000"/>
              </a:lnSpc>
              <a:spcBef>
                <a:spcPts val="600"/>
              </a:spcBef>
              <a:spcAft>
                <a:spcPts val="0"/>
              </a:spcAft>
              <a:buClr>
                <a:schemeClr val="lt1"/>
              </a:buClr>
              <a:buSzPts val="3000"/>
              <a:buFont typeface="Arial"/>
              <a:buChar char="•"/>
            </a:pPr>
            <a:r>
              <a:rPr b="1" i="0" lang="zh-CN" sz="3000" u="none">
                <a:solidFill>
                  <a:schemeClr val="lt1"/>
                </a:solidFill>
                <a:latin typeface="Calibri"/>
                <a:ea typeface="Calibri"/>
                <a:cs typeface="Calibri"/>
                <a:sym typeface="Calibri"/>
              </a:rPr>
              <a:t>注意图与几何形状无关。</a:t>
            </a:r>
            <a:endParaRPr/>
          </a:p>
        </p:txBody>
      </p:sp>
      <p:sp>
        <p:nvSpPr>
          <p:cNvPr id="255" name="Google Shape;255;p34"/>
          <p:cNvSpPr/>
          <p:nvPr/>
        </p:nvSpPr>
        <p:spPr>
          <a:xfrm>
            <a:off x="6132512" y="3279775"/>
            <a:ext cx="76200" cy="76200"/>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6" name="Google Shape;256;p34"/>
          <p:cNvSpPr/>
          <p:nvPr/>
        </p:nvSpPr>
        <p:spPr>
          <a:xfrm>
            <a:off x="8077200" y="3351212"/>
            <a:ext cx="76200" cy="76200"/>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7" name="Google Shape;257;p34"/>
          <p:cNvSpPr/>
          <p:nvPr/>
        </p:nvSpPr>
        <p:spPr>
          <a:xfrm>
            <a:off x="6132512" y="4575175"/>
            <a:ext cx="76200" cy="76200"/>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8" name="Google Shape;258;p34"/>
          <p:cNvSpPr/>
          <p:nvPr/>
        </p:nvSpPr>
        <p:spPr>
          <a:xfrm>
            <a:off x="8077200" y="4648200"/>
            <a:ext cx="76200" cy="76200"/>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9" name="Google Shape;259;p34"/>
          <p:cNvSpPr/>
          <p:nvPr/>
        </p:nvSpPr>
        <p:spPr>
          <a:xfrm>
            <a:off x="6132512" y="3279775"/>
            <a:ext cx="76200" cy="76200"/>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0" name="Google Shape;260;p34"/>
          <p:cNvSpPr/>
          <p:nvPr/>
        </p:nvSpPr>
        <p:spPr>
          <a:xfrm>
            <a:off x="6324600" y="5151437"/>
            <a:ext cx="71437" cy="73025"/>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1" name="Google Shape;261;p34"/>
          <p:cNvSpPr/>
          <p:nvPr/>
        </p:nvSpPr>
        <p:spPr>
          <a:xfrm>
            <a:off x="7764462" y="5080000"/>
            <a:ext cx="73025"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2" name="Google Shape;262;p34"/>
          <p:cNvSpPr/>
          <p:nvPr/>
        </p:nvSpPr>
        <p:spPr>
          <a:xfrm>
            <a:off x="6324600" y="5872162"/>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3" name="Google Shape;263;p34"/>
          <p:cNvSpPr/>
          <p:nvPr/>
        </p:nvSpPr>
        <p:spPr>
          <a:xfrm>
            <a:off x="7764462" y="5872162"/>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264" name="Google Shape;264;p34"/>
          <p:cNvCxnSpPr/>
          <p:nvPr/>
        </p:nvCxnSpPr>
        <p:spPr>
          <a:xfrm>
            <a:off x="6400800" y="5181600"/>
            <a:ext cx="1368425" cy="0"/>
          </a:xfrm>
          <a:prstGeom prst="straightConnector1">
            <a:avLst/>
          </a:prstGeom>
          <a:noFill/>
          <a:ln cap="flat" cmpd="sng" w="38100">
            <a:solidFill>
              <a:schemeClr val="lt1"/>
            </a:solidFill>
            <a:prstDash val="solid"/>
            <a:miter lim="8000"/>
            <a:headEnd len="sm" w="sm" type="none"/>
            <a:tailEnd len="sm" w="sm" type="none"/>
          </a:ln>
        </p:spPr>
      </p:cxnSp>
      <p:cxnSp>
        <p:nvCxnSpPr>
          <p:cNvPr id="265" name="Google Shape;265;p34"/>
          <p:cNvCxnSpPr/>
          <p:nvPr/>
        </p:nvCxnSpPr>
        <p:spPr>
          <a:xfrm>
            <a:off x="6400800" y="5181600"/>
            <a:ext cx="0" cy="719137"/>
          </a:xfrm>
          <a:prstGeom prst="straightConnector1">
            <a:avLst/>
          </a:prstGeom>
          <a:noFill/>
          <a:ln cap="flat" cmpd="sng" w="38100">
            <a:solidFill>
              <a:schemeClr val="lt1"/>
            </a:solidFill>
            <a:prstDash val="solid"/>
            <a:miter lim="8000"/>
            <a:headEnd len="sm" w="sm" type="none"/>
            <a:tailEnd len="sm" w="sm" type="none"/>
          </a:ln>
        </p:spPr>
      </p:cxnSp>
      <p:cxnSp>
        <p:nvCxnSpPr>
          <p:cNvPr id="266" name="Google Shape;266;p34"/>
          <p:cNvCxnSpPr/>
          <p:nvPr/>
        </p:nvCxnSpPr>
        <p:spPr>
          <a:xfrm>
            <a:off x="7772400" y="5181600"/>
            <a:ext cx="0" cy="720725"/>
          </a:xfrm>
          <a:prstGeom prst="straightConnector1">
            <a:avLst/>
          </a:prstGeom>
          <a:noFill/>
          <a:ln cap="flat" cmpd="sng" w="38100">
            <a:solidFill>
              <a:schemeClr val="lt1"/>
            </a:solidFill>
            <a:prstDash val="solid"/>
            <a:miter lim="8000"/>
            <a:headEnd len="sm" w="sm" type="none"/>
            <a:tailEnd len="sm" w="sm" type="none"/>
          </a:ln>
        </p:spPr>
      </p:cxnSp>
      <p:sp>
        <p:nvSpPr>
          <p:cNvPr id="267" name="Google Shape;267;p34"/>
          <p:cNvSpPr txBox="1"/>
          <p:nvPr/>
        </p:nvSpPr>
        <p:spPr>
          <a:xfrm>
            <a:off x="5638800" y="29718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1</a:t>
            </a:r>
            <a:endParaRPr/>
          </a:p>
        </p:txBody>
      </p:sp>
      <p:sp>
        <p:nvSpPr>
          <p:cNvPr id="268" name="Google Shape;268;p34"/>
          <p:cNvSpPr txBox="1"/>
          <p:nvPr/>
        </p:nvSpPr>
        <p:spPr>
          <a:xfrm>
            <a:off x="8153400" y="30480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2</a:t>
            </a:r>
            <a:endParaRPr/>
          </a:p>
        </p:txBody>
      </p:sp>
      <p:sp>
        <p:nvSpPr>
          <p:cNvPr id="269" name="Google Shape;269;p34"/>
          <p:cNvSpPr txBox="1"/>
          <p:nvPr/>
        </p:nvSpPr>
        <p:spPr>
          <a:xfrm>
            <a:off x="5638800" y="43434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3</a:t>
            </a:r>
            <a:endParaRPr/>
          </a:p>
        </p:txBody>
      </p:sp>
      <p:sp>
        <p:nvSpPr>
          <p:cNvPr id="270" name="Google Shape;270;p34"/>
          <p:cNvSpPr txBox="1"/>
          <p:nvPr/>
        </p:nvSpPr>
        <p:spPr>
          <a:xfrm>
            <a:off x="8159750" y="44196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4</a:t>
            </a:r>
            <a:endParaRPr/>
          </a:p>
        </p:txBody>
      </p:sp>
      <p:sp>
        <p:nvSpPr>
          <p:cNvPr id="271" name="Google Shape;271;p34"/>
          <p:cNvSpPr txBox="1"/>
          <p:nvPr/>
        </p:nvSpPr>
        <p:spPr>
          <a:xfrm>
            <a:off x="5715000" y="49530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1</a:t>
            </a:r>
            <a:endParaRPr/>
          </a:p>
        </p:txBody>
      </p:sp>
      <p:sp>
        <p:nvSpPr>
          <p:cNvPr id="272" name="Google Shape;272;p34"/>
          <p:cNvSpPr txBox="1"/>
          <p:nvPr/>
        </p:nvSpPr>
        <p:spPr>
          <a:xfrm>
            <a:off x="7924800" y="49530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2</a:t>
            </a:r>
            <a:endParaRPr/>
          </a:p>
        </p:txBody>
      </p:sp>
      <p:sp>
        <p:nvSpPr>
          <p:cNvPr id="273" name="Google Shape;273;p34"/>
          <p:cNvSpPr txBox="1"/>
          <p:nvPr/>
        </p:nvSpPr>
        <p:spPr>
          <a:xfrm>
            <a:off x="7924800" y="56388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3</a:t>
            </a:r>
            <a:endParaRPr/>
          </a:p>
        </p:txBody>
      </p:sp>
      <p:sp>
        <p:nvSpPr>
          <p:cNvPr id="274" name="Google Shape;274;p34"/>
          <p:cNvSpPr txBox="1"/>
          <p:nvPr/>
        </p:nvSpPr>
        <p:spPr>
          <a:xfrm>
            <a:off x="5715000" y="5638800"/>
            <a:ext cx="52705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v</a:t>
            </a:r>
            <a:r>
              <a:rPr b="1" baseline="-25000" i="0" lang="zh-CN" sz="2400" u="none">
                <a:solidFill>
                  <a:schemeClr val="lt1"/>
                </a:solidFill>
                <a:latin typeface="Verdana"/>
                <a:ea typeface="Verdana"/>
                <a:cs typeface="Verdana"/>
                <a:sym typeface="Verdana"/>
              </a:rPr>
              <a:t>4</a:t>
            </a:r>
            <a:endParaRPr/>
          </a:p>
        </p:txBody>
      </p:sp>
      <p:cxnSp>
        <p:nvCxnSpPr>
          <p:cNvPr id="275" name="Google Shape;275;p34"/>
          <p:cNvCxnSpPr/>
          <p:nvPr/>
        </p:nvCxnSpPr>
        <p:spPr>
          <a:xfrm>
            <a:off x="6172200" y="3352800"/>
            <a:ext cx="1981200" cy="0"/>
          </a:xfrm>
          <a:prstGeom prst="straightConnector1">
            <a:avLst/>
          </a:prstGeom>
          <a:noFill/>
          <a:ln cap="flat" cmpd="sng" w="9525">
            <a:solidFill>
              <a:schemeClr val="lt1"/>
            </a:solidFill>
            <a:prstDash val="solid"/>
            <a:miter lim="8000"/>
            <a:headEnd len="sm" w="sm" type="none"/>
            <a:tailEnd len="sm" w="sm" type="none"/>
          </a:ln>
        </p:spPr>
      </p:cxnSp>
      <p:cxnSp>
        <p:nvCxnSpPr>
          <p:cNvPr id="276" name="Google Shape;276;p34"/>
          <p:cNvCxnSpPr/>
          <p:nvPr/>
        </p:nvCxnSpPr>
        <p:spPr>
          <a:xfrm flipH="1">
            <a:off x="6172200" y="3352800"/>
            <a:ext cx="1981200" cy="1295400"/>
          </a:xfrm>
          <a:prstGeom prst="straightConnector1">
            <a:avLst/>
          </a:prstGeom>
          <a:noFill/>
          <a:ln cap="flat" cmpd="sng" w="9525">
            <a:solidFill>
              <a:schemeClr val="lt1"/>
            </a:solidFill>
            <a:prstDash val="solid"/>
            <a:miter lim="8000"/>
            <a:headEnd len="sm" w="sm" type="none"/>
            <a:tailEnd len="sm" w="sm" type="none"/>
          </a:ln>
        </p:spPr>
      </p:cxnSp>
      <p:cxnSp>
        <p:nvCxnSpPr>
          <p:cNvPr id="277" name="Google Shape;277;p34"/>
          <p:cNvCxnSpPr/>
          <p:nvPr/>
        </p:nvCxnSpPr>
        <p:spPr>
          <a:xfrm>
            <a:off x="6172200" y="3352800"/>
            <a:ext cx="1981200" cy="137160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zh-CN" sz="4400" u="none" cap="none" strike="noStrike">
                <a:solidFill>
                  <a:schemeClr val="lt1"/>
                </a:solidFill>
                <a:latin typeface="Calibri"/>
                <a:ea typeface="Calibri"/>
                <a:cs typeface="Calibri"/>
                <a:sym typeface="Calibri"/>
              </a:rPr>
              <a:t>ARPANET (1970)</a:t>
            </a:r>
            <a:endParaRPr/>
          </a:p>
        </p:txBody>
      </p:sp>
      <p:sp>
        <p:nvSpPr>
          <p:cNvPr id="283" name="Google Shape;283;p3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284" name="Google Shape;284;p35"/>
          <p:cNvPicPr preferRelativeResize="0"/>
          <p:nvPr/>
        </p:nvPicPr>
        <p:blipFill rotWithShape="1">
          <a:blip r:embed="rId3">
            <a:alphaModFix/>
          </a:blip>
          <a:srcRect b="0" l="0" r="0" t="0"/>
          <a:stretch/>
        </p:blipFill>
        <p:spPr>
          <a:xfrm>
            <a:off x="0" y="990600"/>
            <a:ext cx="9144000" cy="57959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290" name="Google Shape;290;p3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291" name="Google Shape;291;p36"/>
          <p:cNvPicPr preferRelativeResize="0"/>
          <p:nvPr/>
        </p:nvPicPr>
        <p:blipFill rotWithShape="1">
          <a:blip r:embed="rId3">
            <a:alphaModFix/>
          </a:blip>
          <a:srcRect b="0" l="0" r="0" t="0"/>
          <a:stretch/>
        </p:blipFill>
        <p:spPr>
          <a:xfrm>
            <a:off x="0" y="-228600"/>
            <a:ext cx="9753600" cy="7099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297" name="Google Shape;297;p3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298" name="Google Shape;298;p37"/>
          <p:cNvPicPr preferRelativeResize="0"/>
          <p:nvPr/>
        </p:nvPicPr>
        <p:blipFill rotWithShape="1">
          <a:blip r:embed="rId3">
            <a:alphaModFix/>
          </a:blip>
          <a:srcRect b="0" l="0" r="0" t="0"/>
          <a:stretch/>
        </p:blipFill>
        <p:spPr>
          <a:xfrm>
            <a:off x="0" y="0"/>
            <a:ext cx="9296400" cy="6867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304" name="Google Shape;304;p3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305" name="Google Shape;305;p38"/>
          <p:cNvPicPr preferRelativeResize="0"/>
          <p:nvPr/>
        </p:nvPicPr>
        <p:blipFill rotWithShape="1">
          <a:blip r:embed="rId3">
            <a:alphaModFix/>
          </a:blip>
          <a:srcRect b="0" l="0" r="0" t="0"/>
          <a:stretch/>
        </p:blipFill>
        <p:spPr>
          <a:xfrm>
            <a:off x="0" y="-228600"/>
            <a:ext cx="9296400" cy="7162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节点的度</a:t>
            </a:r>
            <a:endParaRPr/>
          </a:p>
        </p:txBody>
      </p:sp>
      <p:sp>
        <p:nvSpPr>
          <p:cNvPr id="311" name="Google Shape;311;p39"/>
          <p:cNvSpPr txBox="1"/>
          <p:nvPr/>
        </p:nvSpPr>
        <p:spPr>
          <a:xfrm>
            <a:off x="609600" y="1676400"/>
            <a:ext cx="8001000" cy="4267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与一个节点 v 相关联的边的条数称为这个节点的度，记为: d(v)。</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例如：哥尼斯堡七桥图：</a:t>
            </a:r>
            <a:endParaRPr/>
          </a:p>
          <a:p>
            <a:pPr indent="-342900" lvl="0" marL="342900" marR="0" rtl="0" algn="l">
              <a:lnSpc>
                <a:spcPct val="100000"/>
              </a:lnSpc>
              <a:spcBef>
                <a:spcPts val="640"/>
              </a:spcBef>
              <a:spcAft>
                <a:spcPts val="0"/>
              </a:spcAft>
              <a:buClr>
                <a:schemeClr val="lt1"/>
              </a:buClr>
              <a:buFont typeface="Calibri"/>
              <a:buNone/>
            </a:pPr>
            <a:r>
              <a:rPr b="1" i="0" lang="zh-CN" sz="3200" u="none">
                <a:solidFill>
                  <a:schemeClr val="lt1"/>
                </a:solidFill>
                <a:latin typeface="Calibri"/>
                <a:ea typeface="Calibri"/>
                <a:cs typeface="Calibri"/>
                <a:sym typeface="Calibri"/>
              </a:rPr>
              <a:t>   d(A)=3       </a:t>
            </a:r>
            <a:endParaRPr/>
          </a:p>
          <a:p>
            <a:pPr indent="-342900" lvl="0" marL="342900" marR="0" rtl="0" algn="l">
              <a:lnSpc>
                <a:spcPct val="100000"/>
              </a:lnSpc>
              <a:spcBef>
                <a:spcPts val="640"/>
              </a:spcBef>
              <a:spcAft>
                <a:spcPts val="0"/>
              </a:spcAft>
              <a:buClr>
                <a:schemeClr val="lt1"/>
              </a:buClr>
              <a:buFont typeface="Calibri"/>
              <a:buNone/>
            </a:pPr>
            <a:r>
              <a:rPr b="1" i="0" lang="zh-CN" sz="3200" u="none">
                <a:solidFill>
                  <a:schemeClr val="lt1"/>
                </a:solidFill>
                <a:latin typeface="Calibri"/>
                <a:ea typeface="Calibri"/>
                <a:cs typeface="Calibri"/>
                <a:sym typeface="Calibri"/>
              </a:rPr>
              <a:t>   d(B)=3</a:t>
            </a:r>
            <a:endParaRPr/>
          </a:p>
          <a:p>
            <a:pPr indent="-342900" lvl="0" marL="342900" marR="0" rtl="0" algn="l">
              <a:lnSpc>
                <a:spcPct val="100000"/>
              </a:lnSpc>
              <a:spcBef>
                <a:spcPts val="640"/>
              </a:spcBef>
              <a:spcAft>
                <a:spcPts val="0"/>
              </a:spcAft>
              <a:buClr>
                <a:schemeClr val="lt1"/>
              </a:buClr>
              <a:buFont typeface="Calibri"/>
              <a:buNone/>
            </a:pPr>
            <a:r>
              <a:rPr b="1" i="0" lang="zh-CN" sz="3200" u="none">
                <a:solidFill>
                  <a:schemeClr val="lt1"/>
                </a:solidFill>
                <a:latin typeface="Calibri"/>
                <a:ea typeface="Calibri"/>
                <a:cs typeface="Calibri"/>
                <a:sym typeface="Calibri"/>
              </a:rPr>
              <a:t>   d(C)=5</a:t>
            </a:r>
            <a:endParaRPr/>
          </a:p>
          <a:p>
            <a:pPr indent="-342900" lvl="0" marL="342900" marR="0" rtl="0" algn="l">
              <a:lnSpc>
                <a:spcPct val="100000"/>
              </a:lnSpc>
              <a:spcBef>
                <a:spcPts val="640"/>
              </a:spcBef>
              <a:spcAft>
                <a:spcPts val="0"/>
              </a:spcAft>
              <a:buClr>
                <a:schemeClr val="lt1"/>
              </a:buClr>
              <a:buFont typeface="Calibri"/>
              <a:buNone/>
            </a:pPr>
            <a:r>
              <a:rPr b="1" i="0" lang="zh-CN" sz="3200" u="none">
                <a:solidFill>
                  <a:schemeClr val="lt1"/>
                </a:solidFill>
                <a:latin typeface="Calibri"/>
                <a:ea typeface="Calibri"/>
                <a:cs typeface="Calibri"/>
                <a:sym typeface="Calibri"/>
              </a:rPr>
              <a:t>   d(D)=3</a:t>
            </a:r>
            <a:endParaRPr/>
          </a:p>
        </p:txBody>
      </p:sp>
      <p:sp>
        <p:nvSpPr>
          <p:cNvPr id="312" name="Google Shape;312;p39"/>
          <p:cNvSpPr txBox="1"/>
          <p:nvPr/>
        </p:nvSpPr>
        <p:spPr>
          <a:xfrm>
            <a:off x="4648200" y="3505200"/>
            <a:ext cx="3352800" cy="2286000"/>
          </a:xfrm>
          <a:prstGeom prst="rect">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3" name="Google Shape;313;p39"/>
          <p:cNvSpPr/>
          <p:nvPr/>
        </p:nvSpPr>
        <p:spPr>
          <a:xfrm>
            <a:off x="5938837" y="4029075"/>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4" name="Google Shape;314;p39"/>
          <p:cNvSpPr/>
          <p:nvPr/>
        </p:nvSpPr>
        <p:spPr>
          <a:xfrm>
            <a:off x="5218112" y="4605337"/>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5" name="Google Shape;315;p39"/>
          <p:cNvSpPr/>
          <p:nvPr/>
        </p:nvSpPr>
        <p:spPr>
          <a:xfrm>
            <a:off x="7089775" y="4676775"/>
            <a:ext cx="73025" cy="73025"/>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6" name="Google Shape;316;p39"/>
          <p:cNvSpPr/>
          <p:nvPr/>
        </p:nvSpPr>
        <p:spPr>
          <a:xfrm>
            <a:off x="5938837" y="5110162"/>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317" name="Google Shape;317;p39"/>
          <p:cNvCxnSpPr/>
          <p:nvPr/>
        </p:nvCxnSpPr>
        <p:spPr>
          <a:xfrm>
            <a:off x="5289550" y="4676775"/>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18" name="Google Shape;318;p39"/>
          <p:cNvCxnSpPr/>
          <p:nvPr/>
        </p:nvCxnSpPr>
        <p:spPr>
          <a:xfrm>
            <a:off x="6019800" y="4114800"/>
            <a:ext cx="1152525" cy="574675"/>
          </a:xfrm>
          <a:prstGeom prst="straightConnector1">
            <a:avLst/>
          </a:prstGeom>
          <a:noFill/>
          <a:ln cap="flat" cmpd="sng" w="38100">
            <a:solidFill>
              <a:srgbClr val="006600"/>
            </a:solidFill>
            <a:prstDash val="solid"/>
            <a:miter lim="8000"/>
            <a:headEnd len="sm" w="sm" type="none"/>
            <a:tailEnd len="sm" w="sm" type="none"/>
          </a:ln>
        </p:spPr>
      </p:cxnSp>
      <p:cxnSp>
        <p:nvCxnSpPr>
          <p:cNvPr id="319" name="Google Shape;319;p39"/>
          <p:cNvCxnSpPr/>
          <p:nvPr/>
        </p:nvCxnSpPr>
        <p:spPr>
          <a:xfrm flipH="1" rot="10800000">
            <a:off x="6010275" y="4676775"/>
            <a:ext cx="1152525" cy="504825"/>
          </a:xfrm>
          <a:prstGeom prst="straightConnector1">
            <a:avLst/>
          </a:prstGeom>
          <a:noFill/>
          <a:ln cap="flat" cmpd="sng" w="38100">
            <a:solidFill>
              <a:srgbClr val="006600"/>
            </a:solidFill>
            <a:prstDash val="solid"/>
            <a:miter lim="8000"/>
            <a:headEnd len="sm" w="sm" type="none"/>
            <a:tailEnd len="sm" w="sm" type="none"/>
          </a:ln>
        </p:spPr>
      </p:cxnSp>
      <p:sp>
        <p:nvSpPr>
          <p:cNvPr id="320" name="Google Shape;320;p39"/>
          <p:cNvSpPr/>
          <p:nvPr/>
        </p:nvSpPr>
        <p:spPr>
          <a:xfrm flipH="1" rot="10800000">
            <a:off x="5218112" y="4029075"/>
            <a:ext cx="720725" cy="576262"/>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1" name="Google Shape;321;p39"/>
          <p:cNvSpPr/>
          <p:nvPr/>
        </p:nvSpPr>
        <p:spPr>
          <a:xfrm flipH="1">
            <a:off x="5219700" y="4102100"/>
            <a:ext cx="720725" cy="503237"/>
          </a:xfrm>
          <a:custGeom>
            <a:rect b="b" l="l" r="r" t="t"/>
            <a:pathLst>
              <a:path extrusionOk="0" fill="none" h="120000" w="120000">
                <a:moveTo>
                  <a:pt x="0" y="0"/>
                </a:moveTo>
                <a:cubicBezTo>
                  <a:pt x="0" y="0"/>
                  <a:pt x="0" y="-5"/>
                  <a:pt x="5" y="0"/>
                </a:cubicBezTo>
                <a:cubicBezTo>
                  <a:pt x="66274" y="0"/>
                  <a:pt x="120000" y="53722"/>
                  <a:pt x="120000" y="120000"/>
                </a:cubicBezTo>
              </a:path>
              <a:path extrusionOk="0" h="120000" w="120000">
                <a:moveTo>
                  <a:pt x="0" y="0"/>
                </a:moveTo>
                <a:cubicBezTo>
                  <a:pt x="0" y="0"/>
                  <a:pt x="0" y="-5"/>
                  <a:pt x="5" y="0"/>
                </a:cubicBezTo>
                <a:cubicBezTo>
                  <a:pt x="66274" y="0"/>
                  <a:pt x="120000" y="53722"/>
                  <a:pt x="120000" y="120000"/>
                </a:cubicBezTo>
                <a:lnTo>
                  <a:pt x="5" y="120000"/>
                </a:lnTo>
                <a:lnTo>
                  <a:pt x="0"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2" name="Google Shape;322;p39"/>
          <p:cNvSpPr/>
          <p:nvPr/>
        </p:nvSpPr>
        <p:spPr>
          <a:xfrm>
            <a:off x="5289550" y="4676775"/>
            <a:ext cx="649287" cy="433387"/>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3" name="Google Shape;323;p39"/>
          <p:cNvSpPr/>
          <p:nvPr/>
        </p:nvSpPr>
        <p:spPr>
          <a:xfrm rot="10800000">
            <a:off x="5218112" y="4676775"/>
            <a:ext cx="720725" cy="504825"/>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4" name="Google Shape;324;p39"/>
          <p:cNvSpPr txBox="1"/>
          <p:nvPr/>
        </p:nvSpPr>
        <p:spPr>
          <a:xfrm>
            <a:off x="5721350" y="3505200"/>
            <a:ext cx="420687"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A</a:t>
            </a:r>
            <a:endParaRPr/>
          </a:p>
        </p:txBody>
      </p:sp>
      <p:sp>
        <p:nvSpPr>
          <p:cNvPr id="325" name="Google Shape;325;p39"/>
          <p:cNvSpPr txBox="1"/>
          <p:nvPr/>
        </p:nvSpPr>
        <p:spPr>
          <a:xfrm>
            <a:off x="5638800" y="5334000"/>
            <a:ext cx="415925"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B</a:t>
            </a:r>
            <a:endParaRPr/>
          </a:p>
        </p:txBody>
      </p:sp>
      <p:sp>
        <p:nvSpPr>
          <p:cNvPr id="326" name="Google Shape;326;p39"/>
          <p:cNvSpPr txBox="1"/>
          <p:nvPr/>
        </p:nvSpPr>
        <p:spPr>
          <a:xfrm>
            <a:off x="4572000" y="4419600"/>
            <a:ext cx="404812"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C</a:t>
            </a:r>
            <a:endParaRPr/>
          </a:p>
        </p:txBody>
      </p:sp>
      <p:sp>
        <p:nvSpPr>
          <p:cNvPr id="327" name="Google Shape;327;p39"/>
          <p:cNvSpPr txBox="1"/>
          <p:nvPr/>
        </p:nvSpPr>
        <p:spPr>
          <a:xfrm>
            <a:off x="7239000" y="4419600"/>
            <a:ext cx="436562"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D</a:t>
            </a:r>
            <a:endParaRPr/>
          </a:p>
        </p:txBody>
      </p:sp>
      <p:cxnSp>
        <p:nvCxnSpPr>
          <p:cNvPr id="328" name="Google Shape;328;p39"/>
          <p:cNvCxnSpPr/>
          <p:nvPr/>
        </p:nvCxnSpPr>
        <p:spPr>
          <a:xfrm>
            <a:off x="5257800" y="4648200"/>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29" name="Google Shape;329;p39"/>
          <p:cNvCxnSpPr/>
          <p:nvPr/>
        </p:nvCxnSpPr>
        <p:spPr>
          <a:xfrm>
            <a:off x="5988050" y="4086225"/>
            <a:ext cx="1152525" cy="574675"/>
          </a:xfrm>
          <a:prstGeom prst="straightConnector1">
            <a:avLst/>
          </a:prstGeom>
          <a:noFill/>
          <a:ln cap="flat" cmpd="sng" w="38100">
            <a:solidFill>
              <a:srgbClr val="006600"/>
            </a:solidFill>
            <a:prstDash val="solid"/>
            <a:miter lim="8000"/>
            <a:headEnd len="sm" w="sm" type="none"/>
            <a:tailEnd len="sm" w="sm" type="none"/>
          </a:ln>
        </p:spPr>
      </p:cxnSp>
      <p:cxnSp>
        <p:nvCxnSpPr>
          <p:cNvPr id="330" name="Google Shape;330;p39"/>
          <p:cNvCxnSpPr/>
          <p:nvPr/>
        </p:nvCxnSpPr>
        <p:spPr>
          <a:xfrm>
            <a:off x="5224462" y="4648200"/>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31" name="Google Shape;331;p39"/>
          <p:cNvCxnSpPr/>
          <p:nvPr/>
        </p:nvCxnSpPr>
        <p:spPr>
          <a:xfrm>
            <a:off x="5954712" y="4086225"/>
            <a:ext cx="1152525" cy="574675"/>
          </a:xfrm>
          <a:prstGeom prst="straightConnector1">
            <a:avLst/>
          </a:prstGeom>
          <a:noFill/>
          <a:ln cap="flat" cmpd="sng" w="38100">
            <a:solidFill>
              <a:srgbClr val="006600"/>
            </a:solidFill>
            <a:prstDash val="solid"/>
            <a:miter lim="8000"/>
            <a:headEnd len="sm" w="sm" type="none"/>
            <a:tailEnd len="sm" w="sm" type="none"/>
          </a:ln>
        </p:spPr>
      </p:cxnSp>
      <p:cxnSp>
        <p:nvCxnSpPr>
          <p:cNvPr id="332" name="Google Shape;332;p39"/>
          <p:cNvCxnSpPr/>
          <p:nvPr/>
        </p:nvCxnSpPr>
        <p:spPr>
          <a:xfrm>
            <a:off x="5224462" y="4648200"/>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33" name="Google Shape;333;p39"/>
          <p:cNvCxnSpPr/>
          <p:nvPr/>
        </p:nvCxnSpPr>
        <p:spPr>
          <a:xfrm>
            <a:off x="5943600" y="4114800"/>
            <a:ext cx="1152525" cy="574675"/>
          </a:xfrm>
          <a:prstGeom prst="straightConnector1">
            <a:avLst/>
          </a:prstGeom>
          <a:noFill/>
          <a:ln cap="flat" cmpd="sng" w="38100">
            <a:solidFill>
              <a:srgbClr val="006600"/>
            </a:solidFill>
            <a:prstDash val="solid"/>
            <a:miter lim="8000"/>
            <a:headEnd len="sm" w="sm" type="none"/>
            <a:tailEnd len="sm" w="sm" type="none"/>
          </a:ln>
        </p:spPr>
      </p:cxnSp>
      <p:sp>
        <p:nvSpPr>
          <p:cNvPr id="334" name="Google Shape;334;p39"/>
          <p:cNvSpPr/>
          <p:nvPr/>
        </p:nvSpPr>
        <p:spPr>
          <a:xfrm flipH="1" rot="10800000">
            <a:off x="5181600" y="4038600"/>
            <a:ext cx="720725" cy="576262"/>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5" name="Google Shape;335;p39"/>
          <p:cNvSpPr/>
          <p:nvPr/>
        </p:nvSpPr>
        <p:spPr>
          <a:xfrm>
            <a:off x="5938837" y="4029075"/>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6" name="Google Shape;336;p39"/>
          <p:cNvSpPr/>
          <p:nvPr/>
        </p:nvSpPr>
        <p:spPr>
          <a:xfrm>
            <a:off x="5218112" y="4605337"/>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7" name="Google Shape;337;p39"/>
          <p:cNvSpPr/>
          <p:nvPr/>
        </p:nvSpPr>
        <p:spPr>
          <a:xfrm>
            <a:off x="7089775" y="4676775"/>
            <a:ext cx="73025" cy="73025"/>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8" name="Google Shape;338;p39"/>
          <p:cNvSpPr/>
          <p:nvPr/>
        </p:nvSpPr>
        <p:spPr>
          <a:xfrm>
            <a:off x="5938837" y="5110162"/>
            <a:ext cx="71437" cy="71437"/>
          </a:xfrm>
          <a:prstGeom prst="ellipse">
            <a:avLst/>
          </a:prstGeom>
          <a:solidFill>
            <a:schemeClr val="accent1"/>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339" name="Google Shape;339;p39"/>
          <p:cNvCxnSpPr/>
          <p:nvPr/>
        </p:nvCxnSpPr>
        <p:spPr>
          <a:xfrm>
            <a:off x="5289550" y="4676775"/>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40" name="Google Shape;340;p39"/>
          <p:cNvCxnSpPr/>
          <p:nvPr/>
        </p:nvCxnSpPr>
        <p:spPr>
          <a:xfrm flipH="1" rot="10800000">
            <a:off x="6010275" y="4676775"/>
            <a:ext cx="1152525" cy="504825"/>
          </a:xfrm>
          <a:prstGeom prst="straightConnector1">
            <a:avLst/>
          </a:prstGeom>
          <a:noFill/>
          <a:ln cap="flat" cmpd="sng" w="38100">
            <a:solidFill>
              <a:srgbClr val="006600"/>
            </a:solidFill>
            <a:prstDash val="solid"/>
            <a:miter lim="8000"/>
            <a:headEnd len="sm" w="sm" type="none"/>
            <a:tailEnd len="sm" w="sm" type="none"/>
          </a:ln>
        </p:spPr>
      </p:cxnSp>
      <p:sp>
        <p:nvSpPr>
          <p:cNvPr id="341" name="Google Shape;341;p39"/>
          <p:cNvSpPr/>
          <p:nvPr/>
        </p:nvSpPr>
        <p:spPr>
          <a:xfrm flipH="1" rot="10800000">
            <a:off x="5218112" y="4029075"/>
            <a:ext cx="720725" cy="576262"/>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42" name="Google Shape;342;p39"/>
          <p:cNvSpPr/>
          <p:nvPr/>
        </p:nvSpPr>
        <p:spPr>
          <a:xfrm flipH="1">
            <a:off x="5219700" y="4102100"/>
            <a:ext cx="720725" cy="503237"/>
          </a:xfrm>
          <a:custGeom>
            <a:rect b="b" l="l" r="r" t="t"/>
            <a:pathLst>
              <a:path extrusionOk="0" fill="none" h="120000" w="120000">
                <a:moveTo>
                  <a:pt x="0" y="0"/>
                </a:moveTo>
                <a:cubicBezTo>
                  <a:pt x="0" y="0"/>
                  <a:pt x="0" y="-5"/>
                  <a:pt x="5" y="0"/>
                </a:cubicBezTo>
                <a:cubicBezTo>
                  <a:pt x="66274" y="0"/>
                  <a:pt x="120000" y="53722"/>
                  <a:pt x="120000" y="120000"/>
                </a:cubicBezTo>
              </a:path>
              <a:path extrusionOk="0" h="120000" w="120000">
                <a:moveTo>
                  <a:pt x="0" y="0"/>
                </a:moveTo>
                <a:cubicBezTo>
                  <a:pt x="0" y="0"/>
                  <a:pt x="0" y="-5"/>
                  <a:pt x="5" y="0"/>
                </a:cubicBezTo>
                <a:cubicBezTo>
                  <a:pt x="66274" y="0"/>
                  <a:pt x="120000" y="53722"/>
                  <a:pt x="120000" y="120000"/>
                </a:cubicBezTo>
                <a:lnTo>
                  <a:pt x="5" y="120000"/>
                </a:lnTo>
                <a:lnTo>
                  <a:pt x="0"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43" name="Google Shape;343;p39"/>
          <p:cNvSpPr/>
          <p:nvPr/>
        </p:nvSpPr>
        <p:spPr>
          <a:xfrm>
            <a:off x="5289550" y="4676775"/>
            <a:ext cx="649287" cy="433387"/>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44" name="Google Shape;344;p39"/>
          <p:cNvSpPr/>
          <p:nvPr/>
        </p:nvSpPr>
        <p:spPr>
          <a:xfrm rot="10800000">
            <a:off x="5218112" y="4676775"/>
            <a:ext cx="720725" cy="504825"/>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45" name="Google Shape;345;p39"/>
          <p:cNvSpPr txBox="1"/>
          <p:nvPr/>
        </p:nvSpPr>
        <p:spPr>
          <a:xfrm>
            <a:off x="5721350" y="3505200"/>
            <a:ext cx="420687"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A</a:t>
            </a:r>
            <a:endParaRPr/>
          </a:p>
        </p:txBody>
      </p:sp>
      <p:sp>
        <p:nvSpPr>
          <p:cNvPr id="346" name="Google Shape;346;p39"/>
          <p:cNvSpPr txBox="1"/>
          <p:nvPr/>
        </p:nvSpPr>
        <p:spPr>
          <a:xfrm>
            <a:off x="5638800" y="5334000"/>
            <a:ext cx="415925"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B</a:t>
            </a:r>
            <a:endParaRPr/>
          </a:p>
        </p:txBody>
      </p:sp>
      <p:sp>
        <p:nvSpPr>
          <p:cNvPr id="347" name="Google Shape;347;p39"/>
          <p:cNvSpPr txBox="1"/>
          <p:nvPr/>
        </p:nvSpPr>
        <p:spPr>
          <a:xfrm>
            <a:off x="4572000" y="4419600"/>
            <a:ext cx="404812"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C</a:t>
            </a:r>
            <a:endParaRPr/>
          </a:p>
        </p:txBody>
      </p:sp>
      <p:sp>
        <p:nvSpPr>
          <p:cNvPr id="348" name="Google Shape;348;p39"/>
          <p:cNvSpPr txBox="1"/>
          <p:nvPr/>
        </p:nvSpPr>
        <p:spPr>
          <a:xfrm>
            <a:off x="7239000" y="4419600"/>
            <a:ext cx="436562"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Verdana"/>
              <a:buNone/>
            </a:pPr>
            <a:r>
              <a:rPr b="1" i="0" lang="zh-CN" sz="2400" u="none">
                <a:solidFill>
                  <a:schemeClr val="lt1"/>
                </a:solidFill>
                <a:latin typeface="Verdana"/>
                <a:ea typeface="Verdana"/>
                <a:cs typeface="Verdana"/>
                <a:sym typeface="Verdana"/>
              </a:rPr>
              <a:t>D</a:t>
            </a:r>
            <a:endParaRPr/>
          </a:p>
        </p:txBody>
      </p:sp>
      <p:cxnSp>
        <p:nvCxnSpPr>
          <p:cNvPr id="349" name="Google Shape;349;p39"/>
          <p:cNvCxnSpPr/>
          <p:nvPr/>
        </p:nvCxnSpPr>
        <p:spPr>
          <a:xfrm>
            <a:off x="5257800" y="4648200"/>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50" name="Google Shape;350;p39"/>
          <p:cNvCxnSpPr/>
          <p:nvPr/>
        </p:nvCxnSpPr>
        <p:spPr>
          <a:xfrm>
            <a:off x="5224462" y="4648200"/>
            <a:ext cx="1873250" cy="0"/>
          </a:xfrm>
          <a:prstGeom prst="straightConnector1">
            <a:avLst/>
          </a:prstGeom>
          <a:noFill/>
          <a:ln cap="flat" cmpd="sng" w="38100">
            <a:solidFill>
              <a:srgbClr val="006600"/>
            </a:solidFill>
            <a:prstDash val="solid"/>
            <a:miter lim="8000"/>
            <a:headEnd len="sm" w="sm" type="none"/>
            <a:tailEnd len="sm" w="sm" type="none"/>
          </a:ln>
        </p:spPr>
      </p:cxnSp>
      <p:cxnSp>
        <p:nvCxnSpPr>
          <p:cNvPr id="351" name="Google Shape;351;p39"/>
          <p:cNvCxnSpPr/>
          <p:nvPr/>
        </p:nvCxnSpPr>
        <p:spPr>
          <a:xfrm>
            <a:off x="5224462" y="4648200"/>
            <a:ext cx="1873250" cy="0"/>
          </a:xfrm>
          <a:prstGeom prst="straightConnector1">
            <a:avLst/>
          </a:prstGeom>
          <a:noFill/>
          <a:ln cap="flat" cmpd="sng" w="38100">
            <a:solidFill>
              <a:srgbClr val="006600"/>
            </a:solidFill>
            <a:prstDash val="solid"/>
            <a:miter lim="8000"/>
            <a:headEnd len="sm" w="sm" type="none"/>
            <a:tailEnd len="sm" w="sm" type="none"/>
          </a:ln>
        </p:spPr>
      </p:cxnSp>
      <p:sp>
        <p:nvSpPr>
          <p:cNvPr id="352" name="Google Shape;352;p39"/>
          <p:cNvSpPr/>
          <p:nvPr/>
        </p:nvSpPr>
        <p:spPr>
          <a:xfrm flipH="1" rot="10800000">
            <a:off x="5181600" y="4038600"/>
            <a:ext cx="720725" cy="576262"/>
          </a:xfrm>
          <a:custGeom>
            <a:rect b="b" l="l" r="r" t="t"/>
            <a:pathLst>
              <a:path extrusionOk="0" fill="none" h="120000" w="120000">
                <a:moveTo>
                  <a:pt x="-5" y="0"/>
                </a:moveTo>
                <a:cubicBezTo>
                  <a:pt x="66272" y="0"/>
                  <a:pt x="120000" y="53722"/>
                  <a:pt x="120000" y="120000"/>
                </a:cubicBezTo>
              </a:path>
              <a:path extrusionOk="0" h="120000" w="120000">
                <a:moveTo>
                  <a:pt x="-5" y="0"/>
                </a:moveTo>
                <a:cubicBezTo>
                  <a:pt x="66272" y="0"/>
                  <a:pt x="120000" y="53722"/>
                  <a:pt x="120000" y="120000"/>
                </a:cubicBezTo>
                <a:lnTo>
                  <a:pt x="0" y="120000"/>
                </a:lnTo>
                <a:lnTo>
                  <a:pt x="-5" y="0"/>
                </a:lnTo>
                <a:close/>
              </a:path>
            </a:pathLst>
          </a:custGeom>
          <a:noFill/>
          <a:ln cap="flat" cmpd="sng" w="38100">
            <a:solidFill>
              <a:srgbClr val="0066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图的分类：按边的方向分类</a:t>
            </a:r>
            <a:endParaRPr/>
          </a:p>
        </p:txBody>
      </p:sp>
      <p:sp>
        <p:nvSpPr>
          <p:cNvPr id="358" name="Google Shape;358;p40"/>
          <p:cNvSpPr txBox="1"/>
          <p:nvPr>
            <p:ph idx="1" type="body"/>
          </p:nvPr>
        </p:nvSpPr>
        <p:spPr>
          <a:xfrm>
            <a:off x="457200" y="1722437"/>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有向图与无向图:</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边有方向的图，称为有向图，边无方向的图叫无向图。</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起点与终点:</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有向边 e =(v</a:t>
            </a:r>
            <a:r>
              <a:rPr b="1" baseline="-25000" i="0" lang="zh-CN" sz="2800" u="none" cap="none" strike="noStrike">
                <a:solidFill>
                  <a:schemeClr val="lt1"/>
                </a:solidFill>
                <a:latin typeface="Calibri"/>
                <a:ea typeface="Calibri"/>
                <a:cs typeface="Calibri"/>
                <a:sym typeface="Calibri"/>
              </a:rPr>
              <a:t>i</a:t>
            </a:r>
            <a:r>
              <a:rPr b="1" i="0" lang="zh-CN" sz="2800" u="none" cap="none" strike="noStrike">
                <a:solidFill>
                  <a:schemeClr val="lt1"/>
                </a:solidFill>
                <a:latin typeface="Calibri"/>
                <a:ea typeface="Calibri"/>
                <a:cs typeface="Calibri"/>
                <a:sym typeface="Calibri"/>
              </a:rPr>
              <a:t>,v</a:t>
            </a:r>
            <a:r>
              <a:rPr b="1" baseline="-25000" i="0" lang="zh-CN" sz="2800" u="none" cap="none" strike="noStrike">
                <a:solidFill>
                  <a:schemeClr val="lt1"/>
                </a:solidFill>
                <a:latin typeface="Calibri"/>
                <a:ea typeface="Calibri"/>
                <a:cs typeface="Calibri"/>
                <a:sym typeface="Calibri"/>
              </a:rPr>
              <a:t>j</a:t>
            </a:r>
            <a:r>
              <a:rPr b="1" i="0" lang="zh-CN" sz="2800" u="none" cap="none" strike="noStrike">
                <a:solidFill>
                  <a:schemeClr val="lt1"/>
                </a:solidFill>
                <a:latin typeface="Calibri"/>
                <a:ea typeface="Calibri"/>
                <a:cs typeface="Calibri"/>
                <a:sym typeface="Calibri"/>
              </a:rPr>
              <a:t>)中 v</a:t>
            </a:r>
            <a:r>
              <a:rPr b="1" baseline="-25000" i="0" lang="zh-CN" sz="2800" u="none" cap="none" strike="noStrike">
                <a:solidFill>
                  <a:schemeClr val="lt1"/>
                </a:solidFill>
                <a:latin typeface="Calibri"/>
                <a:ea typeface="Calibri"/>
                <a:cs typeface="Calibri"/>
                <a:sym typeface="Calibri"/>
              </a:rPr>
              <a:t>i</a:t>
            </a:r>
            <a:r>
              <a:rPr b="1" i="0" lang="zh-CN" sz="2800" u="none" cap="none" strike="noStrike">
                <a:solidFill>
                  <a:schemeClr val="lt1"/>
                </a:solidFill>
                <a:latin typeface="Calibri"/>
                <a:ea typeface="Calibri"/>
                <a:cs typeface="Calibri"/>
                <a:sym typeface="Calibri"/>
              </a:rPr>
              <a:t> 称为起点，v</a:t>
            </a:r>
            <a:r>
              <a:rPr b="1" baseline="-25000" i="0" lang="zh-CN" sz="2800" u="none" cap="none" strike="noStrike">
                <a:solidFill>
                  <a:schemeClr val="lt1"/>
                </a:solidFill>
                <a:latin typeface="Calibri"/>
                <a:ea typeface="Calibri"/>
                <a:cs typeface="Calibri"/>
                <a:sym typeface="Calibri"/>
              </a:rPr>
              <a:t>j</a:t>
            </a:r>
            <a:r>
              <a:rPr b="1" i="0" lang="zh-CN" sz="2800" u="none" cap="none" strike="noStrike">
                <a:solidFill>
                  <a:schemeClr val="lt1"/>
                </a:solidFill>
                <a:latin typeface="Calibri"/>
                <a:ea typeface="Calibri"/>
                <a:cs typeface="Calibri"/>
                <a:sym typeface="Calibri"/>
              </a:rPr>
              <a:t>称为终点。</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zh-CN" sz="4400" u="none" cap="none" strike="noStrike">
                <a:solidFill>
                  <a:schemeClr val="lt1"/>
                </a:solidFill>
                <a:latin typeface="Calibri"/>
                <a:ea typeface="Calibri"/>
                <a:cs typeface="Calibri"/>
                <a:sym typeface="Calibri"/>
              </a:rPr>
              <a:t>无向图和有向图</a:t>
            </a:r>
            <a:endParaRPr/>
          </a:p>
        </p:txBody>
      </p:sp>
      <p:sp>
        <p:nvSpPr>
          <p:cNvPr id="364" name="Google Shape;364;p4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365" name="Google Shape;365;p41"/>
          <p:cNvPicPr preferRelativeResize="0"/>
          <p:nvPr/>
        </p:nvPicPr>
        <p:blipFill rotWithShape="1">
          <a:blip r:embed="rId3">
            <a:alphaModFix/>
          </a:blip>
          <a:srcRect b="0" l="0" r="0" t="0"/>
          <a:stretch/>
        </p:blipFill>
        <p:spPr>
          <a:xfrm>
            <a:off x="0" y="1219200"/>
            <a:ext cx="9144000" cy="57832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连通性</a:t>
            </a:r>
            <a:endParaRPr/>
          </a:p>
        </p:txBody>
      </p:sp>
      <p:sp>
        <p:nvSpPr>
          <p:cNvPr id="371" name="Google Shape;371;p4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571500" lvl="0" marL="571500" marR="0" rtl="0" algn="l">
              <a:lnSpc>
                <a:spcPct val="9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连通图：任意两节点间都存在通路的图。 </a:t>
            </a:r>
            <a:endParaRPr/>
          </a:p>
          <a:p>
            <a:pPr indent="-571500" lvl="0" marL="571500" marR="0" rtl="0" algn="l">
              <a:lnSpc>
                <a:spcPct val="9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连通分量：若图 G 的节点满足如下两个条件：</a:t>
            </a:r>
            <a:endParaRPr/>
          </a:p>
          <a:p>
            <a:pPr indent="-496887" lvl="1" marL="966787" marR="0" rtl="0" algn="l">
              <a:lnSpc>
                <a:spcPct val="90000"/>
              </a:lnSpc>
              <a:spcBef>
                <a:spcPts val="560"/>
              </a:spcBef>
              <a:spcAft>
                <a:spcPts val="0"/>
              </a:spcAft>
              <a:buClr>
                <a:schemeClr val="lt1"/>
              </a:buClr>
              <a:buSzPts val="2800"/>
              <a:buFont typeface="Noto Sans Symbols"/>
              <a:buAutoNum type="arabicPeriod"/>
            </a:pPr>
            <a:r>
              <a:rPr b="1" i="0" lang="zh-CN" sz="2800" u="none" cap="none" strike="noStrike">
                <a:solidFill>
                  <a:schemeClr val="lt1"/>
                </a:solidFill>
                <a:latin typeface="Calibri"/>
                <a:ea typeface="Calibri"/>
                <a:cs typeface="Calibri"/>
                <a:sym typeface="Calibri"/>
              </a:rPr>
              <a:t>子集中任意两个节点间均有路径相连（自身连通）。</a:t>
            </a:r>
            <a:endParaRPr/>
          </a:p>
          <a:p>
            <a:pPr indent="-496887" lvl="1" marL="966787" marR="0" rtl="0" algn="l">
              <a:lnSpc>
                <a:spcPct val="90000"/>
              </a:lnSpc>
              <a:spcBef>
                <a:spcPts val="560"/>
              </a:spcBef>
              <a:spcAft>
                <a:spcPts val="0"/>
              </a:spcAft>
              <a:buClr>
                <a:schemeClr val="lt1"/>
              </a:buClr>
              <a:buSzPts val="2800"/>
              <a:buFont typeface="Noto Sans Symbols"/>
              <a:buAutoNum type="arabicPeriod"/>
            </a:pPr>
            <a:r>
              <a:rPr b="1" i="0" lang="zh-CN" sz="2800" u="none" cap="none" strike="noStrike">
                <a:solidFill>
                  <a:schemeClr val="lt1"/>
                </a:solidFill>
                <a:latin typeface="Calibri"/>
                <a:ea typeface="Calibri"/>
                <a:cs typeface="Calibri"/>
                <a:sym typeface="Calibri"/>
              </a:rPr>
              <a:t>该子集不是其他任意满足条件 1 的子集的一部分（分量的独立性）。</a:t>
            </a:r>
            <a:endParaRPr/>
          </a:p>
          <a:p>
            <a:pPr indent="-571500" lvl="0" marL="571500" marR="0" rtl="0" algn="l">
              <a:lnSpc>
                <a:spcPct val="9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超大连通分量：包含其中大部分节点的连通分量。</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xEl>
                                              <p:pRg end="0" st="0"/>
                                            </p:txEl>
                                          </p:spTgt>
                                        </p:tgtEl>
                                        <p:attrNameLst>
                                          <p:attrName>style.visibility</p:attrName>
                                        </p:attrNameLst>
                                      </p:cBhvr>
                                      <p:to>
                                        <p:strVal val="visible"/>
                                      </p:to>
                                    </p:set>
                                    <p:animEffect filter="fade" transition="in">
                                      <p:cBhvr>
                                        <p:cTn dur="500"/>
                                        <p:tgtEl>
                                          <p:spTgt spid="3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xEl>
                                              <p:pRg end="1" st="1"/>
                                            </p:txEl>
                                          </p:spTgt>
                                        </p:tgtEl>
                                        <p:attrNameLst>
                                          <p:attrName>style.visibility</p:attrName>
                                        </p:attrNameLst>
                                      </p:cBhvr>
                                      <p:to>
                                        <p:strVal val="visible"/>
                                      </p:to>
                                    </p:set>
                                    <p:animEffect filter="fade" transition="in">
                                      <p:cBhvr>
                                        <p:cTn dur="500"/>
                                        <p:tgtEl>
                                          <p:spTgt spid="3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xEl>
                                              <p:pRg end="2" st="2"/>
                                            </p:txEl>
                                          </p:spTgt>
                                        </p:tgtEl>
                                        <p:attrNameLst>
                                          <p:attrName>style.visibility</p:attrName>
                                        </p:attrNameLst>
                                      </p:cBhvr>
                                      <p:to>
                                        <p:strVal val="visible"/>
                                      </p:to>
                                    </p:set>
                                    <p:animEffect filter="fade" transition="in">
                                      <p:cBhvr>
                                        <p:cTn dur="500"/>
                                        <p:tgtEl>
                                          <p:spTgt spid="3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xEl>
                                              <p:pRg end="3" st="3"/>
                                            </p:txEl>
                                          </p:spTgt>
                                        </p:tgtEl>
                                        <p:attrNameLst>
                                          <p:attrName>style.visibility</p:attrName>
                                        </p:attrNameLst>
                                      </p:cBhvr>
                                      <p:to>
                                        <p:strVal val="visible"/>
                                      </p:to>
                                    </p:set>
                                    <p:animEffect filter="fade" transition="in">
                                      <p:cBhvr>
                                        <p:cTn dur="500"/>
                                        <p:tgtEl>
                                          <p:spTgt spid="3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xEl>
                                              <p:pRg end="4" st="4"/>
                                            </p:txEl>
                                          </p:spTgt>
                                        </p:tgtEl>
                                        <p:attrNameLst>
                                          <p:attrName>style.visibility</p:attrName>
                                        </p:attrNameLst>
                                      </p:cBhvr>
                                      <p:to>
                                        <p:strVal val="visible"/>
                                      </p:to>
                                    </p:set>
                                    <p:animEffect filter="fade" transition="in">
                                      <p:cBhvr>
                                        <p:cTn dur="500"/>
                                        <p:tgtEl>
                                          <p:spTgt spid="37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连通分量</a:t>
            </a:r>
            <a:endParaRPr/>
          </a:p>
        </p:txBody>
      </p:sp>
      <p:sp>
        <p:nvSpPr>
          <p:cNvPr id="377" name="Google Shape;377;p4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378" name="Google Shape;378;p43"/>
          <p:cNvPicPr preferRelativeResize="0"/>
          <p:nvPr/>
        </p:nvPicPr>
        <p:blipFill rotWithShape="1">
          <a:blip r:embed="rId3">
            <a:alphaModFix/>
          </a:blip>
          <a:srcRect b="0" l="0" r="0" t="0"/>
          <a:stretch/>
        </p:blipFill>
        <p:spPr>
          <a:xfrm>
            <a:off x="609600" y="1295400"/>
            <a:ext cx="7391400" cy="55149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图的遍历：宽度优先搜索</a:t>
            </a:r>
            <a:endParaRPr/>
          </a:p>
        </p:txBody>
      </p:sp>
      <p:sp>
        <p:nvSpPr>
          <p:cNvPr id="384" name="Google Shape;384;p4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571500" lvl="0" marL="571500" marR="0" rtl="0" algn="l">
              <a:lnSpc>
                <a:spcPct val="100000"/>
              </a:lnSpc>
              <a:spcBef>
                <a:spcPts val="0"/>
              </a:spcBef>
              <a:spcAft>
                <a:spcPts val="0"/>
              </a:spcAft>
              <a:buClr>
                <a:schemeClr val="lt1"/>
              </a:buClr>
              <a:buSzPts val="3200"/>
              <a:buFont typeface="Noto Sans Symbols"/>
              <a:buAutoNum type="arabicPeriod"/>
            </a:pPr>
            <a:r>
              <a:rPr b="1" i="0" lang="zh-CN" sz="3200" u="none">
                <a:solidFill>
                  <a:schemeClr val="lt1"/>
                </a:solidFill>
                <a:latin typeface="Calibri"/>
                <a:ea typeface="Calibri"/>
                <a:cs typeface="Calibri"/>
                <a:sym typeface="Calibri"/>
              </a:rPr>
              <a:t>首先，访问节点 v</a:t>
            </a:r>
            <a:r>
              <a:rPr b="1" baseline="-25000" i="0" lang="zh-CN" sz="3200" u="none">
                <a:solidFill>
                  <a:schemeClr val="lt1"/>
                </a:solidFill>
                <a:latin typeface="Calibri"/>
                <a:ea typeface="Calibri"/>
                <a:cs typeface="Calibri"/>
                <a:sym typeface="Calibri"/>
              </a:rPr>
              <a:t>i </a:t>
            </a:r>
            <a:r>
              <a:rPr b="1" i="0" lang="zh-CN" sz="3200" u="none">
                <a:solidFill>
                  <a:schemeClr val="lt1"/>
                </a:solidFill>
                <a:latin typeface="Calibri"/>
                <a:ea typeface="Calibri"/>
                <a:cs typeface="Calibri"/>
                <a:sym typeface="Calibri"/>
              </a:rPr>
              <a:t>，并将其访问标志置为已被访问；</a:t>
            </a:r>
            <a:endParaRPr/>
          </a:p>
          <a:p>
            <a:pPr indent="-571500" lvl="0" marL="571500" marR="0" rtl="0" algn="l">
              <a:lnSpc>
                <a:spcPct val="100000"/>
              </a:lnSpc>
              <a:spcBef>
                <a:spcPts val="640"/>
              </a:spcBef>
              <a:spcAft>
                <a:spcPts val="0"/>
              </a:spcAft>
              <a:buClr>
                <a:schemeClr val="lt1"/>
              </a:buClr>
              <a:buSzPts val="3200"/>
              <a:buFont typeface="Noto Sans Symbols"/>
              <a:buAutoNum type="arabicPeriod"/>
            </a:pPr>
            <a:r>
              <a:rPr b="1" i="0" lang="zh-CN" sz="3200" u="none">
                <a:solidFill>
                  <a:schemeClr val="lt1"/>
                </a:solidFill>
                <a:latin typeface="Calibri"/>
                <a:ea typeface="Calibri"/>
                <a:cs typeface="Calibri"/>
                <a:sym typeface="Calibri"/>
              </a:rPr>
              <a:t>接着，依次访问与节点 v</a:t>
            </a:r>
            <a:r>
              <a:rPr b="1" baseline="-25000" i="0" lang="zh-CN" sz="3200" u="none">
                <a:solidFill>
                  <a:schemeClr val="lt1"/>
                </a:solidFill>
                <a:latin typeface="Calibri"/>
                <a:ea typeface="Calibri"/>
                <a:cs typeface="Calibri"/>
                <a:sym typeface="Calibri"/>
              </a:rPr>
              <a:t>i </a:t>
            </a:r>
            <a:r>
              <a:rPr b="1" i="0" lang="zh-CN" sz="3200" u="none">
                <a:solidFill>
                  <a:schemeClr val="lt1"/>
                </a:solidFill>
                <a:latin typeface="Calibri"/>
                <a:ea typeface="Calibri"/>
                <a:cs typeface="Calibri"/>
                <a:sym typeface="Calibri"/>
              </a:rPr>
              <a:t>有边相连的所有节点n</a:t>
            </a:r>
            <a:r>
              <a:rPr b="1" baseline="-25000" i="0" lang="zh-CN" sz="3200" u="none">
                <a:solidFill>
                  <a:schemeClr val="lt1"/>
                </a:solidFill>
                <a:latin typeface="Calibri"/>
                <a:ea typeface="Calibri"/>
                <a:cs typeface="Calibri"/>
                <a:sym typeface="Calibri"/>
              </a:rPr>
              <a:t>1</a:t>
            </a:r>
            <a:r>
              <a:rPr b="1" i="0" lang="zh-CN" sz="3200" u="none">
                <a:solidFill>
                  <a:schemeClr val="lt1"/>
                </a:solidFill>
                <a:latin typeface="Calibri"/>
                <a:ea typeface="Calibri"/>
                <a:cs typeface="Calibri"/>
                <a:sym typeface="Calibri"/>
              </a:rPr>
              <a:t>，n</a:t>
            </a:r>
            <a:r>
              <a:rPr b="1" baseline="-25000" i="0" lang="zh-CN" sz="3200" u="none">
                <a:solidFill>
                  <a:schemeClr val="lt1"/>
                </a:solidFill>
                <a:latin typeface="Calibri"/>
                <a:ea typeface="Calibri"/>
                <a:cs typeface="Calibri"/>
                <a:sym typeface="Calibri"/>
              </a:rPr>
              <a:t>2</a:t>
            </a:r>
            <a:r>
              <a:rPr b="1" i="0" lang="zh-CN" sz="3200" u="none">
                <a:solidFill>
                  <a:schemeClr val="lt1"/>
                </a:solidFill>
                <a:latin typeface="Calibri"/>
                <a:ea typeface="Calibri"/>
                <a:cs typeface="Calibri"/>
                <a:sym typeface="Calibri"/>
              </a:rPr>
              <a:t>，…，n</a:t>
            </a:r>
            <a:r>
              <a:rPr b="1" baseline="-25000" i="0" lang="zh-CN" sz="3200" u="none">
                <a:solidFill>
                  <a:schemeClr val="lt1"/>
                </a:solidFill>
                <a:latin typeface="Calibri"/>
                <a:ea typeface="Calibri"/>
                <a:cs typeface="Calibri"/>
                <a:sym typeface="Calibri"/>
              </a:rPr>
              <a:t>t</a:t>
            </a:r>
            <a:r>
              <a:rPr b="1" i="0" lang="zh-CN" sz="3200" u="none">
                <a:solidFill>
                  <a:schemeClr val="lt1"/>
                </a:solidFill>
                <a:latin typeface="Calibri"/>
                <a:ea typeface="Calibri"/>
                <a:cs typeface="Calibri"/>
                <a:sym typeface="Calibri"/>
              </a:rPr>
              <a:t>；</a:t>
            </a:r>
            <a:endParaRPr/>
          </a:p>
          <a:p>
            <a:pPr indent="-571500" lvl="0" marL="571500" marR="0" rtl="0" algn="l">
              <a:lnSpc>
                <a:spcPct val="100000"/>
              </a:lnSpc>
              <a:spcBef>
                <a:spcPts val="640"/>
              </a:spcBef>
              <a:spcAft>
                <a:spcPts val="0"/>
              </a:spcAft>
              <a:buClr>
                <a:schemeClr val="lt1"/>
              </a:buClr>
              <a:buSzPts val="3200"/>
              <a:buFont typeface="Noto Sans Symbols"/>
              <a:buAutoNum type="arabicPeriod"/>
            </a:pPr>
            <a:r>
              <a:rPr b="1" i="0" lang="zh-CN" sz="3200" u="none">
                <a:solidFill>
                  <a:schemeClr val="lt1"/>
                </a:solidFill>
                <a:latin typeface="Calibri"/>
                <a:ea typeface="Calibri"/>
                <a:cs typeface="Calibri"/>
                <a:sym typeface="Calibri"/>
              </a:rPr>
              <a:t>然后，再按顺序访问与 n</a:t>
            </a:r>
            <a:r>
              <a:rPr b="1" baseline="-25000" i="0" lang="zh-CN" sz="3200" u="none">
                <a:solidFill>
                  <a:schemeClr val="lt1"/>
                </a:solidFill>
                <a:latin typeface="Calibri"/>
                <a:ea typeface="Calibri"/>
                <a:cs typeface="Calibri"/>
                <a:sym typeface="Calibri"/>
              </a:rPr>
              <a:t>1</a:t>
            </a:r>
            <a:r>
              <a:rPr b="1" i="0" lang="zh-CN" sz="3200" u="none">
                <a:solidFill>
                  <a:schemeClr val="lt1"/>
                </a:solidFill>
                <a:latin typeface="Calibri"/>
                <a:ea typeface="Calibri"/>
                <a:cs typeface="Calibri"/>
                <a:sym typeface="Calibri"/>
              </a:rPr>
              <a:t>，n</a:t>
            </a:r>
            <a:r>
              <a:rPr b="1" baseline="-25000" i="0" lang="zh-CN" sz="3200" u="none">
                <a:solidFill>
                  <a:schemeClr val="lt1"/>
                </a:solidFill>
                <a:latin typeface="Calibri"/>
                <a:ea typeface="Calibri"/>
                <a:cs typeface="Calibri"/>
                <a:sym typeface="Calibri"/>
              </a:rPr>
              <a:t>2</a:t>
            </a:r>
            <a:r>
              <a:rPr b="1" i="0" lang="zh-CN" sz="3200" u="none">
                <a:solidFill>
                  <a:schemeClr val="lt1"/>
                </a:solidFill>
                <a:latin typeface="Calibri"/>
                <a:ea typeface="Calibri"/>
                <a:cs typeface="Calibri"/>
                <a:sym typeface="Calibri"/>
              </a:rPr>
              <a:t>，…，n</a:t>
            </a:r>
            <a:r>
              <a:rPr b="1" baseline="-25000" i="0" lang="zh-CN" sz="3200" u="none">
                <a:solidFill>
                  <a:schemeClr val="lt1"/>
                </a:solidFill>
                <a:latin typeface="Calibri"/>
                <a:ea typeface="Calibri"/>
                <a:cs typeface="Calibri"/>
                <a:sym typeface="Calibri"/>
              </a:rPr>
              <a:t>t </a:t>
            </a:r>
            <a:r>
              <a:rPr b="1" i="0" lang="zh-CN" sz="3200" u="none">
                <a:solidFill>
                  <a:schemeClr val="lt1"/>
                </a:solidFill>
                <a:latin typeface="Calibri"/>
                <a:ea typeface="Calibri"/>
                <a:cs typeface="Calibri"/>
                <a:sym typeface="Calibri"/>
              </a:rPr>
              <a:t>有边相连又未曾访问过的节点；</a:t>
            </a:r>
            <a:endParaRPr/>
          </a:p>
          <a:p>
            <a:pPr indent="-571500" lvl="0" marL="571500" marR="0" rtl="0" algn="l">
              <a:lnSpc>
                <a:spcPct val="100000"/>
              </a:lnSpc>
              <a:spcBef>
                <a:spcPts val="640"/>
              </a:spcBef>
              <a:spcAft>
                <a:spcPts val="0"/>
              </a:spcAft>
              <a:buClr>
                <a:schemeClr val="lt1"/>
              </a:buClr>
              <a:buSzPts val="3200"/>
              <a:buFont typeface="Noto Sans Symbols"/>
              <a:buAutoNum type="arabicPeriod"/>
            </a:pPr>
            <a:r>
              <a:rPr b="1" i="0" lang="zh-CN" sz="3200" u="none">
                <a:solidFill>
                  <a:schemeClr val="lt1"/>
                </a:solidFill>
                <a:latin typeface="Calibri"/>
                <a:ea typeface="Calibri"/>
                <a:cs typeface="Calibri"/>
                <a:sym typeface="Calibri"/>
              </a:rPr>
              <a:t>依此类推，直到图中所有节点都被访问完为止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宽度优先搜索</a:t>
            </a:r>
            <a:endParaRPr/>
          </a:p>
        </p:txBody>
      </p:sp>
      <p:sp>
        <p:nvSpPr>
          <p:cNvPr id="390" name="Google Shape;390;p4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391" name="Google Shape;391;p45"/>
          <p:cNvPicPr preferRelativeResize="0"/>
          <p:nvPr/>
        </p:nvPicPr>
        <p:blipFill rotWithShape="1">
          <a:blip r:embed="rId3">
            <a:alphaModFix/>
          </a:blip>
          <a:srcRect b="0" l="0" r="0" t="0"/>
          <a:stretch/>
        </p:blipFill>
        <p:spPr>
          <a:xfrm>
            <a:off x="0" y="1371600"/>
            <a:ext cx="9144000" cy="567531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小世界</a:t>
            </a:r>
            <a:endParaRPr/>
          </a:p>
        </p:txBody>
      </p:sp>
      <p:sp>
        <p:nvSpPr>
          <p:cNvPr id="397" name="Google Shape;397;p4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398" name="Google Shape;398;p46"/>
          <p:cNvPicPr preferRelativeResize="0"/>
          <p:nvPr/>
        </p:nvPicPr>
        <p:blipFill rotWithShape="1">
          <a:blip r:embed="rId3">
            <a:alphaModFix/>
          </a:blip>
          <a:srcRect b="0" l="0" r="0" t="0"/>
          <a:stretch/>
        </p:blipFill>
        <p:spPr>
          <a:xfrm>
            <a:off x="762000" y="1371600"/>
            <a:ext cx="7696200" cy="564991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4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04" name="Google Shape;404;p4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05" name="Google Shape;405;p47"/>
          <p:cNvPicPr preferRelativeResize="0"/>
          <p:nvPr/>
        </p:nvPicPr>
        <p:blipFill rotWithShape="1">
          <a:blip r:embed="rId3">
            <a:alphaModFix/>
          </a:blip>
          <a:srcRect b="0" l="0" r="0" t="0"/>
          <a:stretch/>
        </p:blipFill>
        <p:spPr>
          <a:xfrm>
            <a:off x="0" y="50800"/>
            <a:ext cx="9144000" cy="6197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11" name="Google Shape;411;p4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12" name="Google Shape;412;p48"/>
          <p:cNvPicPr preferRelativeResize="0"/>
          <p:nvPr/>
        </p:nvPicPr>
        <p:blipFill rotWithShape="1">
          <a:blip r:embed="rId3">
            <a:alphaModFix/>
          </a:blip>
          <a:srcRect b="0" l="0" r="0" t="0"/>
          <a:stretch/>
        </p:blipFill>
        <p:spPr>
          <a:xfrm>
            <a:off x="0" y="0"/>
            <a:ext cx="9144000" cy="6810375"/>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500"/>
                                        <p:tgtEl>
                                          <p:spTgt spid="4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xEl>
                                              <p:pRg end="0" st="0"/>
                                            </p:txEl>
                                          </p:spTgt>
                                        </p:tgtEl>
                                        <p:attrNameLst>
                                          <p:attrName>style.visibility</p:attrName>
                                        </p:attrNameLst>
                                      </p:cBhvr>
                                      <p:to>
                                        <p:strVal val="visible"/>
                                      </p:to>
                                    </p:set>
                                    <p:animEffect filter="fade" transition="in">
                                      <p:cBhvr>
                                        <p:cTn dur="500"/>
                                        <p:tgtEl>
                                          <p:spTgt spid="4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410"/>
                                        </p:tgtEl>
                                      </p:cBhvr>
                                    </p:animEffect>
                                    <p:set>
                                      <p:cBhvr>
                                        <p:cTn dur="1" fill="hold">
                                          <p:stCondLst>
                                            <p:cond delay="500"/>
                                          </p:stCondLst>
                                        </p:cTn>
                                        <p:tgtEl>
                                          <p:spTgt spid="410"/>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411">
                                            <p:txEl>
                                              <p:pRg end="0" st="0"/>
                                            </p:txEl>
                                          </p:spTgt>
                                        </p:tgtEl>
                                      </p:cBhvr>
                                    </p:animEffect>
                                    <p:set>
                                      <p:cBhvr>
                                        <p:cTn dur="1" fill="hold">
                                          <p:stCondLst>
                                            <p:cond delay="500"/>
                                          </p:stCondLst>
                                        </p:cTn>
                                        <p:tgtEl>
                                          <p:spTgt spid="411">
                                            <p:txEl>
                                              <p:pRg end="0" st="0"/>
                                            </p:txEl>
                                          </p:spTgt>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18" name="Google Shape;418;p4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19" name="Google Shape;419;p49"/>
          <p:cNvPicPr preferRelativeResize="0"/>
          <p:nvPr/>
        </p:nvPicPr>
        <p:blipFill rotWithShape="1">
          <a:blip r:embed="rId3">
            <a:alphaModFix/>
          </a:blip>
          <a:srcRect b="0" l="0" r="0" t="0"/>
          <a:stretch/>
        </p:blipFill>
        <p:spPr>
          <a:xfrm>
            <a:off x="0" y="0"/>
            <a:ext cx="8839200" cy="661511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25" name="Google Shape;425;p5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26" name="Google Shape;426;p50"/>
          <p:cNvPicPr preferRelativeResize="0"/>
          <p:nvPr/>
        </p:nvPicPr>
        <p:blipFill rotWithShape="1">
          <a:blip r:embed="rId3">
            <a:alphaModFix/>
          </a:blip>
          <a:srcRect b="0" l="0" r="0" t="0"/>
          <a:stretch/>
        </p:blipFill>
        <p:spPr>
          <a:xfrm>
            <a:off x="0" y="-95250"/>
            <a:ext cx="9296400" cy="69532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32" name="Google Shape;432;p5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33" name="Google Shape;433;p51"/>
          <p:cNvPicPr preferRelativeResize="0"/>
          <p:nvPr/>
        </p:nvPicPr>
        <p:blipFill rotWithShape="1">
          <a:blip r:embed="rId3">
            <a:alphaModFix/>
          </a:blip>
          <a:srcRect b="0" l="0" r="0" t="0"/>
          <a:stretch/>
        </p:blipFill>
        <p:spPr>
          <a:xfrm>
            <a:off x="0" y="0"/>
            <a:ext cx="9296400" cy="68961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39" name="Google Shape;439;p5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40" name="Google Shape;440;p52"/>
          <p:cNvPicPr preferRelativeResize="0"/>
          <p:nvPr/>
        </p:nvPicPr>
        <p:blipFill rotWithShape="1">
          <a:blip r:embed="rId3">
            <a:alphaModFix/>
          </a:blip>
          <a:srcRect b="0" l="0" r="0" t="0"/>
          <a:stretch/>
        </p:blipFill>
        <p:spPr>
          <a:xfrm>
            <a:off x="-381000" y="-153987"/>
            <a:ext cx="9894887" cy="739298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46" name="Google Shape;446;p5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47" name="Google Shape;447;p53"/>
          <p:cNvPicPr preferRelativeResize="0"/>
          <p:nvPr/>
        </p:nvPicPr>
        <p:blipFill rotWithShape="1">
          <a:blip r:embed="rId3">
            <a:alphaModFix/>
          </a:blip>
          <a:srcRect b="0" l="0" r="0" t="0"/>
          <a:stretch/>
        </p:blipFill>
        <p:spPr>
          <a:xfrm>
            <a:off x="-381000" y="0"/>
            <a:ext cx="9894887" cy="739298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5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53" name="Google Shape;453;p5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54" name="Google Shape;454;p54"/>
          <p:cNvPicPr preferRelativeResize="0"/>
          <p:nvPr/>
        </p:nvPicPr>
        <p:blipFill rotWithShape="1">
          <a:blip r:embed="rId3">
            <a:alphaModFix/>
          </a:blip>
          <a:srcRect b="0" l="0" r="0" t="0"/>
          <a:stretch/>
        </p:blipFill>
        <p:spPr>
          <a:xfrm>
            <a:off x="-374650" y="-533400"/>
            <a:ext cx="9894887" cy="7392987"/>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60" name="Google Shape;460;p55"/>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61" name="Google Shape;461;p55"/>
          <p:cNvPicPr preferRelativeResize="0"/>
          <p:nvPr/>
        </p:nvPicPr>
        <p:blipFill rotWithShape="1">
          <a:blip r:embed="rId3">
            <a:alphaModFix/>
          </a:blip>
          <a:srcRect b="0" l="0" r="0" t="0"/>
          <a:stretch/>
        </p:blipFill>
        <p:spPr>
          <a:xfrm>
            <a:off x="-381000" y="-534987"/>
            <a:ext cx="9894887" cy="739298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67" name="Google Shape;467;p5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68" name="Google Shape;468;p56"/>
          <p:cNvPicPr preferRelativeResize="0"/>
          <p:nvPr/>
        </p:nvPicPr>
        <p:blipFill rotWithShape="1">
          <a:blip r:embed="rId3">
            <a:alphaModFix/>
          </a:blip>
          <a:srcRect b="0" l="0" r="0" t="0"/>
          <a:stretch/>
        </p:blipFill>
        <p:spPr>
          <a:xfrm>
            <a:off x="-374650" y="-533400"/>
            <a:ext cx="9894887" cy="739298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474" name="Google Shape;474;p5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lt1"/>
              </a:buClr>
              <a:buSzPts val="3200"/>
              <a:buFont typeface="Arial"/>
              <a:buNone/>
            </a:pPr>
            <a:r>
              <a:t/>
            </a:r>
            <a:endParaRPr sz="3200">
              <a:solidFill>
                <a:schemeClr val="lt1"/>
              </a:solidFill>
              <a:latin typeface="Calibri"/>
              <a:ea typeface="Calibri"/>
              <a:cs typeface="Calibri"/>
              <a:sym typeface="Calibri"/>
            </a:endParaRPr>
          </a:p>
        </p:txBody>
      </p:sp>
      <p:pic>
        <p:nvPicPr>
          <p:cNvPr id="475" name="Google Shape;475;p57"/>
          <p:cNvPicPr preferRelativeResize="0"/>
          <p:nvPr/>
        </p:nvPicPr>
        <p:blipFill rotWithShape="1">
          <a:blip r:embed="rId3">
            <a:alphaModFix/>
          </a:blip>
          <a:srcRect b="0" l="0" r="0" t="0"/>
          <a:stretch/>
        </p:blipFill>
        <p:spPr>
          <a:xfrm>
            <a:off x="-374650" y="-533400"/>
            <a:ext cx="9894887" cy="739298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8"/>
          <p:cNvSpPr txBox="1"/>
          <p:nvPr>
            <p:ph idx="4294967295" type="ctrTitle"/>
          </p:nvPr>
        </p:nvSpPr>
        <p:spPr>
          <a:xfrm>
            <a:off x="457200" y="1447800"/>
            <a:ext cx="8207375" cy="2160587"/>
          </a:xfrm>
          <a:prstGeom prst="rect">
            <a:avLst/>
          </a:prstGeom>
          <a:no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lt1"/>
              </a:buClr>
              <a:buFont typeface="Arial"/>
              <a:buNone/>
            </a:pPr>
            <a:r>
              <a:rPr b="1" i="0" lang="zh-CN" sz="4800" u="none" cap="none" strike="noStrike">
                <a:solidFill>
                  <a:schemeClr val="lt1"/>
                </a:solidFill>
                <a:latin typeface="Arial"/>
                <a:ea typeface="Arial"/>
                <a:cs typeface="Arial"/>
                <a:sym typeface="Arial"/>
              </a:rPr>
              <a:t>社会网络的结构与关系强度</a:t>
            </a:r>
            <a:br>
              <a:rPr b="1" i="0" lang="zh-CN" sz="4800" u="none" cap="none" strike="noStrike">
                <a:solidFill>
                  <a:schemeClr val="lt1"/>
                </a:solidFill>
                <a:latin typeface="Arial"/>
                <a:ea typeface="Arial"/>
                <a:cs typeface="Arial"/>
                <a:sym typeface="Arial"/>
              </a:rPr>
            </a:br>
            <a:r>
              <a:rPr b="1" i="0" lang="zh-CN" sz="4800" u="none" cap="none" strike="noStrike">
                <a:solidFill>
                  <a:schemeClr val="lt1"/>
                </a:solidFill>
                <a:latin typeface="Arial"/>
                <a:ea typeface="Arial"/>
                <a:cs typeface="Arial"/>
                <a:sym typeface="Arial"/>
              </a:rPr>
              <a:t>及其在</a:t>
            </a:r>
            <a:r>
              <a:rPr b="1" i="0" lang="zh-CN" sz="4800" u="none" cap="none" strike="noStrike">
                <a:solidFill>
                  <a:schemeClr val="lt1"/>
                </a:solidFill>
                <a:latin typeface="Calibri"/>
                <a:ea typeface="Calibri"/>
                <a:cs typeface="Calibri"/>
                <a:sym typeface="Calibri"/>
              </a:rPr>
              <a:t>OSN</a:t>
            </a:r>
            <a:r>
              <a:rPr b="1" i="0" lang="zh-CN" sz="4800" u="none" cap="none" strike="noStrike">
                <a:solidFill>
                  <a:schemeClr val="lt1"/>
                </a:solidFill>
                <a:latin typeface="Arial"/>
                <a:ea typeface="Arial"/>
                <a:cs typeface="Arial"/>
                <a:sym typeface="Arial"/>
              </a:rPr>
              <a:t>上的体现</a:t>
            </a:r>
            <a:endParaRPr/>
          </a:p>
        </p:txBody>
      </p:sp>
      <p:sp>
        <p:nvSpPr>
          <p:cNvPr id="481" name="Google Shape;481;p58"/>
          <p:cNvSpPr txBox="1"/>
          <p:nvPr>
            <p:ph idx="4294967295" type="subTitle"/>
          </p:nvPr>
        </p:nvSpPr>
        <p:spPr>
          <a:xfrm>
            <a:off x="1116012" y="5157787"/>
            <a:ext cx="6624637"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3200" u="none">
                <a:solidFill>
                  <a:schemeClr val="lt1"/>
                </a:solidFill>
                <a:latin typeface="Calibri"/>
                <a:ea typeface="Calibri"/>
                <a:cs typeface="Calibri"/>
                <a:sym typeface="Calibri"/>
              </a:rPr>
              <a:t>（第3章）</a:t>
            </a:r>
            <a:endParaRPr/>
          </a:p>
        </p:txBody>
      </p:sp>
      <p:sp>
        <p:nvSpPr>
          <p:cNvPr id="482" name="Google Shape;482;p58"/>
          <p:cNvSpPr txBox="1"/>
          <p:nvPr/>
        </p:nvSpPr>
        <p:spPr>
          <a:xfrm>
            <a:off x="1331912" y="3644900"/>
            <a:ext cx="6408737" cy="461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2400" u="none">
                <a:solidFill>
                  <a:srgbClr val="FFFFFF"/>
                </a:solidFill>
                <a:latin typeface="Arial"/>
                <a:ea typeface="Arial"/>
                <a:cs typeface="Arial"/>
                <a:sym typeface="Arial"/>
              </a:rPr>
              <a:t>三元闭包，关系的强度及其与网络结构的关系</a:t>
            </a:r>
            <a:endParaRPr/>
          </a:p>
        </p:txBody>
      </p:sp>
      <p:sp>
        <p:nvSpPr>
          <p:cNvPr id="483" name="Google Shape;483;p58"/>
          <p:cNvSpPr txBox="1"/>
          <p:nvPr/>
        </p:nvSpPr>
        <p:spPr>
          <a:xfrm>
            <a:off x="971550" y="260350"/>
            <a:ext cx="7345362" cy="95408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2800" u="none">
                <a:solidFill>
                  <a:schemeClr val="dk1"/>
                </a:solidFill>
                <a:latin typeface="Arial"/>
                <a:ea typeface="Arial"/>
                <a:cs typeface="Arial"/>
                <a:sym typeface="Arial"/>
              </a:rPr>
              <a:t>社会网络（社交网络）－social network，SN</a:t>
            </a:r>
            <a:endParaRPr/>
          </a:p>
          <a:p>
            <a:pPr indent="0" lvl="0" marL="0" marR="0" rtl="0" algn="l">
              <a:lnSpc>
                <a:spcPct val="100000"/>
              </a:lnSpc>
              <a:spcBef>
                <a:spcPts val="0"/>
              </a:spcBef>
              <a:spcAft>
                <a:spcPts val="0"/>
              </a:spcAft>
              <a:buClr>
                <a:schemeClr val="dk1"/>
              </a:buClr>
              <a:buFont typeface="Arial"/>
              <a:buNone/>
            </a:pPr>
            <a:r>
              <a:rPr b="0" i="0" lang="zh-CN" sz="2800" u="none">
                <a:solidFill>
                  <a:schemeClr val="dk1"/>
                </a:solidFill>
                <a:latin typeface="Arial"/>
                <a:ea typeface="Arial"/>
                <a:cs typeface="Arial"/>
                <a:sym typeface="Arial"/>
              </a:rPr>
              <a:t>在线社交网络－online social network，OSN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9"/>
          <p:cNvSpPr txBox="1"/>
          <p:nvPr>
            <p:ph type="title"/>
          </p:nvPr>
        </p:nvSpPr>
        <p:spPr>
          <a:xfrm>
            <a:off x="304800" y="212725"/>
            <a:ext cx="8686800" cy="10255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0E6"/>
              </a:buClr>
              <a:buFont typeface="Calibri"/>
              <a:buNone/>
            </a:pPr>
            <a:r>
              <a:rPr b="1" i="0" lang="zh-CN" sz="3600" u="none" cap="none" strike="noStrike">
                <a:solidFill>
                  <a:srgbClr val="FFF0E6"/>
                </a:solidFill>
                <a:latin typeface="Calibri"/>
                <a:ea typeface="Calibri"/>
                <a:cs typeface="Calibri"/>
                <a:sym typeface="Calibri"/>
              </a:rPr>
              <a:t>社会网络，不仅是人类的社会属性</a:t>
            </a:r>
            <a:endParaRPr b="1" i="0" sz="3600" u="none" cap="none" strike="noStrike">
              <a:solidFill>
                <a:srgbClr val="FFF0E6"/>
              </a:solidFill>
              <a:latin typeface="Calibri"/>
              <a:ea typeface="Calibri"/>
              <a:cs typeface="Calibri"/>
              <a:sym typeface="Calibri"/>
            </a:endParaRPr>
          </a:p>
        </p:txBody>
      </p:sp>
      <p:sp>
        <p:nvSpPr>
          <p:cNvPr id="489" name="Google Shape;489;p59"/>
          <p:cNvSpPr txBox="1"/>
          <p:nvPr>
            <p:ph idx="1" type="body"/>
          </p:nvPr>
        </p:nvSpPr>
        <p:spPr>
          <a:xfrm>
            <a:off x="179387" y="4437062"/>
            <a:ext cx="4537075" cy="2305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2800"/>
              <a:buFont typeface="Arial"/>
              <a:buChar char="•"/>
            </a:pPr>
            <a:r>
              <a:rPr b="1" i="0" lang="zh-CN" sz="2800" u="none">
                <a:solidFill>
                  <a:srgbClr val="FFFFFF"/>
                </a:solidFill>
                <a:latin typeface="Arimo"/>
                <a:ea typeface="Arimo"/>
                <a:cs typeface="Arimo"/>
                <a:sym typeface="Arimo"/>
              </a:rPr>
              <a:t>但在人类社会体现得最丰富，最多姿多彩</a:t>
            </a:r>
            <a:endParaRPr/>
          </a:p>
          <a:p>
            <a:pPr indent="-342900" lvl="0" marL="342900" marR="0" rtl="0" algn="l">
              <a:lnSpc>
                <a:spcPct val="100000"/>
              </a:lnSpc>
              <a:spcBef>
                <a:spcPts val="560"/>
              </a:spcBef>
              <a:spcAft>
                <a:spcPts val="0"/>
              </a:spcAft>
              <a:buClr>
                <a:srgbClr val="FFFFFF"/>
              </a:buClr>
              <a:buSzPts val="2800"/>
              <a:buFont typeface="Arial"/>
              <a:buChar char="•"/>
            </a:pPr>
            <a:r>
              <a:rPr b="1" i="0" lang="zh-CN" sz="2800" u="none">
                <a:solidFill>
                  <a:srgbClr val="FFFFFF"/>
                </a:solidFill>
                <a:latin typeface="Arimo"/>
                <a:ea typeface="Arimo"/>
                <a:cs typeface="Arimo"/>
                <a:sym typeface="Arimo"/>
              </a:rPr>
              <a:t>人类在社会网络中的行为，是否有生物性的影响因素，如基因？</a:t>
            </a:r>
            <a:endParaRPr/>
          </a:p>
        </p:txBody>
      </p:sp>
      <p:pic>
        <p:nvPicPr>
          <p:cNvPr descr="201191162656135.jpg" id="490" name="Google Shape;490;p59"/>
          <p:cNvPicPr preferRelativeResize="0"/>
          <p:nvPr/>
        </p:nvPicPr>
        <p:blipFill rotWithShape="1">
          <a:blip r:embed="rId3">
            <a:alphaModFix/>
          </a:blip>
          <a:srcRect b="17225" l="2009" r="0" t="0"/>
          <a:stretch/>
        </p:blipFill>
        <p:spPr>
          <a:xfrm>
            <a:off x="0" y="1125537"/>
            <a:ext cx="4970462" cy="3313112"/>
          </a:xfrm>
          <a:prstGeom prst="rect">
            <a:avLst/>
          </a:prstGeom>
          <a:noFill/>
          <a:ln>
            <a:noFill/>
          </a:ln>
        </p:spPr>
      </p:pic>
      <p:pic>
        <p:nvPicPr>
          <p:cNvPr descr="无标题.jpg" id="491" name="Google Shape;491;p59"/>
          <p:cNvPicPr preferRelativeResize="0"/>
          <p:nvPr/>
        </p:nvPicPr>
        <p:blipFill rotWithShape="1">
          <a:blip r:embed="rId4">
            <a:alphaModFix/>
          </a:blip>
          <a:srcRect b="0" l="0" r="0" t="0"/>
          <a:stretch/>
        </p:blipFill>
        <p:spPr>
          <a:xfrm>
            <a:off x="4787900" y="1125537"/>
            <a:ext cx="4356100" cy="573246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0"/>
          <p:cNvSpPr txBox="1"/>
          <p:nvPr/>
        </p:nvSpPr>
        <p:spPr>
          <a:xfrm>
            <a:off x="611187" y="908050"/>
            <a:ext cx="3455987" cy="1201737"/>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600" u="none">
                <a:solidFill>
                  <a:schemeClr val="dk1"/>
                </a:solidFill>
                <a:latin typeface="Arial"/>
                <a:ea typeface="Arial"/>
                <a:cs typeface="Arial"/>
                <a:sym typeface="Arial"/>
              </a:rPr>
              <a:t>社会网络结构为什么会变化？</a:t>
            </a:r>
            <a:endParaRPr/>
          </a:p>
        </p:txBody>
      </p:sp>
      <p:sp>
        <p:nvSpPr>
          <p:cNvPr id="497" name="Google Shape;497;p60"/>
          <p:cNvSpPr txBox="1"/>
          <p:nvPr/>
        </p:nvSpPr>
        <p:spPr>
          <a:xfrm>
            <a:off x="3132137" y="2708275"/>
            <a:ext cx="3887787" cy="1200150"/>
          </a:xfrm>
          <a:prstGeom prst="rect">
            <a:avLst/>
          </a:prstGeom>
          <a:solidFill>
            <a:srgbClr val="DBEEF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600" u="none">
                <a:solidFill>
                  <a:schemeClr val="dk1"/>
                </a:solidFill>
                <a:latin typeface="Arial"/>
                <a:ea typeface="Arial"/>
                <a:cs typeface="Arial"/>
                <a:sym typeface="Arial"/>
              </a:rPr>
              <a:t>社会网络结构有什么特性？</a:t>
            </a:r>
            <a:endParaRPr/>
          </a:p>
        </p:txBody>
      </p:sp>
      <p:sp>
        <p:nvSpPr>
          <p:cNvPr id="498" name="Google Shape;498;p60"/>
          <p:cNvSpPr txBox="1"/>
          <p:nvPr/>
        </p:nvSpPr>
        <p:spPr>
          <a:xfrm>
            <a:off x="4284662" y="4508500"/>
            <a:ext cx="4391025" cy="12017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3600" u="none">
                <a:solidFill>
                  <a:schemeClr val="dk1"/>
                </a:solidFill>
                <a:latin typeface="Arial"/>
                <a:ea typeface="Arial"/>
                <a:cs typeface="Arial"/>
                <a:sym typeface="Arial"/>
              </a:rPr>
              <a:t>结构中是否可能隐含社会性含义？</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1"/>
          <p:cNvSpPr txBox="1"/>
          <p:nvPr>
            <p:ph idx="1" type="body"/>
          </p:nvPr>
        </p:nvSpPr>
        <p:spPr>
          <a:xfrm>
            <a:off x="457200" y="4221162"/>
            <a:ext cx="8229600" cy="1905000"/>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1.1.JPG" id="504" name="Google Shape;504;p61"/>
          <p:cNvPicPr preferRelativeResize="0"/>
          <p:nvPr/>
        </p:nvPicPr>
        <p:blipFill rotWithShape="1">
          <a:blip r:embed="rId3">
            <a:alphaModFix/>
          </a:blip>
          <a:srcRect b="0" l="0" r="0" t="0"/>
          <a:stretch/>
        </p:blipFill>
        <p:spPr>
          <a:xfrm>
            <a:off x="31750" y="620712"/>
            <a:ext cx="9112250" cy="5619750"/>
          </a:xfrm>
          <a:prstGeom prst="rect">
            <a:avLst/>
          </a:prstGeom>
          <a:noFill/>
          <a:ln>
            <a:noFill/>
          </a:ln>
        </p:spPr>
      </p:pic>
      <p:sp>
        <p:nvSpPr>
          <p:cNvPr id="505" name="Google Shape;505;p61"/>
          <p:cNvSpPr txBox="1"/>
          <p:nvPr/>
        </p:nvSpPr>
        <p:spPr>
          <a:xfrm>
            <a:off x="7092950" y="836612"/>
            <a:ext cx="2051050" cy="831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2400" u="none">
                <a:solidFill>
                  <a:schemeClr val="dk1"/>
                </a:solidFill>
                <a:latin typeface="Arial"/>
                <a:ea typeface="Arial"/>
                <a:cs typeface="Arial"/>
                <a:sym typeface="Arial"/>
              </a:rPr>
              <a:t>1：教练</a:t>
            </a:r>
            <a:endParaRPr/>
          </a:p>
          <a:p>
            <a:pPr indent="0" lvl="0" marL="0" marR="0" rtl="0" algn="l">
              <a:lnSpc>
                <a:spcPct val="100000"/>
              </a:lnSpc>
              <a:spcBef>
                <a:spcPts val="0"/>
              </a:spcBef>
              <a:spcAft>
                <a:spcPts val="0"/>
              </a:spcAft>
              <a:buClr>
                <a:schemeClr val="dk1"/>
              </a:buClr>
              <a:buFont typeface="Arial"/>
              <a:buNone/>
            </a:pPr>
            <a:r>
              <a:rPr b="0" i="0" lang="zh-CN" sz="2400" u="none">
                <a:solidFill>
                  <a:schemeClr val="dk1"/>
                </a:solidFill>
                <a:latin typeface="Arial"/>
                <a:ea typeface="Arial"/>
                <a:cs typeface="Arial"/>
                <a:sym typeface="Arial"/>
              </a:rPr>
              <a:t>34.：创始人</a:t>
            </a:r>
            <a:endParaRPr/>
          </a:p>
        </p:txBody>
      </p:sp>
      <p:cxnSp>
        <p:nvCxnSpPr>
          <p:cNvPr id="506" name="Google Shape;506;p61"/>
          <p:cNvCxnSpPr/>
          <p:nvPr/>
        </p:nvCxnSpPr>
        <p:spPr>
          <a:xfrm>
            <a:off x="4932362" y="836612"/>
            <a:ext cx="0" cy="5113337"/>
          </a:xfrm>
          <a:prstGeom prst="straightConnector1">
            <a:avLst/>
          </a:prstGeom>
          <a:noFill/>
          <a:ln cap="flat" cmpd="sng" w="38100">
            <a:solidFill>
              <a:schemeClr val="accent2"/>
            </a:solidFill>
            <a:prstDash val="solid"/>
            <a:miter lim="8000"/>
            <a:headEnd len="sm" w="sm" type="none"/>
            <a:tailEnd len="sm" w="sm" type="none"/>
          </a:ln>
          <a:effectLst>
            <a:outerShdw blurRad="63500" dir="5400000" dist="20000">
              <a:srgbClr val="808080">
                <a:alpha val="37647"/>
              </a:srgbClr>
            </a:outerShdw>
          </a:effectLst>
        </p:spPr>
      </p:cxnSp>
      <p:sp>
        <p:nvSpPr>
          <p:cNvPr id="507" name="Google Shape;507;p61"/>
          <p:cNvSpPr txBox="1"/>
          <p:nvPr/>
        </p:nvSpPr>
        <p:spPr>
          <a:xfrm>
            <a:off x="5003800" y="908050"/>
            <a:ext cx="576262" cy="5857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Font typeface="Arial"/>
              <a:buNone/>
            </a:pPr>
            <a:r>
              <a:rPr b="0" i="0" lang="zh-CN" sz="3200" u="none">
                <a:solidFill>
                  <a:srgbClr val="FF0000"/>
                </a:solidFill>
                <a:latin typeface="Arial"/>
                <a:ea typeface="Arial"/>
                <a:cs typeface="Arial"/>
                <a:sym typeface="Arial"/>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2"/>
          <p:cNvSpPr txBox="1"/>
          <p:nvPr>
            <p:ph idx="1" type="body"/>
          </p:nvPr>
        </p:nvSpPr>
        <p:spPr>
          <a:xfrm>
            <a:off x="457200" y="3213100"/>
            <a:ext cx="8229600" cy="29130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1.7.JPG" id="513" name="Google Shape;513;p62"/>
          <p:cNvPicPr preferRelativeResize="0"/>
          <p:nvPr/>
        </p:nvPicPr>
        <p:blipFill rotWithShape="1">
          <a:blip r:embed="rId3">
            <a:alphaModFix/>
          </a:blip>
          <a:srcRect b="0" l="0" r="0" t="0"/>
          <a:stretch/>
        </p:blipFill>
        <p:spPr>
          <a:xfrm>
            <a:off x="0" y="549275"/>
            <a:ext cx="9144000" cy="5584825"/>
          </a:xfrm>
          <a:prstGeom prst="rect">
            <a:avLst/>
          </a:prstGeom>
          <a:noFill/>
          <a:ln>
            <a:noFill/>
          </a:ln>
        </p:spPr>
      </p:pic>
      <p:sp>
        <p:nvSpPr>
          <p:cNvPr id="514" name="Google Shape;514;p62"/>
          <p:cNvSpPr txBox="1"/>
          <p:nvPr/>
        </p:nvSpPr>
        <p:spPr>
          <a:xfrm>
            <a:off x="8388350" y="6165850"/>
            <a:ext cx="595312" cy="276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1.1</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63"/>
          <p:cNvSpPr txBox="1"/>
          <p:nvPr>
            <p:ph type="title"/>
          </p:nvPr>
        </p:nvSpPr>
        <p:spPr>
          <a:xfrm>
            <a:off x="468312" y="260350"/>
            <a:ext cx="8207375" cy="108108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zh-CN" sz="3200" u="none" cap="none" strike="noStrike">
                <a:solidFill>
                  <a:schemeClr val="lt1"/>
                </a:solidFill>
                <a:latin typeface="Calibri"/>
                <a:ea typeface="Calibri"/>
                <a:cs typeface="Calibri"/>
                <a:sym typeface="Calibri"/>
              </a:rPr>
              <a:t>James M. Henslin, </a:t>
            </a:r>
            <a:r>
              <a:rPr b="0" i="1" lang="zh-CN" sz="3200" u="none" cap="none" strike="noStrike">
                <a:solidFill>
                  <a:schemeClr val="lt1"/>
                </a:solidFill>
                <a:latin typeface="Calibri"/>
                <a:ea typeface="Calibri"/>
                <a:cs typeface="Calibri"/>
                <a:sym typeface="Calibri"/>
              </a:rPr>
              <a:t>Sociology – A down-to-earth approach</a:t>
            </a:r>
            <a:r>
              <a:rPr b="0" i="0" lang="zh-CN" sz="3200" u="none" cap="none" strike="noStrike">
                <a:solidFill>
                  <a:schemeClr val="lt1"/>
                </a:solidFill>
                <a:latin typeface="Calibri"/>
                <a:ea typeface="Calibri"/>
                <a:cs typeface="Calibri"/>
                <a:sym typeface="Calibri"/>
              </a:rPr>
              <a:t> (11</a:t>
            </a:r>
            <a:r>
              <a:rPr b="0" baseline="30000" i="0" lang="zh-CN" sz="3200" u="none" cap="none" strike="noStrike">
                <a:solidFill>
                  <a:schemeClr val="lt1"/>
                </a:solidFill>
                <a:latin typeface="Calibri"/>
                <a:ea typeface="Calibri"/>
                <a:cs typeface="Calibri"/>
                <a:sym typeface="Calibri"/>
              </a:rPr>
              <a:t>th</a:t>
            </a:r>
            <a:r>
              <a:rPr b="0" i="0" lang="zh-CN" sz="3200" u="none" cap="none" strike="noStrike">
                <a:solidFill>
                  <a:schemeClr val="lt1"/>
                </a:solidFill>
                <a:latin typeface="Calibri"/>
                <a:ea typeface="Calibri"/>
                <a:cs typeface="Calibri"/>
                <a:sym typeface="Calibri"/>
              </a:rPr>
              <a:t> edition). Pearson, 2012</a:t>
            </a:r>
            <a:endParaRPr/>
          </a:p>
        </p:txBody>
      </p:sp>
      <p:sp>
        <p:nvSpPr>
          <p:cNvPr id="520" name="Google Shape;520;p63"/>
          <p:cNvSpPr txBox="1"/>
          <p:nvPr>
            <p:ph idx="1" type="body"/>
          </p:nvPr>
        </p:nvSpPr>
        <p:spPr>
          <a:xfrm>
            <a:off x="0" y="1341437"/>
            <a:ext cx="9036050" cy="51831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zh-CN" sz="2800" u="none">
                <a:solidFill>
                  <a:schemeClr val="lt1"/>
                </a:solidFill>
                <a:latin typeface="Calibri"/>
                <a:ea typeface="Calibri"/>
                <a:cs typeface="Calibri"/>
                <a:sym typeface="Calibri"/>
              </a:rPr>
              <a:t>      The analysis of social networks has become part of applied sociology. One of its surprising applications was the capture of Saddam Hussein.</a:t>
            </a:r>
            <a:endParaRPr/>
          </a:p>
          <a:p>
            <a:pPr indent="0" lvl="0" marL="0" marR="0" rtl="0" algn="l">
              <a:lnSpc>
                <a:spcPct val="100000"/>
              </a:lnSpc>
              <a:spcBef>
                <a:spcPts val="560"/>
              </a:spcBef>
              <a:spcAft>
                <a:spcPts val="0"/>
              </a:spcAft>
              <a:buClr>
                <a:schemeClr val="lt1"/>
              </a:buClr>
              <a:buFont typeface="Arial"/>
              <a:buNone/>
            </a:pPr>
            <a:r>
              <a:rPr b="0" i="0" lang="zh-CN" sz="2800" u="none">
                <a:solidFill>
                  <a:schemeClr val="lt1"/>
                </a:solidFill>
                <a:latin typeface="Calibri"/>
                <a:ea typeface="Calibri"/>
                <a:cs typeface="Calibri"/>
                <a:sym typeface="Calibri"/>
              </a:rPr>
              <a:t>      After U.S.-led forces took over Baghdad, Hussein was nowhere to be found. Rumors placed him all over the map, from neighboring countries to safe houses in Baghdad. To find him, U.S. intelligence officers began to apply network analysis. On a color-coded “people map,” they placed Hussein’s photo in a yellow circle, like a bull’s-eye. They then drew links to people who were connected to Hussein, placing their photos closer to or farther from Hussein’s photo on the basis of how close they were to Hussein.</a:t>
            </a:r>
            <a:endParaRPr/>
          </a:p>
          <a:p>
            <a:pPr indent="-165100" lvl="0" marL="342900" marR="0" rtl="0" algn="l">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p:txBody>
      </p:sp>
    </p:spTree>
  </p:cSld>
  <p:clrMapOvr>
    <a:masterClrMapping/>
  </p:clrMapOvr>
  <p:transition>
    <p:fade thruBlk="1"/>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4"/>
          <p:cNvSpPr txBox="1"/>
          <p:nvPr>
            <p:ph idx="1" type="body"/>
          </p:nvPr>
        </p:nvSpPr>
        <p:spPr>
          <a:xfrm>
            <a:off x="6350" y="115887"/>
            <a:ext cx="9144000" cy="6626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zh-CN" sz="2800" u="none">
                <a:solidFill>
                  <a:schemeClr val="lt1"/>
                </a:solidFill>
                <a:latin typeface="Calibri"/>
                <a:ea typeface="Calibri"/>
                <a:cs typeface="Calibri"/>
                <a:sym typeface="Calibri"/>
              </a:rPr>
              <a:t>      The photos closest to Hussein represented an intimate and loyal group. These people were the most likely to know where Hussein was, but because of their close ties to him, they also were the least likely to reveal this information. Those who were pictured slightly farther away knew people in this more intimate group, so it was likely that some of them had information about Hussein’s whereabouts. Because these people’s social ties to Hussein were not as strong, they represented the weaker links that might be broken.</a:t>
            </a:r>
            <a:endParaRPr/>
          </a:p>
          <a:p>
            <a:pPr indent="0" lvl="0" marL="0" marR="0" rtl="0" algn="l">
              <a:lnSpc>
                <a:spcPct val="100000"/>
              </a:lnSpc>
              <a:spcBef>
                <a:spcPts val="560"/>
              </a:spcBef>
              <a:spcAft>
                <a:spcPts val="0"/>
              </a:spcAft>
              <a:buClr>
                <a:schemeClr val="lt1"/>
              </a:buClr>
              <a:buFont typeface="Arial"/>
              <a:buNone/>
            </a:pPr>
            <a:r>
              <a:rPr b="0" i="0" lang="zh-CN" sz="2800" u="none">
                <a:solidFill>
                  <a:schemeClr val="lt1"/>
                </a:solidFill>
                <a:latin typeface="Calibri"/>
                <a:ea typeface="Calibri"/>
                <a:cs typeface="Calibri"/>
                <a:sym typeface="Calibri"/>
              </a:rPr>
              <a:t>      The approach worked. Using software programs to sift through vast amounts of information gained from informants and electronic intercepts, the analysts drew a “people map” that pictured these social relationships. Identifying the weaker links led to Hussein’s capture.</a:t>
            </a:r>
            <a:endParaRPr/>
          </a:p>
        </p:txBody>
      </p:sp>
    </p:spTree>
  </p:cSld>
  <p:clrMapOvr>
    <a:masterClrMapping/>
  </p:clrMapOvr>
  <p:transition>
    <p:fade thruBlk="1"/>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65"/>
          <p:cNvSpPr txBox="1"/>
          <p:nvPr>
            <p:ph type="title"/>
          </p:nvPr>
        </p:nvSpPr>
        <p:spPr>
          <a:xfrm>
            <a:off x="468312" y="404812"/>
            <a:ext cx="1089025" cy="61198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社会网络研究的经典</a:t>
            </a:r>
            <a:endParaRPr/>
          </a:p>
        </p:txBody>
      </p:sp>
      <p:pic>
        <p:nvPicPr>
          <p:cNvPr descr="13.3.JPG" id="531" name="Google Shape;531;p65"/>
          <p:cNvPicPr preferRelativeResize="0"/>
          <p:nvPr/>
        </p:nvPicPr>
        <p:blipFill rotWithShape="1">
          <a:blip r:embed="rId3">
            <a:alphaModFix/>
          </a:blip>
          <a:srcRect b="0" l="0" r="0" t="0"/>
          <a:stretch/>
        </p:blipFill>
        <p:spPr>
          <a:xfrm>
            <a:off x="1763712" y="-26987"/>
            <a:ext cx="6267450" cy="6858000"/>
          </a:xfrm>
          <a:prstGeom prst="rect">
            <a:avLst/>
          </a:prstGeom>
          <a:noFill/>
          <a:ln>
            <a:noFill/>
          </a:ln>
        </p:spPr>
      </p:pic>
      <p:sp>
        <p:nvSpPr>
          <p:cNvPr id="532" name="Google Shape;532;p65"/>
          <p:cNvSpPr txBox="1"/>
          <p:nvPr/>
        </p:nvSpPr>
        <p:spPr>
          <a:xfrm>
            <a:off x="3779837" y="6021387"/>
            <a:ext cx="936625"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小世界</a:t>
            </a:r>
            <a:endParaRPr/>
          </a:p>
        </p:txBody>
      </p:sp>
      <p:sp>
        <p:nvSpPr>
          <p:cNvPr id="533" name="Google Shape;533;p65"/>
          <p:cNvSpPr txBox="1"/>
          <p:nvPr/>
        </p:nvSpPr>
        <p:spPr>
          <a:xfrm>
            <a:off x="2411412" y="6021387"/>
            <a:ext cx="1223962"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三元闭包</a:t>
            </a:r>
            <a:endParaRPr/>
          </a:p>
        </p:txBody>
      </p:sp>
      <p:sp>
        <p:nvSpPr>
          <p:cNvPr id="534" name="Google Shape;534;p65"/>
          <p:cNvSpPr txBox="1"/>
          <p:nvPr/>
        </p:nvSpPr>
        <p:spPr>
          <a:xfrm>
            <a:off x="4859337" y="6021387"/>
            <a:ext cx="1152525"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结构平衡</a:t>
            </a:r>
            <a:endParaRPr/>
          </a:p>
        </p:txBody>
      </p:sp>
      <p:sp>
        <p:nvSpPr>
          <p:cNvPr id="535" name="Google Shape;535;p65"/>
          <p:cNvSpPr txBox="1"/>
          <p:nvPr/>
        </p:nvSpPr>
        <p:spPr>
          <a:xfrm>
            <a:off x="3995737" y="4292600"/>
            <a:ext cx="1152525"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关系强度</a:t>
            </a:r>
            <a:endParaRPr/>
          </a:p>
        </p:txBody>
      </p:sp>
      <p:sp>
        <p:nvSpPr>
          <p:cNvPr id="536" name="Google Shape;536;p65"/>
          <p:cNvSpPr txBox="1"/>
          <p:nvPr/>
        </p:nvSpPr>
        <p:spPr>
          <a:xfrm>
            <a:off x="6372225" y="6021387"/>
            <a:ext cx="1008062"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同质性</a:t>
            </a:r>
            <a:endParaRPr/>
          </a:p>
        </p:txBody>
      </p:sp>
      <p:sp>
        <p:nvSpPr>
          <p:cNvPr id="537" name="Google Shape;537;p65"/>
          <p:cNvSpPr txBox="1"/>
          <p:nvPr/>
        </p:nvSpPr>
        <p:spPr>
          <a:xfrm>
            <a:off x="2339975" y="4365625"/>
            <a:ext cx="1368425"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小世界</a:t>
            </a:r>
            <a:endParaRPr/>
          </a:p>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系统性实验</a:t>
            </a:r>
            <a:endParaRPr/>
          </a:p>
        </p:txBody>
      </p:sp>
      <p:sp>
        <p:nvSpPr>
          <p:cNvPr id="538" name="Google Shape;538;p65"/>
          <p:cNvSpPr txBox="1"/>
          <p:nvPr/>
        </p:nvSpPr>
        <p:spPr>
          <a:xfrm>
            <a:off x="4067175" y="765175"/>
            <a:ext cx="1368425"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社会资本的网络结构</a:t>
            </a:r>
            <a:endParaRPr/>
          </a:p>
        </p:txBody>
      </p:sp>
      <p:sp>
        <p:nvSpPr>
          <p:cNvPr id="539" name="Google Shape;539;p65"/>
          <p:cNvSpPr txBox="1"/>
          <p:nvPr/>
        </p:nvSpPr>
        <p:spPr>
          <a:xfrm>
            <a:off x="2843212" y="549275"/>
            <a:ext cx="1081087" cy="368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结构洞</a:t>
            </a:r>
            <a:endParaRPr/>
          </a:p>
        </p:txBody>
      </p:sp>
      <p:sp>
        <p:nvSpPr>
          <p:cNvPr id="540" name="Google Shape;540;p65"/>
          <p:cNvSpPr txBox="1"/>
          <p:nvPr/>
        </p:nvSpPr>
        <p:spPr>
          <a:xfrm>
            <a:off x="5508625" y="4365625"/>
            <a:ext cx="1366837"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结构平衡与人际关系</a:t>
            </a:r>
            <a:endParaRPr/>
          </a:p>
        </p:txBody>
      </p:sp>
      <p:sp>
        <p:nvSpPr>
          <p:cNvPr id="541" name="Google Shape;541;p65"/>
          <p:cNvSpPr txBox="1"/>
          <p:nvPr/>
        </p:nvSpPr>
        <p:spPr>
          <a:xfrm>
            <a:off x="6516687" y="2997200"/>
            <a:ext cx="1223962"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社会关系的组织</a:t>
            </a:r>
            <a:endParaRPr/>
          </a:p>
        </p:txBody>
      </p:sp>
      <p:sp>
        <p:nvSpPr>
          <p:cNvPr id="542" name="Google Shape;542;p65"/>
          <p:cNvSpPr txBox="1"/>
          <p:nvPr/>
        </p:nvSpPr>
        <p:spPr>
          <a:xfrm>
            <a:off x="3203575" y="2708275"/>
            <a:ext cx="1439862" cy="647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经济行为与社会结构</a:t>
            </a:r>
            <a:endParaRPr/>
          </a:p>
        </p:txBody>
      </p:sp>
      <p:sp>
        <p:nvSpPr>
          <p:cNvPr id="543" name="Google Shape;543;p65"/>
          <p:cNvSpPr txBox="1"/>
          <p:nvPr/>
        </p:nvSpPr>
        <p:spPr>
          <a:xfrm>
            <a:off x="5076825" y="1916112"/>
            <a:ext cx="1439862" cy="64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人力资本中的社会资本</a:t>
            </a:r>
            <a:endParaRPr/>
          </a:p>
        </p:txBody>
      </p:sp>
      <p:sp>
        <p:nvSpPr>
          <p:cNvPr id="544" name="Google Shape;544;p65"/>
          <p:cNvSpPr txBox="1"/>
          <p:nvPr/>
        </p:nvSpPr>
        <p:spPr>
          <a:xfrm>
            <a:off x="6011862" y="549275"/>
            <a:ext cx="1439862"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zh-CN" sz="1800" u="none">
                <a:solidFill>
                  <a:schemeClr val="dk1"/>
                </a:solidFill>
                <a:latin typeface="Arial"/>
                <a:ea typeface="Arial"/>
                <a:cs typeface="Arial"/>
                <a:sym typeface="Arial"/>
              </a:rPr>
              <a:t>通过OSN研究社会网络</a:t>
            </a:r>
            <a:endParaRPr/>
          </a:p>
        </p:txBody>
      </p:sp>
      <p:sp>
        <p:nvSpPr>
          <p:cNvPr id="545" name="Google Shape;545;p65"/>
          <p:cNvSpPr/>
          <p:nvPr/>
        </p:nvSpPr>
        <p:spPr>
          <a:xfrm>
            <a:off x="2484437" y="6308725"/>
            <a:ext cx="1008062" cy="433387"/>
          </a:xfrm>
          <a:prstGeom prst="ellipse">
            <a:avLst/>
          </a:prstGeom>
          <a:solidFill>
            <a:srgbClr val="E46C0A">
              <a:alpha val="37647"/>
            </a:srgbClr>
          </a:solidFill>
          <a:ln cap="flat" cmpd="sng" w="25400">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6" name="Google Shape;546;p65"/>
          <p:cNvSpPr/>
          <p:nvPr/>
        </p:nvSpPr>
        <p:spPr>
          <a:xfrm>
            <a:off x="4932362" y="6308725"/>
            <a:ext cx="1008062" cy="433387"/>
          </a:xfrm>
          <a:prstGeom prst="ellipse">
            <a:avLst/>
          </a:prstGeom>
          <a:solidFill>
            <a:srgbClr val="E46C0A">
              <a:alpha val="37647"/>
            </a:srgbClr>
          </a:solidFill>
          <a:ln cap="flat" cmpd="sng" w="25400">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7" name="Google Shape;547;p65"/>
          <p:cNvSpPr/>
          <p:nvPr/>
        </p:nvSpPr>
        <p:spPr>
          <a:xfrm>
            <a:off x="3708400" y="6308725"/>
            <a:ext cx="1008062" cy="433387"/>
          </a:xfrm>
          <a:prstGeom prst="ellipse">
            <a:avLst/>
          </a:prstGeom>
          <a:solidFill>
            <a:srgbClr val="E46C0A">
              <a:alpha val="37647"/>
            </a:srgbClr>
          </a:solidFill>
          <a:ln cap="flat" cmpd="sng" w="25400">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8" name="Google Shape;548;p65"/>
          <p:cNvSpPr/>
          <p:nvPr/>
        </p:nvSpPr>
        <p:spPr>
          <a:xfrm>
            <a:off x="5683250" y="42862"/>
            <a:ext cx="1008062" cy="433387"/>
          </a:xfrm>
          <a:prstGeom prst="ellipse">
            <a:avLst/>
          </a:prstGeom>
          <a:solidFill>
            <a:srgbClr val="E46C0A">
              <a:alpha val="37647"/>
            </a:srgbClr>
          </a:solidFill>
          <a:ln cap="flat" cmpd="sng" w="25400">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9" name="Google Shape;549;p65"/>
          <p:cNvSpPr/>
          <p:nvPr/>
        </p:nvSpPr>
        <p:spPr>
          <a:xfrm>
            <a:off x="4067175" y="3860800"/>
            <a:ext cx="1009650" cy="431800"/>
          </a:xfrm>
          <a:prstGeom prst="ellipse">
            <a:avLst/>
          </a:prstGeom>
          <a:solidFill>
            <a:srgbClr val="E46C0A">
              <a:alpha val="37647"/>
            </a:srgbClr>
          </a:solidFill>
          <a:ln cap="flat" cmpd="sng" w="25400">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50" name="Google Shape;550;p65"/>
          <p:cNvSpPr/>
          <p:nvPr/>
        </p:nvSpPr>
        <p:spPr>
          <a:xfrm>
            <a:off x="6227762" y="6308725"/>
            <a:ext cx="1081087" cy="433387"/>
          </a:xfrm>
          <a:prstGeom prst="ellipse">
            <a:avLst/>
          </a:prstGeom>
          <a:solidFill>
            <a:srgbClr val="E46C0A">
              <a:alpha val="37647"/>
            </a:srgbClr>
          </a:solidFill>
          <a:ln cap="flat" cmpd="sng" w="25400">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51" name="Google Shape;551;p65"/>
          <p:cNvSpPr txBox="1"/>
          <p:nvPr/>
        </p:nvSpPr>
        <p:spPr>
          <a:xfrm>
            <a:off x="8027987" y="6524625"/>
            <a:ext cx="681037" cy="277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13.3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6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社会网络研究的经典文献</a:t>
            </a:r>
            <a:endParaRPr/>
          </a:p>
        </p:txBody>
      </p:sp>
      <p:sp>
        <p:nvSpPr>
          <p:cNvPr id="557" name="Google Shape;557;p66"/>
          <p:cNvSpPr txBox="1"/>
          <p:nvPr/>
        </p:nvSpPr>
        <p:spPr>
          <a:xfrm>
            <a:off x="3203575" y="3213100"/>
            <a:ext cx="2749550"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6600"/>
              </a:buClr>
              <a:buFont typeface="Arial"/>
              <a:buNone/>
            </a:pPr>
            <a:r>
              <a:rPr b="0" i="0" lang="zh-CN" sz="4000" u="none">
                <a:solidFill>
                  <a:srgbClr val="FF6600"/>
                </a:solidFill>
                <a:latin typeface="Arial"/>
                <a:ea typeface="Arial"/>
                <a:cs typeface="Arial"/>
                <a:sym typeface="Arial"/>
              </a:rPr>
              <a:t>引出的议题</a:t>
            </a:r>
            <a:endParaRPr/>
          </a:p>
        </p:txBody>
      </p:sp>
      <p:sp>
        <p:nvSpPr>
          <p:cNvPr id="558" name="Google Shape;558;p66"/>
          <p:cNvSpPr/>
          <p:nvPr/>
        </p:nvSpPr>
        <p:spPr>
          <a:xfrm>
            <a:off x="652462" y="4005262"/>
            <a:ext cx="1439862" cy="1871662"/>
          </a:xfrm>
          <a:custGeom>
            <a:rect b="b" l="l" r="r" t="t"/>
            <a:pathLst>
              <a:path extrusionOk="0" h="120000" w="120000">
                <a:moveTo>
                  <a:pt x="20000" y="0"/>
                </a:moveTo>
                <a:lnTo>
                  <a:pt x="99999" y="0"/>
                </a:lnTo>
                <a:lnTo>
                  <a:pt x="120000" y="15386"/>
                </a:lnTo>
                <a:lnTo>
                  <a:pt x="120000" y="119999"/>
                </a:lnTo>
                <a:lnTo>
                  <a:pt x="0" y="119999"/>
                </a:lnTo>
                <a:lnTo>
                  <a:pt x="0" y="15386"/>
                </a:lnTo>
                <a:lnTo>
                  <a:pt x="20000" y="0"/>
                </a:lnTo>
                <a:close/>
              </a:path>
            </a:pathLst>
          </a:cu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网络结构形态</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Travers-Milgram 1969</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White 1970</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Wasserman 1994</a:t>
            </a:r>
            <a:endParaRPr/>
          </a:p>
        </p:txBody>
      </p:sp>
      <p:sp>
        <p:nvSpPr>
          <p:cNvPr id="559" name="Google Shape;559;p66"/>
          <p:cNvSpPr/>
          <p:nvPr/>
        </p:nvSpPr>
        <p:spPr>
          <a:xfrm>
            <a:off x="2452687" y="4005262"/>
            <a:ext cx="1223962" cy="1871662"/>
          </a:xfrm>
          <a:custGeom>
            <a:rect b="b" l="l" r="r" t="t"/>
            <a:pathLst>
              <a:path extrusionOk="0" h="120000" w="120000">
                <a:moveTo>
                  <a:pt x="20000" y="0"/>
                </a:moveTo>
                <a:lnTo>
                  <a:pt x="99999" y="0"/>
                </a:lnTo>
                <a:lnTo>
                  <a:pt x="120000" y="13079"/>
                </a:lnTo>
                <a:lnTo>
                  <a:pt x="120000" y="119999"/>
                </a:lnTo>
                <a:lnTo>
                  <a:pt x="0" y="119999"/>
                </a:lnTo>
                <a:lnTo>
                  <a:pt x="0" y="13079"/>
                </a:lnTo>
                <a:lnTo>
                  <a:pt x="20000" y="0"/>
                </a:lnTo>
                <a:close/>
              </a:path>
            </a:pathLst>
          </a:cu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网络结构性质</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Granovetter 1973</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Burt 1992</a:t>
            </a:r>
            <a:endParaRPr/>
          </a:p>
        </p:txBody>
      </p:sp>
      <p:sp>
        <p:nvSpPr>
          <p:cNvPr id="560" name="Google Shape;560;p66"/>
          <p:cNvSpPr/>
          <p:nvPr/>
        </p:nvSpPr>
        <p:spPr>
          <a:xfrm>
            <a:off x="3963987" y="4005262"/>
            <a:ext cx="1225550" cy="1871662"/>
          </a:xfrm>
          <a:custGeom>
            <a:rect b="b" l="l" r="r" t="t"/>
            <a:pathLst>
              <a:path extrusionOk="0" h="120000" w="120000">
                <a:moveTo>
                  <a:pt x="20000" y="0"/>
                </a:moveTo>
                <a:lnTo>
                  <a:pt x="99999" y="0"/>
                </a:lnTo>
                <a:lnTo>
                  <a:pt x="120000" y="13096"/>
                </a:lnTo>
                <a:lnTo>
                  <a:pt x="120000" y="119999"/>
                </a:lnTo>
                <a:lnTo>
                  <a:pt x="0" y="119999"/>
                </a:lnTo>
                <a:lnTo>
                  <a:pt x="0" y="13096"/>
                </a:lnTo>
                <a:lnTo>
                  <a:pt x="20000" y="0"/>
                </a:lnTo>
                <a:close/>
              </a:path>
            </a:pathLst>
          </a:cu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网络结构层级</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White et al. 1976</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Burt 1992</a:t>
            </a:r>
            <a:endParaRPr/>
          </a:p>
        </p:txBody>
      </p:sp>
      <p:sp>
        <p:nvSpPr>
          <p:cNvPr id="561" name="Google Shape;561;p66"/>
          <p:cNvSpPr/>
          <p:nvPr/>
        </p:nvSpPr>
        <p:spPr>
          <a:xfrm>
            <a:off x="5548312" y="4005262"/>
            <a:ext cx="1223962" cy="1871662"/>
          </a:xfrm>
          <a:custGeom>
            <a:rect b="b" l="l" r="r" t="t"/>
            <a:pathLst>
              <a:path extrusionOk="0" h="120000" w="120000">
                <a:moveTo>
                  <a:pt x="20000" y="0"/>
                </a:moveTo>
                <a:lnTo>
                  <a:pt x="99999" y="0"/>
                </a:lnTo>
                <a:lnTo>
                  <a:pt x="120000" y="13079"/>
                </a:lnTo>
                <a:lnTo>
                  <a:pt x="120000" y="119999"/>
                </a:lnTo>
                <a:lnTo>
                  <a:pt x="0" y="119999"/>
                </a:lnTo>
                <a:lnTo>
                  <a:pt x="0" y="13079"/>
                </a:lnTo>
                <a:lnTo>
                  <a:pt x="20000" y="0"/>
                </a:lnTo>
                <a:close/>
              </a:path>
            </a:pathLst>
          </a:cu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网络结构动态</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Davis 1967</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Granovetter 1985</a:t>
            </a:r>
            <a:endParaRPr/>
          </a:p>
        </p:txBody>
      </p:sp>
      <p:sp>
        <p:nvSpPr>
          <p:cNvPr id="562" name="Google Shape;562;p66"/>
          <p:cNvSpPr/>
          <p:nvPr/>
        </p:nvSpPr>
        <p:spPr>
          <a:xfrm>
            <a:off x="7132637" y="4005262"/>
            <a:ext cx="1296987" cy="1871662"/>
          </a:xfrm>
          <a:custGeom>
            <a:rect b="b" l="l" r="r" t="t"/>
            <a:pathLst>
              <a:path extrusionOk="0" h="120000" w="120000">
                <a:moveTo>
                  <a:pt x="20000" y="0"/>
                </a:moveTo>
                <a:lnTo>
                  <a:pt x="99999" y="0"/>
                </a:lnTo>
                <a:lnTo>
                  <a:pt x="120000" y="13859"/>
                </a:lnTo>
                <a:lnTo>
                  <a:pt x="120000" y="119999"/>
                </a:lnTo>
                <a:lnTo>
                  <a:pt x="0" y="119999"/>
                </a:lnTo>
                <a:lnTo>
                  <a:pt x="0" y="13859"/>
                </a:lnTo>
                <a:lnTo>
                  <a:pt x="20000" y="0"/>
                </a:lnTo>
                <a:close/>
              </a:path>
            </a:pathLst>
          </a:cu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结构导致后果</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Coleman 1988</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Lin 2002</a:t>
            </a:r>
            <a:endParaRPr/>
          </a:p>
          <a:p>
            <a:pPr indent="0" lvl="0" marL="0" marR="0" rtl="0" algn="l">
              <a:lnSpc>
                <a:spcPct val="100000"/>
              </a:lnSpc>
              <a:spcBef>
                <a:spcPts val="0"/>
              </a:spcBef>
              <a:spcAft>
                <a:spcPts val="0"/>
              </a:spcAft>
              <a:buClr>
                <a:srgbClr val="FFFFFF"/>
              </a:buClr>
              <a:buFont typeface="Calibri"/>
              <a:buNone/>
            </a:pPr>
            <a:r>
              <a:rPr b="0" i="0" lang="zh-CN" sz="1200" u="none">
                <a:solidFill>
                  <a:srgbClr val="FFFFFF"/>
                </a:solidFill>
                <a:latin typeface="Calibri"/>
                <a:ea typeface="Calibri"/>
                <a:cs typeface="Calibri"/>
                <a:sym typeface="Calibri"/>
              </a:rPr>
              <a:t>边燕杰 2012</a:t>
            </a:r>
            <a:endParaRPr/>
          </a:p>
        </p:txBody>
      </p:sp>
      <p:sp>
        <p:nvSpPr>
          <p:cNvPr id="563" name="Google Shape;563;p66"/>
          <p:cNvSpPr/>
          <p:nvPr/>
        </p:nvSpPr>
        <p:spPr>
          <a:xfrm>
            <a:off x="755650" y="1484312"/>
            <a:ext cx="1584325" cy="1657350"/>
          </a:xfrm>
          <a:prstGeom prst="roundRect">
            <a:avLst>
              <a:gd fmla="val 16667" name="adj"/>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三元闭包</a:t>
            </a:r>
            <a:endParaRPr/>
          </a:p>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Rapoport 1953</a:t>
            </a:r>
            <a:endParaRPr/>
          </a:p>
        </p:txBody>
      </p:sp>
      <p:sp>
        <p:nvSpPr>
          <p:cNvPr id="564" name="Google Shape;564;p66"/>
          <p:cNvSpPr/>
          <p:nvPr/>
        </p:nvSpPr>
        <p:spPr>
          <a:xfrm>
            <a:off x="2830512" y="1484312"/>
            <a:ext cx="1584325" cy="1657350"/>
          </a:xfrm>
          <a:prstGeom prst="roundRect">
            <a:avLst>
              <a:gd fmla="val 16667" name="adj"/>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同质性</a:t>
            </a:r>
            <a:endParaRPr/>
          </a:p>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Lazarsfeld-Merton 1954</a:t>
            </a:r>
            <a:endParaRPr/>
          </a:p>
        </p:txBody>
      </p:sp>
      <p:sp>
        <p:nvSpPr>
          <p:cNvPr id="565" name="Google Shape;565;p66"/>
          <p:cNvSpPr/>
          <p:nvPr/>
        </p:nvSpPr>
        <p:spPr>
          <a:xfrm>
            <a:off x="4787900" y="1484312"/>
            <a:ext cx="1728787" cy="1657350"/>
          </a:xfrm>
          <a:prstGeom prst="roundRect">
            <a:avLst>
              <a:gd fmla="val 16667" name="adj"/>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结构均衡Cartwright and Harary 1956</a:t>
            </a:r>
            <a:endParaRPr/>
          </a:p>
        </p:txBody>
      </p:sp>
      <p:sp>
        <p:nvSpPr>
          <p:cNvPr id="566" name="Google Shape;566;p66"/>
          <p:cNvSpPr/>
          <p:nvPr/>
        </p:nvSpPr>
        <p:spPr>
          <a:xfrm>
            <a:off x="6804025" y="1484312"/>
            <a:ext cx="1584325" cy="1657350"/>
          </a:xfrm>
          <a:prstGeom prst="roundRect">
            <a:avLst>
              <a:gd fmla="val 16667" name="adj"/>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zh-CN" sz="2400" u="none">
                <a:solidFill>
                  <a:srgbClr val="FFFFFF"/>
                </a:solidFill>
                <a:latin typeface="Calibri"/>
                <a:ea typeface="Calibri"/>
                <a:cs typeface="Calibri"/>
                <a:sym typeface="Calibri"/>
              </a:rPr>
              <a:t>小世界 Milgram 1967</a:t>
            </a:r>
            <a:endParaRPr/>
          </a:p>
        </p:txBody>
      </p:sp>
      <p:sp>
        <p:nvSpPr>
          <p:cNvPr id="567" name="Google Shape;567;p66"/>
          <p:cNvSpPr txBox="1"/>
          <p:nvPr/>
        </p:nvSpPr>
        <p:spPr>
          <a:xfrm>
            <a:off x="684212" y="6092825"/>
            <a:ext cx="7754937"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6600"/>
              </a:buClr>
              <a:buFont typeface="Calibri"/>
              <a:buNone/>
            </a:pPr>
            <a:r>
              <a:rPr b="0" i="0" lang="zh-CN" sz="1800" u="none">
                <a:solidFill>
                  <a:srgbClr val="FF6600"/>
                </a:solidFill>
                <a:latin typeface="Calibri"/>
                <a:ea typeface="Calibri"/>
                <a:cs typeface="Calibri"/>
                <a:sym typeface="Calibri"/>
              </a:rPr>
              <a:t>Kossinets, Gueorgi, and Duncan J. Watts. 2006. “Empirical Analysis of an Evolving</a:t>
            </a:r>
            <a:endParaRPr/>
          </a:p>
          <a:p>
            <a:pPr indent="0" lvl="0" marL="0" marR="0" rtl="0" algn="l">
              <a:lnSpc>
                <a:spcPct val="100000"/>
              </a:lnSpc>
              <a:spcBef>
                <a:spcPts val="0"/>
              </a:spcBef>
              <a:spcAft>
                <a:spcPts val="0"/>
              </a:spcAft>
              <a:buClr>
                <a:srgbClr val="FF6600"/>
              </a:buClr>
              <a:buFont typeface="Calibri"/>
              <a:buNone/>
            </a:pPr>
            <a:r>
              <a:rPr b="0" i="0" lang="zh-CN" sz="1800" u="none">
                <a:solidFill>
                  <a:srgbClr val="FF6600"/>
                </a:solidFill>
                <a:latin typeface="Calibri"/>
                <a:ea typeface="Calibri"/>
                <a:cs typeface="Calibri"/>
                <a:sym typeface="Calibri"/>
              </a:rPr>
              <a:t>Social Network.” </a:t>
            </a:r>
            <a:r>
              <a:rPr b="0" i="1" lang="zh-CN" sz="1800" u="none">
                <a:solidFill>
                  <a:srgbClr val="FF6600"/>
                </a:solidFill>
                <a:latin typeface="Calibri"/>
                <a:ea typeface="Calibri"/>
                <a:cs typeface="Calibri"/>
                <a:sym typeface="Calibri"/>
              </a:rPr>
              <a:t>Science</a:t>
            </a:r>
            <a:r>
              <a:rPr b="0" i="0" lang="zh-CN" sz="1800" u="none">
                <a:solidFill>
                  <a:srgbClr val="FF6600"/>
                </a:solidFill>
                <a:latin typeface="Calibri"/>
                <a:ea typeface="Calibri"/>
                <a:cs typeface="Calibri"/>
                <a:sym typeface="Calibri"/>
              </a:rPr>
              <a:t> 311 (5757): 88–90.</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6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讨论社会网络的一个视角</a:t>
            </a:r>
            <a:endParaRPr/>
          </a:p>
        </p:txBody>
      </p:sp>
      <p:sp>
        <p:nvSpPr>
          <p:cNvPr id="573" name="Google Shape;573;p67"/>
          <p:cNvSpPr txBox="1"/>
          <p:nvPr>
            <p:ph idx="1" type="body"/>
          </p:nvPr>
        </p:nvSpPr>
        <p:spPr>
          <a:xfrm>
            <a:off x="457200" y="5084762"/>
            <a:ext cx="8362950" cy="12969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不仅考虑一个时刻（“快照”）上的性质</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还要研究随时间发生的变化</a:t>
            </a:r>
            <a:r>
              <a:rPr b="1" i="0" lang="zh-CN" sz="2000" u="none">
                <a:solidFill>
                  <a:schemeClr val="lt1"/>
                </a:solidFill>
                <a:latin typeface="Calibri"/>
                <a:ea typeface="Calibri"/>
                <a:cs typeface="Calibri"/>
                <a:sym typeface="Calibri"/>
              </a:rPr>
              <a:t>（内部原因 vs 外部原因）</a:t>
            </a:r>
            <a:endParaRPr/>
          </a:p>
        </p:txBody>
      </p:sp>
      <p:pic>
        <p:nvPicPr>
          <p:cNvPr descr="1.JPG" id="574" name="Google Shape;574;p67"/>
          <p:cNvPicPr preferRelativeResize="0"/>
          <p:nvPr/>
        </p:nvPicPr>
        <p:blipFill rotWithShape="1">
          <a:blip r:embed="rId3">
            <a:alphaModFix/>
          </a:blip>
          <a:srcRect b="0" l="0" r="0" t="0"/>
          <a:stretch/>
        </p:blipFill>
        <p:spPr>
          <a:xfrm>
            <a:off x="827087" y="2565400"/>
            <a:ext cx="2203450" cy="1804987"/>
          </a:xfrm>
          <a:prstGeom prst="rect">
            <a:avLst/>
          </a:prstGeom>
          <a:noFill/>
          <a:ln>
            <a:noFill/>
          </a:ln>
        </p:spPr>
      </p:pic>
      <p:pic>
        <p:nvPicPr>
          <p:cNvPr descr="2.JPG" id="575" name="Google Shape;575;p67"/>
          <p:cNvPicPr preferRelativeResize="0"/>
          <p:nvPr/>
        </p:nvPicPr>
        <p:blipFill rotWithShape="1">
          <a:blip r:embed="rId4">
            <a:alphaModFix/>
          </a:blip>
          <a:srcRect b="0" l="0" r="0" t="0"/>
          <a:stretch/>
        </p:blipFill>
        <p:spPr>
          <a:xfrm>
            <a:off x="3492500" y="2565400"/>
            <a:ext cx="2224087" cy="1790700"/>
          </a:xfrm>
          <a:prstGeom prst="rect">
            <a:avLst/>
          </a:prstGeom>
          <a:noFill/>
          <a:ln>
            <a:noFill/>
          </a:ln>
        </p:spPr>
      </p:pic>
      <p:pic>
        <p:nvPicPr>
          <p:cNvPr descr="3.JPG" id="576" name="Google Shape;576;p67"/>
          <p:cNvPicPr preferRelativeResize="0"/>
          <p:nvPr/>
        </p:nvPicPr>
        <p:blipFill rotWithShape="1">
          <a:blip r:embed="rId5">
            <a:alphaModFix/>
          </a:blip>
          <a:srcRect b="0" l="0" r="0" t="0"/>
          <a:stretch/>
        </p:blipFill>
        <p:spPr>
          <a:xfrm>
            <a:off x="6227762" y="2565400"/>
            <a:ext cx="2174875" cy="1800225"/>
          </a:xfrm>
          <a:prstGeom prst="rect">
            <a:avLst/>
          </a:prstGeom>
          <a:noFill/>
          <a:ln>
            <a:noFill/>
          </a:ln>
        </p:spPr>
      </p:pic>
      <p:cxnSp>
        <p:nvCxnSpPr>
          <p:cNvPr id="577" name="Google Shape;577;p67"/>
          <p:cNvCxnSpPr/>
          <p:nvPr/>
        </p:nvCxnSpPr>
        <p:spPr>
          <a:xfrm flipH="1" rot="10800000">
            <a:off x="539750" y="4581525"/>
            <a:ext cx="8280400" cy="71437"/>
          </a:xfrm>
          <a:prstGeom prst="straightConnector1">
            <a:avLst/>
          </a:prstGeom>
          <a:noFill/>
          <a:ln cap="flat" cmpd="sng" w="57150">
            <a:solidFill>
              <a:srgbClr val="FF0000"/>
            </a:solidFill>
            <a:prstDash val="solid"/>
            <a:miter lim="8000"/>
            <a:headEnd len="sm" w="sm" type="none"/>
            <a:tailEnd len="med" w="med" type="stealth"/>
          </a:ln>
          <a:effectLst>
            <a:outerShdw blurRad="63500" dir="5400000" dist="20000">
              <a:srgbClr val="808080">
                <a:alpha val="37647"/>
              </a:srgbClr>
            </a:outerShdw>
          </a:effectLst>
        </p:spPr>
      </p:cxnSp>
      <p:cxnSp>
        <p:nvCxnSpPr>
          <p:cNvPr id="578" name="Google Shape;578;p67"/>
          <p:cNvCxnSpPr/>
          <p:nvPr/>
        </p:nvCxnSpPr>
        <p:spPr>
          <a:xfrm rot="10800000">
            <a:off x="539750" y="1916112"/>
            <a:ext cx="0" cy="2736850"/>
          </a:xfrm>
          <a:prstGeom prst="straightConnector1">
            <a:avLst/>
          </a:prstGeom>
          <a:noFill/>
          <a:ln cap="flat" cmpd="sng" w="57150">
            <a:solidFill>
              <a:srgbClr val="FF0000"/>
            </a:solidFill>
            <a:prstDash val="solid"/>
            <a:miter lim="8000"/>
            <a:headEnd len="sm" w="sm" type="none"/>
            <a:tailEnd len="med" w="med" type="stealth"/>
          </a:ln>
          <a:effectLst>
            <a:outerShdw blurRad="63500" dir="5400000" dist="20000">
              <a:srgbClr val="808080">
                <a:alpha val="37647"/>
              </a:srgbClr>
            </a:outerShdw>
          </a:effectLst>
        </p:spPr>
      </p:cxnSp>
      <p:sp>
        <p:nvSpPr>
          <p:cNvPr id="579" name="Google Shape;579;p67"/>
          <p:cNvSpPr txBox="1"/>
          <p:nvPr/>
        </p:nvSpPr>
        <p:spPr>
          <a:xfrm>
            <a:off x="323850" y="1125537"/>
            <a:ext cx="935037"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1" i="0" lang="zh-CN" sz="2400" u="none">
                <a:solidFill>
                  <a:srgbClr val="FFFFFF"/>
                </a:solidFill>
                <a:latin typeface="Arial"/>
                <a:ea typeface="Arial"/>
                <a:cs typeface="Arial"/>
                <a:sym typeface="Arial"/>
              </a:rPr>
              <a:t>现象</a:t>
            </a:r>
            <a:endParaRPr/>
          </a:p>
          <a:p>
            <a:pPr indent="0" lvl="0" marL="0" marR="0" rtl="0" algn="l">
              <a:lnSpc>
                <a:spcPct val="100000"/>
              </a:lnSpc>
              <a:spcBef>
                <a:spcPts val="0"/>
              </a:spcBef>
              <a:spcAft>
                <a:spcPts val="0"/>
              </a:spcAft>
              <a:buClr>
                <a:srgbClr val="FFFFFF"/>
              </a:buClr>
              <a:buFont typeface="Arial"/>
              <a:buNone/>
            </a:pPr>
            <a:r>
              <a:rPr b="1" i="0" lang="zh-CN" sz="2400" u="none">
                <a:solidFill>
                  <a:srgbClr val="FFFFFF"/>
                </a:solidFill>
                <a:latin typeface="Arial"/>
                <a:ea typeface="Arial"/>
                <a:cs typeface="Arial"/>
                <a:sym typeface="Arial"/>
              </a:rPr>
              <a:t>原理</a:t>
            </a:r>
            <a:endParaRPr/>
          </a:p>
        </p:txBody>
      </p:sp>
      <p:sp>
        <p:nvSpPr>
          <p:cNvPr id="580" name="Google Shape;580;p67"/>
          <p:cNvSpPr txBox="1"/>
          <p:nvPr/>
        </p:nvSpPr>
        <p:spPr>
          <a:xfrm>
            <a:off x="7885112" y="4581525"/>
            <a:ext cx="935037" cy="461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1" i="0" lang="zh-CN" sz="2400" u="none">
                <a:solidFill>
                  <a:srgbClr val="FFFFFF"/>
                </a:solidFill>
                <a:latin typeface="Arial"/>
                <a:ea typeface="Arial"/>
                <a:cs typeface="Arial"/>
                <a:sym typeface="Arial"/>
              </a:rPr>
              <a:t>时间</a:t>
            </a:r>
            <a:endParaRPr/>
          </a:p>
        </p:txBody>
      </p:sp>
      <p:sp>
        <p:nvSpPr>
          <p:cNvPr id="581" name="Google Shape;581;p67"/>
          <p:cNvSpPr txBox="1"/>
          <p:nvPr/>
        </p:nvSpPr>
        <p:spPr>
          <a:xfrm>
            <a:off x="8459787" y="4149725"/>
            <a:ext cx="595312" cy="276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3.2</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8"/>
          <p:cNvSpPr txBox="1"/>
          <p:nvPr>
            <p:ph type="title"/>
          </p:nvPr>
        </p:nvSpPr>
        <p:spPr>
          <a:xfrm>
            <a:off x="323850" y="274637"/>
            <a:ext cx="504031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三元闭包（闭合）</a:t>
            </a:r>
            <a:endParaRPr/>
          </a:p>
        </p:txBody>
      </p:sp>
      <p:sp>
        <p:nvSpPr>
          <p:cNvPr id="587" name="Google Shape;587;p68"/>
          <p:cNvSpPr txBox="1"/>
          <p:nvPr>
            <p:ph idx="1" type="body"/>
          </p:nvPr>
        </p:nvSpPr>
        <p:spPr>
          <a:xfrm>
            <a:off x="457200" y="1600200"/>
            <a:ext cx="8362950" cy="11811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社会网络演化的基本结构性原因</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Anatole Rapoport（阿纳托尔</a:t>
            </a:r>
            <a:r>
              <a:rPr b="1" i="0" lang="zh-CN" sz="2800" u="none" cap="none" strike="noStrike">
                <a:solidFill>
                  <a:schemeClr val="lt1"/>
                </a:solidFill>
                <a:latin typeface="Noto Sans Symbols"/>
                <a:ea typeface="Noto Sans Symbols"/>
                <a:cs typeface="Noto Sans Symbols"/>
                <a:sym typeface="Noto Sans Symbols"/>
              </a:rPr>
              <a:t>•</a:t>
            </a:r>
            <a:r>
              <a:rPr b="1" i="0" lang="zh-CN" sz="2800" u="none" cap="none" strike="noStrike">
                <a:solidFill>
                  <a:schemeClr val="lt1"/>
                </a:solidFill>
                <a:latin typeface="Calibri"/>
                <a:ea typeface="Calibri"/>
                <a:cs typeface="Calibri"/>
                <a:sym typeface="Calibri"/>
              </a:rPr>
              <a:t>拉波波特，1953）</a:t>
            </a:r>
            <a:endParaRPr/>
          </a:p>
        </p:txBody>
      </p:sp>
      <p:pic>
        <p:nvPicPr>
          <p:cNvPr descr="3.2.JPG" id="588" name="Google Shape;588;p68"/>
          <p:cNvPicPr preferRelativeResize="0"/>
          <p:nvPr/>
        </p:nvPicPr>
        <p:blipFill rotWithShape="1">
          <a:blip r:embed="rId3">
            <a:alphaModFix/>
          </a:blip>
          <a:srcRect b="0" l="0" r="0" t="0"/>
          <a:stretch/>
        </p:blipFill>
        <p:spPr>
          <a:xfrm>
            <a:off x="827087" y="4076700"/>
            <a:ext cx="5895975" cy="2390775"/>
          </a:xfrm>
          <a:prstGeom prst="rect">
            <a:avLst/>
          </a:prstGeom>
          <a:noFill/>
          <a:ln>
            <a:noFill/>
          </a:ln>
        </p:spPr>
      </p:pic>
      <p:sp>
        <p:nvSpPr>
          <p:cNvPr id="589" name="Google Shape;589;p68"/>
          <p:cNvSpPr txBox="1"/>
          <p:nvPr/>
        </p:nvSpPr>
        <p:spPr>
          <a:xfrm>
            <a:off x="827087" y="2852737"/>
            <a:ext cx="7561262" cy="10779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1" i="0" lang="zh-CN" sz="3200" u="none">
                <a:solidFill>
                  <a:schemeClr val="lt1"/>
                </a:solidFill>
                <a:latin typeface="Arial"/>
                <a:ea typeface="Arial"/>
                <a:cs typeface="Arial"/>
                <a:sym typeface="Arial"/>
              </a:rPr>
              <a:t>如果两个互不相识的人有了一个共同的朋友，则他们俩将来成为朋友的可能性提高。</a:t>
            </a:r>
            <a:endParaRPr/>
          </a:p>
        </p:txBody>
      </p:sp>
      <p:sp>
        <p:nvSpPr>
          <p:cNvPr id="590" name="Google Shape;590;p68"/>
          <p:cNvSpPr txBox="1"/>
          <p:nvPr/>
        </p:nvSpPr>
        <p:spPr>
          <a:xfrm>
            <a:off x="6948487" y="4005262"/>
            <a:ext cx="2195512" cy="2492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1" i="0" lang="zh-CN" sz="3200" u="none">
                <a:solidFill>
                  <a:srgbClr val="FFFFFF"/>
                </a:solidFill>
                <a:latin typeface="Arial"/>
                <a:ea typeface="Arial"/>
                <a:cs typeface="Arial"/>
                <a:sym typeface="Arial"/>
              </a:rPr>
              <a:t>机会？</a:t>
            </a:r>
            <a:endParaRPr/>
          </a:p>
          <a:p>
            <a:pPr indent="0" lvl="0" marL="0" marR="0" rtl="0" algn="l">
              <a:lnSpc>
                <a:spcPct val="100000"/>
              </a:lnSpc>
              <a:spcBef>
                <a:spcPts val="0"/>
              </a:spcBef>
              <a:spcAft>
                <a:spcPts val="0"/>
              </a:spcAft>
              <a:buClr>
                <a:srgbClr val="FFFFFF"/>
              </a:buClr>
              <a:buFont typeface="Arial"/>
              <a:buNone/>
            </a:pPr>
            <a:r>
              <a:rPr b="1" i="0" lang="zh-CN" sz="2000" u="none">
                <a:solidFill>
                  <a:srgbClr val="FFFFFF"/>
                </a:solidFill>
                <a:latin typeface="Arial"/>
                <a:ea typeface="Arial"/>
                <a:cs typeface="Arial"/>
                <a:sym typeface="Arial"/>
              </a:rPr>
              <a:t>    opportunity</a:t>
            </a:r>
            <a:endParaRPr/>
          </a:p>
          <a:p>
            <a:pPr indent="0" lvl="0" marL="0" marR="0" rtl="0" algn="l">
              <a:lnSpc>
                <a:spcPct val="100000"/>
              </a:lnSpc>
              <a:spcBef>
                <a:spcPts val="0"/>
              </a:spcBef>
              <a:spcAft>
                <a:spcPts val="0"/>
              </a:spcAft>
              <a:buClr>
                <a:srgbClr val="FFFFFF"/>
              </a:buClr>
              <a:buFont typeface="Arial"/>
              <a:buNone/>
            </a:pPr>
            <a:r>
              <a:rPr b="1" i="0" lang="zh-CN" sz="3200" u="none">
                <a:solidFill>
                  <a:srgbClr val="FFFFFF"/>
                </a:solidFill>
                <a:latin typeface="Arial"/>
                <a:ea typeface="Arial"/>
                <a:cs typeface="Arial"/>
                <a:sym typeface="Arial"/>
              </a:rPr>
              <a:t>信任？</a:t>
            </a:r>
            <a:endParaRPr/>
          </a:p>
          <a:p>
            <a:pPr indent="0" lvl="0" marL="0" marR="0" rtl="0" algn="l">
              <a:lnSpc>
                <a:spcPct val="100000"/>
              </a:lnSpc>
              <a:spcBef>
                <a:spcPts val="0"/>
              </a:spcBef>
              <a:spcAft>
                <a:spcPts val="0"/>
              </a:spcAft>
              <a:buClr>
                <a:srgbClr val="FFFFFF"/>
              </a:buClr>
              <a:buFont typeface="Arial"/>
              <a:buNone/>
            </a:pPr>
            <a:r>
              <a:rPr b="1" i="0" lang="zh-CN" sz="2000" u="none">
                <a:solidFill>
                  <a:srgbClr val="FFFFFF"/>
                </a:solidFill>
                <a:latin typeface="Arial"/>
                <a:ea typeface="Arial"/>
                <a:cs typeface="Arial"/>
                <a:sym typeface="Arial"/>
              </a:rPr>
              <a:t>      trust</a:t>
            </a:r>
            <a:endParaRPr/>
          </a:p>
          <a:p>
            <a:pPr indent="0" lvl="0" marL="0" marR="0" rtl="0" algn="l">
              <a:lnSpc>
                <a:spcPct val="100000"/>
              </a:lnSpc>
              <a:spcBef>
                <a:spcPts val="0"/>
              </a:spcBef>
              <a:spcAft>
                <a:spcPts val="0"/>
              </a:spcAft>
              <a:buClr>
                <a:srgbClr val="FFFFFF"/>
              </a:buClr>
              <a:buFont typeface="Arial"/>
              <a:buNone/>
            </a:pPr>
            <a:r>
              <a:rPr b="1" i="0" lang="zh-CN" sz="3200" u="none">
                <a:solidFill>
                  <a:srgbClr val="FFFFFF"/>
                </a:solidFill>
                <a:latin typeface="Arial"/>
                <a:ea typeface="Arial"/>
                <a:cs typeface="Arial"/>
                <a:sym typeface="Arial"/>
              </a:rPr>
              <a:t>动机？</a:t>
            </a:r>
            <a:endParaRPr/>
          </a:p>
          <a:p>
            <a:pPr indent="0" lvl="0" marL="0" marR="0" rtl="0" algn="l">
              <a:lnSpc>
                <a:spcPct val="100000"/>
              </a:lnSpc>
              <a:spcBef>
                <a:spcPts val="0"/>
              </a:spcBef>
              <a:spcAft>
                <a:spcPts val="0"/>
              </a:spcAft>
              <a:buClr>
                <a:srgbClr val="FFFFFF"/>
              </a:buClr>
              <a:buFont typeface="Arial"/>
              <a:buNone/>
            </a:pPr>
            <a:r>
              <a:rPr b="1" i="0" lang="zh-CN" sz="2000" u="none">
                <a:solidFill>
                  <a:srgbClr val="FFFFFF"/>
                </a:solidFill>
                <a:latin typeface="Arial"/>
                <a:ea typeface="Arial"/>
                <a:cs typeface="Arial"/>
                <a:sym typeface="Arial"/>
              </a:rPr>
              <a:t>      incentive</a:t>
            </a:r>
            <a:endParaRPr/>
          </a:p>
        </p:txBody>
      </p:sp>
      <p:sp>
        <p:nvSpPr>
          <p:cNvPr id="591" name="Google Shape;591;p68"/>
          <p:cNvSpPr txBox="1"/>
          <p:nvPr/>
        </p:nvSpPr>
        <p:spPr>
          <a:xfrm>
            <a:off x="1547812" y="6092825"/>
            <a:ext cx="863600" cy="400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000" u="none">
                <a:solidFill>
                  <a:schemeClr val="dk1"/>
                </a:solidFill>
                <a:latin typeface="Arial"/>
                <a:ea typeface="Arial"/>
                <a:cs typeface="Arial"/>
                <a:sym typeface="Arial"/>
              </a:rPr>
              <a:t>此时</a:t>
            </a:r>
            <a:endParaRPr/>
          </a:p>
        </p:txBody>
      </p:sp>
      <p:sp>
        <p:nvSpPr>
          <p:cNvPr id="592" name="Google Shape;592;p68"/>
          <p:cNvSpPr txBox="1"/>
          <p:nvPr/>
        </p:nvSpPr>
        <p:spPr>
          <a:xfrm>
            <a:off x="4140200" y="6092825"/>
            <a:ext cx="1511300" cy="4000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000" u="none">
                <a:solidFill>
                  <a:schemeClr val="dk1"/>
                </a:solidFill>
                <a:latin typeface="Arial"/>
                <a:ea typeface="Arial"/>
                <a:cs typeface="Arial"/>
                <a:sym typeface="Arial"/>
              </a:rPr>
              <a:t>一段时间后</a:t>
            </a:r>
            <a:endParaRPr/>
          </a:p>
        </p:txBody>
      </p:sp>
      <p:pic>
        <p:nvPicPr>
          <p:cNvPr descr="rapoport2.jpg" id="593" name="Google Shape;593;p68"/>
          <p:cNvPicPr preferRelativeResize="0"/>
          <p:nvPr/>
        </p:nvPicPr>
        <p:blipFill rotWithShape="1">
          <a:blip r:embed="rId4">
            <a:alphaModFix/>
          </a:blip>
          <a:srcRect b="0" l="0" r="0" t="0"/>
          <a:stretch/>
        </p:blipFill>
        <p:spPr>
          <a:xfrm>
            <a:off x="6732587" y="19050"/>
            <a:ext cx="2406650" cy="2143125"/>
          </a:xfrm>
          <a:prstGeom prst="rect">
            <a:avLst/>
          </a:prstGeom>
          <a:noFill/>
          <a:ln>
            <a:noFill/>
          </a:ln>
        </p:spPr>
      </p:pic>
      <p:sp>
        <p:nvSpPr>
          <p:cNvPr id="594" name="Google Shape;594;p68"/>
          <p:cNvSpPr txBox="1"/>
          <p:nvPr/>
        </p:nvSpPr>
        <p:spPr>
          <a:xfrm>
            <a:off x="6105525" y="6484937"/>
            <a:ext cx="595312" cy="277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3.2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6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三元闭包原理的拓展</a:t>
            </a:r>
            <a:endParaRPr/>
          </a:p>
        </p:txBody>
      </p:sp>
      <p:sp>
        <p:nvSpPr>
          <p:cNvPr id="600" name="Google Shape;600;p6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两个人的共同朋友越多，则他们成为朋友的可能性越高</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这是从“量”方面的拓展</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两个人与共同朋友的关系越密切，则他们成为朋友的可能性越高</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这是从“质”方面的拓展</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三个原因（机会、信任、动机）的作用在这些拓展的意义上保持一致</a:t>
            </a:r>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7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三元闭包：哪一种情形更有可能</a:t>
            </a:r>
            <a:endParaRPr/>
          </a:p>
        </p:txBody>
      </p:sp>
      <p:sp>
        <p:nvSpPr>
          <p:cNvPr id="606" name="Google Shape;606;p70"/>
          <p:cNvSpPr txBox="1"/>
          <p:nvPr>
            <p:ph idx="1" type="body"/>
          </p:nvPr>
        </p:nvSpPr>
        <p:spPr>
          <a:xfrm>
            <a:off x="468312" y="5876925"/>
            <a:ext cx="8229600" cy="5365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如何验证这种认识的真确性（程度）？</a:t>
            </a:r>
            <a:endParaRPr/>
          </a:p>
        </p:txBody>
      </p:sp>
      <p:sp>
        <p:nvSpPr>
          <p:cNvPr id="607" name="Google Shape;607;p70"/>
          <p:cNvSpPr/>
          <p:nvPr/>
        </p:nvSpPr>
        <p:spPr>
          <a:xfrm>
            <a:off x="900112" y="2852737"/>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08" name="Google Shape;608;p70"/>
          <p:cNvSpPr/>
          <p:nvPr/>
        </p:nvSpPr>
        <p:spPr>
          <a:xfrm>
            <a:off x="1331912" y="1700212"/>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09" name="Google Shape;609;p70"/>
          <p:cNvSpPr/>
          <p:nvPr/>
        </p:nvSpPr>
        <p:spPr>
          <a:xfrm>
            <a:off x="2195512" y="1700212"/>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0" name="Google Shape;610;p70"/>
          <p:cNvSpPr/>
          <p:nvPr/>
        </p:nvSpPr>
        <p:spPr>
          <a:xfrm>
            <a:off x="2916237" y="2852737"/>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611" name="Google Shape;611;p70"/>
          <p:cNvCxnSpPr/>
          <p:nvPr/>
        </p:nvCxnSpPr>
        <p:spPr>
          <a:xfrm flipH="1" rot="10800000">
            <a:off x="1008062" y="1916112"/>
            <a:ext cx="431800" cy="9366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12" name="Google Shape;612;p70"/>
          <p:cNvCxnSpPr/>
          <p:nvPr/>
        </p:nvCxnSpPr>
        <p:spPr>
          <a:xfrm flipH="1" rot="10800000">
            <a:off x="1084262" y="1885950"/>
            <a:ext cx="1143000" cy="998537"/>
          </a:xfrm>
          <a:prstGeom prst="straightConnector1">
            <a:avLst/>
          </a:prstGeom>
          <a:noFill/>
          <a:ln cap="flat" cmpd="sng" w="38100">
            <a:solidFill>
              <a:srgbClr val="FFFFFF"/>
            </a:solidFill>
            <a:prstDash val="solid"/>
            <a:miter lim="8000"/>
            <a:headEnd len="sm" w="sm" type="none"/>
            <a:tailEnd len="sm" w="sm" type="none"/>
          </a:ln>
          <a:effectLst>
            <a:outerShdw blurRad="63500" dir="5400000" dist="20000">
              <a:srgbClr val="808080">
                <a:alpha val="37647"/>
              </a:srgbClr>
            </a:outerShdw>
          </a:effectLst>
        </p:spPr>
      </p:cxnSp>
      <p:cxnSp>
        <p:nvCxnSpPr>
          <p:cNvPr id="613" name="Google Shape;613;p70"/>
          <p:cNvCxnSpPr/>
          <p:nvPr/>
        </p:nvCxnSpPr>
        <p:spPr>
          <a:xfrm rot="10800000">
            <a:off x="1516062" y="1885950"/>
            <a:ext cx="1431925" cy="998537"/>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14" name="Google Shape;614;p70"/>
          <p:cNvCxnSpPr/>
          <p:nvPr/>
        </p:nvCxnSpPr>
        <p:spPr>
          <a:xfrm rot="10800000">
            <a:off x="2379662" y="1885950"/>
            <a:ext cx="644525" cy="966787"/>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sp>
        <p:nvSpPr>
          <p:cNvPr id="615" name="Google Shape;615;p70"/>
          <p:cNvSpPr/>
          <p:nvPr/>
        </p:nvSpPr>
        <p:spPr>
          <a:xfrm>
            <a:off x="5395912" y="2884487"/>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6" name="Google Shape;616;p70"/>
          <p:cNvSpPr/>
          <p:nvPr/>
        </p:nvSpPr>
        <p:spPr>
          <a:xfrm>
            <a:off x="5827712" y="1731962"/>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7" name="Google Shape;617;p70"/>
          <p:cNvSpPr/>
          <p:nvPr/>
        </p:nvSpPr>
        <p:spPr>
          <a:xfrm>
            <a:off x="6691312" y="1731962"/>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8" name="Google Shape;618;p70"/>
          <p:cNvSpPr/>
          <p:nvPr/>
        </p:nvSpPr>
        <p:spPr>
          <a:xfrm>
            <a:off x="7412037" y="2884487"/>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619" name="Google Shape;619;p70"/>
          <p:cNvCxnSpPr/>
          <p:nvPr/>
        </p:nvCxnSpPr>
        <p:spPr>
          <a:xfrm flipH="1" rot="10800000">
            <a:off x="5503862" y="1947862"/>
            <a:ext cx="431800" cy="9366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20" name="Google Shape;620;p70"/>
          <p:cNvCxnSpPr/>
          <p:nvPr/>
        </p:nvCxnSpPr>
        <p:spPr>
          <a:xfrm flipH="1" rot="10800000">
            <a:off x="5580062" y="1916112"/>
            <a:ext cx="1143000" cy="1000125"/>
          </a:xfrm>
          <a:prstGeom prst="straightConnector1">
            <a:avLst/>
          </a:prstGeom>
          <a:noFill/>
          <a:ln cap="flat" cmpd="sng" w="38100">
            <a:solidFill>
              <a:srgbClr val="FFFFFF"/>
            </a:solidFill>
            <a:prstDash val="solid"/>
            <a:miter lim="8000"/>
            <a:headEnd len="sm" w="sm" type="none"/>
            <a:tailEnd len="sm" w="sm" type="none"/>
          </a:ln>
          <a:effectLst>
            <a:outerShdw blurRad="63500" dir="5400000" dist="20000">
              <a:srgbClr val="808080">
                <a:alpha val="37647"/>
              </a:srgbClr>
            </a:outerShdw>
          </a:effectLst>
        </p:spPr>
      </p:cxnSp>
      <p:cxnSp>
        <p:nvCxnSpPr>
          <p:cNvPr id="621" name="Google Shape;621;p70"/>
          <p:cNvCxnSpPr/>
          <p:nvPr/>
        </p:nvCxnSpPr>
        <p:spPr>
          <a:xfrm rot="10800000">
            <a:off x="6011862" y="1916112"/>
            <a:ext cx="1431925" cy="10001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22" name="Google Shape;622;p70"/>
          <p:cNvCxnSpPr/>
          <p:nvPr/>
        </p:nvCxnSpPr>
        <p:spPr>
          <a:xfrm rot="10800000">
            <a:off x="6875462" y="1916112"/>
            <a:ext cx="644525" cy="96837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23" name="Google Shape;623;p70"/>
          <p:cNvCxnSpPr/>
          <p:nvPr/>
        </p:nvCxnSpPr>
        <p:spPr>
          <a:xfrm flipH="1">
            <a:off x="5651500" y="2992437"/>
            <a:ext cx="1760537" cy="4762"/>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sp>
        <p:nvSpPr>
          <p:cNvPr id="624" name="Google Shape;624;p70"/>
          <p:cNvSpPr/>
          <p:nvPr/>
        </p:nvSpPr>
        <p:spPr>
          <a:xfrm>
            <a:off x="1003300" y="5260975"/>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25" name="Google Shape;625;p70"/>
          <p:cNvSpPr/>
          <p:nvPr/>
        </p:nvSpPr>
        <p:spPr>
          <a:xfrm>
            <a:off x="1435100" y="4108450"/>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26" name="Google Shape;626;p70"/>
          <p:cNvSpPr/>
          <p:nvPr/>
        </p:nvSpPr>
        <p:spPr>
          <a:xfrm>
            <a:off x="2298700" y="4108450"/>
            <a:ext cx="217487"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27" name="Google Shape;627;p70"/>
          <p:cNvSpPr/>
          <p:nvPr/>
        </p:nvSpPr>
        <p:spPr>
          <a:xfrm>
            <a:off x="3019425" y="5260975"/>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628" name="Google Shape;628;p70"/>
          <p:cNvCxnSpPr/>
          <p:nvPr/>
        </p:nvCxnSpPr>
        <p:spPr>
          <a:xfrm flipH="1" rot="10800000">
            <a:off x="1111250" y="4324350"/>
            <a:ext cx="431800" cy="9366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29" name="Google Shape;629;p70"/>
          <p:cNvCxnSpPr/>
          <p:nvPr/>
        </p:nvCxnSpPr>
        <p:spPr>
          <a:xfrm flipH="1" rot="10800000">
            <a:off x="1187450" y="4292600"/>
            <a:ext cx="1143000" cy="1000125"/>
          </a:xfrm>
          <a:prstGeom prst="straightConnector1">
            <a:avLst/>
          </a:prstGeom>
          <a:noFill/>
          <a:ln cap="flat" cmpd="sng" w="38100">
            <a:solidFill>
              <a:srgbClr val="FFFFFF"/>
            </a:solidFill>
            <a:prstDash val="solid"/>
            <a:miter lim="8000"/>
            <a:headEnd len="sm" w="sm" type="none"/>
            <a:tailEnd len="sm" w="sm" type="none"/>
          </a:ln>
          <a:effectLst>
            <a:outerShdw blurRad="63500" dir="5400000" dist="20000">
              <a:srgbClr val="808080">
                <a:alpha val="37647"/>
              </a:srgbClr>
            </a:outerShdw>
          </a:effectLst>
        </p:spPr>
      </p:cxnSp>
      <p:cxnSp>
        <p:nvCxnSpPr>
          <p:cNvPr id="630" name="Google Shape;630;p70"/>
          <p:cNvCxnSpPr/>
          <p:nvPr/>
        </p:nvCxnSpPr>
        <p:spPr>
          <a:xfrm rot="10800000">
            <a:off x="1619250" y="4292600"/>
            <a:ext cx="1431925" cy="10001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31" name="Google Shape;631;p70"/>
          <p:cNvCxnSpPr/>
          <p:nvPr/>
        </p:nvCxnSpPr>
        <p:spPr>
          <a:xfrm rot="10800000">
            <a:off x="2484437" y="4292600"/>
            <a:ext cx="642937" cy="96837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32" name="Google Shape;632;p70"/>
          <p:cNvCxnSpPr/>
          <p:nvPr/>
        </p:nvCxnSpPr>
        <p:spPr>
          <a:xfrm rot="10800000">
            <a:off x="1042987" y="4581525"/>
            <a:ext cx="1976437" cy="787400"/>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sp>
        <p:nvSpPr>
          <p:cNvPr id="633" name="Google Shape;633;p70"/>
          <p:cNvSpPr/>
          <p:nvPr/>
        </p:nvSpPr>
        <p:spPr>
          <a:xfrm>
            <a:off x="900112" y="4437062"/>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34" name="Google Shape;634;p70"/>
          <p:cNvSpPr/>
          <p:nvPr/>
        </p:nvSpPr>
        <p:spPr>
          <a:xfrm>
            <a:off x="3492500" y="4365625"/>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635" name="Google Shape;635;p70"/>
          <p:cNvCxnSpPr/>
          <p:nvPr/>
        </p:nvCxnSpPr>
        <p:spPr>
          <a:xfrm flipH="1" rot="10800000">
            <a:off x="3203575" y="4581525"/>
            <a:ext cx="396875" cy="711200"/>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36" name="Google Shape;636;p70"/>
          <p:cNvCxnSpPr/>
          <p:nvPr/>
        </p:nvCxnSpPr>
        <p:spPr>
          <a:xfrm rot="10800000">
            <a:off x="1008062" y="4652962"/>
            <a:ext cx="103187" cy="608012"/>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37" name="Google Shape;637;p70"/>
          <p:cNvCxnSpPr/>
          <p:nvPr/>
        </p:nvCxnSpPr>
        <p:spPr>
          <a:xfrm flipH="1" rot="10800000">
            <a:off x="1219200" y="4549775"/>
            <a:ext cx="2305050" cy="819150"/>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sp>
        <p:nvSpPr>
          <p:cNvPr id="638" name="Google Shape;638;p70"/>
          <p:cNvSpPr/>
          <p:nvPr/>
        </p:nvSpPr>
        <p:spPr>
          <a:xfrm>
            <a:off x="5324475" y="5260975"/>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39" name="Google Shape;639;p70"/>
          <p:cNvSpPr/>
          <p:nvPr/>
        </p:nvSpPr>
        <p:spPr>
          <a:xfrm>
            <a:off x="5756275" y="4108450"/>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40" name="Google Shape;640;p70"/>
          <p:cNvSpPr/>
          <p:nvPr/>
        </p:nvSpPr>
        <p:spPr>
          <a:xfrm>
            <a:off x="6619875" y="4108450"/>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41" name="Google Shape;641;p70"/>
          <p:cNvSpPr/>
          <p:nvPr/>
        </p:nvSpPr>
        <p:spPr>
          <a:xfrm>
            <a:off x="7340600" y="5260975"/>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642" name="Google Shape;642;p70"/>
          <p:cNvCxnSpPr/>
          <p:nvPr/>
        </p:nvCxnSpPr>
        <p:spPr>
          <a:xfrm flipH="1" rot="10800000">
            <a:off x="5432425" y="4324350"/>
            <a:ext cx="431800" cy="9366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43" name="Google Shape;643;p70"/>
          <p:cNvCxnSpPr/>
          <p:nvPr/>
        </p:nvCxnSpPr>
        <p:spPr>
          <a:xfrm flipH="1" rot="10800000">
            <a:off x="5508625" y="4292600"/>
            <a:ext cx="1143000" cy="1000125"/>
          </a:xfrm>
          <a:prstGeom prst="straightConnector1">
            <a:avLst/>
          </a:prstGeom>
          <a:noFill/>
          <a:ln cap="flat" cmpd="sng" w="38100">
            <a:solidFill>
              <a:srgbClr val="FFFFFF"/>
            </a:solidFill>
            <a:prstDash val="solid"/>
            <a:miter lim="8000"/>
            <a:headEnd len="sm" w="sm" type="none"/>
            <a:tailEnd len="sm" w="sm" type="none"/>
          </a:ln>
          <a:effectLst>
            <a:outerShdw blurRad="63500" dir="5400000" dist="20000">
              <a:srgbClr val="808080">
                <a:alpha val="37647"/>
              </a:srgbClr>
            </a:outerShdw>
          </a:effectLst>
        </p:spPr>
      </p:cxnSp>
      <p:cxnSp>
        <p:nvCxnSpPr>
          <p:cNvPr id="644" name="Google Shape;644;p70"/>
          <p:cNvCxnSpPr/>
          <p:nvPr/>
        </p:nvCxnSpPr>
        <p:spPr>
          <a:xfrm rot="10800000">
            <a:off x="5940425" y="4292600"/>
            <a:ext cx="1431925" cy="100012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45" name="Google Shape;645;p70"/>
          <p:cNvCxnSpPr/>
          <p:nvPr/>
        </p:nvCxnSpPr>
        <p:spPr>
          <a:xfrm rot="10800000">
            <a:off x="6804025" y="4292600"/>
            <a:ext cx="644525" cy="968375"/>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46" name="Google Shape;646;p70"/>
          <p:cNvCxnSpPr/>
          <p:nvPr/>
        </p:nvCxnSpPr>
        <p:spPr>
          <a:xfrm rot="10800000">
            <a:off x="5364162" y="4581525"/>
            <a:ext cx="1976437" cy="787400"/>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sp>
        <p:nvSpPr>
          <p:cNvPr id="647" name="Google Shape;647;p70"/>
          <p:cNvSpPr/>
          <p:nvPr/>
        </p:nvSpPr>
        <p:spPr>
          <a:xfrm>
            <a:off x="5219700" y="4437062"/>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48" name="Google Shape;648;p70"/>
          <p:cNvSpPr/>
          <p:nvPr/>
        </p:nvSpPr>
        <p:spPr>
          <a:xfrm>
            <a:off x="7812087" y="4365625"/>
            <a:ext cx="215900" cy="215900"/>
          </a:xfrm>
          <a:prstGeom prst="ellipse">
            <a:avLst/>
          </a:prstGeom>
          <a:solidFill>
            <a:srgbClr val="FDEADA"/>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cxnSp>
        <p:nvCxnSpPr>
          <p:cNvPr id="649" name="Google Shape;649;p70"/>
          <p:cNvCxnSpPr/>
          <p:nvPr/>
        </p:nvCxnSpPr>
        <p:spPr>
          <a:xfrm flipH="1" rot="10800000">
            <a:off x="7524750" y="4581525"/>
            <a:ext cx="395287" cy="711200"/>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50" name="Google Shape;650;p70"/>
          <p:cNvCxnSpPr/>
          <p:nvPr/>
        </p:nvCxnSpPr>
        <p:spPr>
          <a:xfrm rot="10800000">
            <a:off x="5327650" y="4652962"/>
            <a:ext cx="104775" cy="608012"/>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51" name="Google Shape;651;p70"/>
          <p:cNvCxnSpPr/>
          <p:nvPr/>
        </p:nvCxnSpPr>
        <p:spPr>
          <a:xfrm flipH="1" rot="10800000">
            <a:off x="5540375" y="4549775"/>
            <a:ext cx="2303462" cy="819150"/>
          </a:xfrm>
          <a:prstGeom prst="straightConnector1">
            <a:avLst/>
          </a:prstGeom>
          <a:noFill/>
          <a:ln cap="flat" cmpd="sng" w="38100">
            <a:solidFill>
              <a:schemeClr val="lt1"/>
            </a:solidFill>
            <a:prstDash val="solid"/>
            <a:miter lim="8000"/>
            <a:headEnd len="sm" w="sm" type="none"/>
            <a:tailEnd len="sm" w="sm" type="none"/>
          </a:ln>
          <a:effectLst>
            <a:outerShdw blurRad="63500" dir="5400000" dist="20000">
              <a:srgbClr val="808080">
                <a:alpha val="37647"/>
              </a:srgbClr>
            </a:outerShdw>
          </a:effectLst>
        </p:spPr>
      </p:cxnSp>
      <p:cxnSp>
        <p:nvCxnSpPr>
          <p:cNvPr id="652" name="Google Shape;652;p70"/>
          <p:cNvCxnSpPr/>
          <p:nvPr/>
        </p:nvCxnSpPr>
        <p:spPr>
          <a:xfrm flipH="1">
            <a:off x="5508625" y="5445125"/>
            <a:ext cx="1863725" cy="4762"/>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cxnSp>
        <p:nvCxnSpPr>
          <p:cNvPr id="653" name="Google Shape;653;p70"/>
          <p:cNvCxnSpPr/>
          <p:nvPr/>
        </p:nvCxnSpPr>
        <p:spPr>
          <a:xfrm>
            <a:off x="3708400" y="2276475"/>
            <a:ext cx="1223962" cy="0"/>
          </a:xfrm>
          <a:prstGeom prst="straightConnector1">
            <a:avLst/>
          </a:prstGeom>
          <a:noFill/>
          <a:ln cap="flat" cmpd="sng" w="57150">
            <a:solidFill>
              <a:schemeClr val="lt1"/>
            </a:solidFill>
            <a:prstDash val="solid"/>
            <a:miter lim="8000"/>
            <a:headEnd len="sm" w="sm" type="none"/>
            <a:tailEnd len="med" w="med" type="stealth"/>
          </a:ln>
          <a:effectLst>
            <a:outerShdw blurRad="63500" dir="5400000" dist="20000">
              <a:srgbClr val="808080">
                <a:alpha val="37647"/>
              </a:srgbClr>
            </a:outerShdw>
          </a:effectLst>
        </p:spPr>
      </p:cxnSp>
      <p:cxnSp>
        <p:nvCxnSpPr>
          <p:cNvPr id="654" name="Google Shape;654;p70"/>
          <p:cNvCxnSpPr/>
          <p:nvPr/>
        </p:nvCxnSpPr>
        <p:spPr>
          <a:xfrm>
            <a:off x="3779837" y="4868862"/>
            <a:ext cx="1223962" cy="0"/>
          </a:xfrm>
          <a:prstGeom prst="straightConnector1">
            <a:avLst/>
          </a:prstGeom>
          <a:noFill/>
          <a:ln cap="flat" cmpd="sng" w="57150">
            <a:solidFill>
              <a:schemeClr val="lt1"/>
            </a:solidFill>
            <a:prstDash val="solid"/>
            <a:miter lim="8000"/>
            <a:headEnd len="sm" w="sm" type="none"/>
            <a:tailEnd len="med" w="med" type="stealth"/>
          </a:ln>
          <a:effectLst>
            <a:outerShdw blurRad="63500" dir="5400000" dist="20000">
              <a:srgbClr val="808080">
                <a:alpha val="37647"/>
              </a:srgbClr>
            </a:outerShdw>
          </a:effectLst>
        </p:spPr>
      </p:cxnSp>
      <p:sp>
        <p:nvSpPr>
          <p:cNvPr id="655" name="Google Shape;655;p70"/>
          <p:cNvSpPr txBox="1"/>
          <p:nvPr/>
        </p:nvSpPr>
        <p:spPr>
          <a:xfrm>
            <a:off x="3995737" y="1628775"/>
            <a:ext cx="431800"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3600" u="none">
                <a:solidFill>
                  <a:srgbClr val="FFFFFF"/>
                </a:solidFill>
                <a:latin typeface="Arial"/>
                <a:ea typeface="Arial"/>
                <a:cs typeface="Arial"/>
                <a:sym typeface="Arial"/>
              </a:rPr>
              <a:t>？</a:t>
            </a:r>
            <a:endParaRPr/>
          </a:p>
        </p:txBody>
      </p:sp>
      <p:sp>
        <p:nvSpPr>
          <p:cNvPr id="656" name="Google Shape;656;p70"/>
          <p:cNvSpPr txBox="1"/>
          <p:nvPr/>
        </p:nvSpPr>
        <p:spPr>
          <a:xfrm>
            <a:off x="4140200" y="4221162"/>
            <a:ext cx="431800"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3600" u="none">
                <a:solidFill>
                  <a:srgbClr val="FFFFFF"/>
                </a:solidFill>
                <a:latin typeface="Arial"/>
                <a:ea typeface="Arial"/>
                <a:cs typeface="Arial"/>
                <a:sym typeface="Arial"/>
              </a:rPr>
              <a:t>？</a:t>
            </a:r>
            <a:endParaRPr/>
          </a:p>
        </p:txBody>
      </p:sp>
      <p:sp>
        <p:nvSpPr>
          <p:cNvPr id="657" name="Google Shape;657;p70"/>
          <p:cNvSpPr txBox="1"/>
          <p:nvPr/>
        </p:nvSpPr>
        <p:spPr>
          <a:xfrm>
            <a:off x="1547812" y="3284537"/>
            <a:ext cx="1079500"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2800" u="none">
                <a:solidFill>
                  <a:srgbClr val="FFFFFF"/>
                </a:solidFill>
                <a:latin typeface="Arial"/>
                <a:ea typeface="Arial"/>
                <a:cs typeface="Arial"/>
                <a:sym typeface="Arial"/>
              </a:rPr>
              <a:t>现在</a:t>
            </a:r>
            <a:endParaRPr/>
          </a:p>
        </p:txBody>
      </p:sp>
      <p:sp>
        <p:nvSpPr>
          <p:cNvPr id="658" name="Google Shape;658;p70"/>
          <p:cNvSpPr txBox="1"/>
          <p:nvPr/>
        </p:nvSpPr>
        <p:spPr>
          <a:xfrm>
            <a:off x="5508625" y="3284537"/>
            <a:ext cx="2016125"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2800" u="none">
                <a:solidFill>
                  <a:srgbClr val="FFFFFF"/>
                </a:solidFill>
                <a:latin typeface="Arial"/>
                <a:ea typeface="Arial"/>
                <a:cs typeface="Arial"/>
                <a:sym typeface="Arial"/>
              </a:rPr>
              <a:t>一段时间后</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1"/>
          <p:cNvSpPr txBox="1"/>
          <p:nvPr>
            <p:ph type="title"/>
          </p:nvPr>
        </p:nvSpPr>
        <p:spPr>
          <a:xfrm>
            <a:off x="187325" y="260350"/>
            <a:ext cx="8929687"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3600" u="none" cap="none" strike="noStrike">
                <a:solidFill>
                  <a:schemeClr val="lt1"/>
                </a:solidFill>
                <a:latin typeface="Arial"/>
                <a:ea typeface="Arial"/>
                <a:cs typeface="Arial"/>
                <a:sym typeface="Arial"/>
              </a:rPr>
              <a:t>一个利用在线数据研究三元闭包的例子</a:t>
            </a:r>
            <a:endParaRPr/>
          </a:p>
        </p:txBody>
      </p:sp>
      <p:sp>
        <p:nvSpPr>
          <p:cNvPr id="664" name="Google Shape;664;p71"/>
          <p:cNvSpPr txBox="1"/>
          <p:nvPr>
            <p:ph idx="1" type="body"/>
          </p:nvPr>
        </p:nvSpPr>
        <p:spPr>
          <a:xfrm>
            <a:off x="457200" y="1268412"/>
            <a:ext cx="8229600" cy="53292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电子邮件网络≈社会网络</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节点：一定范围的邮件地址（例如一个大学）</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边：一段时间（例如两个月）里有双向邮件通信</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网络的演化</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什么叫两个相继的网络快照？</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两个相继的快照就能说明问题？（采用大量快照对的平均，以回避偶然性）</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如何定义考察三元闭包现象的测度？</a:t>
            </a:r>
            <a:endParaRPr/>
          </a:p>
          <a:p>
            <a:pPr indent="-285750" lvl="1" marL="742950" marR="0" rtl="0" algn="l">
              <a:lnSpc>
                <a:spcPct val="100000"/>
              </a:lnSpc>
              <a:spcBef>
                <a:spcPts val="560"/>
              </a:spcBef>
              <a:spcAft>
                <a:spcPts val="0"/>
              </a:spcAft>
              <a:buClr>
                <a:srgbClr val="FF6600"/>
              </a:buClr>
              <a:buSzPts val="2800"/>
              <a:buFont typeface="Arial"/>
              <a:buChar char="–"/>
            </a:pPr>
            <a:r>
              <a:rPr b="0" i="0" lang="zh-CN" sz="2800" u="none" cap="none" strike="noStrike">
                <a:solidFill>
                  <a:srgbClr val="FF6600"/>
                </a:solidFill>
                <a:latin typeface="Arial"/>
                <a:ea typeface="Arial"/>
                <a:cs typeface="Arial"/>
                <a:sym typeface="Arial"/>
              </a:rPr>
              <a:t>当前</a:t>
            </a:r>
            <a:r>
              <a:rPr b="0" i="0" lang="zh-CN" sz="2800" u="none" cap="none" strike="noStrike">
                <a:solidFill>
                  <a:schemeClr val="lt1"/>
                </a:solidFill>
                <a:latin typeface="Arial"/>
                <a:ea typeface="Arial"/>
                <a:cs typeface="Arial"/>
                <a:sym typeface="Arial"/>
              </a:rPr>
              <a:t>共同朋友数与</a:t>
            </a:r>
            <a:r>
              <a:rPr b="0" i="0" lang="zh-CN" sz="2800" u="none" cap="none" strike="noStrike">
                <a:solidFill>
                  <a:srgbClr val="FF6600"/>
                </a:solidFill>
                <a:latin typeface="Arial"/>
                <a:ea typeface="Arial"/>
                <a:cs typeface="Arial"/>
                <a:sym typeface="Arial"/>
              </a:rPr>
              <a:t>后来</a:t>
            </a:r>
            <a:r>
              <a:rPr b="0" i="0" lang="zh-CN" sz="2800" u="none" cap="none" strike="noStrike">
                <a:solidFill>
                  <a:schemeClr val="lt1"/>
                </a:solidFill>
                <a:latin typeface="Arial"/>
                <a:ea typeface="Arial"/>
                <a:cs typeface="Arial"/>
                <a:sym typeface="Arial"/>
              </a:rPr>
              <a:t>成为朋友的概率关系</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72"/>
          <p:cNvSpPr txBox="1"/>
          <p:nvPr>
            <p:ph type="title"/>
          </p:nvPr>
        </p:nvSpPr>
        <p:spPr>
          <a:xfrm>
            <a:off x="457200" y="274637"/>
            <a:ext cx="8229600" cy="7778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结果及其含义</a:t>
            </a:r>
            <a:endParaRPr/>
          </a:p>
        </p:txBody>
      </p:sp>
      <p:sp>
        <p:nvSpPr>
          <p:cNvPr id="670" name="Google Shape;670;p72"/>
          <p:cNvSpPr txBox="1"/>
          <p:nvPr>
            <p:ph idx="1" type="body"/>
          </p:nvPr>
        </p:nvSpPr>
        <p:spPr>
          <a:xfrm>
            <a:off x="468312" y="5229225"/>
            <a:ext cx="8229600" cy="720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定量分析 vs 定性结论</a:t>
            </a:r>
            <a:endParaRPr/>
          </a:p>
        </p:txBody>
      </p:sp>
      <p:pic>
        <p:nvPicPr>
          <p:cNvPr id="671" name="Google Shape;671;p72"/>
          <p:cNvPicPr preferRelativeResize="0"/>
          <p:nvPr/>
        </p:nvPicPr>
        <p:blipFill rotWithShape="1">
          <a:blip r:embed="rId3">
            <a:alphaModFix/>
          </a:blip>
          <a:srcRect b="0" l="0" r="0" t="0"/>
          <a:stretch/>
        </p:blipFill>
        <p:spPr>
          <a:xfrm>
            <a:off x="34925" y="1268412"/>
            <a:ext cx="6011862" cy="3810000"/>
          </a:xfrm>
          <a:prstGeom prst="rect">
            <a:avLst/>
          </a:prstGeom>
          <a:noFill/>
          <a:ln>
            <a:noFill/>
          </a:ln>
        </p:spPr>
      </p:pic>
      <p:sp>
        <p:nvSpPr>
          <p:cNvPr id="672" name="Google Shape;672;p72"/>
          <p:cNvSpPr txBox="1"/>
          <p:nvPr/>
        </p:nvSpPr>
        <p:spPr>
          <a:xfrm>
            <a:off x="6227762" y="1268412"/>
            <a:ext cx="2736850" cy="38465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2800" u="none">
                <a:solidFill>
                  <a:srgbClr val="FFFFFF"/>
                </a:solidFill>
                <a:latin typeface="Arial"/>
                <a:ea typeface="Arial"/>
                <a:cs typeface="Arial"/>
                <a:sym typeface="Arial"/>
              </a:rPr>
              <a:t>＊在电子邮件网络上三元闭包迹象明显－－共同朋友有助于关系的建立；</a:t>
            </a:r>
            <a:endParaRPr/>
          </a:p>
          <a:p>
            <a:pPr indent="0" lvl="0" marL="0" marR="0" rtl="0" algn="l">
              <a:lnSpc>
                <a:spcPct val="100000"/>
              </a:lnSpc>
              <a:spcBef>
                <a:spcPts val="1200"/>
              </a:spcBef>
              <a:spcAft>
                <a:spcPts val="0"/>
              </a:spcAft>
              <a:buClr>
                <a:srgbClr val="FFFFFF"/>
              </a:buClr>
              <a:buFont typeface="Arial"/>
              <a:buNone/>
            </a:pPr>
            <a:r>
              <a:rPr b="0" i="0" lang="zh-CN" sz="2800" u="none">
                <a:solidFill>
                  <a:srgbClr val="FFFFFF"/>
                </a:solidFill>
                <a:latin typeface="Arial"/>
                <a:ea typeface="Arial"/>
                <a:cs typeface="Arial"/>
                <a:sym typeface="Arial"/>
              </a:rPr>
              <a:t>＊突出体现在</a:t>
            </a:r>
            <a:endParaRPr/>
          </a:p>
          <a:p>
            <a:pPr indent="0" lvl="0" marL="0" marR="0" rtl="0" algn="l">
              <a:lnSpc>
                <a:spcPct val="100000"/>
              </a:lnSpc>
              <a:spcBef>
                <a:spcPts val="1200"/>
              </a:spcBef>
              <a:spcAft>
                <a:spcPts val="0"/>
              </a:spcAft>
              <a:buClr>
                <a:srgbClr val="FFFFFF"/>
              </a:buClr>
              <a:buFont typeface="Arial"/>
              <a:buNone/>
            </a:pPr>
            <a:r>
              <a:rPr b="0" i="0" lang="zh-CN" sz="2800" u="none">
                <a:solidFill>
                  <a:srgbClr val="FFFFFF"/>
                </a:solidFill>
                <a:latin typeface="Arial"/>
                <a:ea typeface="Arial"/>
                <a:cs typeface="Arial"/>
                <a:sym typeface="Arial"/>
              </a:rPr>
              <a:t>1－2个共同朋友情形</a:t>
            </a:r>
            <a:endParaRPr/>
          </a:p>
        </p:txBody>
      </p:sp>
      <p:sp>
        <p:nvSpPr>
          <p:cNvPr id="673" name="Google Shape;673;p72"/>
          <p:cNvSpPr txBox="1"/>
          <p:nvPr/>
        </p:nvSpPr>
        <p:spPr>
          <a:xfrm>
            <a:off x="0" y="6092825"/>
            <a:ext cx="8964612" cy="4000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1" i="0" lang="zh-CN" sz="2000" u="none">
                <a:solidFill>
                  <a:srgbClr val="FFFFFF"/>
                </a:solidFill>
                <a:latin typeface="Arial"/>
                <a:ea typeface="Arial"/>
                <a:cs typeface="Arial"/>
                <a:sym typeface="Arial"/>
              </a:rPr>
              <a:t>“Empirical Analysis of an evolving social network,” </a:t>
            </a:r>
            <a:r>
              <a:rPr b="1" i="1" lang="zh-CN" sz="2000" u="none">
                <a:solidFill>
                  <a:srgbClr val="FFFFFF"/>
                </a:solidFill>
                <a:latin typeface="Arial"/>
                <a:ea typeface="Arial"/>
                <a:cs typeface="Arial"/>
                <a:sym typeface="Arial"/>
              </a:rPr>
              <a:t>Science</a:t>
            </a:r>
            <a:r>
              <a:rPr b="1" i="0" lang="zh-CN" sz="2000" u="none">
                <a:solidFill>
                  <a:srgbClr val="FFFFFF"/>
                </a:solidFill>
                <a:latin typeface="Arial"/>
                <a:ea typeface="Arial"/>
                <a:cs typeface="Arial"/>
                <a:sym typeface="Arial"/>
              </a:rPr>
              <a:t> 2006</a:t>
            </a:r>
            <a:endParaRPr/>
          </a:p>
        </p:txBody>
      </p:sp>
      <p:sp>
        <p:nvSpPr>
          <p:cNvPr id="674" name="Google Shape;674;p72"/>
          <p:cNvSpPr txBox="1"/>
          <p:nvPr/>
        </p:nvSpPr>
        <p:spPr>
          <a:xfrm>
            <a:off x="5435600" y="5084762"/>
            <a:ext cx="604837" cy="277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zh-CN" sz="1200" u="none">
                <a:solidFill>
                  <a:schemeClr val="lt1"/>
                </a:solidFill>
                <a:latin typeface="Arial"/>
                <a:ea typeface="Arial"/>
                <a:cs typeface="Arial"/>
                <a:sym typeface="Arial"/>
              </a:rPr>
              <a:t>图 4-9</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73"/>
          <p:cNvSpPr txBox="1"/>
          <p:nvPr>
            <p:ph type="title"/>
          </p:nvPr>
        </p:nvSpPr>
        <p:spPr>
          <a:xfrm>
            <a:off x="395287" y="333375"/>
            <a:ext cx="8229600" cy="1066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3600" u="none" cap="none" strike="noStrike">
                <a:solidFill>
                  <a:schemeClr val="lt1"/>
                </a:solidFill>
                <a:latin typeface="Arial"/>
                <a:ea typeface="Arial"/>
                <a:cs typeface="Arial"/>
                <a:sym typeface="Arial"/>
              </a:rPr>
              <a:t>刻画三元闭包的体现：节点聚集系数</a:t>
            </a:r>
            <a:endParaRPr/>
          </a:p>
        </p:txBody>
      </p:sp>
      <p:sp>
        <p:nvSpPr>
          <p:cNvPr id="680" name="Google Shape;680;p73"/>
          <p:cNvSpPr txBox="1"/>
          <p:nvPr/>
        </p:nvSpPr>
        <p:spPr>
          <a:xfrm>
            <a:off x="611187" y="5229225"/>
            <a:ext cx="7921625" cy="112871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Font typeface="Arial"/>
              <a:buNone/>
            </a:pPr>
            <a:r>
              <a:rPr b="0" i="0" lang="zh-CN" sz="2800" u="none">
                <a:solidFill>
                  <a:schemeClr val="lt1"/>
                </a:solidFill>
                <a:latin typeface="Arial"/>
                <a:ea typeface="Arial"/>
                <a:cs typeface="Arial"/>
                <a:sym typeface="Arial"/>
              </a:rPr>
              <a:t>节点A的聚集系数 = A的任意两个朋友之间也是朋友的概率（即</a:t>
            </a:r>
            <a:r>
              <a:rPr b="0" i="0" lang="zh-CN" sz="2800" u="none">
                <a:solidFill>
                  <a:srgbClr val="FF6600"/>
                </a:solidFill>
                <a:latin typeface="Arial"/>
                <a:ea typeface="Arial"/>
                <a:cs typeface="Arial"/>
                <a:sym typeface="Arial"/>
              </a:rPr>
              <a:t>邻居间朋友对的个数除以总对数</a:t>
            </a:r>
            <a:r>
              <a:rPr b="0" i="0" lang="zh-CN" sz="2800" u="none">
                <a:solidFill>
                  <a:schemeClr val="lt1"/>
                </a:solidFill>
                <a:latin typeface="Arial"/>
                <a:ea typeface="Arial"/>
                <a:cs typeface="Arial"/>
                <a:sym typeface="Arial"/>
              </a:rPr>
              <a:t>）</a:t>
            </a:r>
            <a:endParaRPr/>
          </a:p>
        </p:txBody>
      </p:sp>
      <p:pic>
        <p:nvPicPr>
          <p:cNvPr id="681" name="Google Shape;681;p73"/>
          <p:cNvPicPr preferRelativeResize="0"/>
          <p:nvPr/>
        </p:nvPicPr>
        <p:blipFill rotWithShape="1">
          <a:blip r:embed="rId3">
            <a:alphaModFix/>
          </a:blip>
          <a:srcRect b="0" l="0" r="0" t="0"/>
          <a:stretch/>
        </p:blipFill>
        <p:spPr>
          <a:xfrm>
            <a:off x="611187" y="1700212"/>
            <a:ext cx="7920037" cy="3238500"/>
          </a:xfrm>
          <a:prstGeom prst="rect">
            <a:avLst/>
          </a:prstGeom>
          <a:noFill/>
          <a:ln>
            <a:noFill/>
          </a:ln>
        </p:spPr>
      </p:pic>
      <p:sp>
        <p:nvSpPr>
          <p:cNvPr id="682" name="Google Shape;682;p73"/>
          <p:cNvSpPr txBox="1"/>
          <p:nvPr/>
        </p:nvSpPr>
        <p:spPr>
          <a:xfrm>
            <a:off x="7916862" y="4941887"/>
            <a:ext cx="595312" cy="2762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3.2</a:t>
            </a:r>
            <a:endParaRPr/>
          </a:p>
        </p:txBody>
      </p:sp>
    </p:spTree>
  </p:cSld>
  <p:clrMapOvr>
    <a:masterClrMapping/>
  </p:clrMapOvr>
  <p:transition>
    <p:fade thruBlk="1"/>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74"/>
          <p:cNvSpPr txBox="1"/>
          <p:nvPr>
            <p:ph type="title"/>
          </p:nvPr>
        </p:nvSpPr>
        <p:spPr>
          <a:xfrm>
            <a:off x="468312" y="4048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格兰诺维特的诧异</a:t>
            </a:r>
            <a:endParaRPr/>
          </a:p>
        </p:txBody>
      </p:sp>
      <p:sp>
        <p:nvSpPr>
          <p:cNvPr id="688" name="Google Shape;688;p74"/>
          <p:cNvSpPr txBox="1"/>
          <p:nvPr>
            <p:ph idx="1" type="body"/>
          </p:nvPr>
        </p:nvSpPr>
        <p:spPr>
          <a:xfrm>
            <a:off x="457200" y="2060575"/>
            <a:ext cx="7499350" cy="43926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为什么对找工作这种重要的事情，提供有效帮助的人更多只是一般熟人，而不是亲近的朋友？</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Mark Granovetter, “The Strength of weak ties” </a:t>
            </a:r>
            <a:r>
              <a:rPr b="0" i="1" lang="zh-CN" sz="3200" u="none">
                <a:solidFill>
                  <a:schemeClr val="lt1"/>
                </a:solidFill>
                <a:latin typeface="Calibri"/>
                <a:ea typeface="Calibri"/>
                <a:cs typeface="Calibri"/>
                <a:sym typeface="Calibri"/>
              </a:rPr>
              <a:t>American Journal of Sociology</a:t>
            </a:r>
            <a:r>
              <a:rPr b="0" i="0" lang="zh-CN" sz="3200" u="none">
                <a:solidFill>
                  <a:schemeClr val="lt1"/>
                </a:solidFill>
                <a:latin typeface="Calibri"/>
                <a:ea typeface="Calibri"/>
                <a:cs typeface="Calibri"/>
                <a:sym typeface="Calibri"/>
              </a:rPr>
              <a:t>, 1973.</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Mark Granovetter, </a:t>
            </a:r>
            <a:r>
              <a:rPr b="0" i="1" lang="zh-CN" sz="3200" u="none">
                <a:solidFill>
                  <a:schemeClr val="lt1"/>
                </a:solidFill>
                <a:latin typeface="Calibri"/>
                <a:ea typeface="Calibri"/>
                <a:cs typeface="Calibri"/>
                <a:sym typeface="Calibri"/>
              </a:rPr>
              <a:t>Getting a Job: A study of Contacts and careers</a:t>
            </a:r>
            <a:r>
              <a:rPr b="0" i="0" lang="zh-CN" sz="3200" u="none">
                <a:solidFill>
                  <a:schemeClr val="lt1"/>
                </a:solidFill>
                <a:latin typeface="Calibri"/>
                <a:ea typeface="Calibri"/>
                <a:cs typeface="Calibri"/>
                <a:sym typeface="Calibri"/>
              </a:rPr>
              <a:t>. University of Chicago Press, 1974.</a:t>
            </a:r>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p:txBody>
      </p:sp>
      <p:pic>
        <p:nvPicPr>
          <p:cNvPr descr="ark1r.jpg" id="689" name="Google Shape;689;p74"/>
          <p:cNvPicPr preferRelativeResize="0"/>
          <p:nvPr/>
        </p:nvPicPr>
        <p:blipFill rotWithShape="1">
          <a:blip r:embed="rId3">
            <a:alphaModFix/>
          </a:blip>
          <a:srcRect b="0" l="0" r="0" t="0"/>
          <a:stretch/>
        </p:blipFill>
        <p:spPr>
          <a:xfrm>
            <a:off x="0" y="0"/>
            <a:ext cx="1250950" cy="1876425"/>
          </a:xfrm>
          <a:prstGeom prst="rect">
            <a:avLst/>
          </a:prstGeom>
          <a:noFill/>
          <a:ln>
            <a:noFill/>
          </a:ln>
        </p:spPr>
      </p:pic>
      <p:pic>
        <p:nvPicPr>
          <p:cNvPr descr="机会链.png" id="690" name="Google Shape;690;p74"/>
          <p:cNvPicPr preferRelativeResize="0"/>
          <p:nvPr/>
        </p:nvPicPr>
        <p:blipFill rotWithShape="1">
          <a:blip r:embed="rId4">
            <a:alphaModFix/>
          </a:blip>
          <a:srcRect b="0" l="0" r="0" t="0"/>
          <a:stretch/>
        </p:blipFill>
        <p:spPr>
          <a:xfrm>
            <a:off x="7524750" y="0"/>
            <a:ext cx="1592262" cy="2478087"/>
          </a:xfrm>
          <a:prstGeom prst="rect">
            <a:avLst/>
          </a:prstGeom>
          <a:noFill/>
          <a:ln>
            <a:noFill/>
          </a:ln>
        </p:spPr>
      </p:pic>
      <p:pic>
        <p:nvPicPr>
          <p:cNvPr descr="找工作.png" id="691" name="Google Shape;691;p74"/>
          <p:cNvPicPr preferRelativeResize="0"/>
          <p:nvPr/>
        </p:nvPicPr>
        <p:blipFill rotWithShape="1">
          <a:blip r:embed="rId5">
            <a:alphaModFix/>
          </a:blip>
          <a:srcRect b="0" l="0" r="0" t="0"/>
          <a:stretch/>
        </p:blipFill>
        <p:spPr>
          <a:xfrm>
            <a:off x="7524750" y="2852737"/>
            <a:ext cx="1584325" cy="22320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75"/>
          <p:cNvSpPr txBox="1"/>
          <p:nvPr>
            <p:ph type="title"/>
          </p:nvPr>
        </p:nvSpPr>
        <p:spPr>
          <a:xfrm>
            <a:off x="381000" y="3048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教室变更</a:t>
            </a:r>
            <a:endParaRPr/>
          </a:p>
        </p:txBody>
      </p:sp>
      <p:sp>
        <p:nvSpPr>
          <p:cNvPr id="697" name="Google Shape;697;p75"/>
          <p:cNvSpPr txBox="1"/>
          <p:nvPr/>
        </p:nvSpPr>
        <p:spPr>
          <a:xfrm>
            <a:off x="381000" y="1447800"/>
            <a:ext cx="8229600" cy="480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3200"/>
              <a:buFont typeface="Arial"/>
              <a:buChar char="•"/>
            </a:pPr>
            <a:r>
              <a:rPr b="1" i="0" lang="zh-CN" sz="3200" u="none">
                <a:solidFill>
                  <a:srgbClr val="FFFFFF"/>
                </a:solidFill>
                <a:latin typeface="Arial"/>
                <a:ea typeface="Arial"/>
                <a:cs typeface="Arial"/>
                <a:sym typeface="Arial"/>
              </a:rPr>
              <a:t>时间地点：</a:t>
            </a:r>
            <a:endParaRPr/>
          </a:p>
          <a:p>
            <a:pPr indent="-285750" lvl="1" marL="742950" marR="0" rtl="0" algn="l">
              <a:lnSpc>
                <a:spcPct val="100000"/>
              </a:lnSpc>
              <a:spcBef>
                <a:spcPts val="560"/>
              </a:spcBef>
              <a:spcAft>
                <a:spcPts val="0"/>
              </a:spcAft>
              <a:buClr>
                <a:srgbClr val="FFFFFF"/>
              </a:buClr>
              <a:buSzPts val="2800"/>
              <a:buFont typeface="Arial"/>
              <a:buChar char="–"/>
            </a:pPr>
            <a:r>
              <a:rPr b="1" i="0" lang="zh-CN" sz="2800" u="none" cap="none" strike="noStrike">
                <a:solidFill>
                  <a:srgbClr val="FFFFFF"/>
                </a:solidFill>
                <a:latin typeface="Arial"/>
                <a:ea typeface="Arial"/>
                <a:cs typeface="Arial"/>
                <a:sym typeface="Arial"/>
              </a:rPr>
              <a:t>周二：9~10节 </a:t>
            </a:r>
            <a:r>
              <a:rPr b="1" i="0" lang="zh-CN" sz="2800" u="none" cap="none" strike="noStrike">
                <a:solidFill>
                  <a:srgbClr val="FF0000"/>
                </a:solidFill>
                <a:latin typeface="Arial"/>
                <a:ea typeface="Arial"/>
                <a:cs typeface="Arial"/>
                <a:sym typeface="Arial"/>
              </a:rPr>
              <a:t>西12-N412 </a:t>
            </a:r>
            <a:endParaRPr/>
          </a:p>
          <a:p>
            <a:pPr indent="-285750" lvl="1" marL="742950" marR="0" rtl="0" algn="l">
              <a:lnSpc>
                <a:spcPct val="100000"/>
              </a:lnSpc>
              <a:spcBef>
                <a:spcPts val="560"/>
              </a:spcBef>
              <a:spcAft>
                <a:spcPts val="0"/>
              </a:spcAft>
              <a:buClr>
                <a:srgbClr val="FFFFFF"/>
              </a:buClr>
              <a:buSzPts val="2800"/>
              <a:buFont typeface="Arial"/>
              <a:buChar char="–"/>
            </a:pPr>
            <a:r>
              <a:rPr b="1" i="0" lang="zh-CN" sz="2800" u="none" cap="none" strike="noStrike">
                <a:solidFill>
                  <a:srgbClr val="FFFFFF"/>
                </a:solidFill>
                <a:latin typeface="Arial"/>
                <a:ea typeface="Arial"/>
                <a:cs typeface="Arial"/>
                <a:sym typeface="Arial"/>
              </a:rPr>
              <a:t>周六：3~4节 西5-219</a:t>
            </a:r>
            <a:endParaRPr/>
          </a:p>
          <a:p>
            <a:pPr indent="-342900" lvl="0" marL="342900" marR="0" rtl="0" algn="l">
              <a:lnSpc>
                <a:spcPct val="100000"/>
              </a:lnSpc>
              <a:spcBef>
                <a:spcPts val="640"/>
              </a:spcBef>
              <a:spcAft>
                <a:spcPts val="0"/>
              </a:spcAft>
              <a:buClr>
                <a:srgbClr val="FFFFFF"/>
              </a:buClr>
              <a:buSzPts val="3200"/>
              <a:buFont typeface="Arial"/>
              <a:buChar char="•"/>
            </a:pPr>
            <a:r>
              <a:rPr b="1" i="0" lang="zh-CN" sz="3200" u="none">
                <a:solidFill>
                  <a:srgbClr val="FFFFFF"/>
                </a:solidFill>
                <a:latin typeface="Arial"/>
                <a:ea typeface="Arial"/>
                <a:cs typeface="Arial"/>
                <a:sym typeface="Arial"/>
              </a:rPr>
              <a:t>教师： 陈汉华 </a:t>
            </a:r>
            <a:endParaRPr/>
          </a:p>
          <a:p>
            <a:pPr indent="-342900" lvl="0" marL="342900" marR="0" rtl="0" algn="l">
              <a:lnSpc>
                <a:spcPct val="100000"/>
              </a:lnSpc>
              <a:spcBef>
                <a:spcPts val="640"/>
              </a:spcBef>
              <a:spcAft>
                <a:spcPts val="0"/>
              </a:spcAft>
              <a:buClr>
                <a:srgbClr val="FFFFFF"/>
              </a:buClr>
              <a:buSzPts val="3200"/>
              <a:buFont typeface="Arial"/>
              <a:buChar char="•"/>
            </a:pPr>
            <a:r>
              <a:rPr b="1" i="0" lang="zh-CN" sz="3200" u="none">
                <a:solidFill>
                  <a:srgbClr val="FFFFFF"/>
                </a:solidFill>
                <a:latin typeface="Arial"/>
                <a:ea typeface="Arial"/>
                <a:cs typeface="Arial"/>
                <a:sym typeface="Arial"/>
              </a:rPr>
              <a:t>chen@hust.edu.cn </a:t>
            </a:r>
            <a:endParaRPr/>
          </a:p>
          <a:p>
            <a:pPr indent="-342900" lvl="0" marL="342900" marR="0" rtl="0" algn="l">
              <a:lnSpc>
                <a:spcPct val="100000"/>
              </a:lnSpc>
              <a:spcBef>
                <a:spcPts val="640"/>
              </a:spcBef>
              <a:spcAft>
                <a:spcPts val="0"/>
              </a:spcAft>
              <a:buClr>
                <a:srgbClr val="FFFFFF"/>
              </a:buClr>
              <a:buSzPts val="3200"/>
              <a:buFont typeface="Arial"/>
              <a:buChar char="•"/>
            </a:pPr>
            <a:r>
              <a:rPr b="1" i="0" lang="zh-CN" sz="3200" u="none">
                <a:solidFill>
                  <a:srgbClr val="FFFFFF"/>
                </a:solidFill>
                <a:latin typeface="Arial"/>
                <a:ea typeface="Arial"/>
                <a:cs typeface="Arial"/>
                <a:sym typeface="Arial"/>
              </a:rPr>
              <a:t>QQ:51404837         </a:t>
            </a:r>
            <a:endParaRPr/>
          </a:p>
          <a:p>
            <a:pPr indent="0" lvl="0" marL="0" marR="0" rtl="0" algn="l">
              <a:lnSpc>
                <a:spcPct val="100000"/>
              </a:lnSpc>
              <a:spcBef>
                <a:spcPts val="0"/>
              </a:spcBef>
              <a:spcAft>
                <a:spcPts val="0"/>
              </a:spcAft>
              <a:buNone/>
            </a:pPr>
            <a:r>
              <a:t/>
            </a:r>
            <a:endParaRPr b="1" i="0" sz="3200" u="none">
              <a:solidFill>
                <a:srgbClr val="FFFFFF"/>
              </a:solidFill>
              <a:latin typeface="Arial"/>
              <a:ea typeface="Arial"/>
              <a:cs typeface="Arial"/>
              <a:sym typeface="Arial"/>
            </a:endParaRPr>
          </a:p>
        </p:txBody>
      </p:sp>
      <p:pic>
        <p:nvPicPr>
          <p:cNvPr descr="http://a3.qpic.cn/psb?/V143Kpyx2QeV7s/vVzdszqGb4d7HV*fn5QAVNFKgV8QXkDol1Y84AeQAwQ!/c/dMYAAAAAAAAA&amp;ek=1&amp;kp=1&amp;pt=0&amp;bo=AAIAAgAAAAABACc!&amp;sce=60-2-2&amp;rf=0-0" id="698" name="Google Shape;698;p75"/>
          <p:cNvPicPr preferRelativeResize="0"/>
          <p:nvPr/>
        </p:nvPicPr>
        <p:blipFill rotWithShape="1">
          <a:blip r:embed="rId3">
            <a:alphaModFix/>
          </a:blip>
          <a:srcRect b="0" l="0" r="0" t="0"/>
          <a:stretch/>
        </p:blipFill>
        <p:spPr>
          <a:xfrm>
            <a:off x="5181600" y="3048000"/>
            <a:ext cx="3505200" cy="3505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76"/>
          <p:cNvSpPr txBox="1"/>
          <p:nvPr>
            <p:ph type="title"/>
          </p:nvPr>
        </p:nvSpPr>
        <p:spPr>
          <a:xfrm>
            <a:off x="468312" y="115887"/>
            <a:ext cx="8229600" cy="7778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400" u="none" cap="none" strike="noStrike">
                <a:solidFill>
                  <a:schemeClr val="lt1"/>
                </a:solidFill>
                <a:latin typeface="Arial"/>
                <a:ea typeface="Arial"/>
                <a:cs typeface="Arial"/>
                <a:sym typeface="Arial"/>
              </a:rPr>
              <a:t>社会关系网络的两个视角</a:t>
            </a:r>
            <a:endParaRPr/>
          </a:p>
        </p:txBody>
      </p:sp>
      <p:sp>
        <p:nvSpPr>
          <p:cNvPr id="704" name="Google Shape;704;p76"/>
          <p:cNvSpPr txBox="1"/>
          <p:nvPr>
            <p:ph idx="1" type="body"/>
          </p:nvPr>
        </p:nvSpPr>
        <p:spPr>
          <a:xfrm>
            <a:off x="457200" y="2997200"/>
            <a:ext cx="8229600" cy="3128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untitled.GIF" id="705" name="Google Shape;705;p76"/>
          <p:cNvPicPr preferRelativeResize="0"/>
          <p:nvPr/>
        </p:nvPicPr>
        <p:blipFill rotWithShape="1">
          <a:blip r:embed="rId3">
            <a:alphaModFix/>
          </a:blip>
          <a:srcRect b="0" l="0" r="0" t="0"/>
          <a:stretch/>
        </p:blipFill>
        <p:spPr>
          <a:xfrm>
            <a:off x="369887" y="908050"/>
            <a:ext cx="8410575" cy="5834062"/>
          </a:xfrm>
          <a:prstGeom prst="rect">
            <a:avLst/>
          </a:prstGeom>
          <a:noFill/>
          <a:ln>
            <a:noFill/>
          </a:ln>
        </p:spPr>
      </p:pic>
      <p:sp>
        <p:nvSpPr>
          <p:cNvPr id="706" name="Google Shape;706;p76"/>
          <p:cNvSpPr txBox="1"/>
          <p:nvPr/>
        </p:nvSpPr>
        <p:spPr>
          <a:xfrm>
            <a:off x="2916237" y="4797425"/>
            <a:ext cx="576262" cy="64611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2"/>
              </a:buClr>
              <a:buFont typeface="Arial"/>
              <a:buNone/>
            </a:pPr>
            <a:r>
              <a:rPr b="0" i="0" lang="zh-CN" sz="3600" u="none">
                <a:solidFill>
                  <a:schemeClr val="accent2"/>
                </a:solidFill>
                <a:latin typeface="Arial"/>
                <a:ea typeface="Arial"/>
                <a:cs typeface="Arial"/>
                <a:sym typeface="Arial"/>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77"/>
          <p:cNvSpPr txBox="1"/>
          <p:nvPr>
            <p:ph type="title"/>
          </p:nvPr>
        </p:nvSpPr>
        <p:spPr>
          <a:xfrm>
            <a:off x="755650" y="274637"/>
            <a:ext cx="7848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考虑社交网中关系的强度</a:t>
            </a:r>
            <a:endParaRPr/>
          </a:p>
        </p:txBody>
      </p:sp>
      <p:sp>
        <p:nvSpPr>
          <p:cNvPr id="712" name="Google Shape;712;p77"/>
          <p:cNvSpPr txBox="1"/>
          <p:nvPr>
            <p:ph idx="1" type="body"/>
          </p:nvPr>
        </p:nvSpPr>
        <p:spPr>
          <a:xfrm>
            <a:off x="323850" y="1557337"/>
            <a:ext cx="4824412" cy="2879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假若我们可以让一个社交网中的每个人报告他和其邻居关系的强度</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Arial"/>
                <a:ea typeface="Arial"/>
                <a:cs typeface="Arial"/>
                <a:sym typeface="Arial"/>
              </a:rPr>
              <a:t>这里为简单起见，只分为“强”与“弱”</a:t>
            </a:r>
            <a:endParaRPr/>
          </a:p>
        </p:txBody>
      </p:sp>
      <p:pic>
        <p:nvPicPr>
          <p:cNvPr id="713" name="Google Shape;713;p77"/>
          <p:cNvPicPr preferRelativeResize="0"/>
          <p:nvPr/>
        </p:nvPicPr>
        <p:blipFill rotWithShape="1">
          <a:blip r:embed="rId3">
            <a:alphaModFix/>
          </a:blip>
          <a:srcRect b="0" l="0" r="0" t="0"/>
          <a:stretch/>
        </p:blipFill>
        <p:spPr>
          <a:xfrm>
            <a:off x="5076825" y="1484312"/>
            <a:ext cx="4067175" cy="3025775"/>
          </a:xfrm>
          <a:prstGeom prst="rect">
            <a:avLst/>
          </a:prstGeom>
          <a:noFill/>
          <a:ln>
            <a:noFill/>
          </a:ln>
        </p:spPr>
      </p:pic>
      <p:sp>
        <p:nvSpPr>
          <p:cNvPr id="714" name="Google Shape;714;p77"/>
          <p:cNvSpPr txBox="1"/>
          <p:nvPr/>
        </p:nvSpPr>
        <p:spPr>
          <a:xfrm>
            <a:off x="539750" y="4724400"/>
            <a:ext cx="7777162" cy="1570037"/>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rgbClr val="FFFFFF"/>
              </a:buClr>
              <a:buSzPts val="3200"/>
              <a:buFont typeface="Arial"/>
              <a:buChar char="•"/>
            </a:pPr>
            <a:r>
              <a:rPr b="0" i="0" lang="zh-CN" sz="3200" u="none">
                <a:solidFill>
                  <a:srgbClr val="FFFFFF"/>
                </a:solidFill>
                <a:latin typeface="Arial"/>
                <a:ea typeface="Arial"/>
                <a:cs typeface="Arial"/>
                <a:sym typeface="Arial"/>
              </a:rPr>
              <a:t>注一：这并不是不可能，甚至是可以“测量”的</a:t>
            </a:r>
            <a:endParaRPr/>
          </a:p>
          <a:p>
            <a:pPr indent="-457200" lvl="0" marL="457200" marR="0" rtl="0" algn="l">
              <a:lnSpc>
                <a:spcPct val="100000"/>
              </a:lnSpc>
              <a:spcBef>
                <a:spcPts val="0"/>
              </a:spcBef>
              <a:spcAft>
                <a:spcPts val="0"/>
              </a:spcAft>
              <a:buClr>
                <a:srgbClr val="FFFFFF"/>
              </a:buClr>
              <a:buSzPts val="3200"/>
              <a:buFont typeface="Arial"/>
              <a:buChar char="•"/>
            </a:pPr>
            <a:r>
              <a:rPr b="0" i="0" lang="zh-CN" sz="3200" u="none">
                <a:solidFill>
                  <a:srgbClr val="FFFFFF"/>
                </a:solidFill>
                <a:latin typeface="Arial"/>
                <a:ea typeface="Arial"/>
                <a:cs typeface="Arial"/>
                <a:sym typeface="Arial"/>
              </a:rPr>
              <a:t>注二：强度也可以是一个区间中的数值</a:t>
            </a:r>
            <a:endParaRPr/>
          </a:p>
        </p:txBody>
      </p:sp>
      <p:sp>
        <p:nvSpPr>
          <p:cNvPr id="715" name="Google Shape;715;p77"/>
          <p:cNvSpPr txBox="1"/>
          <p:nvPr/>
        </p:nvSpPr>
        <p:spPr>
          <a:xfrm>
            <a:off x="8440737" y="4508500"/>
            <a:ext cx="595312" cy="277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3.5</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7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3600" u="none" cap="none" strike="noStrike">
                <a:solidFill>
                  <a:schemeClr val="lt1"/>
                </a:solidFill>
                <a:latin typeface="Arial"/>
                <a:ea typeface="Arial"/>
                <a:cs typeface="Arial"/>
                <a:sym typeface="Arial"/>
              </a:rPr>
              <a:t>强三元闭包：三元闭包思想的一种延伸</a:t>
            </a:r>
            <a:endParaRPr/>
          </a:p>
        </p:txBody>
      </p:sp>
      <p:sp>
        <p:nvSpPr>
          <p:cNvPr id="721" name="Google Shape;721;p78"/>
          <p:cNvSpPr txBox="1"/>
          <p:nvPr>
            <p:ph idx="1" type="body"/>
          </p:nvPr>
        </p:nvSpPr>
        <p:spPr>
          <a:xfrm>
            <a:off x="250825" y="1484312"/>
            <a:ext cx="8569325" cy="4176712"/>
          </a:xfrm>
          <a:prstGeom prst="rect">
            <a:avLst/>
          </a:prstGeom>
          <a:noFill/>
          <a:ln>
            <a:noFill/>
          </a:ln>
        </p:spPr>
        <p:txBody>
          <a:bodyPr anchorCtr="0" anchor="t" bIns="45700" lIns="91425" spcFirstLastPara="1" rIns="91425" wrap="square" tIns="45700">
            <a:noAutofit/>
          </a:bodyPr>
          <a:lstStyle/>
          <a:p>
            <a:pPr indent="-344487" lvl="0" marL="623887"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强三元闭包原理（假设）</a:t>
            </a:r>
            <a:endParaRPr/>
          </a:p>
          <a:p>
            <a:pPr indent="-287337" lvl="1" marL="1023937"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如果</a:t>
            </a:r>
            <a:r>
              <a:rPr b="0" i="0" lang="zh-CN" sz="2800" u="none" cap="none" strike="noStrike">
                <a:solidFill>
                  <a:srgbClr val="FF7F00"/>
                </a:solidFill>
                <a:latin typeface="Calibri"/>
                <a:ea typeface="Calibri"/>
                <a:cs typeface="Calibri"/>
                <a:sym typeface="Calibri"/>
              </a:rPr>
              <a:t>A-B</a:t>
            </a:r>
            <a:r>
              <a:rPr b="0" i="0" lang="zh-CN" sz="2800" u="none" cap="none" strike="noStrike">
                <a:solidFill>
                  <a:schemeClr val="lt1"/>
                </a:solidFill>
                <a:latin typeface="Calibri"/>
                <a:ea typeface="Calibri"/>
                <a:cs typeface="Calibri"/>
                <a:sym typeface="Calibri"/>
              </a:rPr>
              <a:t>和</a:t>
            </a:r>
            <a:r>
              <a:rPr b="0" i="0" lang="zh-CN" sz="2800" u="none" cap="none" strike="noStrike">
                <a:solidFill>
                  <a:srgbClr val="FF7F00"/>
                </a:solidFill>
                <a:latin typeface="Calibri"/>
                <a:ea typeface="Calibri"/>
                <a:cs typeface="Calibri"/>
                <a:sym typeface="Calibri"/>
              </a:rPr>
              <a:t>A-C</a:t>
            </a:r>
            <a:r>
              <a:rPr b="0" i="0" lang="zh-CN" sz="2800" u="none" cap="none" strike="noStrike">
                <a:solidFill>
                  <a:schemeClr val="lt1"/>
                </a:solidFill>
                <a:latin typeface="Calibri"/>
                <a:ea typeface="Calibri"/>
                <a:cs typeface="Calibri"/>
                <a:sym typeface="Calibri"/>
              </a:rPr>
              <a:t>之间的关系为强关系；则</a:t>
            </a:r>
            <a:r>
              <a:rPr b="0" i="0" lang="zh-CN" sz="2800" u="none" cap="none" strike="noStrike">
                <a:solidFill>
                  <a:srgbClr val="FF7F00"/>
                </a:solidFill>
                <a:latin typeface="Calibri"/>
                <a:ea typeface="Calibri"/>
                <a:cs typeface="Calibri"/>
                <a:sym typeface="Calibri"/>
              </a:rPr>
              <a:t>B-C </a:t>
            </a:r>
            <a:r>
              <a:rPr b="0" i="0" lang="zh-CN" sz="2800" u="none" cap="none" strike="noStrike">
                <a:solidFill>
                  <a:schemeClr val="lt1"/>
                </a:solidFill>
                <a:latin typeface="Calibri"/>
                <a:ea typeface="Calibri"/>
                <a:cs typeface="Calibri"/>
                <a:sym typeface="Calibri"/>
              </a:rPr>
              <a:t>之间形成</a:t>
            </a:r>
            <a:r>
              <a:rPr b="0" i="0" lang="zh-CN" sz="2800" u="none" cap="none" strike="noStrike">
                <a:solidFill>
                  <a:srgbClr val="FF7F00"/>
                </a:solidFill>
                <a:latin typeface="Calibri"/>
                <a:ea typeface="Calibri"/>
                <a:cs typeface="Calibri"/>
                <a:sym typeface="Calibri"/>
              </a:rPr>
              <a:t>边</a:t>
            </a:r>
            <a:r>
              <a:rPr b="0" i="0" lang="zh-CN" sz="2800" u="none" cap="none" strike="noStrike">
                <a:solidFill>
                  <a:schemeClr val="lt1"/>
                </a:solidFill>
                <a:latin typeface="Calibri"/>
                <a:ea typeface="Calibri"/>
                <a:cs typeface="Calibri"/>
                <a:sym typeface="Calibri"/>
              </a:rPr>
              <a:t>的可能性应该很高；</a:t>
            </a:r>
            <a:endParaRPr/>
          </a:p>
          <a:p>
            <a:pPr indent="-344487" lvl="0" marL="623887"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若A有两个强关系邻居B和C，但B-C之间没有任何关系（s或w），则称节点A违背了强三元闭包原理；</a:t>
            </a:r>
            <a:endParaRPr/>
          </a:p>
          <a:p>
            <a:pPr indent="-344487" lvl="0" marL="623887"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如果节点A没有违背强三元闭包原理，则称节点A符合强三元闭包原理。</a:t>
            </a:r>
            <a:endParaRPr/>
          </a:p>
        </p:txBody>
      </p:sp>
      <p:sp>
        <p:nvSpPr>
          <p:cNvPr id="722" name="Google Shape;722;p78"/>
          <p:cNvSpPr txBox="1"/>
          <p:nvPr/>
        </p:nvSpPr>
        <p:spPr>
          <a:xfrm>
            <a:off x="468312" y="5732462"/>
            <a:ext cx="8135937" cy="831850"/>
          </a:xfrm>
          <a:prstGeom prst="rect">
            <a:avLst/>
          </a:prstGeom>
          <a:solidFill>
            <a:srgbClr val="DBEEF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注意：一个节点是否符合强三元闭包是严格定义的，即在一个标注网络中，每个节点要么“符合”，要么“违背”。</a:t>
            </a:r>
            <a:endParaRPr/>
          </a:p>
        </p:txBody>
      </p:sp>
    </p:spTree>
  </p:cSld>
  <p:clrMapOvr>
    <a:masterClrMapping/>
  </p:clrMapOvr>
  <p:transition>
    <p:fade thruBlk="1"/>
  </p:transition>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7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zh-CN" sz="4000" u="none" cap="none" strike="noStrike">
                <a:solidFill>
                  <a:schemeClr val="lt1"/>
                </a:solidFill>
                <a:latin typeface="Arial"/>
                <a:ea typeface="Arial"/>
                <a:cs typeface="Arial"/>
                <a:sym typeface="Arial"/>
              </a:rPr>
              <a:t>哪些节点符合／违背强三元闭</a:t>
            </a:r>
            <a:r>
              <a:rPr b="0" i="0" lang="zh-CN" sz="4400" u="none" cap="none" strike="noStrike">
                <a:solidFill>
                  <a:schemeClr val="lt1"/>
                </a:solidFill>
                <a:latin typeface="Arial"/>
                <a:ea typeface="Arial"/>
                <a:cs typeface="Arial"/>
                <a:sym typeface="Arial"/>
              </a:rPr>
              <a:t>包？</a:t>
            </a:r>
            <a:endParaRPr/>
          </a:p>
        </p:txBody>
      </p:sp>
      <p:sp>
        <p:nvSpPr>
          <p:cNvPr id="728" name="Google Shape;728;p79"/>
          <p:cNvSpPr txBox="1"/>
          <p:nvPr>
            <p:ph idx="1" type="body"/>
          </p:nvPr>
        </p:nvSpPr>
        <p:spPr>
          <a:xfrm>
            <a:off x="457200" y="2997200"/>
            <a:ext cx="8229600" cy="3128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id="729" name="Google Shape;729;p79"/>
          <p:cNvPicPr preferRelativeResize="0"/>
          <p:nvPr/>
        </p:nvPicPr>
        <p:blipFill rotWithShape="1">
          <a:blip r:embed="rId3">
            <a:alphaModFix/>
          </a:blip>
          <a:srcRect b="0" l="0" r="0" t="0"/>
          <a:stretch/>
        </p:blipFill>
        <p:spPr>
          <a:xfrm>
            <a:off x="468312" y="1576387"/>
            <a:ext cx="8207375" cy="5248275"/>
          </a:xfrm>
          <a:prstGeom prst="rect">
            <a:avLst/>
          </a:prstGeom>
          <a:noFill/>
          <a:ln>
            <a:noFill/>
          </a:ln>
        </p:spPr>
      </p:pic>
      <p:sp>
        <p:nvSpPr>
          <p:cNvPr id="730" name="Google Shape;730;p79"/>
          <p:cNvSpPr txBox="1"/>
          <p:nvPr/>
        </p:nvSpPr>
        <p:spPr>
          <a:xfrm>
            <a:off x="2700337" y="3716337"/>
            <a:ext cx="431800" cy="40005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Font typeface="Arial"/>
              <a:buNone/>
            </a:pPr>
            <a:r>
              <a:rPr b="1" i="0" lang="zh-CN" sz="2000" u="none">
                <a:solidFill>
                  <a:srgbClr val="FF0000"/>
                </a:solidFill>
                <a:latin typeface="Arial"/>
                <a:ea typeface="Arial"/>
                <a:cs typeface="Arial"/>
                <a:sym typeface="Arial"/>
              </a:rPr>
              <a:t>S</a:t>
            </a:r>
            <a:endParaRPr/>
          </a:p>
        </p:txBody>
      </p:sp>
      <p:sp>
        <p:nvSpPr>
          <p:cNvPr id="731" name="Google Shape;731;p79"/>
          <p:cNvSpPr txBox="1"/>
          <p:nvPr/>
        </p:nvSpPr>
        <p:spPr>
          <a:xfrm>
            <a:off x="4368800" y="4400550"/>
            <a:ext cx="431800" cy="40005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Font typeface="Arial"/>
              <a:buNone/>
            </a:pPr>
            <a:r>
              <a:rPr b="1" i="0" lang="zh-CN" sz="2000" u="none">
                <a:solidFill>
                  <a:srgbClr val="FF0000"/>
                </a:solidFill>
                <a:latin typeface="Arial"/>
                <a:ea typeface="Arial"/>
                <a:cs typeface="Arial"/>
                <a:sym typeface="Arial"/>
              </a:rPr>
              <a: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0"/>
                                        </p:tgtEl>
                                        <p:attrNameLst>
                                          <p:attrName>style.visibility</p:attrName>
                                        </p:attrNameLst>
                                      </p:cBhvr>
                                      <p:to>
                                        <p:strVal val="visible"/>
                                      </p:to>
                                    </p:set>
                                    <p:animEffect filter="fade" transition="in">
                                      <p:cBhvr>
                                        <p:cTn dur="500"/>
                                        <p:tgtEl>
                                          <p:spTgt spid="7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1"/>
                                        </p:tgtEl>
                                        <p:attrNameLst>
                                          <p:attrName>style.visibility</p:attrName>
                                        </p:attrNameLst>
                                      </p:cBhvr>
                                      <p:to>
                                        <p:strVal val="visible"/>
                                      </p:to>
                                    </p:set>
                                    <p:animEffect filter="fade" transition="in">
                                      <p:cBhvr>
                                        <p:cTn dur="500"/>
                                        <p:tgtEl>
                                          <p:spTgt spid="7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8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捷径 = 弱关系？</a:t>
            </a:r>
            <a:endParaRPr/>
          </a:p>
        </p:txBody>
      </p:sp>
      <p:sp>
        <p:nvSpPr>
          <p:cNvPr id="737" name="Google Shape;737;p80"/>
          <p:cNvSpPr txBox="1"/>
          <p:nvPr>
            <p:ph idx="1" type="body"/>
          </p:nvPr>
        </p:nvSpPr>
        <p:spPr>
          <a:xfrm>
            <a:off x="250825" y="1628775"/>
            <a:ext cx="8270875" cy="2520950"/>
          </a:xfrm>
          <a:prstGeom prst="rect">
            <a:avLst/>
          </a:prstGeom>
          <a:noFill/>
          <a:ln>
            <a:noFill/>
          </a:ln>
        </p:spPr>
        <p:txBody>
          <a:bodyPr anchorCtr="0" anchor="t" bIns="45700" lIns="91425" spcFirstLastPara="1" rIns="91425" wrap="square" tIns="45700">
            <a:noAutofit/>
          </a:bodyPr>
          <a:lstStyle/>
          <a:p>
            <a:pPr indent="-344487" lvl="0" marL="623887"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断言：若节点A符合强三元闭包，且至少有两个强关系邻居，则与A相连的任何捷径必定意味着是弱关系。</a:t>
            </a:r>
            <a:endParaRPr/>
          </a:p>
          <a:p>
            <a:pPr indent="-344487" lvl="0" marL="623887" marR="0" rtl="0" algn="l">
              <a:lnSpc>
                <a:spcPct val="100000"/>
              </a:lnSpc>
              <a:spcBef>
                <a:spcPts val="480"/>
              </a:spcBef>
              <a:spcAft>
                <a:spcPts val="0"/>
              </a:spcAft>
              <a:buClr>
                <a:schemeClr val="lt1"/>
              </a:buClr>
              <a:buSzPts val="2400"/>
              <a:buFont typeface="Arial"/>
              <a:buChar char="•"/>
            </a:pPr>
            <a:r>
              <a:rPr b="0" i="0" lang="zh-CN" sz="2400" u="none">
                <a:solidFill>
                  <a:schemeClr val="lt1"/>
                </a:solidFill>
                <a:latin typeface="Arial"/>
                <a:ea typeface="Arial"/>
                <a:cs typeface="Arial"/>
                <a:sym typeface="Arial"/>
              </a:rPr>
              <a:t>（证明虽然很简单，但结论的意义重要，以及得到这个结论的思路漂亮）</a:t>
            </a:r>
            <a:endParaRPr/>
          </a:p>
          <a:p>
            <a:pPr indent="-190500" lvl="0" marL="342900" marR="0" rtl="0" algn="l">
              <a:spcBef>
                <a:spcPts val="480"/>
              </a:spcBef>
              <a:spcAft>
                <a:spcPts val="0"/>
              </a:spcAft>
              <a:buClr>
                <a:schemeClr val="lt1"/>
              </a:buClr>
              <a:buSzPts val="2400"/>
              <a:buFont typeface="Arial"/>
              <a:buNone/>
            </a:pPr>
            <a:r>
              <a:t/>
            </a:r>
            <a:endParaRPr b="0" i="0" sz="2400" u="none">
              <a:solidFill>
                <a:schemeClr val="lt1"/>
              </a:solidFill>
              <a:latin typeface="Arial"/>
              <a:ea typeface="Arial"/>
              <a:cs typeface="Arial"/>
              <a:sym typeface="Arial"/>
            </a:endParaRPr>
          </a:p>
        </p:txBody>
      </p:sp>
      <p:sp>
        <p:nvSpPr>
          <p:cNvPr id="738" name="Google Shape;738;p80"/>
          <p:cNvSpPr txBox="1"/>
          <p:nvPr/>
        </p:nvSpPr>
        <p:spPr>
          <a:xfrm>
            <a:off x="539750" y="4076700"/>
            <a:ext cx="7777162" cy="2439987"/>
          </a:xfrm>
          <a:prstGeom prst="rect">
            <a:avLst/>
          </a:prstGeom>
          <a:noFill/>
          <a:ln>
            <a:noFill/>
          </a:ln>
        </p:spPr>
        <p:txBody>
          <a:bodyPr anchorCtr="0" anchor="t" bIns="45700" lIns="91425" spcFirstLastPara="1" rIns="91425" wrap="square" tIns="45700">
            <a:noAutofit/>
          </a:bodyPr>
          <a:lstStyle/>
          <a:p>
            <a:pPr indent="-457200" lvl="0" marL="457200" marR="0" rtl="0" algn="l">
              <a:lnSpc>
                <a:spcPct val="12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纯数学的证明，得到了一个具有社会学意义的结论</a:t>
            </a:r>
            <a:endParaRPr/>
          </a:p>
          <a:p>
            <a:pPr indent="-457200" lvl="0" marL="457200" marR="0" rtl="0" algn="l">
              <a:lnSpc>
                <a:spcPct val="120000"/>
              </a:lnSpc>
              <a:spcBef>
                <a:spcPts val="0"/>
              </a:spcBef>
              <a:spcAft>
                <a:spcPts val="0"/>
              </a:spcAft>
              <a:buClr>
                <a:schemeClr val="lt1"/>
              </a:buClr>
              <a:buSzPts val="3200"/>
              <a:buFont typeface="Arial"/>
              <a:buChar char="•"/>
            </a:pPr>
            <a:r>
              <a:rPr b="0" i="0" lang="zh-CN" sz="3200" u="none">
                <a:solidFill>
                  <a:schemeClr val="lt1"/>
                </a:solidFill>
                <a:latin typeface="Arial"/>
                <a:ea typeface="Arial"/>
                <a:cs typeface="Arial"/>
                <a:sym typeface="Arial"/>
              </a:rPr>
              <a:t>这个结论将一个局部概念（关系）和一个全局概念（捷径）连接了起来</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xEl>
                                              <p:pRg end="0" st="0"/>
                                            </p:txEl>
                                          </p:spTgt>
                                        </p:tgtEl>
                                        <p:attrNameLst>
                                          <p:attrName>style.visibility</p:attrName>
                                        </p:attrNameLst>
                                      </p:cBhvr>
                                      <p:to>
                                        <p:strVal val="visible"/>
                                      </p:to>
                                    </p:set>
                                    <p:animEffect filter="fade" transition="in">
                                      <p:cBhvr>
                                        <p:cTn dur="500"/>
                                        <p:tgtEl>
                                          <p:spTgt spid="7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xEl>
                                              <p:pRg end="1" st="1"/>
                                            </p:txEl>
                                          </p:spTgt>
                                        </p:tgtEl>
                                        <p:attrNameLst>
                                          <p:attrName>style.visibility</p:attrName>
                                        </p:attrNameLst>
                                      </p:cBhvr>
                                      <p:to>
                                        <p:strVal val="visible"/>
                                      </p:to>
                                    </p:set>
                                    <p:animEffect filter="fade" transition="in">
                                      <p:cBhvr>
                                        <p:cTn dur="500"/>
                                        <p:tgtEl>
                                          <p:spTgt spid="738">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8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000" u="none" cap="none" strike="noStrike">
                <a:solidFill>
                  <a:schemeClr val="lt1"/>
                </a:solidFill>
                <a:latin typeface="Arial"/>
                <a:ea typeface="Arial"/>
                <a:cs typeface="Arial"/>
                <a:sym typeface="Arial"/>
              </a:rPr>
              <a:t>有没有数据来支持这结论？</a:t>
            </a:r>
            <a:endParaRPr/>
          </a:p>
        </p:txBody>
      </p:sp>
      <p:sp>
        <p:nvSpPr>
          <p:cNvPr id="744" name="Google Shape;744;p81"/>
          <p:cNvSpPr txBox="1"/>
          <p:nvPr>
            <p:ph idx="1" type="body"/>
          </p:nvPr>
        </p:nvSpPr>
        <p:spPr>
          <a:xfrm>
            <a:off x="457200" y="1412875"/>
            <a:ext cx="8291512" cy="41767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上述结论的精神：两人关系的强度与是否有共同朋友直接相关</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捷径意味着没有共同朋友，强度为“弱”。</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推论：共同朋友数越多，关系的强度越高</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精细一些，可以说共同朋友数在总朋友数中的占比（邻里重叠度）</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我们来找一个能验证这个推论的场景，从而也就间接验证上述结论</a:t>
            </a:r>
            <a:endParaRPr/>
          </a:p>
          <a:p>
            <a:pPr indent="-139700" lvl="0" marL="342900" marR="0" rtl="0" algn="l">
              <a:spcBef>
                <a:spcPts val="640"/>
              </a:spcBef>
              <a:spcAft>
                <a:spcPts val="0"/>
              </a:spcAft>
              <a:buClr>
                <a:schemeClr val="dk1"/>
              </a:buClr>
              <a:buSzPts val="3200"/>
              <a:buFont typeface="Arial"/>
              <a:buNone/>
            </a:pPr>
            <a:r>
              <a:t/>
            </a:r>
            <a:endParaRPr b="1" i="0" sz="3200" u="none">
              <a:solidFill>
                <a:schemeClr val="lt1"/>
              </a:solidFill>
              <a:latin typeface="Calibri"/>
              <a:ea typeface="Calibri"/>
              <a:cs typeface="Calibri"/>
              <a:sym typeface="Calibri"/>
            </a:endParaRPr>
          </a:p>
        </p:txBody>
      </p:sp>
      <p:sp>
        <p:nvSpPr>
          <p:cNvPr id="745" name="Google Shape;745;p81"/>
          <p:cNvSpPr txBox="1"/>
          <p:nvPr/>
        </p:nvSpPr>
        <p:spPr>
          <a:xfrm>
            <a:off x="971550" y="5805487"/>
            <a:ext cx="7200900" cy="58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2"/>
              </a:buClr>
              <a:buFont typeface="Arial"/>
              <a:buNone/>
            </a:pPr>
            <a:r>
              <a:rPr b="1" i="0" lang="zh-CN" sz="3200" u="none">
                <a:solidFill>
                  <a:schemeClr val="lt2"/>
                </a:solidFill>
                <a:latin typeface="Arial"/>
                <a:ea typeface="Arial"/>
                <a:cs typeface="Arial"/>
                <a:sym typeface="Arial"/>
              </a:rPr>
              <a:t>用什么社交网络？如何定义关系的强度？</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8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边（A,B）的邻里重叠度</a:t>
            </a:r>
            <a:endParaRPr/>
          </a:p>
        </p:txBody>
      </p:sp>
      <p:sp>
        <p:nvSpPr>
          <p:cNvPr id="751" name="Google Shape;751;p82"/>
          <p:cNvSpPr txBox="1"/>
          <p:nvPr>
            <p:ph idx="1" type="body"/>
          </p:nvPr>
        </p:nvSpPr>
        <p:spPr>
          <a:xfrm>
            <a:off x="685800" y="1371600"/>
            <a:ext cx="7688262" cy="10731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与A和B相邻的节点数/与A或B相邻的节点数（不算A和B本身）</a:t>
            </a:r>
            <a:endParaRPr/>
          </a:p>
        </p:txBody>
      </p:sp>
      <p:pic>
        <p:nvPicPr>
          <p:cNvPr id="752" name="Google Shape;752;p82"/>
          <p:cNvPicPr preferRelativeResize="0"/>
          <p:nvPr/>
        </p:nvPicPr>
        <p:blipFill rotWithShape="1">
          <a:blip r:embed="rId3">
            <a:alphaModFix/>
          </a:blip>
          <a:srcRect b="0" l="0" r="0" t="0"/>
          <a:stretch/>
        </p:blipFill>
        <p:spPr>
          <a:xfrm>
            <a:off x="0" y="3124200"/>
            <a:ext cx="4438650" cy="3268662"/>
          </a:xfrm>
          <a:prstGeom prst="rect">
            <a:avLst/>
          </a:prstGeom>
          <a:noFill/>
          <a:ln>
            <a:noFill/>
          </a:ln>
        </p:spPr>
      </p:pic>
      <p:sp>
        <p:nvSpPr>
          <p:cNvPr id="753" name="Google Shape;753;p82"/>
          <p:cNvSpPr txBox="1"/>
          <p:nvPr/>
        </p:nvSpPr>
        <p:spPr>
          <a:xfrm>
            <a:off x="4992687" y="3352800"/>
            <a:ext cx="4151312" cy="1511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Font typeface="Arial"/>
              <a:buNone/>
            </a:pPr>
            <a:r>
              <a:rPr b="1" i="0" lang="zh-CN" sz="2000" u="none">
                <a:solidFill>
                  <a:schemeClr val="lt1"/>
                </a:solidFill>
                <a:latin typeface="Arial"/>
                <a:ea typeface="Arial"/>
                <a:cs typeface="Arial"/>
                <a:sym typeface="Arial"/>
              </a:rPr>
              <a:t>A-F边的邻里重叠度：</a:t>
            </a:r>
            <a:endParaRPr/>
          </a:p>
          <a:p>
            <a:pPr indent="0" lvl="0" marL="0" marR="0" rtl="0" algn="l">
              <a:lnSpc>
                <a:spcPct val="100000"/>
              </a:lnSpc>
              <a:spcBef>
                <a:spcPts val="0"/>
              </a:spcBef>
              <a:spcAft>
                <a:spcPts val="0"/>
              </a:spcAft>
              <a:buClr>
                <a:schemeClr val="lt1"/>
              </a:buClr>
              <a:buFont typeface="Arial"/>
              <a:buNone/>
            </a:pPr>
            <a:r>
              <a:rPr b="1" i="0" lang="zh-CN" sz="2000" u="none">
                <a:solidFill>
                  <a:schemeClr val="lt1"/>
                </a:solidFill>
                <a:latin typeface="Arial"/>
                <a:ea typeface="Arial"/>
                <a:cs typeface="Arial"/>
                <a:sym typeface="Arial"/>
              </a:rPr>
              <a:t>C既与F相邻，也与A相邻</a:t>
            </a:r>
            <a:endParaRPr/>
          </a:p>
          <a:p>
            <a:pPr indent="0" lvl="0" marL="0" marR="0" rtl="0" algn="l">
              <a:lnSpc>
                <a:spcPct val="100000"/>
              </a:lnSpc>
              <a:spcBef>
                <a:spcPts val="0"/>
              </a:spcBef>
              <a:spcAft>
                <a:spcPts val="0"/>
              </a:spcAft>
              <a:buClr>
                <a:schemeClr val="lt1"/>
              </a:buClr>
              <a:buFont typeface="Arial"/>
              <a:buNone/>
            </a:pPr>
            <a:r>
              <a:rPr b="1" i="0" lang="zh-CN" sz="2000" u="none">
                <a:solidFill>
                  <a:schemeClr val="lt1"/>
                </a:solidFill>
                <a:latin typeface="Arial"/>
                <a:ea typeface="Arial"/>
                <a:cs typeface="Arial"/>
                <a:sym typeface="Arial"/>
              </a:rPr>
              <a:t>与A或F相邻的则有B, C, D, E, G, J</a:t>
            </a:r>
            <a:endParaRPr/>
          </a:p>
          <a:p>
            <a:pPr indent="0" lvl="0" marL="0" marR="0" rtl="0" algn="l">
              <a:lnSpc>
                <a:spcPct val="100000"/>
              </a:lnSpc>
              <a:spcBef>
                <a:spcPts val="0"/>
              </a:spcBef>
              <a:spcAft>
                <a:spcPts val="0"/>
              </a:spcAft>
              <a:buClr>
                <a:schemeClr val="lt1"/>
              </a:buClr>
              <a:buFont typeface="Arial"/>
              <a:buNone/>
            </a:pPr>
            <a:r>
              <a:rPr b="1" i="0" lang="zh-CN" sz="2000" u="none">
                <a:solidFill>
                  <a:schemeClr val="lt1"/>
                </a:solidFill>
                <a:latin typeface="Arial"/>
                <a:ea typeface="Arial"/>
                <a:cs typeface="Arial"/>
                <a:sym typeface="Arial"/>
              </a:rPr>
              <a:t>则邻里重叠度为1/6</a:t>
            </a:r>
            <a:endParaRPr/>
          </a:p>
        </p:txBody>
      </p:sp>
      <p:sp>
        <p:nvSpPr>
          <p:cNvPr id="754" name="Google Shape;754;p82"/>
          <p:cNvSpPr txBox="1"/>
          <p:nvPr/>
        </p:nvSpPr>
        <p:spPr>
          <a:xfrm>
            <a:off x="5003800" y="5256212"/>
            <a:ext cx="3603625" cy="368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7F00"/>
              </a:buClr>
              <a:buFont typeface="Arial"/>
              <a:buNone/>
            </a:pPr>
            <a:r>
              <a:rPr b="1" i="0" lang="zh-CN" sz="2400" u="none">
                <a:solidFill>
                  <a:srgbClr val="FF7F00"/>
                </a:solidFill>
                <a:latin typeface="Arial"/>
                <a:ea typeface="Arial"/>
                <a:cs typeface="Arial"/>
                <a:sym typeface="Arial"/>
              </a:rPr>
              <a:t>捷径 = 邻里重叠度为0的边</a:t>
            </a:r>
            <a:endParaRPr/>
          </a:p>
        </p:txBody>
      </p:sp>
      <p:pic>
        <p:nvPicPr>
          <p:cNvPr id="755" name="Google Shape;755;p82"/>
          <p:cNvPicPr preferRelativeResize="0"/>
          <p:nvPr/>
        </p:nvPicPr>
        <p:blipFill rotWithShape="1">
          <a:blip r:embed="rId4">
            <a:alphaModFix/>
          </a:blip>
          <a:srcRect b="0" l="0" r="0" t="0"/>
          <a:stretch/>
        </p:blipFill>
        <p:spPr>
          <a:xfrm>
            <a:off x="152400" y="2362200"/>
            <a:ext cx="5105400" cy="750887"/>
          </a:xfrm>
          <a:prstGeom prst="rect">
            <a:avLst/>
          </a:prstGeom>
          <a:noFill/>
          <a:ln>
            <a:noFill/>
          </a:ln>
        </p:spPr>
      </p:pic>
    </p:spTree>
  </p:cSld>
  <p:clrMapOvr>
    <a:masterClrMapping/>
  </p:clrMapOvr>
  <p:transition>
    <p:fade thruBlk="1"/>
  </p:transition>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83"/>
          <p:cNvSpPr txBox="1"/>
          <p:nvPr>
            <p:ph type="title"/>
          </p:nvPr>
        </p:nvSpPr>
        <p:spPr>
          <a:xfrm>
            <a:off x="4427537" y="0"/>
            <a:ext cx="471646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2800" u="none" cap="none" strike="noStrike">
                <a:solidFill>
                  <a:schemeClr val="lt1"/>
                </a:solidFill>
                <a:latin typeface="Arial"/>
                <a:ea typeface="Arial"/>
                <a:cs typeface="Arial"/>
                <a:sym typeface="Arial"/>
              </a:rPr>
              <a:t>在手机通信网上的数据结果</a:t>
            </a:r>
            <a:endParaRPr/>
          </a:p>
        </p:txBody>
      </p:sp>
      <p:sp>
        <p:nvSpPr>
          <p:cNvPr id="761" name="Google Shape;761;p83"/>
          <p:cNvSpPr txBox="1"/>
          <p:nvPr>
            <p:ph idx="1" type="body"/>
          </p:nvPr>
        </p:nvSpPr>
        <p:spPr>
          <a:xfrm>
            <a:off x="4572000" y="1196975"/>
            <a:ext cx="4392612" cy="26638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美国全国人口的20％， 18周的通信数据</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节点：手机号</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边：通话关系</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关系强度：通话时长</a:t>
            </a:r>
            <a:endParaRPr/>
          </a:p>
        </p:txBody>
      </p:sp>
      <p:pic>
        <p:nvPicPr>
          <p:cNvPr descr="312.JPG" id="762" name="Google Shape;762;p83"/>
          <p:cNvPicPr preferRelativeResize="0"/>
          <p:nvPr/>
        </p:nvPicPr>
        <p:blipFill rotWithShape="1">
          <a:blip r:embed="rId3">
            <a:alphaModFix/>
          </a:blip>
          <a:srcRect b="0" l="0" r="0" t="0"/>
          <a:stretch/>
        </p:blipFill>
        <p:spPr>
          <a:xfrm>
            <a:off x="0" y="188912"/>
            <a:ext cx="4433887" cy="3954462"/>
          </a:xfrm>
          <a:prstGeom prst="rect">
            <a:avLst/>
          </a:prstGeom>
          <a:noFill/>
          <a:ln>
            <a:noFill/>
          </a:ln>
        </p:spPr>
      </p:pic>
      <p:sp>
        <p:nvSpPr>
          <p:cNvPr id="763" name="Google Shape;763;p83"/>
          <p:cNvSpPr txBox="1"/>
          <p:nvPr/>
        </p:nvSpPr>
        <p:spPr>
          <a:xfrm>
            <a:off x="547687" y="4221162"/>
            <a:ext cx="8229600" cy="17700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横轴表示边的关系强度（由低到高，％）</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纵轴表示邻里重叠度</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曲线表明这两个量正相关</a:t>
            </a:r>
            <a:endParaRPr/>
          </a:p>
        </p:txBody>
      </p:sp>
      <p:sp>
        <p:nvSpPr>
          <p:cNvPr id="764" name="Google Shape;764;p83"/>
          <p:cNvSpPr txBox="1"/>
          <p:nvPr/>
        </p:nvSpPr>
        <p:spPr>
          <a:xfrm>
            <a:off x="0" y="6237287"/>
            <a:ext cx="914400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1" i="0" lang="zh-CN" sz="1800" u="none">
                <a:solidFill>
                  <a:srgbClr val="FFFFFF"/>
                </a:solidFill>
                <a:latin typeface="Arial"/>
                <a:ea typeface="Arial"/>
                <a:cs typeface="Arial"/>
                <a:sym typeface="Arial"/>
              </a:rPr>
              <a:t>Onnela, Structure and tie strength in mobile communication networks, PNAS 2007</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8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000" u="none" cap="none" strike="noStrike">
                <a:solidFill>
                  <a:schemeClr val="lt1"/>
                </a:solidFill>
                <a:latin typeface="Calibri"/>
                <a:ea typeface="Calibri"/>
                <a:cs typeface="Calibri"/>
                <a:sym typeface="Calibri"/>
              </a:rPr>
              <a:t>OSN上</a:t>
            </a:r>
            <a:r>
              <a:rPr b="1" i="0" lang="zh-CN" sz="4000" u="none" cap="none" strike="noStrike">
                <a:solidFill>
                  <a:schemeClr val="lt1"/>
                </a:solidFill>
                <a:latin typeface="Arial"/>
                <a:ea typeface="Arial"/>
                <a:cs typeface="Arial"/>
                <a:sym typeface="Arial"/>
              </a:rPr>
              <a:t>关系强度的不同体现形式</a:t>
            </a:r>
            <a:endParaRPr/>
          </a:p>
        </p:txBody>
      </p:sp>
      <p:pic>
        <p:nvPicPr>
          <p:cNvPr id="770" name="Google Shape;770;p84"/>
          <p:cNvPicPr preferRelativeResize="0"/>
          <p:nvPr/>
        </p:nvPicPr>
        <p:blipFill rotWithShape="1">
          <a:blip r:embed="rId3">
            <a:alphaModFix/>
          </a:blip>
          <a:srcRect b="0" l="0" r="0" t="0"/>
          <a:stretch/>
        </p:blipFill>
        <p:spPr>
          <a:xfrm>
            <a:off x="468312" y="1412875"/>
            <a:ext cx="8170862" cy="4484687"/>
          </a:xfrm>
          <a:prstGeom prst="rect">
            <a:avLst/>
          </a:prstGeom>
          <a:noFill/>
          <a:ln>
            <a:noFill/>
          </a:ln>
        </p:spPr>
      </p:pic>
      <p:sp>
        <p:nvSpPr>
          <p:cNvPr id="771" name="Google Shape;771;p84"/>
          <p:cNvSpPr txBox="1"/>
          <p:nvPr/>
        </p:nvSpPr>
        <p:spPr>
          <a:xfrm>
            <a:off x="395287" y="5949950"/>
            <a:ext cx="8208962" cy="6461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1" i="0" lang="zh-CN" sz="1800" u="none">
                <a:solidFill>
                  <a:srgbClr val="FFFFFF"/>
                </a:solidFill>
                <a:latin typeface="Arial"/>
                <a:ea typeface="Arial"/>
                <a:cs typeface="Arial"/>
                <a:sym typeface="Arial"/>
              </a:rPr>
              <a:t>以Facebook为例，图中给出的是一个用户及其“朋友”之间的关系情况。</a:t>
            </a:r>
            <a:endParaRPr/>
          </a:p>
          <a:p>
            <a:pPr indent="0" lvl="0" marL="0" marR="0" rtl="0" algn="l">
              <a:lnSpc>
                <a:spcPct val="100000"/>
              </a:lnSpc>
              <a:spcBef>
                <a:spcPts val="0"/>
              </a:spcBef>
              <a:spcAft>
                <a:spcPts val="0"/>
              </a:spcAft>
              <a:buClr>
                <a:srgbClr val="FFFFFF"/>
              </a:buClr>
              <a:buFont typeface="Arial"/>
              <a:buNone/>
            </a:pPr>
            <a:r>
              <a:rPr b="1" i="0" lang="zh-CN" sz="1800" u="none">
                <a:solidFill>
                  <a:srgbClr val="FFFFFF"/>
                </a:solidFill>
                <a:latin typeface="Arial"/>
                <a:ea typeface="Arial"/>
                <a:cs typeface="Arial"/>
                <a:sym typeface="Arial"/>
              </a:rPr>
              <a:t>左图表示有关用户自己给出的“好友”情况，其中许多实际没发生任何通信联系</a:t>
            </a:r>
            <a:endParaRPr/>
          </a:p>
        </p:txBody>
      </p:sp>
    </p:spTree>
  </p:cSld>
  <p:clrMapOvr>
    <a:masterClrMapping/>
  </p:clrMapOvr>
  <p:transition>
    <p:fade thruBlk="1"/>
  </p:transition>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8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Facebook</a:t>
            </a:r>
            <a:r>
              <a:rPr b="1" i="0" lang="zh-CN" sz="4400" u="none" cap="none" strike="noStrike">
                <a:solidFill>
                  <a:schemeClr val="lt1"/>
                </a:solidFill>
                <a:latin typeface="Arial"/>
                <a:ea typeface="Arial"/>
                <a:cs typeface="Arial"/>
                <a:sym typeface="Arial"/>
              </a:rPr>
              <a:t>的关系强度体现形式</a:t>
            </a:r>
            <a:endParaRPr/>
          </a:p>
        </p:txBody>
      </p:sp>
      <p:pic>
        <p:nvPicPr>
          <p:cNvPr id="777" name="Google Shape;777;p85"/>
          <p:cNvPicPr preferRelativeResize="0"/>
          <p:nvPr/>
        </p:nvPicPr>
        <p:blipFill rotWithShape="1">
          <a:blip r:embed="rId3">
            <a:alphaModFix/>
          </a:blip>
          <a:srcRect b="0" l="0" r="0" t="0"/>
          <a:stretch/>
        </p:blipFill>
        <p:spPr>
          <a:xfrm>
            <a:off x="611187" y="1412875"/>
            <a:ext cx="7983537" cy="4279900"/>
          </a:xfrm>
          <a:prstGeom prst="rect">
            <a:avLst/>
          </a:prstGeom>
          <a:noFill/>
          <a:ln>
            <a:noFill/>
          </a:ln>
        </p:spPr>
      </p:pic>
      <p:sp>
        <p:nvSpPr>
          <p:cNvPr id="778" name="Google Shape;778;p85"/>
          <p:cNvSpPr txBox="1"/>
          <p:nvPr/>
        </p:nvSpPr>
        <p:spPr>
          <a:xfrm>
            <a:off x="755650" y="5732462"/>
            <a:ext cx="7704137"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1" i="0" lang="zh-CN" sz="2000" u="none">
                <a:solidFill>
                  <a:srgbClr val="FFFFFF"/>
                </a:solidFill>
                <a:latin typeface="Arial"/>
                <a:ea typeface="Arial"/>
                <a:cs typeface="Arial"/>
                <a:sym typeface="Arial"/>
              </a:rPr>
              <a:t>按照该项工作研究人员的定义，one－way包含mutual，因此我们看到左图包含右图所有的边。</a:t>
            </a:r>
            <a:endParaRPr/>
          </a:p>
        </p:txBody>
      </p:sp>
    </p:spTree>
  </p:cSld>
  <p:clrMapOvr>
    <a:masterClrMapping/>
  </p:clrMapOvr>
  <p:transition>
    <p:fade thruBlk="1"/>
  </p:transition>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86"/>
          <p:cNvSpPr txBox="1"/>
          <p:nvPr>
            <p:ph type="title"/>
          </p:nvPr>
        </p:nvSpPr>
        <p:spPr>
          <a:xfrm>
            <a:off x="0" y="-228600"/>
            <a:ext cx="9220200" cy="12969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1" i="0" lang="zh-CN" sz="3200" u="none" cap="none" strike="noStrike">
                <a:solidFill>
                  <a:schemeClr val="lt1"/>
                </a:solidFill>
                <a:latin typeface="Arial"/>
                <a:ea typeface="Arial"/>
                <a:cs typeface="Arial"/>
                <a:sym typeface="Arial"/>
              </a:rPr>
              <a:t>Facebook上一个典型用户好友之间联系的强度情况</a:t>
            </a:r>
            <a:endParaRPr/>
          </a:p>
        </p:txBody>
      </p:sp>
      <p:pic>
        <p:nvPicPr>
          <p:cNvPr descr="3.9.JPG" id="784" name="Google Shape;784;p86"/>
          <p:cNvPicPr preferRelativeResize="0"/>
          <p:nvPr/>
        </p:nvPicPr>
        <p:blipFill rotWithShape="1">
          <a:blip r:embed="rId3">
            <a:alphaModFix/>
          </a:blip>
          <a:srcRect b="0" l="0" r="0" t="0"/>
          <a:stretch/>
        </p:blipFill>
        <p:spPr>
          <a:xfrm>
            <a:off x="228600" y="914400"/>
            <a:ext cx="8686800" cy="57245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pic>
        <p:nvPicPr>
          <p:cNvPr descr="3.10.JPG" id="789" name="Google Shape;789;p87"/>
          <p:cNvPicPr preferRelativeResize="0"/>
          <p:nvPr/>
        </p:nvPicPr>
        <p:blipFill rotWithShape="1">
          <a:blip r:embed="rId3">
            <a:alphaModFix/>
          </a:blip>
          <a:srcRect b="0" l="0" r="0" t="0"/>
          <a:stretch/>
        </p:blipFill>
        <p:spPr>
          <a:xfrm>
            <a:off x="76200" y="900112"/>
            <a:ext cx="9067800" cy="4433887"/>
          </a:xfrm>
          <a:prstGeom prst="rect">
            <a:avLst/>
          </a:prstGeom>
          <a:noFill/>
          <a:ln>
            <a:noFill/>
          </a:ln>
        </p:spPr>
      </p:pic>
      <p:sp>
        <p:nvSpPr>
          <p:cNvPr id="790" name="Google Shape;790;p87"/>
          <p:cNvSpPr txBox="1"/>
          <p:nvPr>
            <p:ph idx="1" type="body"/>
          </p:nvPr>
        </p:nvSpPr>
        <p:spPr>
          <a:xfrm>
            <a:off x="90487" y="-76200"/>
            <a:ext cx="9053512" cy="1584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1" i="0" lang="zh-CN" sz="2800" u="none">
                <a:solidFill>
                  <a:schemeClr val="lt1"/>
                </a:solidFill>
                <a:latin typeface="Calibri"/>
                <a:ea typeface="Calibri"/>
                <a:cs typeface="Calibri"/>
                <a:sym typeface="Calibri"/>
              </a:rPr>
              <a:t>Twitter上一个用户追随对象的个数与他实际联系的人数之间的关系</a:t>
            </a:r>
            <a:endParaRPr/>
          </a:p>
        </p:txBody>
      </p:sp>
      <p:sp>
        <p:nvSpPr>
          <p:cNvPr id="791" name="Google Shape;791;p87"/>
          <p:cNvSpPr txBox="1"/>
          <p:nvPr/>
        </p:nvSpPr>
        <p:spPr>
          <a:xfrm>
            <a:off x="468312" y="5373687"/>
            <a:ext cx="8280400" cy="120015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从上述可以得到的一个定性结论是：在OSN上，尽管一个用户可以声明他关注大量（几百）其他用户，但实际关注的大约在50以下，而真正有联系的则更少，在20以下。</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88"/>
          <p:cNvSpPr txBox="1"/>
          <p:nvPr>
            <p:ph type="title"/>
          </p:nvPr>
        </p:nvSpPr>
        <p:spPr>
          <a:xfrm>
            <a:off x="107950" y="274637"/>
            <a:ext cx="903605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1" i="0" lang="zh-CN" sz="3600" u="none" cap="none" strike="noStrike">
                <a:solidFill>
                  <a:schemeClr val="lt1"/>
                </a:solidFill>
                <a:latin typeface="Arial"/>
                <a:ea typeface="Arial"/>
                <a:cs typeface="Arial"/>
                <a:sym typeface="Arial"/>
              </a:rPr>
              <a:t>由上述，可得社会网络结构的一个基本意象</a:t>
            </a:r>
            <a:endParaRPr/>
          </a:p>
        </p:txBody>
      </p:sp>
      <p:sp>
        <p:nvSpPr>
          <p:cNvPr id="797" name="Google Shape;797;p88"/>
          <p:cNvSpPr txBox="1"/>
          <p:nvPr>
            <p:ph idx="1" type="body"/>
          </p:nvPr>
        </p:nvSpPr>
        <p:spPr>
          <a:xfrm>
            <a:off x="468312" y="1341437"/>
            <a:ext cx="8218487" cy="11509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zh-CN" sz="2800" u="none">
                <a:solidFill>
                  <a:schemeClr val="lt1"/>
                </a:solidFill>
                <a:latin typeface="Arial"/>
                <a:ea typeface="Arial"/>
                <a:cs typeface="Arial"/>
                <a:sym typeface="Arial"/>
              </a:rPr>
              <a:t>用桥（或捷径，或邻里重叠度很低的边，</a:t>
            </a:r>
            <a:r>
              <a:rPr b="0" i="0" lang="zh-CN" sz="2800" u="none">
                <a:solidFill>
                  <a:srgbClr val="FFFF00"/>
                </a:solidFill>
                <a:latin typeface="Arial"/>
                <a:ea typeface="Arial"/>
                <a:cs typeface="Arial"/>
                <a:sym typeface="Arial"/>
              </a:rPr>
              <a:t>弱关系</a:t>
            </a:r>
            <a:r>
              <a:rPr b="0" i="0" lang="zh-CN" sz="2800" u="none">
                <a:solidFill>
                  <a:schemeClr val="lt1"/>
                </a:solidFill>
                <a:latin typeface="Arial"/>
                <a:ea typeface="Arial"/>
                <a:cs typeface="Arial"/>
                <a:sym typeface="Arial"/>
              </a:rPr>
              <a:t>）连接起来的相对比较密集互连的节点群</a:t>
            </a:r>
            <a:endParaRPr/>
          </a:p>
        </p:txBody>
      </p:sp>
      <p:pic>
        <p:nvPicPr>
          <p:cNvPr id="798" name="Google Shape;798;p88"/>
          <p:cNvPicPr preferRelativeResize="0"/>
          <p:nvPr/>
        </p:nvPicPr>
        <p:blipFill rotWithShape="1">
          <a:blip r:embed="rId3">
            <a:alphaModFix/>
          </a:blip>
          <a:srcRect b="0" l="0" r="0" t="0"/>
          <a:stretch/>
        </p:blipFill>
        <p:spPr>
          <a:xfrm>
            <a:off x="4365625" y="2349500"/>
            <a:ext cx="4778375" cy="4076700"/>
          </a:xfrm>
          <a:prstGeom prst="rect">
            <a:avLst/>
          </a:prstGeom>
          <a:noFill/>
          <a:ln>
            <a:noFill/>
          </a:ln>
        </p:spPr>
      </p:pic>
      <p:sp>
        <p:nvSpPr>
          <p:cNvPr id="799" name="Google Shape;799;p88"/>
          <p:cNvSpPr/>
          <p:nvPr/>
        </p:nvSpPr>
        <p:spPr>
          <a:xfrm>
            <a:off x="6272212" y="4005262"/>
            <a:ext cx="892175" cy="892175"/>
          </a:xfrm>
          <a:prstGeom prst="ellipse">
            <a:avLst/>
          </a:prstGeom>
          <a:solidFill>
            <a:schemeClr val="accent2">
              <a:alpha val="29411"/>
            </a:schemeClr>
          </a:solidFill>
          <a:ln>
            <a:noFill/>
          </a:ln>
          <a:effectLst>
            <a:outerShdw blurRad="63500">
              <a:schemeClr val="lt2">
                <a:alpha val="79607"/>
              </a:schemeClr>
            </a:outerShdw>
          </a:effectLst>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00" name="Google Shape;800;p88"/>
          <p:cNvSpPr txBox="1"/>
          <p:nvPr/>
        </p:nvSpPr>
        <p:spPr>
          <a:xfrm>
            <a:off x="468312" y="2636837"/>
            <a:ext cx="3671887" cy="39608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zh-CN" sz="2800" u="none">
                <a:solidFill>
                  <a:schemeClr val="lt1"/>
                </a:solidFill>
                <a:latin typeface="Arial"/>
                <a:ea typeface="Arial"/>
                <a:cs typeface="Arial"/>
                <a:sym typeface="Arial"/>
              </a:rPr>
              <a:t>其中，那些是多个桥的端点的节点（B）值得特别讨论</a:t>
            </a:r>
            <a:endParaRPr/>
          </a:p>
          <a:p>
            <a:pPr indent="-285750" lvl="1" marL="742950" marR="0" rtl="0" algn="l">
              <a:lnSpc>
                <a:spcPct val="100000"/>
              </a:lnSpc>
              <a:spcBef>
                <a:spcPts val="480"/>
              </a:spcBef>
              <a:spcAft>
                <a:spcPts val="0"/>
              </a:spcAft>
              <a:buClr>
                <a:schemeClr val="lt1"/>
              </a:buClr>
              <a:buSzPts val="2400"/>
              <a:buFont typeface="Arial"/>
              <a:buChar char="–"/>
            </a:pPr>
            <a:r>
              <a:rPr b="0" i="0" lang="zh-CN" sz="2400" u="none" cap="none" strike="noStrike">
                <a:solidFill>
                  <a:schemeClr val="lt1"/>
                </a:solidFill>
                <a:latin typeface="Arial"/>
                <a:ea typeface="Arial"/>
                <a:cs typeface="Arial"/>
                <a:sym typeface="Arial"/>
              </a:rPr>
              <a:t>聚集系数较低</a:t>
            </a:r>
            <a:endParaRPr/>
          </a:p>
          <a:p>
            <a:pPr indent="-285750" lvl="1" marL="742950" marR="0" rtl="0" algn="l">
              <a:lnSpc>
                <a:spcPct val="100000"/>
              </a:lnSpc>
              <a:spcBef>
                <a:spcPts val="480"/>
              </a:spcBef>
              <a:spcAft>
                <a:spcPts val="0"/>
              </a:spcAft>
              <a:buClr>
                <a:schemeClr val="lt1"/>
              </a:buClr>
              <a:buSzPts val="2400"/>
              <a:buFont typeface="Arial"/>
              <a:buChar char="–"/>
            </a:pPr>
            <a:r>
              <a:rPr b="0" i="0" lang="zh-CN" sz="2400" u="none" cap="none" strike="noStrike">
                <a:solidFill>
                  <a:schemeClr val="lt1"/>
                </a:solidFill>
                <a:latin typeface="Arial"/>
                <a:ea typeface="Arial"/>
                <a:cs typeface="Arial"/>
                <a:sym typeface="Arial"/>
              </a:rPr>
              <a:t>她与群组内部的节点（A）相比，有什么利弊？</a:t>
            </a:r>
            <a:endParaRPr/>
          </a:p>
          <a:p>
            <a:pPr indent="-285750" lvl="1" marL="742950" marR="0" rtl="0" algn="l">
              <a:lnSpc>
                <a:spcPct val="100000"/>
              </a:lnSpc>
              <a:spcBef>
                <a:spcPts val="480"/>
              </a:spcBef>
              <a:spcAft>
                <a:spcPts val="0"/>
              </a:spcAft>
              <a:buClr>
                <a:schemeClr val="lt1"/>
              </a:buClr>
              <a:buSzPts val="2400"/>
              <a:buFont typeface="Arial"/>
              <a:buChar char="–"/>
            </a:pPr>
            <a:r>
              <a:rPr b="0" i="0" lang="zh-CN" sz="2400" u="none" cap="none" strike="noStrike">
                <a:solidFill>
                  <a:schemeClr val="lt1"/>
                </a:solidFill>
                <a:latin typeface="Arial"/>
                <a:ea typeface="Arial"/>
                <a:cs typeface="Arial"/>
                <a:sym typeface="Arial"/>
              </a:rPr>
              <a:t>怎样与她打交道？</a:t>
            </a:r>
            <a:endParaRPr/>
          </a:p>
        </p:txBody>
      </p:sp>
      <p:sp>
        <p:nvSpPr>
          <p:cNvPr id="801" name="Google Shape;801;p88"/>
          <p:cNvSpPr txBox="1"/>
          <p:nvPr/>
        </p:nvSpPr>
        <p:spPr>
          <a:xfrm>
            <a:off x="5292725" y="3429000"/>
            <a:ext cx="1295400"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800" u="none">
                <a:solidFill>
                  <a:schemeClr val="dk1"/>
                </a:solidFill>
                <a:latin typeface="Arial"/>
                <a:ea typeface="Arial"/>
                <a:cs typeface="Arial"/>
                <a:sym typeface="Arial"/>
              </a:rPr>
              <a:t>结构洞</a:t>
            </a:r>
            <a:endParaRPr/>
          </a:p>
        </p:txBody>
      </p:sp>
      <p:sp>
        <p:nvSpPr>
          <p:cNvPr id="802" name="Google Shape;802;p88"/>
          <p:cNvSpPr txBox="1"/>
          <p:nvPr/>
        </p:nvSpPr>
        <p:spPr>
          <a:xfrm>
            <a:off x="8459787" y="6453187"/>
            <a:ext cx="669925" cy="277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zh-CN" sz="1200" u="none">
                <a:solidFill>
                  <a:srgbClr val="FFFFFF"/>
                </a:solidFill>
                <a:latin typeface="Arial"/>
                <a:ea typeface="Arial"/>
                <a:cs typeface="Arial"/>
                <a:sym typeface="Arial"/>
              </a:rPr>
              <a:t>图 3.11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89"/>
          <p:cNvSpPr txBox="1"/>
          <p:nvPr>
            <p:ph type="title"/>
          </p:nvPr>
        </p:nvSpPr>
        <p:spPr>
          <a:xfrm>
            <a:off x="323850" y="274637"/>
            <a:ext cx="6408737"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1" i="0" lang="zh-CN" sz="4000" u="none" cap="none" strike="noStrike">
                <a:solidFill>
                  <a:schemeClr val="lt1"/>
                </a:solidFill>
                <a:latin typeface="Arial"/>
                <a:ea typeface="Arial"/>
                <a:cs typeface="Arial"/>
                <a:sym typeface="Arial"/>
              </a:rPr>
              <a:t>深度学习材料：图划分算法</a:t>
            </a:r>
            <a:endParaRPr/>
          </a:p>
        </p:txBody>
      </p:sp>
      <p:sp>
        <p:nvSpPr>
          <p:cNvPr id="808" name="Google Shape;808;p89"/>
          <p:cNvSpPr txBox="1"/>
          <p:nvPr>
            <p:ph idx="1" type="body"/>
          </p:nvPr>
        </p:nvSpPr>
        <p:spPr>
          <a:xfrm>
            <a:off x="0" y="1543050"/>
            <a:ext cx="6562725" cy="47815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如何刻画社会网络中“相互紧密连接的节点群”？能否有一种精确的方法将它们找出来？</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分割法</a:t>
            </a:r>
            <a:endParaRPr/>
          </a:p>
          <a:p>
            <a:pPr indent="-228600" lvl="2" marL="114300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逐步去掉“跨接边”</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聚集法</a:t>
            </a:r>
            <a:endParaRPr/>
          </a:p>
          <a:p>
            <a:pPr indent="-228600" lvl="2" marL="114300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“滚雪球”</a:t>
            </a:r>
            <a:endParaRPr/>
          </a:p>
          <a:p>
            <a:pPr indent="-190500" lvl="0" marL="342900" marR="0" rtl="0" algn="l">
              <a:spcBef>
                <a:spcPts val="480"/>
              </a:spcBef>
              <a:spcAft>
                <a:spcPts val="0"/>
              </a:spcAft>
              <a:buClr>
                <a:schemeClr val="dk1"/>
              </a:buClr>
              <a:buSzPts val="2400"/>
              <a:buFont typeface="Arial"/>
              <a:buNone/>
            </a:pPr>
            <a:r>
              <a:t/>
            </a:r>
            <a:endParaRPr b="1" i="0" sz="2400" u="none" cap="none" strike="noStrike">
              <a:solidFill>
                <a:schemeClr val="lt1"/>
              </a:solidFill>
              <a:latin typeface="Calibri"/>
              <a:ea typeface="Calibri"/>
              <a:cs typeface="Calibri"/>
              <a:sym typeface="Calibri"/>
            </a:endParaRPr>
          </a:p>
        </p:txBody>
      </p:sp>
      <p:pic>
        <p:nvPicPr>
          <p:cNvPr descr="1.1.JPG" id="809" name="Google Shape;809;p89"/>
          <p:cNvPicPr preferRelativeResize="0"/>
          <p:nvPr/>
        </p:nvPicPr>
        <p:blipFill rotWithShape="1">
          <a:blip r:embed="rId3">
            <a:alphaModFix/>
          </a:blip>
          <a:srcRect b="0" l="0" r="0" t="0"/>
          <a:stretch/>
        </p:blipFill>
        <p:spPr>
          <a:xfrm>
            <a:off x="4349750" y="4581525"/>
            <a:ext cx="4787900" cy="2254250"/>
          </a:xfrm>
          <a:prstGeom prst="rect">
            <a:avLst/>
          </a:prstGeom>
          <a:noFill/>
          <a:ln>
            <a:noFill/>
          </a:ln>
        </p:spPr>
      </p:pic>
      <p:pic>
        <p:nvPicPr>
          <p:cNvPr id="810" name="Google Shape;810;p89"/>
          <p:cNvPicPr preferRelativeResize="0"/>
          <p:nvPr/>
        </p:nvPicPr>
        <p:blipFill rotWithShape="1">
          <a:blip r:embed="rId4">
            <a:alphaModFix/>
          </a:blip>
          <a:srcRect b="0" l="0" r="0" t="0"/>
          <a:stretch/>
        </p:blipFill>
        <p:spPr>
          <a:xfrm>
            <a:off x="6553200" y="182562"/>
            <a:ext cx="2555875" cy="2179637"/>
          </a:xfrm>
          <a:prstGeom prst="rect">
            <a:avLst/>
          </a:prstGeom>
          <a:noFill/>
          <a:ln>
            <a:noFill/>
          </a:ln>
        </p:spPr>
      </p:pic>
      <p:pic>
        <p:nvPicPr>
          <p:cNvPr descr="3.12.JPG" id="811" name="Google Shape;811;p89"/>
          <p:cNvPicPr preferRelativeResize="0"/>
          <p:nvPr/>
        </p:nvPicPr>
        <p:blipFill rotWithShape="1">
          <a:blip r:embed="rId5">
            <a:alphaModFix/>
          </a:blip>
          <a:srcRect b="0" l="0" r="0" t="0"/>
          <a:stretch/>
        </p:blipFill>
        <p:spPr>
          <a:xfrm>
            <a:off x="6580187" y="2492375"/>
            <a:ext cx="2563812" cy="194468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9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zh-CN" sz="4400" u="none" cap="none" strike="noStrike">
                <a:solidFill>
                  <a:schemeClr val="lt1"/>
                </a:solidFill>
                <a:latin typeface="Calibri"/>
                <a:ea typeface="Calibri"/>
                <a:cs typeface="Calibri"/>
                <a:sym typeface="Calibri"/>
              </a:rPr>
              <a:t>Girvan-Newman</a:t>
            </a:r>
            <a:r>
              <a:rPr b="1" i="0" lang="zh-CN" sz="4400" u="none" cap="none" strike="noStrike">
                <a:solidFill>
                  <a:schemeClr val="lt1"/>
                </a:solidFill>
                <a:latin typeface="Arial"/>
                <a:ea typeface="Arial"/>
                <a:cs typeface="Arial"/>
                <a:sym typeface="Arial"/>
              </a:rPr>
              <a:t>方法</a:t>
            </a:r>
            <a:endParaRPr/>
          </a:p>
        </p:txBody>
      </p:sp>
      <p:sp>
        <p:nvSpPr>
          <p:cNvPr id="817" name="Google Shape;817;p90"/>
          <p:cNvSpPr txBox="1"/>
          <p:nvPr>
            <p:ph idx="1" type="body"/>
          </p:nvPr>
        </p:nvSpPr>
        <p:spPr>
          <a:xfrm>
            <a:off x="5651500" y="2060575"/>
            <a:ext cx="3251200" cy="11128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最先应该删除哪条边？</a:t>
            </a:r>
            <a:endParaRPr/>
          </a:p>
        </p:txBody>
      </p:sp>
      <p:pic>
        <p:nvPicPr>
          <p:cNvPr descr="31.JPG" id="818" name="Google Shape;818;p90"/>
          <p:cNvPicPr preferRelativeResize="0"/>
          <p:nvPr/>
        </p:nvPicPr>
        <p:blipFill rotWithShape="1">
          <a:blip r:embed="rId3">
            <a:alphaModFix/>
          </a:blip>
          <a:srcRect b="0" l="0" r="0" t="0"/>
          <a:stretch/>
        </p:blipFill>
        <p:spPr>
          <a:xfrm>
            <a:off x="0" y="1484312"/>
            <a:ext cx="5248275" cy="2808287"/>
          </a:xfrm>
          <a:prstGeom prst="rect">
            <a:avLst/>
          </a:prstGeom>
          <a:noFill/>
          <a:ln>
            <a:noFill/>
          </a:ln>
        </p:spPr>
      </p:pic>
      <p:pic>
        <p:nvPicPr>
          <p:cNvPr descr="32.JPG" id="819" name="Google Shape;819;p90"/>
          <p:cNvPicPr preferRelativeResize="0"/>
          <p:nvPr/>
        </p:nvPicPr>
        <p:blipFill rotWithShape="1">
          <a:blip r:embed="rId4">
            <a:alphaModFix/>
          </a:blip>
          <a:srcRect b="0" l="0" r="0" t="0"/>
          <a:stretch/>
        </p:blipFill>
        <p:spPr>
          <a:xfrm>
            <a:off x="3870325" y="4221162"/>
            <a:ext cx="5273675" cy="2636837"/>
          </a:xfrm>
          <a:prstGeom prst="rect">
            <a:avLst/>
          </a:prstGeom>
          <a:noFill/>
          <a:ln>
            <a:noFill/>
          </a:ln>
        </p:spPr>
      </p:pic>
      <p:sp>
        <p:nvSpPr>
          <p:cNvPr id="820" name="Google Shape;820;p90"/>
          <p:cNvSpPr txBox="1"/>
          <p:nvPr/>
        </p:nvSpPr>
        <p:spPr>
          <a:xfrm>
            <a:off x="323850" y="5013325"/>
            <a:ext cx="3455987" cy="11128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可以“一层层” 进行</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9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如何发现那些最“弱”的边？</a:t>
            </a:r>
            <a:endParaRPr/>
          </a:p>
        </p:txBody>
      </p:sp>
      <p:sp>
        <p:nvSpPr>
          <p:cNvPr id="826" name="Google Shape;826;p91"/>
          <p:cNvSpPr txBox="1"/>
          <p:nvPr>
            <p:ph idx="1" type="body"/>
          </p:nvPr>
        </p:nvSpPr>
        <p:spPr>
          <a:xfrm>
            <a:off x="457200" y="1600200"/>
            <a:ext cx="8229600" cy="49244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或者“最关键”的边：许多节点之间的最短路径都要经过它</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Arial"/>
                <a:ea typeface="Arial"/>
                <a:cs typeface="Arial"/>
                <a:sym typeface="Arial"/>
              </a:rPr>
              <a:t>介数</a:t>
            </a:r>
            <a:r>
              <a:rPr b="1" i="0" lang="zh-CN" sz="3200" u="none">
                <a:solidFill>
                  <a:schemeClr val="lt1"/>
                </a:solidFill>
                <a:latin typeface="Calibri"/>
                <a:ea typeface="Calibri"/>
                <a:cs typeface="Calibri"/>
                <a:sym typeface="Calibri"/>
              </a:rPr>
              <a:t>－－一条边承载的一种“流量”</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两个节点A和B，设想1个单位的流量从A到B，均分到它们之间所有的最短路径上</a:t>
            </a:r>
            <a:endParaRPr/>
          </a:p>
          <a:p>
            <a:pPr indent="-228600" lvl="2" marL="114300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K条路径，则每条路径上分得1/k，</a:t>
            </a:r>
            <a:endParaRPr/>
          </a:p>
          <a:p>
            <a:pPr indent="-228600" lvl="2" marL="114300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若一条边被m条路径共用，则在它上面流过m/k</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所有节点对都考虑后，一条边上的累记流量就是它的介数（betweenness）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92"/>
          <p:cNvSpPr txBox="1"/>
          <p:nvPr>
            <p:ph type="title"/>
          </p:nvPr>
        </p:nvSpPr>
        <p:spPr>
          <a:xfrm>
            <a:off x="4356100" y="188912"/>
            <a:ext cx="4608512" cy="7064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3600" u="none" cap="none" strike="noStrike">
                <a:solidFill>
                  <a:schemeClr val="lt1"/>
                </a:solidFill>
                <a:latin typeface="Arial"/>
                <a:ea typeface="Arial"/>
                <a:cs typeface="Arial"/>
                <a:sym typeface="Arial"/>
              </a:rPr>
              <a:t>逐步删除高介数边:例</a:t>
            </a:r>
            <a:endParaRPr/>
          </a:p>
        </p:txBody>
      </p:sp>
      <p:sp>
        <p:nvSpPr>
          <p:cNvPr id="832" name="Google Shape;832;p92"/>
          <p:cNvSpPr txBox="1"/>
          <p:nvPr>
            <p:ph idx="1" type="body"/>
          </p:nvPr>
        </p:nvSpPr>
        <p:spPr>
          <a:xfrm>
            <a:off x="4356100" y="981075"/>
            <a:ext cx="4464050" cy="51847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b(7,8) = </a:t>
            </a:r>
            <a:r>
              <a:rPr b="1" i="0" lang="zh-CN" sz="2800" u="none">
                <a:solidFill>
                  <a:srgbClr val="FFFF00"/>
                </a:solidFill>
                <a:latin typeface="Calibri"/>
                <a:ea typeface="Calibri"/>
                <a:cs typeface="Calibri"/>
                <a:sym typeface="Calibri"/>
              </a:rPr>
              <a:t>49</a:t>
            </a:r>
            <a:endParaRPr/>
          </a:p>
          <a:p>
            <a:pPr indent="-285750" lvl="1" marL="74295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两边各7个节点，都要经过它，7＊7；7个节点内部则不经过</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b(3,7)=b(6,7)=b(8,9)=b(8,12) = 33</a:t>
            </a:r>
            <a:endParaRPr/>
          </a:p>
          <a:p>
            <a:pPr indent="-285750" lvl="1" marL="742950" marR="0" rtl="0" algn="l">
              <a:lnSpc>
                <a:spcPct val="100000"/>
              </a:lnSpc>
              <a:spcBef>
                <a:spcPts val="560"/>
              </a:spcBef>
              <a:spcAft>
                <a:spcPts val="0"/>
              </a:spcAft>
              <a:buClr>
                <a:schemeClr val="lt1"/>
              </a:buClr>
              <a:buSzPts val="2800"/>
              <a:buFont typeface="Arial"/>
              <a:buChar char="–"/>
            </a:pPr>
            <a:r>
              <a:rPr b="1" i="0" lang="zh-CN" sz="2800" u="none" cap="none" strike="noStrike">
                <a:solidFill>
                  <a:schemeClr val="lt1"/>
                </a:solidFill>
                <a:latin typeface="Calibri"/>
                <a:ea typeface="Calibri"/>
                <a:cs typeface="Calibri"/>
                <a:sym typeface="Calibri"/>
              </a:rPr>
              <a:t>3＊7＋3＊4</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b(1,3)=… = 12</a:t>
            </a:r>
            <a:endParaRPr/>
          </a:p>
          <a:p>
            <a:pPr indent="-285750" lvl="1" marL="74295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涉及1和3-14等12个节点</a:t>
            </a:r>
            <a:endParaRPr/>
          </a:p>
          <a:p>
            <a:pPr indent="-342900" lvl="0" marL="342900" marR="0" rtl="0" algn="l">
              <a:lnSpc>
                <a:spcPct val="100000"/>
              </a:lnSpc>
              <a:spcBef>
                <a:spcPts val="560"/>
              </a:spcBef>
              <a:spcAft>
                <a:spcPts val="0"/>
              </a:spcAft>
              <a:buClr>
                <a:schemeClr val="lt1"/>
              </a:buClr>
              <a:buSzPts val="2800"/>
              <a:buFont typeface="Arial"/>
              <a:buChar char="•"/>
            </a:pPr>
            <a:r>
              <a:rPr b="1" i="0" lang="zh-CN" sz="2800" u="none">
                <a:solidFill>
                  <a:schemeClr val="lt1"/>
                </a:solidFill>
                <a:latin typeface="Calibri"/>
                <a:ea typeface="Calibri"/>
                <a:cs typeface="Calibri"/>
                <a:sym typeface="Calibri"/>
              </a:rPr>
              <a:t>b(1,2)=… b(13,14) = 1</a:t>
            </a:r>
            <a:endParaRPr/>
          </a:p>
          <a:p>
            <a:pPr indent="-285750" lvl="1" marL="742950" marR="0" rtl="0" algn="l">
              <a:lnSpc>
                <a:spcPct val="100000"/>
              </a:lnSpc>
              <a:spcBef>
                <a:spcPts val="480"/>
              </a:spcBef>
              <a:spcAft>
                <a:spcPts val="0"/>
              </a:spcAft>
              <a:buClr>
                <a:schemeClr val="lt1"/>
              </a:buClr>
              <a:buSzPts val="2400"/>
              <a:buFont typeface="Arial"/>
              <a:buChar char="–"/>
            </a:pPr>
            <a:r>
              <a:rPr b="1" i="0" lang="zh-CN" sz="2400" u="none" cap="none" strike="noStrike">
                <a:solidFill>
                  <a:schemeClr val="lt1"/>
                </a:solidFill>
                <a:latin typeface="Calibri"/>
                <a:ea typeface="Calibri"/>
                <a:cs typeface="Calibri"/>
                <a:sym typeface="Calibri"/>
              </a:rPr>
              <a:t>仅涉及1和2两个节点</a:t>
            </a:r>
            <a:endParaRPr/>
          </a:p>
        </p:txBody>
      </p:sp>
      <p:pic>
        <p:nvPicPr>
          <p:cNvPr descr="3.16.JPG" id="833" name="Google Shape;833;p92"/>
          <p:cNvPicPr preferRelativeResize="0"/>
          <p:nvPr/>
        </p:nvPicPr>
        <p:blipFill rotWithShape="1">
          <a:blip r:embed="rId3">
            <a:alphaModFix/>
          </a:blip>
          <a:srcRect b="0" l="0" r="0" t="0"/>
          <a:stretch/>
        </p:blipFill>
        <p:spPr>
          <a:xfrm>
            <a:off x="0" y="0"/>
            <a:ext cx="4140200" cy="6829425"/>
          </a:xfrm>
          <a:prstGeom prst="rect">
            <a:avLst/>
          </a:prstGeom>
          <a:noFill/>
          <a:ln>
            <a:noFill/>
          </a:ln>
        </p:spPr>
      </p:pic>
      <p:sp>
        <p:nvSpPr>
          <p:cNvPr id="834" name="Google Shape;834;p92"/>
          <p:cNvSpPr txBox="1"/>
          <p:nvPr/>
        </p:nvSpPr>
        <p:spPr>
          <a:xfrm>
            <a:off x="4356100" y="6237287"/>
            <a:ext cx="4643437" cy="40005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000" u="none">
                <a:solidFill>
                  <a:schemeClr val="dk1"/>
                </a:solidFill>
                <a:latin typeface="Arial"/>
                <a:ea typeface="Arial"/>
                <a:cs typeface="Arial"/>
                <a:sym typeface="Arial"/>
              </a:rPr>
              <a:t>去掉最高介数边后，重新计算剩下的…</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93"/>
          <p:cNvSpPr txBox="1"/>
          <p:nvPr>
            <p:ph type="title"/>
          </p:nvPr>
        </p:nvSpPr>
        <p:spPr>
          <a:xfrm>
            <a:off x="457200" y="274637"/>
            <a:ext cx="8229600" cy="11382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介数计算的一种算法</a:t>
            </a:r>
            <a:endParaRPr/>
          </a:p>
        </p:txBody>
      </p:sp>
      <p:sp>
        <p:nvSpPr>
          <p:cNvPr id="840" name="Google Shape;840;p93"/>
          <p:cNvSpPr txBox="1"/>
          <p:nvPr>
            <p:ph idx="1" type="body"/>
          </p:nvPr>
        </p:nvSpPr>
        <p:spPr>
          <a:xfrm>
            <a:off x="457200" y="1600200"/>
            <a:ext cx="8229600" cy="34131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从一个节点（A）开始，做宽度优先搜索，将节点分层（以便于下面的步骤）</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确定从A到其他每个节点的最短路径的条数</a:t>
            </a:r>
            <a:endParaRPr/>
          </a:p>
          <a:p>
            <a:pPr indent="-342900" lvl="0" marL="342900" marR="0" rtl="0" algn="l">
              <a:lnSpc>
                <a:spcPct val="100000"/>
              </a:lnSpc>
              <a:spcBef>
                <a:spcPts val="640"/>
              </a:spcBef>
              <a:spcAft>
                <a:spcPts val="0"/>
              </a:spcAft>
              <a:buClr>
                <a:schemeClr val="lt1"/>
              </a:buClr>
              <a:buSzPts val="3200"/>
              <a:buFont typeface="Arial"/>
              <a:buChar char="•"/>
            </a:pPr>
            <a:r>
              <a:rPr b="1" i="0" lang="zh-CN" sz="3200" u="none">
                <a:solidFill>
                  <a:schemeClr val="lt1"/>
                </a:solidFill>
                <a:latin typeface="Calibri"/>
                <a:ea typeface="Calibri"/>
                <a:cs typeface="Calibri"/>
                <a:sym typeface="Calibri"/>
              </a:rPr>
              <a:t>确定当从节点A沿最短路径向其他所有节点发送1个单位流量时，经过每条边的流量。</a:t>
            </a:r>
            <a:endParaRPr/>
          </a:p>
        </p:txBody>
      </p:sp>
      <p:sp>
        <p:nvSpPr>
          <p:cNvPr id="841" name="Google Shape;841;p93"/>
          <p:cNvSpPr txBox="1"/>
          <p:nvPr/>
        </p:nvSpPr>
        <p:spPr>
          <a:xfrm>
            <a:off x="971550" y="5013325"/>
            <a:ext cx="7200900" cy="1076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Arial"/>
              <a:buNone/>
            </a:pPr>
            <a:r>
              <a:rPr b="1" i="0" lang="zh-CN" sz="3200" u="none">
                <a:solidFill>
                  <a:srgbClr val="FFFF00"/>
                </a:solidFill>
                <a:latin typeface="Arial"/>
                <a:ea typeface="Arial"/>
                <a:cs typeface="Arial"/>
                <a:sym typeface="Arial"/>
              </a:rPr>
              <a:t>对每一个节点，重复上述过程，累计，除以2，即得每条边的介数。</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94"/>
          <p:cNvSpPr txBox="1"/>
          <p:nvPr>
            <p:ph type="title"/>
          </p:nvPr>
        </p:nvSpPr>
        <p:spPr>
          <a:xfrm>
            <a:off x="457200" y="274637"/>
            <a:ext cx="8229600" cy="9937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000" u="none" cap="none" strike="noStrike">
                <a:solidFill>
                  <a:schemeClr val="lt1"/>
                </a:solidFill>
                <a:latin typeface="Arial"/>
                <a:ea typeface="Arial"/>
                <a:cs typeface="Arial"/>
                <a:sym typeface="Arial"/>
              </a:rPr>
              <a:t>例子：从A开始做广度优先搜索结果</a:t>
            </a:r>
            <a:endParaRPr/>
          </a:p>
        </p:txBody>
      </p:sp>
      <p:sp>
        <p:nvSpPr>
          <p:cNvPr id="847" name="Google Shape;847;p94"/>
          <p:cNvSpPr txBox="1"/>
          <p:nvPr>
            <p:ph idx="1" type="body"/>
          </p:nvPr>
        </p:nvSpPr>
        <p:spPr>
          <a:xfrm>
            <a:off x="457200" y="5876925"/>
            <a:ext cx="8435975" cy="8651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1" i="0" lang="zh-CN" sz="2400" u="none">
                <a:solidFill>
                  <a:schemeClr val="lt1"/>
                </a:solidFill>
                <a:latin typeface="Calibri"/>
                <a:ea typeface="Calibri"/>
                <a:cs typeface="Calibri"/>
                <a:sym typeface="Calibri"/>
              </a:rPr>
              <a:t>从A到K有多少条最短路径？（系统化方法）</a:t>
            </a:r>
            <a:endParaRPr/>
          </a:p>
          <a:p>
            <a:pPr indent="-342900" lvl="0" marL="342900" marR="0" rtl="0" algn="l">
              <a:lnSpc>
                <a:spcPct val="100000"/>
              </a:lnSpc>
              <a:spcBef>
                <a:spcPts val="480"/>
              </a:spcBef>
              <a:spcAft>
                <a:spcPts val="0"/>
              </a:spcAft>
              <a:buClr>
                <a:schemeClr val="lt1"/>
              </a:buClr>
              <a:buSzPts val="2400"/>
              <a:buFont typeface="Arial"/>
              <a:buChar char="•"/>
            </a:pPr>
            <a:r>
              <a:rPr b="1" i="0" lang="zh-CN" sz="2400" u="none">
                <a:solidFill>
                  <a:schemeClr val="lt1"/>
                </a:solidFill>
                <a:latin typeface="Calibri"/>
                <a:ea typeface="Calibri"/>
                <a:cs typeface="Calibri"/>
                <a:sym typeface="Calibri"/>
              </a:rPr>
              <a:t>层次就是最短路径的长度（距离）</a:t>
            </a:r>
            <a:endParaRPr/>
          </a:p>
        </p:txBody>
      </p:sp>
      <p:pic>
        <p:nvPicPr>
          <p:cNvPr descr="3.18.JPG" id="848" name="Google Shape;848;p94"/>
          <p:cNvPicPr preferRelativeResize="0"/>
          <p:nvPr/>
        </p:nvPicPr>
        <p:blipFill rotWithShape="1">
          <a:blip r:embed="rId3">
            <a:alphaModFix/>
          </a:blip>
          <a:srcRect b="0" l="0" r="0" t="0"/>
          <a:stretch/>
        </p:blipFill>
        <p:spPr>
          <a:xfrm>
            <a:off x="26987" y="1196975"/>
            <a:ext cx="9185275" cy="4608512"/>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9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854" name="Google Shape;854;p95"/>
          <p:cNvSpPr txBox="1"/>
          <p:nvPr>
            <p:ph idx="1" type="body"/>
          </p:nvPr>
        </p:nvSpPr>
        <p:spPr>
          <a:xfrm>
            <a:off x="457200" y="3213100"/>
            <a:ext cx="8229600" cy="29130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3.19.JPG" id="855" name="Google Shape;855;p95"/>
          <p:cNvPicPr preferRelativeResize="0"/>
          <p:nvPr/>
        </p:nvPicPr>
        <p:blipFill rotWithShape="1">
          <a:blip r:embed="rId3">
            <a:alphaModFix/>
          </a:blip>
          <a:srcRect b="0" l="0" r="0" t="0"/>
          <a:stretch/>
        </p:blipFill>
        <p:spPr>
          <a:xfrm>
            <a:off x="0" y="0"/>
            <a:ext cx="9145587" cy="6858000"/>
          </a:xfrm>
          <a:prstGeom prst="rect">
            <a:avLst/>
          </a:prstGeom>
          <a:noFill/>
          <a:ln>
            <a:noFill/>
          </a:ln>
        </p:spPr>
      </p:pic>
      <p:sp>
        <p:nvSpPr>
          <p:cNvPr id="856" name="Google Shape;856;p95"/>
          <p:cNvSpPr txBox="1"/>
          <p:nvPr/>
        </p:nvSpPr>
        <p:spPr>
          <a:xfrm>
            <a:off x="7118350" y="404812"/>
            <a:ext cx="2016125" cy="19383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自上而下：</a:t>
            </a:r>
            <a:endParaRPr/>
          </a:p>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每个节点到A的路径数，等于它上面节点路径数之和。</a:t>
            </a:r>
            <a:endParaRPr/>
          </a:p>
        </p:txBody>
      </p:sp>
      <p:sp>
        <p:nvSpPr>
          <p:cNvPr id="857" name="Google Shape;857;p95"/>
          <p:cNvSpPr txBox="1"/>
          <p:nvPr/>
        </p:nvSpPr>
        <p:spPr>
          <a:xfrm>
            <a:off x="323850" y="404812"/>
            <a:ext cx="2519362" cy="461962"/>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最短路径的条数？</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9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863" name="Google Shape;863;p96"/>
          <p:cNvSpPr txBox="1"/>
          <p:nvPr>
            <p:ph idx="1" type="body"/>
          </p:nvPr>
        </p:nvSpPr>
        <p:spPr>
          <a:xfrm>
            <a:off x="457200" y="2997200"/>
            <a:ext cx="8229600" cy="31289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3.20.JPG" id="864" name="Google Shape;864;p96"/>
          <p:cNvPicPr preferRelativeResize="0"/>
          <p:nvPr/>
        </p:nvPicPr>
        <p:blipFill rotWithShape="1">
          <a:blip r:embed="rId3">
            <a:alphaModFix/>
          </a:blip>
          <a:srcRect b="0" l="0" r="0" t="0"/>
          <a:stretch/>
        </p:blipFill>
        <p:spPr>
          <a:xfrm>
            <a:off x="0" y="0"/>
            <a:ext cx="9144000" cy="6818312"/>
          </a:xfrm>
          <a:prstGeom prst="rect">
            <a:avLst/>
          </a:prstGeom>
          <a:noFill/>
          <a:ln>
            <a:noFill/>
          </a:ln>
        </p:spPr>
      </p:pic>
      <p:sp>
        <p:nvSpPr>
          <p:cNvPr id="865" name="Google Shape;865;p96"/>
          <p:cNvSpPr txBox="1"/>
          <p:nvPr/>
        </p:nvSpPr>
        <p:spPr>
          <a:xfrm>
            <a:off x="3175" y="5229225"/>
            <a:ext cx="2663825" cy="15700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自底向上：</a:t>
            </a:r>
            <a:endParaRPr/>
          </a:p>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根据最短路径数的分布，确定每条边上的流量。</a:t>
            </a:r>
            <a:endParaRPr/>
          </a:p>
        </p:txBody>
      </p:sp>
      <p:sp>
        <p:nvSpPr>
          <p:cNvPr id="866" name="Google Shape;866;p96"/>
          <p:cNvSpPr txBox="1"/>
          <p:nvPr/>
        </p:nvSpPr>
        <p:spPr>
          <a:xfrm>
            <a:off x="5508625" y="5287962"/>
            <a:ext cx="3635375" cy="15700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注意：</a:t>
            </a:r>
            <a:endParaRPr/>
          </a:p>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每个节点得到的单位流量</a:t>
            </a:r>
            <a:endParaRPr/>
          </a:p>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在其上面的边上按最短路径数的比例分配</a:t>
            </a:r>
            <a:endParaRPr/>
          </a:p>
        </p:txBody>
      </p:sp>
      <p:sp>
        <p:nvSpPr>
          <p:cNvPr id="867" name="Google Shape;867;p96"/>
          <p:cNvSpPr txBox="1"/>
          <p:nvPr/>
        </p:nvSpPr>
        <p:spPr>
          <a:xfrm>
            <a:off x="0" y="3175"/>
            <a:ext cx="3563937" cy="1200150"/>
          </a:xfrm>
          <a:prstGeom prst="rect">
            <a:avLst/>
          </a:prstGeom>
          <a:solidFill>
            <a:srgbClr val="FDEADA">
              <a:alpha val="49803"/>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想象从节点A，沿最短路径，向每个其他节点发出了一个单位的信息流</a:t>
            </a:r>
            <a:endParaRPr/>
          </a:p>
        </p:txBody>
      </p:sp>
      <p:sp>
        <p:nvSpPr>
          <p:cNvPr id="868" name="Google Shape;868;p96"/>
          <p:cNvSpPr txBox="1"/>
          <p:nvPr/>
        </p:nvSpPr>
        <p:spPr>
          <a:xfrm>
            <a:off x="4932362" y="4005262"/>
            <a:ext cx="360362"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69" name="Google Shape;869;p96"/>
          <p:cNvSpPr txBox="1"/>
          <p:nvPr/>
        </p:nvSpPr>
        <p:spPr>
          <a:xfrm>
            <a:off x="6227762" y="4076700"/>
            <a:ext cx="360362" cy="288925"/>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0" name="Google Shape;870;p96"/>
          <p:cNvSpPr txBox="1"/>
          <p:nvPr/>
        </p:nvSpPr>
        <p:spPr>
          <a:xfrm>
            <a:off x="3492500" y="5373687"/>
            <a:ext cx="358775"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1" name="Google Shape;871;p96"/>
          <p:cNvSpPr txBox="1"/>
          <p:nvPr/>
        </p:nvSpPr>
        <p:spPr>
          <a:xfrm>
            <a:off x="5076825" y="5445125"/>
            <a:ext cx="358775"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2" name="Google Shape;872;p96"/>
          <p:cNvSpPr txBox="1"/>
          <p:nvPr/>
        </p:nvSpPr>
        <p:spPr>
          <a:xfrm>
            <a:off x="6156325" y="2636837"/>
            <a:ext cx="360362"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3" name="Google Shape;873;p96"/>
          <p:cNvSpPr txBox="1"/>
          <p:nvPr/>
        </p:nvSpPr>
        <p:spPr>
          <a:xfrm>
            <a:off x="7308850" y="2636837"/>
            <a:ext cx="358775"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4" name="Google Shape;874;p96"/>
          <p:cNvSpPr txBox="1"/>
          <p:nvPr/>
        </p:nvSpPr>
        <p:spPr>
          <a:xfrm>
            <a:off x="3635375" y="4076700"/>
            <a:ext cx="360362" cy="271462"/>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5" name="Google Shape;875;p96"/>
          <p:cNvSpPr txBox="1"/>
          <p:nvPr/>
        </p:nvSpPr>
        <p:spPr>
          <a:xfrm>
            <a:off x="2195512" y="4005262"/>
            <a:ext cx="360362"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6" name="Google Shape;876;p96"/>
          <p:cNvSpPr txBox="1"/>
          <p:nvPr/>
        </p:nvSpPr>
        <p:spPr>
          <a:xfrm>
            <a:off x="2484437" y="1268412"/>
            <a:ext cx="358775" cy="288925"/>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7" name="Google Shape;877;p96"/>
          <p:cNvSpPr txBox="1"/>
          <p:nvPr/>
        </p:nvSpPr>
        <p:spPr>
          <a:xfrm>
            <a:off x="3492500" y="1268412"/>
            <a:ext cx="358775" cy="288925"/>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8" name="Google Shape;878;p96"/>
          <p:cNvSpPr txBox="1"/>
          <p:nvPr/>
        </p:nvSpPr>
        <p:spPr>
          <a:xfrm>
            <a:off x="5003800" y="1268412"/>
            <a:ext cx="360362" cy="288925"/>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79" name="Google Shape;879;p96"/>
          <p:cNvSpPr txBox="1"/>
          <p:nvPr/>
        </p:nvSpPr>
        <p:spPr>
          <a:xfrm>
            <a:off x="6156325" y="1268412"/>
            <a:ext cx="360362" cy="288925"/>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80" name="Google Shape;880;p96"/>
          <p:cNvSpPr txBox="1"/>
          <p:nvPr/>
        </p:nvSpPr>
        <p:spPr>
          <a:xfrm>
            <a:off x="5003800" y="2708275"/>
            <a:ext cx="360362" cy="288925"/>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81" name="Google Shape;881;p96"/>
          <p:cNvSpPr txBox="1"/>
          <p:nvPr/>
        </p:nvSpPr>
        <p:spPr>
          <a:xfrm>
            <a:off x="1258887" y="2636837"/>
            <a:ext cx="360362"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82" name="Google Shape;882;p96"/>
          <p:cNvSpPr txBox="1"/>
          <p:nvPr/>
        </p:nvSpPr>
        <p:spPr>
          <a:xfrm>
            <a:off x="2339975" y="2636837"/>
            <a:ext cx="360362" cy="287337"/>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83" name="Google Shape;883;p96"/>
          <p:cNvSpPr txBox="1"/>
          <p:nvPr/>
        </p:nvSpPr>
        <p:spPr>
          <a:xfrm>
            <a:off x="5508625" y="0"/>
            <a:ext cx="3635375" cy="120015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zh-CN" sz="2400" u="none">
                <a:solidFill>
                  <a:schemeClr val="dk1"/>
                </a:solidFill>
                <a:latin typeface="Arial"/>
                <a:ea typeface="Arial"/>
                <a:cs typeface="Arial"/>
                <a:sym typeface="Arial"/>
              </a:rPr>
              <a:t>注意：流入节点的流量减去留在节点上的单位流量等于流出节点的流量</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87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87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6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86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8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8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8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87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8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97"/>
          <p:cNvSpPr txBox="1"/>
          <p:nvPr>
            <p:ph type="title"/>
          </p:nvPr>
        </p:nvSpPr>
        <p:spPr>
          <a:xfrm>
            <a:off x="457200" y="274637"/>
            <a:ext cx="8229600" cy="99377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1" i="0" lang="zh-CN" sz="4400" u="none" cap="none" strike="noStrike">
                <a:solidFill>
                  <a:schemeClr val="lt1"/>
                </a:solidFill>
                <a:latin typeface="Arial"/>
                <a:ea typeface="Arial"/>
                <a:cs typeface="Arial"/>
                <a:sym typeface="Arial"/>
              </a:rPr>
              <a:t>本章要点</a:t>
            </a:r>
            <a:endParaRPr/>
          </a:p>
        </p:txBody>
      </p:sp>
      <p:sp>
        <p:nvSpPr>
          <p:cNvPr id="889" name="Google Shape;889;p97"/>
          <p:cNvSpPr txBox="1"/>
          <p:nvPr>
            <p:ph idx="1" type="body"/>
          </p:nvPr>
        </p:nvSpPr>
        <p:spPr>
          <a:xfrm>
            <a:off x="395287" y="1341437"/>
            <a:ext cx="8362950" cy="51831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社会学家：关心社会网络的角度与几个经典成果（三元闭包，关系强度，结构洞）</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结构的重要性，网络演化的结构性因素</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结构的社会意义</a:t>
            </a:r>
            <a:endParaRPr/>
          </a:p>
          <a:p>
            <a:pPr indent="-342900" lvl="0" marL="342900" marR="0" rtl="0" algn="l">
              <a:lnSpc>
                <a:spcPct val="100000"/>
              </a:lnSpc>
              <a:spcBef>
                <a:spcPts val="640"/>
              </a:spcBef>
              <a:spcAft>
                <a:spcPts val="0"/>
              </a:spcAft>
              <a:buClr>
                <a:schemeClr val="lt1"/>
              </a:buClr>
              <a:buSzPts val="3200"/>
              <a:buFont typeface="Arial"/>
              <a:buChar char="•"/>
            </a:pPr>
            <a:r>
              <a:rPr b="0" i="0" lang="zh-CN" sz="3200" u="none">
                <a:solidFill>
                  <a:schemeClr val="lt1"/>
                </a:solidFill>
                <a:latin typeface="Calibri"/>
                <a:ea typeface="Calibri"/>
                <a:cs typeface="Calibri"/>
                <a:sym typeface="Calibri"/>
              </a:rPr>
              <a:t>计算机科学家：研究社会网络的角度与基本方法（利用OSN数据的可能性）</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考察社会网络研究的经典结果在OSN上的体现</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在OSN上发现具有社会学意义的新性质</a:t>
            </a:r>
            <a:endParaRPr/>
          </a:p>
          <a:p>
            <a:pPr indent="-285750" lvl="1" marL="742950" marR="0" rtl="0" algn="l">
              <a:lnSpc>
                <a:spcPct val="100000"/>
              </a:lnSpc>
              <a:spcBef>
                <a:spcPts val="560"/>
              </a:spcBef>
              <a:spcAft>
                <a:spcPts val="0"/>
              </a:spcAft>
              <a:buClr>
                <a:schemeClr val="lt1"/>
              </a:buClr>
              <a:buSzPts val="2800"/>
              <a:buFont typeface="Arial"/>
              <a:buChar char="–"/>
            </a:pPr>
            <a:r>
              <a:rPr b="0" i="0" lang="zh-CN" sz="2800" u="none" cap="none" strike="noStrike">
                <a:solidFill>
                  <a:schemeClr val="lt1"/>
                </a:solidFill>
                <a:latin typeface="Calibri"/>
                <a:ea typeface="Calibri"/>
                <a:cs typeface="Calibri"/>
                <a:sym typeface="Calibri"/>
              </a:rPr>
              <a:t>关系强度研究展现出的范式：观察，假说，假说的论证（抽象、证明），数据验证</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1-outlin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1-outlin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outlin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