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5" r:id="rId3"/>
    <p:sldId id="267" r:id="rId4"/>
    <p:sldId id="276" r:id="rId5"/>
    <p:sldId id="268" r:id="rId6"/>
    <p:sldId id="270" r:id="rId7"/>
    <p:sldId id="27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0" autoAdjust="0"/>
    <p:restoredTop sz="93099" autoAdjust="0"/>
  </p:normalViewPr>
  <p:slideViewPr>
    <p:cSldViewPr snapToGrid="0">
      <p:cViewPr varScale="1">
        <p:scale>
          <a:sx n="115" d="100"/>
          <a:sy n="115" d="100"/>
        </p:scale>
        <p:origin x="1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6766C-79EF-4D30-8716-572AF2AF2408}" type="datetimeFigureOut">
              <a:rPr lang="zh-CN" altLang="en-US" smtClean="0"/>
              <a:t>2021/9/22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5CB9D-E028-414E-9DE8-71F4B301C52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B440BF3-92ED-4889-8107-87B0AB408E4E}" type="slidenum">
              <a:rPr kumimoji="0" lang="en-US" altLang="zh-CN" smtClean="0">
                <a:solidFill>
                  <a:srgbClr val="000000"/>
                </a:solidFill>
              </a:rPr>
              <a:t>1</a:t>
            </a:fld>
            <a:endParaRPr kumimoji="0" lang="en-US" altLang="zh-CN">
              <a:solidFill>
                <a:srgbClr val="000000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5CB9D-E028-414E-9DE8-71F4B301C52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87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B440BF3-92ED-4889-8107-87B0AB408E4E}" type="slidenum">
              <a:rPr kumimoji="0" lang="en-US" altLang="zh-CN" smtClean="0">
                <a:solidFill>
                  <a:srgbClr val="000000"/>
                </a:solidFill>
              </a:rPr>
              <a:t>6</a:t>
            </a:fld>
            <a:endParaRPr kumimoji="0" lang="en-US" altLang="zh-CN">
              <a:solidFill>
                <a:srgbClr val="000000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563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06310" cy="990600"/>
          </a:xfrm>
        </p:spPr>
        <p:txBody>
          <a:bodyPr/>
          <a:lstStyle>
            <a:lvl1pPr>
              <a:defRPr sz="3600" baseline="0">
                <a:solidFill>
                  <a:schemeClr val="accent2">
                    <a:lumMod val="7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>
                <a:latin typeface="Palatino Linotype" panose="02040502050505030304" pitchFamily="18" charset="0"/>
              </a:defRPr>
            </a:lvl1pPr>
            <a:lvl2pPr>
              <a:defRPr baseline="0">
                <a:latin typeface="Palatino Linotype" panose="02040502050505030304" pitchFamily="18" charset="0"/>
              </a:defRPr>
            </a:lvl2pPr>
            <a:lvl3pPr>
              <a:defRPr baseline="0">
                <a:latin typeface="Palatino Linotype" panose="02040502050505030304" pitchFamily="18" charset="0"/>
              </a:defRPr>
            </a:lvl3pPr>
            <a:lvl4pPr>
              <a:defRPr baseline="0">
                <a:latin typeface="Palatino Linotype" panose="02040502050505030304" pitchFamily="18" charset="0"/>
              </a:defRPr>
            </a:lvl4pPr>
            <a:lvl5pPr>
              <a:defRPr baseline="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69F4A-EA2A-4FDC-BFB1-A7FD2B41F4CE}" type="datetime1">
              <a:rPr lang="en-US" altLang="zh-CN">
                <a:solidFill>
                  <a:srgbClr val="775F55"/>
                </a:solidFill>
              </a:rPr>
              <a:t>9/22/21</a:t>
            </a:fld>
            <a:endParaRPr lang="en-US" altLang="zh-CN">
              <a:solidFill>
                <a:srgbClr val="775F55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-76200" y="1271588"/>
            <a:ext cx="700088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DCD7E-E785-4D61-BF9C-A9E5FF7F3E58}" type="slidenum">
              <a:rPr altLang="zh-CN"/>
              <a:t>‹#›</a:t>
            </a:fld>
            <a:endParaRPr lang="zh-CN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91E9B-CCD2-4B95-8BC5-E75F90CE5BA3}" type="slidenum">
              <a:rPr lang="zh-CN" altLang="en-US"/>
              <a:t>‹#›</a:t>
            </a:fld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EF13-CB48-4D34-AEFD-F86EC40C20CC}" type="datetimeFigureOut">
              <a:rPr lang="zh-CN" altLang="en-US">
                <a:solidFill>
                  <a:srgbClr val="775F55"/>
                </a:solidFill>
              </a:rPr>
              <a:t>2021/9/22</a:t>
            </a:fld>
            <a:endParaRPr lang="en-US" altLang="zh-CN">
              <a:solidFill>
                <a:srgbClr val="775F55"/>
              </a:solidFill>
            </a:endParaRPr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60488" y="228600"/>
            <a:ext cx="602456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12"/>
          <p:cNvSpPr>
            <a:spLocks noGrp="1" noChangeArrowheads="1"/>
          </p:cNvSpPr>
          <p:nvPr>
            <p:ph type="body" idx="9"/>
          </p:nvPr>
        </p:nvSpPr>
        <p:spPr bwMode="auto">
          <a:xfrm>
            <a:off x="381000" y="1660525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400" b="0">
                <a:solidFill>
                  <a:schemeClr val="tx2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B02DA8-27B2-4443-975A-E923BB86C2E0}" type="datetime1">
              <a:rPr lang="en-US" altLang="zh-CN">
                <a:solidFill>
                  <a:srgbClr val="775F55"/>
                </a:solidFill>
                <a:ea typeface="宋体" panose="02010600030101010101" pitchFamily="2" charset="-122"/>
              </a:rPr>
              <a:t>9/22/21</a:t>
            </a:fld>
            <a:endParaRPr lang="en-US" altLang="zh-CN">
              <a:solidFill>
                <a:srgbClr val="775F55"/>
              </a:solidFill>
              <a:ea typeface="宋体" panose="02010600030101010101" pitchFamily="2" charset="-12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Tx/>
              <a:buNone/>
              <a:defRPr sz="1400" b="0">
                <a:solidFill>
                  <a:srgbClr val="FF0000"/>
                </a:solidFill>
                <a:latin typeface="+mn-lt"/>
                <a:ea typeface="宋体" panose="02010600030101010101" pitchFamily="2" charset="-122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19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-76200" y="1235075"/>
            <a:ext cx="666750" cy="3270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400" noProof="1">
                <a:solidFill>
                  <a:srgbClr val="FFFFFF"/>
                </a:solidFill>
                <a:latin typeface="Tw Cen MT" panose="020B0602020104020603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BA139D-7A43-4AE3-A729-B719786DCABF}" type="slidenum">
              <a:rPr altLang="zh-CN" b="1">
                <a:ea typeface="宋体" panose="02010600030101010101" pitchFamily="2" charset="-122"/>
              </a:rPr>
              <a:t>‹#›</a:t>
            </a:fld>
            <a:endParaRPr lang="zh-CN" altLang="zh-CN" b="1">
              <a:ea typeface="宋体" panose="02010600030101010101" pitchFamily="2" charset="-122"/>
            </a:endParaRPr>
          </a:p>
        </p:txBody>
      </p:sp>
      <p:pic>
        <p:nvPicPr>
          <p:cNvPr id="1034" name="Picture 1" descr="E:\2013Qi\2012教育部奖 杰青申请 安徽省科技进步奖\申请资料\答辩PPT\ustc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77788"/>
            <a:ext cx="1084262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宋体" panose="02010600030101010101" pitchFamily="2" charset="-122"/>
          <a:cs typeface="宋体" panose="02010600030101010101" pitchFamily="2" charset="-122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Palatino Linotype" panose="02040502050505030304" pitchFamily="18" charset="0"/>
          <a:ea typeface="宋体" panose="02010600030101010101" pitchFamily="2" charset="-122"/>
          <a:cs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Palatino Linotype" panose="02040502050505030304" pitchFamily="18" charset="0"/>
          <a:ea typeface="宋体" panose="02010600030101010101" pitchFamily="2" charset="-122"/>
          <a:cs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Palatino Linotype" panose="02040502050505030304" pitchFamily="18" charset="0"/>
          <a:ea typeface="宋体" panose="02010600030101010101" pitchFamily="2" charset="-122"/>
          <a:cs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Palatino Linotype" panose="02040502050505030304" pitchFamily="18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 Linotype" panose="0204050205050503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 Linotype" panose="0204050205050503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 Linotype" panose="0204050205050503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19405" indent="-319405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kumimoji="1" sz="2600">
          <a:solidFill>
            <a:schemeClr val="tx1"/>
          </a:solidFill>
          <a:latin typeface="+mn-lt"/>
          <a:ea typeface="宋体" panose="02010600030101010101" pitchFamily="2" charset="-122"/>
          <a:cs typeface="宋体" panose="02010600030101010101" pitchFamily="2" charset="-122"/>
        </a:defRPr>
      </a:lvl1pPr>
      <a:lvl2pPr marL="640080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o"/>
        <a:defRPr kumimoji="1" sz="2200">
          <a:solidFill>
            <a:schemeClr val="tx1"/>
          </a:solidFill>
          <a:latin typeface="+mn-lt"/>
          <a:ea typeface="宋体" panose="02010600030101010101" pitchFamily="2" charset="-122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kumimoji="1" sz="20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kumimoji="1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kumimoji="1" sz="16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22860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ata_science_Tues@163.com" TargetMode="External"/><Relationship Id="rId2" Type="http://schemas.openxmlformats.org/officeDocument/2006/relationships/hyperlink" Target="mailto:ml_ustc2021@163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429419" y="931068"/>
            <a:ext cx="79248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endParaRPr kumimoji="0" lang="en-US" altLang="zh-CN" sz="4800" b="1" dirty="0">
              <a:solidFill>
                <a:srgbClr val="000000"/>
              </a:solidFill>
              <a:latin typeface="Arial Black" panose="020B0A04020102020204" pitchFamily="34" charset="0"/>
              <a:ea typeface="隶书" panose="02010509060101010101" pitchFamily="49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kumimoji="0" lang="zh-CN" altLang="en-US" sz="4800" b="1" dirty="0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机器学习与知识发现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endParaRPr kumimoji="0"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kumimoji="0" lang="zh-CN" altLang="en-US" sz="4400" b="1" dirty="0">
                <a:solidFill>
                  <a:schemeClr val="accent6">
                    <a:lumMod val="75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课程实验</a:t>
            </a:r>
            <a:r>
              <a:rPr kumimoji="0" lang="en-US" altLang="zh-CN" sz="4400" b="1" dirty="0">
                <a:solidFill>
                  <a:schemeClr val="accent6">
                    <a:lumMod val="75000"/>
                  </a:schemeClr>
                </a:solidFill>
                <a:latin typeface="楷体_GB2312" pitchFamily="49" charset="-122"/>
                <a:ea typeface="楷体_GB2312" pitchFamily="49" charset="-122"/>
              </a:rPr>
              <a:t>-2021</a:t>
            </a:r>
            <a:r>
              <a:rPr kumimoji="0" lang="zh-CN" altLang="en-US" sz="4400" b="1" dirty="0">
                <a:solidFill>
                  <a:schemeClr val="accent6">
                    <a:lumMod val="75000"/>
                  </a:schemeClr>
                </a:solidFill>
                <a:latin typeface="楷体_GB2312" pitchFamily="49" charset="-122"/>
                <a:ea typeface="楷体_GB2312" pitchFamily="49" charset="-122"/>
              </a:rPr>
              <a:t>年</a:t>
            </a:r>
          </a:p>
        </p:txBody>
      </p:sp>
      <p:sp>
        <p:nvSpPr>
          <p:cNvPr id="4099" name="日期占位符 1"/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fld id="{576BA5DD-DA38-4D19-BDE4-AA266DBC8C27}" type="datetime1">
              <a:rPr kumimoji="0" lang="en-US" altLang="zh-CN" sz="1400" smtClean="0">
                <a:solidFill>
                  <a:srgbClr val="775F55"/>
                </a:solidFill>
              </a:rPr>
              <a:t>9/22/21</a:t>
            </a:fld>
            <a:endParaRPr kumimoji="0" lang="en-US" altLang="zh-CN" sz="1400" dirty="0">
              <a:solidFill>
                <a:srgbClr val="775F55"/>
              </a:solidFill>
            </a:endParaRPr>
          </a:p>
        </p:txBody>
      </p:sp>
      <p:sp>
        <p:nvSpPr>
          <p:cNvPr id="4100" name="灯片编号占位符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fld id="{46F0FB5D-77E9-4963-9C8B-5AB52724520F}" type="slidenum">
              <a:rPr kumimoji="0" altLang="zh-CN" sz="1400" smtClean="0">
                <a:solidFill>
                  <a:srgbClr val="FFFFFF"/>
                </a:solidFill>
              </a:rPr>
              <a:t>1</a:t>
            </a:fld>
            <a:endParaRPr kumimoji="0" lang="zh-CN" altLang="zh-CN" sz="1400">
              <a:solidFill>
                <a:srgbClr val="FFFFFF"/>
              </a:solidFill>
            </a:endParaRPr>
          </a:p>
        </p:txBody>
      </p:sp>
      <p:sp>
        <p:nvSpPr>
          <p:cNvPr id="4102" name="标题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05675" cy="990600"/>
          </a:xfrm>
        </p:spPr>
        <p:txBody>
          <a:bodyPr/>
          <a:lstStyle/>
          <a:p>
            <a:r>
              <a:rPr lang="en-US" altLang="zh-CN">
                <a:solidFill>
                  <a:srgbClr val="B95B22"/>
                </a:solidFill>
                <a:ea typeface="宋体" panose="02010600030101010101" pitchFamily="2" charset="-122"/>
              </a:rPr>
              <a:t> </a:t>
            </a:r>
            <a:endParaRPr lang="zh-CN" altLang="en-US">
              <a:solidFill>
                <a:srgbClr val="B95B22"/>
              </a:solidFill>
              <a:ea typeface="宋体" panose="02010600030101010101" pitchFamily="2" charset="-122"/>
            </a:endParaRPr>
          </a:p>
        </p:txBody>
      </p:sp>
      <p:sp>
        <p:nvSpPr>
          <p:cNvPr id="4103" name="Rectangle 4"/>
          <p:cNvSpPr>
            <a:spLocks noChangeArrowheads="1"/>
          </p:cNvSpPr>
          <p:nvPr/>
        </p:nvSpPr>
        <p:spPr bwMode="auto">
          <a:xfrm>
            <a:off x="1504791" y="5039163"/>
            <a:ext cx="5774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dirty="0">
                <a:solidFill>
                  <a:schemeClr val="accent6">
                    <a:lumMod val="7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授课老师：陈恩红、徐林莉</a:t>
            </a:r>
            <a:endParaRPr kumimoji="0" lang="en-US" altLang="zh-CN" sz="2800" b="1" dirty="0">
              <a:solidFill>
                <a:schemeClr val="accent6">
                  <a:lumMod val="7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91E9B-CCD2-4B95-8BC5-E75F90CE5BA3}" type="slidenum">
              <a:rPr lang="zh-CN" altLang="en-US" smtClean="0"/>
              <a:t>2</a:t>
            </a:fld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77D1FDFF-2CC6-45E8-B522-52609E18BE33}" type="datetime1">
              <a:rPr lang="zh-CN" altLang="en-US" smtClean="0">
                <a:solidFill>
                  <a:srgbClr val="775F55"/>
                </a:solidFill>
              </a:rPr>
              <a:t>2021/9/22</a:t>
            </a:fld>
            <a:endParaRPr lang="en-US" altLang="zh-CN">
              <a:solidFill>
                <a:srgbClr val="775F55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4687" y="1697232"/>
            <a:ext cx="93150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第九届</a:t>
            </a: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cs typeface="Times New Roman" panose="02020603050405020304" pitchFamily="18" charset="0"/>
              </a:rPr>
              <a:t>CCF</a:t>
            </a:r>
            <a:r>
              <a:rPr lang="zh-CN" altLang="en-US" sz="4000" b="1" dirty="0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大数据与计算智能大赛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44320" y="362585"/>
            <a:ext cx="5432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kern="0" dirty="0">
                <a:solidFill>
                  <a:schemeClr val="accent2">
                    <a:lumMod val="75000"/>
                  </a:schemeClr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大赛简介</a:t>
            </a:r>
            <a:endParaRPr kumimoji="1" lang="en-US" altLang="zh-CN" sz="3200" kern="0" dirty="0">
              <a:solidFill>
                <a:schemeClr val="accent2">
                  <a:lumMod val="75000"/>
                </a:schemeClr>
              </a:solidFill>
              <a:latin typeface="Palatino Linotype" panose="020405020505050303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1283" y="2821938"/>
            <a:ext cx="84861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400" b="1" dirty="0">
                <a:latin typeface="Palatino Linotype" panose="02040502050505030304" pitchFamily="18" charset="0"/>
                <a:ea typeface="宋体" panose="02010600030101010101" pitchFamily="2" charset="-122"/>
              </a:rPr>
              <a:t>比赛链接</a:t>
            </a:r>
            <a:r>
              <a:rPr kumimoji="1" lang="zh-CN" altLang="en-US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：</a:t>
            </a:r>
            <a:r>
              <a:rPr kumimoji="1" lang="en-US" altLang="zh-CN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4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/special/BDCI2021?utm_source=</a:t>
            </a:r>
            <a:r>
              <a:rPr kumimoji="1" lang="en-US" altLang="zh-CN" sz="24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dfsy</a:t>
            </a:r>
            <a:endParaRPr kumimoji="1" lang="en-US" altLang="zh-CN" sz="24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400" b="1" dirty="0">
                <a:latin typeface="Palatino Linotype" panose="02040502050505030304" pitchFamily="18" charset="0"/>
                <a:ea typeface="宋体" panose="02010600030101010101" pitchFamily="2" charset="-122"/>
              </a:rPr>
              <a:t>比赛简介</a:t>
            </a:r>
            <a:r>
              <a:rPr kumimoji="1" lang="zh-CN" altLang="en-US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：</a:t>
            </a:r>
            <a:r>
              <a:rPr kumimoji="1" lang="en-US" altLang="zh-CN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CCF</a:t>
            </a:r>
            <a:r>
              <a:rPr kumimoji="1" lang="zh-CN" altLang="en-US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大数据与计算智能大赛（以下简称</a:t>
            </a:r>
            <a:r>
              <a:rPr kumimoji="1" lang="en-US" altLang="zh-CN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CCF BDCI</a:t>
            </a:r>
            <a:r>
              <a:rPr kumimoji="1" lang="zh-CN" altLang="en-US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）由中国计算机学会</a:t>
            </a:r>
            <a:r>
              <a:rPr kumimoji="1" lang="en-US" altLang="zh-CN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2013</a:t>
            </a:r>
            <a:r>
              <a:rPr kumimoji="1" lang="zh-CN" altLang="en-US" sz="2400" dirty="0">
                <a:latin typeface="Palatino Linotype" panose="02040502050505030304" pitchFamily="18" charset="0"/>
                <a:ea typeface="宋体" panose="02010600030101010101" pitchFamily="2" charset="-122"/>
              </a:rPr>
              <a:t>年创办。大赛是大数据与人工智能领域的算法、应用、系统、创业大型挑战赛事。大赛面向重点行业和应用领域征集需求，以前沿技术与行业应用问题为导向，以促进行业发展及产业升级为目标，以众智、众包的方式，汇聚海内外产学研用多方智慧，为社会发现和培养了大量高质量数据人才。</a:t>
            </a:r>
          </a:p>
        </p:txBody>
      </p:sp>
    </p:spTree>
    <p:extLst>
      <p:ext uri="{BB962C8B-B14F-4D97-AF65-F5344CB8AC3E}">
        <p14:creationId xmlns:p14="http://schemas.microsoft.com/office/powerpoint/2010/main" val="187961880"/>
      </p:ext>
    </p:extLst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91E9B-CCD2-4B95-8BC5-E75F90CE5BA3}" type="slidenum">
              <a:rPr lang="zh-CN" altLang="en-US" smtClean="0"/>
              <a:t>3</a:t>
            </a:fld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1544320" y="362585"/>
            <a:ext cx="5432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kern="0" dirty="0">
                <a:solidFill>
                  <a:schemeClr val="accent2">
                    <a:lumMod val="75000"/>
                  </a:schemeClr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赛题与链接</a:t>
            </a:r>
            <a:endParaRPr kumimoji="1" lang="en-US" altLang="zh-CN" sz="3200" kern="0" dirty="0">
              <a:solidFill>
                <a:schemeClr val="accent2">
                  <a:lumMod val="75000"/>
                </a:schemeClr>
              </a:solidFill>
              <a:latin typeface="Palatino Linotype" panose="020405020505050303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4501" y="1773344"/>
            <a:ext cx="81390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赛题一：基于飞桨实现花样滑冰选手骨骼点动作识别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/competitions/519</a:t>
            </a: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赛题二：千言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-</a:t>
            </a: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问题匹配鲁棒性评测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/competitions/516</a:t>
            </a: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赛题三：产品评论观点提取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/competitions/529</a:t>
            </a: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赛题四：个贷违约预测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/competitions/530</a:t>
            </a:r>
            <a:endParaRPr lang="en-US" altLang="zh-CN" sz="2200" dirty="0"/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91E9B-CCD2-4B95-8BC5-E75F90CE5BA3}" type="slidenum">
              <a:rPr lang="zh-CN" altLang="en-US" smtClean="0"/>
              <a:t>4</a:t>
            </a:fld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1544320" y="362585"/>
            <a:ext cx="5432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kern="0" dirty="0">
                <a:solidFill>
                  <a:schemeClr val="accent2">
                    <a:lumMod val="75000"/>
                  </a:schemeClr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赛题与链接</a:t>
            </a:r>
            <a:endParaRPr kumimoji="1" lang="en-US" altLang="zh-CN" sz="3200" kern="0" dirty="0">
              <a:solidFill>
                <a:schemeClr val="accent2">
                  <a:lumMod val="75000"/>
                </a:schemeClr>
              </a:solidFill>
              <a:latin typeface="Palatino Linotype" panose="020405020505050303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4500" y="1773344"/>
            <a:ext cx="800086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赛题一：剧本角色情感识别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/competitions/518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赛题二：基于</a:t>
            </a:r>
            <a:r>
              <a:rPr kumimoji="1" lang="en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UEBA</a:t>
            </a: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的用户上网异常行为分析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/competitions/520</a:t>
            </a: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赛题三：</a:t>
            </a:r>
            <a:r>
              <a:rPr kumimoji="1" lang="en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POI</a:t>
            </a: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名称生成</a:t>
            </a: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r>
              <a:rPr kumimoji="1" lang="zh-CN" altLang="en-US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赛题链接：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 https://</a:t>
            </a:r>
            <a:r>
              <a:rPr kumimoji="1" lang="en-US" altLang="zh-CN" sz="2200" dirty="0" err="1">
                <a:latin typeface="Palatino Linotype" panose="02040502050505030304" pitchFamily="18" charset="0"/>
                <a:ea typeface="宋体" panose="02010600030101010101" pitchFamily="2" charset="-122"/>
              </a:rPr>
              <a:t>www.datafountain.cn</a:t>
            </a:r>
            <a:r>
              <a:rPr kumimoji="1" lang="en-US" altLang="zh-CN" sz="2200" dirty="0">
                <a:latin typeface="Palatino Linotype" panose="02040502050505030304" pitchFamily="18" charset="0"/>
                <a:ea typeface="宋体" panose="02010600030101010101" pitchFamily="2" charset="-122"/>
              </a:rPr>
              <a:t>/competitions/522</a:t>
            </a: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kumimoji="1" lang="en-US" altLang="zh-CN" sz="2200" dirty="0">
              <a:latin typeface="Palatino Linotype" panose="02040502050505030304" pitchFamily="18" charset="0"/>
              <a:ea typeface="宋体" panose="02010600030101010101" pitchFamily="2" charset="-122"/>
            </a:endParaRPr>
          </a:p>
          <a:p>
            <a:pPr marL="342900" indent="-342900">
              <a:buClr>
                <a:schemeClr val="accent2"/>
              </a:buClr>
              <a:buSzPct val="60000"/>
              <a:buFont typeface="Wingdings" panose="05000000000000000000" pitchFamily="2" charset="2"/>
              <a:buChar char="p"/>
            </a:pPr>
            <a:endParaRPr lang="en-US" altLang="zh-CN" sz="2200" dirty="0"/>
          </a:p>
        </p:txBody>
      </p:sp>
    </p:spTree>
    <p:extLst>
      <p:ext uri="{BB962C8B-B14F-4D97-AF65-F5344CB8AC3E}">
        <p14:creationId xmlns:p14="http://schemas.microsoft.com/office/powerpoint/2010/main" val="3826881388"/>
      </p:ext>
    </p:extLst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幻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91E9B-CCD2-4B95-8BC5-E75F90CE5BA3}" type="slidenum">
              <a:rPr lang="zh-CN" altLang="en-US" smtClean="0"/>
              <a:t>5</a:t>
            </a:fld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042DEF13-CB48-4D34-AEFD-F86EC40C20CC}" type="datetimeFigureOut">
              <a:rPr lang="zh-CN" altLang="en-US" smtClean="0">
                <a:solidFill>
                  <a:srgbClr val="775F55"/>
                </a:solidFill>
              </a:rPr>
              <a:t>2021/9/22</a:t>
            </a:fld>
            <a:endParaRPr lang="en-US" altLang="zh-CN">
              <a:solidFill>
                <a:srgbClr val="775F55"/>
              </a:solidFill>
            </a:endParaRPr>
          </a:p>
        </p:txBody>
      </p:sp>
      <p:sp>
        <p:nvSpPr>
          <p:cNvPr id="5" name="标题 4"/>
          <p:cNvSpPr txBox="1">
            <a:spLocks/>
          </p:cNvSpPr>
          <p:nvPr/>
        </p:nvSpPr>
        <p:spPr>
          <a:xfrm>
            <a:off x="1295400" y="435836"/>
            <a:ext cx="7306310" cy="78336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9pPr>
          </a:lstStyle>
          <a:p>
            <a:r>
              <a:rPr lang="zh-CN" altLang="en-US" sz="3200" kern="0" dirty="0">
                <a:sym typeface="+mn-ea"/>
              </a:rPr>
              <a:t>实验要求</a:t>
            </a:r>
          </a:p>
        </p:txBody>
      </p:sp>
      <p:sp>
        <p:nvSpPr>
          <p:cNvPr id="6" name="内容占位符 5"/>
          <p:cNvSpPr txBox="1">
            <a:spLocks/>
          </p:cNvSpPr>
          <p:nvPr/>
        </p:nvSpPr>
        <p:spPr>
          <a:xfrm>
            <a:off x="381000" y="1660525"/>
            <a:ext cx="8382000" cy="4953000"/>
          </a:xfrm>
          <a:prstGeom prst="rect">
            <a:avLst/>
          </a:prstGeom>
        </p:spPr>
        <p:txBody>
          <a:bodyPr/>
          <a:lstStyle>
            <a:lvl1pPr marL="319405" indent="-319405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640080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286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CN" altLang="en-US" sz="2000" b="1" kern="0" dirty="0"/>
              <a:t>自行组队：每人只限参加一个队伍，每队最多不超过</a:t>
            </a:r>
            <a:r>
              <a:rPr lang="en-US" altLang="zh-CN" sz="2000" b="1" kern="0" dirty="0"/>
              <a:t>5</a:t>
            </a:r>
            <a:r>
              <a:rPr lang="zh-CN" altLang="en-US" sz="2000" b="1" kern="0" dirty="0"/>
              <a:t>人，</a:t>
            </a:r>
            <a:r>
              <a:rPr lang="zh-CN" altLang="en-US" sz="2000" b="1" kern="0" dirty="0">
                <a:solidFill>
                  <a:srgbClr val="FF0000"/>
                </a:solidFill>
              </a:rPr>
              <a:t>不允许</a:t>
            </a:r>
            <a:r>
              <a:rPr lang="zh-CN" altLang="en-US" sz="2000" b="1" kern="0" dirty="0"/>
              <a:t>跨班组队，必须从</a:t>
            </a:r>
            <a:r>
              <a:rPr lang="en-US" altLang="zh-CN" sz="2000" b="1" kern="0" dirty="0"/>
              <a:t>ppt</a:t>
            </a:r>
            <a:r>
              <a:rPr lang="zh-CN" altLang="en-US" sz="2000" b="1" kern="0" dirty="0"/>
              <a:t>中给出的</a:t>
            </a:r>
            <a:r>
              <a:rPr lang="en-US" altLang="zh-CN" sz="2000" b="1" kern="0" dirty="0"/>
              <a:t>7</a:t>
            </a:r>
            <a:r>
              <a:rPr lang="zh-CN" altLang="en-US" sz="2000" b="1" kern="0" dirty="0"/>
              <a:t>个赛题中选择一个参赛；</a:t>
            </a:r>
            <a:r>
              <a:rPr lang="en-US" altLang="zh-CN" sz="2000" b="1" kern="0" dirty="0">
                <a:solidFill>
                  <a:srgbClr val="FF0000"/>
                </a:solidFill>
              </a:rPr>
              <a:t>11</a:t>
            </a:r>
            <a:r>
              <a:rPr lang="zh-CN" altLang="en-US" sz="2000" b="1" kern="0" dirty="0">
                <a:solidFill>
                  <a:srgbClr val="FF0000"/>
                </a:solidFill>
              </a:rPr>
              <a:t>月</a:t>
            </a:r>
            <a:r>
              <a:rPr lang="en-US" altLang="zh-CN" sz="2000" b="1" kern="0" dirty="0">
                <a:solidFill>
                  <a:srgbClr val="FF0000"/>
                </a:solidFill>
              </a:rPr>
              <a:t>20</a:t>
            </a:r>
            <a:r>
              <a:rPr lang="zh-CN" altLang="en-US" sz="2000" b="1" kern="0" dirty="0">
                <a:solidFill>
                  <a:srgbClr val="FF0000"/>
                </a:solidFill>
              </a:rPr>
              <a:t>日前</a:t>
            </a:r>
            <a:r>
              <a:rPr lang="zh-CN" altLang="en-US" sz="2000" b="1" kern="0" dirty="0"/>
              <a:t>将队伍信息（人员姓名</a:t>
            </a:r>
            <a:r>
              <a:rPr lang="en-US" altLang="zh-CN" sz="2000" b="1" kern="0" dirty="0"/>
              <a:t>+</a:t>
            </a:r>
            <a:r>
              <a:rPr lang="zh-CN" altLang="en-US" sz="2000" b="1" kern="0" dirty="0"/>
              <a:t>学号，队伍选题）发到：</a:t>
            </a:r>
            <a:endParaRPr lang="en-US" altLang="zh-CN" sz="2000" b="1" kern="0" dirty="0"/>
          </a:p>
          <a:p>
            <a:pPr lvl="1"/>
            <a:r>
              <a:rPr lang="zh-CN" altLang="en-US" sz="1600" b="1" kern="0" dirty="0"/>
              <a:t>一二节班级：</a:t>
            </a:r>
            <a:r>
              <a:rPr lang="en-US" altLang="zh-CN" sz="1600" b="1" kern="0" dirty="0">
                <a:hlinkClick r:id="rId2"/>
              </a:rPr>
              <a:t>ml_ustc2021@163.com</a:t>
            </a:r>
            <a:endParaRPr lang="en-US" altLang="zh-CN" sz="1600" b="1" kern="0" dirty="0"/>
          </a:p>
          <a:p>
            <a:pPr lvl="1"/>
            <a:r>
              <a:rPr lang="zh-CN" altLang="en-US" sz="1600" b="1" kern="0" dirty="0"/>
              <a:t>三四节班级：</a:t>
            </a:r>
            <a:r>
              <a:rPr lang="en-US" altLang="zh-CN" sz="1600" b="1" kern="0" dirty="0">
                <a:hlinkClick r:id="rId3"/>
              </a:rPr>
              <a:t>data_science_Tues@163.com</a:t>
            </a:r>
            <a:endParaRPr lang="en-US" altLang="zh-CN" sz="1600" b="1" kern="0" dirty="0">
              <a:solidFill>
                <a:srgbClr val="FF0000"/>
              </a:solidFill>
            </a:endParaRPr>
          </a:p>
          <a:p>
            <a:r>
              <a:rPr lang="zh-CN" altLang="en-US" sz="2000" b="1" kern="0" dirty="0"/>
              <a:t>实验数据：比赛中的数据可在报名后自行前往大赛对应页面下载</a:t>
            </a:r>
            <a:endParaRPr lang="en-US" altLang="zh-CN" sz="2000" b="1" kern="0" dirty="0"/>
          </a:p>
          <a:p>
            <a:r>
              <a:rPr lang="zh-CN" altLang="en-US" sz="2000" b="1" kern="0" dirty="0"/>
              <a:t>实验报告：写明组内人员分工，实验任务目标，实验所用方案技术，实验结果及分析等</a:t>
            </a:r>
            <a:endParaRPr lang="en-US" altLang="zh-CN" sz="2000" b="1" kern="0" dirty="0"/>
          </a:p>
          <a:p>
            <a:r>
              <a:rPr lang="zh-CN" altLang="en-US" sz="2000" b="1" kern="0" dirty="0"/>
              <a:t>截止时间：考试结束之后一周内</a:t>
            </a:r>
          </a:p>
        </p:txBody>
      </p:sp>
    </p:spTree>
    <p:extLst>
      <p:ext uri="{BB962C8B-B14F-4D97-AF65-F5344CB8AC3E}">
        <p14:creationId xmlns:p14="http://schemas.microsoft.com/office/powerpoint/2010/main" val="329898754"/>
      </p:ext>
    </p:extLst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429419" y="931068"/>
            <a:ext cx="79248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endParaRPr kumimoji="0" lang="en-US" altLang="zh-CN" sz="4800" b="1" dirty="0">
              <a:solidFill>
                <a:srgbClr val="000000"/>
              </a:solidFill>
              <a:latin typeface="Arial Black" panose="020B0A04020102020204" pitchFamily="34" charset="0"/>
              <a:ea typeface="隶书" panose="02010509060101010101" pitchFamily="49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kumimoji="0" lang="zh-CN" altLang="en-US" sz="4800" b="1" dirty="0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机器学习与知识发现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endParaRPr kumimoji="0" lang="en-US" altLang="zh-CN" sz="4400" b="1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kumimoji="0" lang="zh-CN" altLang="en-US" sz="4400" b="1" dirty="0">
                <a:solidFill>
                  <a:schemeClr val="accent6">
                    <a:lumMod val="75000"/>
                  </a:schemeClr>
                </a:solidFill>
                <a:latin typeface="楷体_GB2312" pitchFamily="49" charset="-122"/>
                <a:ea typeface="楷体_GB2312" pitchFamily="49" charset="-122"/>
              </a:rPr>
              <a:t>文献阅读</a:t>
            </a:r>
          </a:p>
        </p:txBody>
      </p:sp>
      <p:sp>
        <p:nvSpPr>
          <p:cNvPr id="4100" name="灯片编号占位符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fld id="{46F0FB5D-77E9-4963-9C8B-5AB52724520F}" type="slidenum">
              <a:rPr kumimoji="0" altLang="zh-CN" sz="1400" smtClean="0">
                <a:solidFill>
                  <a:srgbClr val="FFFFFF"/>
                </a:solidFill>
              </a:rPr>
              <a:t>6</a:t>
            </a:fld>
            <a:endParaRPr kumimoji="0" lang="zh-CN" altLang="zh-CN" sz="1400">
              <a:solidFill>
                <a:srgbClr val="FFFFFF"/>
              </a:solidFill>
            </a:endParaRPr>
          </a:p>
        </p:txBody>
      </p:sp>
      <p:sp>
        <p:nvSpPr>
          <p:cNvPr id="4102" name="标题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05675" cy="990600"/>
          </a:xfrm>
        </p:spPr>
        <p:txBody>
          <a:bodyPr/>
          <a:lstStyle/>
          <a:p>
            <a:r>
              <a:rPr lang="en-US" altLang="zh-CN">
                <a:solidFill>
                  <a:srgbClr val="B95B22"/>
                </a:solidFill>
                <a:ea typeface="宋体" panose="02010600030101010101" pitchFamily="2" charset="-122"/>
              </a:rPr>
              <a:t> </a:t>
            </a:r>
            <a:endParaRPr lang="zh-CN" altLang="en-US">
              <a:solidFill>
                <a:srgbClr val="B95B22"/>
              </a:solidFill>
              <a:ea typeface="宋体" panose="02010600030101010101" pitchFamily="2" charset="-122"/>
            </a:endParaRP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B4CC02B8-0900-F247-BEC6-9CC6CEDCFD88}"/>
              </a:ext>
            </a:extLst>
          </p:cNvPr>
          <p:cNvSpPr txBox="1">
            <a:spLocks/>
          </p:cNvSpPr>
          <p:nvPr/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algn="ctr" defTabSz="914400" rtl="0" eaLnBrk="1" latinLnBrk="0" hangingPunct="1">
              <a:buFont typeface="Arial" panose="020B0604020202020204" pitchFamily="34" charset="0"/>
              <a:buNone/>
              <a:defRPr sz="1400" kern="1200" noProof="1">
                <a:solidFill>
                  <a:srgbClr val="FFFFFF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42DEF13-CB48-4D34-AEFD-F86EC40C20CC}" type="datetimeFigureOut">
              <a:rPr lang="zh-CN" altLang="en-US" smtClean="0">
                <a:solidFill>
                  <a:srgbClr val="775F55"/>
                </a:solidFill>
              </a:rPr>
              <a:pPr>
                <a:defRPr/>
              </a:pPr>
              <a:t>2021/9/22</a:t>
            </a:fld>
            <a:endParaRPr lang="en-US" altLang="zh-CN">
              <a:solidFill>
                <a:srgbClr val="775F55"/>
              </a:solidFill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F3E1CEC-CC32-E44D-8ECA-DF5D9DB35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791" y="5039163"/>
            <a:ext cx="5774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1pPr>
            <a:lvl2pPr marL="640080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Tw Cen MT" panose="020B0602020104020603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dirty="0">
                <a:solidFill>
                  <a:schemeClr val="accent6">
                    <a:lumMod val="7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授课老师：陈恩红、徐林莉</a:t>
            </a:r>
            <a:endParaRPr kumimoji="0" lang="en-US" altLang="zh-CN" sz="2800" b="1" dirty="0">
              <a:solidFill>
                <a:schemeClr val="accent6">
                  <a:lumMod val="7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0200463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幻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91E9B-CCD2-4B95-8BC5-E75F90CE5BA3}" type="slidenum">
              <a:rPr lang="zh-CN" altLang="en-US" smtClean="0"/>
              <a:t>7</a:t>
            </a:fld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042DEF13-CB48-4D34-AEFD-F86EC40C20CC}" type="datetimeFigureOut">
              <a:rPr lang="zh-CN" altLang="en-US" smtClean="0">
                <a:solidFill>
                  <a:srgbClr val="775F55"/>
                </a:solidFill>
              </a:rPr>
              <a:t>2021/9/22</a:t>
            </a:fld>
            <a:endParaRPr lang="en-US" altLang="zh-CN">
              <a:solidFill>
                <a:srgbClr val="775F55"/>
              </a:solidFill>
            </a:endParaRPr>
          </a:p>
        </p:txBody>
      </p:sp>
      <p:sp>
        <p:nvSpPr>
          <p:cNvPr id="5" name="标题 4"/>
          <p:cNvSpPr txBox="1">
            <a:spLocks/>
          </p:cNvSpPr>
          <p:nvPr/>
        </p:nvSpPr>
        <p:spPr>
          <a:xfrm>
            <a:off x="1295400" y="435836"/>
            <a:ext cx="7306310" cy="78336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Palatino Linotype" panose="02040502050505030304" pitchFamily="18" charset="0"/>
                <a:ea typeface="宋体" panose="02010600030101010101" pitchFamily="2" charset="-122"/>
                <a:cs typeface="宋体" panose="02010600030101010101" pitchFamily="2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 Linotype" panose="02040502050505030304" pitchFamily="18" charset="0"/>
              </a:defRPr>
            </a:lvl9pPr>
          </a:lstStyle>
          <a:p>
            <a:r>
              <a:rPr lang="zh-CN" altLang="en-US" sz="3200" kern="0" dirty="0">
                <a:sym typeface="+mn-ea"/>
              </a:rPr>
              <a:t>报告要求</a:t>
            </a:r>
          </a:p>
        </p:txBody>
      </p:sp>
      <p:sp>
        <p:nvSpPr>
          <p:cNvPr id="6" name="内容占位符 5"/>
          <p:cNvSpPr txBox="1">
            <a:spLocks/>
          </p:cNvSpPr>
          <p:nvPr/>
        </p:nvSpPr>
        <p:spPr>
          <a:xfrm>
            <a:off x="381000" y="1660525"/>
            <a:ext cx="8382000" cy="4953000"/>
          </a:xfrm>
          <a:prstGeom prst="rect">
            <a:avLst/>
          </a:prstGeom>
        </p:spPr>
        <p:txBody>
          <a:bodyPr/>
          <a:lstStyle>
            <a:lvl1pPr marL="319405" indent="-319405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kumimoji="1" sz="260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640080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kumimoji="1" sz="22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kumimoji="1"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kumimoji="1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kumimoji="1"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2860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CN" altLang="en-US" sz="2000" b="1" kern="0" dirty="0"/>
              <a:t>阅读至少</a:t>
            </a:r>
            <a:r>
              <a:rPr lang="en-US" altLang="zh-CN" sz="2000" b="1" kern="0" dirty="0"/>
              <a:t>2</a:t>
            </a:r>
            <a:r>
              <a:rPr lang="zh-CN" altLang="en-US" sz="2000" b="1" kern="0" dirty="0"/>
              <a:t>篇英文论文（</a:t>
            </a:r>
            <a:r>
              <a:rPr lang="en-US" altLang="zh-CN" sz="2000" b="1" kern="0" dirty="0"/>
              <a:t>CCF</a:t>
            </a:r>
            <a:r>
              <a:rPr lang="zh-CN" altLang="en-US" sz="2000" b="1" kern="0" dirty="0"/>
              <a:t>推荐的</a:t>
            </a:r>
            <a:r>
              <a:rPr lang="en-US" altLang="zh-CN" sz="2000" b="1" kern="0" dirty="0"/>
              <a:t>A</a:t>
            </a:r>
            <a:r>
              <a:rPr lang="zh-CN" altLang="en-US" sz="2000" b="1" kern="0" dirty="0"/>
              <a:t>，</a:t>
            </a:r>
            <a:r>
              <a:rPr lang="en-US" altLang="zh-CN" sz="2000" b="1" kern="0" dirty="0"/>
              <a:t>B</a:t>
            </a:r>
            <a:r>
              <a:rPr lang="zh-CN" altLang="en-US" sz="2000" b="1" kern="0" dirty="0"/>
              <a:t>类会议、期刊），选题与课程相关即可，具体不限</a:t>
            </a:r>
            <a:endParaRPr lang="en-US" altLang="zh-CN" sz="2000" b="1" kern="0" dirty="0"/>
          </a:p>
          <a:p>
            <a:r>
              <a:rPr lang="zh-CN" altLang="en-US" sz="2000" b="1" kern="0" dirty="0"/>
              <a:t>根据所读论文撰写文献阅读报告，中</a:t>
            </a:r>
            <a:r>
              <a:rPr lang="en-US" altLang="zh-CN" sz="2000" b="1" kern="0" dirty="0"/>
              <a:t>/</a:t>
            </a:r>
            <a:r>
              <a:rPr lang="zh-CN" altLang="en-US" sz="2000" b="1" kern="0" dirty="0"/>
              <a:t>英文不限，鼓励使用英文</a:t>
            </a:r>
            <a:endParaRPr lang="en-US" altLang="zh-CN" sz="2000" b="1" kern="0" dirty="0"/>
          </a:p>
          <a:p>
            <a:r>
              <a:rPr lang="zh-CN" altLang="en-US" sz="2000" b="1" kern="0" dirty="0"/>
              <a:t>截止时间：考试结束之后一周内</a:t>
            </a:r>
          </a:p>
        </p:txBody>
      </p:sp>
    </p:spTree>
    <p:extLst>
      <p:ext uri="{BB962C8B-B14F-4D97-AF65-F5344CB8AC3E}">
        <p14:creationId xmlns:p14="http://schemas.microsoft.com/office/powerpoint/2010/main" val="988679078"/>
      </p:ext>
    </p:extLst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4_Rutgers">
  <a:themeElements>
    <a:clrScheme name="Rutgers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Rutgers">
      <a:majorFont>
        <a:latin typeface="Palatino Linotype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tgers 1">
        <a:dk1>
          <a:srgbClr val="000000"/>
        </a:dk1>
        <a:lt1>
          <a:srgbClr val="FFFFFF"/>
        </a:lt1>
        <a:dk2>
          <a:srgbClr val="775F55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560</Words>
  <Application>Microsoft Macintosh PowerPoint</Application>
  <PresentationFormat>全屏显示(4:3)</PresentationFormat>
  <Paragraphs>63</Paragraphs>
  <Slides>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华文新魏</vt:lpstr>
      <vt:lpstr>楷体_GB2312</vt:lpstr>
      <vt:lpstr>宋体</vt:lpstr>
      <vt:lpstr>Arial</vt:lpstr>
      <vt:lpstr>Arial Black</vt:lpstr>
      <vt:lpstr>Calibri</vt:lpstr>
      <vt:lpstr>Palatino Linotype</vt:lpstr>
      <vt:lpstr>Times New Roman</vt:lpstr>
      <vt:lpstr>Tw Cen MT</vt:lpstr>
      <vt:lpstr>Wingdings</vt:lpstr>
      <vt:lpstr>4_Rutgers</vt:lpstr>
      <vt:lpstr> </vt:lpstr>
      <vt:lpstr>PowerPoint 演示文稿</vt:lpstr>
      <vt:lpstr>PowerPoint 演示文稿</vt:lpstr>
      <vt:lpstr>PowerPoint 演示文稿</vt:lpstr>
      <vt:lpstr>PowerPoint 演示文稿</vt:lpstr>
      <vt:lpstr> 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Windows 用户</dc:creator>
  <cp:lastModifiedBy>Xuu Rongen</cp:lastModifiedBy>
  <cp:revision>84</cp:revision>
  <dcterms:created xsi:type="dcterms:W3CDTF">2018-09-10T04:25:00Z</dcterms:created>
  <dcterms:modified xsi:type="dcterms:W3CDTF">2021-09-22T03:23:37Z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